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726F644-868C-4A8D-BAAC-2CB8DC760017}">
  <a:tblStyle styleId="{B726F644-868C-4A8D-BAAC-2CB8DC76001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49" d="100"/>
          <a:sy n="149" d="100"/>
        </p:scale>
        <p:origin x="504" y="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30842671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2593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43d6d454b6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43d6d454b6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6681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43d6d454b6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43d6d454b6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09219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43d6d454b6_0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43d6d454b6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73333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43d6d454b6_0_1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43d6d454b6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81067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43d6d454b6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43d6d454b6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9475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43d6d454b6_0_2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43d6d454b6_0_2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023176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43d6d454b6_0_2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43d6d454b6_0_2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161645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43d6d454b6_0_2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43d6d454b6_0_2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56331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43d6d454b6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43d6d454b6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689390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43d6d454b6_0_2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43d6d454b6_0_2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57774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3d6d454b6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43d6d454b6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1211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43d6d454b6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43d6d454b6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6219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43d6d454b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43d6d454b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90560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43d6d454b6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43d6d454b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89892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43d6d454b6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43d6d454b6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69927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43d6d454b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43d6d454b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47794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43d6d454b6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43d6d454b6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80917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43d6d454b6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43d6d454b6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2574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2018 Doctoral Survey</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PhD Pathway Initiative</a:t>
            </a:r>
            <a:endParaRPr/>
          </a:p>
          <a:p>
            <a:pPr marL="0" lvl="0" indent="0" algn="ctr" rtl="0">
              <a:spcBef>
                <a:spcPts val="0"/>
              </a:spcBef>
              <a:spcAft>
                <a:spcPts val="0"/>
              </a:spcAft>
              <a:buNone/>
            </a:pPr>
            <a:r>
              <a:rPr lang="en"/>
              <a:t>NASPAA Annual Conference </a:t>
            </a:r>
            <a:endParaRPr/>
          </a:p>
          <a:p>
            <a:pPr marL="0" lvl="0" indent="0" algn="ctr" rtl="0">
              <a:spcBef>
                <a:spcPts val="0"/>
              </a:spcBef>
              <a:spcAft>
                <a:spcPts val="0"/>
              </a:spcAft>
              <a:buNone/>
            </a:pPr>
            <a:r>
              <a:rPr lang="en"/>
              <a:t>Atlanta, GA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Types of Mentoring for Students</a:t>
            </a:r>
            <a:endParaRPr b="1"/>
          </a:p>
        </p:txBody>
      </p:sp>
      <p:sp>
        <p:nvSpPr>
          <p:cNvPr id="115" name="Google Shape;115;p22"/>
          <p:cNvSpPr txBox="1">
            <a:spLocks noGrp="1"/>
          </p:cNvSpPr>
          <p:nvPr>
            <p:ph type="body" idx="1"/>
          </p:nvPr>
        </p:nvSpPr>
        <p:spPr>
          <a:xfrm>
            <a:off x="311700" y="1138775"/>
            <a:ext cx="8520600" cy="3622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16" name="Google Shape;116;p22"/>
          <p:cNvPicPr preferRelativeResize="0"/>
          <p:nvPr/>
        </p:nvPicPr>
        <p:blipFill rotWithShape="1">
          <a:blip r:embed="rId3">
            <a:alphaModFix/>
          </a:blip>
          <a:srcRect t="-5307"/>
          <a:stretch/>
        </p:blipFill>
        <p:spPr>
          <a:xfrm>
            <a:off x="311700" y="947750"/>
            <a:ext cx="8520600" cy="3813400"/>
          </a:xfrm>
          <a:prstGeom prst="rect">
            <a:avLst/>
          </a:prstGeom>
          <a:noFill/>
          <a:ln>
            <a:noFill/>
          </a:ln>
          <a:effectLst>
            <a:outerShdw blurRad="57150" dist="19050" dir="5400000" algn="bl" rotWithShape="0">
              <a:srgbClr val="000000">
                <a:alpha val="50000"/>
              </a:srgbClr>
            </a:outerShdw>
            <a:reflection endPos="30000" dist="38100" dir="5400000" fadeDir="5400012" sy="-100000" algn="bl" rotWithShape="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3"/>
          <p:cNvSpPr txBox="1">
            <a:spLocks noGrp="1"/>
          </p:cNvSpPr>
          <p:nvPr>
            <p:ph type="body" idx="1"/>
          </p:nvPr>
        </p:nvSpPr>
        <p:spPr>
          <a:xfrm>
            <a:off x="311700" y="34848"/>
            <a:ext cx="8520600" cy="49275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500" b="1"/>
              <a:t>Rate the following according to their importance in assessing the quality of doctoral programs in public affairs, administration, and policy?</a:t>
            </a:r>
            <a:endParaRPr sz="1500" b="1"/>
          </a:p>
          <a:p>
            <a:pPr marL="0" lvl="0" indent="0" algn="l" rtl="0">
              <a:spcBef>
                <a:spcPts val="0"/>
              </a:spcBef>
              <a:spcAft>
                <a:spcPts val="1600"/>
              </a:spcAft>
              <a:buNone/>
            </a:pPr>
            <a:endParaRPr/>
          </a:p>
        </p:txBody>
      </p:sp>
      <p:graphicFrame>
        <p:nvGraphicFramePr>
          <p:cNvPr id="122" name="Google Shape;122;p23"/>
          <p:cNvGraphicFramePr/>
          <p:nvPr/>
        </p:nvGraphicFramePr>
        <p:xfrm>
          <a:off x="1154420" y="784488"/>
          <a:ext cx="3000000" cy="3000000"/>
        </p:xfrm>
        <a:graphic>
          <a:graphicData uri="http://schemas.openxmlformats.org/drawingml/2006/table">
            <a:tbl>
              <a:tblPr>
                <a:noFill/>
                <a:tableStyleId>{B726F644-868C-4A8D-BAAC-2CB8DC760017}</a:tableStyleId>
              </a:tblPr>
              <a:tblGrid>
                <a:gridCol w="2181725">
                  <a:extLst>
                    <a:ext uri="{9D8B030D-6E8A-4147-A177-3AD203B41FA5}">
                      <a16:colId xmlns:a16="http://schemas.microsoft.com/office/drawing/2014/main" val="20000"/>
                    </a:ext>
                  </a:extLst>
                </a:gridCol>
                <a:gridCol w="1052975">
                  <a:extLst>
                    <a:ext uri="{9D8B030D-6E8A-4147-A177-3AD203B41FA5}">
                      <a16:colId xmlns:a16="http://schemas.microsoft.com/office/drawing/2014/main" val="20001"/>
                    </a:ext>
                  </a:extLst>
                </a:gridCol>
                <a:gridCol w="1309500">
                  <a:extLst>
                    <a:ext uri="{9D8B030D-6E8A-4147-A177-3AD203B41FA5}">
                      <a16:colId xmlns:a16="http://schemas.microsoft.com/office/drawing/2014/main" val="20002"/>
                    </a:ext>
                  </a:extLst>
                </a:gridCol>
                <a:gridCol w="1322350">
                  <a:extLst>
                    <a:ext uri="{9D8B030D-6E8A-4147-A177-3AD203B41FA5}">
                      <a16:colId xmlns:a16="http://schemas.microsoft.com/office/drawing/2014/main" val="20003"/>
                    </a:ext>
                  </a:extLst>
                </a:gridCol>
              </a:tblGrid>
              <a:tr h="381000">
                <a:tc>
                  <a:txBody>
                    <a:bodyPr/>
                    <a:lstStyle/>
                    <a:p>
                      <a:pPr marL="0" lvl="0" indent="0" algn="l" rtl="0">
                        <a:spcBef>
                          <a:spcPts val="0"/>
                        </a:spcBef>
                        <a:spcAft>
                          <a:spcPts val="0"/>
                        </a:spcAft>
                        <a:buNone/>
                      </a:pPr>
                      <a:r>
                        <a:rPr lang="en"/>
                        <a:t>Attributes</a:t>
                      </a:r>
                      <a:endParaRPr/>
                    </a:p>
                  </a:txBody>
                  <a:tcPr marL="91425" marR="91425" marT="91425" marB="91425"/>
                </a:tc>
                <a:tc>
                  <a:txBody>
                    <a:bodyPr/>
                    <a:lstStyle/>
                    <a:p>
                      <a:pPr marL="0" lvl="0" indent="0" algn="l" rtl="0">
                        <a:spcBef>
                          <a:spcPts val="0"/>
                        </a:spcBef>
                        <a:spcAft>
                          <a:spcPts val="0"/>
                        </a:spcAft>
                        <a:buNone/>
                      </a:pPr>
                      <a:r>
                        <a:rPr lang="en"/>
                        <a:t>Least Important</a:t>
                      </a:r>
                      <a:endParaRPr/>
                    </a:p>
                  </a:txBody>
                  <a:tcPr marL="91425" marR="91425" marT="91425" marB="91425"/>
                </a:tc>
                <a:tc>
                  <a:txBody>
                    <a:bodyPr/>
                    <a:lstStyle/>
                    <a:p>
                      <a:pPr marL="0" lvl="0" indent="0" algn="l" rtl="0">
                        <a:spcBef>
                          <a:spcPts val="0"/>
                        </a:spcBef>
                        <a:spcAft>
                          <a:spcPts val="0"/>
                        </a:spcAft>
                        <a:buNone/>
                      </a:pPr>
                      <a:r>
                        <a:rPr lang="en"/>
                        <a:t>Somewhat Important</a:t>
                      </a:r>
                      <a:endParaRPr/>
                    </a:p>
                  </a:txBody>
                  <a:tcPr marL="91425" marR="91425" marT="91425" marB="91425"/>
                </a:tc>
                <a:tc>
                  <a:txBody>
                    <a:bodyPr/>
                    <a:lstStyle/>
                    <a:p>
                      <a:pPr marL="0" lvl="0" indent="0" algn="l" rtl="0">
                        <a:spcBef>
                          <a:spcPts val="0"/>
                        </a:spcBef>
                        <a:spcAft>
                          <a:spcPts val="0"/>
                        </a:spcAft>
                        <a:buNone/>
                      </a:pPr>
                      <a:r>
                        <a:rPr lang="en"/>
                        <a:t>Most Important</a:t>
                      </a:r>
                      <a:endParaRPr/>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a:t>% of students receiving full financial support</a:t>
                      </a:r>
                      <a:endParaRPr/>
                    </a:p>
                  </a:txBody>
                  <a:tcPr marL="91425" marR="91425" marT="91425" marB="91425"/>
                </a:tc>
                <a:tc>
                  <a:txBody>
                    <a:bodyPr/>
                    <a:lstStyle/>
                    <a:p>
                      <a:pPr marL="0" lvl="0" indent="0" algn="l" rtl="0">
                        <a:spcBef>
                          <a:spcPts val="0"/>
                        </a:spcBef>
                        <a:spcAft>
                          <a:spcPts val="0"/>
                        </a:spcAft>
                        <a:buNone/>
                      </a:pPr>
                      <a:r>
                        <a:rPr lang="en"/>
                        <a:t>7.14%</a:t>
                      </a:r>
                      <a:endParaRPr/>
                    </a:p>
                  </a:txBody>
                  <a:tcPr marL="91425" marR="91425" marT="91425" marB="91425"/>
                </a:tc>
                <a:tc>
                  <a:txBody>
                    <a:bodyPr/>
                    <a:lstStyle/>
                    <a:p>
                      <a:pPr marL="0" lvl="0" indent="0" algn="l" rtl="0">
                        <a:spcBef>
                          <a:spcPts val="0"/>
                        </a:spcBef>
                        <a:spcAft>
                          <a:spcPts val="0"/>
                        </a:spcAft>
                        <a:buNone/>
                      </a:pPr>
                      <a:r>
                        <a:rPr lang="en"/>
                        <a:t>42.86%</a:t>
                      </a:r>
                      <a:endParaRPr/>
                    </a:p>
                  </a:txBody>
                  <a:tcPr marL="91425" marR="91425" marT="91425" marB="91425"/>
                </a:tc>
                <a:tc>
                  <a:txBody>
                    <a:bodyPr/>
                    <a:lstStyle/>
                    <a:p>
                      <a:pPr marL="0" lvl="0" indent="0" algn="l" rtl="0">
                        <a:spcBef>
                          <a:spcPts val="0"/>
                        </a:spcBef>
                        <a:spcAft>
                          <a:spcPts val="0"/>
                        </a:spcAft>
                        <a:buNone/>
                      </a:pPr>
                      <a:r>
                        <a:rPr lang="en"/>
                        <a:t>50.00%</a:t>
                      </a: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a:t>Student research productivity</a:t>
                      </a:r>
                      <a:endParaRPr/>
                    </a:p>
                  </a:txBody>
                  <a:tcPr marL="91425" marR="91425" marT="91425" marB="91425"/>
                </a:tc>
                <a:tc>
                  <a:txBody>
                    <a:bodyPr/>
                    <a:lstStyle/>
                    <a:p>
                      <a:pPr marL="0" lvl="0" indent="0" algn="l" rtl="0">
                        <a:spcBef>
                          <a:spcPts val="0"/>
                        </a:spcBef>
                        <a:spcAft>
                          <a:spcPts val="0"/>
                        </a:spcAft>
                        <a:buNone/>
                      </a:pPr>
                      <a:r>
                        <a:rPr lang="en"/>
                        <a:t>7.69%</a:t>
                      </a:r>
                      <a:endParaRPr/>
                    </a:p>
                  </a:txBody>
                  <a:tcPr marL="91425" marR="91425" marT="91425" marB="91425"/>
                </a:tc>
                <a:tc>
                  <a:txBody>
                    <a:bodyPr/>
                    <a:lstStyle/>
                    <a:p>
                      <a:pPr marL="0" lvl="0" indent="0" algn="l" rtl="0">
                        <a:spcBef>
                          <a:spcPts val="0"/>
                        </a:spcBef>
                        <a:spcAft>
                          <a:spcPts val="0"/>
                        </a:spcAft>
                        <a:buNone/>
                      </a:pPr>
                      <a:r>
                        <a:rPr lang="en"/>
                        <a:t>7.69%</a:t>
                      </a:r>
                      <a:endParaRPr/>
                    </a:p>
                  </a:txBody>
                  <a:tcPr marL="91425" marR="91425" marT="91425" marB="91425"/>
                </a:tc>
                <a:tc>
                  <a:txBody>
                    <a:bodyPr/>
                    <a:lstStyle/>
                    <a:p>
                      <a:pPr marL="0" lvl="0" indent="0" algn="l" rtl="0">
                        <a:spcBef>
                          <a:spcPts val="0"/>
                        </a:spcBef>
                        <a:spcAft>
                          <a:spcPts val="0"/>
                        </a:spcAft>
                        <a:buNone/>
                      </a:pPr>
                      <a:r>
                        <a:rPr lang="en"/>
                        <a:t>84.62%</a:t>
                      </a:r>
                      <a:endParaRPr/>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a:t>% of minority students in the program</a:t>
                      </a:r>
                      <a:endParaRPr/>
                    </a:p>
                  </a:txBody>
                  <a:tcPr marL="91425" marR="91425" marT="91425" marB="91425"/>
                </a:tc>
                <a:tc>
                  <a:txBody>
                    <a:bodyPr/>
                    <a:lstStyle/>
                    <a:p>
                      <a:pPr marL="0" lvl="0" indent="0" algn="l" rtl="0">
                        <a:spcBef>
                          <a:spcPts val="0"/>
                        </a:spcBef>
                        <a:spcAft>
                          <a:spcPts val="0"/>
                        </a:spcAft>
                        <a:buNone/>
                      </a:pPr>
                      <a:r>
                        <a:rPr lang="en"/>
                        <a:t>12.50%</a:t>
                      </a:r>
                      <a:endParaRPr/>
                    </a:p>
                  </a:txBody>
                  <a:tcPr marL="91425" marR="91425" marT="91425" marB="91425"/>
                </a:tc>
                <a:tc>
                  <a:txBody>
                    <a:bodyPr/>
                    <a:lstStyle/>
                    <a:p>
                      <a:pPr marL="0" lvl="0" indent="0" algn="l" rtl="0">
                        <a:spcBef>
                          <a:spcPts val="0"/>
                        </a:spcBef>
                        <a:spcAft>
                          <a:spcPts val="0"/>
                        </a:spcAft>
                        <a:buNone/>
                      </a:pPr>
                      <a:r>
                        <a:rPr lang="en"/>
                        <a:t>75.00%</a:t>
                      </a:r>
                      <a:endParaRPr/>
                    </a:p>
                  </a:txBody>
                  <a:tcPr marL="91425" marR="91425" marT="91425" marB="91425"/>
                </a:tc>
                <a:tc>
                  <a:txBody>
                    <a:bodyPr/>
                    <a:lstStyle/>
                    <a:p>
                      <a:pPr marL="0" lvl="0" indent="0" algn="l" rtl="0">
                        <a:spcBef>
                          <a:spcPts val="0"/>
                        </a:spcBef>
                        <a:spcAft>
                          <a:spcPts val="0"/>
                        </a:spcAft>
                        <a:buNone/>
                      </a:pPr>
                      <a:r>
                        <a:rPr lang="en"/>
                        <a:t>12.50%</a:t>
                      </a:r>
                      <a:endParaRPr/>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
                        <a:t>% of female students in the program</a:t>
                      </a:r>
                      <a:endParaRPr/>
                    </a:p>
                  </a:txBody>
                  <a:tcPr marL="91425" marR="91425" marT="91425" marB="91425"/>
                </a:tc>
                <a:tc>
                  <a:txBody>
                    <a:bodyPr/>
                    <a:lstStyle/>
                    <a:p>
                      <a:pPr marL="0" lvl="0" indent="0" algn="l" rtl="0">
                        <a:spcBef>
                          <a:spcPts val="0"/>
                        </a:spcBef>
                        <a:spcAft>
                          <a:spcPts val="0"/>
                        </a:spcAft>
                        <a:buNone/>
                      </a:pPr>
                      <a:r>
                        <a:rPr lang="en"/>
                        <a:t>14.29%</a:t>
                      </a:r>
                      <a:endParaRPr/>
                    </a:p>
                  </a:txBody>
                  <a:tcPr marL="91425" marR="91425" marT="91425" marB="91425"/>
                </a:tc>
                <a:tc>
                  <a:txBody>
                    <a:bodyPr/>
                    <a:lstStyle/>
                    <a:p>
                      <a:pPr marL="0" lvl="0" indent="0" algn="l" rtl="0">
                        <a:spcBef>
                          <a:spcPts val="0"/>
                        </a:spcBef>
                        <a:spcAft>
                          <a:spcPts val="0"/>
                        </a:spcAft>
                        <a:buNone/>
                      </a:pPr>
                      <a:r>
                        <a:rPr lang="en"/>
                        <a:t>85.71%</a:t>
                      </a:r>
                      <a:endParaRPr/>
                    </a:p>
                  </a:txBody>
                  <a:tcPr marL="91425" marR="91425" marT="91425" marB="91425"/>
                </a:tc>
                <a:tc>
                  <a:txBody>
                    <a:bodyPr/>
                    <a:lstStyle/>
                    <a:p>
                      <a:pPr marL="0" lvl="0" indent="0" algn="l" rtl="0">
                        <a:spcBef>
                          <a:spcPts val="0"/>
                        </a:spcBef>
                        <a:spcAft>
                          <a:spcPts val="0"/>
                        </a:spcAft>
                        <a:buNone/>
                      </a:pPr>
                      <a:r>
                        <a:rPr lang="en"/>
                        <a:t>0.00%</a:t>
                      </a:r>
                      <a:endParaRPr/>
                    </a:p>
                  </a:txBody>
                  <a:tcPr marL="91425" marR="91425" marT="91425" marB="91425"/>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r>
                        <a:rPr lang="en"/>
                        <a:t>Number of advanced Quantitative courses provided to your students</a:t>
                      </a:r>
                      <a:endParaRPr/>
                    </a:p>
                  </a:txBody>
                  <a:tcPr marL="91425" marR="91425" marT="91425" marB="91425"/>
                </a:tc>
                <a:tc>
                  <a:txBody>
                    <a:bodyPr/>
                    <a:lstStyle/>
                    <a:p>
                      <a:pPr marL="0" lvl="0" indent="0" algn="l" rtl="0">
                        <a:spcBef>
                          <a:spcPts val="0"/>
                        </a:spcBef>
                        <a:spcAft>
                          <a:spcPts val="0"/>
                        </a:spcAft>
                        <a:buNone/>
                      </a:pPr>
                      <a:r>
                        <a:rPr lang="en"/>
                        <a:t>12.50%</a:t>
                      </a:r>
                      <a:endParaRPr/>
                    </a:p>
                  </a:txBody>
                  <a:tcPr marL="91425" marR="91425" marT="91425" marB="91425"/>
                </a:tc>
                <a:tc>
                  <a:txBody>
                    <a:bodyPr/>
                    <a:lstStyle/>
                    <a:p>
                      <a:pPr marL="0" lvl="0" indent="0" algn="l" rtl="0">
                        <a:spcBef>
                          <a:spcPts val="0"/>
                        </a:spcBef>
                        <a:spcAft>
                          <a:spcPts val="0"/>
                        </a:spcAft>
                        <a:buNone/>
                      </a:pPr>
                      <a:r>
                        <a:rPr lang="en"/>
                        <a:t>37.50%</a:t>
                      </a:r>
                      <a:endParaRPr/>
                    </a:p>
                  </a:txBody>
                  <a:tcPr marL="91425" marR="91425" marT="91425" marB="91425"/>
                </a:tc>
                <a:tc>
                  <a:txBody>
                    <a:bodyPr/>
                    <a:lstStyle/>
                    <a:p>
                      <a:pPr marL="0" lvl="0" indent="0" algn="l" rtl="0">
                        <a:spcBef>
                          <a:spcPts val="0"/>
                        </a:spcBef>
                        <a:spcAft>
                          <a:spcPts val="0"/>
                        </a:spcAft>
                        <a:buNone/>
                      </a:pPr>
                      <a:r>
                        <a:rPr lang="en"/>
                        <a:t>50.00%</a:t>
                      </a:r>
                      <a:endParaRPr/>
                    </a:p>
                  </a:txBody>
                  <a:tcPr marL="91425" marR="91425" marT="91425" marB="91425"/>
                </a:tc>
                <a:extLst>
                  <a:ext uri="{0D108BD9-81ED-4DB2-BD59-A6C34878D82A}">
                    <a16:rowId xmlns:a16="http://schemas.microsoft.com/office/drawing/2014/main"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Median Time to Degree</a:t>
            </a:r>
            <a:r>
              <a:rPr lang="en"/>
              <a:t> </a:t>
            </a:r>
            <a:endParaRPr/>
          </a:p>
        </p:txBody>
      </p:sp>
      <p:sp>
        <p:nvSpPr>
          <p:cNvPr id="128" name="Google Shape;128;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t>Median time to degree for a Full-time student</a:t>
            </a:r>
            <a:endParaRPr sz="3000"/>
          </a:p>
          <a:p>
            <a:pPr marL="0" lvl="0" indent="0" algn="l" rtl="0">
              <a:spcBef>
                <a:spcPts val="1600"/>
              </a:spcBef>
              <a:spcAft>
                <a:spcPts val="0"/>
              </a:spcAft>
              <a:buNone/>
            </a:pPr>
            <a:r>
              <a:rPr lang="en" sz="3000"/>
              <a:t>                                   5 years</a:t>
            </a:r>
            <a:endParaRPr sz="3000"/>
          </a:p>
          <a:p>
            <a:pPr marL="0" lvl="0" indent="0" algn="l" rtl="0">
              <a:spcBef>
                <a:spcPts val="1600"/>
              </a:spcBef>
              <a:spcAft>
                <a:spcPts val="0"/>
              </a:spcAft>
              <a:buNone/>
            </a:pPr>
            <a:r>
              <a:rPr lang="en" sz="3000"/>
              <a:t>Median time to degree for a Part-time student </a:t>
            </a:r>
            <a:endParaRPr sz="3000"/>
          </a:p>
          <a:p>
            <a:pPr marL="0" lvl="0" indent="0" algn="l" rtl="0">
              <a:spcBef>
                <a:spcPts val="1600"/>
              </a:spcBef>
              <a:spcAft>
                <a:spcPts val="1600"/>
              </a:spcAft>
              <a:buNone/>
            </a:pPr>
            <a:r>
              <a:rPr lang="en" sz="3000"/>
              <a:t>                                   7 years</a:t>
            </a:r>
            <a:endParaRPr sz="3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5"/>
          <p:cNvSpPr txBox="1">
            <a:spLocks noGrp="1"/>
          </p:cNvSpPr>
          <p:nvPr>
            <p:ph type="title"/>
          </p:nvPr>
        </p:nvSpPr>
        <p:spPr>
          <a:xfrm>
            <a:off x="311700" y="150050"/>
            <a:ext cx="8520600" cy="111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Do you consider your alumni placement efforts successful?</a:t>
            </a:r>
            <a:endParaRPr b="1"/>
          </a:p>
        </p:txBody>
      </p:sp>
      <p:sp>
        <p:nvSpPr>
          <p:cNvPr id="134" name="Google Shape;134;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                                   </a:t>
            </a:r>
            <a:r>
              <a:rPr lang="en" sz="3600" b="1">
                <a:solidFill>
                  <a:srgbClr val="FF0000"/>
                </a:solidFill>
              </a:rPr>
              <a:t>YES</a:t>
            </a:r>
            <a:r>
              <a:rPr lang="en" b="1">
                <a:solidFill>
                  <a:srgbClr val="FF0000"/>
                </a:solidFill>
              </a:rPr>
              <a:t> (100% RESPONSES)</a:t>
            </a:r>
            <a:r>
              <a:rPr lang="en"/>
              <a:t>                     </a:t>
            </a:r>
            <a:endParaRPr sz="3000" b="1"/>
          </a:p>
          <a:p>
            <a:pPr marL="0" lvl="0" indent="457200" algn="l" rtl="0">
              <a:spcBef>
                <a:spcPts val="1600"/>
              </a:spcBef>
              <a:spcAft>
                <a:spcPts val="0"/>
              </a:spcAft>
              <a:buNone/>
            </a:pPr>
            <a:r>
              <a:rPr lang="en"/>
              <a:t>“We have been successful in placing all alumni seeking academic position and are now focusing on the quality of the placements.”</a:t>
            </a:r>
            <a:endParaRPr/>
          </a:p>
          <a:p>
            <a:pPr marL="0" lvl="0" indent="457200" algn="l" rtl="0">
              <a:spcBef>
                <a:spcPts val="1600"/>
              </a:spcBef>
              <a:spcAft>
                <a:spcPts val="0"/>
              </a:spcAft>
              <a:buNone/>
            </a:pPr>
            <a:r>
              <a:rPr lang="en">
                <a:solidFill>
                  <a:srgbClr val="333E48"/>
                </a:solidFill>
              </a:rPr>
              <a:t>“We work closely with our students, by providing mentoring, publication opportunities, regular feedback on their performance, and we encourage our students to regularly participate in academic conferences. This has been quite successful, as the majority of our students have found success in academia.”</a:t>
            </a:r>
            <a:endParaRPr>
              <a:solidFill>
                <a:srgbClr val="333E48"/>
              </a:solidFill>
            </a:endParaRPr>
          </a:p>
          <a:p>
            <a:pPr marL="457200" lvl="0" indent="0" algn="l" rtl="0">
              <a:spcBef>
                <a:spcPts val="1600"/>
              </a:spcBef>
              <a:spcAft>
                <a:spcPts val="0"/>
              </a:spcAft>
              <a:buNone/>
            </a:pPr>
            <a:endParaRPr sz="1000">
              <a:solidFill>
                <a:srgbClr val="333E48"/>
              </a:solidFill>
            </a:endParaRPr>
          </a:p>
          <a:p>
            <a:pPr marL="0" lvl="0" indent="0" algn="l" rtl="0">
              <a:spcBef>
                <a:spcPts val="1600"/>
              </a:spcBef>
              <a:spcAft>
                <a:spcPts val="1600"/>
              </a:spcAft>
              <a:buNone/>
            </a:pPr>
            <a:endParaRPr sz="3000"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6"/>
          <p:cNvSpPr txBox="1">
            <a:spLocks noGrp="1"/>
          </p:cNvSpPr>
          <p:nvPr>
            <p:ph type="title"/>
          </p:nvPr>
        </p:nvSpPr>
        <p:spPr>
          <a:xfrm>
            <a:off x="311700" y="342400"/>
            <a:ext cx="8520600" cy="810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b="1"/>
              <a:t>Does your program have any specific recruitment mechanisms for minority and /or female students?</a:t>
            </a:r>
            <a:endParaRPr sz="1800" b="1"/>
          </a:p>
          <a:p>
            <a:pPr marL="0" lvl="0" indent="0" algn="l" rtl="0">
              <a:spcBef>
                <a:spcPts val="0"/>
              </a:spcBef>
              <a:spcAft>
                <a:spcPts val="0"/>
              </a:spcAft>
              <a:buNone/>
            </a:pPr>
            <a:endParaRPr/>
          </a:p>
        </p:txBody>
      </p:sp>
      <p:sp>
        <p:nvSpPr>
          <p:cNvPr id="140" name="Google Shape;140;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50% said NO</a:t>
            </a:r>
            <a:endParaRPr/>
          </a:p>
          <a:p>
            <a:pPr marL="0" lvl="0" indent="0" algn="l" rtl="0">
              <a:spcBef>
                <a:spcPts val="1600"/>
              </a:spcBef>
              <a:spcAft>
                <a:spcPts val="1600"/>
              </a:spcAft>
              <a:buNone/>
            </a:pPr>
            <a:endParaRPr/>
          </a:p>
        </p:txBody>
      </p:sp>
      <p:pic>
        <p:nvPicPr>
          <p:cNvPr id="141" name="Google Shape;141;p26" title="Chart"/>
          <p:cNvPicPr preferRelativeResize="0"/>
          <p:nvPr/>
        </p:nvPicPr>
        <p:blipFill rotWithShape="1">
          <a:blip r:embed="rId3">
            <a:alphaModFix/>
          </a:blip>
          <a:srcRect l="-5714" t="-3480" r="-2922" b="-14499"/>
          <a:stretch/>
        </p:blipFill>
        <p:spPr>
          <a:xfrm>
            <a:off x="1879806" y="1154359"/>
            <a:ext cx="4963763" cy="3127391"/>
          </a:xfrm>
          <a:prstGeom prst="rect">
            <a:avLst/>
          </a:prstGeom>
          <a:noFill/>
          <a:ln>
            <a:noFill/>
          </a:ln>
          <a:effectLst>
            <a:reflection endPos="30000" dist="419100" dir="5400000" fadeDir="5400012" sy="-100000" algn="bl" rotWithShape="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b="1"/>
              <a:t>Does your program have any specific retention mechanism for minority and/or female students?</a:t>
            </a:r>
            <a:endParaRPr sz="1800" b="1"/>
          </a:p>
          <a:p>
            <a:pPr marL="0" lvl="0" indent="0" algn="l" rtl="0">
              <a:spcBef>
                <a:spcPts val="0"/>
              </a:spcBef>
              <a:spcAft>
                <a:spcPts val="0"/>
              </a:spcAft>
              <a:buNone/>
            </a:pPr>
            <a:endParaRPr/>
          </a:p>
        </p:txBody>
      </p:sp>
      <p:sp>
        <p:nvSpPr>
          <p:cNvPr id="147" name="Google Shape;147;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91.67% said NO</a:t>
            </a:r>
            <a:endParaRPr/>
          </a:p>
        </p:txBody>
      </p:sp>
      <p:pic>
        <p:nvPicPr>
          <p:cNvPr id="148" name="Google Shape;148;p27" title="Chart"/>
          <p:cNvPicPr preferRelativeResize="0"/>
          <p:nvPr/>
        </p:nvPicPr>
        <p:blipFill>
          <a:blip r:embed="rId3">
            <a:alphaModFix/>
          </a:blip>
          <a:stretch>
            <a:fillRect/>
          </a:stretch>
        </p:blipFill>
        <p:spPr>
          <a:xfrm>
            <a:off x="2428875" y="1246584"/>
            <a:ext cx="4286250" cy="265033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8"/>
          <p:cNvSpPr txBox="1">
            <a:spLocks noGrp="1"/>
          </p:cNvSpPr>
          <p:nvPr>
            <p:ph type="title"/>
          </p:nvPr>
        </p:nvSpPr>
        <p:spPr>
          <a:xfrm>
            <a:off x="311700" y="2842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b="1"/>
              <a:t>Percentage of students completing degree within 5 years of their enrolment</a:t>
            </a:r>
            <a:endParaRPr sz="1800" b="1"/>
          </a:p>
        </p:txBody>
      </p:sp>
      <p:sp>
        <p:nvSpPr>
          <p:cNvPr id="154" name="Google Shape;154;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AY 2013/14-2917/18</a:t>
            </a:r>
            <a:endParaRPr/>
          </a:p>
        </p:txBody>
      </p:sp>
      <p:pic>
        <p:nvPicPr>
          <p:cNvPr id="155" name="Google Shape;155;p28" title="Chart"/>
          <p:cNvPicPr preferRelativeResize="0"/>
          <p:nvPr/>
        </p:nvPicPr>
        <p:blipFill rotWithShape="1">
          <a:blip r:embed="rId3">
            <a:alphaModFix/>
          </a:blip>
          <a:srcRect l="-5110" r="5110"/>
          <a:stretch/>
        </p:blipFill>
        <p:spPr>
          <a:xfrm>
            <a:off x="2428875" y="1246584"/>
            <a:ext cx="4286250" cy="265033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9"/>
          <p:cNvSpPr txBox="1">
            <a:spLocks noGrp="1"/>
          </p:cNvSpPr>
          <p:nvPr>
            <p:ph type="title"/>
          </p:nvPr>
        </p:nvSpPr>
        <p:spPr>
          <a:xfrm>
            <a:off x="311700" y="152775"/>
            <a:ext cx="8520600" cy="999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b="1"/>
              <a:t>What are the most important reasons for minority students to drop out of your program?</a:t>
            </a:r>
            <a:endParaRPr sz="2200" b="1"/>
          </a:p>
          <a:p>
            <a:pPr marL="0" lvl="0" indent="0" algn="l" rtl="0">
              <a:spcBef>
                <a:spcPts val="0"/>
              </a:spcBef>
              <a:spcAft>
                <a:spcPts val="0"/>
              </a:spcAft>
              <a:buNone/>
            </a:pPr>
            <a:endParaRPr/>
          </a:p>
        </p:txBody>
      </p:sp>
      <p:sp>
        <p:nvSpPr>
          <p:cNvPr id="161" name="Google Shape;161;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Clr>
                <a:srgbClr val="333333"/>
              </a:buClr>
              <a:buSzPts val="1600"/>
              <a:buChar char="❖"/>
            </a:pPr>
            <a:r>
              <a:rPr lang="en" sz="1600">
                <a:solidFill>
                  <a:srgbClr val="333333"/>
                </a:solidFill>
              </a:rPr>
              <a:t>Personal problems or life-changing situations (for example, marriage, birth of children, job-related transfer, lack of at-home childcare facilities, divorce, death of a family member)= 50.00%</a:t>
            </a:r>
            <a:endParaRPr sz="1600">
              <a:solidFill>
                <a:srgbClr val="333333"/>
              </a:solidFill>
            </a:endParaRPr>
          </a:p>
          <a:p>
            <a:pPr marL="457200" lvl="0" indent="-330200" algn="l" rtl="0">
              <a:spcBef>
                <a:spcPts val="0"/>
              </a:spcBef>
              <a:spcAft>
                <a:spcPts val="0"/>
              </a:spcAft>
              <a:buClr>
                <a:srgbClr val="333333"/>
              </a:buClr>
              <a:buSzPts val="1600"/>
              <a:buChar char="❖"/>
            </a:pPr>
            <a:r>
              <a:rPr lang="en" sz="1600">
                <a:solidFill>
                  <a:srgbClr val="333333"/>
                </a:solidFill>
              </a:rPr>
              <a:t>Feeling of stress, anxiety, exhaustion, and disillusionment with the program= 42.86%</a:t>
            </a:r>
            <a:endParaRPr sz="1600">
              <a:solidFill>
                <a:srgbClr val="333333"/>
              </a:solidFill>
            </a:endParaRPr>
          </a:p>
          <a:p>
            <a:pPr marL="457200" lvl="0" indent="-330200" algn="l" rtl="0">
              <a:spcBef>
                <a:spcPts val="0"/>
              </a:spcBef>
              <a:spcAft>
                <a:spcPts val="0"/>
              </a:spcAft>
              <a:buClr>
                <a:srgbClr val="333333"/>
              </a:buClr>
              <a:buSzPts val="1600"/>
              <a:buChar char="❖"/>
            </a:pPr>
            <a:r>
              <a:rPr lang="en" sz="1600">
                <a:solidFill>
                  <a:srgbClr val="333333"/>
                </a:solidFill>
              </a:rPr>
              <a:t>Lack of academic preparedness for doctoral program (writing skill, quantitative applications)= 35.71%</a:t>
            </a:r>
            <a:endParaRPr sz="1600">
              <a:solidFill>
                <a:srgbClr val="333333"/>
              </a:solidFill>
            </a:endParaRPr>
          </a:p>
          <a:p>
            <a:pPr marL="457200" lvl="0" indent="-330200" algn="l" rtl="0">
              <a:spcBef>
                <a:spcPts val="0"/>
              </a:spcBef>
              <a:spcAft>
                <a:spcPts val="0"/>
              </a:spcAft>
              <a:buClr>
                <a:srgbClr val="333333"/>
              </a:buClr>
              <a:buSzPts val="1600"/>
              <a:buChar char="❖"/>
            </a:pPr>
            <a:r>
              <a:rPr lang="en" sz="1600">
                <a:solidFill>
                  <a:srgbClr val="333333"/>
                </a:solidFill>
              </a:rPr>
              <a:t>Insufficient financial support from institution and/or program= 28.57%</a:t>
            </a:r>
            <a:endParaRPr sz="1600">
              <a:solidFill>
                <a:srgbClr val="333333"/>
              </a:solidFill>
            </a:endParaRPr>
          </a:p>
          <a:p>
            <a:pPr marL="457200" lvl="0" indent="-330200" algn="l" rtl="0">
              <a:spcBef>
                <a:spcPts val="0"/>
              </a:spcBef>
              <a:spcAft>
                <a:spcPts val="0"/>
              </a:spcAft>
              <a:buClr>
                <a:srgbClr val="333333"/>
              </a:buClr>
              <a:buSzPts val="1600"/>
              <a:buChar char="❖"/>
            </a:pPr>
            <a:r>
              <a:rPr lang="en" sz="1600">
                <a:solidFill>
                  <a:srgbClr val="333333"/>
                </a:solidFill>
              </a:rPr>
              <a:t>Feeling of exclusion and isolation= 21.43%</a:t>
            </a:r>
            <a:endParaRPr sz="1600">
              <a:solidFill>
                <a:srgbClr val="333333"/>
              </a:solidFill>
            </a:endParaRPr>
          </a:p>
          <a:p>
            <a:pPr marL="457200" lvl="0" indent="-330200" algn="l" rtl="0">
              <a:spcBef>
                <a:spcPts val="0"/>
              </a:spcBef>
              <a:spcAft>
                <a:spcPts val="0"/>
              </a:spcAft>
              <a:buClr>
                <a:srgbClr val="333333"/>
              </a:buClr>
              <a:buSzPts val="1600"/>
              <a:buChar char="❖"/>
            </a:pPr>
            <a:r>
              <a:rPr lang="en" sz="1600">
                <a:solidFill>
                  <a:srgbClr val="333333"/>
                </a:solidFill>
              </a:rPr>
              <a:t>Lack of scholarly community (supportive supervision, peer and faculty mentoring, career advice)= 21.43%</a:t>
            </a:r>
            <a:endParaRPr sz="1600">
              <a:solidFill>
                <a:srgbClr val="333333"/>
              </a:solidFill>
            </a:endParaRPr>
          </a:p>
          <a:p>
            <a:pPr marL="457200" lvl="0" indent="-330200" algn="l" rtl="0">
              <a:spcBef>
                <a:spcPts val="0"/>
              </a:spcBef>
              <a:spcAft>
                <a:spcPts val="0"/>
              </a:spcAft>
              <a:buClr>
                <a:srgbClr val="333333"/>
              </a:buClr>
              <a:buSzPts val="1600"/>
              <a:buChar char="❖"/>
            </a:pPr>
            <a:r>
              <a:rPr lang="en" sz="1600">
                <a:solidFill>
                  <a:srgbClr val="333333"/>
                </a:solidFill>
              </a:rPr>
              <a:t>Inability to transition from student to scholar= 21.43%</a:t>
            </a:r>
            <a:endParaRPr sz="1600">
              <a:solidFill>
                <a:srgbClr val="333333"/>
              </a:solidFill>
            </a:endParaRPr>
          </a:p>
          <a:p>
            <a:pPr marL="0" lvl="0" indent="0" algn="l" rtl="0">
              <a:spcBef>
                <a:spcPts val="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0"/>
          <p:cNvSpPr txBox="1">
            <a:spLocks noGrp="1"/>
          </p:cNvSpPr>
          <p:nvPr>
            <p:ph type="title"/>
          </p:nvPr>
        </p:nvSpPr>
        <p:spPr>
          <a:xfrm>
            <a:off x="311700" y="211225"/>
            <a:ext cx="8520600" cy="94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200" b="1" dirty="0"/>
              <a:t>What are the most important reasons for female students to drop out of your program?</a:t>
            </a:r>
            <a:endParaRPr sz="2200" b="1" dirty="0"/>
          </a:p>
          <a:p>
            <a:pPr marL="0" lvl="0" indent="0" algn="l" rtl="0">
              <a:spcBef>
                <a:spcPts val="0"/>
              </a:spcBef>
              <a:spcAft>
                <a:spcPts val="0"/>
              </a:spcAft>
              <a:buNone/>
            </a:pPr>
            <a:endParaRPr dirty="0"/>
          </a:p>
        </p:txBody>
      </p:sp>
      <p:sp>
        <p:nvSpPr>
          <p:cNvPr id="167" name="Google Shape;167;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333333"/>
              </a:buClr>
              <a:buSzPts val="1900"/>
              <a:buChar char="❖"/>
            </a:pPr>
            <a:r>
              <a:rPr lang="en" sz="1900">
                <a:solidFill>
                  <a:srgbClr val="333333"/>
                </a:solidFill>
              </a:rPr>
              <a:t>Personal problems or life-changing situations (for example, marriage, childbirth, death of a family member, divorce, job-related transfer of self or spouse, ill health, lack of childcare facilities at home)= 69.23%</a:t>
            </a:r>
            <a:endParaRPr sz="1900">
              <a:solidFill>
                <a:srgbClr val="333333"/>
              </a:solidFill>
            </a:endParaRPr>
          </a:p>
          <a:p>
            <a:pPr marL="457200" lvl="0" indent="-349250" algn="l" rtl="0">
              <a:spcBef>
                <a:spcPts val="0"/>
              </a:spcBef>
              <a:spcAft>
                <a:spcPts val="0"/>
              </a:spcAft>
              <a:buClr>
                <a:srgbClr val="333333"/>
              </a:buClr>
              <a:buSzPts val="1900"/>
              <a:buChar char="❖"/>
            </a:pPr>
            <a:r>
              <a:rPr lang="en" sz="1900">
                <a:solidFill>
                  <a:srgbClr val="333333"/>
                </a:solidFill>
              </a:rPr>
              <a:t>Feeling of stress, anxiety, exhaustion, and disillusionment= 46.15%</a:t>
            </a:r>
            <a:endParaRPr sz="1900">
              <a:solidFill>
                <a:srgbClr val="333333"/>
              </a:solidFill>
            </a:endParaRPr>
          </a:p>
          <a:p>
            <a:pPr marL="457200" lvl="0" indent="-349250" algn="l" rtl="0">
              <a:spcBef>
                <a:spcPts val="0"/>
              </a:spcBef>
              <a:spcAft>
                <a:spcPts val="0"/>
              </a:spcAft>
              <a:buClr>
                <a:srgbClr val="333333"/>
              </a:buClr>
              <a:buSzPts val="1900"/>
              <a:buChar char="❖"/>
            </a:pPr>
            <a:r>
              <a:rPr lang="en" sz="1900">
                <a:solidFill>
                  <a:srgbClr val="333333"/>
                </a:solidFill>
              </a:rPr>
              <a:t>Lack of academic preparedness for doctoral program= 38.46%</a:t>
            </a:r>
            <a:endParaRPr sz="1900">
              <a:solidFill>
                <a:srgbClr val="333333"/>
              </a:solidFill>
            </a:endParaRPr>
          </a:p>
          <a:p>
            <a:pPr marL="457200" lvl="0" indent="-349250" algn="l" rtl="0">
              <a:spcBef>
                <a:spcPts val="0"/>
              </a:spcBef>
              <a:spcAft>
                <a:spcPts val="0"/>
              </a:spcAft>
              <a:buClr>
                <a:srgbClr val="333333"/>
              </a:buClr>
              <a:buSzPts val="1900"/>
              <a:buChar char="❖"/>
            </a:pPr>
            <a:r>
              <a:rPr lang="en" sz="1900">
                <a:solidFill>
                  <a:srgbClr val="333333"/>
                </a:solidFill>
              </a:rPr>
              <a:t>Insufficient financial support from the institution and/ or program= 30.77%</a:t>
            </a:r>
            <a:endParaRPr sz="1900">
              <a:solidFill>
                <a:srgbClr val="333333"/>
              </a:solidFill>
            </a:endParaRPr>
          </a:p>
          <a:p>
            <a:pPr marL="457200" lvl="0" indent="-349250" algn="l" rtl="0">
              <a:spcBef>
                <a:spcPts val="0"/>
              </a:spcBef>
              <a:spcAft>
                <a:spcPts val="0"/>
              </a:spcAft>
              <a:buClr>
                <a:srgbClr val="333333"/>
              </a:buClr>
              <a:buSzPts val="1900"/>
              <a:buChar char="❖"/>
            </a:pPr>
            <a:r>
              <a:rPr lang="en" sz="1900">
                <a:solidFill>
                  <a:srgbClr val="333333"/>
                </a:solidFill>
              </a:rPr>
              <a:t>Feeling of wrong fit or expectation mismanagement between the student and faculty= 30.77%</a:t>
            </a:r>
            <a:endParaRPr sz="1900">
              <a:solidFill>
                <a:srgbClr val="333333"/>
              </a:solidFill>
            </a:endParaRPr>
          </a:p>
          <a:p>
            <a:pPr marL="457200" lvl="0" indent="-349250" algn="l" rtl="0">
              <a:spcBef>
                <a:spcPts val="0"/>
              </a:spcBef>
              <a:spcAft>
                <a:spcPts val="0"/>
              </a:spcAft>
              <a:buClr>
                <a:srgbClr val="333333"/>
              </a:buClr>
              <a:buSzPts val="1900"/>
              <a:buChar char="❖"/>
            </a:pPr>
            <a:r>
              <a:rPr lang="en" sz="1900">
                <a:solidFill>
                  <a:srgbClr val="333333"/>
                </a:solidFill>
              </a:rPr>
              <a:t>Inability to commit required time for coursework or research= 23.08%</a:t>
            </a:r>
            <a:endParaRPr sz="1900">
              <a:solidFill>
                <a:srgbClr val="333333"/>
              </a:solidFill>
            </a:endParaRPr>
          </a:p>
          <a:p>
            <a:pPr marL="0" lvl="0" indent="0" algn="l" rtl="0">
              <a:spcBef>
                <a:spcPts val="0"/>
              </a:spcBef>
              <a:spcAft>
                <a:spcPts val="0"/>
              </a:spcAft>
              <a:buNone/>
            </a:pPr>
            <a:endParaRPr sz="1100">
              <a:solidFill>
                <a:srgbClr val="333333"/>
              </a:solidFill>
            </a:endParaRPr>
          </a:p>
          <a:p>
            <a:pPr marL="0" lvl="0" indent="0" algn="l" rtl="0">
              <a:spcBef>
                <a:spcPts val="0"/>
              </a:spcBef>
              <a:spcAft>
                <a:spcPts val="160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THANK YOU</a:t>
            </a:r>
            <a:endParaRPr b="1"/>
          </a:p>
        </p:txBody>
      </p:sp>
      <p:sp>
        <p:nvSpPr>
          <p:cNvPr id="173" name="Google Shape;173;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 </a:t>
            </a:r>
            <a:endParaRPr/>
          </a:p>
          <a:p>
            <a:pPr marL="0" lvl="0" indent="0" algn="ctr" rtl="0">
              <a:spcBef>
                <a:spcPts val="1600"/>
              </a:spcBef>
              <a:spcAft>
                <a:spcPts val="0"/>
              </a:spcAft>
              <a:buNone/>
            </a:pPr>
            <a:endParaRPr sz="3600" b="1"/>
          </a:p>
          <a:p>
            <a:pPr marL="0" lvl="0" indent="0" algn="ctr" rtl="0">
              <a:spcBef>
                <a:spcPts val="1600"/>
              </a:spcBef>
              <a:spcAft>
                <a:spcPts val="1600"/>
              </a:spcAft>
              <a:buNone/>
            </a:pPr>
            <a:r>
              <a:rPr lang="en" sz="4800" b="1"/>
              <a:t>QUESTIONS &amp; FEEDBACK</a:t>
            </a:r>
            <a:endParaRPr sz="48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Survey Sections</a:t>
            </a: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General Information about the Program</a:t>
            </a:r>
            <a:endParaRPr/>
          </a:p>
          <a:p>
            <a:pPr marL="457200" lvl="0" indent="-342900" algn="l" rtl="0">
              <a:spcBef>
                <a:spcPts val="0"/>
              </a:spcBef>
              <a:spcAft>
                <a:spcPts val="0"/>
              </a:spcAft>
              <a:buSzPts val="1800"/>
              <a:buChar char="❖"/>
            </a:pPr>
            <a:r>
              <a:rPr lang="en"/>
              <a:t>Program’s Cultural Structure</a:t>
            </a:r>
            <a:endParaRPr/>
          </a:p>
          <a:p>
            <a:pPr marL="457200" lvl="0" indent="-342900" algn="l" rtl="0">
              <a:spcBef>
                <a:spcPts val="0"/>
              </a:spcBef>
              <a:spcAft>
                <a:spcPts val="0"/>
              </a:spcAft>
              <a:buSzPts val="1800"/>
              <a:buChar char="❖"/>
            </a:pPr>
            <a:r>
              <a:rPr lang="en"/>
              <a:t>Program’s Curricular Structure</a:t>
            </a:r>
            <a:endParaRPr/>
          </a:p>
          <a:p>
            <a:pPr marL="457200" lvl="0" indent="-342900" algn="l" rtl="0">
              <a:spcBef>
                <a:spcPts val="0"/>
              </a:spcBef>
              <a:spcAft>
                <a:spcPts val="0"/>
              </a:spcAft>
              <a:buSzPts val="1800"/>
              <a:buChar char="❖"/>
            </a:pPr>
            <a:r>
              <a:rPr lang="en"/>
              <a:t>Applications, Admissions, Enrolments, Cost of Education</a:t>
            </a:r>
            <a:endParaRPr/>
          </a:p>
          <a:p>
            <a:pPr marL="457200" lvl="0" indent="-342900" algn="l" rtl="0">
              <a:spcBef>
                <a:spcPts val="0"/>
              </a:spcBef>
              <a:spcAft>
                <a:spcPts val="0"/>
              </a:spcAft>
              <a:buSzPts val="1800"/>
              <a:buChar char="❖"/>
            </a:pPr>
            <a:r>
              <a:rPr lang="en"/>
              <a:t>Support for students</a:t>
            </a:r>
            <a:endParaRPr/>
          </a:p>
          <a:p>
            <a:pPr marL="457200" lvl="0" indent="-342900" algn="l" rtl="0">
              <a:spcBef>
                <a:spcPts val="0"/>
              </a:spcBef>
              <a:spcAft>
                <a:spcPts val="0"/>
              </a:spcAft>
              <a:buSzPts val="1800"/>
              <a:buChar char="❖"/>
            </a:pPr>
            <a:r>
              <a:rPr lang="en"/>
              <a:t>Program Outcomes</a:t>
            </a:r>
            <a:endParaRPr/>
          </a:p>
          <a:p>
            <a:pPr marL="457200" lvl="0" indent="-342900" algn="l" rtl="0">
              <a:spcBef>
                <a:spcPts val="0"/>
              </a:spcBef>
              <a:spcAft>
                <a:spcPts val="0"/>
              </a:spcAft>
              <a:buSzPts val="1800"/>
              <a:buChar char="❖"/>
            </a:pPr>
            <a:r>
              <a:rPr lang="en"/>
              <a:t>Alumni Employments</a:t>
            </a:r>
            <a:endParaRPr/>
          </a:p>
          <a:p>
            <a:pPr marL="457200" lvl="0" indent="-342900" algn="l" rtl="0">
              <a:spcBef>
                <a:spcPts val="0"/>
              </a:spcBef>
              <a:spcAft>
                <a:spcPts val="0"/>
              </a:spcAft>
              <a:buClr>
                <a:srgbClr val="FF0000"/>
              </a:buClr>
              <a:buSzPts val="1800"/>
              <a:buChar char="❖"/>
            </a:pPr>
            <a:r>
              <a:rPr lang="en">
                <a:solidFill>
                  <a:srgbClr val="FF0000"/>
                </a:solidFill>
              </a:rPr>
              <a:t>Student Demographics</a:t>
            </a:r>
            <a:endParaRPr>
              <a:solidFill>
                <a:srgbClr val="FF0000"/>
              </a:solidFill>
            </a:endParaRPr>
          </a:p>
          <a:p>
            <a:pPr marL="457200" lvl="0" indent="-342900" algn="l" rtl="0">
              <a:spcBef>
                <a:spcPts val="0"/>
              </a:spcBef>
              <a:spcAft>
                <a:spcPts val="0"/>
              </a:spcAft>
              <a:buClr>
                <a:srgbClr val="FF0000"/>
              </a:buClr>
              <a:buSzPts val="1800"/>
              <a:buChar char="❖"/>
            </a:pPr>
            <a:r>
              <a:rPr lang="en">
                <a:solidFill>
                  <a:srgbClr val="FF0000"/>
                </a:solidFill>
              </a:rPr>
              <a:t>Faculty Demographics</a:t>
            </a:r>
            <a:endParaRPr>
              <a:solidFill>
                <a:srgbClr val="FF0000"/>
              </a:solidFill>
            </a:endParaRPr>
          </a:p>
          <a:p>
            <a:pPr marL="457200" lvl="0" indent="-342900" algn="l" rtl="0">
              <a:spcBef>
                <a:spcPts val="0"/>
              </a:spcBef>
              <a:spcAft>
                <a:spcPts val="0"/>
              </a:spcAft>
              <a:buClr>
                <a:srgbClr val="FF0000"/>
              </a:buClr>
              <a:buSzPts val="1800"/>
              <a:buChar char="❖"/>
            </a:pPr>
            <a:r>
              <a:rPr lang="en">
                <a:solidFill>
                  <a:srgbClr val="FF0000"/>
                </a:solidFill>
              </a:rPr>
              <a:t>Support for Minority or Female Students</a:t>
            </a:r>
            <a:endParaRPr>
              <a:solidFill>
                <a:srgbClr val="FF0000"/>
              </a:solidFill>
            </a:endParaRPr>
          </a:p>
          <a:p>
            <a:pPr marL="457200" lvl="0" indent="0" algn="l" rtl="0">
              <a:spcBef>
                <a:spcPts val="160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Survey Structure</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Total number of questions=51</a:t>
            </a:r>
            <a:endParaRPr/>
          </a:p>
          <a:p>
            <a:pPr marL="457200" lvl="0" indent="-342900" algn="l" rtl="0">
              <a:spcBef>
                <a:spcPts val="0"/>
              </a:spcBef>
              <a:spcAft>
                <a:spcPts val="0"/>
              </a:spcAft>
              <a:buSzPts val="1800"/>
              <a:buChar char="❖"/>
            </a:pPr>
            <a:r>
              <a:rPr lang="en" b="1"/>
              <a:t>Total number of questions related to race/ethnicity/gender= 9</a:t>
            </a:r>
            <a:endParaRPr b="1"/>
          </a:p>
          <a:p>
            <a:pPr marL="914400" lvl="1" indent="-317500" algn="l" rtl="0">
              <a:spcBef>
                <a:spcPts val="0"/>
              </a:spcBef>
              <a:spcAft>
                <a:spcPts val="0"/>
              </a:spcAft>
              <a:buSzPts val="1400"/>
              <a:buChar char="➢"/>
            </a:pPr>
            <a:r>
              <a:rPr lang="en" b="1"/>
              <a:t>Requiring disaggregated data=5</a:t>
            </a:r>
            <a:endParaRPr b="1"/>
          </a:p>
          <a:p>
            <a:pPr marL="914400" lvl="1" indent="-317500" algn="l" rtl="0">
              <a:spcBef>
                <a:spcPts val="0"/>
              </a:spcBef>
              <a:spcAft>
                <a:spcPts val="0"/>
              </a:spcAft>
              <a:buSzPts val="1400"/>
              <a:buChar char="➢"/>
            </a:pPr>
            <a:r>
              <a:rPr lang="en" b="1"/>
              <a:t>Perception questions=2</a:t>
            </a:r>
            <a:endParaRPr b="1"/>
          </a:p>
          <a:p>
            <a:pPr marL="914400" lvl="1" indent="-317500" algn="l" rtl="0">
              <a:spcBef>
                <a:spcPts val="0"/>
              </a:spcBef>
              <a:spcAft>
                <a:spcPts val="0"/>
              </a:spcAft>
              <a:buSzPts val="1400"/>
              <a:buChar char="➢"/>
            </a:pPr>
            <a:r>
              <a:rPr lang="en" b="1"/>
              <a:t>Dichotomous questions=2</a:t>
            </a:r>
            <a:endParaRPr b="1"/>
          </a:p>
          <a:p>
            <a:pPr marL="457200" lvl="0" indent="-342900" algn="l" rtl="0">
              <a:spcBef>
                <a:spcPts val="0"/>
              </a:spcBef>
              <a:spcAft>
                <a:spcPts val="0"/>
              </a:spcAft>
              <a:buSzPts val="1800"/>
              <a:buChar char="❖"/>
            </a:pPr>
            <a:r>
              <a:rPr lang="en"/>
              <a:t>Most of the questions are not mandatory</a:t>
            </a:r>
            <a:endParaRPr/>
          </a:p>
          <a:p>
            <a:pPr marL="457200" lvl="0" indent="-342900" algn="l" rtl="0">
              <a:spcBef>
                <a:spcPts val="0"/>
              </a:spcBef>
              <a:spcAft>
                <a:spcPts val="0"/>
              </a:spcAft>
              <a:buSzPts val="1800"/>
              <a:buChar char="❖"/>
            </a:pPr>
            <a:r>
              <a:rPr lang="en"/>
              <a:t>The survey URL can be accessed after completion and responses can be edited by the participant</a:t>
            </a:r>
            <a:endParaRPr/>
          </a:p>
          <a:p>
            <a:pPr marL="457200" lvl="0" indent="-342900" algn="l" rtl="0">
              <a:spcBef>
                <a:spcPts val="0"/>
              </a:spcBef>
              <a:spcAft>
                <a:spcPts val="0"/>
              </a:spcAft>
              <a:buSzPts val="1800"/>
              <a:buChar char="❖"/>
            </a:pPr>
            <a:r>
              <a:rPr lang="en"/>
              <a:t>The platform does not allow to SAVE AND EXIT</a:t>
            </a:r>
            <a:endParaRPr/>
          </a:p>
          <a:p>
            <a:pPr marL="457200" lvl="0" indent="-342900" algn="l" rtl="0">
              <a:spcBef>
                <a:spcPts val="0"/>
              </a:spcBef>
              <a:spcAft>
                <a:spcPts val="0"/>
              </a:spcAft>
              <a:buSzPts val="1800"/>
              <a:buChar char="❖"/>
            </a:pPr>
            <a:r>
              <a:rPr lang="en"/>
              <a:t>Consent for sharing student demographics is taken in the survey</a:t>
            </a:r>
            <a:endParaRPr/>
          </a:p>
          <a:p>
            <a:pPr marL="457200" lvl="0" indent="-342900" algn="l" rtl="0">
              <a:spcBef>
                <a:spcPts val="0"/>
              </a:spcBef>
              <a:spcAft>
                <a:spcPts val="0"/>
              </a:spcAft>
              <a:buSzPts val="1800"/>
              <a:buChar char="❖"/>
            </a:pPr>
            <a:r>
              <a:rPr lang="en"/>
              <a:t>Number of responses so far=36</a:t>
            </a:r>
            <a:endParaRPr/>
          </a:p>
          <a:p>
            <a:pPr marL="457200" lvl="0" indent="-342900" algn="l" rtl="0">
              <a:spcBef>
                <a:spcPts val="0"/>
              </a:spcBef>
              <a:spcAft>
                <a:spcPts val="0"/>
              </a:spcAft>
              <a:buSzPts val="1800"/>
              <a:buChar char="❖"/>
            </a:pPr>
            <a:r>
              <a:rPr lang="en"/>
              <a:t>The survey is still in field and will remain till we have an adequate sample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Types of Institutions</a:t>
            </a:r>
            <a:endParaRPr b="1"/>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74" name="Google Shape;74;p16"/>
          <p:cNvPicPr preferRelativeResize="0"/>
          <p:nvPr/>
        </p:nvPicPr>
        <p:blipFill rotWithShape="1">
          <a:blip r:embed="rId3">
            <a:alphaModFix/>
          </a:blip>
          <a:srcRect/>
          <a:stretch/>
        </p:blipFill>
        <p:spPr>
          <a:xfrm>
            <a:off x="311700" y="1108450"/>
            <a:ext cx="8598376" cy="3504450"/>
          </a:xfrm>
          <a:prstGeom prst="rect">
            <a:avLst/>
          </a:prstGeom>
          <a:noFill/>
          <a:ln>
            <a:noFill/>
          </a:ln>
          <a:effectLst>
            <a:reflection stA="80000" endPos="10000" dist="38100" dir="5400000" fadeDir="5400012" sy="-100000" algn="bl" rotWithShape="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Applications, Offers &amp; Enrolment Numbers</a:t>
            </a:r>
            <a:endParaRPr b="1"/>
          </a:p>
        </p:txBody>
      </p:sp>
      <p:sp>
        <p:nvSpPr>
          <p:cNvPr id="80" name="Google Shape;80;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81" name="Google Shape;81;p17"/>
          <p:cNvPicPr preferRelativeResize="0"/>
          <p:nvPr/>
        </p:nvPicPr>
        <p:blipFill rotWithShape="1">
          <a:blip r:embed="rId3">
            <a:alphaModFix/>
          </a:blip>
          <a:srcRect l="1584" t="-3550" b="3550"/>
          <a:stretch/>
        </p:blipFill>
        <p:spPr>
          <a:xfrm>
            <a:off x="89775" y="1081925"/>
            <a:ext cx="8991525" cy="3843525"/>
          </a:xfrm>
          <a:prstGeom prst="rect">
            <a:avLst/>
          </a:prstGeom>
          <a:noFill/>
          <a:ln>
            <a:noFill/>
          </a:ln>
          <a:effectLst>
            <a:reflection stA="80000" endPos="10000" dist="38100" dir="5400000" fadeDir="5400012" sy="-100000" algn="bl" rotWithShape="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88" name="Google Shape;88;p18"/>
          <p:cNvPicPr preferRelativeResize="0"/>
          <p:nvPr/>
        </p:nvPicPr>
        <p:blipFill>
          <a:blip r:embed="rId3">
            <a:alphaModFix/>
          </a:blip>
          <a:stretch>
            <a:fillRect/>
          </a:stretch>
        </p:blipFill>
        <p:spPr>
          <a:xfrm>
            <a:off x="0" y="0"/>
            <a:ext cx="9144001" cy="4779375"/>
          </a:xfrm>
          <a:prstGeom prst="rect">
            <a:avLst/>
          </a:prstGeom>
          <a:noFill/>
          <a:ln>
            <a:noFill/>
          </a:ln>
          <a:effectLst>
            <a:outerShdw blurRad="771525" dist="495300" dir="4800000" algn="bl" rotWithShape="0">
              <a:srgbClr val="000000">
                <a:alpha val="50000"/>
              </a:srgbClr>
            </a:outerShdw>
            <a:reflection stA="80000" endPos="10000" dist="38100" dir="5400000" fadeDir="5400012" sy="-100000" algn="bl" rotWithShape="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311700" y="150025"/>
            <a:ext cx="8520600" cy="93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Does your institution offer health insurance to students as financial support?</a:t>
            </a:r>
            <a:endParaRPr b="1"/>
          </a:p>
        </p:txBody>
      </p:sp>
      <p:sp>
        <p:nvSpPr>
          <p:cNvPr id="94" name="Google Shape;94;p19"/>
          <p:cNvSpPr txBox="1">
            <a:spLocks noGrp="1"/>
          </p:cNvSpPr>
          <p:nvPr>
            <p:ph type="body" idx="1"/>
          </p:nvPr>
        </p:nvSpPr>
        <p:spPr>
          <a:xfrm>
            <a:off x="311700" y="1152475"/>
            <a:ext cx="8520600" cy="3888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95" name="Google Shape;95;p19" title="Chart"/>
          <p:cNvPicPr preferRelativeResize="0"/>
          <p:nvPr/>
        </p:nvPicPr>
        <p:blipFill rotWithShape="1">
          <a:blip r:embed="rId3">
            <a:alphaModFix/>
          </a:blip>
          <a:srcRect t="4280" b="-4280"/>
          <a:stretch/>
        </p:blipFill>
        <p:spPr>
          <a:xfrm>
            <a:off x="353950" y="1082400"/>
            <a:ext cx="8436101" cy="4034575"/>
          </a:xfrm>
          <a:prstGeom prst="rect">
            <a:avLst/>
          </a:prstGeom>
          <a:noFill/>
          <a:ln>
            <a:noFill/>
          </a:ln>
          <a:effectLst>
            <a:outerShdw blurRad="771525" dist="19050" dir="5400000" algn="bl" rotWithShape="0">
              <a:srgbClr val="000000">
                <a:alpha val="50000"/>
              </a:srgbClr>
            </a:outerShdw>
            <a:reflection endPos="20000" dist="38100" dir="5400000" fadeDir="5400012" sy="-100000" algn="bl" rotWithShape="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9"/>
        <p:cNvGrpSpPr/>
        <p:nvPr/>
      </p:nvGrpSpPr>
      <p:grpSpPr>
        <a:xfrm>
          <a:off x="0" y="0"/>
          <a:ext cx="0" cy="0"/>
          <a:chOff x="0" y="0"/>
          <a:chExt cx="0" cy="0"/>
        </a:xfrm>
      </p:grpSpPr>
      <p:sp>
        <p:nvSpPr>
          <p:cNvPr id="100" name="Google Shape;100;p20"/>
          <p:cNvSpPr txBox="1">
            <a:spLocks noGrp="1"/>
          </p:cNvSpPr>
          <p:nvPr>
            <p:ph type="title"/>
          </p:nvPr>
        </p:nvSpPr>
        <p:spPr>
          <a:xfrm>
            <a:off x="76950" y="175675"/>
            <a:ext cx="8755200" cy="1132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Do your TAs &amp; GRAs have collective bargaining rights?</a:t>
            </a:r>
            <a:endParaRPr b="1"/>
          </a:p>
        </p:txBody>
      </p:sp>
      <p:sp>
        <p:nvSpPr>
          <p:cNvPr id="101" name="Google Shape;101;p20"/>
          <p:cNvSpPr txBox="1">
            <a:spLocks noGrp="1"/>
          </p:cNvSpPr>
          <p:nvPr>
            <p:ph type="body" idx="1"/>
          </p:nvPr>
        </p:nvSpPr>
        <p:spPr>
          <a:xfrm>
            <a:off x="76950" y="1308325"/>
            <a:ext cx="9066900" cy="3924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02" name="Google Shape;102;p20" title="Chart"/>
          <p:cNvPicPr preferRelativeResize="0"/>
          <p:nvPr/>
        </p:nvPicPr>
        <p:blipFill rotWithShape="1">
          <a:blip r:embed="rId3">
            <a:alphaModFix/>
          </a:blip>
          <a:srcRect t="-3936" b="-13572"/>
          <a:stretch/>
        </p:blipFill>
        <p:spPr>
          <a:xfrm>
            <a:off x="76950" y="1308325"/>
            <a:ext cx="9066900" cy="3283625"/>
          </a:xfrm>
          <a:prstGeom prst="rect">
            <a:avLst/>
          </a:prstGeom>
          <a:noFill/>
          <a:ln>
            <a:noFill/>
          </a:ln>
          <a:effectLst>
            <a:outerShdw blurRad="485775" dist="19050" dir="9600000" algn="bl" rotWithShape="0">
              <a:srgbClr val="741B47">
                <a:alpha val="50000"/>
              </a:srgbClr>
            </a:outerShdw>
            <a:reflection endPos="30000" dist="38100" dir="5400000" fadeDir="5400012" sy="-100000" algn="bl" rotWithShape="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Disseminating research opportunity information</a:t>
            </a:r>
            <a:endParaRPr b="1"/>
          </a:p>
        </p:txBody>
      </p:sp>
      <p:sp>
        <p:nvSpPr>
          <p:cNvPr id="108" name="Google Shape;108;p21"/>
          <p:cNvSpPr txBox="1">
            <a:spLocks noGrp="1"/>
          </p:cNvSpPr>
          <p:nvPr>
            <p:ph type="body" idx="1"/>
          </p:nvPr>
        </p:nvSpPr>
        <p:spPr>
          <a:xfrm>
            <a:off x="311700" y="1017725"/>
            <a:ext cx="8520600" cy="35511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09" name="Google Shape;109;p21" title="Chart"/>
          <p:cNvPicPr preferRelativeResize="0"/>
          <p:nvPr/>
        </p:nvPicPr>
        <p:blipFill>
          <a:blip r:embed="rId3">
            <a:alphaModFix/>
          </a:blip>
          <a:stretch>
            <a:fillRect/>
          </a:stretch>
        </p:blipFill>
        <p:spPr>
          <a:xfrm>
            <a:off x="354675" y="1017725"/>
            <a:ext cx="8434675" cy="3551100"/>
          </a:xfrm>
          <a:prstGeom prst="rect">
            <a:avLst/>
          </a:prstGeom>
          <a:noFill/>
          <a:ln>
            <a:noFill/>
          </a:ln>
          <a:effectLst>
            <a:outerShdw blurRad="57150" dist="304800" dir="5400000" algn="bl" rotWithShape="0">
              <a:srgbClr val="000000">
                <a:alpha val="40000"/>
              </a:srgbClr>
            </a:outerShdw>
            <a:reflection endPos="30000" dist="38100" dir="5400000" fadeDir="5400012" sy="-100000" algn="bl" rotWithShape="0"/>
          </a:effec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706</Words>
  <Application>Microsoft Office PowerPoint</Application>
  <PresentationFormat>On-screen Show (16:9)</PresentationFormat>
  <Paragraphs>92</Paragraphs>
  <Slides>19</Slides>
  <Notes>19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19</vt:i4>
      </vt:variant>
    </vt:vector>
  </HeadingPairs>
  <TitlesOfParts>
    <vt:vector size="21" baseType="lpstr">
      <vt:lpstr>Arial</vt:lpstr>
      <vt:lpstr>Simple Light</vt:lpstr>
      <vt:lpstr>2018 Doctoral Survey</vt:lpstr>
      <vt:lpstr>Survey Sections</vt:lpstr>
      <vt:lpstr>Survey Structure</vt:lpstr>
      <vt:lpstr>Types of Institutions</vt:lpstr>
      <vt:lpstr>Applications, Offers &amp; Enrolment Numbers</vt:lpstr>
      <vt:lpstr>PowerPoint Presentation</vt:lpstr>
      <vt:lpstr>Does your institution offer health insurance to students as financial support?</vt:lpstr>
      <vt:lpstr>Do your TAs &amp; GRAs have collective bargaining rights?</vt:lpstr>
      <vt:lpstr>Disseminating research opportunity information</vt:lpstr>
      <vt:lpstr>Types of Mentoring for Students</vt:lpstr>
      <vt:lpstr>PowerPoint Presentation</vt:lpstr>
      <vt:lpstr>Median Time to Degree </vt:lpstr>
      <vt:lpstr>Do you consider your alumni placement efforts successful?</vt:lpstr>
      <vt:lpstr>Does your program have any specific recruitment mechanisms for minority and /or female students? </vt:lpstr>
      <vt:lpstr>Does your program have any specific retention mechanism for minority and/or female students? </vt:lpstr>
      <vt:lpstr>Percentage of students completing degree within 5 years of their enrolment</vt:lpstr>
      <vt:lpstr>What are the most important reasons for minority students to drop out of your program? </vt:lpstr>
      <vt:lpstr>What are the most important reasons for female students to drop out of your program?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Doctoral Survey</dc:title>
  <cp:lastModifiedBy>Stacy@NASPAA.local</cp:lastModifiedBy>
  <cp:revision>1</cp:revision>
  <dcterms:modified xsi:type="dcterms:W3CDTF">2019-03-12T17:07:00Z</dcterms:modified>
</cp:coreProperties>
</file>