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98" r:id="rId2"/>
    <p:sldId id="319" r:id="rId3"/>
    <p:sldId id="309" r:id="rId4"/>
    <p:sldId id="328" r:id="rId5"/>
    <p:sldId id="318" r:id="rId6"/>
    <p:sldId id="340" r:id="rId7"/>
    <p:sldId id="315" r:id="rId8"/>
    <p:sldId id="320" r:id="rId9"/>
    <p:sldId id="316" r:id="rId10"/>
    <p:sldId id="321" r:id="rId11"/>
    <p:sldId id="322" r:id="rId12"/>
    <p:sldId id="324" r:id="rId13"/>
    <p:sldId id="341" r:id="rId14"/>
    <p:sldId id="342" r:id="rId15"/>
    <p:sldId id="343" r:id="rId16"/>
    <p:sldId id="344" r:id="rId17"/>
    <p:sldId id="323" r:id="rId18"/>
    <p:sldId id="329" r:id="rId19"/>
    <p:sldId id="326" r:id="rId20"/>
    <p:sldId id="339" r:id="rId21"/>
    <p:sldId id="338" r:id="rId22"/>
    <p:sldId id="350" r:id="rId23"/>
    <p:sldId id="335" r:id="rId24"/>
    <p:sldId id="332" r:id="rId25"/>
    <p:sldId id="334" r:id="rId26"/>
    <p:sldId id="325" r:id="rId27"/>
    <p:sldId id="330" r:id="rId28"/>
    <p:sldId id="331" r:id="rId29"/>
    <p:sldId id="327" r:id="rId30"/>
    <p:sldId id="333" r:id="rId31"/>
    <p:sldId id="348" r:id="rId32"/>
    <p:sldId id="345" r:id="rId33"/>
    <p:sldId id="346" r:id="rId34"/>
    <p:sldId id="349" r:id="rId35"/>
    <p:sldId id="347" r:id="rId36"/>
  </p:sldIdLst>
  <p:sldSz cx="9144000" cy="6858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4568"/>
    <a:srgbClr val="1F4E78"/>
    <a:srgbClr val="B4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9977" autoAdjust="0"/>
  </p:normalViewPr>
  <p:slideViewPr>
    <p:cSldViewPr>
      <p:cViewPr varScale="1">
        <p:scale>
          <a:sx n="110" d="100"/>
          <a:sy n="110" d="100"/>
        </p:scale>
        <p:origin x="906"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3" Type="http://schemas.openxmlformats.org/officeDocument/2006/relationships/oleObject" Target="file:///C:\Users\Stacy\AppData\Local\Temp\Temp1_Data_All_190304.zip\Excel\NASPAA%20Doctoral%20Focus%20Group%20Survey%202018.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Stacy\Downloads\PhD%20Pathways%20Analysis.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Stacy\Downloads\PhD%20Pathways%20Analysis.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Stacy\Downloads\Copy%20of%20NASPAA%20Doctoral%20Focus%20Group%20Survey%202018.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Stacy\Downloads\Copy%20of%20NASPAA%20Doctoral%20Focus%20Group%20Survey%202018.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Stacy\Downloads\Copy%20of%20NASPAA%20Doctoral%20Focus%20Group%20Survey%202018.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Stacy\Downloads\Copy%20of%20NASPAA%20Doctoral%20Focus%20Group%20Survey%202018.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Stacy\Downloads\Copy%20of%20NASPAA%20Doctoral%20Focus%20Group%20Survey%202018.xlsx" TargetMode="External"/><Relationship Id="rId2" Type="http://schemas.microsoft.com/office/2011/relationships/chartColorStyle" Target="colors16.xml"/><Relationship Id="rId1" Type="http://schemas.microsoft.com/office/2011/relationships/chartStyle" Target="style16.xml"/></Relationships>
</file>

<file path=ppt/charts/_rels/chart2.xml.rels><?xml version="1.0" encoding="UTF-8" standalone="yes"?>
<Relationships xmlns="http://schemas.openxmlformats.org/package/2006/relationships"><Relationship Id="rId3" Type="http://schemas.openxmlformats.org/officeDocument/2006/relationships/oleObject" Target="file:///C:\Users\Stacy\AppData\Local\Temp\Temp1_Data_All_190304.zip\Excel\NASPAA%20Doctoral%20Focus%20Group%20Survey%202018.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Stacy\AppData\Local\Temp\Temp1_Data_All_190304.zip\Excel\NASPAA%20Doctoral%20Focus%20Group%20Survey%202018.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Stacy\Downloads\Copy%20of%20NASPAA%20Doctoral%20Focus%20Group%20Survey%202018.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Stacy\AppData\Local\Temp\Temp1_Data_All_190304.zip\Excel\NASPAA%20Doctoral%20Focus%20Group%20Survey%202018.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Stacy\AppData\Local\Temp\Temp1_Data_All_190304.zip\Excel\NASPAA%20Doctoral%20Focus%20Group%20Survey%202018.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Stacy\AppData\Local\Temp\Temp1_Data_All_190304.zip\Excel\NASPAA%20Doctoral%20Focus%20Group%20Survey%202018.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Stacy\AppData\Local\Temp\Temp1_Data_All_190304.zip\Excel\NASPAA%20Doctoral%20Focus%20Group%20Survey%202018.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Stacy\Downloads\Copy%20of%20NASPAA%20Doctoral%20Focus%20Group%20Survey%202018.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[Copy of NASPAA Doctoral Focus Group Survey 2018.xlsx]Sheet1!PivotTable1</c:name>
    <c:fmtId val="3"/>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dirty="0">
                <a:solidFill>
                  <a:schemeClr val="tx1"/>
                </a:solidFill>
              </a:rPr>
              <a:t>Degree</a:t>
            </a:r>
            <a:r>
              <a:rPr lang="en-US" b="1" baseline="0" dirty="0">
                <a:solidFill>
                  <a:schemeClr val="tx1"/>
                </a:solidFill>
              </a:rPr>
              <a:t> Title</a:t>
            </a:r>
            <a:endParaRPr lang="en-US" b="1" dirty="0">
              <a:solidFill>
                <a:schemeClr val="tx1"/>
              </a:solidFill>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pivotFmt>
      <c:pivotFmt>
        <c:idx val="1"/>
        <c:spPr>
          <a:solidFill>
            <a:schemeClr val="accent1"/>
          </a:solidFill>
          <a:ln w="19050">
            <a:solidFill>
              <a:schemeClr val="lt1"/>
            </a:solidFill>
          </a:ln>
          <a:effectLst/>
        </c:spPr>
        <c:marker>
          <c:symbol val="none"/>
        </c:marke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pivotFmt>
      <c:pivotFmt>
        <c:idx val="10"/>
        <c:spPr>
          <a:solidFill>
            <a:schemeClr val="accent1"/>
          </a:solidFill>
          <a:ln w="19050">
            <a:solidFill>
              <a:schemeClr val="lt1"/>
            </a:solidFill>
          </a:ln>
          <a:effectLst/>
        </c:spPr>
        <c:marker>
          <c:symbol val="none"/>
        </c:marker>
      </c:pivotFmt>
      <c:pivotFmt>
        <c:idx val="11"/>
        <c:spPr>
          <a:solidFill>
            <a:schemeClr val="accent1"/>
          </a:solidFill>
          <a:ln w="19050">
            <a:solidFill>
              <a:schemeClr val="lt1"/>
            </a:solidFill>
          </a:ln>
          <a:effectLst/>
        </c:spPr>
      </c:pivotFmt>
      <c:pivotFmt>
        <c:idx val="12"/>
        <c:spPr>
          <a:solidFill>
            <a:schemeClr val="accent1"/>
          </a:solidFill>
          <a:ln w="19050">
            <a:solidFill>
              <a:schemeClr val="lt1"/>
            </a:solidFill>
          </a:ln>
          <a:effectLst/>
        </c:spPr>
      </c:pivotFmt>
      <c:pivotFmt>
        <c:idx val="13"/>
        <c:spPr>
          <a:solidFill>
            <a:schemeClr val="accent1"/>
          </a:solidFill>
          <a:ln w="19050">
            <a:solidFill>
              <a:schemeClr val="lt1"/>
            </a:solidFill>
          </a:ln>
          <a:effectLst/>
        </c:spPr>
      </c:pivotFmt>
      <c:pivotFmt>
        <c:idx val="14"/>
        <c:spPr>
          <a:solidFill>
            <a:schemeClr val="accent1"/>
          </a:solidFill>
          <a:ln w="19050">
            <a:solidFill>
              <a:schemeClr val="lt1"/>
            </a:solidFill>
          </a:ln>
          <a:effectLst/>
        </c:spPr>
      </c:pivotFmt>
      <c:pivotFmt>
        <c:idx val="15"/>
        <c:spPr>
          <a:solidFill>
            <a:schemeClr val="accent1"/>
          </a:solidFill>
          <a:ln w="19050">
            <a:solidFill>
              <a:schemeClr val="lt1"/>
            </a:solidFill>
          </a:ln>
          <a:effectLst/>
        </c:spPr>
      </c:pivotFmt>
      <c:pivotFmt>
        <c:idx val="16"/>
        <c:spPr>
          <a:solidFill>
            <a:schemeClr val="accent1"/>
          </a:solidFill>
          <a:ln w="19050">
            <a:solidFill>
              <a:schemeClr val="lt1"/>
            </a:solidFill>
          </a:ln>
          <a:effectLst/>
        </c:spPr>
      </c:pivotFmt>
      <c:pivotFmt>
        <c:idx val="17"/>
        <c:spPr>
          <a:solidFill>
            <a:schemeClr val="accent1"/>
          </a:solidFill>
          <a:ln w="19050">
            <a:solidFill>
              <a:schemeClr val="lt1"/>
            </a:solidFill>
          </a:ln>
          <a:effectLst/>
        </c:spPr>
      </c:pivotFmt>
      <c:pivotFmt>
        <c:idx val="18"/>
        <c:spPr>
          <a:solidFill>
            <a:schemeClr val="accent1"/>
          </a:solidFill>
          <a:ln w="19050">
            <a:solidFill>
              <a:schemeClr val="lt1"/>
            </a:solidFill>
          </a:ln>
          <a:effectLst/>
        </c:spPr>
      </c:pivotFmt>
    </c:pivotFmts>
    <c:plotArea>
      <c:layout/>
      <c:pieChart>
        <c:varyColors val="1"/>
        <c:ser>
          <c:idx val="0"/>
          <c:order val="0"/>
          <c:tx>
            <c:strRef>
              <c:f>Sheet1!$B$3</c:f>
              <c:strCache>
                <c:ptCount val="1"/>
                <c:pt idx="0">
                  <c:v>Total</c:v>
                </c:pt>
              </c:strCache>
            </c:strRef>
          </c:tx>
          <c:dPt>
            <c:idx val="0"/>
            <c:bubble3D val="0"/>
            <c:spPr>
              <a:solidFill>
                <a:srgbClr val="1F4E78"/>
              </a:solidFill>
              <a:ln w="19050">
                <a:solidFill>
                  <a:schemeClr val="lt1"/>
                </a:solidFill>
              </a:ln>
              <a:effectLst/>
            </c:spPr>
            <c:extLst>
              <c:ext xmlns:c16="http://schemas.microsoft.com/office/drawing/2014/chart" uri="{C3380CC4-5D6E-409C-BE32-E72D297353CC}">
                <c16:uniqueId val="{00000001-A13D-49A6-B1FD-B5980094DB3F}"/>
              </c:ext>
            </c:extLst>
          </c:dPt>
          <c:dPt>
            <c:idx val="1"/>
            <c:bubble3D val="0"/>
            <c:spPr>
              <a:solidFill>
                <a:srgbClr val="FFC000"/>
              </a:solidFill>
              <a:ln w="19050">
                <a:solidFill>
                  <a:schemeClr val="lt1"/>
                </a:solidFill>
              </a:ln>
              <a:effectLst/>
            </c:spPr>
            <c:extLst>
              <c:ext xmlns:c16="http://schemas.microsoft.com/office/drawing/2014/chart" uri="{C3380CC4-5D6E-409C-BE32-E72D297353CC}">
                <c16:uniqueId val="{00000003-A13D-49A6-B1FD-B5980094DB3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A13D-49A6-B1FD-B5980094DB3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A13D-49A6-B1FD-B5980094DB3F}"/>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A13D-49A6-B1FD-B5980094DB3F}"/>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A13D-49A6-B1FD-B5980094DB3F}"/>
              </c:ext>
            </c:extLst>
          </c:dPt>
          <c:dPt>
            <c:idx val="6"/>
            <c:bubble3D val="0"/>
            <c:spPr>
              <a:solidFill>
                <a:schemeClr val="accent2">
                  <a:lumMod val="75000"/>
                </a:schemeClr>
              </a:solidFill>
              <a:ln w="19050">
                <a:solidFill>
                  <a:schemeClr val="lt1"/>
                </a:solidFill>
              </a:ln>
              <a:effectLst/>
            </c:spPr>
            <c:extLst>
              <c:ext xmlns:c16="http://schemas.microsoft.com/office/drawing/2014/chart" uri="{C3380CC4-5D6E-409C-BE32-E72D297353CC}">
                <c16:uniqueId val="{0000000D-A13D-49A6-B1FD-B5980094DB3F}"/>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A13D-49A6-B1FD-B5980094DB3F}"/>
              </c:ext>
            </c:extLst>
          </c:dPt>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solidFill>
                    <a:latin typeface="+mn-lt"/>
                    <a:ea typeface="+mn-ea"/>
                    <a:cs typeface="+mn-cs"/>
                  </a:defRPr>
                </a:pPr>
                <a:endParaRPr lang="en-US"/>
              </a:p>
            </c:txPr>
            <c:dLblPos val="out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Sheet1!$A$4:$A$11</c:f>
              <c:strCache>
                <c:ptCount val="7"/>
                <c:pt idx="0">
                  <c:v>PhD in Public Administration</c:v>
                </c:pt>
                <c:pt idx="1">
                  <c:v>PhD in Public Policy</c:v>
                </c:pt>
                <c:pt idx="2">
                  <c:v>Other (Policy and Administration)</c:v>
                </c:pt>
                <c:pt idx="3">
                  <c:v>PhD in Public Affairs</c:v>
                </c:pt>
                <c:pt idx="4">
                  <c:v>DPA</c:v>
                </c:pt>
                <c:pt idx="5">
                  <c:v>PhD in Political Science</c:v>
                </c:pt>
                <c:pt idx="6">
                  <c:v>Other (Non PA)</c:v>
                </c:pt>
              </c:strCache>
            </c:strRef>
          </c:cat>
          <c:val>
            <c:numRef>
              <c:f>Sheet1!$B$4:$B$11</c:f>
              <c:numCache>
                <c:formatCode>General</c:formatCode>
                <c:ptCount val="7"/>
                <c:pt idx="0">
                  <c:v>100</c:v>
                </c:pt>
                <c:pt idx="1">
                  <c:v>78</c:v>
                </c:pt>
                <c:pt idx="2">
                  <c:v>39</c:v>
                </c:pt>
                <c:pt idx="3">
                  <c:v>31</c:v>
                </c:pt>
                <c:pt idx="4">
                  <c:v>21</c:v>
                </c:pt>
                <c:pt idx="5">
                  <c:v>14</c:v>
                </c:pt>
                <c:pt idx="6">
                  <c:v>11</c:v>
                </c:pt>
              </c:numCache>
            </c:numRef>
          </c:val>
          <c:extLst>
            <c:ext xmlns:c16="http://schemas.microsoft.com/office/drawing/2014/chart" uri="{C3380CC4-5D6E-409C-BE32-E72D297353CC}">
              <c16:uniqueId val="{00000010-A13D-49A6-B1FD-B5980094DB3F}"/>
            </c:ext>
          </c:extLst>
        </c:ser>
        <c:dLbls>
          <c:showLegendKey val="0"/>
          <c:showVal val="0"/>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sz="2400" b="1" i="0" u="none" strike="noStrike" kern="1200" spc="0" baseline="0">
                <a:solidFill>
                  <a:schemeClr val="tx1"/>
                </a:solidFill>
                <a:latin typeface="+mn-lt"/>
                <a:ea typeface="+mn-ea"/>
                <a:cs typeface="+mn-cs"/>
              </a:defRPr>
            </a:pPr>
            <a:r>
              <a:rPr lang="en-US" sz="2400" b="1"/>
              <a:t>Inclusiveness of Program</a:t>
            </a:r>
          </a:p>
        </c:rich>
      </c:tx>
      <c:overlay val="0"/>
      <c:spPr>
        <a:noFill/>
        <a:ln>
          <a:noFill/>
        </a:ln>
        <a:effectLst/>
      </c:spPr>
      <c:txPr>
        <a:bodyPr rot="0" spcFirstLastPara="1" vertOverflow="ellipsis" vert="horz" wrap="square" anchor="ctr" anchorCtr="1"/>
        <a:lstStyle/>
        <a:p>
          <a:pPr algn="ctr" rtl="0">
            <a:defRPr sz="2400" b="1" i="0" u="none" strike="noStrike" kern="1200" spc="0" baseline="0">
              <a:solidFill>
                <a:schemeClr val="tx1"/>
              </a:solidFill>
              <a:latin typeface="+mn-lt"/>
              <a:ea typeface="+mn-ea"/>
              <a:cs typeface="+mn-cs"/>
            </a:defRPr>
          </a:pPr>
          <a:endParaRPr lang="en-US"/>
        </a:p>
      </c:txPr>
    </c:title>
    <c:autoTitleDeleted val="0"/>
    <c:plotArea>
      <c:layout/>
      <c:barChart>
        <c:barDir val="bar"/>
        <c:grouping val="stacked"/>
        <c:varyColors val="0"/>
        <c:ser>
          <c:idx val="0"/>
          <c:order val="0"/>
          <c:tx>
            <c:strRef>
              <c:f>Sheet4!$G$39</c:f>
              <c:strCache>
                <c:ptCount val="1"/>
                <c:pt idx="0">
                  <c:v>Strongly Agree</c:v>
                </c:pt>
              </c:strCache>
            </c:strRef>
          </c:tx>
          <c:spPr>
            <a:solidFill>
              <a:srgbClr val="21456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Sheet4!$F$40:$F$47</c:f>
              <c:strCache>
                <c:ptCount val="8"/>
                <c:pt idx="0">
                  <c:v>I am able to fulfill required courses without
unduly repressing my identity, background, and experience</c:v>
                </c:pt>
                <c:pt idx="1">
                  <c:v>I believe that students of my 
racial/ethnic group are respected</c:v>
                </c:pt>
                <c:pt idx="2">
                  <c:v>I have access to a mentor that is
of the same race/ethnicity as myself</c:v>
                </c:pt>
                <c:pt idx="3">
                  <c:v>I believe that students of my
 gender identity are respected</c:v>
                </c:pt>
                <c:pt idx="4">
                  <c:v>I believe that my program reflects an openness to diverse perspectives
(race/ethnicity, gender, sexual orientation, political/religious affiliations etc.)</c:v>
                </c:pt>
                <c:pt idx="5">
                  <c:v>I have opportunities for academic success
that are similar to my classmates</c:v>
                </c:pt>
                <c:pt idx="6">
                  <c:v>I feel valued by other students</c:v>
                </c:pt>
                <c:pt idx="7">
                  <c:v>I feel valued by the faculty</c:v>
                </c:pt>
              </c:strCache>
            </c:strRef>
          </c:cat>
          <c:val>
            <c:numRef>
              <c:f>Sheet4!$G$40:$G$47</c:f>
              <c:numCache>
                <c:formatCode>0%</c:formatCode>
                <c:ptCount val="8"/>
                <c:pt idx="0">
                  <c:v>0.44800000000000001</c:v>
                </c:pt>
                <c:pt idx="1">
                  <c:v>0.42399999999999999</c:v>
                </c:pt>
                <c:pt idx="2">
                  <c:v>0.40799999999999997</c:v>
                </c:pt>
                <c:pt idx="3">
                  <c:v>0.39800000000000002</c:v>
                </c:pt>
                <c:pt idx="4">
                  <c:v>0.372</c:v>
                </c:pt>
                <c:pt idx="5">
                  <c:v>0.33100000000000002</c:v>
                </c:pt>
                <c:pt idx="6">
                  <c:v>0.307</c:v>
                </c:pt>
                <c:pt idx="7">
                  <c:v>0.22500000000000001</c:v>
                </c:pt>
              </c:numCache>
            </c:numRef>
          </c:val>
          <c:extLst>
            <c:ext xmlns:c16="http://schemas.microsoft.com/office/drawing/2014/chart" uri="{C3380CC4-5D6E-409C-BE32-E72D297353CC}">
              <c16:uniqueId val="{00000000-A5F2-4032-8EF1-BBDCD5A0A49A}"/>
            </c:ext>
          </c:extLst>
        </c:ser>
        <c:ser>
          <c:idx val="1"/>
          <c:order val="1"/>
          <c:tx>
            <c:strRef>
              <c:f>Sheet4!$H$39</c:f>
              <c:strCache>
                <c:ptCount val="1"/>
                <c:pt idx="0">
                  <c:v>Agree</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Sheet4!$F$40:$F$47</c:f>
              <c:strCache>
                <c:ptCount val="8"/>
                <c:pt idx="0">
                  <c:v>I am able to fulfill required courses without
unduly repressing my identity, background, and experience</c:v>
                </c:pt>
                <c:pt idx="1">
                  <c:v>I believe that students of my 
racial/ethnic group are respected</c:v>
                </c:pt>
                <c:pt idx="2">
                  <c:v>I have access to a mentor that is
of the same race/ethnicity as myself</c:v>
                </c:pt>
                <c:pt idx="3">
                  <c:v>I believe that students of my
 gender identity are respected</c:v>
                </c:pt>
                <c:pt idx="4">
                  <c:v>I believe that my program reflects an openness to diverse perspectives
(race/ethnicity, gender, sexual orientation, political/religious affiliations etc.)</c:v>
                </c:pt>
                <c:pt idx="5">
                  <c:v>I have opportunities for academic success
that are similar to my classmates</c:v>
                </c:pt>
                <c:pt idx="6">
                  <c:v>I feel valued by other students</c:v>
                </c:pt>
                <c:pt idx="7">
                  <c:v>I feel valued by the faculty</c:v>
                </c:pt>
              </c:strCache>
            </c:strRef>
          </c:cat>
          <c:val>
            <c:numRef>
              <c:f>Sheet4!$H$40:$H$47</c:f>
              <c:numCache>
                <c:formatCode>0%</c:formatCode>
                <c:ptCount val="8"/>
                <c:pt idx="0">
                  <c:v>0.35199999999999998</c:v>
                </c:pt>
                <c:pt idx="1">
                  <c:v>0.38800000000000001</c:v>
                </c:pt>
                <c:pt idx="2">
                  <c:v>0.29199999999999998</c:v>
                </c:pt>
                <c:pt idx="3">
                  <c:v>0.39800000000000002</c:v>
                </c:pt>
                <c:pt idx="4">
                  <c:v>0.35199999999999998</c:v>
                </c:pt>
                <c:pt idx="5">
                  <c:v>0.42599999999999999</c:v>
                </c:pt>
                <c:pt idx="6">
                  <c:v>0.50600000000000001</c:v>
                </c:pt>
                <c:pt idx="7">
                  <c:v>0.49</c:v>
                </c:pt>
              </c:numCache>
            </c:numRef>
          </c:val>
          <c:extLst>
            <c:ext xmlns:c16="http://schemas.microsoft.com/office/drawing/2014/chart" uri="{C3380CC4-5D6E-409C-BE32-E72D297353CC}">
              <c16:uniqueId val="{00000001-A5F2-4032-8EF1-BBDCD5A0A49A}"/>
            </c:ext>
          </c:extLst>
        </c:ser>
        <c:ser>
          <c:idx val="2"/>
          <c:order val="2"/>
          <c:tx>
            <c:strRef>
              <c:f>Sheet4!$I$39</c:f>
              <c:strCache>
                <c:ptCount val="1"/>
                <c:pt idx="0">
                  <c:v>Undecided</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Sheet4!$F$40:$F$47</c:f>
              <c:strCache>
                <c:ptCount val="8"/>
                <c:pt idx="0">
                  <c:v>I am able to fulfill required courses without
unduly repressing my identity, background, and experience</c:v>
                </c:pt>
                <c:pt idx="1">
                  <c:v>I believe that students of my 
racial/ethnic group are respected</c:v>
                </c:pt>
                <c:pt idx="2">
                  <c:v>I have access to a mentor that is
of the same race/ethnicity as myself</c:v>
                </c:pt>
                <c:pt idx="3">
                  <c:v>I believe that students of my
 gender identity are respected</c:v>
                </c:pt>
                <c:pt idx="4">
                  <c:v>I believe that my program reflects an openness to diverse perspectives
(race/ethnicity, gender, sexual orientation, political/religious affiliations etc.)</c:v>
                </c:pt>
                <c:pt idx="5">
                  <c:v>I have opportunities for academic success
that are similar to my classmates</c:v>
                </c:pt>
                <c:pt idx="6">
                  <c:v>I feel valued by other students</c:v>
                </c:pt>
                <c:pt idx="7">
                  <c:v>I feel valued by the faculty</c:v>
                </c:pt>
              </c:strCache>
            </c:strRef>
          </c:cat>
          <c:val>
            <c:numRef>
              <c:f>Sheet4!$I$40:$I$47</c:f>
              <c:numCache>
                <c:formatCode>0%</c:formatCode>
                <c:ptCount val="8"/>
                <c:pt idx="0">
                  <c:v>8.7999999999999995E-2</c:v>
                </c:pt>
                <c:pt idx="1">
                  <c:v>0.1</c:v>
                </c:pt>
                <c:pt idx="2">
                  <c:v>9.1999999999999998E-2</c:v>
                </c:pt>
                <c:pt idx="3">
                  <c:v>0.112</c:v>
                </c:pt>
                <c:pt idx="4">
                  <c:v>0.16</c:v>
                </c:pt>
                <c:pt idx="5">
                  <c:v>0.112</c:v>
                </c:pt>
                <c:pt idx="6">
                  <c:v>0.104</c:v>
                </c:pt>
                <c:pt idx="7">
                  <c:v>0.13700000000000001</c:v>
                </c:pt>
              </c:numCache>
            </c:numRef>
          </c:val>
          <c:extLst>
            <c:ext xmlns:c16="http://schemas.microsoft.com/office/drawing/2014/chart" uri="{C3380CC4-5D6E-409C-BE32-E72D297353CC}">
              <c16:uniqueId val="{00000002-A5F2-4032-8EF1-BBDCD5A0A49A}"/>
            </c:ext>
          </c:extLst>
        </c:ser>
        <c:ser>
          <c:idx val="3"/>
          <c:order val="3"/>
          <c:tx>
            <c:strRef>
              <c:f>Sheet4!$J$39</c:f>
              <c:strCache>
                <c:ptCount val="1"/>
                <c:pt idx="0">
                  <c:v>Disagree</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Sheet4!$F$40:$F$47</c:f>
              <c:strCache>
                <c:ptCount val="8"/>
                <c:pt idx="0">
                  <c:v>I am able to fulfill required courses without
unduly repressing my identity, background, and experience</c:v>
                </c:pt>
                <c:pt idx="1">
                  <c:v>I believe that students of my 
racial/ethnic group are respected</c:v>
                </c:pt>
                <c:pt idx="2">
                  <c:v>I have access to a mentor that is
of the same race/ethnicity as myself</c:v>
                </c:pt>
                <c:pt idx="3">
                  <c:v>I believe that students of my
 gender identity are respected</c:v>
                </c:pt>
                <c:pt idx="4">
                  <c:v>I believe that my program reflects an openness to diverse perspectives
(race/ethnicity, gender, sexual orientation, political/religious affiliations etc.)</c:v>
                </c:pt>
                <c:pt idx="5">
                  <c:v>I have opportunities for academic success
that are similar to my classmates</c:v>
                </c:pt>
                <c:pt idx="6">
                  <c:v>I feel valued by other students</c:v>
                </c:pt>
                <c:pt idx="7">
                  <c:v>I feel valued by the faculty</c:v>
                </c:pt>
              </c:strCache>
            </c:strRef>
          </c:cat>
          <c:val>
            <c:numRef>
              <c:f>Sheet4!$J$40:$J$47</c:f>
              <c:numCache>
                <c:formatCode>0%</c:formatCode>
                <c:ptCount val="8"/>
                <c:pt idx="0">
                  <c:v>7.5999999999999998E-2</c:v>
                </c:pt>
                <c:pt idx="1">
                  <c:v>6.4000000000000001E-2</c:v>
                </c:pt>
                <c:pt idx="2">
                  <c:v>9.6000000000000002E-2</c:v>
                </c:pt>
                <c:pt idx="3">
                  <c:v>0.08</c:v>
                </c:pt>
                <c:pt idx="4">
                  <c:v>8.7999999999999995E-2</c:v>
                </c:pt>
                <c:pt idx="5">
                  <c:v>0.112</c:v>
                </c:pt>
                <c:pt idx="6">
                  <c:v>7.5999999999999998E-2</c:v>
                </c:pt>
                <c:pt idx="7">
                  <c:v>0.11600000000000001</c:v>
                </c:pt>
              </c:numCache>
            </c:numRef>
          </c:val>
          <c:extLst>
            <c:ext xmlns:c16="http://schemas.microsoft.com/office/drawing/2014/chart" uri="{C3380CC4-5D6E-409C-BE32-E72D297353CC}">
              <c16:uniqueId val="{00000003-A5F2-4032-8EF1-BBDCD5A0A49A}"/>
            </c:ext>
          </c:extLst>
        </c:ser>
        <c:ser>
          <c:idx val="4"/>
          <c:order val="4"/>
          <c:tx>
            <c:strRef>
              <c:f>Sheet4!$K$39</c:f>
              <c:strCache>
                <c:ptCount val="1"/>
                <c:pt idx="0">
                  <c:v>Strongly Disagree</c:v>
                </c:pt>
              </c:strCache>
            </c:strRef>
          </c:tx>
          <c:spPr>
            <a:solidFill>
              <a:schemeClr val="accent6"/>
            </a:solidFill>
            <a:ln>
              <a:noFill/>
            </a:ln>
            <a:effectLst/>
          </c:spPr>
          <c:invertIfNegative val="0"/>
          <c:dLbls>
            <c:dLbl>
              <c:idx val="0"/>
              <c:layout>
                <c:manualLayout>
                  <c:x val="4.1819772528431855E-3"/>
                  <c:y val="-2.252252252252252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A5F2-4032-8EF1-BBDCD5A0A49A}"/>
                </c:ext>
              </c:extLst>
            </c:dLbl>
            <c:dLbl>
              <c:idx val="1"/>
              <c:layout>
                <c:manualLayout>
                  <c:x val="1.7094017094017096E-2"/>
                  <c:y val="2.252252252252252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A5F2-4032-8EF1-BBDCD5A0A49A}"/>
                </c:ext>
              </c:extLst>
            </c:dLbl>
            <c:dLbl>
              <c:idx val="3"/>
              <c:layout>
                <c:manualLayout>
                  <c:x val="1.282051282051282E-2"/>
                  <c:y val="-4.504504504504586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A5F2-4032-8EF1-BBDCD5A0A49A}"/>
                </c:ext>
              </c:extLst>
            </c:dLbl>
            <c:dLbl>
              <c:idx val="4"/>
              <c:layout>
                <c:manualLayout>
                  <c:x val="1.9943019943019731E-2"/>
                  <c:y val="-6.7566680854083223E-3"/>
                </c:manualLayout>
              </c:layout>
              <c:showLegendKey val="0"/>
              <c:showVal val="1"/>
              <c:showCatName val="0"/>
              <c:showSerName val="0"/>
              <c:showPercent val="0"/>
              <c:showBubbleSize val="0"/>
              <c:extLst>
                <c:ext xmlns:c15="http://schemas.microsoft.com/office/drawing/2012/chart" uri="{CE6537A1-D6FC-4f65-9D91-7224C49458BB}">
                  <c15:layout>
                    <c:manualLayout>
                      <c:w val="3.5370370370370365E-2"/>
                      <c:h val="3.9752252252252256E-2"/>
                    </c:manualLayout>
                  </c15:layout>
                </c:ext>
                <c:ext xmlns:c16="http://schemas.microsoft.com/office/drawing/2014/chart" uri="{C3380CC4-5D6E-409C-BE32-E72D297353CC}">
                  <c16:uniqueId val="{00000008-A5F2-4032-8EF1-BBDCD5A0A49A}"/>
                </c:ext>
              </c:extLst>
            </c:dLbl>
            <c:dLbl>
              <c:idx val="5"/>
              <c:layout>
                <c:manualLayout>
                  <c:x val="1.4245014245014245E-2"/>
                  <c:y val="2.252252252252252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5F2-4032-8EF1-BBDCD5A0A49A}"/>
                </c:ext>
              </c:extLst>
            </c:dLbl>
            <c:dLbl>
              <c:idx val="6"/>
              <c:layout>
                <c:manualLayout>
                  <c:x val="1.3700564971751412E-2"/>
                  <c:y val="6.7569340994537846E-3"/>
                </c:manualLayout>
              </c:layout>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3.3837248098225012E-2"/>
                      <c:h val="6.6779279279279277E-2"/>
                    </c:manualLayout>
                  </c15:layout>
                </c:ext>
                <c:ext xmlns:c16="http://schemas.microsoft.com/office/drawing/2014/chart" uri="{C3380CC4-5D6E-409C-BE32-E72D297353CC}">
                  <c16:uniqueId val="{00000006-A5F2-4032-8EF1-BBDCD5A0A49A}"/>
                </c:ext>
              </c:extLst>
            </c:dLbl>
            <c:dLbl>
              <c:idx val="7"/>
              <c:layout>
                <c:manualLayout>
                  <c:x val="2.8023598820058997E-2"/>
                  <c:y val="-4.504504504504504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5F2-4032-8EF1-BBDCD5A0A49A}"/>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Sheet4!$F$40:$F$47</c:f>
              <c:strCache>
                <c:ptCount val="8"/>
                <c:pt idx="0">
                  <c:v>I am able to fulfill required courses without
unduly repressing my identity, background, and experience</c:v>
                </c:pt>
                <c:pt idx="1">
                  <c:v>I believe that students of my 
racial/ethnic group are respected</c:v>
                </c:pt>
                <c:pt idx="2">
                  <c:v>I have access to a mentor that is
of the same race/ethnicity as myself</c:v>
                </c:pt>
                <c:pt idx="3">
                  <c:v>I believe that students of my
 gender identity are respected</c:v>
                </c:pt>
                <c:pt idx="4">
                  <c:v>I believe that my program reflects an openness to diverse perspectives
(race/ethnicity, gender, sexual orientation, political/religious affiliations etc.)</c:v>
                </c:pt>
                <c:pt idx="5">
                  <c:v>I have opportunities for academic success
that are similar to my classmates</c:v>
                </c:pt>
                <c:pt idx="6">
                  <c:v>I feel valued by other students</c:v>
                </c:pt>
                <c:pt idx="7">
                  <c:v>I feel valued by the faculty</c:v>
                </c:pt>
              </c:strCache>
            </c:strRef>
          </c:cat>
          <c:val>
            <c:numRef>
              <c:f>Sheet4!$K$40:$K$47</c:f>
              <c:numCache>
                <c:formatCode>0%</c:formatCode>
                <c:ptCount val="8"/>
                <c:pt idx="0">
                  <c:v>3.5999999999999997E-2</c:v>
                </c:pt>
                <c:pt idx="1">
                  <c:v>2.4E-2</c:v>
                </c:pt>
                <c:pt idx="2">
                  <c:v>0.112</c:v>
                </c:pt>
                <c:pt idx="3">
                  <c:v>1.2E-2</c:v>
                </c:pt>
                <c:pt idx="4">
                  <c:v>2.8000000000000001E-2</c:v>
                </c:pt>
                <c:pt idx="5">
                  <c:v>0.02</c:v>
                </c:pt>
                <c:pt idx="6">
                  <c:v>8.0000000000000002E-3</c:v>
                </c:pt>
                <c:pt idx="7">
                  <c:v>3.2000000000000001E-2</c:v>
                </c:pt>
              </c:numCache>
            </c:numRef>
          </c:val>
          <c:extLst>
            <c:ext xmlns:c16="http://schemas.microsoft.com/office/drawing/2014/chart" uri="{C3380CC4-5D6E-409C-BE32-E72D297353CC}">
              <c16:uniqueId val="{00000004-A5F2-4032-8EF1-BBDCD5A0A49A}"/>
            </c:ext>
          </c:extLst>
        </c:ser>
        <c:dLbls>
          <c:showLegendKey val="0"/>
          <c:showVal val="0"/>
          <c:showCatName val="0"/>
          <c:showSerName val="0"/>
          <c:showPercent val="0"/>
          <c:showBubbleSize val="0"/>
        </c:dLbls>
        <c:gapWidth val="150"/>
        <c:overlap val="100"/>
        <c:axId val="529667464"/>
        <c:axId val="329683728"/>
      </c:barChart>
      <c:catAx>
        <c:axId val="5296674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329683728"/>
        <c:crosses val="autoZero"/>
        <c:auto val="1"/>
        <c:lblAlgn val="ctr"/>
        <c:lblOffset val="100"/>
        <c:noMultiLvlLbl val="0"/>
      </c:catAx>
      <c:valAx>
        <c:axId val="329683728"/>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5296674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b="0">
          <a:solidFill>
            <a:schemeClr val="tx1"/>
          </a:solidFill>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2000" b="1" i="0" u="none" strike="noStrike" kern="1200" spc="0" baseline="0">
                <a:solidFill>
                  <a:prstClr val="black"/>
                </a:solidFill>
                <a:latin typeface="+mn-lt"/>
                <a:ea typeface="+mn-ea"/>
                <a:cs typeface="+mn-cs"/>
              </a:defRPr>
            </a:pPr>
            <a:r>
              <a:rPr lang="en-US" sz="2000" b="1" i="0" dirty="0">
                <a:effectLst/>
              </a:rPr>
              <a:t>Intellectual and Social Climate</a:t>
            </a:r>
            <a:r>
              <a:rPr lang="en-US" sz="2000" b="1" i="0" baseline="0" dirty="0">
                <a:effectLst/>
              </a:rPr>
              <a:t> of Program</a:t>
            </a:r>
            <a:endParaRPr lang="en-US" sz="2000" b="0" i="0" dirty="0">
              <a:effectLst/>
            </a:endParaRP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2000" b="1" i="0" u="none" strike="noStrike" kern="1200" spc="0" baseline="0">
              <a:solidFill>
                <a:prstClr val="black"/>
              </a:solidFill>
              <a:latin typeface="+mn-lt"/>
              <a:ea typeface="+mn-ea"/>
              <a:cs typeface="+mn-cs"/>
            </a:defRPr>
          </a:pPr>
          <a:endParaRPr lang="en-US"/>
        </a:p>
      </c:txPr>
    </c:title>
    <c:autoTitleDeleted val="0"/>
    <c:plotArea>
      <c:layout/>
      <c:barChart>
        <c:barDir val="bar"/>
        <c:grouping val="stacked"/>
        <c:varyColors val="0"/>
        <c:ser>
          <c:idx val="0"/>
          <c:order val="0"/>
          <c:tx>
            <c:strRef>
              <c:f>Sheet4!$G$5</c:f>
              <c:strCache>
                <c:ptCount val="1"/>
                <c:pt idx="0">
                  <c:v>Strongly Agree</c:v>
                </c:pt>
              </c:strCache>
            </c:strRef>
          </c:tx>
          <c:spPr>
            <a:solidFill>
              <a:srgbClr val="1F4E78"/>
            </a:solidFill>
            <a:ln>
              <a:noFill/>
            </a:ln>
            <a:effectLst/>
          </c:spPr>
          <c:invertIfNegative val="0"/>
          <c:dLbls>
            <c:dLbl>
              <c:idx val="9"/>
              <c:layout>
                <c:manualLayout>
                  <c:x val="6.2305295950155189E-3"/>
                  <c:y val="8.6337891974029567E-8"/>
                </c:manualLayout>
              </c:layout>
              <c:showLegendKey val="0"/>
              <c:showVal val="1"/>
              <c:showCatName val="0"/>
              <c:showSerName val="0"/>
              <c:showPercent val="0"/>
              <c:showBubbleSize val="0"/>
              <c:extLst>
                <c:ext xmlns:c15="http://schemas.microsoft.com/office/drawing/2012/chart" uri="{CE6537A1-D6FC-4f65-9D91-7224C49458BB}">
                  <c15:layout>
                    <c:manualLayout>
                      <c:w val="4.6908161012583709E-2"/>
                      <c:h val="3.6513157894736838E-2"/>
                    </c:manualLayout>
                  </c15:layout>
                </c:ext>
                <c:ext xmlns:c16="http://schemas.microsoft.com/office/drawing/2014/chart" uri="{C3380CC4-5D6E-409C-BE32-E72D297353CC}">
                  <c16:uniqueId val="{00000005-B7BD-46D4-B6B3-5E457C8A145A}"/>
                </c:ext>
              </c:extLst>
            </c:dLbl>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Sheet4!$F$6:$F$15</c:f>
              <c:strCache>
                <c:ptCount val="10"/>
                <c:pt idx="0">
                  <c:v>There are opportunities for presenting 
doctoral students' research at annual conferences</c:v>
                </c:pt>
                <c:pt idx="1">
                  <c:v>Doctoral students are introduced to the outside experts
 via guest lectures, meetings, and/or social events</c:v>
                </c:pt>
                <c:pt idx="2">
                  <c:v>Doctoral student achievements are celebrated by most staff</c:v>
                </c:pt>
                <c:pt idx="3">
                  <c:v>Career advice is provided to all doctoral students</c:v>
                </c:pt>
                <c:pt idx="4">
                  <c:v>There is a comprehensive academic 
induction program for new doctoral students</c:v>
                </c:pt>
                <c:pt idx="5">
                  <c:v>All new doctoral students are informed about the
administrative procedures and how to access resources and facilities</c:v>
                </c:pt>
                <c:pt idx="6">
                  <c:v>Supervisors have group meetings of their doctoral students
 in addition to 1 to 1 meetings</c:v>
                </c:pt>
                <c:pt idx="7">
                  <c:v>There are doctoral student representatives in key
 decisionmaking committees and they attend</c:v>
                </c:pt>
                <c:pt idx="8">
                  <c:v>There is a mentoring program in addition to academic supervisory in place</c:v>
                </c:pt>
                <c:pt idx="9">
                  <c:v>Most academic staff attend doctoral students' research presentations</c:v>
                </c:pt>
              </c:strCache>
            </c:strRef>
          </c:cat>
          <c:val>
            <c:numRef>
              <c:f>Sheet4!$G$6:$G$15</c:f>
              <c:numCache>
                <c:formatCode>0%</c:formatCode>
                <c:ptCount val="10"/>
                <c:pt idx="0">
                  <c:v>0.32800000000000001</c:v>
                </c:pt>
                <c:pt idx="1">
                  <c:v>0.22</c:v>
                </c:pt>
                <c:pt idx="2">
                  <c:v>0.188</c:v>
                </c:pt>
                <c:pt idx="3">
                  <c:v>0.16400000000000001</c:v>
                </c:pt>
                <c:pt idx="4">
                  <c:v>0.12</c:v>
                </c:pt>
                <c:pt idx="5">
                  <c:v>0.112</c:v>
                </c:pt>
                <c:pt idx="6">
                  <c:v>0.1</c:v>
                </c:pt>
                <c:pt idx="7">
                  <c:v>8.4000000000000005E-2</c:v>
                </c:pt>
                <c:pt idx="8">
                  <c:v>7.5999999999999998E-2</c:v>
                </c:pt>
                <c:pt idx="9">
                  <c:v>5.7000000000000002E-2</c:v>
                </c:pt>
              </c:numCache>
            </c:numRef>
          </c:val>
          <c:extLst>
            <c:ext xmlns:c16="http://schemas.microsoft.com/office/drawing/2014/chart" uri="{C3380CC4-5D6E-409C-BE32-E72D297353CC}">
              <c16:uniqueId val="{00000000-B7BD-46D4-B6B3-5E457C8A145A}"/>
            </c:ext>
          </c:extLst>
        </c:ser>
        <c:ser>
          <c:idx val="1"/>
          <c:order val="1"/>
          <c:tx>
            <c:strRef>
              <c:f>Sheet4!$H$5</c:f>
              <c:strCache>
                <c:ptCount val="1"/>
                <c:pt idx="0">
                  <c:v>Agree</c:v>
                </c:pt>
              </c:strCache>
            </c:strRef>
          </c:tx>
          <c:spPr>
            <a:solidFill>
              <a:srgbClr val="FFC000"/>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Sheet4!$F$6:$F$15</c:f>
              <c:strCache>
                <c:ptCount val="10"/>
                <c:pt idx="0">
                  <c:v>There are opportunities for presenting 
doctoral students' research at annual conferences</c:v>
                </c:pt>
                <c:pt idx="1">
                  <c:v>Doctoral students are introduced to the outside experts
 via guest lectures, meetings, and/or social events</c:v>
                </c:pt>
                <c:pt idx="2">
                  <c:v>Doctoral student achievements are celebrated by most staff</c:v>
                </c:pt>
                <c:pt idx="3">
                  <c:v>Career advice is provided to all doctoral students</c:v>
                </c:pt>
                <c:pt idx="4">
                  <c:v>There is a comprehensive academic 
induction program for new doctoral students</c:v>
                </c:pt>
                <c:pt idx="5">
                  <c:v>All new doctoral students are informed about the
administrative procedures and how to access resources and facilities</c:v>
                </c:pt>
                <c:pt idx="6">
                  <c:v>Supervisors have group meetings of their doctoral students
 in addition to 1 to 1 meetings</c:v>
                </c:pt>
                <c:pt idx="7">
                  <c:v>There are doctoral student representatives in key
 decisionmaking committees and they attend</c:v>
                </c:pt>
                <c:pt idx="8">
                  <c:v>There is a mentoring program in addition to academic supervisory in place</c:v>
                </c:pt>
                <c:pt idx="9">
                  <c:v>Most academic staff attend doctoral students' research presentations</c:v>
                </c:pt>
              </c:strCache>
            </c:strRef>
          </c:cat>
          <c:val>
            <c:numRef>
              <c:f>Sheet4!$H$6:$H$15</c:f>
              <c:numCache>
                <c:formatCode>0%</c:formatCode>
                <c:ptCount val="10"/>
                <c:pt idx="0">
                  <c:v>0.52800000000000002</c:v>
                </c:pt>
                <c:pt idx="1">
                  <c:v>0.45600000000000002</c:v>
                </c:pt>
                <c:pt idx="2">
                  <c:v>0.44800000000000001</c:v>
                </c:pt>
                <c:pt idx="3">
                  <c:v>0.33200000000000002</c:v>
                </c:pt>
                <c:pt idx="4">
                  <c:v>0.40400000000000003</c:v>
                </c:pt>
                <c:pt idx="5">
                  <c:v>0.38</c:v>
                </c:pt>
                <c:pt idx="6">
                  <c:v>0.23300000000000001</c:v>
                </c:pt>
                <c:pt idx="7">
                  <c:v>0.23699999999999999</c:v>
                </c:pt>
                <c:pt idx="8">
                  <c:v>0.17699999999999999</c:v>
                </c:pt>
                <c:pt idx="9">
                  <c:v>0.29599999999999999</c:v>
                </c:pt>
              </c:numCache>
            </c:numRef>
          </c:val>
          <c:extLst>
            <c:ext xmlns:c16="http://schemas.microsoft.com/office/drawing/2014/chart" uri="{C3380CC4-5D6E-409C-BE32-E72D297353CC}">
              <c16:uniqueId val="{00000001-B7BD-46D4-B6B3-5E457C8A145A}"/>
            </c:ext>
          </c:extLst>
        </c:ser>
        <c:ser>
          <c:idx val="2"/>
          <c:order val="2"/>
          <c:tx>
            <c:strRef>
              <c:f>Sheet4!$I$5</c:f>
              <c:strCache>
                <c:ptCount val="1"/>
                <c:pt idx="0">
                  <c:v>Undecided</c:v>
                </c:pt>
              </c:strCache>
            </c:strRef>
          </c:tx>
          <c:spPr>
            <a:solidFill>
              <a:srgbClr val="00B0F0"/>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Sheet4!$F$6:$F$15</c:f>
              <c:strCache>
                <c:ptCount val="10"/>
                <c:pt idx="0">
                  <c:v>There are opportunities for presenting 
doctoral students' research at annual conferences</c:v>
                </c:pt>
                <c:pt idx="1">
                  <c:v>Doctoral students are introduced to the outside experts
 via guest lectures, meetings, and/or social events</c:v>
                </c:pt>
                <c:pt idx="2">
                  <c:v>Doctoral student achievements are celebrated by most staff</c:v>
                </c:pt>
                <c:pt idx="3">
                  <c:v>Career advice is provided to all doctoral students</c:v>
                </c:pt>
                <c:pt idx="4">
                  <c:v>There is a comprehensive academic 
induction program for new doctoral students</c:v>
                </c:pt>
                <c:pt idx="5">
                  <c:v>All new doctoral students are informed about the
administrative procedures and how to access resources and facilities</c:v>
                </c:pt>
                <c:pt idx="6">
                  <c:v>Supervisors have group meetings of their doctoral students
 in addition to 1 to 1 meetings</c:v>
                </c:pt>
                <c:pt idx="7">
                  <c:v>There are doctoral student representatives in key
 decisionmaking committees and they attend</c:v>
                </c:pt>
                <c:pt idx="8">
                  <c:v>There is a mentoring program in addition to academic supervisory in place</c:v>
                </c:pt>
                <c:pt idx="9">
                  <c:v>Most academic staff attend doctoral students' research presentations</c:v>
                </c:pt>
              </c:strCache>
            </c:strRef>
          </c:cat>
          <c:val>
            <c:numRef>
              <c:f>Sheet4!$I$6:$I$15</c:f>
              <c:numCache>
                <c:formatCode>0%</c:formatCode>
                <c:ptCount val="10"/>
                <c:pt idx="0">
                  <c:v>0.1</c:v>
                </c:pt>
                <c:pt idx="1">
                  <c:v>0.13600000000000001</c:v>
                </c:pt>
                <c:pt idx="2">
                  <c:v>0.184</c:v>
                </c:pt>
                <c:pt idx="3">
                  <c:v>0.2</c:v>
                </c:pt>
                <c:pt idx="4">
                  <c:v>0.152</c:v>
                </c:pt>
                <c:pt idx="5">
                  <c:v>0.18</c:v>
                </c:pt>
                <c:pt idx="6">
                  <c:v>0.249</c:v>
                </c:pt>
                <c:pt idx="7">
                  <c:v>0.34499999999999997</c:v>
                </c:pt>
                <c:pt idx="8">
                  <c:v>0.22500000000000001</c:v>
                </c:pt>
                <c:pt idx="9">
                  <c:v>0.247</c:v>
                </c:pt>
              </c:numCache>
            </c:numRef>
          </c:val>
          <c:extLst>
            <c:ext xmlns:c16="http://schemas.microsoft.com/office/drawing/2014/chart" uri="{C3380CC4-5D6E-409C-BE32-E72D297353CC}">
              <c16:uniqueId val="{00000002-B7BD-46D4-B6B3-5E457C8A145A}"/>
            </c:ext>
          </c:extLst>
        </c:ser>
        <c:ser>
          <c:idx val="3"/>
          <c:order val="3"/>
          <c:tx>
            <c:strRef>
              <c:f>Sheet4!$J$5</c:f>
              <c:strCache>
                <c:ptCount val="1"/>
                <c:pt idx="0">
                  <c:v>Disagree</c:v>
                </c:pt>
              </c:strCache>
            </c:strRef>
          </c:tx>
          <c:spPr>
            <a:solidFill>
              <a:schemeClr val="accent4"/>
            </a:solidFill>
            <a:ln>
              <a:noFill/>
            </a:ln>
            <a:effectLst/>
          </c:spPr>
          <c:invertIfNegative val="0"/>
          <c:dLbls>
            <c:dLbl>
              <c:idx val="0"/>
              <c:layout>
                <c:manualLayout>
                  <c:x val="-2.4046825707627235E-2"/>
                  <c:y val="-3.508771929824577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B7BD-46D4-B6B3-5E457C8A145A}"/>
                </c:ext>
              </c:extLst>
            </c:dLbl>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Sheet4!$F$6:$F$15</c:f>
              <c:strCache>
                <c:ptCount val="10"/>
                <c:pt idx="0">
                  <c:v>There are opportunities for presenting 
doctoral students' research at annual conferences</c:v>
                </c:pt>
                <c:pt idx="1">
                  <c:v>Doctoral students are introduced to the outside experts
 via guest lectures, meetings, and/or social events</c:v>
                </c:pt>
                <c:pt idx="2">
                  <c:v>Doctoral student achievements are celebrated by most staff</c:v>
                </c:pt>
                <c:pt idx="3">
                  <c:v>Career advice is provided to all doctoral students</c:v>
                </c:pt>
                <c:pt idx="4">
                  <c:v>There is a comprehensive academic 
induction program for new doctoral students</c:v>
                </c:pt>
                <c:pt idx="5">
                  <c:v>All new doctoral students are informed about the
administrative procedures and how to access resources and facilities</c:v>
                </c:pt>
                <c:pt idx="6">
                  <c:v>Supervisors have group meetings of their doctoral students
 in addition to 1 to 1 meetings</c:v>
                </c:pt>
                <c:pt idx="7">
                  <c:v>There are doctoral student representatives in key
 decisionmaking committees and they attend</c:v>
                </c:pt>
                <c:pt idx="8">
                  <c:v>There is a mentoring program in addition to academic supervisory in place</c:v>
                </c:pt>
                <c:pt idx="9">
                  <c:v>Most academic staff attend doctoral students' research presentations</c:v>
                </c:pt>
              </c:strCache>
            </c:strRef>
          </c:cat>
          <c:val>
            <c:numRef>
              <c:f>Sheet4!$J$6:$J$15</c:f>
              <c:numCache>
                <c:formatCode>0%</c:formatCode>
                <c:ptCount val="10"/>
                <c:pt idx="0">
                  <c:v>2.8000000000000001E-2</c:v>
                </c:pt>
                <c:pt idx="1">
                  <c:v>0.14799999999999999</c:v>
                </c:pt>
                <c:pt idx="2">
                  <c:v>0.13200000000000001</c:v>
                </c:pt>
                <c:pt idx="3">
                  <c:v>0.17599999999999999</c:v>
                </c:pt>
                <c:pt idx="4">
                  <c:v>0.23200000000000001</c:v>
                </c:pt>
                <c:pt idx="5">
                  <c:v>0.252</c:v>
                </c:pt>
                <c:pt idx="6">
                  <c:v>0.253</c:v>
                </c:pt>
                <c:pt idx="7">
                  <c:v>0.21299999999999999</c:v>
                </c:pt>
                <c:pt idx="8">
                  <c:v>0.32900000000000001</c:v>
                </c:pt>
                <c:pt idx="9">
                  <c:v>0.29599999999999999</c:v>
                </c:pt>
              </c:numCache>
            </c:numRef>
          </c:val>
          <c:extLst>
            <c:ext xmlns:c16="http://schemas.microsoft.com/office/drawing/2014/chart" uri="{C3380CC4-5D6E-409C-BE32-E72D297353CC}">
              <c16:uniqueId val="{00000003-B7BD-46D4-B6B3-5E457C8A145A}"/>
            </c:ext>
          </c:extLst>
        </c:ser>
        <c:ser>
          <c:idx val="4"/>
          <c:order val="4"/>
          <c:tx>
            <c:strRef>
              <c:f>Sheet4!$K$5</c:f>
              <c:strCache>
                <c:ptCount val="1"/>
                <c:pt idx="0">
                  <c:v>Strongly Disagree</c:v>
                </c:pt>
              </c:strCache>
            </c:strRef>
          </c:tx>
          <c:spPr>
            <a:solidFill>
              <a:schemeClr val="accent6"/>
            </a:solidFill>
            <a:ln>
              <a:noFill/>
            </a:ln>
            <a:effectLst/>
          </c:spPr>
          <c:invertIfNegative val="0"/>
          <c:dLbls>
            <c:dLbl>
              <c:idx val="0"/>
              <c:layout>
                <c:manualLayout>
                  <c:x val="1.2730672433449658E-2"/>
                  <c:y val="4.16666666666666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7BD-46D4-B6B3-5E457C8A145A}"/>
                </c:ext>
              </c:extLst>
            </c:dLbl>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Sheet4!$F$6:$F$15</c:f>
              <c:strCache>
                <c:ptCount val="10"/>
                <c:pt idx="0">
                  <c:v>There are opportunities for presenting 
doctoral students' research at annual conferences</c:v>
                </c:pt>
                <c:pt idx="1">
                  <c:v>Doctoral students are introduced to the outside experts
 via guest lectures, meetings, and/or social events</c:v>
                </c:pt>
                <c:pt idx="2">
                  <c:v>Doctoral student achievements are celebrated by most staff</c:v>
                </c:pt>
                <c:pt idx="3">
                  <c:v>Career advice is provided to all doctoral students</c:v>
                </c:pt>
                <c:pt idx="4">
                  <c:v>There is a comprehensive academic 
induction program for new doctoral students</c:v>
                </c:pt>
                <c:pt idx="5">
                  <c:v>All new doctoral students are informed about the
administrative procedures and how to access resources and facilities</c:v>
                </c:pt>
                <c:pt idx="6">
                  <c:v>Supervisors have group meetings of their doctoral students
 in addition to 1 to 1 meetings</c:v>
                </c:pt>
                <c:pt idx="7">
                  <c:v>There are doctoral student representatives in key
 decisionmaking committees and they attend</c:v>
                </c:pt>
                <c:pt idx="8">
                  <c:v>There is a mentoring program in addition to academic supervisory in place</c:v>
                </c:pt>
                <c:pt idx="9">
                  <c:v>Most academic staff attend doctoral students' research presentations</c:v>
                </c:pt>
              </c:strCache>
            </c:strRef>
          </c:cat>
          <c:val>
            <c:numRef>
              <c:f>Sheet4!$K$6:$K$15</c:f>
              <c:numCache>
                <c:formatCode>0%</c:formatCode>
                <c:ptCount val="10"/>
                <c:pt idx="0">
                  <c:v>1.6E-2</c:v>
                </c:pt>
                <c:pt idx="1">
                  <c:v>0.04</c:v>
                </c:pt>
                <c:pt idx="2">
                  <c:v>4.8000000000000001E-2</c:v>
                </c:pt>
                <c:pt idx="3">
                  <c:v>0.128</c:v>
                </c:pt>
                <c:pt idx="4">
                  <c:v>9.1999999999999998E-2</c:v>
                </c:pt>
                <c:pt idx="5">
                  <c:v>7.5999999999999998E-2</c:v>
                </c:pt>
                <c:pt idx="6">
                  <c:v>0.16500000000000001</c:v>
                </c:pt>
                <c:pt idx="7">
                  <c:v>0.12</c:v>
                </c:pt>
                <c:pt idx="8">
                  <c:v>0.193</c:v>
                </c:pt>
                <c:pt idx="9">
                  <c:v>0.105</c:v>
                </c:pt>
              </c:numCache>
            </c:numRef>
          </c:val>
          <c:extLst>
            <c:ext xmlns:c16="http://schemas.microsoft.com/office/drawing/2014/chart" uri="{C3380CC4-5D6E-409C-BE32-E72D297353CC}">
              <c16:uniqueId val="{00000004-B7BD-46D4-B6B3-5E457C8A145A}"/>
            </c:ext>
          </c:extLst>
        </c:ser>
        <c:dLbls>
          <c:showLegendKey val="0"/>
          <c:showVal val="0"/>
          <c:showCatName val="0"/>
          <c:showSerName val="0"/>
          <c:showPercent val="0"/>
          <c:showBubbleSize val="0"/>
        </c:dLbls>
        <c:gapWidth val="150"/>
        <c:overlap val="100"/>
        <c:axId val="465567608"/>
        <c:axId val="616556256"/>
      </c:barChart>
      <c:catAx>
        <c:axId val="4655676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616556256"/>
        <c:crosses val="autoZero"/>
        <c:auto val="1"/>
        <c:lblAlgn val="ctr"/>
        <c:lblOffset val="100"/>
        <c:noMultiLvlLbl val="0"/>
      </c:catAx>
      <c:valAx>
        <c:axId val="616556256"/>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46556760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b="1">
          <a:solidFill>
            <a:schemeClr val="tx1"/>
          </a:solidFill>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r>
              <a:rPr lang="en-US" sz="2000" b="1" i="0" dirty="0">
                <a:solidFill>
                  <a:schemeClr val="tx1"/>
                </a:solidFill>
                <a:effectLst/>
              </a:rPr>
              <a:t>To what extent does your primary research advisor/ academic mentor fulfill each of these functions? (n=230)</a:t>
            </a:r>
          </a:p>
          <a:p>
            <a:pPr marL="0" marR="0" lvl="0" indent="0" algn="ctr" defTabSz="914400" rtl="0" eaLnBrk="1" fontAlgn="auto" latinLnBrk="0" hangingPunct="1">
              <a:lnSpc>
                <a:spcPct val="100000"/>
              </a:lnSpc>
              <a:spcBef>
                <a:spcPts val="0"/>
              </a:spcBef>
              <a:spcAft>
                <a:spcPts val="0"/>
              </a:spcAft>
              <a:buClrTx/>
              <a:buSzTx/>
              <a:buFontTx/>
              <a:buNone/>
              <a:tabLst/>
              <a:defRPr>
                <a:solidFill>
                  <a:prstClr val="black">
                    <a:lumMod val="65000"/>
                    <a:lumOff val="35000"/>
                  </a:prstClr>
                </a:solidFill>
              </a:defRPr>
            </a:pPr>
            <a:endParaRPr lang="en-US" dirty="0"/>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endParaRPr lang="en-US"/>
        </a:p>
      </c:txPr>
    </c:title>
    <c:autoTitleDeleted val="0"/>
    <c:plotArea>
      <c:layout/>
      <c:barChart>
        <c:barDir val="bar"/>
        <c:grouping val="stacked"/>
        <c:varyColors val="0"/>
        <c:ser>
          <c:idx val="0"/>
          <c:order val="0"/>
          <c:tx>
            <c:strRef>
              <c:f>Sheet3!$C$59</c:f>
              <c:strCache>
                <c:ptCount val="1"/>
                <c:pt idx="0">
                  <c:v>Always</c:v>
                </c:pt>
              </c:strCache>
            </c:strRef>
          </c:tx>
          <c:spPr>
            <a:solidFill>
              <a:srgbClr val="1F4E7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Sheet3!$B$60:$B$63</c:f>
              <c:strCache>
                <c:ptCount val="4"/>
                <c:pt idx="0">
                  <c:v>Corrects behavior or actions of  the advisee when the behavior is inappropriate</c:v>
                </c:pt>
                <c:pt idx="1">
                  <c:v>Acts on behalf of the advisee in ways to protect them from being thwarted by the system or by particular people in the system</c:v>
                </c:pt>
                <c:pt idx="2">
                  <c:v>Guides the advisee's professional development throughout the doctoral degree process</c:v>
                </c:pt>
                <c:pt idx="3">
                  <c:v>Works in partnership with the advisee on projects where both are seen as equally contributing members</c:v>
                </c:pt>
              </c:strCache>
            </c:strRef>
          </c:cat>
          <c:val>
            <c:numRef>
              <c:f>Sheet3!$C$60:$C$63</c:f>
              <c:numCache>
                <c:formatCode>0%</c:formatCode>
                <c:ptCount val="4"/>
                <c:pt idx="0">
                  <c:v>0.214</c:v>
                </c:pt>
                <c:pt idx="1">
                  <c:v>0.34899999999999998</c:v>
                </c:pt>
                <c:pt idx="2">
                  <c:v>0.27400000000000002</c:v>
                </c:pt>
                <c:pt idx="3">
                  <c:v>0.248</c:v>
                </c:pt>
              </c:numCache>
            </c:numRef>
          </c:val>
          <c:extLst>
            <c:ext xmlns:c16="http://schemas.microsoft.com/office/drawing/2014/chart" uri="{C3380CC4-5D6E-409C-BE32-E72D297353CC}">
              <c16:uniqueId val="{00000000-784E-4987-9DDC-9EFFD8510A79}"/>
            </c:ext>
          </c:extLst>
        </c:ser>
        <c:ser>
          <c:idx val="1"/>
          <c:order val="1"/>
          <c:tx>
            <c:strRef>
              <c:f>Sheet3!$D$59</c:f>
              <c:strCache>
                <c:ptCount val="1"/>
                <c:pt idx="0">
                  <c:v>Very Often</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Sheet3!$B$60:$B$63</c:f>
              <c:strCache>
                <c:ptCount val="4"/>
                <c:pt idx="0">
                  <c:v>Corrects behavior or actions of  the advisee when the behavior is inappropriate</c:v>
                </c:pt>
                <c:pt idx="1">
                  <c:v>Acts on behalf of the advisee in ways to protect them from being thwarted by the system or by particular people in the system</c:v>
                </c:pt>
                <c:pt idx="2">
                  <c:v>Guides the advisee's professional development throughout the doctoral degree process</c:v>
                </c:pt>
                <c:pt idx="3">
                  <c:v>Works in partnership with the advisee on projects where both are seen as equally contributing members</c:v>
                </c:pt>
              </c:strCache>
            </c:strRef>
          </c:cat>
          <c:val>
            <c:numRef>
              <c:f>Sheet3!$D$60:$D$63</c:f>
              <c:numCache>
                <c:formatCode>0%</c:formatCode>
                <c:ptCount val="4"/>
                <c:pt idx="0">
                  <c:v>0.23100000000000001</c:v>
                </c:pt>
                <c:pt idx="1">
                  <c:v>0.29699999999999999</c:v>
                </c:pt>
                <c:pt idx="2">
                  <c:v>0.374</c:v>
                </c:pt>
                <c:pt idx="3">
                  <c:v>0.29099999999999998</c:v>
                </c:pt>
              </c:numCache>
            </c:numRef>
          </c:val>
          <c:extLst>
            <c:ext xmlns:c16="http://schemas.microsoft.com/office/drawing/2014/chart" uri="{C3380CC4-5D6E-409C-BE32-E72D297353CC}">
              <c16:uniqueId val="{00000001-784E-4987-9DDC-9EFFD8510A79}"/>
            </c:ext>
          </c:extLst>
        </c:ser>
        <c:ser>
          <c:idx val="2"/>
          <c:order val="2"/>
          <c:tx>
            <c:strRef>
              <c:f>Sheet3!$E$59</c:f>
              <c:strCache>
                <c:ptCount val="1"/>
                <c:pt idx="0">
                  <c:v>Rare</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Sheet3!$B$60:$B$63</c:f>
              <c:strCache>
                <c:ptCount val="4"/>
                <c:pt idx="0">
                  <c:v>Corrects behavior or actions of  the advisee when the behavior is inappropriate</c:v>
                </c:pt>
                <c:pt idx="1">
                  <c:v>Acts on behalf of the advisee in ways to protect them from being thwarted by the system or by particular people in the system</c:v>
                </c:pt>
                <c:pt idx="2">
                  <c:v>Guides the advisee's professional development throughout the doctoral degree process</c:v>
                </c:pt>
                <c:pt idx="3">
                  <c:v>Works in partnership with the advisee on projects where both are seen as equally contributing members</c:v>
                </c:pt>
              </c:strCache>
            </c:strRef>
          </c:cat>
          <c:val>
            <c:numRef>
              <c:f>Sheet3!$E$60:$E$63</c:f>
              <c:numCache>
                <c:formatCode>0%</c:formatCode>
                <c:ptCount val="4"/>
                <c:pt idx="0">
                  <c:v>9.6000000000000002E-2</c:v>
                </c:pt>
                <c:pt idx="1">
                  <c:v>8.6999999999999994E-2</c:v>
                </c:pt>
                <c:pt idx="2">
                  <c:v>0.113</c:v>
                </c:pt>
                <c:pt idx="3">
                  <c:v>0.161</c:v>
                </c:pt>
              </c:numCache>
            </c:numRef>
          </c:val>
          <c:extLst>
            <c:ext xmlns:c16="http://schemas.microsoft.com/office/drawing/2014/chart" uri="{C3380CC4-5D6E-409C-BE32-E72D297353CC}">
              <c16:uniqueId val="{00000002-784E-4987-9DDC-9EFFD8510A79}"/>
            </c:ext>
          </c:extLst>
        </c:ser>
        <c:ser>
          <c:idx val="3"/>
          <c:order val="3"/>
          <c:tx>
            <c:strRef>
              <c:f>Sheet3!$F$59</c:f>
              <c:strCache>
                <c:ptCount val="1"/>
                <c:pt idx="0">
                  <c:v>Never</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Sheet3!$B$60:$B$63</c:f>
              <c:strCache>
                <c:ptCount val="4"/>
                <c:pt idx="0">
                  <c:v>Corrects behavior or actions of  the advisee when the behavior is inappropriate</c:v>
                </c:pt>
                <c:pt idx="1">
                  <c:v>Acts on behalf of the advisee in ways to protect them from being thwarted by the system or by particular people in the system</c:v>
                </c:pt>
                <c:pt idx="2">
                  <c:v>Guides the advisee's professional development throughout the doctoral degree process</c:v>
                </c:pt>
                <c:pt idx="3">
                  <c:v>Works in partnership with the advisee on projects where both are seen as equally contributing members</c:v>
                </c:pt>
              </c:strCache>
            </c:strRef>
          </c:cat>
          <c:val>
            <c:numRef>
              <c:f>Sheet3!$F$60:$F$63</c:f>
              <c:numCache>
                <c:formatCode>0%</c:formatCode>
                <c:ptCount val="4"/>
                <c:pt idx="0">
                  <c:v>5.7000000000000002E-2</c:v>
                </c:pt>
                <c:pt idx="1">
                  <c:v>7.9000000000000001E-2</c:v>
                </c:pt>
                <c:pt idx="2">
                  <c:v>8.3000000000000004E-2</c:v>
                </c:pt>
                <c:pt idx="3">
                  <c:v>9.6000000000000002E-2</c:v>
                </c:pt>
              </c:numCache>
            </c:numRef>
          </c:val>
          <c:extLst>
            <c:ext xmlns:c16="http://schemas.microsoft.com/office/drawing/2014/chart" uri="{C3380CC4-5D6E-409C-BE32-E72D297353CC}">
              <c16:uniqueId val="{00000003-784E-4987-9DDC-9EFFD8510A79}"/>
            </c:ext>
          </c:extLst>
        </c:ser>
        <c:ser>
          <c:idx val="4"/>
          <c:order val="4"/>
          <c:tx>
            <c:strRef>
              <c:f>Sheet3!$G$59</c:f>
              <c:strCache>
                <c:ptCount val="1"/>
                <c:pt idx="0">
                  <c:v>N/A</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Sheet3!$B$60:$B$63</c:f>
              <c:strCache>
                <c:ptCount val="4"/>
                <c:pt idx="0">
                  <c:v>Corrects behavior or actions of  the advisee when the behavior is inappropriate</c:v>
                </c:pt>
                <c:pt idx="1">
                  <c:v>Acts on behalf of the advisee in ways to protect them from being thwarted by the system or by particular people in the system</c:v>
                </c:pt>
                <c:pt idx="2">
                  <c:v>Guides the advisee's professional development throughout the doctoral degree process</c:v>
                </c:pt>
                <c:pt idx="3">
                  <c:v>Works in partnership with the advisee on projects where both are seen as equally contributing members</c:v>
                </c:pt>
              </c:strCache>
            </c:strRef>
          </c:cat>
          <c:val>
            <c:numRef>
              <c:f>Sheet3!$G$60:$G$63</c:f>
              <c:numCache>
                <c:formatCode>0%</c:formatCode>
                <c:ptCount val="4"/>
                <c:pt idx="0">
                  <c:v>0.40200000000000002</c:v>
                </c:pt>
                <c:pt idx="1">
                  <c:v>0.188</c:v>
                </c:pt>
                <c:pt idx="2">
                  <c:v>0.157</c:v>
                </c:pt>
                <c:pt idx="3">
                  <c:v>0.20399999999999999</c:v>
                </c:pt>
              </c:numCache>
            </c:numRef>
          </c:val>
          <c:extLst>
            <c:ext xmlns:c16="http://schemas.microsoft.com/office/drawing/2014/chart" uri="{C3380CC4-5D6E-409C-BE32-E72D297353CC}">
              <c16:uniqueId val="{00000004-784E-4987-9DDC-9EFFD8510A79}"/>
            </c:ext>
          </c:extLst>
        </c:ser>
        <c:dLbls>
          <c:showLegendKey val="0"/>
          <c:showVal val="0"/>
          <c:showCatName val="0"/>
          <c:showSerName val="0"/>
          <c:showPercent val="0"/>
          <c:showBubbleSize val="0"/>
        </c:dLbls>
        <c:gapWidth val="150"/>
        <c:overlap val="100"/>
        <c:axId val="563617920"/>
        <c:axId val="563617592"/>
      </c:barChart>
      <c:catAx>
        <c:axId val="5636179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563617592"/>
        <c:crosses val="autoZero"/>
        <c:auto val="1"/>
        <c:lblAlgn val="ctr"/>
        <c:lblOffset val="100"/>
        <c:noMultiLvlLbl val="0"/>
      </c:catAx>
      <c:valAx>
        <c:axId val="563617592"/>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636179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sz="1800" b="1" i="0" u="none" strike="noStrike" kern="1200" spc="0" baseline="0">
                <a:solidFill>
                  <a:schemeClr val="tx1"/>
                </a:solidFill>
                <a:latin typeface="+mn-lt"/>
                <a:ea typeface="+mn-ea"/>
                <a:cs typeface="+mn-cs"/>
              </a:defRPr>
            </a:pPr>
            <a:r>
              <a:rPr lang="en-US" sz="1800" b="1"/>
              <a:t>How helpful was the advice that you received from your primary research advisor/ academic mentor in each of these areas? (n=231)</a:t>
            </a:r>
          </a:p>
          <a:p>
            <a:pPr algn="ctr" rtl="0">
              <a:defRPr sz="1800" b="1"/>
            </a:pPr>
            <a:endParaRPr lang="en-US" sz="1800" b="1"/>
          </a:p>
        </c:rich>
      </c:tx>
      <c:overlay val="0"/>
      <c:spPr>
        <a:noFill/>
        <a:ln>
          <a:noFill/>
        </a:ln>
        <a:effectLst/>
      </c:spPr>
      <c:txPr>
        <a:bodyPr rot="0" spcFirstLastPara="1" vertOverflow="ellipsis" vert="horz" wrap="square" anchor="ctr" anchorCtr="1"/>
        <a:lstStyle/>
        <a:p>
          <a:pPr algn="ctr" rtl="0">
            <a:defRPr sz="1800" b="1" i="0" u="none" strike="noStrike" kern="1200" spc="0" baseline="0">
              <a:solidFill>
                <a:schemeClr val="tx1"/>
              </a:solidFill>
              <a:latin typeface="+mn-lt"/>
              <a:ea typeface="+mn-ea"/>
              <a:cs typeface="+mn-cs"/>
            </a:defRPr>
          </a:pPr>
          <a:endParaRPr lang="en-US"/>
        </a:p>
      </c:txPr>
    </c:title>
    <c:autoTitleDeleted val="0"/>
    <c:plotArea>
      <c:layout/>
      <c:barChart>
        <c:barDir val="bar"/>
        <c:grouping val="stacked"/>
        <c:varyColors val="0"/>
        <c:ser>
          <c:idx val="0"/>
          <c:order val="0"/>
          <c:tx>
            <c:strRef>
              <c:f>Sheet2!$D$133</c:f>
              <c:strCache>
                <c:ptCount val="1"/>
                <c:pt idx="0">
                  <c:v>Very Helpful</c:v>
                </c:pt>
              </c:strCache>
            </c:strRef>
          </c:tx>
          <c:spPr>
            <a:solidFill>
              <a:srgbClr val="21456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Sheet2!$C$134:$C$140</c:f>
              <c:strCache>
                <c:ptCount val="7"/>
                <c:pt idx="0">
                  <c:v>Non-academic career options</c:v>
                </c:pt>
                <c:pt idx="1">
                  <c:v>Search for employment and training</c:v>
                </c:pt>
                <c:pt idx="2">
                  <c:v>Your decision to persist in the program
despite personal and/or academic challenges</c:v>
                </c:pt>
                <c:pt idx="3">
                  <c:v>Academic career options</c:v>
                </c:pt>
                <c:pt idx="4">
                  <c:v>Selection of a dissertation topic</c:v>
                </c:pt>
                <c:pt idx="5">
                  <c:v>My dissertation research</c:v>
                </c:pt>
                <c:pt idx="6">
                  <c:v>Writing and revising my dissertation</c:v>
                </c:pt>
              </c:strCache>
            </c:strRef>
          </c:cat>
          <c:val>
            <c:numRef>
              <c:f>Sheet2!$D$134:$D$140</c:f>
              <c:numCache>
                <c:formatCode>0%</c:formatCode>
                <c:ptCount val="7"/>
                <c:pt idx="0">
                  <c:v>0.23</c:v>
                </c:pt>
                <c:pt idx="1">
                  <c:v>0.29899999999999999</c:v>
                </c:pt>
                <c:pt idx="2">
                  <c:v>0.49099999999999999</c:v>
                </c:pt>
                <c:pt idx="3">
                  <c:v>0.41299999999999998</c:v>
                </c:pt>
                <c:pt idx="4">
                  <c:v>0.51300000000000001</c:v>
                </c:pt>
                <c:pt idx="5">
                  <c:v>0.54600000000000004</c:v>
                </c:pt>
                <c:pt idx="6">
                  <c:v>0.54700000000000004</c:v>
                </c:pt>
              </c:numCache>
            </c:numRef>
          </c:val>
          <c:extLst>
            <c:ext xmlns:c16="http://schemas.microsoft.com/office/drawing/2014/chart" uri="{C3380CC4-5D6E-409C-BE32-E72D297353CC}">
              <c16:uniqueId val="{00000000-3D88-4B5D-BCAB-8CE1B6762BF0}"/>
            </c:ext>
          </c:extLst>
        </c:ser>
        <c:ser>
          <c:idx val="1"/>
          <c:order val="1"/>
          <c:tx>
            <c:strRef>
              <c:f>Sheet2!$E$133</c:f>
              <c:strCache>
                <c:ptCount val="1"/>
                <c:pt idx="0">
                  <c:v>Somewhat Helpful</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Sheet2!$C$134:$C$140</c:f>
              <c:strCache>
                <c:ptCount val="7"/>
                <c:pt idx="0">
                  <c:v>Non-academic career options</c:v>
                </c:pt>
                <c:pt idx="1">
                  <c:v>Search for employment and training</c:v>
                </c:pt>
                <c:pt idx="2">
                  <c:v>Your decision to persist in the program
despite personal and/or academic challenges</c:v>
                </c:pt>
                <c:pt idx="3">
                  <c:v>Academic career options</c:v>
                </c:pt>
                <c:pt idx="4">
                  <c:v>Selection of a dissertation topic</c:v>
                </c:pt>
                <c:pt idx="5">
                  <c:v>My dissertation research</c:v>
                </c:pt>
                <c:pt idx="6">
                  <c:v>Writing and revising my dissertation</c:v>
                </c:pt>
              </c:strCache>
            </c:strRef>
          </c:cat>
          <c:val>
            <c:numRef>
              <c:f>Sheet2!$E$134:$E$140</c:f>
              <c:numCache>
                <c:formatCode>0%</c:formatCode>
                <c:ptCount val="7"/>
                <c:pt idx="0">
                  <c:v>0.217</c:v>
                </c:pt>
                <c:pt idx="1">
                  <c:v>0.219</c:v>
                </c:pt>
                <c:pt idx="2">
                  <c:v>0.14599999999999999</c:v>
                </c:pt>
                <c:pt idx="3">
                  <c:v>0.23599999999999999</c:v>
                </c:pt>
                <c:pt idx="4">
                  <c:v>0.27400000000000002</c:v>
                </c:pt>
                <c:pt idx="5">
                  <c:v>0.22700000000000001</c:v>
                </c:pt>
                <c:pt idx="6">
                  <c:v>0.17899999999999999</c:v>
                </c:pt>
              </c:numCache>
            </c:numRef>
          </c:val>
          <c:extLst>
            <c:ext xmlns:c16="http://schemas.microsoft.com/office/drawing/2014/chart" uri="{C3380CC4-5D6E-409C-BE32-E72D297353CC}">
              <c16:uniqueId val="{00000001-3D88-4B5D-BCAB-8CE1B6762BF0}"/>
            </c:ext>
          </c:extLst>
        </c:ser>
        <c:ser>
          <c:idx val="2"/>
          <c:order val="2"/>
          <c:tx>
            <c:strRef>
              <c:f>Sheet2!$F$133</c:f>
              <c:strCache>
                <c:ptCount val="1"/>
                <c:pt idx="0">
                  <c:v>Not Very Helpful</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Sheet2!$C$134:$C$140</c:f>
              <c:strCache>
                <c:ptCount val="7"/>
                <c:pt idx="0">
                  <c:v>Non-academic career options</c:v>
                </c:pt>
                <c:pt idx="1">
                  <c:v>Search for employment and training</c:v>
                </c:pt>
                <c:pt idx="2">
                  <c:v>Your decision to persist in the program
despite personal and/or academic challenges</c:v>
                </c:pt>
                <c:pt idx="3">
                  <c:v>Academic career options</c:v>
                </c:pt>
                <c:pt idx="4">
                  <c:v>Selection of a dissertation topic</c:v>
                </c:pt>
                <c:pt idx="5">
                  <c:v>My dissertation research</c:v>
                </c:pt>
                <c:pt idx="6">
                  <c:v>Writing and revising my dissertation</c:v>
                </c:pt>
              </c:strCache>
            </c:strRef>
          </c:cat>
          <c:val>
            <c:numRef>
              <c:f>Sheet2!$F$134:$F$140</c:f>
              <c:numCache>
                <c:formatCode>0%</c:formatCode>
                <c:ptCount val="7"/>
                <c:pt idx="0">
                  <c:v>0.14199999999999999</c:v>
                </c:pt>
                <c:pt idx="1">
                  <c:v>8.5000000000000006E-2</c:v>
                </c:pt>
                <c:pt idx="2">
                  <c:v>4.3999999999999997E-2</c:v>
                </c:pt>
                <c:pt idx="3">
                  <c:v>7.5999999999999998E-2</c:v>
                </c:pt>
                <c:pt idx="4">
                  <c:v>6.0999999999999999E-2</c:v>
                </c:pt>
                <c:pt idx="5">
                  <c:v>7.3999999999999996E-2</c:v>
                </c:pt>
                <c:pt idx="6">
                  <c:v>6.7000000000000004E-2</c:v>
                </c:pt>
              </c:numCache>
            </c:numRef>
          </c:val>
          <c:extLst>
            <c:ext xmlns:c16="http://schemas.microsoft.com/office/drawing/2014/chart" uri="{C3380CC4-5D6E-409C-BE32-E72D297353CC}">
              <c16:uniqueId val="{00000002-3D88-4B5D-BCAB-8CE1B6762BF0}"/>
            </c:ext>
          </c:extLst>
        </c:ser>
        <c:ser>
          <c:idx val="3"/>
          <c:order val="3"/>
          <c:tx>
            <c:strRef>
              <c:f>Sheet2!$G$133</c:f>
              <c:strCache>
                <c:ptCount val="1"/>
                <c:pt idx="0">
                  <c:v>Not at All Helpful</c:v>
                </c:pt>
              </c:strCache>
            </c:strRef>
          </c:tx>
          <c:spPr>
            <a:solidFill>
              <a:schemeClr val="accent4"/>
            </a:solidFill>
            <a:ln>
              <a:noFill/>
            </a:ln>
            <a:effectLst/>
          </c:spPr>
          <c:invertIfNegative val="0"/>
          <c:dLbls>
            <c:dLbl>
              <c:idx val="2"/>
              <c:layout>
                <c:manualLayout>
                  <c:x val="7.1839088587098299E-3"/>
                  <c:y val="4.494984110938957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3D88-4B5D-BCAB-8CE1B6762BF0}"/>
                </c:ext>
              </c:extLst>
            </c:dLbl>
            <c:dLbl>
              <c:idx val="4"/>
              <c:layout>
                <c:manualLayout>
                  <c:x val="8.620690630451816E-3"/>
                  <c:y val="-5.169231727579891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D88-4B5D-BCAB-8CE1B6762BF0}"/>
                </c:ext>
              </c:extLst>
            </c:dLbl>
            <c:dLbl>
              <c:idx val="5"/>
              <c:layout>
                <c:manualLayout>
                  <c:x val="1.4367817717418816E-3"/>
                  <c:y val="-4.719733316485995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D88-4B5D-BCAB-8CE1B6762BF0}"/>
                </c:ext>
              </c:extLst>
            </c:dLbl>
            <c:dLbl>
              <c:idx val="6"/>
              <c:layout>
                <c:manualLayout>
                  <c:x val="0"/>
                  <c:y val="-5.61873013867379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D88-4B5D-BCAB-8CE1B6762BF0}"/>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Sheet2!$C$134:$C$140</c:f>
              <c:strCache>
                <c:ptCount val="7"/>
                <c:pt idx="0">
                  <c:v>Non-academic career options</c:v>
                </c:pt>
                <c:pt idx="1">
                  <c:v>Search for employment and training</c:v>
                </c:pt>
                <c:pt idx="2">
                  <c:v>Your decision to persist in the program
despite personal and/or academic challenges</c:v>
                </c:pt>
                <c:pt idx="3">
                  <c:v>Academic career options</c:v>
                </c:pt>
                <c:pt idx="4">
                  <c:v>Selection of a dissertation topic</c:v>
                </c:pt>
                <c:pt idx="5">
                  <c:v>My dissertation research</c:v>
                </c:pt>
                <c:pt idx="6">
                  <c:v>Writing and revising my dissertation</c:v>
                </c:pt>
              </c:strCache>
            </c:strRef>
          </c:cat>
          <c:val>
            <c:numRef>
              <c:f>Sheet2!$G$134:$G$140</c:f>
              <c:numCache>
                <c:formatCode>0%</c:formatCode>
                <c:ptCount val="7"/>
                <c:pt idx="0">
                  <c:v>7.0999999999999994E-2</c:v>
                </c:pt>
                <c:pt idx="1">
                  <c:v>6.7000000000000004E-2</c:v>
                </c:pt>
                <c:pt idx="2">
                  <c:v>3.5000000000000003E-2</c:v>
                </c:pt>
                <c:pt idx="3">
                  <c:v>3.1E-2</c:v>
                </c:pt>
                <c:pt idx="4">
                  <c:v>1.7000000000000001E-2</c:v>
                </c:pt>
                <c:pt idx="5">
                  <c:v>1.2999999999999999E-2</c:v>
                </c:pt>
                <c:pt idx="6">
                  <c:v>1.2999999999999999E-2</c:v>
                </c:pt>
              </c:numCache>
            </c:numRef>
          </c:val>
          <c:extLst>
            <c:ext xmlns:c16="http://schemas.microsoft.com/office/drawing/2014/chart" uri="{C3380CC4-5D6E-409C-BE32-E72D297353CC}">
              <c16:uniqueId val="{00000003-3D88-4B5D-BCAB-8CE1B6762BF0}"/>
            </c:ext>
          </c:extLst>
        </c:ser>
        <c:ser>
          <c:idx val="4"/>
          <c:order val="4"/>
          <c:tx>
            <c:strRef>
              <c:f>Sheet2!$H$133</c:f>
              <c:strCache>
                <c:ptCount val="1"/>
                <c:pt idx="0">
                  <c:v>I Did Not Receive Any Advice on This</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Sheet2!$C$134:$C$140</c:f>
              <c:strCache>
                <c:ptCount val="7"/>
                <c:pt idx="0">
                  <c:v>Non-academic career options</c:v>
                </c:pt>
                <c:pt idx="1">
                  <c:v>Search for employment and training</c:v>
                </c:pt>
                <c:pt idx="2">
                  <c:v>Your decision to persist in the program
despite personal and/or academic challenges</c:v>
                </c:pt>
                <c:pt idx="3">
                  <c:v>Academic career options</c:v>
                </c:pt>
                <c:pt idx="4">
                  <c:v>Selection of a dissertation topic</c:v>
                </c:pt>
                <c:pt idx="5">
                  <c:v>My dissertation research</c:v>
                </c:pt>
                <c:pt idx="6">
                  <c:v>Writing and revising my dissertation</c:v>
                </c:pt>
              </c:strCache>
            </c:strRef>
          </c:cat>
          <c:val>
            <c:numRef>
              <c:f>Sheet2!$H$134:$H$140</c:f>
              <c:numCache>
                <c:formatCode>0%</c:formatCode>
                <c:ptCount val="7"/>
                <c:pt idx="0">
                  <c:v>0.34100000000000003</c:v>
                </c:pt>
                <c:pt idx="1">
                  <c:v>0.33</c:v>
                </c:pt>
                <c:pt idx="2">
                  <c:v>0.28299999999999997</c:v>
                </c:pt>
                <c:pt idx="3">
                  <c:v>0.24399999999999999</c:v>
                </c:pt>
                <c:pt idx="4">
                  <c:v>0.13500000000000001</c:v>
                </c:pt>
                <c:pt idx="5">
                  <c:v>0.14000000000000001</c:v>
                </c:pt>
                <c:pt idx="6">
                  <c:v>0.193</c:v>
                </c:pt>
              </c:numCache>
            </c:numRef>
          </c:val>
          <c:extLst>
            <c:ext xmlns:c16="http://schemas.microsoft.com/office/drawing/2014/chart" uri="{C3380CC4-5D6E-409C-BE32-E72D297353CC}">
              <c16:uniqueId val="{00000004-3D88-4B5D-BCAB-8CE1B6762BF0}"/>
            </c:ext>
          </c:extLst>
        </c:ser>
        <c:dLbls>
          <c:showLegendKey val="0"/>
          <c:showVal val="0"/>
          <c:showCatName val="0"/>
          <c:showSerName val="0"/>
          <c:showPercent val="0"/>
          <c:showBubbleSize val="0"/>
        </c:dLbls>
        <c:gapWidth val="150"/>
        <c:overlap val="100"/>
        <c:axId val="524492680"/>
        <c:axId val="524493008"/>
      </c:barChart>
      <c:catAx>
        <c:axId val="5244926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524493008"/>
        <c:crosses val="autoZero"/>
        <c:auto val="1"/>
        <c:lblAlgn val="ctr"/>
        <c:lblOffset val="100"/>
        <c:noMultiLvlLbl val="0"/>
      </c:catAx>
      <c:valAx>
        <c:axId val="524493008"/>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5244926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2000" b="1" i="0" u="none" strike="noStrike" kern="1200" spc="0" baseline="0">
                <a:solidFill>
                  <a:schemeClr val="tx1"/>
                </a:solidFill>
                <a:latin typeface="+mn-lt"/>
                <a:ea typeface="+mn-ea"/>
                <a:cs typeface="+mn-cs"/>
              </a:defRPr>
            </a:pPr>
            <a:r>
              <a:rPr lang="en-US" sz="2000" b="1" i="0" dirty="0">
                <a:solidFill>
                  <a:schemeClr val="tx1"/>
                </a:solidFill>
                <a:effectLst/>
              </a:rPr>
              <a:t>Why do/did you believe that you are a wrong fit? </a:t>
            </a:r>
            <a:r>
              <a:rPr lang="en-US" sz="1050" b="1" i="0" dirty="0">
                <a:solidFill>
                  <a:schemeClr val="tx1"/>
                </a:solidFill>
                <a:effectLst/>
              </a:rPr>
              <a:t>(n=106)</a:t>
            </a:r>
          </a:p>
          <a:p>
            <a:pPr marL="0" marR="0" lvl="0" indent="0" algn="ctr" defTabSz="914400" rtl="0" eaLnBrk="1" fontAlgn="auto" latinLnBrk="0" hangingPunct="1">
              <a:lnSpc>
                <a:spcPct val="100000"/>
              </a:lnSpc>
              <a:spcBef>
                <a:spcPts val="0"/>
              </a:spcBef>
              <a:spcAft>
                <a:spcPts val="0"/>
              </a:spcAft>
              <a:buClrTx/>
              <a:buSzTx/>
              <a:buFontTx/>
              <a:buNone/>
              <a:tabLst/>
              <a:defRPr sz="2000" b="1">
                <a:solidFill>
                  <a:schemeClr val="tx1"/>
                </a:solidFill>
              </a:defRPr>
            </a:pPr>
            <a:endParaRPr lang="en-US" sz="2000" b="1" dirty="0">
              <a:solidFill>
                <a:schemeClr val="tx1"/>
              </a:solidFill>
            </a:endParaRP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2000" b="1" i="0" u="none" strike="noStrike" kern="1200" spc="0" baseline="0">
              <a:solidFill>
                <a:schemeClr val="tx1"/>
              </a:solidFill>
              <a:latin typeface="+mn-lt"/>
              <a:ea typeface="+mn-ea"/>
              <a:cs typeface="+mn-cs"/>
            </a:defRPr>
          </a:pPr>
          <a:endParaRPr lang="en-US"/>
        </a:p>
      </c:txPr>
    </c:title>
    <c:autoTitleDeleted val="0"/>
    <c:plotArea>
      <c:layout/>
      <c:barChart>
        <c:barDir val="bar"/>
        <c:grouping val="clustered"/>
        <c:varyColors val="0"/>
        <c:ser>
          <c:idx val="0"/>
          <c:order val="0"/>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Sheet3!$B$22:$B$32</c:f>
              <c:strCache>
                <c:ptCount val="11"/>
                <c:pt idx="0">
                  <c:v>Other (please specify)</c:v>
                </c:pt>
                <c:pt idx="1">
                  <c:v>I believed there would be more evening or weekend classes in all semesters</c:v>
                </c:pt>
                <c:pt idx="2">
                  <c:v>I did not foresee that the degree completion will take such a long time</c:v>
                </c:pt>
                <c:pt idx="3">
                  <c:v>There are no special orientation programs or other support activities in my program for non-traditional students such as I am</c:v>
                </c:pt>
                <c:pt idx="4">
                  <c:v>I am the only student of color in the class and feel isolated</c:v>
                </c:pt>
                <c:pt idx="5">
                  <c:v>As a part-time student I do not have a cohort like the full-time students, and feel isolated</c:v>
                </c:pt>
                <c:pt idx="6">
                  <c:v>I cannot cope with the departmental politics and/or the institutional culture</c:v>
                </c:pt>
                <c:pt idx="7">
                  <c:v>I believed that faculty would be more engaged with students in including them in various research projects and studies</c:v>
                </c:pt>
                <c:pt idx="8">
                  <c:v> I have no role model /mentor from my racial/ethnic background</c:v>
                </c:pt>
                <c:pt idx="9">
                  <c:v>The faculty have very high expectations about student productivity (e.g. publications, conference presentations, time commitments)</c:v>
                </c:pt>
                <c:pt idx="10">
                  <c:v>My skills and aptitudes are not suitable for doctoral studies</c:v>
                </c:pt>
              </c:strCache>
            </c:strRef>
          </c:cat>
          <c:val>
            <c:numRef>
              <c:f>Sheet3!$C$22:$C$32</c:f>
              <c:numCache>
                <c:formatCode>0%</c:formatCode>
                <c:ptCount val="11"/>
                <c:pt idx="0">
                  <c:v>0.45300000000000001</c:v>
                </c:pt>
                <c:pt idx="1">
                  <c:v>3.7999999999999999E-2</c:v>
                </c:pt>
                <c:pt idx="2">
                  <c:v>0.19800000000000001</c:v>
                </c:pt>
                <c:pt idx="3">
                  <c:v>0.17</c:v>
                </c:pt>
                <c:pt idx="4">
                  <c:v>3.7999999999999999E-2</c:v>
                </c:pt>
                <c:pt idx="5">
                  <c:v>8.5000000000000006E-2</c:v>
                </c:pt>
                <c:pt idx="6">
                  <c:v>0.28299999999999997</c:v>
                </c:pt>
                <c:pt idx="7">
                  <c:v>0.377</c:v>
                </c:pt>
                <c:pt idx="8">
                  <c:v>0.123</c:v>
                </c:pt>
                <c:pt idx="9">
                  <c:v>0.123</c:v>
                </c:pt>
                <c:pt idx="10">
                  <c:v>0.16</c:v>
                </c:pt>
              </c:numCache>
            </c:numRef>
          </c:val>
          <c:extLst>
            <c:ext xmlns:c16="http://schemas.microsoft.com/office/drawing/2014/chart" uri="{C3380CC4-5D6E-409C-BE32-E72D297353CC}">
              <c16:uniqueId val="{00000000-9AA5-4852-A517-2CCE8E4E4F52}"/>
            </c:ext>
          </c:extLst>
        </c:ser>
        <c:dLbls>
          <c:showLegendKey val="0"/>
          <c:showVal val="0"/>
          <c:showCatName val="0"/>
          <c:showSerName val="0"/>
          <c:showPercent val="0"/>
          <c:showBubbleSize val="0"/>
        </c:dLbls>
        <c:gapWidth val="182"/>
        <c:axId val="465566296"/>
        <c:axId val="638834720"/>
      </c:barChart>
      <c:catAx>
        <c:axId val="4655662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638834720"/>
        <c:crosses val="autoZero"/>
        <c:auto val="1"/>
        <c:lblAlgn val="ctr"/>
        <c:lblOffset val="100"/>
        <c:noMultiLvlLbl val="0"/>
      </c:catAx>
      <c:valAx>
        <c:axId val="63883472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655662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sz="2000" b="1" i="0" u="none" strike="noStrike" kern="1200" spc="0" baseline="0">
                <a:solidFill>
                  <a:schemeClr val="tx1"/>
                </a:solidFill>
                <a:latin typeface="+mn-lt"/>
                <a:ea typeface="+mn-ea"/>
                <a:cs typeface="+mn-cs"/>
              </a:defRPr>
            </a:pPr>
            <a:r>
              <a:rPr lang="en-US" sz="2000" b="1"/>
              <a:t>Life-changing Events Faced Since Enrollment</a:t>
            </a:r>
          </a:p>
          <a:p>
            <a:pPr algn="ctr" rtl="0">
              <a:defRPr sz="2000" b="1"/>
            </a:pPr>
            <a:endParaRPr lang="en-US" sz="2000" b="1"/>
          </a:p>
        </c:rich>
      </c:tx>
      <c:overlay val="0"/>
      <c:spPr>
        <a:noFill/>
        <a:ln>
          <a:noFill/>
        </a:ln>
        <a:effectLst/>
      </c:spPr>
      <c:txPr>
        <a:bodyPr rot="0" spcFirstLastPara="1" vertOverflow="ellipsis" vert="horz" wrap="square" anchor="ctr" anchorCtr="1"/>
        <a:lstStyle/>
        <a:p>
          <a:pPr algn="ctr" rtl="0">
            <a:defRPr sz="2000" b="1" i="0" u="none" strike="noStrike" kern="1200" spc="0" baseline="0">
              <a:solidFill>
                <a:schemeClr val="tx1"/>
              </a:solidFill>
              <a:latin typeface="+mn-lt"/>
              <a:ea typeface="+mn-ea"/>
              <a:cs typeface="+mn-cs"/>
            </a:defRPr>
          </a:pPr>
          <a:endParaRPr lang="en-US"/>
        </a:p>
      </c:txPr>
    </c:title>
    <c:autoTitleDeleted val="0"/>
    <c:plotArea>
      <c:layout/>
      <c:barChart>
        <c:barDir val="bar"/>
        <c:grouping val="clustered"/>
        <c:varyColors val="0"/>
        <c:ser>
          <c:idx val="0"/>
          <c:order val="0"/>
          <c:spPr>
            <a:solidFill>
              <a:srgbClr val="1F4E78"/>
            </a:solidFill>
            <a:ln>
              <a:noFill/>
            </a:ln>
            <a:effectLst/>
          </c:spPr>
          <c:invertIfNegative val="0"/>
          <c:dLbls>
            <c:dLbl>
              <c:idx val="8"/>
              <c:layout>
                <c:manualLayout>
                  <c:x val="0"/>
                  <c:y val="-4.4444444444444444E-3"/>
                </c:manualLayout>
              </c:layout>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6.2096372568813514E-2"/>
                      <c:h val="6.0922309711286086E-2"/>
                    </c:manualLayout>
                  </c15:layout>
                </c:ext>
                <c:ext xmlns:c16="http://schemas.microsoft.com/office/drawing/2014/chart" uri="{C3380CC4-5D6E-409C-BE32-E72D297353CC}">
                  <c16:uniqueId val="{00000001-EE23-432E-97CA-4999DB48DBC0}"/>
                </c:ext>
              </c:extLst>
            </c:dLbl>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Sheet3!$B$1:$B$14</c:f>
              <c:strCache>
                <c:ptCount val="14"/>
                <c:pt idx="0">
                  <c:v>I have faced any other life-changing events since my enrollment in the program as a doctoral student</c:v>
                </c:pt>
                <c:pt idx="1">
                  <c:v>I have not faced any life-changing events since my enrollment in the program as a doctoral student</c:v>
                </c:pt>
                <c:pt idx="2">
                  <c:v>Work-related transfer of spouse or self</c:v>
                </c:pt>
                <c:pt idx="3">
                  <c:v>Increased financial commitments towards family</c:v>
                </c:pt>
                <c:pt idx="4">
                  <c:v>You or a family member is or have been seriously sick</c:v>
                </c:pt>
                <c:pt idx="5">
                  <c:v>Change in employment situation from part-time to full-time</c:v>
                </c:pt>
                <c:pt idx="6">
                  <c:v>Change in employment situation from full-time to part-time</c:v>
                </c:pt>
                <c:pt idx="7">
                  <c:v>Loss of employment for self and/or spouse/partner</c:v>
                </c:pt>
                <c:pt idx="8">
                  <c:v>Increase in your loans</c:v>
                </c:pt>
                <c:pt idx="9">
                  <c:v>Increase in the number of dependents in the family</c:v>
                </c:pt>
                <c:pt idx="10">
                  <c:v>Birth of a child/children</c:v>
                </c:pt>
                <c:pt idx="11">
                  <c:v>Death of a family member</c:v>
                </c:pt>
                <c:pt idx="12">
                  <c:v>Divorce/separation</c:v>
                </c:pt>
                <c:pt idx="13">
                  <c:v>Marriage</c:v>
                </c:pt>
              </c:strCache>
            </c:strRef>
          </c:cat>
          <c:val>
            <c:numRef>
              <c:f>Sheet3!$C$1:$C$14</c:f>
              <c:numCache>
                <c:formatCode>0%</c:formatCode>
                <c:ptCount val="14"/>
                <c:pt idx="0">
                  <c:v>0.153</c:v>
                </c:pt>
                <c:pt idx="1">
                  <c:v>0.17799999999999999</c:v>
                </c:pt>
                <c:pt idx="2">
                  <c:v>0.127</c:v>
                </c:pt>
                <c:pt idx="3">
                  <c:v>0.29199999999999998</c:v>
                </c:pt>
                <c:pt idx="4">
                  <c:v>0.27100000000000002</c:v>
                </c:pt>
                <c:pt idx="5">
                  <c:v>7.1999999999999995E-2</c:v>
                </c:pt>
                <c:pt idx="6">
                  <c:v>0.127</c:v>
                </c:pt>
                <c:pt idx="7">
                  <c:v>0.127</c:v>
                </c:pt>
                <c:pt idx="8">
                  <c:v>0.33100000000000002</c:v>
                </c:pt>
                <c:pt idx="9">
                  <c:v>0.127</c:v>
                </c:pt>
                <c:pt idx="10">
                  <c:v>0.14399999999999999</c:v>
                </c:pt>
                <c:pt idx="11">
                  <c:v>0.29199999999999998</c:v>
                </c:pt>
                <c:pt idx="12">
                  <c:v>7.5999999999999998E-2</c:v>
                </c:pt>
                <c:pt idx="13">
                  <c:v>0.19500000000000001</c:v>
                </c:pt>
              </c:numCache>
            </c:numRef>
          </c:val>
          <c:extLst>
            <c:ext xmlns:c16="http://schemas.microsoft.com/office/drawing/2014/chart" uri="{C3380CC4-5D6E-409C-BE32-E72D297353CC}">
              <c16:uniqueId val="{00000000-EE23-432E-97CA-4999DB48DBC0}"/>
            </c:ext>
          </c:extLst>
        </c:ser>
        <c:dLbls>
          <c:showLegendKey val="0"/>
          <c:showVal val="0"/>
          <c:showCatName val="0"/>
          <c:showSerName val="0"/>
          <c:showPercent val="0"/>
          <c:showBubbleSize val="0"/>
        </c:dLbls>
        <c:gapWidth val="182"/>
        <c:axId val="510373600"/>
        <c:axId val="510373928"/>
      </c:barChart>
      <c:catAx>
        <c:axId val="51037360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crossAx val="510373928"/>
        <c:crosses val="autoZero"/>
        <c:auto val="1"/>
        <c:lblAlgn val="ctr"/>
        <c:lblOffset val="100"/>
        <c:noMultiLvlLbl val="0"/>
      </c:catAx>
      <c:valAx>
        <c:axId val="51037392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510373600"/>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1" dirty="0">
                <a:solidFill>
                  <a:schemeClr val="tx1"/>
                </a:solidFill>
              </a:rPr>
              <a:t>Did you seek help for your anxiety or depression within the institution? (n=239)</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rgbClr val="1F4E78"/>
              </a:solidFill>
              <a:ln w="19050">
                <a:solidFill>
                  <a:schemeClr val="lt1"/>
                </a:solidFill>
              </a:ln>
              <a:effectLst/>
            </c:spPr>
            <c:extLst>
              <c:ext xmlns:c16="http://schemas.microsoft.com/office/drawing/2014/chart" uri="{C3380CC4-5D6E-409C-BE32-E72D297353CC}">
                <c16:uniqueId val="{00000001-8E6B-41BD-A998-BFE4AA0DB855}"/>
              </c:ext>
            </c:extLst>
          </c:dPt>
          <c:dPt>
            <c:idx val="1"/>
            <c:bubble3D val="0"/>
            <c:spPr>
              <a:solidFill>
                <a:srgbClr val="FFC000"/>
              </a:solidFill>
              <a:ln w="19050">
                <a:solidFill>
                  <a:schemeClr val="lt1"/>
                </a:solidFill>
              </a:ln>
              <a:effectLst/>
            </c:spPr>
            <c:extLst>
              <c:ext xmlns:c16="http://schemas.microsoft.com/office/drawing/2014/chart" uri="{C3380CC4-5D6E-409C-BE32-E72D297353CC}">
                <c16:uniqueId val="{00000003-8E6B-41BD-A998-BFE4AA0DB855}"/>
              </c:ext>
            </c:extLst>
          </c:dPt>
          <c:dPt>
            <c:idx val="2"/>
            <c:bubble3D val="0"/>
            <c:spPr>
              <a:solidFill>
                <a:srgbClr val="00B0F0"/>
              </a:solidFill>
              <a:ln w="19050">
                <a:solidFill>
                  <a:schemeClr val="lt1"/>
                </a:solidFill>
              </a:ln>
              <a:effectLst/>
            </c:spPr>
            <c:extLst>
              <c:ext xmlns:c16="http://schemas.microsoft.com/office/drawing/2014/chart" uri="{C3380CC4-5D6E-409C-BE32-E72D297353CC}">
                <c16:uniqueId val="{00000005-8E6B-41BD-A998-BFE4AA0DB85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E6B-41BD-A998-BFE4AA0DB855}"/>
              </c:ext>
            </c:extLst>
          </c:dPt>
          <c:dPt>
            <c:idx val="4"/>
            <c:bubble3D val="0"/>
            <c:spPr>
              <a:solidFill>
                <a:schemeClr val="accent6"/>
              </a:solidFill>
              <a:ln w="19050">
                <a:solidFill>
                  <a:schemeClr val="lt1"/>
                </a:solidFill>
              </a:ln>
              <a:effectLst/>
            </c:spPr>
            <c:extLst>
              <c:ext xmlns:c16="http://schemas.microsoft.com/office/drawing/2014/chart" uri="{C3380CC4-5D6E-409C-BE32-E72D297353CC}">
                <c16:uniqueId val="{00000009-8E6B-41BD-A998-BFE4AA0DB855}"/>
              </c:ext>
            </c:extLst>
          </c:dPt>
          <c:dPt>
            <c:idx val="5"/>
            <c:bubble3D val="0"/>
            <c:spPr>
              <a:solidFill>
                <a:schemeClr val="accent3"/>
              </a:solidFill>
              <a:ln w="19050">
                <a:solidFill>
                  <a:schemeClr val="lt1"/>
                </a:solidFill>
              </a:ln>
              <a:effectLst/>
            </c:spPr>
            <c:extLst>
              <c:ext xmlns:c16="http://schemas.microsoft.com/office/drawing/2014/chart" uri="{C3380CC4-5D6E-409C-BE32-E72D297353CC}">
                <c16:uniqueId val="{0000000B-8E6B-41BD-A998-BFE4AA0DB855}"/>
              </c:ext>
            </c:extLst>
          </c:dPt>
          <c:dPt>
            <c:idx val="6"/>
            <c:bubble3D val="0"/>
            <c:spPr>
              <a:solidFill>
                <a:schemeClr val="accent2"/>
              </a:solidFill>
              <a:ln w="19050">
                <a:solidFill>
                  <a:schemeClr val="lt1"/>
                </a:solidFill>
              </a:ln>
              <a:effectLst/>
            </c:spPr>
            <c:extLst>
              <c:ext xmlns:c16="http://schemas.microsoft.com/office/drawing/2014/chart" uri="{C3380CC4-5D6E-409C-BE32-E72D297353CC}">
                <c16:uniqueId val="{0000000D-8E6B-41BD-A998-BFE4AA0DB855}"/>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dLblPos val="out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Sheet3!$B$36:$B$42</c:f>
              <c:strCache>
                <c:ptCount val="7"/>
                <c:pt idx="0">
                  <c:v>Yes, it was helpful</c:v>
                </c:pt>
                <c:pt idx="1">
                  <c:v>Yes, but I didn't feel supported</c:v>
                </c:pt>
                <c:pt idx="2">
                  <c:v>No, I sought help somewhere else</c:v>
                </c:pt>
                <c:pt idx="3">
                  <c:v>I did not seek help</c:v>
                </c:pt>
                <c:pt idx="4">
                  <c:v>I wanted to but did not know where within the institution</c:v>
                </c:pt>
                <c:pt idx="5">
                  <c:v>Rather not say</c:v>
                </c:pt>
                <c:pt idx="6">
                  <c:v>Does not apply</c:v>
                </c:pt>
              </c:strCache>
            </c:strRef>
          </c:cat>
          <c:val>
            <c:numRef>
              <c:f>Sheet3!$C$36:$C$42</c:f>
              <c:numCache>
                <c:formatCode>0.00%</c:formatCode>
                <c:ptCount val="7"/>
                <c:pt idx="0">
                  <c:v>0.11700000000000001</c:v>
                </c:pt>
                <c:pt idx="1">
                  <c:v>4.5999999999999999E-2</c:v>
                </c:pt>
                <c:pt idx="2">
                  <c:v>0.184</c:v>
                </c:pt>
                <c:pt idx="3">
                  <c:v>0.184</c:v>
                </c:pt>
                <c:pt idx="4">
                  <c:v>1.7000000000000001E-2</c:v>
                </c:pt>
                <c:pt idx="5">
                  <c:v>2.9000000000000001E-2</c:v>
                </c:pt>
                <c:pt idx="6">
                  <c:v>0.42299999999999999</c:v>
                </c:pt>
              </c:numCache>
            </c:numRef>
          </c:val>
          <c:extLst>
            <c:ext xmlns:c16="http://schemas.microsoft.com/office/drawing/2014/chart" uri="{C3380CC4-5D6E-409C-BE32-E72D297353CC}">
              <c16:uniqueId val="{0000000E-8E6B-41BD-A998-BFE4AA0DB855}"/>
            </c:ext>
          </c:extLst>
        </c:ser>
        <c:dLbls>
          <c:showLegendKey val="0"/>
          <c:showVal val="0"/>
          <c:showCatName val="0"/>
          <c:showSerName val="0"/>
          <c:showPercent val="1"/>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[Copy of NASPAA Doctoral Focus Group Survey 2018.xlsx]Sheet1!PivotTable2</c:name>
    <c:fmtId val="8"/>
  </c:pivotSource>
  <c:chart>
    <c:autoTitleDeleted val="1"/>
    <c:pivotFmts>
      <c:pivotFmt>
        <c:idx val="0"/>
        <c:spPr>
          <a:solidFill>
            <a:schemeClr val="accent1"/>
          </a:solidFill>
          <a:ln w="19050">
            <a:solidFill>
              <a:schemeClr val="lt1"/>
            </a:solidFill>
          </a:ln>
          <a:effectLst/>
        </c:spPr>
        <c:marker>
          <c:symbol val="none"/>
        </c:marker>
      </c:pivotFmt>
      <c:pivotFmt>
        <c:idx val="1"/>
        <c:spPr>
          <a:solidFill>
            <a:schemeClr val="accent1"/>
          </a:solidFill>
          <a:ln w="19050">
            <a:solidFill>
              <a:schemeClr val="lt1"/>
            </a:solidFill>
          </a:ln>
          <a:effectLst/>
        </c:spPr>
        <c:marker>
          <c:symbol val="none"/>
        </c:marke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marker>
          <c:symbol val="none"/>
        </c:marke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
        <c:idx val="12"/>
        <c:spPr>
          <a:solidFill>
            <a:schemeClr val="accent1"/>
          </a:solidFill>
          <a:ln w="19050">
            <a:solidFill>
              <a:schemeClr val="lt1"/>
            </a:solidFill>
          </a:ln>
          <a:effectLst/>
        </c:spPr>
      </c:pivotFmt>
      <c:pivotFmt>
        <c:idx val="13"/>
        <c:spPr>
          <a:solidFill>
            <a:schemeClr val="accent1"/>
          </a:solidFill>
          <a:ln w="19050">
            <a:solidFill>
              <a:schemeClr val="lt1"/>
            </a:solidFill>
          </a:ln>
          <a:effectLst/>
        </c:spPr>
      </c:pivotFmt>
      <c:pivotFmt>
        <c:idx val="14"/>
        <c:spPr>
          <a:solidFill>
            <a:schemeClr val="accent1"/>
          </a:solidFill>
          <a:ln w="19050">
            <a:solidFill>
              <a:schemeClr val="lt1"/>
            </a:solidFill>
          </a:ln>
          <a:effectLst/>
        </c:spPr>
      </c:pivotFmt>
      <c:pivotFmt>
        <c:idx val="15"/>
        <c:spPr>
          <a:solidFill>
            <a:schemeClr val="accent1"/>
          </a:solidFill>
          <a:ln w="19050">
            <a:solidFill>
              <a:schemeClr val="lt1"/>
            </a:solidFill>
          </a:ln>
          <a:effectLst/>
        </c:spPr>
      </c:pivotFmt>
      <c:pivotFmt>
        <c:idx val="16"/>
        <c:spPr>
          <a:solidFill>
            <a:schemeClr val="accent1"/>
          </a:solidFill>
          <a:ln w="19050">
            <a:solidFill>
              <a:schemeClr val="lt1"/>
            </a:solidFill>
          </a:ln>
          <a:effectLst/>
        </c:spPr>
      </c:pivotFmt>
    </c:pivotFmts>
    <c:plotArea>
      <c:layout/>
      <c:pieChart>
        <c:varyColors val="1"/>
        <c:ser>
          <c:idx val="0"/>
          <c:order val="0"/>
          <c:tx>
            <c:strRef>
              <c:f>Sheet1!$B$32</c:f>
              <c:strCache>
                <c:ptCount val="1"/>
                <c:pt idx="0">
                  <c:v>Total</c:v>
                </c:pt>
              </c:strCache>
            </c:strRef>
          </c:tx>
          <c:dPt>
            <c:idx val="0"/>
            <c:bubble3D val="0"/>
            <c:spPr>
              <a:solidFill>
                <a:srgbClr val="214568"/>
              </a:solidFill>
              <a:ln w="19050">
                <a:solidFill>
                  <a:schemeClr val="lt1"/>
                </a:solidFill>
              </a:ln>
              <a:effectLst/>
            </c:spPr>
            <c:extLst>
              <c:ext xmlns:c16="http://schemas.microsoft.com/office/drawing/2014/chart" uri="{C3380CC4-5D6E-409C-BE32-E72D297353CC}">
                <c16:uniqueId val="{00000001-39A1-47A4-AB7F-0F98B498F756}"/>
              </c:ext>
            </c:extLst>
          </c:dPt>
          <c:dPt>
            <c:idx val="1"/>
            <c:bubble3D val="0"/>
            <c:spPr>
              <a:solidFill>
                <a:srgbClr val="FFC000"/>
              </a:solidFill>
              <a:ln w="19050">
                <a:solidFill>
                  <a:schemeClr val="lt1"/>
                </a:solidFill>
              </a:ln>
              <a:effectLst/>
            </c:spPr>
            <c:extLst>
              <c:ext xmlns:c16="http://schemas.microsoft.com/office/drawing/2014/chart" uri="{C3380CC4-5D6E-409C-BE32-E72D297353CC}">
                <c16:uniqueId val="{00000003-39A1-47A4-AB7F-0F98B498F756}"/>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39A1-47A4-AB7F-0F98B498F756}"/>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39A1-47A4-AB7F-0F98B498F756}"/>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39A1-47A4-AB7F-0F98B498F756}"/>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39A1-47A4-AB7F-0F98B498F756}"/>
              </c:ext>
            </c:extLst>
          </c:dPt>
          <c:dPt>
            <c:idx val="6"/>
            <c:bubble3D val="0"/>
            <c:spPr>
              <a:solidFill>
                <a:srgbClr val="C00000"/>
              </a:solidFill>
              <a:ln w="19050">
                <a:solidFill>
                  <a:schemeClr val="lt1"/>
                </a:solidFill>
              </a:ln>
              <a:effectLst/>
            </c:spPr>
            <c:extLst>
              <c:ext xmlns:c16="http://schemas.microsoft.com/office/drawing/2014/chart" uri="{C3380CC4-5D6E-409C-BE32-E72D297353CC}">
                <c16:uniqueId val="{0000000D-39A1-47A4-AB7F-0F98B498F756}"/>
              </c:ext>
            </c:extLst>
          </c:dPt>
          <c:dLbls>
            <c:dLbl>
              <c:idx val="0"/>
              <c:layout>
                <c:manualLayout>
                  <c:x val="-3.8631343220929308E-2"/>
                  <c:y val="-0.3529500841180559"/>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39A1-47A4-AB7F-0F98B498F756}"/>
                </c:ext>
              </c:extLst>
            </c:dLbl>
            <c:dLbl>
              <c:idx val="3"/>
              <c:layout>
                <c:manualLayout>
                  <c:x val="0"/>
                  <c:y val="5.0024421371063041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39A1-47A4-AB7F-0F98B498F756}"/>
                </c:ext>
              </c:extLst>
            </c:dLbl>
            <c:dLbl>
              <c:idx val="4"/>
              <c:layout>
                <c:manualLayout>
                  <c:x val="1.8543044746046067E-2"/>
                  <c:y val="1.6674807123687678E-2"/>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39A1-47A4-AB7F-0F98B498F756}"/>
                </c:ext>
              </c:extLst>
            </c:dLbl>
            <c:dLbl>
              <c:idx val="5"/>
              <c:layout>
                <c:manualLayout>
                  <c:x val="6.0264895424649662E-2"/>
                  <c:y val="-3.1843881852135276E-18"/>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39A1-47A4-AB7F-0F98B498F756}"/>
                </c:ext>
              </c:extLst>
            </c:dLbl>
            <c:dLbl>
              <c:idx val="6"/>
              <c:layout>
                <c:manualLayout>
                  <c:x val="9.8896238645579018E-2"/>
                  <c:y val="8.337403561843839E-3"/>
                </c:manualLayout>
              </c:layout>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39A1-47A4-AB7F-0F98B498F756}"/>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dLblPos val="out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Sheet1!$A$33:$A$40</c:f>
              <c:strCache>
                <c:ptCount val="7"/>
                <c:pt idx="0">
                  <c:v>White or Caucasian but not Hispanic/Latino</c:v>
                </c:pt>
                <c:pt idx="1">
                  <c:v>Black or African American but not Hispanic/Latino</c:v>
                </c:pt>
                <c:pt idx="2">
                  <c:v>Asian or Pacific Islander</c:v>
                </c:pt>
                <c:pt idx="3">
                  <c:v>Hispanic or Latino</c:v>
                </c:pt>
                <c:pt idx="4">
                  <c:v>Two or more races</c:v>
                </c:pt>
                <c:pt idx="5">
                  <c:v>Other</c:v>
                </c:pt>
                <c:pt idx="6">
                  <c:v>I do not wish to disclose my racial/ethnic identity</c:v>
                </c:pt>
              </c:strCache>
            </c:strRef>
          </c:cat>
          <c:val>
            <c:numRef>
              <c:f>Sheet1!$B$33:$B$40</c:f>
              <c:numCache>
                <c:formatCode>General</c:formatCode>
                <c:ptCount val="7"/>
                <c:pt idx="0">
                  <c:v>168</c:v>
                </c:pt>
                <c:pt idx="1">
                  <c:v>38</c:v>
                </c:pt>
                <c:pt idx="2">
                  <c:v>37</c:v>
                </c:pt>
                <c:pt idx="3">
                  <c:v>23</c:v>
                </c:pt>
                <c:pt idx="4">
                  <c:v>10</c:v>
                </c:pt>
                <c:pt idx="5">
                  <c:v>6</c:v>
                </c:pt>
                <c:pt idx="6">
                  <c:v>6</c:v>
                </c:pt>
              </c:numCache>
            </c:numRef>
          </c:val>
          <c:extLst>
            <c:ext xmlns:c16="http://schemas.microsoft.com/office/drawing/2014/chart" uri="{C3380CC4-5D6E-409C-BE32-E72D297353CC}">
              <c16:uniqueId val="{0000000E-39A1-47A4-AB7F-0F98B498F756}"/>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5570704692404449"/>
          <c:y val="0.36642669824813862"/>
          <c:w val="0.4212959706207029"/>
          <c:h val="0.60064274597747636"/>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pivotSource>
    <c:name>[Copy of NASPAA Doctoral Focus Group Survey 2018.xlsx]Sheet1!PivotTable3</c:name>
    <c:fmtId val="12"/>
  </c:pivotSource>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a:t>Age  Range</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ivotFmts>
      <c:pivotFmt>
        <c:idx val="0"/>
        <c:spPr>
          <a:solidFill>
            <a:schemeClr val="accent1"/>
          </a:solidFill>
          <a:ln w="19050">
            <a:solidFill>
              <a:schemeClr val="lt1"/>
            </a:solidFill>
          </a:ln>
          <a:effectLst/>
        </c:spPr>
        <c:marker>
          <c:symbol val="none"/>
        </c:marker>
      </c:pivotFmt>
      <c:pivotFmt>
        <c:idx val="1"/>
        <c:spPr>
          <a:solidFill>
            <a:schemeClr val="accent1"/>
          </a:solidFill>
          <a:ln w="19050">
            <a:solidFill>
              <a:schemeClr val="lt1"/>
            </a:solidFill>
          </a:ln>
          <a:effectLst/>
        </c:spPr>
        <c:marker>
          <c:symbol val="none"/>
        </c:marker>
      </c:pivotFmt>
      <c:pivotFmt>
        <c:idx val="2"/>
        <c:spPr>
          <a:solidFill>
            <a:schemeClr val="accent1"/>
          </a:solidFill>
          <a:ln w="19050">
            <a:solidFill>
              <a:schemeClr val="lt1"/>
            </a:solidFill>
          </a:ln>
          <a:effectLst/>
        </c:spPr>
      </c:pivotFmt>
      <c:pivotFmt>
        <c:idx val="3"/>
        <c:spPr>
          <a:solidFill>
            <a:schemeClr val="accent1"/>
          </a:solidFill>
          <a:ln w="19050">
            <a:solidFill>
              <a:schemeClr val="lt1"/>
            </a:solidFill>
          </a:ln>
          <a:effectLst/>
        </c:spPr>
      </c:pivotFmt>
      <c:pivotFmt>
        <c:idx val="4"/>
        <c:spPr>
          <a:solidFill>
            <a:schemeClr val="accent1"/>
          </a:solidFill>
          <a:ln w="19050">
            <a:solidFill>
              <a:schemeClr val="lt1"/>
            </a:solidFill>
          </a:ln>
          <a:effectLst/>
        </c:spPr>
      </c:pivotFmt>
      <c:pivotFmt>
        <c:idx val="5"/>
        <c:spPr>
          <a:solidFill>
            <a:schemeClr val="accent1"/>
          </a:solidFill>
          <a:ln w="19050">
            <a:solidFill>
              <a:schemeClr val="lt1"/>
            </a:solidFill>
          </a:ln>
          <a:effectLst/>
        </c:spPr>
      </c:pivotFmt>
      <c:pivotFmt>
        <c:idx val="6"/>
        <c:spPr>
          <a:solidFill>
            <a:schemeClr val="accent1"/>
          </a:solidFill>
          <a:ln w="19050">
            <a:solidFill>
              <a:schemeClr val="lt1"/>
            </a:solidFill>
          </a:ln>
          <a:effectLst/>
        </c:spPr>
      </c:pivotFmt>
      <c:pivotFmt>
        <c:idx val="7"/>
        <c:spPr>
          <a:solidFill>
            <a:schemeClr val="accent1"/>
          </a:solidFill>
          <a:ln w="19050">
            <a:solidFill>
              <a:schemeClr val="lt1"/>
            </a:solidFill>
          </a:ln>
          <a:effectLst/>
        </c:spPr>
      </c:pivotFmt>
      <c:pivotFmt>
        <c:idx val="8"/>
        <c:spPr>
          <a:solidFill>
            <a:schemeClr val="accent1"/>
          </a:solidFill>
          <a:ln w="19050">
            <a:solidFill>
              <a:schemeClr val="lt1"/>
            </a:solidFill>
          </a:ln>
          <a:effectLst/>
        </c:spPr>
      </c:pivotFmt>
      <c:pivotFmt>
        <c:idx val="9"/>
        <c:spPr>
          <a:solidFill>
            <a:schemeClr val="accent1"/>
          </a:solidFill>
          <a:ln w="19050">
            <a:solidFill>
              <a:schemeClr val="lt1"/>
            </a:solidFill>
          </a:ln>
          <a:effectLst/>
        </c:spPr>
        <c:marker>
          <c:symbol val="none"/>
        </c:marker>
      </c:pivotFmt>
      <c:pivotFmt>
        <c:idx val="10"/>
        <c:spPr>
          <a:solidFill>
            <a:schemeClr val="accent1"/>
          </a:solidFill>
          <a:ln w="19050">
            <a:solidFill>
              <a:schemeClr val="lt1"/>
            </a:solidFill>
          </a:ln>
          <a:effectLst/>
        </c:spPr>
      </c:pivotFmt>
      <c:pivotFmt>
        <c:idx val="11"/>
        <c:spPr>
          <a:solidFill>
            <a:schemeClr val="accent1"/>
          </a:solidFill>
          <a:ln w="19050">
            <a:solidFill>
              <a:schemeClr val="lt1"/>
            </a:solidFill>
          </a:ln>
          <a:effectLst/>
        </c:spPr>
      </c:pivotFmt>
      <c:pivotFmt>
        <c:idx val="12"/>
        <c:spPr>
          <a:solidFill>
            <a:schemeClr val="accent1"/>
          </a:solidFill>
          <a:ln w="19050">
            <a:solidFill>
              <a:schemeClr val="lt1"/>
            </a:solidFill>
          </a:ln>
          <a:effectLst/>
        </c:spPr>
      </c:pivotFmt>
      <c:pivotFmt>
        <c:idx val="13"/>
        <c:spPr>
          <a:solidFill>
            <a:schemeClr val="accent1"/>
          </a:solidFill>
          <a:ln w="19050">
            <a:solidFill>
              <a:schemeClr val="lt1"/>
            </a:solidFill>
          </a:ln>
          <a:effectLst/>
        </c:spPr>
      </c:pivotFmt>
      <c:pivotFmt>
        <c:idx val="14"/>
        <c:spPr>
          <a:solidFill>
            <a:schemeClr val="accent1"/>
          </a:solidFill>
          <a:ln w="19050">
            <a:solidFill>
              <a:schemeClr val="lt1"/>
            </a:solidFill>
          </a:ln>
          <a:effectLst/>
        </c:spPr>
      </c:pivotFmt>
      <c:pivotFmt>
        <c:idx val="15"/>
        <c:spPr>
          <a:solidFill>
            <a:schemeClr val="accent1"/>
          </a:solidFill>
          <a:ln w="19050">
            <a:solidFill>
              <a:schemeClr val="lt1"/>
            </a:solidFill>
          </a:ln>
          <a:effectLst/>
        </c:spPr>
      </c:pivotFmt>
      <c:pivotFmt>
        <c:idx val="16"/>
        <c:spPr>
          <a:solidFill>
            <a:schemeClr val="accent1"/>
          </a:solidFill>
          <a:ln w="19050">
            <a:solidFill>
              <a:schemeClr val="lt1"/>
            </a:solidFill>
          </a:ln>
          <a:effectLst/>
        </c:spPr>
      </c:pivotFmt>
    </c:pivotFmts>
    <c:plotArea>
      <c:layout/>
      <c:pieChart>
        <c:varyColors val="1"/>
        <c:ser>
          <c:idx val="0"/>
          <c:order val="0"/>
          <c:tx>
            <c:strRef>
              <c:f>Sheet1!$B$49</c:f>
              <c:strCache>
                <c:ptCount val="1"/>
                <c:pt idx="0">
                  <c:v>Total</c:v>
                </c:pt>
              </c:strCache>
            </c:strRef>
          </c:tx>
          <c:dPt>
            <c:idx val="0"/>
            <c:bubble3D val="0"/>
            <c:spPr>
              <a:solidFill>
                <a:srgbClr val="214568"/>
              </a:solidFill>
              <a:ln w="19050">
                <a:solidFill>
                  <a:schemeClr val="lt1"/>
                </a:solidFill>
              </a:ln>
              <a:effectLst/>
            </c:spPr>
            <c:extLst>
              <c:ext xmlns:c16="http://schemas.microsoft.com/office/drawing/2014/chart" uri="{C3380CC4-5D6E-409C-BE32-E72D297353CC}">
                <c16:uniqueId val="{00000001-6D13-46B6-9CC4-87649AD9CD10}"/>
              </c:ext>
            </c:extLst>
          </c:dPt>
          <c:dPt>
            <c:idx val="1"/>
            <c:bubble3D val="0"/>
            <c:spPr>
              <a:solidFill>
                <a:srgbClr val="FFC000"/>
              </a:solidFill>
              <a:ln w="19050">
                <a:solidFill>
                  <a:schemeClr val="lt1"/>
                </a:solidFill>
              </a:ln>
              <a:effectLst/>
            </c:spPr>
            <c:extLst>
              <c:ext xmlns:c16="http://schemas.microsoft.com/office/drawing/2014/chart" uri="{C3380CC4-5D6E-409C-BE32-E72D297353CC}">
                <c16:uniqueId val="{00000003-6D13-46B6-9CC4-87649AD9CD1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D13-46B6-9CC4-87649AD9CD1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6D13-46B6-9CC4-87649AD9CD10}"/>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6D13-46B6-9CC4-87649AD9CD10}"/>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6D13-46B6-9CC4-87649AD9CD10}"/>
              </c:ext>
            </c:extLst>
          </c:dPt>
          <c:dPt>
            <c:idx val="6"/>
            <c:bubble3D val="0"/>
            <c:spPr>
              <a:solidFill>
                <a:srgbClr val="FF0000"/>
              </a:solidFill>
              <a:ln w="19050">
                <a:solidFill>
                  <a:schemeClr val="lt1"/>
                </a:solidFill>
              </a:ln>
              <a:effectLst/>
            </c:spPr>
            <c:extLst>
              <c:ext xmlns:c16="http://schemas.microsoft.com/office/drawing/2014/chart" uri="{C3380CC4-5D6E-409C-BE32-E72D297353CC}">
                <c16:uniqueId val="{0000000D-6D13-46B6-9CC4-87649AD9CD10}"/>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Sheet1!$A$50:$A$57</c:f>
              <c:strCache>
                <c:ptCount val="7"/>
                <c:pt idx="0">
                  <c:v>18-24</c:v>
                </c:pt>
                <c:pt idx="1">
                  <c:v>25-34</c:v>
                </c:pt>
                <c:pt idx="2">
                  <c:v>35-44</c:v>
                </c:pt>
                <c:pt idx="3">
                  <c:v>45-54</c:v>
                </c:pt>
                <c:pt idx="4">
                  <c:v>55-64</c:v>
                </c:pt>
                <c:pt idx="5">
                  <c:v>65+</c:v>
                </c:pt>
                <c:pt idx="6">
                  <c:v>I do not wish to provide my age</c:v>
                </c:pt>
              </c:strCache>
            </c:strRef>
          </c:cat>
          <c:val>
            <c:numRef>
              <c:f>Sheet1!$B$50:$B$57</c:f>
              <c:numCache>
                <c:formatCode>General</c:formatCode>
                <c:ptCount val="7"/>
                <c:pt idx="0">
                  <c:v>5</c:v>
                </c:pt>
                <c:pt idx="1">
                  <c:v>132</c:v>
                </c:pt>
                <c:pt idx="2">
                  <c:v>89</c:v>
                </c:pt>
                <c:pt idx="3">
                  <c:v>31</c:v>
                </c:pt>
                <c:pt idx="4">
                  <c:v>20</c:v>
                </c:pt>
                <c:pt idx="5">
                  <c:v>5</c:v>
                </c:pt>
                <c:pt idx="6">
                  <c:v>6</c:v>
                </c:pt>
              </c:numCache>
            </c:numRef>
          </c:val>
          <c:extLst>
            <c:ext xmlns:c16="http://schemas.microsoft.com/office/drawing/2014/chart" uri="{C3380CC4-5D6E-409C-BE32-E72D297353CC}">
              <c16:uniqueId val="{0000000E-6D13-46B6-9CC4-87649AD9CD10}"/>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5735529095448435"/>
          <c:y val="0.3332566121542499"/>
          <c:w val="0.33904871647141666"/>
          <c:h val="0.50481122551988689"/>
        </c:manualLayout>
      </c:layout>
      <c:overlay val="0"/>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1">
          <a:solidFill>
            <a:schemeClr val="tx1"/>
          </a:solidFill>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b="1" dirty="0">
                <a:solidFill>
                  <a:schemeClr val="tx1"/>
                </a:solidFill>
              </a:rPr>
              <a:t>Gender</a:t>
            </a:r>
          </a:p>
        </c:rich>
      </c:tx>
      <c:layout>
        <c:manualLayout>
          <c:xMode val="edge"/>
          <c:yMode val="edge"/>
          <c:x val="0.14610502491536384"/>
          <c:y val="2.5925925925925925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pieChart>
        <c:varyColors val="1"/>
        <c:ser>
          <c:idx val="0"/>
          <c:order val="0"/>
          <c:dPt>
            <c:idx val="0"/>
            <c:bubble3D val="0"/>
            <c:spPr>
              <a:solidFill>
                <a:srgbClr val="1F4E78"/>
              </a:solidFill>
              <a:ln w="19050">
                <a:solidFill>
                  <a:schemeClr val="lt1"/>
                </a:solidFill>
              </a:ln>
              <a:effectLst/>
            </c:spPr>
            <c:extLst>
              <c:ext xmlns:c16="http://schemas.microsoft.com/office/drawing/2014/chart" uri="{C3380CC4-5D6E-409C-BE32-E72D297353CC}">
                <c16:uniqueId val="{00000001-7061-4D90-8B03-2496BDDB47A4}"/>
              </c:ext>
            </c:extLst>
          </c:dPt>
          <c:dPt>
            <c:idx val="1"/>
            <c:bubble3D val="0"/>
            <c:spPr>
              <a:solidFill>
                <a:srgbClr val="FFC000"/>
              </a:solidFill>
              <a:ln w="19050">
                <a:solidFill>
                  <a:schemeClr val="lt1"/>
                </a:solidFill>
              </a:ln>
              <a:effectLst/>
            </c:spPr>
            <c:extLst>
              <c:ext xmlns:c16="http://schemas.microsoft.com/office/drawing/2014/chart" uri="{C3380CC4-5D6E-409C-BE32-E72D297353CC}">
                <c16:uniqueId val="{00000003-7061-4D90-8B03-2496BDDB47A4}"/>
              </c:ext>
            </c:extLst>
          </c:dPt>
          <c:dPt>
            <c:idx val="2"/>
            <c:bubble3D val="0"/>
            <c:spPr>
              <a:solidFill>
                <a:srgbClr val="B40000"/>
              </a:solidFill>
              <a:ln w="19050">
                <a:solidFill>
                  <a:schemeClr val="lt1"/>
                </a:solidFill>
              </a:ln>
              <a:effectLst/>
            </c:spPr>
            <c:extLst>
              <c:ext xmlns:c16="http://schemas.microsoft.com/office/drawing/2014/chart" uri="{C3380CC4-5D6E-409C-BE32-E72D297353CC}">
                <c16:uniqueId val="{00000005-7061-4D90-8B03-2496BDDB47A4}"/>
              </c:ext>
            </c:extLst>
          </c:dPt>
          <c:dPt>
            <c:idx val="3"/>
            <c:bubble3D val="0"/>
            <c:spPr>
              <a:solidFill>
                <a:schemeClr val="accent3"/>
              </a:solidFill>
              <a:ln w="19050">
                <a:solidFill>
                  <a:schemeClr val="lt1"/>
                </a:solidFill>
              </a:ln>
              <a:effectLst/>
            </c:spPr>
            <c:extLst>
              <c:ext xmlns:c16="http://schemas.microsoft.com/office/drawing/2014/chart" uri="{C3380CC4-5D6E-409C-BE32-E72D297353CC}">
                <c16:uniqueId val="{00000007-7061-4D90-8B03-2496BDDB47A4}"/>
              </c:ext>
            </c:extLst>
          </c:dPt>
          <c:dLbls>
            <c:dLbl>
              <c:idx val="2"/>
              <c:delete val="1"/>
              <c:extLst>
                <c:ext xmlns:c15="http://schemas.microsoft.com/office/drawing/2012/chart" uri="{CE6537A1-D6FC-4f65-9D91-7224C49458BB}"/>
                <c:ext xmlns:c16="http://schemas.microsoft.com/office/drawing/2014/chart" uri="{C3380CC4-5D6E-409C-BE32-E72D297353CC}">
                  <c16:uniqueId val="{00000005-7061-4D90-8B03-2496BDDB47A4}"/>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dLblPos val="out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Sheet1!$A$76:$A$79</c:f>
              <c:strCache>
                <c:ptCount val="4"/>
                <c:pt idx="0">
                  <c:v>Male</c:v>
                </c:pt>
                <c:pt idx="1">
                  <c:v>Female</c:v>
                </c:pt>
                <c:pt idx="2">
                  <c:v>Any other</c:v>
                </c:pt>
                <c:pt idx="3">
                  <c:v>I do not wish to disclose my gender</c:v>
                </c:pt>
              </c:strCache>
            </c:strRef>
          </c:cat>
          <c:val>
            <c:numRef>
              <c:f>Sheet1!$B$76:$B$79</c:f>
              <c:numCache>
                <c:formatCode>0.0%</c:formatCode>
                <c:ptCount val="4"/>
                <c:pt idx="0">
                  <c:v>0.438</c:v>
                </c:pt>
                <c:pt idx="1">
                  <c:v>0.53500000000000003</c:v>
                </c:pt>
                <c:pt idx="2">
                  <c:v>0</c:v>
                </c:pt>
                <c:pt idx="3">
                  <c:v>2.8000000000000001E-2</c:v>
                </c:pt>
              </c:numCache>
            </c:numRef>
          </c:val>
          <c:extLst>
            <c:ext xmlns:c16="http://schemas.microsoft.com/office/drawing/2014/chart" uri="{C3380CC4-5D6E-409C-BE32-E72D297353CC}">
              <c16:uniqueId val="{00000008-7061-4D90-8B03-2496BDDB47A4}"/>
            </c:ext>
          </c:extLst>
        </c:ser>
        <c:dLbls>
          <c:showLegendKey val="0"/>
          <c:showVal val="0"/>
          <c:showCatName val="0"/>
          <c:showSerName val="0"/>
          <c:showPercent val="1"/>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r>
              <a:rPr lang="en-US" sz="2400" b="1" dirty="0">
                <a:solidFill>
                  <a:schemeClr val="tx1"/>
                </a:solidFill>
              </a:rPr>
              <a:t>Reasons for Pursuing a Doctoral Degree</a:t>
            </a:r>
          </a:p>
        </c:rich>
      </c:tx>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latin typeface="+mn-lt"/>
              <a:ea typeface="+mn-ea"/>
              <a:cs typeface="+mn-cs"/>
            </a:defRPr>
          </a:pPr>
          <a:endParaRPr lang="en-US"/>
        </a:p>
      </c:txPr>
    </c:title>
    <c:autoTitleDeleted val="0"/>
    <c:plotArea>
      <c:layout/>
      <c:barChart>
        <c:barDir val="bar"/>
        <c:grouping val="clustered"/>
        <c:varyColors val="0"/>
        <c:ser>
          <c:idx val="0"/>
          <c:order val="0"/>
          <c:spPr>
            <a:solidFill>
              <a:srgbClr val="1F4E78"/>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Sheet2!$C$1:$C$8</c:f>
              <c:strCache>
                <c:ptCount val="8"/>
                <c:pt idx="0">
                  <c:v>Was told I needed one for my chosen career path</c:v>
                </c:pt>
                <c:pt idx="1">
                  <c:v>Seeking a higher salary</c:v>
                </c:pt>
                <c:pt idx="2">
                  <c:v>Demonstration of intellectual potential</c:v>
                </c:pt>
                <c:pt idx="3">
                  <c:v>Enjoyment of the subject matter</c:v>
                </c:pt>
                <c:pt idx="4">
                  <c:v>Want to pursue a career in Academia</c:v>
                </c:pt>
                <c:pt idx="5">
                  <c:v>Improving and challenging knowledge</c:v>
                </c:pt>
                <c:pt idx="6">
                  <c:v>To make a contribution towards your chosen field</c:v>
                </c:pt>
                <c:pt idx="7">
                  <c:v>Personal Enrichment</c:v>
                </c:pt>
              </c:strCache>
            </c:strRef>
          </c:cat>
          <c:val>
            <c:numRef>
              <c:f>Sheet2!$D$1:$D$8</c:f>
              <c:numCache>
                <c:formatCode>0.0%</c:formatCode>
                <c:ptCount val="8"/>
                <c:pt idx="0">
                  <c:v>0.124</c:v>
                </c:pt>
                <c:pt idx="1">
                  <c:v>0.28399999999999997</c:v>
                </c:pt>
                <c:pt idx="2">
                  <c:v>0.38500000000000001</c:v>
                </c:pt>
                <c:pt idx="3">
                  <c:v>0.55300000000000005</c:v>
                </c:pt>
                <c:pt idx="4">
                  <c:v>0.60699999999999998</c:v>
                </c:pt>
                <c:pt idx="5">
                  <c:v>0.61499999999999999</c:v>
                </c:pt>
                <c:pt idx="6">
                  <c:v>0.622</c:v>
                </c:pt>
                <c:pt idx="7">
                  <c:v>0.64700000000000002</c:v>
                </c:pt>
              </c:numCache>
            </c:numRef>
          </c:val>
          <c:extLst>
            <c:ext xmlns:c16="http://schemas.microsoft.com/office/drawing/2014/chart" uri="{C3380CC4-5D6E-409C-BE32-E72D297353CC}">
              <c16:uniqueId val="{00000000-AF15-454B-8DF4-B6D926C3393B}"/>
            </c:ext>
          </c:extLst>
        </c:ser>
        <c:dLbls>
          <c:showLegendKey val="0"/>
          <c:showVal val="0"/>
          <c:showCatName val="0"/>
          <c:showSerName val="0"/>
          <c:showPercent val="0"/>
          <c:showBubbleSize val="0"/>
        </c:dLbls>
        <c:gapWidth val="182"/>
        <c:axId val="614459536"/>
        <c:axId val="614459864"/>
      </c:barChart>
      <c:catAx>
        <c:axId val="6144595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14459864"/>
        <c:crosses val="autoZero"/>
        <c:auto val="1"/>
        <c:lblAlgn val="ctr"/>
        <c:lblOffset val="100"/>
        <c:noMultiLvlLbl val="0"/>
      </c:catAx>
      <c:valAx>
        <c:axId val="614459864"/>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614459536"/>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solidFill>
                <a:latin typeface="+mn-lt"/>
                <a:ea typeface="+mn-ea"/>
                <a:cs typeface="+mn-cs"/>
              </a:defRPr>
            </a:pPr>
            <a:r>
              <a:rPr lang="en-US" sz="2000" b="1" dirty="0"/>
              <a:t>When 1st Started to Consider Seeking a Doctoral Degree</a:t>
            </a:r>
          </a:p>
        </c:rich>
      </c:tx>
      <c:overlay val="0"/>
      <c:spPr>
        <a:noFill/>
        <a:ln>
          <a:noFill/>
        </a:ln>
        <a:effectLst/>
      </c:spPr>
      <c:txPr>
        <a:bodyPr rot="0" spcFirstLastPara="1" vertOverflow="ellipsis" vert="horz" wrap="square" anchor="ctr" anchorCtr="1"/>
        <a:lstStyle/>
        <a:p>
          <a:pPr>
            <a:defRPr sz="2000" b="1" i="0" u="none" strike="noStrike" kern="1200" spc="0" baseline="0">
              <a:solidFill>
                <a:schemeClr val="tx1"/>
              </a:solidFill>
              <a:latin typeface="+mn-lt"/>
              <a:ea typeface="+mn-ea"/>
              <a:cs typeface="+mn-cs"/>
            </a:defRPr>
          </a:pPr>
          <a:endParaRPr lang="en-US"/>
        </a:p>
      </c:txPr>
    </c:title>
    <c:autoTitleDeleted val="0"/>
    <c:plotArea>
      <c:layout/>
      <c:barChart>
        <c:barDir val="bar"/>
        <c:grouping val="clustered"/>
        <c:varyColors val="0"/>
        <c:ser>
          <c:idx val="0"/>
          <c:order val="0"/>
          <c:spPr>
            <a:solidFill>
              <a:srgbClr val="FFC00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Sheet2!$C$42:$C$49</c:f>
              <c:strCache>
                <c:ptCount val="8"/>
                <c:pt idx="0">
                  <c:v>Other</c:v>
                </c:pt>
                <c:pt idx="1">
                  <c:v>I decided Mid-career to seek my PhD</c:v>
                </c:pt>
                <c:pt idx="2">
                  <c:v>When in my masters degree program</c:v>
                </c:pt>
                <c:pt idx="3">
                  <c:v>More than two years after finishing undergraduate school</c:v>
                </c:pt>
                <c:pt idx="4">
                  <c:v>Within two years of undergraduate school</c:v>
                </c:pt>
                <c:pt idx="5">
                  <c:v>Third or last year of undergraduate school</c:v>
                </c:pt>
                <c:pt idx="6">
                  <c:v>First or second year of undergraduate school</c:v>
                </c:pt>
                <c:pt idx="7">
                  <c:v>Before undergraduate school</c:v>
                </c:pt>
              </c:strCache>
            </c:strRef>
          </c:cat>
          <c:val>
            <c:numRef>
              <c:f>Sheet2!$D$42:$D$49</c:f>
              <c:numCache>
                <c:formatCode>0.0%</c:formatCode>
                <c:ptCount val="8"/>
                <c:pt idx="0">
                  <c:v>5.0999999999999997E-2</c:v>
                </c:pt>
                <c:pt idx="1">
                  <c:v>0.251</c:v>
                </c:pt>
                <c:pt idx="2">
                  <c:v>0.39300000000000002</c:v>
                </c:pt>
                <c:pt idx="3">
                  <c:v>4.3999999999999997E-2</c:v>
                </c:pt>
                <c:pt idx="4">
                  <c:v>2.1999999999999999E-2</c:v>
                </c:pt>
                <c:pt idx="5">
                  <c:v>0.12</c:v>
                </c:pt>
                <c:pt idx="6">
                  <c:v>0.04</c:v>
                </c:pt>
                <c:pt idx="7">
                  <c:v>0.08</c:v>
                </c:pt>
              </c:numCache>
            </c:numRef>
          </c:val>
          <c:extLst>
            <c:ext xmlns:c16="http://schemas.microsoft.com/office/drawing/2014/chart" uri="{C3380CC4-5D6E-409C-BE32-E72D297353CC}">
              <c16:uniqueId val="{00000000-4E10-4503-BD25-81E654FF6DF9}"/>
            </c:ext>
          </c:extLst>
        </c:ser>
        <c:dLbls>
          <c:showLegendKey val="0"/>
          <c:showVal val="0"/>
          <c:showCatName val="0"/>
          <c:showSerName val="0"/>
          <c:showPercent val="0"/>
          <c:showBubbleSize val="0"/>
        </c:dLbls>
        <c:gapWidth val="182"/>
        <c:axId val="616555272"/>
        <c:axId val="470669976"/>
      </c:barChart>
      <c:catAx>
        <c:axId val="6165552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70669976"/>
        <c:crosses val="autoZero"/>
        <c:auto val="1"/>
        <c:lblAlgn val="ctr"/>
        <c:lblOffset val="100"/>
        <c:noMultiLvlLbl val="0"/>
      </c:catAx>
      <c:valAx>
        <c:axId val="470669976"/>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616555272"/>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solidFill>
                <a:latin typeface="+mn-lt"/>
                <a:ea typeface="+mn-ea"/>
                <a:cs typeface="+mn-cs"/>
              </a:defRPr>
            </a:pPr>
            <a:r>
              <a:rPr lang="en-US" sz="2000" b="1" dirty="0">
                <a:solidFill>
                  <a:schemeClr val="tx1"/>
                </a:solidFill>
              </a:rPr>
              <a:t>Where did you get</a:t>
            </a:r>
            <a:r>
              <a:rPr lang="en-US" sz="2000" b="1" baseline="0" dirty="0">
                <a:solidFill>
                  <a:schemeClr val="tx1"/>
                </a:solidFill>
              </a:rPr>
              <a:t> Info?</a:t>
            </a:r>
            <a:endParaRPr lang="en-US" sz="2000" b="1" dirty="0">
              <a:solidFill>
                <a:schemeClr val="tx1"/>
              </a:solidFill>
            </a:endParaRPr>
          </a:p>
        </c:rich>
      </c:tx>
      <c:overlay val="0"/>
      <c:spPr>
        <a:noFill/>
        <a:ln>
          <a:noFill/>
        </a:ln>
        <a:effectLst/>
      </c:spPr>
      <c:txPr>
        <a:bodyPr rot="0" spcFirstLastPara="1" vertOverflow="ellipsis" vert="horz" wrap="square" anchor="ctr" anchorCtr="1"/>
        <a:lstStyle/>
        <a:p>
          <a:pPr>
            <a:defRPr sz="2000" b="1" i="0" u="none" strike="noStrike" kern="1200" spc="0" baseline="0">
              <a:solidFill>
                <a:schemeClr val="tx1"/>
              </a:solidFill>
              <a:latin typeface="+mn-lt"/>
              <a:ea typeface="+mn-ea"/>
              <a:cs typeface="+mn-cs"/>
            </a:defRPr>
          </a:pPr>
          <a:endParaRPr lang="en-US"/>
        </a:p>
      </c:txPr>
    </c:title>
    <c:autoTitleDeleted val="0"/>
    <c:plotArea>
      <c:layout/>
      <c:barChart>
        <c:barDir val="bar"/>
        <c:grouping val="clustered"/>
        <c:varyColors val="0"/>
        <c:ser>
          <c:idx val="0"/>
          <c:order val="0"/>
          <c:spPr>
            <a:solidFill>
              <a:srgbClr val="1F4E78"/>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Sheet2!$B$58:$B$67</c:f>
              <c:strCache>
                <c:ptCount val="10"/>
                <c:pt idx="0">
                  <c:v>Other</c:v>
                </c:pt>
                <c:pt idx="1">
                  <c:v>Career Counselor</c:v>
                </c:pt>
                <c:pt idx="2">
                  <c:v>Employer</c:v>
                </c:pt>
                <c:pt idx="3">
                  <c:v>Significant Other</c:v>
                </c:pt>
                <c:pt idx="4">
                  <c:v>Institutional Program</c:v>
                </c:pt>
                <c:pt idx="5">
                  <c:v>Parent(s)</c:v>
                </c:pt>
                <c:pt idx="6">
                  <c:v>Academic Advisor</c:v>
                </c:pt>
                <c:pt idx="7">
                  <c:v>Current graduate student(s)</c:v>
                </c:pt>
                <c:pt idx="8">
                  <c:v>Faculty member(s)</c:v>
                </c:pt>
                <c:pt idx="9">
                  <c:v>Friends, students, coworkers</c:v>
                </c:pt>
              </c:strCache>
            </c:strRef>
          </c:cat>
          <c:val>
            <c:numRef>
              <c:f>Sheet2!$C$58:$C$67</c:f>
              <c:numCache>
                <c:formatCode>0.00%</c:formatCode>
                <c:ptCount val="10"/>
                <c:pt idx="0">
                  <c:v>0.106</c:v>
                </c:pt>
                <c:pt idx="1">
                  <c:v>2.9000000000000001E-2</c:v>
                </c:pt>
                <c:pt idx="2">
                  <c:v>0.161</c:v>
                </c:pt>
                <c:pt idx="3">
                  <c:v>0.219</c:v>
                </c:pt>
                <c:pt idx="4">
                  <c:v>0.55100000000000005</c:v>
                </c:pt>
                <c:pt idx="5">
                  <c:v>0.14599999999999999</c:v>
                </c:pt>
                <c:pt idx="6">
                  <c:v>0.30299999999999999</c:v>
                </c:pt>
                <c:pt idx="7">
                  <c:v>0.39400000000000002</c:v>
                </c:pt>
                <c:pt idx="8">
                  <c:v>0.752</c:v>
                </c:pt>
                <c:pt idx="9">
                  <c:v>0.55500000000000005</c:v>
                </c:pt>
              </c:numCache>
            </c:numRef>
          </c:val>
          <c:extLst>
            <c:ext xmlns:c16="http://schemas.microsoft.com/office/drawing/2014/chart" uri="{C3380CC4-5D6E-409C-BE32-E72D297353CC}">
              <c16:uniqueId val="{00000000-6DF1-4DE5-BB13-D830DCDFDC6F}"/>
            </c:ext>
          </c:extLst>
        </c:ser>
        <c:dLbls>
          <c:showLegendKey val="0"/>
          <c:showVal val="0"/>
          <c:showCatName val="0"/>
          <c:showSerName val="0"/>
          <c:showPercent val="0"/>
          <c:showBubbleSize val="0"/>
        </c:dLbls>
        <c:gapWidth val="182"/>
        <c:axId val="327963856"/>
        <c:axId val="560101408"/>
      </c:barChart>
      <c:catAx>
        <c:axId val="3279638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560101408"/>
        <c:crosses val="autoZero"/>
        <c:auto val="1"/>
        <c:lblAlgn val="ctr"/>
        <c:lblOffset val="100"/>
        <c:noMultiLvlLbl val="0"/>
      </c:catAx>
      <c:valAx>
        <c:axId val="560101408"/>
        <c:scaling>
          <c:orientation val="minMax"/>
        </c:scaling>
        <c:delete val="0"/>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3279638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FFC000"/>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Sheet2!$B$78:$B$89</c:f>
              <c:strCache>
                <c:ptCount val="12"/>
                <c:pt idx="0">
                  <c:v>Other (please specify)</c:v>
                </c:pt>
                <c:pt idx="1">
                  <c:v>Determining Program Fit</c:v>
                </c:pt>
                <c:pt idx="2">
                  <c:v>Obtaining a Thesis Advisor</c:v>
                </c:pt>
                <c:pt idx="3">
                  <c:v>Role of Advisors</c:v>
                </c:pt>
                <c:pt idx="4">
                  <c:v>Guidance on Field of Expertise</c:v>
                </c:pt>
                <c:pt idx="5">
                  <c:v>Employment Prospects</c:v>
                </c:pt>
                <c:pt idx="6">
                  <c:v>Dissertation/Thesis expectations</c:v>
                </c:pt>
                <c:pt idx="7">
                  <c:v>Funding/Financial Aid Information</c:v>
                </c:pt>
                <c:pt idx="8">
                  <c:v>Available Programs (what schools offer the degree)</c:v>
                </c:pt>
                <c:pt idx="9">
                  <c:v>Degree Information (ie types of degrees and there differences)</c:v>
                </c:pt>
                <c:pt idx="10">
                  <c:v>The admissions process</c:v>
                </c:pt>
                <c:pt idx="11">
                  <c:v>The level of academic rigor</c:v>
                </c:pt>
              </c:strCache>
            </c:strRef>
          </c:cat>
          <c:val>
            <c:numRef>
              <c:f>Sheet2!$C$78:$C$89</c:f>
              <c:numCache>
                <c:formatCode>0.00%</c:formatCode>
                <c:ptCount val="12"/>
                <c:pt idx="0">
                  <c:v>0.13100000000000001</c:v>
                </c:pt>
                <c:pt idx="1">
                  <c:v>0.48299999999999998</c:v>
                </c:pt>
                <c:pt idx="2">
                  <c:v>0.24299999999999999</c:v>
                </c:pt>
                <c:pt idx="3">
                  <c:v>0.35599999999999998</c:v>
                </c:pt>
                <c:pt idx="4">
                  <c:v>0.34100000000000003</c:v>
                </c:pt>
                <c:pt idx="5">
                  <c:v>0.44600000000000001</c:v>
                </c:pt>
                <c:pt idx="6">
                  <c:v>0.40799999999999997</c:v>
                </c:pt>
                <c:pt idx="7">
                  <c:v>0.315</c:v>
                </c:pt>
                <c:pt idx="8">
                  <c:v>0.255</c:v>
                </c:pt>
                <c:pt idx="9">
                  <c:v>0.27700000000000002</c:v>
                </c:pt>
                <c:pt idx="10">
                  <c:v>0.112</c:v>
                </c:pt>
                <c:pt idx="11">
                  <c:v>0.25800000000000001</c:v>
                </c:pt>
              </c:numCache>
            </c:numRef>
          </c:val>
          <c:extLst>
            <c:ext xmlns:c16="http://schemas.microsoft.com/office/drawing/2014/chart" uri="{C3380CC4-5D6E-409C-BE32-E72D297353CC}">
              <c16:uniqueId val="{00000000-D343-462A-A1B0-615D5AD31C7F}"/>
            </c:ext>
          </c:extLst>
        </c:ser>
        <c:dLbls>
          <c:showLegendKey val="0"/>
          <c:showVal val="0"/>
          <c:showCatName val="0"/>
          <c:showSerName val="0"/>
          <c:showPercent val="0"/>
          <c:showBubbleSize val="0"/>
        </c:dLbls>
        <c:gapWidth val="182"/>
        <c:axId val="385170808"/>
        <c:axId val="385171136"/>
      </c:barChart>
      <c:catAx>
        <c:axId val="3851708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385171136"/>
        <c:crosses val="autoZero"/>
        <c:auto val="1"/>
        <c:lblAlgn val="ctr"/>
        <c:lblOffset val="100"/>
        <c:noMultiLvlLbl val="0"/>
      </c:catAx>
      <c:valAx>
        <c:axId val="385171136"/>
        <c:scaling>
          <c:orientation val="minMax"/>
        </c:scaling>
        <c:delete val="0"/>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3851708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21456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Sheet3!$B$108:$B$121</c:f>
              <c:strCache>
                <c:ptCount val="14"/>
                <c:pt idx="0">
                  <c:v>Other (please specify)</c:v>
                </c:pt>
                <c:pt idx="1">
                  <c:v>I have no financial support for my living and educational expenses</c:v>
                </c:pt>
                <c:pt idx="2">
                  <c:v>Foreign support</c:v>
                </c:pt>
                <c:pt idx="3">
                  <c:v>Employer reimbursement/assistance</c:v>
                </c:pt>
                <c:pt idx="4">
                  <c:v>Spouse’s, partner’s/family’s earnings or savings</c:v>
                </c:pt>
                <c:pt idx="5">
                  <c:v>Personal savings</c:v>
                </c:pt>
                <c:pt idx="6">
                  <c:v>Loans from any source</c:v>
                </c:pt>
                <c:pt idx="7">
                  <c:v>Internship</c:v>
                </c:pt>
                <c:pt idx="8">
                  <c:v>Traineeship</c:v>
                </c:pt>
                <c:pt idx="9">
                  <c:v>Other assistantship</c:v>
                </c:pt>
                <c:pt idx="10">
                  <c:v>Research Assistantship</c:v>
                </c:pt>
                <c:pt idx="11">
                  <c:v>Teaching assistantship</c:v>
                </c:pt>
                <c:pt idx="12">
                  <c:v>Dissertation grant</c:v>
                </c:pt>
                <c:pt idx="13">
                  <c:v>Fellowship/scholarship</c:v>
                </c:pt>
              </c:strCache>
            </c:strRef>
          </c:cat>
          <c:val>
            <c:numRef>
              <c:f>Sheet3!$C$108:$C$121</c:f>
              <c:numCache>
                <c:formatCode>0.00%</c:formatCode>
                <c:ptCount val="14"/>
                <c:pt idx="0" formatCode="0%">
                  <c:v>0.13200000000000001</c:v>
                </c:pt>
                <c:pt idx="1">
                  <c:v>5.0000000000000001E-3</c:v>
                </c:pt>
                <c:pt idx="2" formatCode="0%">
                  <c:v>0.01</c:v>
                </c:pt>
                <c:pt idx="3" formatCode="0%">
                  <c:v>0.10199999999999999</c:v>
                </c:pt>
                <c:pt idx="4" formatCode="0%">
                  <c:v>0.371</c:v>
                </c:pt>
                <c:pt idx="5" formatCode="0%">
                  <c:v>0.39</c:v>
                </c:pt>
                <c:pt idx="6" formatCode="0%">
                  <c:v>0.28799999999999998</c:v>
                </c:pt>
                <c:pt idx="7" formatCode="0%">
                  <c:v>2.9000000000000001E-2</c:v>
                </c:pt>
                <c:pt idx="8" formatCode="0%">
                  <c:v>0</c:v>
                </c:pt>
                <c:pt idx="9" formatCode="0%">
                  <c:v>2.9000000000000001E-2</c:v>
                </c:pt>
                <c:pt idx="10" formatCode="0%">
                  <c:v>0.58499999999999996</c:v>
                </c:pt>
                <c:pt idx="11" formatCode="0%">
                  <c:v>0.498</c:v>
                </c:pt>
                <c:pt idx="12" formatCode="0%">
                  <c:v>0.156</c:v>
                </c:pt>
                <c:pt idx="13" formatCode="0%">
                  <c:v>0.57999999999999996</c:v>
                </c:pt>
              </c:numCache>
            </c:numRef>
          </c:val>
          <c:extLst>
            <c:ext xmlns:c16="http://schemas.microsoft.com/office/drawing/2014/chart" uri="{C3380CC4-5D6E-409C-BE32-E72D297353CC}">
              <c16:uniqueId val="{00000000-30BA-48CC-B8E2-1E92DEC4D0CD}"/>
            </c:ext>
          </c:extLst>
        </c:ser>
        <c:dLbls>
          <c:showLegendKey val="0"/>
          <c:showVal val="0"/>
          <c:showCatName val="0"/>
          <c:showSerName val="0"/>
          <c:showPercent val="0"/>
          <c:showBubbleSize val="0"/>
        </c:dLbls>
        <c:gapWidth val="182"/>
        <c:axId val="675811408"/>
        <c:axId val="675811736"/>
      </c:barChart>
      <c:catAx>
        <c:axId val="6758114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675811736"/>
        <c:crosses val="autoZero"/>
        <c:auto val="1"/>
        <c:lblAlgn val="ctr"/>
        <c:lblOffset val="100"/>
        <c:noMultiLvlLbl val="0"/>
      </c:catAx>
      <c:valAx>
        <c:axId val="67581173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758114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lang="en-US"/>
          </a:p>
        </p:txBody>
      </p:sp>
      <p:sp>
        <p:nvSpPr>
          <p:cNvPr id="3" name="Date Placeholder 2"/>
          <p:cNvSpPr>
            <a:spLocks noGrp="1"/>
          </p:cNvSpPr>
          <p:nvPr>
            <p:ph type="dt" idx="1"/>
          </p:nvPr>
        </p:nvSpPr>
        <p:spPr>
          <a:xfrm>
            <a:off x="3927775" y="0"/>
            <a:ext cx="3004820" cy="461010"/>
          </a:xfrm>
          <a:prstGeom prst="rect">
            <a:avLst/>
          </a:prstGeom>
        </p:spPr>
        <p:txBody>
          <a:bodyPr vert="horz" lIns="92309" tIns="46154" rIns="92309" bIns="46154" rtlCol="0"/>
          <a:lstStyle>
            <a:lvl1pPr algn="r">
              <a:defRPr sz="1200"/>
            </a:lvl1pPr>
          </a:lstStyle>
          <a:p>
            <a:fld id="{703860CC-C073-4092-94AB-D6B9F55C3450}" type="datetimeFigureOut">
              <a:rPr lang="en-US" smtClean="0"/>
              <a:pPr/>
              <a:t>3/5/2019</a:t>
            </a:fld>
            <a:endParaRPr lang="en-US"/>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2309" tIns="46154" rIns="92309" bIns="46154" rtlCol="0" anchor="ctr"/>
          <a:lstStyle/>
          <a:p>
            <a:endParaRPr lang="en-US"/>
          </a:p>
        </p:txBody>
      </p:sp>
      <p:sp>
        <p:nvSpPr>
          <p:cNvPr id="5" name="Notes Placeholder 4"/>
          <p:cNvSpPr>
            <a:spLocks noGrp="1"/>
          </p:cNvSpPr>
          <p:nvPr>
            <p:ph type="body" sz="quarter" idx="3"/>
          </p:nvPr>
        </p:nvSpPr>
        <p:spPr>
          <a:xfrm>
            <a:off x="693420" y="4379595"/>
            <a:ext cx="5547360" cy="4149090"/>
          </a:xfrm>
          <a:prstGeom prst="rect">
            <a:avLst/>
          </a:prstGeom>
        </p:spPr>
        <p:txBody>
          <a:bodyPr vert="horz" lIns="92309" tIns="46154" rIns="92309" bIns="4615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57590"/>
            <a:ext cx="3004820" cy="461010"/>
          </a:xfrm>
          <a:prstGeom prst="rect">
            <a:avLst/>
          </a:prstGeom>
        </p:spPr>
        <p:txBody>
          <a:bodyPr vert="horz" lIns="92309" tIns="46154" rIns="92309" bIns="46154" rtlCol="0" anchor="b"/>
          <a:lstStyle>
            <a:lvl1pPr algn="l">
              <a:defRPr sz="1200"/>
            </a:lvl1pPr>
          </a:lstStyle>
          <a:p>
            <a:endParaRPr lang="en-US"/>
          </a:p>
        </p:txBody>
      </p:sp>
      <p:sp>
        <p:nvSpPr>
          <p:cNvPr id="7" name="Slide Number Placeholder 6"/>
          <p:cNvSpPr>
            <a:spLocks noGrp="1"/>
          </p:cNvSpPr>
          <p:nvPr>
            <p:ph type="sldNum" sz="quarter" idx="5"/>
          </p:nvPr>
        </p:nvSpPr>
        <p:spPr>
          <a:xfrm>
            <a:off x="3927775" y="8757590"/>
            <a:ext cx="3004820" cy="461010"/>
          </a:xfrm>
          <a:prstGeom prst="rect">
            <a:avLst/>
          </a:prstGeom>
        </p:spPr>
        <p:txBody>
          <a:bodyPr vert="horz" lIns="92309" tIns="46154" rIns="92309" bIns="46154" rtlCol="0" anchor="b"/>
          <a:lstStyle>
            <a:lvl1pPr algn="r">
              <a:defRPr sz="1200"/>
            </a:lvl1pPr>
          </a:lstStyle>
          <a:p>
            <a:fld id="{957D3349-AE00-43FC-9591-22A7E94F0EC7}" type="slidenum">
              <a:rPr lang="en-US" smtClean="0"/>
              <a:pPr/>
              <a:t>‹#›</a:t>
            </a:fld>
            <a:endParaRPr lang="en-US"/>
          </a:p>
        </p:txBody>
      </p:sp>
    </p:spTree>
    <p:extLst>
      <p:ext uri="{BB962C8B-B14F-4D97-AF65-F5344CB8AC3E}">
        <p14:creationId xmlns:p14="http://schemas.microsoft.com/office/powerpoint/2010/main" val="2234938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459FB48-2AB5-4E3C-9AB8-332B9AF63BFF}" type="datetimeFigureOut">
              <a:rPr lang="en-US" smtClean="0"/>
              <a:pPr/>
              <a:t>3/5/2019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59FB48-2AB5-4E3C-9AB8-332B9AF63BFF}" type="datetimeFigureOut">
              <a:rPr lang="en-US" smtClean="0"/>
              <a:pPr/>
              <a:t>3/5/2019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59FB48-2AB5-4E3C-9AB8-332B9AF63BFF}" type="datetimeFigureOut">
              <a:rPr lang="en-US" smtClean="0"/>
              <a:pPr/>
              <a:t>3/5/2019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59FB48-2AB5-4E3C-9AB8-332B9AF63BFF}" type="datetimeFigureOut">
              <a:rPr lang="en-US" smtClean="0"/>
              <a:pPr/>
              <a:t>3/5/2019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59FB48-2AB5-4E3C-9AB8-332B9AF63BFF}" type="datetimeFigureOut">
              <a:rPr lang="en-US" smtClean="0"/>
              <a:pPr/>
              <a:t>3/5/2019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459FB48-2AB5-4E3C-9AB8-332B9AF63BFF}" type="datetimeFigureOut">
              <a:rPr lang="en-US" smtClean="0"/>
              <a:pPr/>
              <a:t>3/5/2019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459FB48-2AB5-4E3C-9AB8-332B9AF63BFF}" type="datetimeFigureOut">
              <a:rPr lang="en-US" smtClean="0"/>
              <a:pPr/>
              <a:t>3/5/2019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459FB48-2AB5-4E3C-9AB8-332B9AF63BFF}" type="datetimeFigureOut">
              <a:rPr lang="en-US" smtClean="0"/>
              <a:pPr/>
              <a:t>3/5/2019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59FB48-2AB5-4E3C-9AB8-332B9AF63BFF}" type="datetimeFigureOut">
              <a:rPr lang="en-US" smtClean="0"/>
              <a:pPr/>
              <a:t>3/5/2019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459FB48-2AB5-4E3C-9AB8-332B9AF63BFF}" type="datetimeFigureOut">
              <a:rPr lang="en-US" smtClean="0"/>
              <a:pPr/>
              <a:t>3/5/2019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459FB48-2AB5-4E3C-9AB8-332B9AF63BFF}" type="datetimeFigureOut">
              <a:rPr lang="en-US" smtClean="0"/>
              <a:pPr/>
              <a:t>3/5/2019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59FB48-2AB5-4E3C-9AB8-332B9AF63BFF}" type="datetimeFigureOut">
              <a:rPr lang="en-US" smtClean="0"/>
              <a:pPr/>
              <a:t>3/5/2019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CF96F4-E623-4F6C-8217-B3ADB8B4847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NASPAA PhD Pathways Initiative</a:t>
            </a:r>
          </a:p>
        </p:txBody>
      </p:sp>
      <p:sp>
        <p:nvSpPr>
          <p:cNvPr id="3" name="Subtitle 2"/>
          <p:cNvSpPr>
            <a:spLocks noGrp="1"/>
          </p:cNvSpPr>
          <p:nvPr>
            <p:ph type="subTitle" idx="1"/>
          </p:nvPr>
        </p:nvSpPr>
        <p:spPr/>
        <p:txBody>
          <a:bodyPr/>
          <a:lstStyle/>
          <a:p>
            <a:r>
              <a:rPr lang="en-US" dirty="0"/>
              <a:t>ASPA Annual Conference 2019</a:t>
            </a:r>
          </a:p>
          <a:p>
            <a:r>
              <a:rPr lang="en-US" dirty="0"/>
              <a:t>Washington, DC</a:t>
            </a:r>
          </a:p>
        </p:txBody>
      </p:sp>
      <p:pic>
        <p:nvPicPr>
          <p:cNvPr id="4"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spTree>
    <p:extLst>
      <p:ext uri="{BB962C8B-B14F-4D97-AF65-F5344CB8AC3E}">
        <p14:creationId xmlns:p14="http://schemas.microsoft.com/office/powerpoint/2010/main" val="484829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A667D776-4C76-4C15-A843-E50757C206CD}"/>
              </a:ext>
            </a:extLst>
          </p:cNvPr>
          <p:cNvGraphicFramePr>
            <a:graphicFrameLocks/>
          </p:cNvGraphicFramePr>
          <p:nvPr>
            <p:extLst>
              <p:ext uri="{D42A27DB-BD31-4B8C-83A1-F6EECF244321}">
                <p14:modId xmlns:p14="http://schemas.microsoft.com/office/powerpoint/2010/main" val="2327244135"/>
              </p:ext>
            </p:extLst>
          </p:nvPr>
        </p:nvGraphicFramePr>
        <p:xfrm>
          <a:off x="228600" y="1143000"/>
          <a:ext cx="8305800" cy="5410200"/>
        </p:xfrm>
        <a:graphic>
          <a:graphicData uri="http://schemas.openxmlformats.org/drawingml/2006/chart">
            <c:chart xmlns:c="http://schemas.openxmlformats.org/drawingml/2006/chart" xmlns:r="http://schemas.openxmlformats.org/officeDocument/2006/relationships" r:id="rId2"/>
          </a:graphicData>
        </a:graphic>
      </p:graphicFrame>
      <p:pic>
        <p:nvPicPr>
          <p:cNvPr id="10" name="Picture 9" descr="C:\Users\Stacy.NASPAA\Desktop\NASPAA Data Center logo.PNG">
            <a:extLst>
              <a:ext uri="{FF2B5EF4-FFF2-40B4-BE49-F238E27FC236}">
                <a16:creationId xmlns:a16="http://schemas.microsoft.com/office/drawing/2014/main" id="{7A4327B0-EA31-4AEF-850A-EE600F01137C}"/>
              </a:ext>
            </a:extLst>
          </p:cNvPr>
          <p:cNvPicPr>
            <a:picLocks noChangeAspect="1" noChangeArrowheads="1"/>
          </p:cNvPicPr>
          <p:nvPr/>
        </p:nvPicPr>
        <p:blipFill>
          <a:blip r:embed="rId3" cstate="print"/>
          <a:srcRect/>
          <a:stretch>
            <a:fillRect/>
          </a:stretch>
        </p:blipFill>
        <p:spPr bwMode="auto">
          <a:xfrm>
            <a:off x="-13284" y="0"/>
            <a:ext cx="9144000" cy="978657"/>
          </a:xfrm>
          <a:prstGeom prst="rect">
            <a:avLst/>
          </a:prstGeom>
          <a:noFill/>
        </p:spPr>
      </p:pic>
    </p:spTree>
    <p:extLst>
      <p:ext uri="{BB962C8B-B14F-4D97-AF65-F5344CB8AC3E}">
        <p14:creationId xmlns:p14="http://schemas.microsoft.com/office/powerpoint/2010/main" val="1218175280"/>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C:\Users\Stacy.NASPAA\Desktop\NASPAA Data Center logo.PNG">
            <a:extLst>
              <a:ext uri="{FF2B5EF4-FFF2-40B4-BE49-F238E27FC236}">
                <a16:creationId xmlns:a16="http://schemas.microsoft.com/office/drawing/2014/main" id="{819F23B0-A696-48AD-8DD5-53EB1CCA5C03}"/>
              </a:ext>
            </a:extLst>
          </p:cNvPr>
          <p:cNvPicPr>
            <a:picLocks noChangeAspect="1" noChangeArrowheads="1"/>
          </p:cNvPicPr>
          <p:nvPr/>
        </p:nvPicPr>
        <p:blipFill>
          <a:blip r:embed="rId2" cstate="print"/>
          <a:srcRect/>
          <a:stretch>
            <a:fillRect/>
          </a:stretch>
        </p:blipFill>
        <p:spPr bwMode="auto">
          <a:xfrm>
            <a:off x="-13284" y="0"/>
            <a:ext cx="9144000" cy="978657"/>
          </a:xfrm>
          <a:prstGeom prst="rect">
            <a:avLst/>
          </a:prstGeom>
          <a:noFill/>
        </p:spPr>
      </p:pic>
      <p:sp>
        <p:nvSpPr>
          <p:cNvPr id="9" name="TextBox 8">
            <a:extLst>
              <a:ext uri="{FF2B5EF4-FFF2-40B4-BE49-F238E27FC236}">
                <a16:creationId xmlns:a16="http://schemas.microsoft.com/office/drawing/2014/main" id="{0DE77C70-1DF4-4E76-9FF1-7A644965ED67}"/>
              </a:ext>
            </a:extLst>
          </p:cNvPr>
          <p:cNvSpPr txBox="1"/>
          <p:nvPr/>
        </p:nvSpPr>
        <p:spPr>
          <a:xfrm>
            <a:off x="13284" y="907739"/>
            <a:ext cx="8686800" cy="707886"/>
          </a:xfrm>
          <a:prstGeom prst="rect">
            <a:avLst/>
          </a:prstGeom>
          <a:noFill/>
        </p:spPr>
        <p:txBody>
          <a:bodyPr wrap="square" rtlCol="0">
            <a:spAutoFit/>
          </a:bodyPr>
          <a:lstStyle/>
          <a:p>
            <a:r>
              <a:rPr lang="en-US" sz="4000" b="1" dirty="0"/>
              <a:t>Degree Information</a:t>
            </a:r>
          </a:p>
        </p:txBody>
      </p:sp>
      <p:sp>
        <p:nvSpPr>
          <p:cNvPr id="3" name="TextBox 2">
            <a:extLst>
              <a:ext uri="{FF2B5EF4-FFF2-40B4-BE49-F238E27FC236}">
                <a16:creationId xmlns:a16="http://schemas.microsoft.com/office/drawing/2014/main" id="{D80F067A-AC34-4737-A7C0-4E4D9A1E189B}"/>
              </a:ext>
            </a:extLst>
          </p:cNvPr>
          <p:cNvSpPr txBox="1"/>
          <p:nvPr/>
        </p:nvSpPr>
        <p:spPr>
          <a:xfrm>
            <a:off x="43764" y="1877033"/>
            <a:ext cx="4114800" cy="646331"/>
          </a:xfrm>
          <a:prstGeom prst="rect">
            <a:avLst/>
          </a:prstGeom>
          <a:noFill/>
        </p:spPr>
        <p:txBody>
          <a:bodyPr wrap="square" rtlCol="0">
            <a:spAutoFit/>
          </a:bodyPr>
          <a:lstStyle/>
          <a:p>
            <a:r>
              <a:rPr lang="en-US" dirty="0"/>
              <a:t>How much information did you receive in making your decision?</a:t>
            </a:r>
          </a:p>
        </p:txBody>
      </p:sp>
      <p:pic>
        <p:nvPicPr>
          <p:cNvPr id="4" name="Picture 3">
            <a:extLst>
              <a:ext uri="{FF2B5EF4-FFF2-40B4-BE49-F238E27FC236}">
                <a16:creationId xmlns:a16="http://schemas.microsoft.com/office/drawing/2014/main" id="{471B12CE-1F31-4A98-8B20-4F49BEDFB786}"/>
              </a:ext>
            </a:extLst>
          </p:cNvPr>
          <p:cNvPicPr>
            <a:picLocks noChangeAspect="1"/>
          </p:cNvPicPr>
          <p:nvPr/>
        </p:nvPicPr>
        <p:blipFill>
          <a:blip r:embed="rId3"/>
          <a:stretch>
            <a:fillRect/>
          </a:stretch>
        </p:blipFill>
        <p:spPr>
          <a:xfrm>
            <a:off x="193443" y="2667000"/>
            <a:ext cx="3768957" cy="2271700"/>
          </a:xfrm>
          <a:prstGeom prst="rect">
            <a:avLst/>
          </a:prstGeom>
        </p:spPr>
      </p:pic>
      <p:graphicFrame>
        <p:nvGraphicFramePr>
          <p:cNvPr id="5" name="Chart 4">
            <a:extLst>
              <a:ext uri="{FF2B5EF4-FFF2-40B4-BE49-F238E27FC236}">
                <a16:creationId xmlns:a16="http://schemas.microsoft.com/office/drawing/2014/main" id="{9F94AAFD-300C-4A92-A5FF-9E4B97852423}"/>
              </a:ext>
            </a:extLst>
          </p:cNvPr>
          <p:cNvGraphicFramePr>
            <a:graphicFrameLocks/>
          </p:cNvGraphicFramePr>
          <p:nvPr>
            <p:extLst>
              <p:ext uri="{D42A27DB-BD31-4B8C-83A1-F6EECF244321}">
                <p14:modId xmlns:p14="http://schemas.microsoft.com/office/powerpoint/2010/main" val="4002466039"/>
              </p:ext>
            </p:extLst>
          </p:nvPr>
        </p:nvGraphicFramePr>
        <p:xfrm>
          <a:off x="3693948" y="1930977"/>
          <a:ext cx="5436768" cy="401928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36316921"/>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EE1D8C50-3F62-493E-98A8-B4793FAF1DD0}"/>
              </a:ext>
            </a:extLst>
          </p:cNvPr>
          <p:cNvGraphicFramePr>
            <a:graphicFrameLocks/>
          </p:cNvGraphicFramePr>
          <p:nvPr>
            <p:extLst>
              <p:ext uri="{D42A27DB-BD31-4B8C-83A1-F6EECF244321}">
                <p14:modId xmlns:p14="http://schemas.microsoft.com/office/powerpoint/2010/main" val="624817331"/>
              </p:ext>
            </p:extLst>
          </p:nvPr>
        </p:nvGraphicFramePr>
        <p:xfrm>
          <a:off x="152400" y="2133600"/>
          <a:ext cx="8547684" cy="4514404"/>
        </p:xfrm>
        <a:graphic>
          <a:graphicData uri="http://schemas.openxmlformats.org/drawingml/2006/chart">
            <c:chart xmlns:c="http://schemas.openxmlformats.org/drawingml/2006/chart" xmlns:r="http://schemas.openxmlformats.org/officeDocument/2006/relationships" r:id="rId2"/>
          </a:graphicData>
        </a:graphic>
      </p:graphicFrame>
      <p:pic>
        <p:nvPicPr>
          <p:cNvPr id="4" name="Picture 3" descr="C:\Users\Stacy.NASPAA\Desktop\NASPAA Data Center logo.PNG">
            <a:extLst>
              <a:ext uri="{FF2B5EF4-FFF2-40B4-BE49-F238E27FC236}">
                <a16:creationId xmlns:a16="http://schemas.microsoft.com/office/drawing/2014/main" id="{4FC20DB4-3C7A-434B-B379-070A93682420}"/>
              </a:ext>
            </a:extLst>
          </p:cNvPr>
          <p:cNvPicPr>
            <a:picLocks noChangeAspect="1" noChangeArrowheads="1"/>
          </p:cNvPicPr>
          <p:nvPr/>
        </p:nvPicPr>
        <p:blipFill>
          <a:blip r:embed="rId3" cstate="print"/>
          <a:srcRect/>
          <a:stretch>
            <a:fillRect/>
          </a:stretch>
        </p:blipFill>
        <p:spPr bwMode="auto">
          <a:xfrm>
            <a:off x="-13284" y="0"/>
            <a:ext cx="9144000" cy="978657"/>
          </a:xfrm>
          <a:prstGeom prst="rect">
            <a:avLst/>
          </a:prstGeom>
          <a:noFill/>
        </p:spPr>
      </p:pic>
      <p:sp>
        <p:nvSpPr>
          <p:cNvPr id="5" name="TextBox 4">
            <a:extLst>
              <a:ext uri="{FF2B5EF4-FFF2-40B4-BE49-F238E27FC236}">
                <a16:creationId xmlns:a16="http://schemas.microsoft.com/office/drawing/2014/main" id="{A1B55305-9BD8-4F64-ADED-8F04114E2660}"/>
              </a:ext>
            </a:extLst>
          </p:cNvPr>
          <p:cNvSpPr txBox="1"/>
          <p:nvPr/>
        </p:nvSpPr>
        <p:spPr>
          <a:xfrm>
            <a:off x="119743" y="1066800"/>
            <a:ext cx="8686800" cy="707886"/>
          </a:xfrm>
          <a:prstGeom prst="rect">
            <a:avLst/>
          </a:prstGeom>
          <a:noFill/>
        </p:spPr>
        <p:txBody>
          <a:bodyPr wrap="square" rtlCol="0">
            <a:spAutoFit/>
          </a:bodyPr>
          <a:lstStyle/>
          <a:p>
            <a:r>
              <a:rPr lang="en-US" sz="2000" b="1" dirty="0"/>
              <a:t>What types of resources/ information do you wish you had, that was not available to you when you were making a decision regarding a PhD?</a:t>
            </a:r>
          </a:p>
        </p:txBody>
      </p:sp>
    </p:spTree>
    <p:extLst>
      <p:ext uri="{BB962C8B-B14F-4D97-AF65-F5344CB8AC3E}">
        <p14:creationId xmlns:p14="http://schemas.microsoft.com/office/powerpoint/2010/main" val="3642385483"/>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Stacy.NASPAA\Desktop\NASPAA Data Center logo.PNG">
            <a:extLst>
              <a:ext uri="{FF2B5EF4-FFF2-40B4-BE49-F238E27FC236}">
                <a16:creationId xmlns:a16="http://schemas.microsoft.com/office/drawing/2014/main" id="{4FC20DB4-3C7A-434B-B379-070A93682420}"/>
              </a:ext>
            </a:extLst>
          </p:cNvPr>
          <p:cNvPicPr>
            <a:picLocks noChangeAspect="1" noChangeArrowheads="1"/>
          </p:cNvPicPr>
          <p:nvPr/>
        </p:nvPicPr>
        <p:blipFill>
          <a:blip r:embed="rId2" cstate="print"/>
          <a:srcRect/>
          <a:stretch>
            <a:fillRect/>
          </a:stretch>
        </p:blipFill>
        <p:spPr bwMode="auto">
          <a:xfrm>
            <a:off x="-13284" y="0"/>
            <a:ext cx="9144000" cy="978657"/>
          </a:xfrm>
          <a:prstGeom prst="rect">
            <a:avLst/>
          </a:prstGeom>
          <a:noFill/>
        </p:spPr>
      </p:pic>
      <p:pic>
        <p:nvPicPr>
          <p:cNvPr id="2" name="Picture 1">
            <a:extLst>
              <a:ext uri="{FF2B5EF4-FFF2-40B4-BE49-F238E27FC236}">
                <a16:creationId xmlns:a16="http://schemas.microsoft.com/office/drawing/2014/main" id="{FA432B22-0C29-4372-BB1C-3718C60E40EC}"/>
              </a:ext>
            </a:extLst>
          </p:cNvPr>
          <p:cNvPicPr>
            <a:picLocks noChangeAspect="1"/>
          </p:cNvPicPr>
          <p:nvPr/>
        </p:nvPicPr>
        <p:blipFill>
          <a:blip r:embed="rId3"/>
          <a:stretch>
            <a:fillRect/>
          </a:stretch>
        </p:blipFill>
        <p:spPr>
          <a:xfrm>
            <a:off x="109537" y="1600200"/>
            <a:ext cx="8924925" cy="4000500"/>
          </a:xfrm>
          <a:prstGeom prst="rect">
            <a:avLst/>
          </a:prstGeom>
        </p:spPr>
      </p:pic>
      <p:sp>
        <p:nvSpPr>
          <p:cNvPr id="6" name="TextBox 5">
            <a:extLst>
              <a:ext uri="{FF2B5EF4-FFF2-40B4-BE49-F238E27FC236}">
                <a16:creationId xmlns:a16="http://schemas.microsoft.com/office/drawing/2014/main" id="{EC17F04C-DB6E-4DC7-8C40-DF90F02BA6B1}"/>
              </a:ext>
            </a:extLst>
          </p:cNvPr>
          <p:cNvSpPr txBox="1"/>
          <p:nvPr/>
        </p:nvSpPr>
        <p:spPr>
          <a:xfrm>
            <a:off x="13284" y="907739"/>
            <a:ext cx="8686800" cy="707886"/>
          </a:xfrm>
          <a:prstGeom prst="rect">
            <a:avLst/>
          </a:prstGeom>
          <a:noFill/>
        </p:spPr>
        <p:txBody>
          <a:bodyPr wrap="square" rtlCol="0">
            <a:spAutoFit/>
          </a:bodyPr>
          <a:lstStyle/>
          <a:p>
            <a:r>
              <a:rPr lang="en-US" sz="4000" b="1" dirty="0"/>
              <a:t>Financial Aid</a:t>
            </a:r>
          </a:p>
        </p:txBody>
      </p:sp>
    </p:spTree>
    <p:extLst>
      <p:ext uri="{BB962C8B-B14F-4D97-AF65-F5344CB8AC3E}">
        <p14:creationId xmlns:p14="http://schemas.microsoft.com/office/powerpoint/2010/main" val="2799136744"/>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Stacy.NASPAA\Desktop\NASPAA Data Center logo.PNG">
            <a:extLst>
              <a:ext uri="{FF2B5EF4-FFF2-40B4-BE49-F238E27FC236}">
                <a16:creationId xmlns:a16="http://schemas.microsoft.com/office/drawing/2014/main" id="{4FC20DB4-3C7A-434B-B379-070A93682420}"/>
              </a:ext>
            </a:extLst>
          </p:cNvPr>
          <p:cNvPicPr>
            <a:picLocks noChangeAspect="1" noChangeArrowheads="1"/>
          </p:cNvPicPr>
          <p:nvPr/>
        </p:nvPicPr>
        <p:blipFill>
          <a:blip r:embed="rId2" cstate="print"/>
          <a:srcRect/>
          <a:stretch>
            <a:fillRect/>
          </a:stretch>
        </p:blipFill>
        <p:spPr bwMode="auto">
          <a:xfrm>
            <a:off x="-13284" y="0"/>
            <a:ext cx="9144000" cy="978657"/>
          </a:xfrm>
          <a:prstGeom prst="rect">
            <a:avLst/>
          </a:prstGeom>
          <a:noFill/>
        </p:spPr>
      </p:pic>
      <p:sp>
        <p:nvSpPr>
          <p:cNvPr id="6" name="TextBox 5">
            <a:extLst>
              <a:ext uri="{FF2B5EF4-FFF2-40B4-BE49-F238E27FC236}">
                <a16:creationId xmlns:a16="http://schemas.microsoft.com/office/drawing/2014/main" id="{EC17F04C-DB6E-4DC7-8C40-DF90F02BA6B1}"/>
              </a:ext>
            </a:extLst>
          </p:cNvPr>
          <p:cNvSpPr txBox="1"/>
          <p:nvPr/>
        </p:nvSpPr>
        <p:spPr>
          <a:xfrm>
            <a:off x="23727" y="987366"/>
            <a:ext cx="8686800" cy="646331"/>
          </a:xfrm>
          <a:prstGeom prst="rect">
            <a:avLst/>
          </a:prstGeom>
          <a:noFill/>
        </p:spPr>
        <p:txBody>
          <a:bodyPr wrap="square" rtlCol="0">
            <a:spAutoFit/>
          </a:bodyPr>
          <a:lstStyle/>
          <a:p>
            <a:r>
              <a:rPr lang="en-US" dirty="0"/>
              <a:t>Indicate which of these following are/ were presently a source(s) of financial support for your educational and living expenses as a doctoral student (check all that apply) (n=205)</a:t>
            </a:r>
          </a:p>
        </p:txBody>
      </p:sp>
      <p:graphicFrame>
        <p:nvGraphicFramePr>
          <p:cNvPr id="5" name="Chart 4">
            <a:extLst>
              <a:ext uri="{FF2B5EF4-FFF2-40B4-BE49-F238E27FC236}">
                <a16:creationId xmlns:a16="http://schemas.microsoft.com/office/drawing/2014/main" id="{DC6F1473-C778-4718-AED7-E33451617A8E}"/>
              </a:ext>
            </a:extLst>
          </p:cNvPr>
          <p:cNvGraphicFramePr>
            <a:graphicFrameLocks/>
          </p:cNvGraphicFramePr>
          <p:nvPr>
            <p:extLst>
              <p:ext uri="{D42A27DB-BD31-4B8C-83A1-F6EECF244321}">
                <p14:modId xmlns:p14="http://schemas.microsoft.com/office/powerpoint/2010/main" val="3180641714"/>
              </p:ext>
            </p:extLst>
          </p:nvPr>
        </p:nvGraphicFramePr>
        <p:xfrm>
          <a:off x="533400" y="1886396"/>
          <a:ext cx="8166684" cy="474300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75825644"/>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Stacy.NASPAA\Desktop\NASPAA Data Center logo.PNG">
            <a:extLst>
              <a:ext uri="{FF2B5EF4-FFF2-40B4-BE49-F238E27FC236}">
                <a16:creationId xmlns:a16="http://schemas.microsoft.com/office/drawing/2014/main" id="{4FC20DB4-3C7A-434B-B379-070A93682420}"/>
              </a:ext>
            </a:extLst>
          </p:cNvPr>
          <p:cNvPicPr>
            <a:picLocks noChangeAspect="1" noChangeArrowheads="1"/>
          </p:cNvPicPr>
          <p:nvPr/>
        </p:nvPicPr>
        <p:blipFill>
          <a:blip r:embed="rId2" cstate="print"/>
          <a:srcRect/>
          <a:stretch>
            <a:fillRect/>
          </a:stretch>
        </p:blipFill>
        <p:spPr bwMode="auto">
          <a:xfrm>
            <a:off x="-13284" y="0"/>
            <a:ext cx="9144000" cy="978657"/>
          </a:xfrm>
          <a:prstGeom prst="rect">
            <a:avLst/>
          </a:prstGeom>
          <a:noFill/>
        </p:spPr>
      </p:pic>
      <p:sp>
        <p:nvSpPr>
          <p:cNvPr id="6" name="TextBox 5">
            <a:extLst>
              <a:ext uri="{FF2B5EF4-FFF2-40B4-BE49-F238E27FC236}">
                <a16:creationId xmlns:a16="http://schemas.microsoft.com/office/drawing/2014/main" id="{EC17F04C-DB6E-4DC7-8C40-DF90F02BA6B1}"/>
              </a:ext>
            </a:extLst>
          </p:cNvPr>
          <p:cNvSpPr txBox="1"/>
          <p:nvPr/>
        </p:nvSpPr>
        <p:spPr>
          <a:xfrm>
            <a:off x="13284" y="907739"/>
            <a:ext cx="8686800" cy="707886"/>
          </a:xfrm>
          <a:prstGeom prst="rect">
            <a:avLst/>
          </a:prstGeom>
          <a:noFill/>
        </p:spPr>
        <p:txBody>
          <a:bodyPr wrap="square" rtlCol="0">
            <a:spAutoFit/>
          </a:bodyPr>
          <a:lstStyle/>
          <a:p>
            <a:r>
              <a:rPr lang="en-US" sz="4000" b="1" dirty="0"/>
              <a:t>Financial Aid</a:t>
            </a:r>
          </a:p>
        </p:txBody>
      </p:sp>
      <p:pic>
        <p:nvPicPr>
          <p:cNvPr id="3" name="Picture 2">
            <a:extLst>
              <a:ext uri="{FF2B5EF4-FFF2-40B4-BE49-F238E27FC236}">
                <a16:creationId xmlns:a16="http://schemas.microsoft.com/office/drawing/2014/main" id="{00581E5F-1252-472C-9854-D879D64FB30F}"/>
              </a:ext>
            </a:extLst>
          </p:cNvPr>
          <p:cNvPicPr>
            <a:picLocks noChangeAspect="1"/>
          </p:cNvPicPr>
          <p:nvPr/>
        </p:nvPicPr>
        <p:blipFill>
          <a:blip r:embed="rId3"/>
          <a:stretch>
            <a:fillRect/>
          </a:stretch>
        </p:blipFill>
        <p:spPr>
          <a:xfrm>
            <a:off x="928252" y="1606916"/>
            <a:ext cx="7260927" cy="5144082"/>
          </a:xfrm>
          <a:prstGeom prst="rect">
            <a:avLst/>
          </a:prstGeom>
        </p:spPr>
      </p:pic>
    </p:spTree>
    <p:extLst>
      <p:ext uri="{BB962C8B-B14F-4D97-AF65-F5344CB8AC3E}">
        <p14:creationId xmlns:p14="http://schemas.microsoft.com/office/powerpoint/2010/main" val="3251264767"/>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Stacy.NASPAA\Desktop\NASPAA Data Center logo.PNG">
            <a:extLst>
              <a:ext uri="{FF2B5EF4-FFF2-40B4-BE49-F238E27FC236}">
                <a16:creationId xmlns:a16="http://schemas.microsoft.com/office/drawing/2014/main" id="{4FC20DB4-3C7A-434B-B379-070A93682420}"/>
              </a:ext>
            </a:extLst>
          </p:cNvPr>
          <p:cNvPicPr>
            <a:picLocks noChangeAspect="1" noChangeArrowheads="1"/>
          </p:cNvPicPr>
          <p:nvPr/>
        </p:nvPicPr>
        <p:blipFill>
          <a:blip r:embed="rId2" cstate="print"/>
          <a:srcRect/>
          <a:stretch>
            <a:fillRect/>
          </a:stretch>
        </p:blipFill>
        <p:spPr bwMode="auto">
          <a:xfrm>
            <a:off x="-13284" y="0"/>
            <a:ext cx="9144000" cy="978657"/>
          </a:xfrm>
          <a:prstGeom prst="rect">
            <a:avLst/>
          </a:prstGeom>
          <a:noFill/>
        </p:spPr>
      </p:pic>
      <p:sp>
        <p:nvSpPr>
          <p:cNvPr id="6" name="TextBox 5">
            <a:extLst>
              <a:ext uri="{FF2B5EF4-FFF2-40B4-BE49-F238E27FC236}">
                <a16:creationId xmlns:a16="http://schemas.microsoft.com/office/drawing/2014/main" id="{EC17F04C-DB6E-4DC7-8C40-DF90F02BA6B1}"/>
              </a:ext>
            </a:extLst>
          </p:cNvPr>
          <p:cNvSpPr txBox="1"/>
          <p:nvPr/>
        </p:nvSpPr>
        <p:spPr>
          <a:xfrm>
            <a:off x="13284" y="907739"/>
            <a:ext cx="8686800" cy="707886"/>
          </a:xfrm>
          <a:prstGeom prst="rect">
            <a:avLst/>
          </a:prstGeom>
          <a:noFill/>
        </p:spPr>
        <p:txBody>
          <a:bodyPr wrap="square" rtlCol="0">
            <a:spAutoFit/>
          </a:bodyPr>
          <a:lstStyle/>
          <a:p>
            <a:r>
              <a:rPr lang="en-US" sz="4000" b="1" dirty="0"/>
              <a:t>Financial Aid</a:t>
            </a:r>
          </a:p>
        </p:txBody>
      </p:sp>
      <p:pic>
        <p:nvPicPr>
          <p:cNvPr id="2" name="Picture 1">
            <a:extLst>
              <a:ext uri="{FF2B5EF4-FFF2-40B4-BE49-F238E27FC236}">
                <a16:creationId xmlns:a16="http://schemas.microsoft.com/office/drawing/2014/main" id="{7E3AC1B2-5A43-46D0-A660-63E7A18A0E6C}"/>
              </a:ext>
            </a:extLst>
          </p:cNvPr>
          <p:cNvPicPr>
            <a:picLocks noChangeAspect="1"/>
          </p:cNvPicPr>
          <p:nvPr/>
        </p:nvPicPr>
        <p:blipFill>
          <a:blip r:embed="rId3"/>
          <a:stretch>
            <a:fillRect/>
          </a:stretch>
        </p:blipFill>
        <p:spPr>
          <a:xfrm>
            <a:off x="2133600" y="1615625"/>
            <a:ext cx="5867400" cy="5227429"/>
          </a:xfrm>
          <a:prstGeom prst="rect">
            <a:avLst/>
          </a:prstGeom>
        </p:spPr>
      </p:pic>
    </p:spTree>
    <p:extLst>
      <p:ext uri="{BB962C8B-B14F-4D97-AF65-F5344CB8AC3E}">
        <p14:creationId xmlns:p14="http://schemas.microsoft.com/office/powerpoint/2010/main" val="136824006"/>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Stacy.NASPAA\Desktop\NASPAA Data Center logo.PNG">
            <a:extLst>
              <a:ext uri="{FF2B5EF4-FFF2-40B4-BE49-F238E27FC236}">
                <a16:creationId xmlns:a16="http://schemas.microsoft.com/office/drawing/2014/main" id="{B0C10B1E-76C9-4E25-A4D6-ACAA09D3FBD6}"/>
              </a:ext>
            </a:extLst>
          </p:cNvPr>
          <p:cNvPicPr>
            <a:picLocks noChangeAspect="1" noChangeArrowheads="1"/>
          </p:cNvPicPr>
          <p:nvPr/>
        </p:nvPicPr>
        <p:blipFill>
          <a:blip r:embed="rId2" cstate="print"/>
          <a:srcRect/>
          <a:stretch>
            <a:fillRect/>
          </a:stretch>
        </p:blipFill>
        <p:spPr bwMode="auto">
          <a:xfrm>
            <a:off x="-13284" y="1"/>
            <a:ext cx="9144000" cy="685800"/>
          </a:xfrm>
          <a:prstGeom prst="rect">
            <a:avLst/>
          </a:prstGeom>
          <a:noFill/>
        </p:spPr>
      </p:pic>
      <p:graphicFrame>
        <p:nvGraphicFramePr>
          <p:cNvPr id="8" name="Chart 7">
            <a:extLst>
              <a:ext uri="{FF2B5EF4-FFF2-40B4-BE49-F238E27FC236}">
                <a16:creationId xmlns:a16="http://schemas.microsoft.com/office/drawing/2014/main" id="{41169F03-CD86-421D-A512-10875BD0A4E6}"/>
              </a:ext>
            </a:extLst>
          </p:cNvPr>
          <p:cNvGraphicFramePr>
            <a:graphicFrameLocks/>
          </p:cNvGraphicFramePr>
          <p:nvPr>
            <p:extLst>
              <p:ext uri="{D42A27DB-BD31-4B8C-83A1-F6EECF244321}">
                <p14:modId xmlns:p14="http://schemas.microsoft.com/office/powerpoint/2010/main" val="2007137346"/>
              </p:ext>
            </p:extLst>
          </p:nvPr>
        </p:nvGraphicFramePr>
        <p:xfrm>
          <a:off x="0" y="838200"/>
          <a:ext cx="8991600" cy="5943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8727769"/>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Stacy.NASPAA\Desktop\NASPAA Data Center logo.PNG">
            <a:extLst>
              <a:ext uri="{FF2B5EF4-FFF2-40B4-BE49-F238E27FC236}">
                <a16:creationId xmlns:a16="http://schemas.microsoft.com/office/drawing/2014/main" id="{B0C10B1E-76C9-4E25-A4D6-ACAA09D3FBD6}"/>
              </a:ext>
            </a:extLst>
          </p:cNvPr>
          <p:cNvPicPr>
            <a:picLocks noChangeAspect="1" noChangeArrowheads="1"/>
          </p:cNvPicPr>
          <p:nvPr/>
        </p:nvPicPr>
        <p:blipFill>
          <a:blip r:embed="rId2" cstate="print"/>
          <a:srcRect/>
          <a:stretch>
            <a:fillRect/>
          </a:stretch>
        </p:blipFill>
        <p:spPr bwMode="auto">
          <a:xfrm>
            <a:off x="-13284" y="1"/>
            <a:ext cx="9144000" cy="685800"/>
          </a:xfrm>
          <a:prstGeom prst="rect">
            <a:avLst/>
          </a:prstGeom>
          <a:noFill/>
        </p:spPr>
      </p:pic>
      <p:graphicFrame>
        <p:nvGraphicFramePr>
          <p:cNvPr id="6" name="Chart 5">
            <a:extLst>
              <a:ext uri="{FF2B5EF4-FFF2-40B4-BE49-F238E27FC236}">
                <a16:creationId xmlns:a16="http://schemas.microsoft.com/office/drawing/2014/main" id="{0E972F22-F27C-4FCD-B80A-C611F3886508}"/>
              </a:ext>
            </a:extLst>
          </p:cNvPr>
          <p:cNvGraphicFramePr>
            <a:graphicFrameLocks/>
          </p:cNvGraphicFramePr>
          <p:nvPr>
            <p:extLst>
              <p:ext uri="{D42A27DB-BD31-4B8C-83A1-F6EECF244321}">
                <p14:modId xmlns:p14="http://schemas.microsoft.com/office/powerpoint/2010/main" val="1546167954"/>
              </p:ext>
            </p:extLst>
          </p:nvPr>
        </p:nvGraphicFramePr>
        <p:xfrm>
          <a:off x="13284" y="685801"/>
          <a:ext cx="8978316" cy="60197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8310999"/>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Stacy.NASPAA\Desktop\NASPAA Data Center logo.PNG">
            <a:extLst>
              <a:ext uri="{FF2B5EF4-FFF2-40B4-BE49-F238E27FC236}">
                <a16:creationId xmlns:a16="http://schemas.microsoft.com/office/drawing/2014/main" id="{E31B43C3-A88B-4903-B6AF-8A21BFEDE26A}"/>
              </a:ext>
            </a:extLst>
          </p:cNvPr>
          <p:cNvPicPr>
            <a:picLocks noChangeAspect="1" noChangeArrowheads="1"/>
          </p:cNvPicPr>
          <p:nvPr/>
        </p:nvPicPr>
        <p:blipFill>
          <a:blip r:embed="rId2" cstate="print"/>
          <a:srcRect/>
          <a:stretch>
            <a:fillRect/>
          </a:stretch>
        </p:blipFill>
        <p:spPr bwMode="auto">
          <a:xfrm>
            <a:off x="-13284" y="0"/>
            <a:ext cx="9144000" cy="978657"/>
          </a:xfrm>
          <a:prstGeom prst="rect">
            <a:avLst/>
          </a:prstGeom>
          <a:noFill/>
        </p:spPr>
      </p:pic>
      <p:graphicFrame>
        <p:nvGraphicFramePr>
          <p:cNvPr id="9" name="Chart 8">
            <a:extLst>
              <a:ext uri="{FF2B5EF4-FFF2-40B4-BE49-F238E27FC236}">
                <a16:creationId xmlns:a16="http://schemas.microsoft.com/office/drawing/2014/main" id="{C9C316CE-BD19-4E64-B426-3A1482DF3DF7}"/>
              </a:ext>
            </a:extLst>
          </p:cNvPr>
          <p:cNvGraphicFramePr>
            <a:graphicFrameLocks/>
          </p:cNvGraphicFramePr>
          <p:nvPr>
            <p:extLst>
              <p:ext uri="{D42A27DB-BD31-4B8C-83A1-F6EECF244321}">
                <p14:modId xmlns:p14="http://schemas.microsoft.com/office/powerpoint/2010/main" val="2221191272"/>
              </p:ext>
            </p:extLst>
          </p:nvPr>
        </p:nvGraphicFramePr>
        <p:xfrm>
          <a:off x="228600" y="1143000"/>
          <a:ext cx="8534400" cy="5486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26200411"/>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sp>
        <p:nvSpPr>
          <p:cNvPr id="2" name="Rectangle 1">
            <a:extLst>
              <a:ext uri="{FF2B5EF4-FFF2-40B4-BE49-F238E27FC236}">
                <a16:creationId xmlns:a16="http://schemas.microsoft.com/office/drawing/2014/main" id="{7AC0AE14-8A26-4527-ADCF-CF0D8B83BAEE}"/>
              </a:ext>
            </a:extLst>
          </p:cNvPr>
          <p:cNvSpPr/>
          <p:nvPr/>
        </p:nvSpPr>
        <p:spPr>
          <a:xfrm>
            <a:off x="457200" y="2228206"/>
            <a:ext cx="8229600" cy="4524315"/>
          </a:xfrm>
          <a:prstGeom prst="rect">
            <a:avLst/>
          </a:prstGeom>
        </p:spPr>
        <p:txBody>
          <a:bodyPr wrap="square">
            <a:spAutoFit/>
          </a:bodyPr>
          <a:lstStyle/>
          <a:p>
            <a:r>
              <a:rPr lang="en-US" sz="3600" dirty="0">
                <a:solidFill>
                  <a:srgbClr val="000000"/>
                </a:solidFill>
                <a:latin typeface="Karla"/>
              </a:rPr>
              <a:t>NASPAA seeks to increase the number of Under-Represented Minorities with PhD's in the Public Affairs field; and to provide information and resources to potential doctoral candidates of all backgrounds to assist them in navigating the doctoral education process. </a:t>
            </a:r>
          </a:p>
          <a:p>
            <a:br>
              <a:rPr lang="en-US" dirty="0">
                <a:solidFill>
                  <a:srgbClr val="000000"/>
                </a:solidFill>
                <a:latin typeface="Karla"/>
              </a:rPr>
            </a:br>
            <a:endParaRPr lang="en-US" dirty="0"/>
          </a:p>
        </p:txBody>
      </p:sp>
      <p:sp>
        <p:nvSpPr>
          <p:cNvPr id="3" name="TextBox 2">
            <a:extLst>
              <a:ext uri="{FF2B5EF4-FFF2-40B4-BE49-F238E27FC236}">
                <a16:creationId xmlns:a16="http://schemas.microsoft.com/office/drawing/2014/main" id="{FA2A819E-C8DA-423E-BF3E-81AC8A722DBF}"/>
              </a:ext>
            </a:extLst>
          </p:cNvPr>
          <p:cNvSpPr txBox="1"/>
          <p:nvPr/>
        </p:nvSpPr>
        <p:spPr>
          <a:xfrm>
            <a:off x="152400" y="1304876"/>
            <a:ext cx="8686800" cy="923330"/>
          </a:xfrm>
          <a:prstGeom prst="rect">
            <a:avLst/>
          </a:prstGeom>
          <a:noFill/>
        </p:spPr>
        <p:txBody>
          <a:bodyPr wrap="square" rtlCol="0">
            <a:spAutoFit/>
          </a:bodyPr>
          <a:lstStyle/>
          <a:p>
            <a:r>
              <a:rPr lang="en-US" sz="5400" b="1" dirty="0"/>
              <a:t>Purpose</a:t>
            </a:r>
          </a:p>
        </p:txBody>
      </p:sp>
    </p:spTree>
    <p:extLst>
      <p:ext uri="{BB962C8B-B14F-4D97-AF65-F5344CB8AC3E}">
        <p14:creationId xmlns:p14="http://schemas.microsoft.com/office/powerpoint/2010/main" val="16707573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Stacy.NASPAA\Desktop\NASPAA Data Center logo.PNG">
            <a:extLst>
              <a:ext uri="{FF2B5EF4-FFF2-40B4-BE49-F238E27FC236}">
                <a16:creationId xmlns:a16="http://schemas.microsoft.com/office/drawing/2014/main" id="{E31B43C3-A88B-4903-B6AF-8A21BFEDE26A}"/>
              </a:ext>
            </a:extLst>
          </p:cNvPr>
          <p:cNvPicPr>
            <a:picLocks noChangeAspect="1" noChangeArrowheads="1"/>
          </p:cNvPicPr>
          <p:nvPr/>
        </p:nvPicPr>
        <p:blipFill>
          <a:blip r:embed="rId2" cstate="print"/>
          <a:srcRect/>
          <a:stretch>
            <a:fillRect/>
          </a:stretch>
        </p:blipFill>
        <p:spPr bwMode="auto">
          <a:xfrm>
            <a:off x="-13284" y="0"/>
            <a:ext cx="9144000" cy="978657"/>
          </a:xfrm>
          <a:prstGeom prst="rect">
            <a:avLst/>
          </a:prstGeom>
          <a:noFill/>
        </p:spPr>
      </p:pic>
      <p:graphicFrame>
        <p:nvGraphicFramePr>
          <p:cNvPr id="4" name="Chart 3">
            <a:extLst>
              <a:ext uri="{FF2B5EF4-FFF2-40B4-BE49-F238E27FC236}">
                <a16:creationId xmlns:a16="http://schemas.microsoft.com/office/drawing/2014/main" id="{C79B9B66-C264-43FD-9A6F-6D96A07D4E9B}"/>
              </a:ext>
            </a:extLst>
          </p:cNvPr>
          <p:cNvGraphicFramePr>
            <a:graphicFrameLocks/>
          </p:cNvGraphicFramePr>
          <p:nvPr>
            <p:extLst>
              <p:ext uri="{D42A27DB-BD31-4B8C-83A1-F6EECF244321}">
                <p14:modId xmlns:p14="http://schemas.microsoft.com/office/powerpoint/2010/main" val="2423844343"/>
              </p:ext>
            </p:extLst>
          </p:nvPr>
        </p:nvGraphicFramePr>
        <p:xfrm>
          <a:off x="76200" y="978657"/>
          <a:ext cx="8839199" cy="565074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84482189"/>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C:\Users\Stacy.NASPAA\Desktop\NASPAA Data Center logo.PNG">
            <a:extLst>
              <a:ext uri="{FF2B5EF4-FFF2-40B4-BE49-F238E27FC236}">
                <a16:creationId xmlns:a16="http://schemas.microsoft.com/office/drawing/2014/main" id="{C5E6A7C2-07D2-4BD0-9BF3-66CD733FE043}"/>
              </a:ext>
            </a:extLst>
          </p:cNvPr>
          <p:cNvPicPr>
            <a:picLocks noChangeAspect="1" noChangeArrowheads="1"/>
          </p:cNvPicPr>
          <p:nvPr/>
        </p:nvPicPr>
        <p:blipFill>
          <a:blip r:embed="rId2" cstate="print"/>
          <a:srcRect/>
          <a:stretch>
            <a:fillRect/>
          </a:stretch>
        </p:blipFill>
        <p:spPr bwMode="auto">
          <a:xfrm>
            <a:off x="0" y="0"/>
            <a:ext cx="9144000" cy="685800"/>
          </a:xfrm>
          <a:prstGeom prst="rect">
            <a:avLst/>
          </a:prstGeom>
          <a:noFill/>
        </p:spPr>
      </p:pic>
      <p:sp>
        <p:nvSpPr>
          <p:cNvPr id="2" name="TextBox 1">
            <a:extLst>
              <a:ext uri="{FF2B5EF4-FFF2-40B4-BE49-F238E27FC236}">
                <a16:creationId xmlns:a16="http://schemas.microsoft.com/office/drawing/2014/main" id="{3B08CB3B-928F-46CE-92C5-92C86DA3491E}"/>
              </a:ext>
            </a:extLst>
          </p:cNvPr>
          <p:cNvSpPr txBox="1"/>
          <p:nvPr/>
        </p:nvSpPr>
        <p:spPr>
          <a:xfrm>
            <a:off x="76200" y="1828800"/>
            <a:ext cx="8839200" cy="2554545"/>
          </a:xfrm>
          <a:prstGeom prst="rect">
            <a:avLst/>
          </a:prstGeom>
          <a:noFill/>
        </p:spPr>
        <p:txBody>
          <a:bodyPr wrap="square" rtlCol="0">
            <a:spAutoFit/>
          </a:bodyPr>
          <a:lstStyle/>
          <a:p>
            <a:r>
              <a:rPr lang="en-US" sz="3200" dirty="0"/>
              <a:t>NASPAA asked survey respondents “Please rank the following resources and opportunities NASPAA could seek funding to provide as part of our PhD Pathways Initiative. (1 is the opportunity you'd most like to see NASPAA do, 2 the second, and so forth)</a:t>
            </a:r>
          </a:p>
        </p:txBody>
      </p:sp>
    </p:spTree>
    <p:extLst>
      <p:ext uri="{BB962C8B-B14F-4D97-AF65-F5344CB8AC3E}">
        <p14:creationId xmlns:p14="http://schemas.microsoft.com/office/powerpoint/2010/main" val="1414727046"/>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D10D10B-6C1B-4F8A-9912-84434C9D7DC7}"/>
              </a:ext>
            </a:extLst>
          </p:cNvPr>
          <p:cNvPicPr>
            <a:picLocks noChangeAspect="1"/>
          </p:cNvPicPr>
          <p:nvPr/>
        </p:nvPicPr>
        <p:blipFill>
          <a:blip r:embed="rId2"/>
          <a:stretch>
            <a:fillRect/>
          </a:stretch>
        </p:blipFill>
        <p:spPr>
          <a:xfrm>
            <a:off x="0" y="574352"/>
            <a:ext cx="9144000" cy="6311951"/>
          </a:xfrm>
          <a:prstGeom prst="rect">
            <a:avLst/>
          </a:prstGeom>
        </p:spPr>
      </p:pic>
      <p:pic>
        <p:nvPicPr>
          <p:cNvPr id="6" name="Picture 5" descr="C:\Users\Stacy.NASPAA\Desktop\NASPAA Data Center logo.PNG">
            <a:extLst>
              <a:ext uri="{FF2B5EF4-FFF2-40B4-BE49-F238E27FC236}">
                <a16:creationId xmlns:a16="http://schemas.microsoft.com/office/drawing/2014/main" id="{C5E6A7C2-07D2-4BD0-9BF3-66CD733FE043}"/>
              </a:ext>
            </a:extLst>
          </p:cNvPr>
          <p:cNvPicPr>
            <a:picLocks noChangeAspect="1" noChangeArrowheads="1"/>
          </p:cNvPicPr>
          <p:nvPr/>
        </p:nvPicPr>
        <p:blipFill>
          <a:blip r:embed="rId3" cstate="print"/>
          <a:srcRect/>
          <a:stretch>
            <a:fillRect/>
          </a:stretch>
        </p:blipFill>
        <p:spPr bwMode="auto">
          <a:xfrm>
            <a:off x="0" y="0"/>
            <a:ext cx="9144000" cy="574352"/>
          </a:xfrm>
          <a:prstGeom prst="rect">
            <a:avLst/>
          </a:prstGeom>
          <a:noFill/>
        </p:spPr>
      </p:pic>
      <p:sp>
        <p:nvSpPr>
          <p:cNvPr id="2" name="TextBox 1">
            <a:extLst>
              <a:ext uri="{FF2B5EF4-FFF2-40B4-BE49-F238E27FC236}">
                <a16:creationId xmlns:a16="http://schemas.microsoft.com/office/drawing/2014/main" id="{B7E1E497-EA96-4796-8ABF-F14DB0D0A3F7}"/>
              </a:ext>
            </a:extLst>
          </p:cNvPr>
          <p:cNvSpPr txBox="1"/>
          <p:nvPr/>
        </p:nvSpPr>
        <p:spPr>
          <a:xfrm>
            <a:off x="4572000" y="5181600"/>
            <a:ext cx="4495800" cy="646331"/>
          </a:xfrm>
          <a:prstGeom prst="rect">
            <a:avLst/>
          </a:prstGeom>
          <a:noFill/>
        </p:spPr>
        <p:txBody>
          <a:bodyPr wrap="square" rtlCol="0">
            <a:spAutoFit/>
          </a:bodyPr>
          <a:lstStyle/>
          <a:p>
            <a:pPr algn="ctr"/>
            <a:r>
              <a:rPr lang="en-US" dirty="0"/>
              <a:t>NASPAA Opportunities Rankings </a:t>
            </a:r>
          </a:p>
          <a:p>
            <a:pPr algn="ctr"/>
            <a:r>
              <a:rPr lang="en-US" dirty="0"/>
              <a:t>by Race/ Ethnicity</a:t>
            </a:r>
          </a:p>
        </p:txBody>
      </p:sp>
    </p:spTree>
    <p:extLst>
      <p:ext uri="{BB962C8B-B14F-4D97-AF65-F5344CB8AC3E}">
        <p14:creationId xmlns:p14="http://schemas.microsoft.com/office/powerpoint/2010/main" val="2913521039"/>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Stacy.NASPAA\Desktop\NASPAA Data Center logo.PNG">
            <a:extLst>
              <a:ext uri="{FF2B5EF4-FFF2-40B4-BE49-F238E27FC236}">
                <a16:creationId xmlns:a16="http://schemas.microsoft.com/office/drawing/2014/main" id="{E31B43C3-A88B-4903-B6AF-8A21BFEDE26A}"/>
              </a:ext>
            </a:extLst>
          </p:cNvPr>
          <p:cNvPicPr>
            <a:picLocks noChangeAspect="1" noChangeArrowheads="1"/>
          </p:cNvPicPr>
          <p:nvPr/>
        </p:nvPicPr>
        <p:blipFill>
          <a:blip r:embed="rId2" cstate="print"/>
          <a:srcRect/>
          <a:stretch>
            <a:fillRect/>
          </a:stretch>
        </p:blipFill>
        <p:spPr bwMode="auto">
          <a:xfrm>
            <a:off x="-13284" y="0"/>
            <a:ext cx="9144000" cy="978657"/>
          </a:xfrm>
          <a:prstGeom prst="rect">
            <a:avLst/>
          </a:prstGeom>
          <a:noFill/>
        </p:spPr>
      </p:pic>
      <p:pic>
        <p:nvPicPr>
          <p:cNvPr id="6" name="Picture 5">
            <a:extLst>
              <a:ext uri="{FF2B5EF4-FFF2-40B4-BE49-F238E27FC236}">
                <a16:creationId xmlns:a16="http://schemas.microsoft.com/office/drawing/2014/main" id="{1A1E072D-AE15-4D66-89C7-965B639764FB}"/>
              </a:ext>
            </a:extLst>
          </p:cNvPr>
          <p:cNvPicPr>
            <a:picLocks noChangeAspect="1"/>
          </p:cNvPicPr>
          <p:nvPr/>
        </p:nvPicPr>
        <p:blipFill>
          <a:blip r:embed="rId3"/>
          <a:stretch>
            <a:fillRect/>
          </a:stretch>
        </p:blipFill>
        <p:spPr>
          <a:xfrm>
            <a:off x="990600" y="1676400"/>
            <a:ext cx="7594600" cy="4419600"/>
          </a:xfrm>
          <a:prstGeom prst="rect">
            <a:avLst/>
          </a:prstGeom>
        </p:spPr>
      </p:pic>
    </p:spTree>
    <p:extLst>
      <p:ext uri="{BB962C8B-B14F-4D97-AF65-F5344CB8AC3E}">
        <p14:creationId xmlns:p14="http://schemas.microsoft.com/office/powerpoint/2010/main" val="3697829848"/>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Stacy.NASPAA\Desktop\NASPAA Data Center logo.PNG">
            <a:extLst>
              <a:ext uri="{FF2B5EF4-FFF2-40B4-BE49-F238E27FC236}">
                <a16:creationId xmlns:a16="http://schemas.microsoft.com/office/drawing/2014/main" id="{E31B43C3-A88B-4903-B6AF-8A21BFEDE26A}"/>
              </a:ext>
            </a:extLst>
          </p:cNvPr>
          <p:cNvPicPr>
            <a:picLocks noChangeAspect="1" noChangeArrowheads="1"/>
          </p:cNvPicPr>
          <p:nvPr/>
        </p:nvPicPr>
        <p:blipFill>
          <a:blip r:embed="rId2" cstate="print"/>
          <a:srcRect/>
          <a:stretch>
            <a:fillRect/>
          </a:stretch>
        </p:blipFill>
        <p:spPr bwMode="auto">
          <a:xfrm>
            <a:off x="-13284" y="0"/>
            <a:ext cx="9144000" cy="978657"/>
          </a:xfrm>
          <a:prstGeom prst="rect">
            <a:avLst/>
          </a:prstGeom>
          <a:noFill/>
        </p:spPr>
      </p:pic>
      <p:graphicFrame>
        <p:nvGraphicFramePr>
          <p:cNvPr id="4" name="Chart 3">
            <a:extLst>
              <a:ext uri="{FF2B5EF4-FFF2-40B4-BE49-F238E27FC236}">
                <a16:creationId xmlns:a16="http://schemas.microsoft.com/office/drawing/2014/main" id="{E592443D-22D0-43A9-A6A8-CCE63F0D74AD}"/>
              </a:ext>
            </a:extLst>
          </p:cNvPr>
          <p:cNvGraphicFramePr>
            <a:graphicFrameLocks/>
          </p:cNvGraphicFramePr>
          <p:nvPr>
            <p:extLst>
              <p:ext uri="{D42A27DB-BD31-4B8C-83A1-F6EECF244321}">
                <p14:modId xmlns:p14="http://schemas.microsoft.com/office/powerpoint/2010/main" val="3535522779"/>
              </p:ext>
            </p:extLst>
          </p:nvPr>
        </p:nvGraphicFramePr>
        <p:xfrm>
          <a:off x="76200" y="1066800"/>
          <a:ext cx="8534400" cy="5638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19527439"/>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099E5EC-53A7-4A90-8ADD-7BE3889CE32D}"/>
              </a:ext>
            </a:extLst>
          </p:cNvPr>
          <p:cNvPicPr>
            <a:picLocks noChangeAspect="1"/>
          </p:cNvPicPr>
          <p:nvPr/>
        </p:nvPicPr>
        <p:blipFill>
          <a:blip r:embed="rId2"/>
          <a:stretch>
            <a:fillRect/>
          </a:stretch>
        </p:blipFill>
        <p:spPr>
          <a:xfrm>
            <a:off x="3581399" y="2859565"/>
            <a:ext cx="5381625" cy="3093559"/>
          </a:xfrm>
          <a:prstGeom prst="rect">
            <a:avLst/>
          </a:prstGeom>
        </p:spPr>
      </p:pic>
      <p:pic>
        <p:nvPicPr>
          <p:cNvPr id="3" name="Picture 2">
            <a:extLst>
              <a:ext uri="{FF2B5EF4-FFF2-40B4-BE49-F238E27FC236}">
                <a16:creationId xmlns:a16="http://schemas.microsoft.com/office/drawing/2014/main" id="{66AFA25F-7DFF-4DF6-9127-C3771ECB29B8}"/>
              </a:ext>
            </a:extLst>
          </p:cNvPr>
          <p:cNvPicPr>
            <a:picLocks noChangeAspect="1"/>
          </p:cNvPicPr>
          <p:nvPr/>
        </p:nvPicPr>
        <p:blipFill>
          <a:blip r:embed="rId3"/>
          <a:stretch>
            <a:fillRect/>
          </a:stretch>
        </p:blipFill>
        <p:spPr>
          <a:xfrm>
            <a:off x="243840" y="1143000"/>
            <a:ext cx="8915400" cy="5295900"/>
          </a:xfrm>
          <a:prstGeom prst="rect">
            <a:avLst/>
          </a:prstGeom>
        </p:spPr>
      </p:pic>
      <p:pic>
        <p:nvPicPr>
          <p:cNvPr id="5" name="Picture 4" descr="C:\Users\Stacy.NASPAA\Desktop\NASPAA Data Center logo.PNG">
            <a:extLst>
              <a:ext uri="{FF2B5EF4-FFF2-40B4-BE49-F238E27FC236}">
                <a16:creationId xmlns:a16="http://schemas.microsoft.com/office/drawing/2014/main" id="{E31B43C3-A88B-4903-B6AF-8A21BFEDE26A}"/>
              </a:ext>
            </a:extLst>
          </p:cNvPr>
          <p:cNvPicPr>
            <a:picLocks noChangeAspect="1" noChangeArrowheads="1"/>
          </p:cNvPicPr>
          <p:nvPr/>
        </p:nvPicPr>
        <p:blipFill>
          <a:blip r:embed="rId4" cstate="print"/>
          <a:srcRect/>
          <a:stretch>
            <a:fillRect/>
          </a:stretch>
        </p:blipFill>
        <p:spPr bwMode="auto">
          <a:xfrm>
            <a:off x="-13284" y="0"/>
            <a:ext cx="9144000" cy="978657"/>
          </a:xfrm>
          <a:prstGeom prst="rect">
            <a:avLst/>
          </a:prstGeom>
          <a:noFill/>
        </p:spPr>
      </p:pic>
    </p:spTree>
    <p:extLst>
      <p:ext uri="{BB962C8B-B14F-4D97-AF65-F5344CB8AC3E}">
        <p14:creationId xmlns:p14="http://schemas.microsoft.com/office/powerpoint/2010/main" val="3064334665"/>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16358A0-7EE6-4D1A-897B-A407E26E5DF5}"/>
              </a:ext>
            </a:extLst>
          </p:cNvPr>
          <p:cNvPicPr>
            <a:picLocks noChangeAspect="1"/>
          </p:cNvPicPr>
          <p:nvPr/>
        </p:nvPicPr>
        <p:blipFill>
          <a:blip r:embed="rId2"/>
          <a:stretch>
            <a:fillRect/>
          </a:stretch>
        </p:blipFill>
        <p:spPr>
          <a:xfrm>
            <a:off x="914400" y="1371600"/>
            <a:ext cx="7767637" cy="4894207"/>
          </a:xfrm>
          <a:prstGeom prst="rect">
            <a:avLst/>
          </a:prstGeom>
        </p:spPr>
      </p:pic>
      <p:pic>
        <p:nvPicPr>
          <p:cNvPr id="5" name="Picture 4" descr="C:\Users\Stacy.NASPAA\Desktop\NASPAA Data Center logo.PNG">
            <a:extLst>
              <a:ext uri="{FF2B5EF4-FFF2-40B4-BE49-F238E27FC236}">
                <a16:creationId xmlns:a16="http://schemas.microsoft.com/office/drawing/2014/main" id="{D771AECA-EB2F-4E87-9652-46689F20A8A2}"/>
              </a:ext>
            </a:extLst>
          </p:cNvPr>
          <p:cNvPicPr>
            <a:picLocks noChangeAspect="1" noChangeArrowheads="1"/>
          </p:cNvPicPr>
          <p:nvPr/>
        </p:nvPicPr>
        <p:blipFill>
          <a:blip r:embed="rId3" cstate="print"/>
          <a:srcRect/>
          <a:stretch>
            <a:fillRect/>
          </a:stretch>
        </p:blipFill>
        <p:spPr bwMode="auto">
          <a:xfrm>
            <a:off x="-13284" y="0"/>
            <a:ext cx="9144000" cy="978657"/>
          </a:xfrm>
          <a:prstGeom prst="rect">
            <a:avLst/>
          </a:prstGeom>
          <a:noFill/>
        </p:spPr>
      </p:pic>
    </p:spTree>
    <p:extLst>
      <p:ext uri="{BB962C8B-B14F-4D97-AF65-F5344CB8AC3E}">
        <p14:creationId xmlns:p14="http://schemas.microsoft.com/office/powerpoint/2010/main" val="4207209547"/>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099E5EC-53A7-4A90-8ADD-7BE3889CE32D}"/>
              </a:ext>
            </a:extLst>
          </p:cNvPr>
          <p:cNvPicPr>
            <a:picLocks noChangeAspect="1"/>
          </p:cNvPicPr>
          <p:nvPr/>
        </p:nvPicPr>
        <p:blipFill>
          <a:blip r:embed="rId2"/>
          <a:stretch>
            <a:fillRect/>
          </a:stretch>
        </p:blipFill>
        <p:spPr>
          <a:xfrm>
            <a:off x="914401" y="1326475"/>
            <a:ext cx="8048624" cy="4626650"/>
          </a:xfrm>
          <a:prstGeom prst="rect">
            <a:avLst/>
          </a:prstGeom>
        </p:spPr>
      </p:pic>
      <p:pic>
        <p:nvPicPr>
          <p:cNvPr id="5" name="Picture 4" descr="C:\Users\Stacy.NASPAA\Desktop\NASPAA Data Center logo.PNG">
            <a:extLst>
              <a:ext uri="{FF2B5EF4-FFF2-40B4-BE49-F238E27FC236}">
                <a16:creationId xmlns:a16="http://schemas.microsoft.com/office/drawing/2014/main" id="{E31B43C3-A88B-4903-B6AF-8A21BFEDE26A}"/>
              </a:ext>
            </a:extLst>
          </p:cNvPr>
          <p:cNvPicPr>
            <a:picLocks noChangeAspect="1" noChangeArrowheads="1"/>
          </p:cNvPicPr>
          <p:nvPr/>
        </p:nvPicPr>
        <p:blipFill>
          <a:blip r:embed="rId3" cstate="print"/>
          <a:srcRect/>
          <a:stretch>
            <a:fillRect/>
          </a:stretch>
        </p:blipFill>
        <p:spPr bwMode="auto">
          <a:xfrm>
            <a:off x="-13284" y="0"/>
            <a:ext cx="9144000" cy="978657"/>
          </a:xfrm>
          <a:prstGeom prst="rect">
            <a:avLst/>
          </a:prstGeom>
          <a:noFill/>
        </p:spPr>
      </p:pic>
    </p:spTree>
    <p:extLst>
      <p:ext uri="{BB962C8B-B14F-4D97-AF65-F5344CB8AC3E}">
        <p14:creationId xmlns:p14="http://schemas.microsoft.com/office/powerpoint/2010/main" val="3402062114"/>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Stacy.NASPAA\Desktop\NASPAA Data Center logo.PNG">
            <a:extLst>
              <a:ext uri="{FF2B5EF4-FFF2-40B4-BE49-F238E27FC236}">
                <a16:creationId xmlns:a16="http://schemas.microsoft.com/office/drawing/2014/main" id="{E31B43C3-A88B-4903-B6AF-8A21BFEDE26A}"/>
              </a:ext>
            </a:extLst>
          </p:cNvPr>
          <p:cNvPicPr>
            <a:picLocks noChangeAspect="1" noChangeArrowheads="1"/>
          </p:cNvPicPr>
          <p:nvPr/>
        </p:nvPicPr>
        <p:blipFill>
          <a:blip r:embed="rId2" cstate="print"/>
          <a:srcRect/>
          <a:stretch>
            <a:fillRect/>
          </a:stretch>
        </p:blipFill>
        <p:spPr bwMode="auto">
          <a:xfrm>
            <a:off x="-13284" y="0"/>
            <a:ext cx="9144000" cy="978657"/>
          </a:xfrm>
          <a:prstGeom prst="rect">
            <a:avLst/>
          </a:prstGeom>
          <a:noFill/>
        </p:spPr>
      </p:pic>
      <p:graphicFrame>
        <p:nvGraphicFramePr>
          <p:cNvPr id="4" name="Chart 3">
            <a:extLst>
              <a:ext uri="{FF2B5EF4-FFF2-40B4-BE49-F238E27FC236}">
                <a16:creationId xmlns:a16="http://schemas.microsoft.com/office/drawing/2014/main" id="{7562897F-382A-46E8-87A4-0528211F092F}"/>
              </a:ext>
            </a:extLst>
          </p:cNvPr>
          <p:cNvGraphicFramePr>
            <a:graphicFrameLocks/>
          </p:cNvGraphicFramePr>
          <p:nvPr>
            <p:extLst>
              <p:ext uri="{D42A27DB-BD31-4B8C-83A1-F6EECF244321}">
                <p14:modId xmlns:p14="http://schemas.microsoft.com/office/powerpoint/2010/main" val="1386193982"/>
              </p:ext>
            </p:extLst>
          </p:nvPr>
        </p:nvGraphicFramePr>
        <p:xfrm>
          <a:off x="215316" y="1121229"/>
          <a:ext cx="8915400" cy="5715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36862232"/>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7E6FB27-61BE-4F7A-9368-8F40281F4B83}"/>
              </a:ext>
            </a:extLst>
          </p:cNvPr>
          <p:cNvPicPr>
            <a:picLocks noChangeAspect="1"/>
          </p:cNvPicPr>
          <p:nvPr/>
        </p:nvPicPr>
        <p:blipFill>
          <a:blip r:embed="rId2"/>
          <a:stretch>
            <a:fillRect/>
          </a:stretch>
        </p:blipFill>
        <p:spPr>
          <a:xfrm>
            <a:off x="433387" y="1328737"/>
            <a:ext cx="8277225" cy="4200525"/>
          </a:xfrm>
          <a:prstGeom prst="rect">
            <a:avLst/>
          </a:prstGeom>
        </p:spPr>
      </p:pic>
      <p:pic>
        <p:nvPicPr>
          <p:cNvPr id="4" name="Picture 3" descr="C:\Users\Stacy.NASPAA\Desktop\NASPAA Data Center logo.PNG">
            <a:extLst>
              <a:ext uri="{FF2B5EF4-FFF2-40B4-BE49-F238E27FC236}">
                <a16:creationId xmlns:a16="http://schemas.microsoft.com/office/drawing/2014/main" id="{1E8ED23A-C589-4F3A-8636-787C146C46B3}"/>
              </a:ext>
            </a:extLst>
          </p:cNvPr>
          <p:cNvPicPr>
            <a:picLocks noChangeAspect="1" noChangeArrowheads="1"/>
          </p:cNvPicPr>
          <p:nvPr/>
        </p:nvPicPr>
        <p:blipFill>
          <a:blip r:embed="rId3" cstate="print"/>
          <a:srcRect/>
          <a:stretch>
            <a:fillRect/>
          </a:stretch>
        </p:blipFill>
        <p:spPr bwMode="auto">
          <a:xfrm>
            <a:off x="-13284" y="0"/>
            <a:ext cx="9144000" cy="978657"/>
          </a:xfrm>
          <a:prstGeom prst="rect">
            <a:avLst/>
          </a:prstGeom>
          <a:noFill/>
        </p:spPr>
      </p:pic>
    </p:spTree>
    <p:extLst>
      <p:ext uri="{BB962C8B-B14F-4D97-AF65-F5344CB8AC3E}">
        <p14:creationId xmlns:p14="http://schemas.microsoft.com/office/powerpoint/2010/main" val="1561629894"/>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sp>
        <p:nvSpPr>
          <p:cNvPr id="2" name="Rectangle 1">
            <a:extLst>
              <a:ext uri="{FF2B5EF4-FFF2-40B4-BE49-F238E27FC236}">
                <a16:creationId xmlns:a16="http://schemas.microsoft.com/office/drawing/2014/main" id="{411CD9D3-7592-46E8-ACE8-0855024B4EDF}"/>
              </a:ext>
            </a:extLst>
          </p:cNvPr>
          <p:cNvSpPr/>
          <p:nvPr/>
        </p:nvSpPr>
        <p:spPr>
          <a:xfrm>
            <a:off x="228600" y="2514600"/>
            <a:ext cx="8077200" cy="3293209"/>
          </a:xfrm>
          <a:prstGeom prst="rect">
            <a:avLst/>
          </a:prstGeom>
        </p:spPr>
        <p:txBody>
          <a:bodyPr wrap="square">
            <a:spAutoFit/>
          </a:bodyPr>
          <a:lstStyle/>
          <a:p>
            <a:r>
              <a:rPr lang="en-US" sz="2000" dirty="0"/>
              <a:t>NASPAA seeks to improve the resources and information available to potential and current PhD public affairs candidates. In order to create these resources, NASPAA needs to understand the current state of the field; what is working, what is not, what resources are needed to fill any gaps? </a:t>
            </a:r>
          </a:p>
          <a:p>
            <a:endParaRPr lang="en-US" sz="2000" dirty="0"/>
          </a:p>
          <a:p>
            <a:r>
              <a:rPr lang="en-US" sz="2000" dirty="0"/>
              <a:t>NASPAA developed two surveys to better understand the current state of doctoral education in our field and in our programs:</a:t>
            </a:r>
          </a:p>
          <a:p>
            <a:endParaRPr lang="en-US" sz="2000" dirty="0"/>
          </a:p>
          <a:p>
            <a:pPr marL="285750" indent="-285750">
              <a:buFont typeface="Arial" panose="020B0604020202020204" pitchFamily="34" charset="0"/>
              <a:buChar char="•"/>
            </a:pPr>
            <a:r>
              <a:rPr lang="en-US" sz="2000" dirty="0"/>
              <a:t>PhD Programmatic Survey</a:t>
            </a:r>
          </a:p>
          <a:p>
            <a:pPr marL="285750" indent="-285750">
              <a:buFont typeface="Arial" panose="020B0604020202020204" pitchFamily="34" charset="0"/>
              <a:buChar char="•"/>
            </a:pPr>
            <a:r>
              <a:rPr lang="en-US" sz="2800" b="1" dirty="0"/>
              <a:t>Recent and Current PhD Student Survey</a:t>
            </a:r>
            <a:endParaRPr lang="en-US" sz="2400" b="1" dirty="0"/>
          </a:p>
        </p:txBody>
      </p:sp>
      <p:sp>
        <p:nvSpPr>
          <p:cNvPr id="6" name="TextBox 5">
            <a:extLst>
              <a:ext uri="{FF2B5EF4-FFF2-40B4-BE49-F238E27FC236}">
                <a16:creationId xmlns:a16="http://schemas.microsoft.com/office/drawing/2014/main" id="{0DDC455E-81D1-4E38-A291-439D9574310E}"/>
              </a:ext>
            </a:extLst>
          </p:cNvPr>
          <p:cNvSpPr txBox="1"/>
          <p:nvPr/>
        </p:nvSpPr>
        <p:spPr>
          <a:xfrm>
            <a:off x="152400" y="1304876"/>
            <a:ext cx="8686800" cy="923330"/>
          </a:xfrm>
          <a:prstGeom prst="rect">
            <a:avLst/>
          </a:prstGeom>
          <a:noFill/>
        </p:spPr>
        <p:txBody>
          <a:bodyPr wrap="square" rtlCol="0">
            <a:spAutoFit/>
          </a:bodyPr>
          <a:lstStyle/>
          <a:p>
            <a:r>
              <a:rPr lang="en-US" sz="5400" b="1" dirty="0"/>
              <a:t>Methodology</a:t>
            </a:r>
          </a:p>
        </p:txBody>
      </p:sp>
    </p:spTree>
    <p:extLst>
      <p:ext uri="{BB962C8B-B14F-4D97-AF65-F5344CB8AC3E}">
        <p14:creationId xmlns:p14="http://schemas.microsoft.com/office/powerpoint/2010/main" val="6794518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Stacy.NASPAA\Desktop\NASPAA Data Center logo.PNG">
            <a:extLst>
              <a:ext uri="{FF2B5EF4-FFF2-40B4-BE49-F238E27FC236}">
                <a16:creationId xmlns:a16="http://schemas.microsoft.com/office/drawing/2014/main" id="{1E8ED23A-C589-4F3A-8636-787C146C46B3}"/>
              </a:ext>
            </a:extLst>
          </p:cNvPr>
          <p:cNvPicPr>
            <a:picLocks noChangeAspect="1" noChangeArrowheads="1"/>
          </p:cNvPicPr>
          <p:nvPr/>
        </p:nvPicPr>
        <p:blipFill>
          <a:blip r:embed="rId2" cstate="print"/>
          <a:srcRect/>
          <a:stretch>
            <a:fillRect/>
          </a:stretch>
        </p:blipFill>
        <p:spPr bwMode="auto">
          <a:xfrm>
            <a:off x="-13284" y="0"/>
            <a:ext cx="9144000" cy="978657"/>
          </a:xfrm>
          <a:prstGeom prst="rect">
            <a:avLst/>
          </a:prstGeom>
          <a:noFill/>
        </p:spPr>
      </p:pic>
      <p:graphicFrame>
        <p:nvGraphicFramePr>
          <p:cNvPr id="5" name="Chart 4">
            <a:extLst>
              <a:ext uri="{FF2B5EF4-FFF2-40B4-BE49-F238E27FC236}">
                <a16:creationId xmlns:a16="http://schemas.microsoft.com/office/drawing/2014/main" id="{05679E1D-D9FC-488A-89D0-9910E5EA3115}"/>
              </a:ext>
            </a:extLst>
          </p:cNvPr>
          <p:cNvGraphicFramePr>
            <a:graphicFrameLocks/>
          </p:cNvGraphicFramePr>
          <p:nvPr>
            <p:extLst>
              <p:ext uri="{D42A27DB-BD31-4B8C-83A1-F6EECF244321}">
                <p14:modId xmlns:p14="http://schemas.microsoft.com/office/powerpoint/2010/main" val="3059681247"/>
              </p:ext>
            </p:extLst>
          </p:nvPr>
        </p:nvGraphicFramePr>
        <p:xfrm>
          <a:off x="381000" y="1066800"/>
          <a:ext cx="8458200" cy="5410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54252366"/>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Stacy.NASPAA\Desktop\NASPAA Data Center logo.PNG">
            <a:extLst>
              <a:ext uri="{FF2B5EF4-FFF2-40B4-BE49-F238E27FC236}">
                <a16:creationId xmlns:a16="http://schemas.microsoft.com/office/drawing/2014/main" id="{E31B43C3-A88B-4903-B6AF-8A21BFEDE26A}"/>
              </a:ext>
            </a:extLst>
          </p:cNvPr>
          <p:cNvPicPr>
            <a:picLocks noChangeAspect="1" noChangeArrowheads="1"/>
          </p:cNvPicPr>
          <p:nvPr/>
        </p:nvPicPr>
        <p:blipFill>
          <a:blip r:embed="rId2" cstate="print"/>
          <a:srcRect/>
          <a:stretch>
            <a:fillRect/>
          </a:stretch>
        </p:blipFill>
        <p:spPr bwMode="auto">
          <a:xfrm>
            <a:off x="-13284" y="1"/>
            <a:ext cx="9144000" cy="885884"/>
          </a:xfrm>
          <a:prstGeom prst="rect">
            <a:avLst/>
          </a:prstGeom>
          <a:noFill/>
        </p:spPr>
      </p:pic>
      <p:sp>
        <p:nvSpPr>
          <p:cNvPr id="2" name="TextBox 1">
            <a:extLst>
              <a:ext uri="{FF2B5EF4-FFF2-40B4-BE49-F238E27FC236}">
                <a16:creationId xmlns:a16="http://schemas.microsoft.com/office/drawing/2014/main" id="{7A73FA30-75F0-43FF-BED8-5874755E98C3}"/>
              </a:ext>
            </a:extLst>
          </p:cNvPr>
          <p:cNvSpPr txBox="1"/>
          <p:nvPr/>
        </p:nvSpPr>
        <p:spPr>
          <a:xfrm>
            <a:off x="228600" y="888062"/>
            <a:ext cx="8763000" cy="6186309"/>
          </a:xfrm>
          <a:prstGeom prst="rect">
            <a:avLst/>
          </a:prstGeom>
          <a:noFill/>
        </p:spPr>
        <p:txBody>
          <a:bodyPr wrap="square" rtlCol="0">
            <a:spAutoFit/>
          </a:bodyPr>
          <a:lstStyle/>
          <a:p>
            <a:r>
              <a:rPr lang="en-US" b="1" u="sng" dirty="0"/>
              <a:t>Highlighted Comments on Inclusiveness from open ended responses:</a:t>
            </a:r>
          </a:p>
          <a:p>
            <a:endParaRPr lang="en-US" dirty="0"/>
          </a:p>
          <a:p>
            <a:r>
              <a:rPr lang="en-US" dirty="0"/>
              <a:t>“There is a “majority” perspective that does not allow diverse viewpoints from non-White students. It is rather discouraging. Even to the point of being told to change my dissertation topic because as a Black person, it would not be well received by the popular white audience. But that if I was not Black, it would be better accepted. And that I would not be hired with a dissertation topic focused on race.”</a:t>
            </a:r>
          </a:p>
          <a:p>
            <a:endParaRPr lang="en-US" dirty="0"/>
          </a:p>
          <a:p>
            <a:r>
              <a:rPr lang="en-US" dirty="0"/>
              <a:t>“As a white male, I am over-represented. As a convicted felon, though, it can be difficult to be as open with everybody as I would like to be.”</a:t>
            </a:r>
          </a:p>
          <a:p>
            <a:endParaRPr lang="en-US" dirty="0"/>
          </a:p>
          <a:p>
            <a:r>
              <a:rPr lang="en-US" dirty="0"/>
              <a:t>“The administrators in my department do not show enough respect for the diversity of ethnicity. Some even showed bold discriminations to African-American PhD students and Asians.”</a:t>
            </a:r>
          </a:p>
          <a:p>
            <a:endParaRPr lang="en-US" dirty="0"/>
          </a:p>
          <a:p>
            <a:r>
              <a:rPr lang="en-US" dirty="0"/>
              <a:t>“There is a diverse group of students; however, those of color seem to be struggling more than others due to a lack of culturally responsive supports.”</a:t>
            </a:r>
          </a:p>
          <a:p>
            <a:endParaRPr lang="en-US" dirty="0"/>
          </a:p>
          <a:p>
            <a:r>
              <a:rPr lang="en-US" dirty="0"/>
              <a:t>“its inclusive, although white male tend to be over-represented in faculty positions so there is less demand for my expertise just because </a:t>
            </a:r>
            <a:r>
              <a:rPr lang="en-US" dirty="0" err="1"/>
              <a:t>i</a:t>
            </a:r>
            <a:r>
              <a:rPr lang="en-US" dirty="0"/>
              <a:t> am white and because </a:t>
            </a:r>
            <a:r>
              <a:rPr lang="en-US" dirty="0" err="1"/>
              <a:t>i</a:t>
            </a:r>
            <a:r>
              <a:rPr lang="en-US" dirty="0"/>
              <a:t> am male, </a:t>
            </a:r>
            <a:r>
              <a:rPr lang="en-US" dirty="0" err="1"/>
              <a:t>i</a:t>
            </a:r>
            <a:r>
              <a:rPr lang="en-US" dirty="0"/>
              <a:t> wish was told that before </a:t>
            </a:r>
            <a:r>
              <a:rPr lang="en-US" dirty="0" err="1"/>
              <a:t>i</a:t>
            </a:r>
            <a:r>
              <a:rPr lang="en-US" dirty="0"/>
              <a:t> applied </a:t>
            </a:r>
          </a:p>
          <a:p>
            <a:endParaRPr lang="en-US" dirty="0"/>
          </a:p>
        </p:txBody>
      </p:sp>
    </p:spTree>
    <p:extLst>
      <p:ext uri="{BB962C8B-B14F-4D97-AF65-F5344CB8AC3E}">
        <p14:creationId xmlns:p14="http://schemas.microsoft.com/office/powerpoint/2010/main" val="1275097772"/>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Stacy.NASPAA\Desktop\NASPAA Data Center logo.PNG">
            <a:extLst>
              <a:ext uri="{FF2B5EF4-FFF2-40B4-BE49-F238E27FC236}">
                <a16:creationId xmlns:a16="http://schemas.microsoft.com/office/drawing/2014/main" id="{E31B43C3-A88B-4903-B6AF-8A21BFEDE26A}"/>
              </a:ext>
            </a:extLst>
          </p:cNvPr>
          <p:cNvPicPr>
            <a:picLocks noChangeAspect="1" noChangeArrowheads="1"/>
          </p:cNvPicPr>
          <p:nvPr/>
        </p:nvPicPr>
        <p:blipFill>
          <a:blip r:embed="rId2" cstate="print"/>
          <a:srcRect/>
          <a:stretch>
            <a:fillRect/>
          </a:stretch>
        </p:blipFill>
        <p:spPr bwMode="auto">
          <a:xfrm>
            <a:off x="-13284" y="1"/>
            <a:ext cx="9144000" cy="762000"/>
          </a:xfrm>
          <a:prstGeom prst="rect">
            <a:avLst/>
          </a:prstGeom>
          <a:noFill/>
        </p:spPr>
      </p:pic>
      <p:sp>
        <p:nvSpPr>
          <p:cNvPr id="3" name="Rectangle 2">
            <a:extLst>
              <a:ext uri="{FF2B5EF4-FFF2-40B4-BE49-F238E27FC236}">
                <a16:creationId xmlns:a16="http://schemas.microsoft.com/office/drawing/2014/main" id="{6372C3D1-8E77-43C7-980C-DE20F83C9DB4}"/>
              </a:ext>
            </a:extLst>
          </p:cNvPr>
          <p:cNvSpPr/>
          <p:nvPr/>
        </p:nvSpPr>
        <p:spPr>
          <a:xfrm>
            <a:off x="76200" y="788127"/>
            <a:ext cx="8839200" cy="5909310"/>
          </a:xfrm>
          <a:prstGeom prst="rect">
            <a:avLst/>
          </a:prstGeom>
        </p:spPr>
        <p:txBody>
          <a:bodyPr wrap="square">
            <a:spAutoFit/>
          </a:bodyPr>
          <a:lstStyle/>
          <a:p>
            <a:r>
              <a:rPr lang="en-US" b="1" u="sng" dirty="0"/>
              <a:t>Highlighted Comments on Inclusiveness from open ended responses:</a:t>
            </a:r>
          </a:p>
          <a:p>
            <a:endParaRPr lang="en-US" dirty="0"/>
          </a:p>
          <a:p>
            <a:r>
              <a:rPr lang="en-US" dirty="0"/>
              <a:t>“Again, the issue is with including part-time students as contributing members of the class. We are treated differently than full-time students.” </a:t>
            </a:r>
          </a:p>
          <a:p>
            <a:endParaRPr lang="en-US" dirty="0"/>
          </a:p>
          <a:p>
            <a:r>
              <a:rPr lang="en-US" dirty="0"/>
              <a:t>“Many of our faculty are older, well-meaning white men who rarely include content on race, class, gender and other forms of diversity in their classes, and appear very uncomfortable in these discussions. The department feels like an old-fashioned, repressed, WASP-y organizational culture. This is an easy fit for me, but is not fair to students who are not from that culture. My decision not to pursue a career in academia after my doctorate is largely attributable to how unattractive the organizational culture of my department is to me. I like and respect my professors and can study here, but I wouldn't want to work in an environment like this.”</a:t>
            </a:r>
          </a:p>
          <a:p>
            <a:endParaRPr lang="en-US" dirty="0"/>
          </a:p>
          <a:p>
            <a:r>
              <a:rPr lang="en-US" dirty="0"/>
              <a:t>“In my academic journey, I encountered an overly represented (both in person and in materials presented) group - older, white men.”</a:t>
            </a:r>
          </a:p>
          <a:p>
            <a:endParaRPr lang="en-US" dirty="0"/>
          </a:p>
          <a:p>
            <a:r>
              <a:rPr lang="en-US" dirty="0"/>
              <a:t>“I think my opportunity to succeed were in some ways superior to my cohort members. </a:t>
            </a:r>
            <a:r>
              <a:rPr lang="en-US" dirty="0" err="1"/>
              <a:t>Soecifically</a:t>
            </a:r>
            <a:r>
              <a:rPr lang="en-US" dirty="0"/>
              <a:t> my female colleagues reported and I observed a difference in terms of how my opinions were treated and privileged at times. Also at least one conservative professor was at times mean spirited and dismissive of other views and Tet assumed I agreed with him.” </a:t>
            </a:r>
          </a:p>
        </p:txBody>
      </p:sp>
    </p:spTree>
    <p:extLst>
      <p:ext uri="{BB962C8B-B14F-4D97-AF65-F5344CB8AC3E}">
        <p14:creationId xmlns:p14="http://schemas.microsoft.com/office/powerpoint/2010/main" val="2647313789"/>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Stacy.NASPAA\Desktop\NASPAA Data Center logo.PNG">
            <a:extLst>
              <a:ext uri="{FF2B5EF4-FFF2-40B4-BE49-F238E27FC236}">
                <a16:creationId xmlns:a16="http://schemas.microsoft.com/office/drawing/2014/main" id="{E31B43C3-A88B-4903-B6AF-8A21BFEDE26A}"/>
              </a:ext>
            </a:extLst>
          </p:cNvPr>
          <p:cNvPicPr>
            <a:picLocks noChangeAspect="1" noChangeArrowheads="1"/>
          </p:cNvPicPr>
          <p:nvPr/>
        </p:nvPicPr>
        <p:blipFill>
          <a:blip r:embed="rId2" cstate="print"/>
          <a:srcRect/>
          <a:stretch>
            <a:fillRect/>
          </a:stretch>
        </p:blipFill>
        <p:spPr bwMode="auto">
          <a:xfrm>
            <a:off x="-13284" y="0"/>
            <a:ext cx="9144000" cy="978657"/>
          </a:xfrm>
          <a:prstGeom prst="rect">
            <a:avLst/>
          </a:prstGeom>
          <a:noFill/>
        </p:spPr>
      </p:pic>
      <p:sp>
        <p:nvSpPr>
          <p:cNvPr id="3" name="Rectangle 2">
            <a:extLst>
              <a:ext uri="{FF2B5EF4-FFF2-40B4-BE49-F238E27FC236}">
                <a16:creationId xmlns:a16="http://schemas.microsoft.com/office/drawing/2014/main" id="{6372C3D1-8E77-43C7-980C-DE20F83C9DB4}"/>
              </a:ext>
            </a:extLst>
          </p:cNvPr>
          <p:cNvSpPr/>
          <p:nvPr/>
        </p:nvSpPr>
        <p:spPr>
          <a:xfrm>
            <a:off x="48118" y="978657"/>
            <a:ext cx="8839200" cy="5632311"/>
          </a:xfrm>
          <a:prstGeom prst="rect">
            <a:avLst/>
          </a:prstGeom>
        </p:spPr>
        <p:txBody>
          <a:bodyPr wrap="square">
            <a:spAutoFit/>
          </a:bodyPr>
          <a:lstStyle/>
          <a:p>
            <a:r>
              <a:rPr lang="en-US" b="1" u="sng" dirty="0"/>
              <a:t>Highlighted Comments on Inclusiveness from open ended responses:</a:t>
            </a:r>
          </a:p>
          <a:p>
            <a:endParaRPr lang="en-US" dirty="0"/>
          </a:p>
          <a:p>
            <a:r>
              <a:rPr lang="en-US" dirty="0"/>
              <a:t>“I do some repressing of my background (fundamentalist evangelical Christian, etc.) because there is only so much time for discussion and it is easier to glide along on the default assumption, which is not false, that I am progressive. There have been a couple occasions where in my opinion things got out of hand, however, where people were calling for professors to be fired after they expressed conservative viewpoints (albeit with other factors, but still it was a bad sign). This is not the general tenor, and I have witnessed plenty of thoughtful interactions with conservative viewpoints on the whole.”</a:t>
            </a:r>
          </a:p>
          <a:p>
            <a:endParaRPr lang="en-US" dirty="0"/>
          </a:p>
          <a:p>
            <a:r>
              <a:rPr lang="en-US" dirty="0"/>
              <a:t>“My professors regularly complain about not being able to recruit black candidates. They apparently try their best. I have never seen black candidates present a job talk at my school. This worries me.”</a:t>
            </a:r>
          </a:p>
          <a:p>
            <a:endParaRPr lang="en-US" dirty="0"/>
          </a:p>
          <a:p>
            <a:r>
              <a:rPr lang="en-US" dirty="0"/>
              <a:t>“I am white and female. All white females flocked to one mentor. There was ONE female of color in my program and all SOC seemed to go to her. Both female professors were doing more than their fair share of mentoring and advising </a:t>
            </a:r>
            <a:r>
              <a:rPr lang="en-US" dirty="0" err="1"/>
              <a:t>Ph.D</a:t>
            </a:r>
            <a:r>
              <a:rPr lang="en-US" dirty="0"/>
              <a:t> students. There did not seem to be an acknowledgement of the extra labor they were doing in terms of course releases, etc.”</a:t>
            </a:r>
          </a:p>
          <a:p>
            <a:endParaRPr lang="en-US" dirty="0"/>
          </a:p>
          <a:p>
            <a:endParaRPr lang="en-US" dirty="0"/>
          </a:p>
        </p:txBody>
      </p:sp>
    </p:spTree>
    <p:extLst>
      <p:ext uri="{BB962C8B-B14F-4D97-AF65-F5344CB8AC3E}">
        <p14:creationId xmlns:p14="http://schemas.microsoft.com/office/powerpoint/2010/main" val="3839506235"/>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Stacy.NASPAA\Desktop\NASPAA Data Center logo.PNG">
            <a:extLst>
              <a:ext uri="{FF2B5EF4-FFF2-40B4-BE49-F238E27FC236}">
                <a16:creationId xmlns:a16="http://schemas.microsoft.com/office/drawing/2014/main" id="{E31B43C3-A88B-4903-B6AF-8A21BFEDE26A}"/>
              </a:ext>
            </a:extLst>
          </p:cNvPr>
          <p:cNvPicPr>
            <a:picLocks noChangeAspect="1" noChangeArrowheads="1"/>
          </p:cNvPicPr>
          <p:nvPr/>
        </p:nvPicPr>
        <p:blipFill>
          <a:blip r:embed="rId2" cstate="print"/>
          <a:srcRect/>
          <a:stretch>
            <a:fillRect/>
          </a:stretch>
        </p:blipFill>
        <p:spPr bwMode="auto">
          <a:xfrm>
            <a:off x="-13284" y="1"/>
            <a:ext cx="9144000" cy="533399"/>
          </a:xfrm>
          <a:prstGeom prst="rect">
            <a:avLst/>
          </a:prstGeom>
          <a:noFill/>
        </p:spPr>
      </p:pic>
      <p:sp>
        <p:nvSpPr>
          <p:cNvPr id="2" name="TextBox 1">
            <a:extLst>
              <a:ext uri="{FF2B5EF4-FFF2-40B4-BE49-F238E27FC236}">
                <a16:creationId xmlns:a16="http://schemas.microsoft.com/office/drawing/2014/main" id="{7A73FA30-75F0-43FF-BED8-5874755E98C3}"/>
              </a:ext>
            </a:extLst>
          </p:cNvPr>
          <p:cNvSpPr txBox="1"/>
          <p:nvPr/>
        </p:nvSpPr>
        <p:spPr>
          <a:xfrm>
            <a:off x="152400" y="548640"/>
            <a:ext cx="8978316" cy="5770811"/>
          </a:xfrm>
          <a:prstGeom prst="rect">
            <a:avLst/>
          </a:prstGeom>
          <a:noFill/>
        </p:spPr>
        <p:txBody>
          <a:bodyPr wrap="square" rtlCol="0">
            <a:spAutoFit/>
          </a:bodyPr>
          <a:lstStyle/>
          <a:p>
            <a:r>
              <a:rPr lang="en-US" b="1" u="sng" dirty="0"/>
              <a:t>Highlighted Comments on Inclusiveness from open ended responses:</a:t>
            </a:r>
          </a:p>
          <a:p>
            <a:endParaRPr lang="en-US" dirty="0"/>
          </a:p>
          <a:p>
            <a:endParaRPr lang="en-US" dirty="0"/>
          </a:p>
          <a:p>
            <a:r>
              <a:rPr lang="en-US" sz="2100" dirty="0"/>
              <a:t>“I have always been labeled a non-traditional student. I am a first-generation college student in my family, Caucasian/Hispanic Latino, and did not begin college until age 26. I worked full time while attending classes because I had to. I grew up in poverty and have very little family/support. I firmly believe this doctoral program is incapable of understanding my background/experience. Whether this is by choice or something else, it remains the case. There is no understanding as to why I would be unable to attend month-long out of state workshops or multiple international conferences, every year/summer. Or why I would be unable to take a potentially risky post-doc two-year position across the country. Growing up in poverty meant that you were always at risk of losing what little you had, and you were a paycheck away from being homeless. I carry financial debt from my time in undergrad (federal loans), and cannot fall back on family in case things don't work out following graduation. There may be opportunities out there, but them being available, and you being able to take advantage of them are two completely separate things. </a:t>
            </a:r>
          </a:p>
        </p:txBody>
      </p:sp>
    </p:spTree>
    <p:extLst>
      <p:ext uri="{BB962C8B-B14F-4D97-AF65-F5344CB8AC3E}">
        <p14:creationId xmlns:p14="http://schemas.microsoft.com/office/powerpoint/2010/main" val="996028291"/>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Stacy.NASPAA\Desktop\NASPAA Data Center logo.PNG">
            <a:extLst>
              <a:ext uri="{FF2B5EF4-FFF2-40B4-BE49-F238E27FC236}">
                <a16:creationId xmlns:a16="http://schemas.microsoft.com/office/drawing/2014/main" id="{E31B43C3-A88B-4903-B6AF-8A21BFEDE26A}"/>
              </a:ext>
            </a:extLst>
          </p:cNvPr>
          <p:cNvPicPr>
            <a:picLocks noChangeAspect="1" noChangeArrowheads="1"/>
          </p:cNvPicPr>
          <p:nvPr/>
        </p:nvPicPr>
        <p:blipFill>
          <a:blip r:embed="rId2" cstate="print"/>
          <a:srcRect/>
          <a:stretch>
            <a:fillRect/>
          </a:stretch>
        </p:blipFill>
        <p:spPr bwMode="auto">
          <a:xfrm>
            <a:off x="-13284" y="1"/>
            <a:ext cx="9144000" cy="838199"/>
          </a:xfrm>
          <a:prstGeom prst="rect">
            <a:avLst/>
          </a:prstGeom>
          <a:noFill/>
        </p:spPr>
      </p:pic>
      <p:sp>
        <p:nvSpPr>
          <p:cNvPr id="3" name="Rectangle 2">
            <a:extLst>
              <a:ext uri="{FF2B5EF4-FFF2-40B4-BE49-F238E27FC236}">
                <a16:creationId xmlns:a16="http://schemas.microsoft.com/office/drawing/2014/main" id="{6372C3D1-8E77-43C7-980C-DE20F83C9DB4}"/>
              </a:ext>
            </a:extLst>
          </p:cNvPr>
          <p:cNvSpPr/>
          <p:nvPr/>
        </p:nvSpPr>
        <p:spPr>
          <a:xfrm>
            <a:off x="152400" y="990600"/>
            <a:ext cx="8839200" cy="5632311"/>
          </a:xfrm>
          <a:prstGeom prst="rect">
            <a:avLst/>
          </a:prstGeom>
        </p:spPr>
        <p:txBody>
          <a:bodyPr wrap="square">
            <a:spAutoFit/>
          </a:bodyPr>
          <a:lstStyle/>
          <a:p>
            <a:r>
              <a:rPr lang="en-US" b="1" u="sng" dirty="0"/>
              <a:t>Highlighted Comments on Inclusiveness from open ended responses:</a:t>
            </a:r>
          </a:p>
          <a:p>
            <a:endParaRPr lang="en-US" dirty="0"/>
          </a:p>
          <a:p>
            <a:r>
              <a:rPr lang="en-US" dirty="0"/>
              <a:t>“Not all faculty, but the </a:t>
            </a:r>
            <a:r>
              <a:rPr lang="en-US" dirty="0" err="1"/>
              <a:t>phd</a:t>
            </a:r>
            <a:r>
              <a:rPr lang="en-US" dirty="0"/>
              <a:t> program in general systematically provided preferential treatment to white student, predominantly the male students, with regards to funding opportunities, fellowships, awards and other opportunities. The program also demonstrated discriminatory practices against minority candidates in a variety of ways. One such example was a group of faculty colluding to successfully terminate a minority candidate from the </a:t>
            </a:r>
            <a:r>
              <a:rPr lang="en-US" dirty="0" err="1"/>
              <a:t>phd</a:t>
            </a:r>
            <a:r>
              <a:rPr lang="en-US" dirty="0"/>
              <a:t> program through the comprehensive exam process.     As a note on the questions above, race/ethnicity should not be the only determinant of a mentor. Also, just because there is a mentor available of my race/ethnicity, it does not mean that mentor is a quality mentor.”</a:t>
            </a:r>
          </a:p>
          <a:p>
            <a:endParaRPr lang="en-US" dirty="0"/>
          </a:p>
          <a:p>
            <a:r>
              <a:rPr lang="en-US" dirty="0"/>
              <a:t>“The college does push inclusion, which is commendable, but in the northwest it is difficult to get actual diversity which is a main way that </a:t>
            </a:r>
            <a:r>
              <a:rPr lang="en-US" dirty="0" err="1"/>
              <a:t>i</a:t>
            </a:r>
            <a:r>
              <a:rPr lang="en-US" dirty="0"/>
              <a:t> perceive inclusion. Further, in terms of faculty make up, diversity and thus one aspect of inclusion, is limited. There is often little room in most classes to talk about how my identity changes the perspective of the subject at hand.“</a:t>
            </a:r>
          </a:p>
          <a:p>
            <a:endParaRPr lang="en-US" dirty="0"/>
          </a:p>
          <a:p>
            <a:r>
              <a:rPr lang="en-US" dirty="0"/>
              <a:t>“The program has an MPA director that constantly and openly, makes racist comments. For example, she only got that job because she is black or they told me they didn't hire me because they wanted a minority candidate.”</a:t>
            </a:r>
          </a:p>
        </p:txBody>
      </p:sp>
    </p:spTree>
    <p:extLst>
      <p:ext uri="{BB962C8B-B14F-4D97-AF65-F5344CB8AC3E}">
        <p14:creationId xmlns:p14="http://schemas.microsoft.com/office/powerpoint/2010/main" val="2979735238"/>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pic>
        <p:nvPicPr>
          <p:cNvPr id="6" name="Picture 5">
            <a:extLst>
              <a:ext uri="{FF2B5EF4-FFF2-40B4-BE49-F238E27FC236}">
                <a16:creationId xmlns:a16="http://schemas.microsoft.com/office/drawing/2014/main" id="{24D1E76C-BC39-4834-9D1D-A2732A9528DA}"/>
              </a:ext>
            </a:extLst>
          </p:cNvPr>
          <p:cNvPicPr>
            <a:picLocks noChangeAspect="1"/>
          </p:cNvPicPr>
          <p:nvPr/>
        </p:nvPicPr>
        <p:blipFill>
          <a:blip r:embed="rId3"/>
          <a:stretch>
            <a:fillRect/>
          </a:stretch>
        </p:blipFill>
        <p:spPr>
          <a:xfrm>
            <a:off x="685800" y="2113944"/>
            <a:ext cx="8343900" cy="3981450"/>
          </a:xfrm>
          <a:prstGeom prst="rect">
            <a:avLst/>
          </a:prstGeom>
        </p:spPr>
      </p:pic>
      <p:sp>
        <p:nvSpPr>
          <p:cNvPr id="4" name="TextBox 3">
            <a:extLst>
              <a:ext uri="{FF2B5EF4-FFF2-40B4-BE49-F238E27FC236}">
                <a16:creationId xmlns:a16="http://schemas.microsoft.com/office/drawing/2014/main" id="{1400504D-7CD3-42D5-8126-4DF3DE5A9F76}"/>
              </a:ext>
            </a:extLst>
          </p:cNvPr>
          <p:cNvSpPr txBox="1"/>
          <p:nvPr/>
        </p:nvSpPr>
        <p:spPr>
          <a:xfrm>
            <a:off x="152400" y="1447800"/>
            <a:ext cx="5257800" cy="523220"/>
          </a:xfrm>
          <a:prstGeom prst="rect">
            <a:avLst/>
          </a:prstGeom>
          <a:noFill/>
        </p:spPr>
        <p:txBody>
          <a:bodyPr wrap="square" rtlCol="0">
            <a:spAutoFit/>
          </a:bodyPr>
          <a:lstStyle/>
          <a:p>
            <a:r>
              <a:rPr lang="en-US" sz="2800" b="1" dirty="0"/>
              <a:t>WE ARE STILL TAKING RESPONSES</a:t>
            </a:r>
          </a:p>
        </p:txBody>
      </p:sp>
    </p:spTree>
    <p:extLst>
      <p:ext uri="{BB962C8B-B14F-4D97-AF65-F5344CB8AC3E}">
        <p14:creationId xmlns:p14="http://schemas.microsoft.com/office/powerpoint/2010/main" val="1292587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graphicFrame>
        <p:nvGraphicFramePr>
          <p:cNvPr id="5" name="Chart 4">
            <a:extLst>
              <a:ext uri="{FF2B5EF4-FFF2-40B4-BE49-F238E27FC236}">
                <a16:creationId xmlns:a16="http://schemas.microsoft.com/office/drawing/2014/main" id="{14CA465C-DB8A-4651-B3C3-CBA9D8A005FD}"/>
              </a:ext>
            </a:extLst>
          </p:cNvPr>
          <p:cNvGraphicFramePr>
            <a:graphicFrameLocks/>
          </p:cNvGraphicFramePr>
          <p:nvPr>
            <p:extLst>
              <p:ext uri="{D42A27DB-BD31-4B8C-83A1-F6EECF244321}">
                <p14:modId xmlns:p14="http://schemas.microsoft.com/office/powerpoint/2010/main" val="3671442200"/>
              </p:ext>
            </p:extLst>
          </p:nvPr>
        </p:nvGraphicFramePr>
        <p:xfrm>
          <a:off x="762000" y="2286000"/>
          <a:ext cx="8077200" cy="41910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A8A25A42-47C2-4170-AF2B-CB40868949CA}"/>
              </a:ext>
            </a:extLst>
          </p:cNvPr>
          <p:cNvSpPr txBox="1"/>
          <p:nvPr/>
        </p:nvSpPr>
        <p:spPr>
          <a:xfrm>
            <a:off x="152400" y="1304876"/>
            <a:ext cx="8686800" cy="707886"/>
          </a:xfrm>
          <a:prstGeom prst="rect">
            <a:avLst/>
          </a:prstGeom>
          <a:noFill/>
        </p:spPr>
        <p:txBody>
          <a:bodyPr wrap="square" rtlCol="0">
            <a:spAutoFit/>
          </a:bodyPr>
          <a:lstStyle/>
          <a:p>
            <a:r>
              <a:rPr lang="en-US" sz="4000" b="1" dirty="0"/>
              <a:t>Survey Demographics</a:t>
            </a:r>
          </a:p>
        </p:txBody>
      </p:sp>
    </p:spTree>
    <p:extLst>
      <p:ext uri="{BB962C8B-B14F-4D97-AF65-F5344CB8AC3E}">
        <p14:creationId xmlns:p14="http://schemas.microsoft.com/office/powerpoint/2010/main" val="3921874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sp>
        <p:nvSpPr>
          <p:cNvPr id="9" name="TextBox 8">
            <a:extLst>
              <a:ext uri="{FF2B5EF4-FFF2-40B4-BE49-F238E27FC236}">
                <a16:creationId xmlns:a16="http://schemas.microsoft.com/office/drawing/2014/main" id="{A8A25A42-47C2-4170-AF2B-CB40868949CA}"/>
              </a:ext>
            </a:extLst>
          </p:cNvPr>
          <p:cNvSpPr txBox="1"/>
          <p:nvPr/>
        </p:nvSpPr>
        <p:spPr>
          <a:xfrm>
            <a:off x="152400" y="1304876"/>
            <a:ext cx="8686800" cy="707886"/>
          </a:xfrm>
          <a:prstGeom prst="rect">
            <a:avLst/>
          </a:prstGeom>
          <a:noFill/>
        </p:spPr>
        <p:txBody>
          <a:bodyPr wrap="square" rtlCol="0">
            <a:spAutoFit/>
          </a:bodyPr>
          <a:lstStyle/>
          <a:p>
            <a:r>
              <a:rPr lang="en-US" sz="4000" b="1" dirty="0"/>
              <a:t>Survey Demographics</a:t>
            </a:r>
          </a:p>
        </p:txBody>
      </p:sp>
      <p:pic>
        <p:nvPicPr>
          <p:cNvPr id="2" name="Picture 1">
            <a:extLst>
              <a:ext uri="{FF2B5EF4-FFF2-40B4-BE49-F238E27FC236}">
                <a16:creationId xmlns:a16="http://schemas.microsoft.com/office/drawing/2014/main" id="{BE42FFF7-35BD-4994-8C86-141F46FBD033}"/>
              </a:ext>
            </a:extLst>
          </p:cNvPr>
          <p:cNvPicPr>
            <a:picLocks noChangeAspect="1"/>
          </p:cNvPicPr>
          <p:nvPr/>
        </p:nvPicPr>
        <p:blipFill>
          <a:blip r:embed="rId3"/>
          <a:stretch>
            <a:fillRect/>
          </a:stretch>
        </p:blipFill>
        <p:spPr>
          <a:xfrm>
            <a:off x="982473" y="2133600"/>
            <a:ext cx="7179053" cy="4272197"/>
          </a:xfrm>
          <a:prstGeom prst="rect">
            <a:avLst/>
          </a:prstGeom>
        </p:spPr>
      </p:pic>
    </p:spTree>
    <p:extLst>
      <p:ext uri="{BB962C8B-B14F-4D97-AF65-F5344CB8AC3E}">
        <p14:creationId xmlns:p14="http://schemas.microsoft.com/office/powerpoint/2010/main" val="3468163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C:\Users\Stacy.NASPAA\Desktop\NASPAA Data Center logo.PNG"/>
          <p:cNvPicPr>
            <a:picLocks noChangeAspect="1" noChangeArrowheads="1"/>
          </p:cNvPicPr>
          <p:nvPr/>
        </p:nvPicPr>
        <p:blipFill>
          <a:blip r:embed="rId2" cstate="print"/>
          <a:srcRect/>
          <a:stretch>
            <a:fillRect/>
          </a:stretch>
        </p:blipFill>
        <p:spPr bwMode="auto">
          <a:xfrm>
            <a:off x="0" y="0"/>
            <a:ext cx="9144000" cy="978657"/>
          </a:xfrm>
          <a:prstGeom prst="rect">
            <a:avLst/>
          </a:prstGeom>
          <a:noFill/>
        </p:spPr>
      </p:pic>
      <p:graphicFrame>
        <p:nvGraphicFramePr>
          <p:cNvPr id="5" name="Chart 4">
            <a:extLst>
              <a:ext uri="{FF2B5EF4-FFF2-40B4-BE49-F238E27FC236}">
                <a16:creationId xmlns:a16="http://schemas.microsoft.com/office/drawing/2014/main" id="{C9990BA8-CD0E-414E-95D8-080B79F22D5D}"/>
              </a:ext>
            </a:extLst>
          </p:cNvPr>
          <p:cNvGraphicFramePr>
            <a:graphicFrameLocks/>
          </p:cNvGraphicFramePr>
          <p:nvPr>
            <p:extLst>
              <p:ext uri="{D42A27DB-BD31-4B8C-83A1-F6EECF244321}">
                <p14:modId xmlns:p14="http://schemas.microsoft.com/office/powerpoint/2010/main" val="1648339410"/>
              </p:ext>
            </p:extLst>
          </p:nvPr>
        </p:nvGraphicFramePr>
        <p:xfrm>
          <a:off x="609599" y="2057400"/>
          <a:ext cx="8458201"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185F1FE2-6E80-4107-8F0E-EFC791F2748F}"/>
              </a:ext>
            </a:extLst>
          </p:cNvPr>
          <p:cNvSpPr txBox="1"/>
          <p:nvPr/>
        </p:nvSpPr>
        <p:spPr>
          <a:xfrm>
            <a:off x="141515" y="956571"/>
            <a:ext cx="8686800" cy="707886"/>
          </a:xfrm>
          <a:prstGeom prst="rect">
            <a:avLst/>
          </a:prstGeom>
          <a:noFill/>
        </p:spPr>
        <p:txBody>
          <a:bodyPr wrap="square" rtlCol="0">
            <a:spAutoFit/>
          </a:bodyPr>
          <a:lstStyle/>
          <a:p>
            <a:r>
              <a:rPr lang="en-US" sz="4000" b="1" dirty="0"/>
              <a:t>Survey Demographics</a:t>
            </a:r>
          </a:p>
        </p:txBody>
      </p:sp>
      <p:sp>
        <p:nvSpPr>
          <p:cNvPr id="2" name="TextBox 1">
            <a:extLst>
              <a:ext uri="{FF2B5EF4-FFF2-40B4-BE49-F238E27FC236}">
                <a16:creationId xmlns:a16="http://schemas.microsoft.com/office/drawing/2014/main" id="{AF21EC77-6E9C-4B70-85BC-0EDBA9C20E0A}"/>
              </a:ext>
            </a:extLst>
          </p:cNvPr>
          <p:cNvSpPr txBox="1"/>
          <p:nvPr/>
        </p:nvSpPr>
        <p:spPr>
          <a:xfrm>
            <a:off x="6172200" y="3446417"/>
            <a:ext cx="1600200" cy="369332"/>
          </a:xfrm>
          <a:prstGeom prst="rect">
            <a:avLst/>
          </a:prstGeom>
          <a:noFill/>
        </p:spPr>
        <p:txBody>
          <a:bodyPr wrap="square" rtlCol="0">
            <a:spAutoFit/>
          </a:bodyPr>
          <a:lstStyle/>
          <a:p>
            <a:r>
              <a:rPr lang="en-US" dirty="0"/>
              <a:t>Race/ Ethnicity</a:t>
            </a:r>
          </a:p>
        </p:txBody>
      </p:sp>
    </p:spTree>
    <p:extLst>
      <p:ext uri="{BB962C8B-B14F-4D97-AF65-F5344CB8AC3E}">
        <p14:creationId xmlns:p14="http://schemas.microsoft.com/office/powerpoint/2010/main" val="3167857597"/>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C:\Users\Stacy.NASPAA\Desktop\NASPAA Data Center logo.PNG">
            <a:extLst>
              <a:ext uri="{FF2B5EF4-FFF2-40B4-BE49-F238E27FC236}">
                <a16:creationId xmlns:a16="http://schemas.microsoft.com/office/drawing/2014/main" id="{B43D2A36-3A2E-40DC-890C-C96BD2479E4A}"/>
              </a:ext>
            </a:extLst>
          </p:cNvPr>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graphicFrame>
        <p:nvGraphicFramePr>
          <p:cNvPr id="5" name="Chart 4">
            <a:extLst>
              <a:ext uri="{FF2B5EF4-FFF2-40B4-BE49-F238E27FC236}">
                <a16:creationId xmlns:a16="http://schemas.microsoft.com/office/drawing/2014/main" id="{285662E0-47AA-4656-BB0B-8C5797B42D62}"/>
              </a:ext>
            </a:extLst>
          </p:cNvPr>
          <p:cNvGraphicFramePr>
            <a:graphicFrameLocks/>
          </p:cNvGraphicFramePr>
          <p:nvPr>
            <p:extLst>
              <p:ext uri="{D42A27DB-BD31-4B8C-83A1-F6EECF244321}">
                <p14:modId xmlns:p14="http://schemas.microsoft.com/office/powerpoint/2010/main" val="1819402463"/>
              </p:ext>
            </p:extLst>
          </p:nvPr>
        </p:nvGraphicFramePr>
        <p:xfrm>
          <a:off x="3429000" y="1959115"/>
          <a:ext cx="6248400" cy="2971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83E39329-62AD-4DDD-A140-F61FE7302595}"/>
              </a:ext>
            </a:extLst>
          </p:cNvPr>
          <p:cNvSpPr txBox="1"/>
          <p:nvPr/>
        </p:nvSpPr>
        <p:spPr>
          <a:xfrm>
            <a:off x="95795" y="1219200"/>
            <a:ext cx="8686800" cy="707886"/>
          </a:xfrm>
          <a:prstGeom prst="rect">
            <a:avLst/>
          </a:prstGeom>
          <a:noFill/>
        </p:spPr>
        <p:txBody>
          <a:bodyPr wrap="square" rtlCol="0">
            <a:spAutoFit/>
          </a:bodyPr>
          <a:lstStyle/>
          <a:p>
            <a:r>
              <a:rPr lang="en-US" sz="4000" b="1" dirty="0"/>
              <a:t>Survey Demographics</a:t>
            </a:r>
          </a:p>
        </p:txBody>
      </p:sp>
      <p:graphicFrame>
        <p:nvGraphicFramePr>
          <p:cNvPr id="10" name="Chart 9">
            <a:extLst>
              <a:ext uri="{FF2B5EF4-FFF2-40B4-BE49-F238E27FC236}">
                <a16:creationId xmlns:a16="http://schemas.microsoft.com/office/drawing/2014/main" id="{C89871AC-9A05-46E4-9597-5810E9961A59}"/>
              </a:ext>
            </a:extLst>
          </p:cNvPr>
          <p:cNvGraphicFramePr>
            <a:graphicFrameLocks/>
          </p:cNvGraphicFramePr>
          <p:nvPr>
            <p:extLst>
              <p:ext uri="{D42A27DB-BD31-4B8C-83A1-F6EECF244321}">
                <p14:modId xmlns:p14="http://schemas.microsoft.com/office/powerpoint/2010/main" val="1153344992"/>
              </p:ext>
            </p:extLst>
          </p:nvPr>
        </p:nvGraphicFramePr>
        <p:xfrm>
          <a:off x="304800" y="3216415"/>
          <a:ext cx="5257800" cy="3429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04802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C:\Users\Stacy.NASPAA\Desktop\NASPAA Data Center logo.PNG"/>
          <p:cNvPicPr>
            <a:picLocks noChangeAspect="1" noChangeArrowheads="1"/>
          </p:cNvPicPr>
          <p:nvPr/>
        </p:nvPicPr>
        <p:blipFill>
          <a:blip r:embed="rId2" cstate="print"/>
          <a:srcRect/>
          <a:stretch>
            <a:fillRect/>
          </a:stretch>
        </p:blipFill>
        <p:spPr bwMode="auto">
          <a:xfrm>
            <a:off x="-13284" y="0"/>
            <a:ext cx="9144000" cy="978657"/>
          </a:xfrm>
          <a:prstGeom prst="rect">
            <a:avLst/>
          </a:prstGeom>
          <a:noFill/>
        </p:spPr>
      </p:pic>
      <p:graphicFrame>
        <p:nvGraphicFramePr>
          <p:cNvPr id="5" name="Chart 4">
            <a:extLst>
              <a:ext uri="{FF2B5EF4-FFF2-40B4-BE49-F238E27FC236}">
                <a16:creationId xmlns:a16="http://schemas.microsoft.com/office/drawing/2014/main" id="{29EA70D9-5F11-48CA-8AF3-CB658DD409FC}"/>
              </a:ext>
            </a:extLst>
          </p:cNvPr>
          <p:cNvGraphicFramePr>
            <a:graphicFrameLocks/>
          </p:cNvGraphicFramePr>
          <p:nvPr>
            <p:extLst>
              <p:ext uri="{D42A27DB-BD31-4B8C-83A1-F6EECF244321}">
                <p14:modId xmlns:p14="http://schemas.microsoft.com/office/powerpoint/2010/main" val="1009246054"/>
              </p:ext>
            </p:extLst>
          </p:nvPr>
        </p:nvGraphicFramePr>
        <p:xfrm>
          <a:off x="76200" y="1295400"/>
          <a:ext cx="8839200" cy="5486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54493792"/>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133239</TotalTime>
  <Words>1622</Words>
  <Application>Microsoft Office PowerPoint</Application>
  <PresentationFormat>On-screen Show (4:3)</PresentationFormat>
  <Paragraphs>100</Paragraphs>
  <Slides>35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Karla</vt:lpstr>
      <vt:lpstr>Office Theme</vt:lpstr>
      <vt:lpstr>NASPAA PhD Pathways Initiative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Stacy</dc:creator>
  <cp:lastModifiedBy>Stacy@NASPAA.local</cp:lastModifiedBy>
  <cp:revision>694</cp:revision>
  <cp:lastPrinted>2019-03-07T23:13:35Z</cp:lastPrinted>
  <dcterms:created xsi:type="dcterms:W3CDTF">2014-10-16T19:18:06Z</dcterms:created>
  <dcterms:modified xsi:type="dcterms:W3CDTF">2019-03-07T23:49:57Z</dcterms:modified>
</cp:coreProperties>
</file>