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4.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98" r:id="rId2"/>
    <p:sldId id="323" r:id="rId3"/>
    <p:sldId id="318" r:id="rId4"/>
    <p:sldId id="325" r:id="rId5"/>
    <p:sldId id="321" r:id="rId6"/>
    <p:sldId id="324" r:id="rId7"/>
    <p:sldId id="322" r:id="rId8"/>
    <p:sldId id="337" r:id="rId9"/>
    <p:sldId id="316" r:id="rId10"/>
    <p:sldId id="320" r:id="rId11"/>
    <p:sldId id="330" r:id="rId12"/>
    <p:sldId id="328" r:id="rId13"/>
    <p:sldId id="329" r:id="rId14"/>
    <p:sldId id="319" r:id="rId15"/>
    <p:sldId id="326" r:id="rId16"/>
    <p:sldId id="259" r:id="rId17"/>
    <p:sldId id="309" r:id="rId18"/>
    <p:sldId id="334" r:id="rId19"/>
    <p:sldId id="336" r:id="rId20"/>
    <p:sldId id="335" r:id="rId21"/>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568"/>
    <a:srgbClr val="B40000"/>
    <a:srgbClr val="FF0066"/>
    <a:srgbClr val="1F4E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9977" autoAdjust="0"/>
  </p:normalViewPr>
  <p:slideViewPr>
    <p:cSldViewPr>
      <p:cViewPr>
        <p:scale>
          <a:sx n="100" d="100"/>
          <a:sy n="100" d="100"/>
        </p:scale>
        <p:origin x="1176" y="3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tacy\Downloads\export_09-18-2018%20Employment%20Trend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tacy\Downloads\export_09-18-2018%20Employment%20Trends.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Stacy\Downloads\export_10-19-2018.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Stacy\Downloads\Enrollment%20Trends%20Characteristics%20(version%201).xlsb.xlsx" TargetMode="External"/><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F:\Alumni%20Survey%20ecdited%2011.28.1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Employment Trends</a:t>
            </a:r>
            <a:r>
              <a:rPr lang="en-US" baseline="0" dirty="0"/>
              <a:t> (N=162 programs)</a:t>
            </a:r>
            <a:endParaRPr lang="en-US" dirty="0"/>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Sheet6!$B$196</c:f>
              <c:strCache>
                <c:ptCount val="1"/>
                <c:pt idx="0">
                  <c:v>2013-2014 </c:v>
                </c:pt>
              </c:strCache>
            </c:strRef>
          </c:tx>
          <c:spPr>
            <a:solidFill>
              <a:srgbClr val="1F4E7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Sheet6!$A$197:$A$201</c:f>
              <c:strCache>
                <c:ptCount val="5"/>
                <c:pt idx="0">
                  <c:v>Government</c:v>
                </c:pt>
                <c:pt idx="1">
                  <c:v>Nonprofit</c:v>
                </c:pt>
                <c:pt idx="2">
                  <c:v>Private</c:v>
                </c:pt>
                <c:pt idx="3">
                  <c:v>Pursuing Ed</c:v>
                </c:pt>
                <c:pt idx="4">
                  <c:v>Unemployed</c:v>
                </c:pt>
              </c:strCache>
            </c:strRef>
          </c:cat>
          <c:val>
            <c:numRef>
              <c:f>Sheet6!$B$197:$B$201</c:f>
              <c:numCache>
                <c:formatCode>0%</c:formatCode>
                <c:ptCount val="5"/>
                <c:pt idx="0">
                  <c:v>0.44</c:v>
                </c:pt>
                <c:pt idx="1">
                  <c:v>0.26</c:v>
                </c:pt>
                <c:pt idx="2">
                  <c:v>0.2</c:v>
                </c:pt>
                <c:pt idx="3">
                  <c:v>0.04</c:v>
                </c:pt>
                <c:pt idx="4">
                  <c:v>0.06</c:v>
                </c:pt>
              </c:numCache>
            </c:numRef>
          </c:val>
          <c:extLst>
            <c:ext xmlns:c16="http://schemas.microsoft.com/office/drawing/2014/chart" uri="{C3380CC4-5D6E-409C-BE32-E72D297353CC}">
              <c16:uniqueId val="{00000000-FCCE-4601-81EB-3306A9D6B0D3}"/>
            </c:ext>
          </c:extLst>
        </c:ser>
        <c:ser>
          <c:idx val="1"/>
          <c:order val="1"/>
          <c:tx>
            <c:strRef>
              <c:f>Sheet6!$C$196</c:f>
              <c:strCache>
                <c:ptCount val="1"/>
                <c:pt idx="0">
                  <c:v>2014-2015 </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Sheet6!$A$197:$A$201</c:f>
              <c:strCache>
                <c:ptCount val="5"/>
                <c:pt idx="0">
                  <c:v>Government</c:v>
                </c:pt>
                <c:pt idx="1">
                  <c:v>Nonprofit</c:v>
                </c:pt>
                <c:pt idx="2">
                  <c:v>Private</c:v>
                </c:pt>
                <c:pt idx="3">
                  <c:v>Pursuing Ed</c:v>
                </c:pt>
                <c:pt idx="4">
                  <c:v>Unemployed</c:v>
                </c:pt>
              </c:strCache>
            </c:strRef>
          </c:cat>
          <c:val>
            <c:numRef>
              <c:f>Sheet6!$C$197:$C$201</c:f>
              <c:numCache>
                <c:formatCode>0%</c:formatCode>
                <c:ptCount val="5"/>
                <c:pt idx="0">
                  <c:v>0.46</c:v>
                </c:pt>
                <c:pt idx="1">
                  <c:v>0.26</c:v>
                </c:pt>
                <c:pt idx="2">
                  <c:v>0.19</c:v>
                </c:pt>
                <c:pt idx="3">
                  <c:v>0.04</c:v>
                </c:pt>
                <c:pt idx="4">
                  <c:v>0.06</c:v>
                </c:pt>
              </c:numCache>
            </c:numRef>
          </c:val>
          <c:extLst>
            <c:ext xmlns:c16="http://schemas.microsoft.com/office/drawing/2014/chart" uri="{C3380CC4-5D6E-409C-BE32-E72D297353CC}">
              <c16:uniqueId val="{00000001-FCCE-4601-81EB-3306A9D6B0D3}"/>
            </c:ext>
          </c:extLst>
        </c:ser>
        <c:ser>
          <c:idx val="2"/>
          <c:order val="2"/>
          <c:tx>
            <c:strRef>
              <c:f>Sheet6!$D$196</c:f>
              <c:strCache>
                <c:ptCount val="1"/>
                <c:pt idx="0">
                  <c:v>2015-2016 </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Sheet6!$A$197:$A$201</c:f>
              <c:strCache>
                <c:ptCount val="5"/>
                <c:pt idx="0">
                  <c:v>Government</c:v>
                </c:pt>
                <c:pt idx="1">
                  <c:v>Nonprofit</c:v>
                </c:pt>
                <c:pt idx="2">
                  <c:v>Private</c:v>
                </c:pt>
                <c:pt idx="3">
                  <c:v>Pursuing Ed</c:v>
                </c:pt>
                <c:pt idx="4">
                  <c:v>Unemployed</c:v>
                </c:pt>
              </c:strCache>
            </c:strRef>
          </c:cat>
          <c:val>
            <c:numRef>
              <c:f>Sheet6!$D$197:$D$201</c:f>
              <c:numCache>
                <c:formatCode>0%</c:formatCode>
                <c:ptCount val="5"/>
                <c:pt idx="0">
                  <c:v>0.46</c:v>
                </c:pt>
                <c:pt idx="1">
                  <c:v>0.25</c:v>
                </c:pt>
                <c:pt idx="2">
                  <c:v>0.2</c:v>
                </c:pt>
                <c:pt idx="3">
                  <c:v>0.03</c:v>
                </c:pt>
                <c:pt idx="4">
                  <c:v>0.05</c:v>
                </c:pt>
              </c:numCache>
            </c:numRef>
          </c:val>
          <c:extLst>
            <c:ext xmlns:c16="http://schemas.microsoft.com/office/drawing/2014/chart" uri="{C3380CC4-5D6E-409C-BE32-E72D297353CC}">
              <c16:uniqueId val="{00000002-FCCE-4601-81EB-3306A9D6B0D3}"/>
            </c:ext>
          </c:extLst>
        </c:ser>
        <c:ser>
          <c:idx val="3"/>
          <c:order val="3"/>
          <c:tx>
            <c:strRef>
              <c:f>Sheet6!$E$196</c:f>
              <c:strCache>
                <c:ptCount val="1"/>
                <c:pt idx="0">
                  <c:v>2016-2017 </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Sheet6!$A$197:$A$201</c:f>
              <c:strCache>
                <c:ptCount val="5"/>
                <c:pt idx="0">
                  <c:v>Government</c:v>
                </c:pt>
                <c:pt idx="1">
                  <c:v>Nonprofit</c:v>
                </c:pt>
                <c:pt idx="2">
                  <c:v>Private</c:v>
                </c:pt>
                <c:pt idx="3">
                  <c:v>Pursuing Ed</c:v>
                </c:pt>
                <c:pt idx="4">
                  <c:v>Unemployed</c:v>
                </c:pt>
              </c:strCache>
            </c:strRef>
          </c:cat>
          <c:val>
            <c:numRef>
              <c:f>Sheet6!$E$197:$E$201</c:f>
              <c:numCache>
                <c:formatCode>0%</c:formatCode>
                <c:ptCount val="5"/>
                <c:pt idx="0">
                  <c:v>0.45</c:v>
                </c:pt>
                <c:pt idx="1">
                  <c:v>0.26</c:v>
                </c:pt>
                <c:pt idx="2">
                  <c:v>0.2</c:v>
                </c:pt>
                <c:pt idx="3">
                  <c:v>0.04</c:v>
                </c:pt>
                <c:pt idx="4">
                  <c:v>0.05</c:v>
                </c:pt>
              </c:numCache>
            </c:numRef>
          </c:val>
          <c:extLst>
            <c:ext xmlns:c16="http://schemas.microsoft.com/office/drawing/2014/chart" uri="{C3380CC4-5D6E-409C-BE32-E72D297353CC}">
              <c16:uniqueId val="{00000003-FCCE-4601-81EB-3306A9D6B0D3}"/>
            </c:ext>
          </c:extLst>
        </c:ser>
        <c:dLbls>
          <c:showLegendKey val="0"/>
          <c:showVal val="0"/>
          <c:showCatName val="0"/>
          <c:showSerName val="0"/>
          <c:showPercent val="0"/>
          <c:showBubbleSize val="0"/>
        </c:dLbls>
        <c:gapWidth val="219"/>
        <c:overlap val="-27"/>
        <c:axId val="487013624"/>
        <c:axId val="487013952"/>
      </c:barChart>
      <c:catAx>
        <c:axId val="487013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487013952"/>
        <c:crosses val="autoZero"/>
        <c:auto val="1"/>
        <c:lblAlgn val="ctr"/>
        <c:lblOffset val="100"/>
        <c:noMultiLvlLbl val="0"/>
      </c:catAx>
      <c:valAx>
        <c:axId val="4870139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487013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ysClr val="windowText" lastClr="000000"/>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solidFill>
                  <a:schemeClr val="tx1"/>
                </a:solidFill>
              </a:rPr>
              <a:t>Satisfaction with Level</a:t>
            </a:r>
            <a:r>
              <a:rPr lang="en-US" baseline="0">
                <a:solidFill>
                  <a:schemeClr val="tx1"/>
                </a:solidFill>
              </a:rPr>
              <a:t> of Challenge</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Satisfaction!$H$68</c:f>
              <c:strCache>
                <c:ptCount val="1"/>
                <c:pt idx="0">
                  <c:v>Extremely Dissatisfied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Satisfaction!$I$67:$M$67</c:f>
              <c:strCache>
                <c:ptCount val="5"/>
                <c:pt idx="0">
                  <c:v>2015 (n=556)</c:v>
                </c:pt>
                <c:pt idx="1">
                  <c:v>2016 (n=463)</c:v>
                </c:pt>
                <c:pt idx="2">
                  <c:v>2017 (n=562)</c:v>
                </c:pt>
                <c:pt idx="3">
                  <c:v>2018 (n=422)</c:v>
                </c:pt>
                <c:pt idx="4">
                  <c:v>Aggregate (n=2003)</c:v>
                </c:pt>
              </c:strCache>
            </c:strRef>
          </c:cat>
          <c:val>
            <c:numRef>
              <c:f>Satisfaction!$I$68:$M$68</c:f>
              <c:numCache>
                <c:formatCode>0%</c:formatCode>
                <c:ptCount val="5"/>
                <c:pt idx="0">
                  <c:v>2.6978417266187049E-2</c:v>
                </c:pt>
                <c:pt idx="1">
                  <c:v>2.8077753779697623E-2</c:v>
                </c:pt>
                <c:pt idx="2">
                  <c:v>2.6690391459074734E-2</c:v>
                </c:pt>
                <c:pt idx="3">
                  <c:v>5.4502369668246446E-2</c:v>
                </c:pt>
                <c:pt idx="4">
                  <c:v>3.2950574138791815E-2</c:v>
                </c:pt>
              </c:numCache>
            </c:numRef>
          </c:val>
          <c:extLst>
            <c:ext xmlns:c16="http://schemas.microsoft.com/office/drawing/2014/chart" uri="{C3380CC4-5D6E-409C-BE32-E72D297353CC}">
              <c16:uniqueId val="{00000000-9376-4E5B-A3A4-35DE2CE6A0F3}"/>
            </c:ext>
          </c:extLst>
        </c:ser>
        <c:ser>
          <c:idx val="1"/>
          <c:order val="1"/>
          <c:tx>
            <c:strRef>
              <c:f>Satisfaction!$H$69</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Satisfaction!$I$67:$M$67</c:f>
              <c:strCache>
                <c:ptCount val="5"/>
                <c:pt idx="0">
                  <c:v>2015 (n=556)</c:v>
                </c:pt>
                <c:pt idx="1">
                  <c:v>2016 (n=463)</c:v>
                </c:pt>
                <c:pt idx="2">
                  <c:v>2017 (n=562)</c:v>
                </c:pt>
                <c:pt idx="3">
                  <c:v>2018 (n=422)</c:v>
                </c:pt>
                <c:pt idx="4">
                  <c:v>Aggregate (n=2003)</c:v>
                </c:pt>
              </c:strCache>
            </c:strRef>
          </c:cat>
          <c:val>
            <c:numRef>
              <c:f>Satisfaction!$I$69:$M$69</c:f>
              <c:numCache>
                <c:formatCode>0%</c:formatCode>
                <c:ptCount val="5"/>
                <c:pt idx="0">
                  <c:v>0.11151079136690648</c:v>
                </c:pt>
                <c:pt idx="1">
                  <c:v>0.13822894168466524</c:v>
                </c:pt>
                <c:pt idx="2">
                  <c:v>0.16725978647686832</c:v>
                </c:pt>
                <c:pt idx="3">
                  <c:v>0.12559241706161137</c:v>
                </c:pt>
                <c:pt idx="4">
                  <c:v>0.13629555666500251</c:v>
                </c:pt>
              </c:numCache>
            </c:numRef>
          </c:val>
          <c:extLst>
            <c:ext xmlns:c16="http://schemas.microsoft.com/office/drawing/2014/chart" uri="{C3380CC4-5D6E-409C-BE32-E72D297353CC}">
              <c16:uniqueId val="{00000001-9376-4E5B-A3A4-35DE2CE6A0F3}"/>
            </c:ext>
          </c:extLst>
        </c:ser>
        <c:ser>
          <c:idx val="2"/>
          <c:order val="2"/>
          <c:tx>
            <c:strRef>
              <c:f>Satisfaction!$H$70</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Satisfaction!$I$67:$M$67</c:f>
              <c:strCache>
                <c:ptCount val="5"/>
                <c:pt idx="0">
                  <c:v>2015 (n=556)</c:v>
                </c:pt>
                <c:pt idx="1">
                  <c:v>2016 (n=463)</c:v>
                </c:pt>
                <c:pt idx="2">
                  <c:v>2017 (n=562)</c:v>
                </c:pt>
                <c:pt idx="3">
                  <c:v>2018 (n=422)</c:v>
                </c:pt>
                <c:pt idx="4">
                  <c:v>Aggregate (n=2003)</c:v>
                </c:pt>
              </c:strCache>
            </c:strRef>
          </c:cat>
          <c:val>
            <c:numRef>
              <c:f>Satisfaction!$I$70:$M$70</c:f>
              <c:numCache>
                <c:formatCode>0%</c:formatCode>
                <c:ptCount val="5"/>
                <c:pt idx="0">
                  <c:v>0.4766187050359712</c:v>
                </c:pt>
                <c:pt idx="1">
                  <c:v>0.46436285097192226</c:v>
                </c:pt>
                <c:pt idx="2">
                  <c:v>0.43416370106761565</c:v>
                </c:pt>
                <c:pt idx="3">
                  <c:v>0.48341232227488151</c:v>
                </c:pt>
                <c:pt idx="4">
                  <c:v>0.46330504243634546</c:v>
                </c:pt>
              </c:numCache>
            </c:numRef>
          </c:val>
          <c:extLst>
            <c:ext xmlns:c16="http://schemas.microsoft.com/office/drawing/2014/chart" uri="{C3380CC4-5D6E-409C-BE32-E72D297353CC}">
              <c16:uniqueId val="{00000002-9376-4E5B-A3A4-35DE2CE6A0F3}"/>
            </c:ext>
          </c:extLst>
        </c:ser>
        <c:ser>
          <c:idx val="3"/>
          <c:order val="3"/>
          <c:tx>
            <c:strRef>
              <c:f>Satisfaction!$H$71</c:f>
              <c:strCache>
                <c:ptCount val="1"/>
                <c:pt idx="0">
                  <c:v>Extremely Satisfied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Satisfaction!$I$67:$M$67</c:f>
              <c:strCache>
                <c:ptCount val="5"/>
                <c:pt idx="0">
                  <c:v>2015 (n=556)</c:v>
                </c:pt>
                <c:pt idx="1">
                  <c:v>2016 (n=463)</c:v>
                </c:pt>
                <c:pt idx="2">
                  <c:v>2017 (n=562)</c:v>
                </c:pt>
                <c:pt idx="3">
                  <c:v>2018 (n=422)</c:v>
                </c:pt>
                <c:pt idx="4">
                  <c:v>Aggregate (n=2003)</c:v>
                </c:pt>
              </c:strCache>
            </c:strRef>
          </c:cat>
          <c:val>
            <c:numRef>
              <c:f>Satisfaction!$I$71:$M$71</c:f>
              <c:numCache>
                <c:formatCode>0%</c:formatCode>
                <c:ptCount val="5"/>
                <c:pt idx="0">
                  <c:v>0.38489208633093525</c:v>
                </c:pt>
                <c:pt idx="1">
                  <c:v>0.36933045356371491</c:v>
                </c:pt>
                <c:pt idx="2">
                  <c:v>0.37188612099644131</c:v>
                </c:pt>
                <c:pt idx="3">
                  <c:v>0.33649289099526064</c:v>
                </c:pt>
                <c:pt idx="4">
                  <c:v>0.36744882675986024</c:v>
                </c:pt>
              </c:numCache>
            </c:numRef>
          </c:val>
          <c:extLst>
            <c:ext xmlns:c16="http://schemas.microsoft.com/office/drawing/2014/chart" uri="{C3380CC4-5D6E-409C-BE32-E72D297353CC}">
              <c16:uniqueId val="{00000003-9376-4E5B-A3A4-35DE2CE6A0F3}"/>
            </c:ext>
          </c:extLst>
        </c:ser>
        <c:dLbls>
          <c:showLegendKey val="0"/>
          <c:showVal val="0"/>
          <c:showCatName val="0"/>
          <c:showSerName val="0"/>
          <c:showPercent val="0"/>
          <c:showBubbleSize val="0"/>
        </c:dLbls>
        <c:gapWidth val="150"/>
        <c:overlap val="100"/>
        <c:axId val="526744960"/>
        <c:axId val="526745288"/>
      </c:barChart>
      <c:catAx>
        <c:axId val="52674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26745288"/>
        <c:crosses val="autoZero"/>
        <c:auto val="1"/>
        <c:lblAlgn val="ctr"/>
        <c:lblOffset val="100"/>
        <c:noMultiLvlLbl val="0"/>
      </c:catAx>
      <c:valAx>
        <c:axId val="526745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2674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Satisfaction with Degree of Autonomy</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Satisfaction!$H$84</c:f>
              <c:strCache>
                <c:ptCount val="1"/>
                <c:pt idx="0">
                  <c:v>Extremely Dissatisfied</c:v>
                </c:pt>
              </c:strCache>
            </c:strRef>
          </c:tx>
          <c:spPr>
            <a:solidFill>
              <a:srgbClr val="FF0000"/>
            </a:solidFill>
            <a:ln>
              <a:noFill/>
            </a:ln>
            <a:effectLst/>
          </c:spPr>
          <c:invertIfNegative val="0"/>
          <c:cat>
            <c:strRef>
              <c:f>Satisfaction!$I$83:$M$83</c:f>
              <c:strCache>
                <c:ptCount val="5"/>
                <c:pt idx="0">
                  <c:v>2015 (n=554)</c:v>
                </c:pt>
                <c:pt idx="1">
                  <c:v>2016 (n=463)</c:v>
                </c:pt>
                <c:pt idx="2">
                  <c:v>2017 (n=563)</c:v>
                </c:pt>
                <c:pt idx="3">
                  <c:v>2018 (n=423)</c:v>
                </c:pt>
                <c:pt idx="4">
                  <c:v>Aggregate (n=2003)</c:v>
                </c:pt>
              </c:strCache>
            </c:strRef>
          </c:cat>
          <c:val>
            <c:numRef>
              <c:f>Satisfaction!$I$84:$M$84</c:f>
              <c:numCache>
                <c:formatCode>0%</c:formatCode>
                <c:ptCount val="5"/>
                <c:pt idx="0">
                  <c:v>1.8050541516245487E-2</c:v>
                </c:pt>
                <c:pt idx="1">
                  <c:v>2.159827213822894E-2</c:v>
                </c:pt>
                <c:pt idx="2">
                  <c:v>1.7761989342806393E-2</c:v>
                </c:pt>
                <c:pt idx="3">
                  <c:v>2.3640661938534278E-2</c:v>
                </c:pt>
                <c:pt idx="4">
                  <c:v>1.99700449326011E-2</c:v>
                </c:pt>
              </c:numCache>
            </c:numRef>
          </c:val>
          <c:extLst>
            <c:ext xmlns:c16="http://schemas.microsoft.com/office/drawing/2014/chart" uri="{C3380CC4-5D6E-409C-BE32-E72D297353CC}">
              <c16:uniqueId val="{00000000-D600-4873-BD73-4B99EB515A16}"/>
            </c:ext>
          </c:extLst>
        </c:ser>
        <c:ser>
          <c:idx val="1"/>
          <c:order val="1"/>
          <c:tx>
            <c:strRef>
              <c:f>Satisfaction!$H$85</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Satisfaction!$I$83:$M$83</c:f>
              <c:strCache>
                <c:ptCount val="5"/>
                <c:pt idx="0">
                  <c:v>2015 (n=554)</c:v>
                </c:pt>
                <c:pt idx="1">
                  <c:v>2016 (n=463)</c:v>
                </c:pt>
                <c:pt idx="2">
                  <c:v>2017 (n=563)</c:v>
                </c:pt>
                <c:pt idx="3">
                  <c:v>2018 (n=423)</c:v>
                </c:pt>
                <c:pt idx="4">
                  <c:v>Aggregate (n=2003)</c:v>
                </c:pt>
              </c:strCache>
            </c:strRef>
          </c:cat>
          <c:val>
            <c:numRef>
              <c:f>Satisfaction!$I$85:$M$85</c:f>
              <c:numCache>
                <c:formatCode>0%</c:formatCode>
                <c:ptCount val="5"/>
                <c:pt idx="0">
                  <c:v>9.7472924187725629E-2</c:v>
                </c:pt>
                <c:pt idx="1">
                  <c:v>6.9114470842332618E-2</c:v>
                </c:pt>
                <c:pt idx="2">
                  <c:v>7.6376554174067496E-2</c:v>
                </c:pt>
                <c:pt idx="3">
                  <c:v>9.6926713947990545E-2</c:v>
                </c:pt>
                <c:pt idx="4">
                  <c:v>8.4872690963554667E-2</c:v>
                </c:pt>
              </c:numCache>
            </c:numRef>
          </c:val>
          <c:extLst>
            <c:ext xmlns:c16="http://schemas.microsoft.com/office/drawing/2014/chart" uri="{C3380CC4-5D6E-409C-BE32-E72D297353CC}">
              <c16:uniqueId val="{00000001-D600-4873-BD73-4B99EB515A16}"/>
            </c:ext>
          </c:extLst>
        </c:ser>
        <c:ser>
          <c:idx val="2"/>
          <c:order val="2"/>
          <c:tx>
            <c:strRef>
              <c:f>Satisfaction!$H$86</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Satisfaction!$I$83:$M$83</c:f>
              <c:strCache>
                <c:ptCount val="5"/>
                <c:pt idx="0">
                  <c:v>2015 (n=554)</c:v>
                </c:pt>
                <c:pt idx="1">
                  <c:v>2016 (n=463)</c:v>
                </c:pt>
                <c:pt idx="2">
                  <c:v>2017 (n=563)</c:v>
                </c:pt>
                <c:pt idx="3">
                  <c:v>2018 (n=423)</c:v>
                </c:pt>
                <c:pt idx="4">
                  <c:v>Aggregate (n=2003)</c:v>
                </c:pt>
              </c:strCache>
            </c:strRef>
          </c:cat>
          <c:val>
            <c:numRef>
              <c:f>Satisfaction!$I$86:$M$86</c:f>
              <c:numCache>
                <c:formatCode>0%</c:formatCode>
                <c:ptCount val="5"/>
                <c:pt idx="0">
                  <c:v>0.44584837545126355</c:v>
                </c:pt>
                <c:pt idx="1">
                  <c:v>0.43412526997840173</c:v>
                </c:pt>
                <c:pt idx="2">
                  <c:v>0.41563055062166965</c:v>
                </c:pt>
                <c:pt idx="3">
                  <c:v>0.37352245862884159</c:v>
                </c:pt>
                <c:pt idx="4">
                  <c:v>0.41937094358462307</c:v>
                </c:pt>
              </c:numCache>
            </c:numRef>
          </c:val>
          <c:extLst>
            <c:ext xmlns:c16="http://schemas.microsoft.com/office/drawing/2014/chart" uri="{C3380CC4-5D6E-409C-BE32-E72D297353CC}">
              <c16:uniqueId val="{00000002-D600-4873-BD73-4B99EB515A16}"/>
            </c:ext>
          </c:extLst>
        </c:ser>
        <c:ser>
          <c:idx val="3"/>
          <c:order val="3"/>
          <c:tx>
            <c:strRef>
              <c:f>Satisfaction!$H$87</c:f>
              <c:strCache>
                <c:ptCount val="1"/>
                <c:pt idx="0">
                  <c:v>Extremely Satisfied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Satisfaction!$I$83:$M$83</c:f>
              <c:strCache>
                <c:ptCount val="5"/>
                <c:pt idx="0">
                  <c:v>2015 (n=554)</c:v>
                </c:pt>
                <c:pt idx="1">
                  <c:v>2016 (n=463)</c:v>
                </c:pt>
                <c:pt idx="2">
                  <c:v>2017 (n=563)</c:v>
                </c:pt>
                <c:pt idx="3">
                  <c:v>2018 (n=423)</c:v>
                </c:pt>
                <c:pt idx="4">
                  <c:v>Aggregate (n=2003)</c:v>
                </c:pt>
              </c:strCache>
            </c:strRef>
          </c:cat>
          <c:val>
            <c:numRef>
              <c:f>Satisfaction!$I$87:$M$87</c:f>
              <c:numCache>
                <c:formatCode>0%</c:formatCode>
                <c:ptCount val="5"/>
                <c:pt idx="0">
                  <c:v>0.43862815884476536</c:v>
                </c:pt>
                <c:pt idx="1">
                  <c:v>0.47516198704103674</c:v>
                </c:pt>
                <c:pt idx="2">
                  <c:v>0.49023090586145646</c:v>
                </c:pt>
                <c:pt idx="3">
                  <c:v>0.50591016548463352</c:v>
                </c:pt>
                <c:pt idx="4">
                  <c:v>0.47578632051922115</c:v>
                </c:pt>
              </c:numCache>
            </c:numRef>
          </c:val>
          <c:extLst>
            <c:ext xmlns:c16="http://schemas.microsoft.com/office/drawing/2014/chart" uri="{C3380CC4-5D6E-409C-BE32-E72D297353CC}">
              <c16:uniqueId val="{00000003-D600-4873-BD73-4B99EB515A16}"/>
            </c:ext>
          </c:extLst>
        </c:ser>
        <c:dLbls>
          <c:showLegendKey val="0"/>
          <c:showVal val="0"/>
          <c:showCatName val="0"/>
          <c:showSerName val="0"/>
          <c:showPercent val="0"/>
          <c:showBubbleSize val="0"/>
        </c:dLbls>
        <c:gapWidth val="150"/>
        <c:overlap val="100"/>
        <c:axId val="648146552"/>
        <c:axId val="644347512"/>
      </c:barChart>
      <c:catAx>
        <c:axId val="648146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44347512"/>
        <c:crosses val="autoZero"/>
        <c:auto val="1"/>
        <c:lblAlgn val="ctr"/>
        <c:lblOffset val="100"/>
        <c:noMultiLvlLbl val="0"/>
      </c:catAx>
      <c:valAx>
        <c:axId val="6443475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48146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Satisfaction with Job Tasks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Satisfaction!$H$98</c:f>
              <c:strCache>
                <c:ptCount val="1"/>
                <c:pt idx="0">
                  <c:v>Extremely Dissatisfied</c:v>
                </c:pt>
              </c:strCache>
            </c:strRef>
          </c:tx>
          <c:spPr>
            <a:solidFill>
              <a:srgbClr val="FF0000"/>
            </a:solidFill>
            <a:ln>
              <a:noFill/>
            </a:ln>
            <a:effectLst/>
          </c:spPr>
          <c:invertIfNegative val="0"/>
          <c:cat>
            <c:strRef>
              <c:f>Satisfaction!$I$97:$M$97</c:f>
              <c:strCache>
                <c:ptCount val="5"/>
                <c:pt idx="0">
                  <c:v>2015 (n=555)</c:v>
                </c:pt>
                <c:pt idx="1">
                  <c:v>2016 (n=463)</c:v>
                </c:pt>
                <c:pt idx="2">
                  <c:v>2017 (n=565)</c:v>
                </c:pt>
                <c:pt idx="3">
                  <c:v>2018 (n=424)</c:v>
                </c:pt>
                <c:pt idx="4">
                  <c:v>Aggregate (n=2007)</c:v>
                </c:pt>
              </c:strCache>
            </c:strRef>
          </c:cat>
          <c:val>
            <c:numRef>
              <c:f>Satisfaction!$I$98:$M$98</c:f>
              <c:numCache>
                <c:formatCode>0%</c:formatCode>
                <c:ptCount val="5"/>
                <c:pt idx="0">
                  <c:v>1.6216216216216217E-2</c:v>
                </c:pt>
                <c:pt idx="1">
                  <c:v>1.9438444924406047E-2</c:v>
                </c:pt>
                <c:pt idx="2">
                  <c:v>3.0088495575221239E-2</c:v>
                </c:pt>
                <c:pt idx="3">
                  <c:v>3.0660377358490566E-2</c:v>
                </c:pt>
                <c:pt idx="4">
                  <c:v>2.391629297458894E-2</c:v>
                </c:pt>
              </c:numCache>
            </c:numRef>
          </c:val>
          <c:extLst>
            <c:ext xmlns:c16="http://schemas.microsoft.com/office/drawing/2014/chart" uri="{C3380CC4-5D6E-409C-BE32-E72D297353CC}">
              <c16:uniqueId val="{00000000-593F-4066-ADAF-BD52A8C4635B}"/>
            </c:ext>
          </c:extLst>
        </c:ser>
        <c:ser>
          <c:idx val="1"/>
          <c:order val="1"/>
          <c:tx>
            <c:strRef>
              <c:f>Satisfaction!$H$99</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Satisfaction!$I$97:$M$97</c:f>
              <c:strCache>
                <c:ptCount val="5"/>
                <c:pt idx="0">
                  <c:v>2015 (n=555)</c:v>
                </c:pt>
                <c:pt idx="1">
                  <c:v>2016 (n=463)</c:v>
                </c:pt>
                <c:pt idx="2">
                  <c:v>2017 (n=565)</c:v>
                </c:pt>
                <c:pt idx="3">
                  <c:v>2018 (n=424)</c:v>
                </c:pt>
                <c:pt idx="4">
                  <c:v>Aggregate (n=2007)</c:v>
                </c:pt>
              </c:strCache>
            </c:strRef>
          </c:cat>
          <c:val>
            <c:numRef>
              <c:f>Satisfaction!$I$99:$M$99</c:f>
              <c:numCache>
                <c:formatCode>0%</c:formatCode>
                <c:ptCount val="5"/>
                <c:pt idx="0">
                  <c:v>9.5495495495495492E-2</c:v>
                </c:pt>
                <c:pt idx="1">
                  <c:v>7.5593952483801297E-2</c:v>
                </c:pt>
                <c:pt idx="2">
                  <c:v>0.10973451327433628</c:v>
                </c:pt>
                <c:pt idx="3">
                  <c:v>0.10613207547169812</c:v>
                </c:pt>
                <c:pt idx="4">
                  <c:v>9.7159940209267562E-2</c:v>
                </c:pt>
              </c:numCache>
            </c:numRef>
          </c:val>
          <c:extLst>
            <c:ext xmlns:c16="http://schemas.microsoft.com/office/drawing/2014/chart" uri="{C3380CC4-5D6E-409C-BE32-E72D297353CC}">
              <c16:uniqueId val="{00000001-593F-4066-ADAF-BD52A8C4635B}"/>
            </c:ext>
          </c:extLst>
        </c:ser>
        <c:ser>
          <c:idx val="2"/>
          <c:order val="2"/>
          <c:tx>
            <c:strRef>
              <c:f>Satisfaction!$H$100</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Satisfaction!$I$97:$M$97</c:f>
              <c:strCache>
                <c:ptCount val="5"/>
                <c:pt idx="0">
                  <c:v>2015 (n=555)</c:v>
                </c:pt>
                <c:pt idx="1">
                  <c:v>2016 (n=463)</c:v>
                </c:pt>
                <c:pt idx="2">
                  <c:v>2017 (n=565)</c:v>
                </c:pt>
                <c:pt idx="3">
                  <c:v>2018 (n=424)</c:v>
                </c:pt>
                <c:pt idx="4">
                  <c:v>Aggregate (n=2007)</c:v>
                </c:pt>
              </c:strCache>
            </c:strRef>
          </c:cat>
          <c:val>
            <c:numRef>
              <c:f>Satisfaction!$I$100:$M$100</c:f>
              <c:numCache>
                <c:formatCode>0%</c:formatCode>
                <c:ptCount val="5"/>
                <c:pt idx="0">
                  <c:v>0.45225225225225224</c:v>
                </c:pt>
                <c:pt idx="1">
                  <c:v>0.4427645788336933</c:v>
                </c:pt>
                <c:pt idx="2">
                  <c:v>0.40884955752212387</c:v>
                </c:pt>
                <c:pt idx="3">
                  <c:v>0.44103773584905659</c:v>
                </c:pt>
                <c:pt idx="4">
                  <c:v>0.4354758345789736</c:v>
                </c:pt>
              </c:numCache>
            </c:numRef>
          </c:val>
          <c:extLst>
            <c:ext xmlns:c16="http://schemas.microsoft.com/office/drawing/2014/chart" uri="{C3380CC4-5D6E-409C-BE32-E72D297353CC}">
              <c16:uniqueId val="{00000002-593F-4066-ADAF-BD52A8C4635B}"/>
            </c:ext>
          </c:extLst>
        </c:ser>
        <c:ser>
          <c:idx val="3"/>
          <c:order val="3"/>
          <c:tx>
            <c:strRef>
              <c:f>Satisfaction!$H$101</c:f>
              <c:strCache>
                <c:ptCount val="1"/>
                <c:pt idx="0">
                  <c:v>Extremely Satisfied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Satisfaction!$I$97:$M$97</c:f>
              <c:strCache>
                <c:ptCount val="5"/>
                <c:pt idx="0">
                  <c:v>2015 (n=555)</c:v>
                </c:pt>
                <c:pt idx="1">
                  <c:v>2016 (n=463)</c:v>
                </c:pt>
                <c:pt idx="2">
                  <c:v>2017 (n=565)</c:v>
                </c:pt>
                <c:pt idx="3">
                  <c:v>2018 (n=424)</c:v>
                </c:pt>
                <c:pt idx="4">
                  <c:v>Aggregate (n=2007)</c:v>
                </c:pt>
              </c:strCache>
            </c:strRef>
          </c:cat>
          <c:val>
            <c:numRef>
              <c:f>Satisfaction!$I$101:$M$101</c:f>
              <c:numCache>
                <c:formatCode>0%</c:formatCode>
                <c:ptCount val="5"/>
                <c:pt idx="0">
                  <c:v>0.43603603603603602</c:v>
                </c:pt>
                <c:pt idx="1">
                  <c:v>0.46220302375809935</c:v>
                </c:pt>
                <c:pt idx="2">
                  <c:v>0.45132743362831856</c:v>
                </c:pt>
                <c:pt idx="3">
                  <c:v>0.42216981132075471</c:v>
                </c:pt>
                <c:pt idx="4">
                  <c:v>0.44344793223716988</c:v>
                </c:pt>
              </c:numCache>
            </c:numRef>
          </c:val>
          <c:extLst>
            <c:ext xmlns:c16="http://schemas.microsoft.com/office/drawing/2014/chart" uri="{C3380CC4-5D6E-409C-BE32-E72D297353CC}">
              <c16:uniqueId val="{00000003-593F-4066-ADAF-BD52A8C4635B}"/>
            </c:ext>
          </c:extLst>
        </c:ser>
        <c:dLbls>
          <c:showLegendKey val="0"/>
          <c:showVal val="0"/>
          <c:showCatName val="0"/>
          <c:showSerName val="0"/>
          <c:showPercent val="0"/>
          <c:showBubbleSize val="0"/>
        </c:dLbls>
        <c:gapWidth val="150"/>
        <c:overlap val="100"/>
        <c:axId val="540326824"/>
        <c:axId val="540327152"/>
      </c:barChart>
      <c:catAx>
        <c:axId val="540326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40327152"/>
        <c:crosses val="autoZero"/>
        <c:auto val="1"/>
        <c:lblAlgn val="ctr"/>
        <c:lblOffset val="100"/>
        <c:noMultiLvlLbl val="0"/>
      </c:catAx>
      <c:valAx>
        <c:axId val="5403271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403268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t>Satisfaction with Level of Responsibility</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Satisfaction!$H$112</c:f>
              <c:strCache>
                <c:ptCount val="1"/>
                <c:pt idx="0">
                  <c:v>Extremely Dissatisfied</c:v>
                </c:pt>
              </c:strCache>
            </c:strRef>
          </c:tx>
          <c:spPr>
            <a:solidFill>
              <a:srgbClr val="FF0000"/>
            </a:solidFill>
            <a:ln>
              <a:noFill/>
            </a:ln>
            <a:effectLst/>
          </c:spPr>
          <c:invertIfNegative val="0"/>
          <c:cat>
            <c:strRef>
              <c:f>Satisfaction!$I$111:$M$111</c:f>
              <c:strCache>
                <c:ptCount val="5"/>
                <c:pt idx="0">
                  <c:v>2015 (n=557)</c:v>
                </c:pt>
                <c:pt idx="1">
                  <c:v>2016 (n=463)</c:v>
                </c:pt>
                <c:pt idx="2">
                  <c:v>2017 (n=565)</c:v>
                </c:pt>
                <c:pt idx="3">
                  <c:v>2018 (n=424)</c:v>
                </c:pt>
                <c:pt idx="4">
                  <c:v>Aggregate (n=2009)</c:v>
                </c:pt>
              </c:strCache>
            </c:strRef>
          </c:cat>
          <c:val>
            <c:numRef>
              <c:f>Satisfaction!$I$112:$M$112</c:f>
              <c:numCache>
                <c:formatCode>0%</c:formatCode>
                <c:ptCount val="5"/>
                <c:pt idx="0">
                  <c:v>1.7953321364452424E-2</c:v>
                </c:pt>
                <c:pt idx="1">
                  <c:v>1.511879049676026E-2</c:v>
                </c:pt>
                <c:pt idx="2">
                  <c:v>2.1238938053097345E-2</c:v>
                </c:pt>
                <c:pt idx="3">
                  <c:v>2.358490566037736E-2</c:v>
                </c:pt>
                <c:pt idx="4">
                  <c:v>1.9412643106022896E-2</c:v>
                </c:pt>
              </c:numCache>
            </c:numRef>
          </c:val>
          <c:extLst>
            <c:ext xmlns:c16="http://schemas.microsoft.com/office/drawing/2014/chart" uri="{C3380CC4-5D6E-409C-BE32-E72D297353CC}">
              <c16:uniqueId val="{00000000-31BC-4923-B3BC-BFCD26276D7D}"/>
            </c:ext>
          </c:extLst>
        </c:ser>
        <c:ser>
          <c:idx val="1"/>
          <c:order val="1"/>
          <c:tx>
            <c:strRef>
              <c:f>Satisfaction!$H$113</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Satisfaction!$I$111:$M$111</c:f>
              <c:strCache>
                <c:ptCount val="5"/>
                <c:pt idx="0">
                  <c:v>2015 (n=557)</c:v>
                </c:pt>
                <c:pt idx="1">
                  <c:v>2016 (n=463)</c:v>
                </c:pt>
                <c:pt idx="2">
                  <c:v>2017 (n=565)</c:v>
                </c:pt>
                <c:pt idx="3">
                  <c:v>2018 (n=424)</c:v>
                </c:pt>
                <c:pt idx="4">
                  <c:v>Aggregate (n=2009)</c:v>
                </c:pt>
              </c:strCache>
            </c:strRef>
          </c:cat>
          <c:val>
            <c:numRef>
              <c:f>Satisfaction!$I$113:$M$113</c:f>
              <c:numCache>
                <c:formatCode>0%</c:formatCode>
                <c:ptCount val="5"/>
                <c:pt idx="0">
                  <c:v>9.515260323159784E-2</c:v>
                </c:pt>
                <c:pt idx="1">
                  <c:v>0.10367170626349892</c:v>
                </c:pt>
                <c:pt idx="2">
                  <c:v>0.10619469026548672</c:v>
                </c:pt>
                <c:pt idx="3">
                  <c:v>0.125</c:v>
                </c:pt>
                <c:pt idx="4">
                  <c:v>0.10652065704330513</c:v>
                </c:pt>
              </c:numCache>
            </c:numRef>
          </c:val>
          <c:extLst>
            <c:ext xmlns:c16="http://schemas.microsoft.com/office/drawing/2014/chart" uri="{C3380CC4-5D6E-409C-BE32-E72D297353CC}">
              <c16:uniqueId val="{00000001-31BC-4923-B3BC-BFCD26276D7D}"/>
            </c:ext>
          </c:extLst>
        </c:ser>
        <c:ser>
          <c:idx val="2"/>
          <c:order val="2"/>
          <c:tx>
            <c:strRef>
              <c:f>Satisfaction!$H$114</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Satisfaction!$I$111:$M$111</c:f>
              <c:strCache>
                <c:ptCount val="5"/>
                <c:pt idx="0">
                  <c:v>2015 (n=557)</c:v>
                </c:pt>
                <c:pt idx="1">
                  <c:v>2016 (n=463)</c:v>
                </c:pt>
                <c:pt idx="2">
                  <c:v>2017 (n=565)</c:v>
                </c:pt>
                <c:pt idx="3">
                  <c:v>2018 (n=424)</c:v>
                </c:pt>
                <c:pt idx="4">
                  <c:v>Aggregate (n=2009)</c:v>
                </c:pt>
              </c:strCache>
            </c:strRef>
          </c:cat>
          <c:val>
            <c:numRef>
              <c:f>Satisfaction!$I$114:$M$114</c:f>
              <c:numCache>
                <c:formatCode>0%</c:formatCode>
                <c:ptCount val="5"/>
                <c:pt idx="0">
                  <c:v>0.46140035906642729</c:v>
                </c:pt>
                <c:pt idx="1">
                  <c:v>0.45140388768898487</c:v>
                </c:pt>
                <c:pt idx="2">
                  <c:v>0.45309734513274336</c:v>
                </c:pt>
                <c:pt idx="3">
                  <c:v>0.46698113207547171</c:v>
                </c:pt>
                <c:pt idx="4">
                  <c:v>0.45793927327028372</c:v>
                </c:pt>
              </c:numCache>
            </c:numRef>
          </c:val>
          <c:extLst>
            <c:ext xmlns:c16="http://schemas.microsoft.com/office/drawing/2014/chart" uri="{C3380CC4-5D6E-409C-BE32-E72D297353CC}">
              <c16:uniqueId val="{00000002-31BC-4923-B3BC-BFCD26276D7D}"/>
            </c:ext>
          </c:extLst>
        </c:ser>
        <c:ser>
          <c:idx val="3"/>
          <c:order val="3"/>
          <c:tx>
            <c:strRef>
              <c:f>Satisfaction!$H$115</c:f>
              <c:strCache>
                <c:ptCount val="1"/>
                <c:pt idx="0">
                  <c:v>Extremely Satisfied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Satisfaction!$I$111:$M$111</c:f>
              <c:strCache>
                <c:ptCount val="5"/>
                <c:pt idx="0">
                  <c:v>2015 (n=557)</c:v>
                </c:pt>
                <c:pt idx="1">
                  <c:v>2016 (n=463)</c:v>
                </c:pt>
                <c:pt idx="2">
                  <c:v>2017 (n=565)</c:v>
                </c:pt>
                <c:pt idx="3">
                  <c:v>2018 (n=424)</c:v>
                </c:pt>
                <c:pt idx="4">
                  <c:v>Aggregate (n=2009)</c:v>
                </c:pt>
              </c:strCache>
            </c:strRef>
          </c:cat>
          <c:val>
            <c:numRef>
              <c:f>Satisfaction!$I$115:$M$115</c:f>
              <c:numCache>
                <c:formatCode>0%</c:formatCode>
                <c:ptCount val="5"/>
                <c:pt idx="0">
                  <c:v>0.42549371633752242</c:v>
                </c:pt>
                <c:pt idx="1">
                  <c:v>0.42980561555075592</c:v>
                </c:pt>
                <c:pt idx="2">
                  <c:v>0.41946902654867257</c:v>
                </c:pt>
                <c:pt idx="3">
                  <c:v>0.38443396226415094</c:v>
                </c:pt>
                <c:pt idx="4">
                  <c:v>0.41612742658038826</c:v>
                </c:pt>
              </c:numCache>
            </c:numRef>
          </c:val>
          <c:extLst>
            <c:ext xmlns:c16="http://schemas.microsoft.com/office/drawing/2014/chart" uri="{C3380CC4-5D6E-409C-BE32-E72D297353CC}">
              <c16:uniqueId val="{00000003-31BC-4923-B3BC-BFCD26276D7D}"/>
            </c:ext>
          </c:extLst>
        </c:ser>
        <c:dLbls>
          <c:showLegendKey val="0"/>
          <c:showVal val="0"/>
          <c:showCatName val="0"/>
          <c:showSerName val="0"/>
          <c:showPercent val="0"/>
          <c:showBubbleSize val="0"/>
        </c:dLbls>
        <c:gapWidth val="150"/>
        <c:overlap val="100"/>
        <c:axId val="636267088"/>
        <c:axId val="636268072"/>
      </c:barChart>
      <c:catAx>
        <c:axId val="636267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36268072"/>
        <c:crosses val="autoZero"/>
        <c:auto val="1"/>
        <c:lblAlgn val="ctr"/>
        <c:lblOffset val="100"/>
        <c:noMultiLvlLbl val="0"/>
      </c:catAx>
      <c:valAx>
        <c:axId val="636268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362670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Satisfaction with</a:t>
            </a:r>
            <a:r>
              <a:rPr lang="en-US" b="1" baseline="0">
                <a:solidFill>
                  <a:schemeClr val="tx1"/>
                </a:solidFill>
              </a:rPr>
              <a:t> Value to Society</a:t>
            </a:r>
            <a:endParaRPr lang="en-US"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Satisfaction!$H$124</c:f>
              <c:strCache>
                <c:ptCount val="1"/>
                <c:pt idx="0">
                  <c:v>Extremely Dissatisfied</c:v>
                </c:pt>
              </c:strCache>
            </c:strRef>
          </c:tx>
          <c:spPr>
            <a:solidFill>
              <a:srgbClr val="FF0000"/>
            </a:solidFill>
            <a:ln>
              <a:noFill/>
            </a:ln>
            <a:effectLst/>
          </c:spPr>
          <c:invertIfNegative val="0"/>
          <c:cat>
            <c:strRef>
              <c:f>Satisfaction!$I$123:$M$123</c:f>
              <c:strCache>
                <c:ptCount val="5"/>
                <c:pt idx="0">
                  <c:v>2015 (n=555)</c:v>
                </c:pt>
                <c:pt idx="1">
                  <c:v>2016 (n=462)</c:v>
                </c:pt>
                <c:pt idx="2">
                  <c:v>2017 (n=563)</c:v>
                </c:pt>
                <c:pt idx="3">
                  <c:v>2018 (n=424)</c:v>
                </c:pt>
                <c:pt idx="4">
                  <c:v>Aggregate (n=2004)</c:v>
                </c:pt>
              </c:strCache>
            </c:strRef>
          </c:cat>
          <c:val>
            <c:numRef>
              <c:f>Satisfaction!$I$124:$M$124</c:f>
              <c:numCache>
                <c:formatCode>0%</c:formatCode>
                <c:ptCount val="5"/>
                <c:pt idx="0">
                  <c:v>2.1621621621621623E-2</c:v>
                </c:pt>
                <c:pt idx="1">
                  <c:v>1.948051948051948E-2</c:v>
                </c:pt>
                <c:pt idx="2">
                  <c:v>1.9538188277087035E-2</c:v>
                </c:pt>
                <c:pt idx="3">
                  <c:v>2.1226415094339621E-2</c:v>
                </c:pt>
                <c:pt idx="4">
                  <c:v>2.0459081836327345E-2</c:v>
                </c:pt>
              </c:numCache>
            </c:numRef>
          </c:val>
          <c:extLst>
            <c:ext xmlns:c16="http://schemas.microsoft.com/office/drawing/2014/chart" uri="{C3380CC4-5D6E-409C-BE32-E72D297353CC}">
              <c16:uniqueId val="{00000000-08C2-4958-8194-C06E59E994DF}"/>
            </c:ext>
          </c:extLst>
        </c:ser>
        <c:ser>
          <c:idx val="1"/>
          <c:order val="1"/>
          <c:tx>
            <c:strRef>
              <c:f>Satisfaction!$H$125</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Satisfaction!$I$123:$M$123</c:f>
              <c:strCache>
                <c:ptCount val="5"/>
                <c:pt idx="0">
                  <c:v>2015 (n=555)</c:v>
                </c:pt>
                <c:pt idx="1">
                  <c:v>2016 (n=462)</c:v>
                </c:pt>
                <c:pt idx="2">
                  <c:v>2017 (n=563)</c:v>
                </c:pt>
                <c:pt idx="3">
                  <c:v>2018 (n=424)</c:v>
                </c:pt>
                <c:pt idx="4">
                  <c:v>Aggregate (n=2004)</c:v>
                </c:pt>
              </c:strCache>
            </c:strRef>
          </c:cat>
          <c:val>
            <c:numRef>
              <c:f>Satisfaction!$I$125:$M$125</c:f>
              <c:numCache>
                <c:formatCode>0%</c:formatCode>
                <c:ptCount val="5"/>
                <c:pt idx="0">
                  <c:v>9.90990990990991E-2</c:v>
                </c:pt>
                <c:pt idx="1">
                  <c:v>8.8744588744588751E-2</c:v>
                </c:pt>
                <c:pt idx="2">
                  <c:v>9.5914742451154528E-2</c:v>
                </c:pt>
                <c:pt idx="3">
                  <c:v>8.254716981132075E-2</c:v>
                </c:pt>
                <c:pt idx="4">
                  <c:v>9.2315369261477043E-2</c:v>
                </c:pt>
              </c:numCache>
            </c:numRef>
          </c:val>
          <c:extLst>
            <c:ext xmlns:c16="http://schemas.microsoft.com/office/drawing/2014/chart" uri="{C3380CC4-5D6E-409C-BE32-E72D297353CC}">
              <c16:uniqueId val="{00000001-08C2-4958-8194-C06E59E994DF}"/>
            </c:ext>
          </c:extLst>
        </c:ser>
        <c:ser>
          <c:idx val="2"/>
          <c:order val="2"/>
          <c:tx>
            <c:strRef>
              <c:f>Satisfaction!$H$126</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Satisfaction!$I$123:$M$123</c:f>
              <c:strCache>
                <c:ptCount val="5"/>
                <c:pt idx="0">
                  <c:v>2015 (n=555)</c:v>
                </c:pt>
                <c:pt idx="1">
                  <c:v>2016 (n=462)</c:v>
                </c:pt>
                <c:pt idx="2">
                  <c:v>2017 (n=563)</c:v>
                </c:pt>
                <c:pt idx="3">
                  <c:v>2018 (n=424)</c:v>
                </c:pt>
                <c:pt idx="4">
                  <c:v>Aggregate (n=2004)</c:v>
                </c:pt>
              </c:strCache>
            </c:strRef>
          </c:cat>
          <c:val>
            <c:numRef>
              <c:f>Satisfaction!$I$126:$M$126</c:f>
              <c:numCache>
                <c:formatCode>0%</c:formatCode>
                <c:ptCount val="5"/>
                <c:pt idx="0">
                  <c:v>0.42522522522522521</c:v>
                </c:pt>
                <c:pt idx="1">
                  <c:v>0.41774891774891776</c:v>
                </c:pt>
                <c:pt idx="2">
                  <c:v>0.3925399644760213</c:v>
                </c:pt>
                <c:pt idx="3">
                  <c:v>0.39622641509433965</c:v>
                </c:pt>
                <c:pt idx="4">
                  <c:v>0.40818363273453095</c:v>
                </c:pt>
              </c:numCache>
            </c:numRef>
          </c:val>
          <c:extLst>
            <c:ext xmlns:c16="http://schemas.microsoft.com/office/drawing/2014/chart" uri="{C3380CC4-5D6E-409C-BE32-E72D297353CC}">
              <c16:uniqueId val="{00000002-08C2-4958-8194-C06E59E994DF}"/>
            </c:ext>
          </c:extLst>
        </c:ser>
        <c:ser>
          <c:idx val="3"/>
          <c:order val="3"/>
          <c:tx>
            <c:strRef>
              <c:f>Satisfaction!$H$127</c:f>
              <c:strCache>
                <c:ptCount val="1"/>
                <c:pt idx="0">
                  <c:v>Extremely Satisfied</c:v>
                </c:pt>
              </c:strCache>
            </c:strRef>
          </c:tx>
          <c:spPr>
            <a:solidFill>
              <a:srgbClr val="214568"/>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8C2-4958-8194-C06E59E994DF}"/>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8C2-4958-8194-C06E59E994DF}"/>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8C2-4958-8194-C06E59E994DF}"/>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8C2-4958-8194-C06E59E994DF}"/>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8C2-4958-8194-C06E59E994DF}"/>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Satisfaction!$I$123:$M$123</c:f>
              <c:strCache>
                <c:ptCount val="5"/>
                <c:pt idx="0">
                  <c:v>2015 (n=555)</c:v>
                </c:pt>
                <c:pt idx="1">
                  <c:v>2016 (n=462)</c:v>
                </c:pt>
                <c:pt idx="2">
                  <c:v>2017 (n=563)</c:v>
                </c:pt>
                <c:pt idx="3">
                  <c:v>2018 (n=424)</c:v>
                </c:pt>
                <c:pt idx="4">
                  <c:v>Aggregate (n=2004)</c:v>
                </c:pt>
              </c:strCache>
            </c:strRef>
          </c:cat>
          <c:val>
            <c:numRef>
              <c:f>Satisfaction!$I$127:$M$127</c:f>
              <c:numCache>
                <c:formatCode>0%</c:formatCode>
                <c:ptCount val="5"/>
                <c:pt idx="0">
                  <c:v>0.45405405405405408</c:v>
                </c:pt>
                <c:pt idx="1">
                  <c:v>0.47402597402597402</c:v>
                </c:pt>
                <c:pt idx="2">
                  <c:v>0.49200710479573712</c:v>
                </c:pt>
                <c:pt idx="3">
                  <c:v>0.5</c:v>
                </c:pt>
                <c:pt idx="4">
                  <c:v>0.47904191616766467</c:v>
                </c:pt>
              </c:numCache>
            </c:numRef>
          </c:val>
          <c:extLst>
            <c:ext xmlns:c16="http://schemas.microsoft.com/office/drawing/2014/chart" uri="{C3380CC4-5D6E-409C-BE32-E72D297353CC}">
              <c16:uniqueId val="{00000003-08C2-4958-8194-C06E59E994DF}"/>
            </c:ext>
          </c:extLst>
        </c:ser>
        <c:dLbls>
          <c:showLegendKey val="0"/>
          <c:showVal val="0"/>
          <c:showCatName val="0"/>
          <c:showSerName val="0"/>
          <c:showPercent val="0"/>
          <c:showBubbleSize val="0"/>
        </c:dLbls>
        <c:gapWidth val="150"/>
        <c:overlap val="100"/>
        <c:axId val="590256872"/>
        <c:axId val="590255560"/>
      </c:barChart>
      <c:catAx>
        <c:axId val="590256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90255560"/>
        <c:crosses val="autoZero"/>
        <c:auto val="1"/>
        <c:lblAlgn val="ctr"/>
        <c:lblOffset val="100"/>
        <c:noMultiLvlLbl val="0"/>
      </c:catAx>
      <c:valAx>
        <c:axId val="5902555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902568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[Alumni Survey ecdited 11.28.18.xlsx]Motivation!PivotTable46</c:name>
    <c:fmtId val="8"/>
  </c:pivotSource>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US"/>
              <a:t>Average Motivation Level for Seeking the Degree</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accent1"/>
          </a:solidFill>
          <a:ln>
            <a:no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spPr>
          <a:solidFill>
            <a:schemeClr val="accent1"/>
          </a:solidFill>
          <a:ln>
            <a:noFill/>
          </a:ln>
          <a:effectLst/>
        </c:spPr>
        <c:marker>
          <c:symbol val="none"/>
        </c:marker>
      </c:pivotFmt>
      <c:pivotFmt>
        <c:idx val="8"/>
        <c:spPr>
          <a:solidFill>
            <a:schemeClr val="accent1"/>
          </a:solidFill>
          <a:ln>
            <a:noFill/>
          </a:ln>
          <a:effectLst/>
        </c:spPr>
        <c:marker>
          <c:symbol val="none"/>
        </c:marker>
      </c:pivotFmt>
      <c:pivotFmt>
        <c:idx val="9"/>
        <c:spPr>
          <a:solidFill>
            <a:schemeClr val="accent1"/>
          </a:solidFill>
          <a:ln>
            <a:noFill/>
          </a:ln>
          <a:effectLst/>
        </c:spPr>
        <c:marker>
          <c:symbol val="none"/>
        </c:marker>
      </c:pivotFmt>
      <c:pivotFmt>
        <c:idx val="10"/>
        <c:spPr>
          <a:solidFill>
            <a:schemeClr val="accent1"/>
          </a:solidFill>
          <a:ln>
            <a:noFill/>
          </a:ln>
          <a:effectLst/>
        </c:spPr>
        <c:marker>
          <c:symbol val="none"/>
        </c:marker>
      </c:pivotFmt>
      <c:pivotFmt>
        <c:idx val="11"/>
        <c:spPr>
          <a:solidFill>
            <a:schemeClr val="accent1"/>
          </a:solidFill>
          <a:ln>
            <a:noFill/>
          </a:ln>
          <a:effectLst/>
        </c:spPr>
        <c:marker>
          <c:symbol val="none"/>
        </c:marker>
      </c:pivotFmt>
    </c:pivotFmts>
    <c:plotArea>
      <c:layout>
        <c:manualLayout>
          <c:layoutTarget val="inner"/>
          <c:xMode val="edge"/>
          <c:yMode val="edge"/>
          <c:x val="3.0412487471567409E-2"/>
          <c:y val="8.3333333333333329E-2"/>
          <c:w val="0.94907469422440871"/>
          <c:h val="0.48148804316127153"/>
        </c:manualLayout>
      </c:layout>
      <c:barChart>
        <c:barDir val="col"/>
        <c:grouping val="clustered"/>
        <c:varyColors val="0"/>
        <c:ser>
          <c:idx val="0"/>
          <c:order val="0"/>
          <c:tx>
            <c:strRef>
              <c:f>Motivation!$B$1:$B$2</c:f>
              <c:strCache>
                <c:ptCount val="1"/>
                <c:pt idx="0">
                  <c:v>2015</c:v>
                </c:pt>
              </c:strCache>
            </c:strRef>
          </c:tx>
          <c:spPr>
            <a:solidFill>
              <a:srgbClr val="214568"/>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Motivation!$A$3:$A$12</c:f>
              <c:strCache>
                <c:ptCount val="10"/>
                <c:pt idx="0">
                  <c:v> To start your own organization</c:v>
                </c:pt>
                <c:pt idx="1">
                  <c:v> International mobility</c:v>
                </c:pt>
                <c:pt idx="2">
                  <c:v> Change of Career</c:v>
                </c:pt>
                <c:pt idx="3">
                  <c:v> Change of employer</c:v>
                </c:pt>
                <c:pt idx="4">
                  <c:v> Networking</c:v>
                </c:pt>
                <c:pt idx="5">
                  <c:v> To improve public policy</c:v>
                </c:pt>
                <c:pt idx="6">
                  <c:v> Management development</c:v>
                </c:pt>
                <c:pt idx="7">
                  <c:v> To enhance knowledge and skills to be a more productive or ethical public servant</c:v>
                </c:pt>
                <c:pt idx="8">
                  <c:v> Increased earnings</c:v>
                </c:pt>
                <c:pt idx="9">
                  <c:v> To make a difference</c:v>
                </c:pt>
              </c:strCache>
            </c:strRef>
          </c:cat>
          <c:val>
            <c:numRef>
              <c:f>Motivation!$B$3:$B$12</c:f>
              <c:numCache>
                <c:formatCode>0.0</c:formatCode>
                <c:ptCount val="10"/>
                <c:pt idx="0">
                  <c:v>3.0095419847328246</c:v>
                </c:pt>
                <c:pt idx="1">
                  <c:v>3.671698113207547</c:v>
                </c:pt>
                <c:pt idx="2">
                  <c:v>6.1150278293135436</c:v>
                </c:pt>
                <c:pt idx="3">
                  <c:v>6.1676082862523538</c:v>
                </c:pt>
                <c:pt idx="4">
                  <c:v>6.3171641791044779</c:v>
                </c:pt>
                <c:pt idx="5">
                  <c:v>6.5791433891992552</c:v>
                </c:pt>
                <c:pt idx="6">
                  <c:v>6.936210131332083</c:v>
                </c:pt>
                <c:pt idx="7">
                  <c:v>7.5958646616541357</c:v>
                </c:pt>
                <c:pt idx="8">
                  <c:v>7.7463235294117645</c:v>
                </c:pt>
                <c:pt idx="9">
                  <c:v>8.0387453874538739</c:v>
                </c:pt>
              </c:numCache>
            </c:numRef>
          </c:val>
          <c:extLst>
            <c:ext xmlns:c16="http://schemas.microsoft.com/office/drawing/2014/chart" uri="{C3380CC4-5D6E-409C-BE32-E72D297353CC}">
              <c16:uniqueId val="{00000000-F559-4974-9E88-B53B05C7BB7D}"/>
            </c:ext>
          </c:extLst>
        </c:ser>
        <c:ser>
          <c:idx val="1"/>
          <c:order val="1"/>
          <c:tx>
            <c:strRef>
              <c:f>Motivation!$C$1:$C$2</c:f>
              <c:strCache>
                <c:ptCount val="1"/>
                <c:pt idx="0">
                  <c:v>2016</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Motivation!$A$3:$A$12</c:f>
              <c:strCache>
                <c:ptCount val="10"/>
                <c:pt idx="0">
                  <c:v> To start your own organization</c:v>
                </c:pt>
                <c:pt idx="1">
                  <c:v> International mobility</c:v>
                </c:pt>
                <c:pt idx="2">
                  <c:v> Change of Career</c:v>
                </c:pt>
                <c:pt idx="3">
                  <c:v> Change of employer</c:v>
                </c:pt>
                <c:pt idx="4">
                  <c:v> Networking</c:v>
                </c:pt>
                <c:pt idx="5">
                  <c:v> To improve public policy</c:v>
                </c:pt>
                <c:pt idx="6">
                  <c:v> Management development</c:v>
                </c:pt>
                <c:pt idx="7">
                  <c:v> To enhance knowledge and skills to be a more productive or ethical public servant</c:v>
                </c:pt>
                <c:pt idx="8">
                  <c:v> Increased earnings</c:v>
                </c:pt>
                <c:pt idx="9">
                  <c:v> To make a difference</c:v>
                </c:pt>
              </c:strCache>
            </c:strRef>
          </c:cat>
          <c:val>
            <c:numRef>
              <c:f>Motivation!$C$3:$C$12</c:f>
              <c:numCache>
                <c:formatCode>0.0</c:formatCode>
                <c:ptCount val="10"/>
                <c:pt idx="0">
                  <c:v>3.0498812351543942</c:v>
                </c:pt>
                <c:pt idx="1">
                  <c:v>3.7688679245283021</c:v>
                </c:pt>
                <c:pt idx="2">
                  <c:v>6.39906103286385</c:v>
                </c:pt>
                <c:pt idx="3">
                  <c:v>6.300469483568075</c:v>
                </c:pt>
                <c:pt idx="4">
                  <c:v>6.1134259259259256</c:v>
                </c:pt>
                <c:pt idx="5">
                  <c:v>6.3879907621247112</c:v>
                </c:pt>
                <c:pt idx="6">
                  <c:v>6.8133640552995391</c:v>
                </c:pt>
                <c:pt idx="7">
                  <c:v>7.3441108545034641</c:v>
                </c:pt>
                <c:pt idx="8">
                  <c:v>7.7357630979498859</c:v>
                </c:pt>
                <c:pt idx="9">
                  <c:v>7.6032110091743119</c:v>
                </c:pt>
              </c:numCache>
            </c:numRef>
          </c:val>
          <c:extLst>
            <c:ext xmlns:c16="http://schemas.microsoft.com/office/drawing/2014/chart" uri="{C3380CC4-5D6E-409C-BE32-E72D297353CC}">
              <c16:uniqueId val="{00000001-F559-4974-9E88-B53B05C7BB7D}"/>
            </c:ext>
          </c:extLst>
        </c:ser>
        <c:ser>
          <c:idx val="2"/>
          <c:order val="2"/>
          <c:tx>
            <c:strRef>
              <c:f>Motivation!$D$1:$D$2</c:f>
              <c:strCache>
                <c:ptCount val="1"/>
                <c:pt idx="0">
                  <c:v>2017</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Motivation!$A$3:$A$12</c:f>
              <c:strCache>
                <c:ptCount val="10"/>
                <c:pt idx="0">
                  <c:v> To start your own organization</c:v>
                </c:pt>
                <c:pt idx="1">
                  <c:v> International mobility</c:v>
                </c:pt>
                <c:pt idx="2">
                  <c:v> Change of Career</c:v>
                </c:pt>
                <c:pt idx="3">
                  <c:v> Change of employer</c:v>
                </c:pt>
                <c:pt idx="4">
                  <c:v> Networking</c:v>
                </c:pt>
                <c:pt idx="5">
                  <c:v> To improve public policy</c:v>
                </c:pt>
                <c:pt idx="6">
                  <c:v> Management development</c:v>
                </c:pt>
                <c:pt idx="7">
                  <c:v> To enhance knowledge and skills to be a more productive or ethical public servant</c:v>
                </c:pt>
                <c:pt idx="8">
                  <c:v> Increased earnings</c:v>
                </c:pt>
                <c:pt idx="9">
                  <c:v> To make a difference</c:v>
                </c:pt>
              </c:strCache>
            </c:strRef>
          </c:cat>
          <c:val>
            <c:numRef>
              <c:f>Motivation!$D$3:$D$12</c:f>
              <c:numCache>
                <c:formatCode>0.0</c:formatCode>
                <c:ptCount val="10"/>
                <c:pt idx="0">
                  <c:v>2.8467153284671531</c:v>
                </c:pt>
                <c:pt idx="1">
                  <c:v>3.7333333333333334</c:v>
                </c:pt>
                <c:pt idx="2">
                  <c:v>5.9061371841155239</c:v>
                </c:pt>
                <c:pt idx="3">
                  <c:v>6.1091234347048298</c:v>
                </c:pt>
                <c:pt idx="4">
                  <c:v>6.218018018018018</c:v>
                </c:pt>
                <c:pt idx="5">
                  <c:v>6.8661844484629295</c:v>
                </c:pt>
                <c:pt idx="6">
                  <c:v>6.8351449275362315</c:v>
                </c:pt>
                <c:pt idx="7">
                  <c:v>7.8154121863799286</c:v>
                </c:pt>
                <c:pt idx="8">
                  <c:v>7.7825311942958999</c:v>
                </c:pt>
                <c:pt idx="9">
                  <c:v>8.1738351254480293</c:v>
                </c:pt>
              </c:numCache>
            </c:numRef>
          </c:val>
          <c:extLst>
            <c:ext xmlns:c16="http://schemas.microsoft.com/office/drawing/2014/chart" uri="{C3380CC4-5D6E-409C-BE32-E72D297353CC}">
              <c16:uniqueId val="{00000002-F559-4974-9E88-B53B05C7BB7D}"/>
            </c:ext>
          </c:extLst>
        </c:ser>
        <c:ser>
          <c:idx val="3"/>
          <c:order val="3"/>
          <c:tx>
            <c:strRef>
              <c:f>Motivation!$E$1:$E$2</c:f>
              <c:strCache>
                <c:ptCount val="1"/>
                <c:pt idx="0">
                  <c:v>2018</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Motivation!$A$3:$A$12</c:f>
              <c:strCache>
                <c:ptCount val="10"/>
                <c:pt idx="0">
                  <c:v> To start your own organization</c:v>
                </c:pt>
                <c:pt idx="1">
                  <c:v> International mobility</c:v>
                </c:pt>
                <c:pt idx="2">
                  <c:v> Change of Career</c:v>
                </c:pt>
                <c:pt idx="3">
                  <c:v> Change of employer</c:v>
                </c:pt>
                <c:pt idx="4">
                  <c:v> Networking</c:v>
                </c:pt>
                <c:pt idx="5">
                  <c:v> To improve public policy</c:v>
                </c:pt>
                <c:pt idx="6">
                  <c:v> Management development</c:v>
                </c:pt>
                <c:pt idx="7">
                  <c:v> To enhance knowledge and skills to be a more productive or ethical public servant</c:v>
                </c:pt>
                <c:pt idx="8">
                  <c:v> Increased earnings</c:v>
                </c:pt>
                <c:pt idx="9">
                  <c:v> To make a difference</c:v>
                </c:pt>
              </c:strCache>
            </c:strRef>
          </c:cat>
          <c:val>
            <c:numRef>
              <c:f>Motivation!$E$3:$E$12</c:f>
              <c:numCache>
                <c:formatCode>0.0</c:formatCode>
                <c:ptCount val="10"/>
                <c:pt idx="0">
                  <c:v>2.9849624060150375</c:v>
                </c:pt>
                <c:pt idx="1">
                  <c:v>4.2167487684729066</c:v>
                </c:pt>
                <c:pt idx="2">
                  <c:v>6.1851851851851851</c:v>
                </c:pt>
                <c:pt idx="3">
                  <c:v>6.3498759305210921</c:v>
                </c:pt>
                <c:pt idx="4">
                  <c:v>6.2899262899262895</c:v>
                </c:pt>
                <c:pt idx="5">
                  <c:v>6.7731707317073173</c:v>
                </c:pt>
                <c:pt idx="6">
                  <c:v>6.8398058252427187</c:v>
                </c:pt>
                <c:pt idx="7">
                  <c:v>7.8689320388349513</c:v>
                </c:pt>
                <c:pt idx="8">
                  <c:v>7.8474576271186445</c:v>
                </c:pt>
                <c:pt idx="9">
                  <c:v>8.0845410628019323</c:v>
                </c:pt>
              </c:numCache>
            </c:numRef>
          </c:val>
          <c:extLst>
            <c:ext xmlns:c16="http://schemas.microsoft.com/office/drawing/2014/chart" uri="{C3380CC4-5D6E-409C-BE32-E72D297353CC}">
              <c16:uniqueId val="{00000003-F559-4974-9E88-B53B05C7BB7D}"/>
            </c:ext>
          </c:extLst>
        </c:ser>
        <c:dLbls>
          <c:showLegendKey val="0"/>
          <c:showVal val="1"/>
          <c:showCatName val="0"/>
          <c:showSerName val="0"/>
          <c:showPercent val="0"/>
          <c:showBubbleSize val="0"/>
        </c:dLbls>
        <c:gapWidth val="75"/>
        <c:axId val="534849584"/>
        <c:axId val="534849256"/>
      </c:barChart>
      <c:catAx>
        <c:axId val="534849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534849256"/>
        <c:crosses val="autoZero"/>
        <c:auto val="1"/>
        <c:lblAlgn val="ctr"/>
        <c:lblOffset val="100"/>
        <c:noMultiLvlLbl val="0"/>
      </c:catAx>
      <c:valAx>
        <c:axId val="534849256"/>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534849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b="1">
          <a:solidFill>
            <a:schemeClr val="tx1"/>
          </a:solidFill>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a:t>To Lead and Manage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'5 Competencies'!$H$3</c:f>
              <c:strCache>
                <c:ptCount val="1"/>
                <c:pt idx="0">
                  <c:v>Very unprepared</c:v>
                </c:pt>
              </c:strCache>
            </c:strRef>
          </c:tx>
          <c:spPr>
            <a:solidFill>
              <a:srgbClr val="FF0000"/>
            </a:solidFill>
            <a:ln>
              <a:noFill/>
            </a:ln>
            <a:effectLst/>
          </c:spPr>
          <c:invertIfNegative val="0"/>
          <c:cat>
            <c:strRef>
              <c:f>'5 Competencies'!$I$2:$M$2</c:f>
              <c:strCache>
                <c:ptCount val="5"/>
                <c:pt idx="0">
                  <c:v>2015 (n=563)</c:v>
                </c:pt>
                <c:pt idx="1">
                  <c:v>2016 (n=461)</c:v>
                </c:pt>
                <c:pt idx="2">
                  <c:v>2017 (n=578)</c:v>
                </c:pt>
                <c:pt idx="3">
                  <c:v>2018 (n=426)</c:v>
                </c:pt>
                <c:pt idx="4">
                  <c:v>Aggregate (n=2028)</c:v>
                </c:pt>
              </c:strCache>
            </c:strRef>
          </c:cat>
          <c:val>
            <c:numRef>
              <c:f>'5 Competencies'!$I$3:$M$3</c:f>
              <c:numCache>
                <c:formatCode>0.0%</c:formatCode>
                <c:ptCount val="5"/>
                <c:pt idx="0">
                  <c:v>1.5985790408525755E-2</c:v>
                </c:pt>
                <c:pt idx="1">
                  <c:v>1.0845986984815618E-2</c:v>
                </c:pt>
                <c:pt idx="2">
                  <c:v>8.6505190311418692E-3</c:v>
                </c:pt>
                <c:pt idx="3">
                  <c:v>1.1737089201877934E-2</c:v>
                </c:pt>
                <c:pt idx="4">
                  <c:v>1.1834319526627219E-2</c:v>
                </c:pt>
              </c:numCache>
            </c:numRef>
          </c:val>
          <c:extLst>
            <c:ext xmlns:c16="http://schemas.microsoft.com/office/drawing/2014/chart" uri="{C3380CC4-5D6E-409C-BE32-E72D297353CC}">
              <c16:uniqueId val="{00000000-DB4F-4F2A-A43A-97EC73F4EA8F}"/>
            </c:ext>
          </c:extLst>
        </c:ser>
        <c:ser>
          <c:idx val="1"/>
          <c:order val="1"/>
          <c:tx>
            <c:strRef>
              <c:f>'5 Competencies'!$H$4</c:f>
              <c:strCache>
                <c:ptCount val="1"/>
                <c:pt idx="0">
                  <c:v>Unprepared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Competencies'!$I$2:$M$2</c:f>
              <c:strCache>
                <c:ptCount val="5"/>
                <c:pt idx="0">
                  <c:v>2015 (n=563)</c:v>
                </c:pt>
                <c:pt idx="1">
                  <c:v>2016 (n=461)</c:v>
                </c:pt>
                <c:pt idx="2">
                  <c:v>2017 (n=578)</c:v>
                </c:pt>
                <c:pt idx="3">
                  <c:v>2018 (n=426)</c:v>
                </c:pt>
                <c:pt idx="4">
                  <c:v>Aggregate (n=2028)</c:v>
                </c:pt>
              </c:strCache>
            </c:strRef>
          </c:cat>
          <c:val>
            <c:numRef>
              <c:f>'5 Competencies'!$I$4:$M$4</c:f>
              <c:numCache>
                <c:formatCode>0%</c:formatCode>
                <c:ptCount val="5"/>
                <c:pt idx="0">
                  <c:v>0.11012433392539965</c:v>
                </c:pt>
                <c:pt idx="1">
                  <c:v>8.4598698481561818E-2</c:v>
                </c:pt>
                <c:pt idx="2">
                  <c:v>8.9965397923875437E-2</c:v>
                </c:pt>
                <c:pt idx="3">
                  <c:v>0.11267605633802817</c:v>
                </c:pt>
                <c:pt idx="4">
                  <c:v>9.9112426035502965E-2</c:v>
                </c:pt>
              </c:numCache>
            </c:numRef>
          </c:val>
          <c:extLst>
            <c:ext xmlns:c16="http://schemas.microsoft.com/office/drawing/2014/chart" uri="{C3380CC4-5D6E-409C-BE32-E72D297353CC}">
              <c16:uniqueId val="{00000001-DB4F-4F2A-A43A-97EC73F4EA8F}"/>
            </c:ext>
          </c:extLst>
        </c:ser>
        <c:ser>
          <c:idx val="2"/>
          <c:order val="2"/>
          <c:tx>
            <c:strRef>
              <c:f>'5 Competencies'!$H$5</c:f>
              <c:strCache>
                <c:ptCount val="1"/>
                <c:pt idx="0">
                  <c:v>Prepared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Competencies'!$I$2:$M$2</c:f>
              <c:strCache>
                <c:ptCount val="5"/>
                <c:pt idx="0">
                  <c:v>2015 (n=563)</c:v>
                </c:pt>
                <c:pt idx="1">
                  <c:v>2016 (n=461)</c:v>
                </c:pt>
                <c:pt idx="2">
                  <c:v>2017 (n=578)</c:v>
                </c:pt>
                <c:pt idx="3">
                  <c:v>2018 (n=426)</c:v>
                </c:pt>
                <c:pt idx="4">
                  <c:v>Aggregate (n=2028)</c:v>
                </c:pt>
              </c:strCache>
            </c:strRef>
          </c:cat>
          <c:val>
            <c:numRef>
              <c:f>'5 Competencies'!$I$5:$M$5</c:f>
              <c:numCache>
                <c:formatCode>0%</c:formatCode>
                <c:ptCount val="5"/>
                <c:pt idx="0">
                  <c:v>0.58259325044404975</c:v>
                </c:pt>
                <c:pt idx="1">
                  <c:v>0.6290672451193059</c:v>
                </c:pt>
                <c:pt idx="2">
                  <c:v>0.59688581314878897</c:v>
                </c:pt>
                <c:pt idx="3">
                  <c:v>0.568075117370892</c:v>
                </c:pt>
                <c:pt idx="4">
                  <c:v>0.59418145956607493</c:v>
                </c:pt>
              </c:numCache>
            </c:numRef>
          </c:val>
          <c:extLst>
            <c:ext xmlns:c16="http://schemas.microsoft.com/office/drawing/2014/chart" uri="{C3380CC4-5D6E-409C-BE32-E72D297353CC}">
              <c16:uniqueId val="{00000002-DB4F-4F2A-A43A-97EC73F4EA8F}"/>
            </c:ext>
          </c:extLst>
        </c:ser>
        <c:ser>
          <c:idx val="3"/>
          <c:order val="3"/>
          <c:tx>
            <c:strRef>
              <c:f>'5 Competencies'!$H$6</c:f>
              <c:strCache>
                <c:ptCount val="1"/>
                <c:pt idx="0">
                  <c:v>Very Prepared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Competencies'!$I$2:$M$2</c:f>
              <c:strCache>
                <c:ptCount val="5"/>
                <c:pt idx="0">
                  <c:v>2015 (n=563)</c:v>
                </c:pt>
                <c:pt idx="1">
                  <c:v>2016 (n=461)</c:v>
                </c:pt>
                <c:pt idx="2">
                  <c:v>2017 (n=578)</c:v>
                </c:pt>
                <c:pt idx="3">
                  <c:v>2018 (n=426)</c:v>
                </c:pt>
                <c:pt idx="4">
                  <c:v>Aggregate (n=2028)</c:v>
                </c:pt>
              </c:strCache>
            </c:strRef>
          </c:cat>
          <c:val>
            <c:numRef>
              <c:f>'5 Competencies'!$I$6:$M$6</c:f>
              <c:numCache>
                <c:formatCode>0%</c:formatCode>
                <c:ptCount val="5"/>
                <c:pt idx="0">
                  <c:v>0.29129662522202487</c:v>
                </c:pt>
                <c:pt idx="1">
                  <c:v>0.27548806941431669</c:v>
                </c:pt>
                <c:pt idx="2">
                  <c:v>0.30449826989619377</c:v>
                </c:pt>
                <c:pt idx="3">
                  <c:v>0.30751173708920188</c:v>
                </c:pt>
                <c:pt idx="4">
                  <c:v>0.29487179487179488</c:v>
                </c:pt>
              </c:numCache>
            </c:numRef>
          </c:val>
          <c:extLst>
            <c:ext xmlns:c16="http://schemas.microsoft.com/office/drawing/2014/chart" uri="{C3380CC4-5D6E-409C-BE32-E72D297353CC}">
              <c16:uniqueId val="{00000003-DB4F-4F2A-A43A-97EC73F4EA8F}"/>
            </c:ext>
          </c:extLst>
        </c:ser>
        <c:dLbls>
          <c:showLegendKey val="0"/>
          <c:showVal val="0"/>
          <c:showCatName val="0"/>
          <c:showSerName val="0"/>
          <c:showPercent val="0"/>
          <c:showBubbleSize val="0"/>
        </c:dLbls>
        <c:gapWidth val="150"/>
        <c:overlap val="100"/>
        <c:axId val="601795072"/>
        <c:axId val="601792776"/>
      </c:barChart>
      <c:catAx>
        <c:axId val="601795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01792776"/>
        <c:crosses val="autoZero"/>
        <c:auto val="1"/>
        <c:lblAlgn val="ctr"/>
        <c:lblOffset val="100"/>
        <c:noMultiLvlLbl val="0"/>
      </c:catAx>
      <c:valAx>
        <c:axId val="601792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017950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a:t>To participate in and contribute to the public policy proces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'5 Competencies'!$H$13</c:f>
              <c:strCache>
                <c:ptCount val="1"/>
                <c:pt idx="0">
                  <c:v>Very unprepared</c:v>
                </c:pt>
              </c:strCache>
            </c:strRef>
          </c:tx>
          <c:spPr>
            <a:solidFill>
              <a:srgbClr val="FF0000"/>
            </a:solidFill>
            <a:ln>
              <a:noFill/>
            </a:ln>
            <a:effectLst/>
          </c:spPr>
          <c:invertIfNegative val="0"/>
          <c:cat>
            <c:strRef>
              <c:f>'5 Competencies'!$I$12:$M$12</c:f>
              <c:strCache>
                <c:ptCount val="5"/>
                <c:pt idx="0">
                  <c:v>2015 (n=563)</c:v>
                </c:pt>
                <c:pt idx="1">
                  <c:v>2016 (n=459)</c:v>
                </c:pt>
                <c:pt idx="2">
                  <c:v>2017 (n=575)</c:v>
                </c:pt>
                <c:pt idx="3">
                  <c:v>2018 (n=430)</c:v>
                </c:pt>
                <c:pt idx="4">
                  <c:v>Aggregate (n=2027)</c:v>
                </c:pt>
              </c:strCache>
            </c:strRef>
          </c:cat>
          <c:val>
            <c:numRef>
              <c:f>'5 Competencies'!$I$13:$M$13</c:f>
              <c:numCache>
                <c:formatCode>0.0%</c:formatCode>
                <c:ptCount val="5"/>
                <c:pt idx="0">
                  <c:v>1.9538188277087035E-2</c:v>
                </c:pt>
                <c:pt idx="1">
                  <c:v>1.0893246187363835E-2</c:v>
                </c:pt>
                <c:pt idx="2">
                  <c:v>5.2173913043478265E-3</c:v>
                </c:pt>
                <c:pt idx="3">
                  <c:v>9.3023255813953487E-3</c:v>
                </c:pt>
                <c:pt idx="4">
                  <c:v>1.1346817957572768E-2</c:v>
                </c:pt>
              </c:numCache>
            </c:numRef>
          </c:val>
          <c:extLst>
            <c:ext xmlns:c16="http://schemas.microsoft.com/office/drawing/2014/chart" uri="{C3380CC4-5D6E-409C-BE32-E72D297353CC}">
              <c16:uniqueId val="{00000000-DC31-447D-8274-5121C638F0F2}"/>
            </c:ext>
          </c:extLst>
        </c:ser>
        <c:ser>
          <c:idx val="1"/>
          <c:order val="1"/>
          <c:tx>
            <c:strRef>
              <c:f>'5 Competencies'!$H$14</c:f>
              <c:strCache>
                <c:ptCount val="1"/>
                <c:pt idx="0">
                  <c:v>Unprepared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Competencies'!$I$12:$M$12</c:f>
              <c:strCache>
                <c:ptCount val="5"/>
                <c:pt idx="0">
                  <c:v>2015 (n=563)</c:v>
                </c:pt>
                <c:pt idx="1">
                  <c:v>2016 (n=459)</c:v>
                </c:pt>
                <c:pt idx="2">
                  <c:v>2017 (n=575)</c:v>
                </c:pt>
                <c:pt idx="3">
                  <c:v>2018 (n=430)</c:v>
                </c:pt>
                <c:pt idx="4">
                  <c:v>Aggregate (n=2027)</c:v>
                </c:pt>
              </c:strCache>
            </c:strRef>
          </c:cat>
          <c:val>
            <c:numRef>
              <c:f>'5 Competencies'!$I$14:$M$14</c:f>
              <c:numCache>
                <c:formatCode>0%</c:formatCode>
                <c:ptCount val="5"/>
                <c:pt idx="0">
                  <c:v>7.1047957371225573E-2</c:v>
                </c:pt>
                <c:pt idx="1">
                  <c:v>8.2788671023965144E-2</c:v>
                </c:pt>
                <c:pt idx="2">
                  <c:v>7.4782608695652175E-2</c:v>
                </c:pt>
                <c:pt idx="3">
                  <c:v>9.7674418604651161E-2</c:v>
                </c:pt>
                <c:pt idx="4">
                  <c:v>8.0414405525407004E-2</c:v>
                </c:pt>
              </c:numCache>
            </c:numRef>
          </c:val>
          <c:extLst>
            <c:ext xmlns:c16="http://schemas.microsoft.com/office/drawing/2014/chart" uri="{C3380CC4-5D6E-409C-BE32-E72D297353CC}">
              <c16:uniqueId val="{00000001-DC31-447D-8274-5121C638F0F2}"/>
            </c:ext>
          </c:extLst>
        </c:ser>
        <c:ser>
          <c:idx val="2"/>
          <c:order val="2"/>
          <c:tx>
            <c:strRef>
              <c:f>'5 Competencies'!$H$15</c:f>
              <c:strCache>
                <c:ptCount val="1"/>
                <c:pt idx="0">
                  <c:v>Prepared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Competencies'!$I$12:$M$12</c:f>
              <c:strCache>
                <c:ptCount val="5"/>
                <c:pt idx="0">
                  <c:v>2015 (n=563)</c:v>
                </c:pt>
                <c:pt idx="1">
                  <c:v>2016 (n=459)</c:v>
                </c:pt>
                <c:pt idx="2">
                  <c:v>2017 (n=575)</c:v>
                </c:pt>
                <c:pt idx="3">
                  <c:v>2018 (n=430)</c:v>
                </c:pt>
                <c:pt idx="4">
                  <c:v>Aggregate (n=2027)</c:v>
                </c:pt>
              </c:strCache>
            </c:strRef>
          </c:cat>
          <c:val>
            <c:numRef>
              <c:f>'5 Competencies'!$I$15:$M$15</c:f>
              <c:numCache>
                <c:formatCode>0%</c:formatCode>
                <c:ptCount val="5"/>
                <c:pt idx="0">
                  <c:v>0.55239786856127882</c:v>
                </c:pt>
                <c:pt idx="1">
                  <c:v>0.58605664488017428</c:v>
                </c:pt>
                <c:pt idx="2">
                  <c:v>0.56347826086956521</c:v>
                </c:pt>
                <c:pt idx="3">
                  <c:v>0.50930232558139532</c:v>
                </c:pt>
                <c:pt idx="4">
                  <c:v>0.55402072027627036</c:v>
                </c:pt>
              </c:numCache>
            </c:numRef>
          </c:val>
          <c:extLst>
            <c:ext xmlns:c16="http://schemas.microsoft.com/office/drawing/2014/chart" uri="{C3380CC4-5D6E-409C-BE32-E72D297353CC}">
              <c16:uniqueId val="{00000002-DC31-447D-8274-5121C638F0F2}"/>
            </c:ext>
          </c:extLst>
        </c:ser>
        <c:ser>
          <c:idx val="3"/>
          <c:order val="3"/>
          <c:tx>
            <c:strRef>
              <c:f>'5 Competencies'!$H$16</c:f>
              <c:strCache>
                <c:ptCount val="1"/>
                <c:pt idx="0">
                  <c:v>Very Prepared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Competencies'!$I$12:$M$12</c:f>
              <c:strCache>
                <c:ptCount val="5"/>
                <c:pt idx="0">
                  <c:v>2015 (n=563)</c:v>
                </c:pt>
                <c:pt idx="1">
                  <c:v>2016 (n=459)</c:v>
                </c:pt>
                <c:pt idx="2">
                  <c:v>2017 (n=575)</c:v>
                </c:pt>
                <c:pt idx="3">
                  <c:v>2018 (n=430)</c:v>
                </c:pt>
                <c:pt idx="4">
                  <c:v>Aggregate (n=2027)</c:v>
                </c:pt>
              </c:strCache>
            </c:strRef>
          </c:cat>
          <c:val>
            <c:numRef>
              <c:f>'5 Competencies'!$I$16:$M$16</c:f>
              <c:numCache>
                <c:formatCode>0%</c:formatCode>
                <c:ptCount val="5"/>
                <c:pt idx="0">
                  <c:v>0.35701598579040855</c:v>
                </c:pt>
                <c:pt idx="1">
                  <c:v>0.3202614379084967</c:v>
                </c:pt>
                <c:pt idx="2">
                  <c:v>0.35652173913043478</c:v>
                </c:pt>
                <c:pt idx="3">
                  <c:v>0.38372093023255816</c:v>
                </c:pt>
                <c:pt idx="4">
                  <c:v>0.35421805624074987</c:v>
                </c:pt>
              </c:numCache>
            </c:numRef>
          </c:val>
          <c:extLst>
            <c:ext xmlns:c16="http://schemas.microsoft.com/office/drawing/2014/chart" uri="{C3380CC4-5D6E-409C-BE32-E72D297353CC}">
              <c16:uniqueId val="{00000003-DC31-447D-8274-5121C638F0F2}"/>
            </c:ext>
          </c:extLst>
        </c:ser>
        <c:dLbls>
          <c:showLegendKey val="0"/>
          <c:showVal val="0"/>
          <c:showCatName val="0"/>
          <c:showSerName val="0"/>
          <c:showPercent val="0"/>
          <c:showBubbleSize val="0"/>
        </c:dLbls>
        <c:gapWidth val="150"/>
        <c:overlap val="100"/>
        <c:axId val="610223992"/>
        <c:axId val="610224976"/>
      </c:barChart>
      <c:catAx>
        <c:axId val="610223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10224976"/>
        <c:crosses val="autoZero"/>
        <c:auto val="1"/>
        <c:lblAlgn val="ctr"/>
        <c:lblOffset val="100"/>
        <c:noMultiLvlLbl val="0"/>
      </c:catAx>
      <c:valAx>
        <c:axId val="610224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10223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a:t>To analyze, synthesize, think critically, solve problems and make decisions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0344488188976377"/>
          <c:y val="0.25544209537113038"/>
          <c:w val="0.8839288554839736"/>
          <c:h val="0.61859228935235933"/>
        </c:manualLayout>
      </c:layout>
      <c:barChart>
        <c:barDir val="col"/>
        <c:grouping val="percentStacked"/>
        <c:varyColors val="0"/>
        <c:ser>
          <c:idx val="0"/>
          <c:order val="0"/>
          <c:tx>
            <c:strRef>
              <c:f>'5 Competencies'!$H$23</c:f>
              <c:strCache>
                <c:ptCount val="1"/>
                <c:pt idx="0">
                  <c:v>Very unprepared</c:v>
                </c:pt>
              </c:strCache>
            </c:strRef>
          </c:tx>
          <c:spPr>
            <a:solidFill>
              <a:srgbClr val="FF0000"/>
            </a:solidFill>
            <a:ln>
              <a:noFill/>
            </a:ln>
            <a:effectLst/>
          </c:spPr>
          <c:invertIfNegative val="0"/>
          <c:cat>
            <c:strRef>
              <c:f>'5 Competencies'!$I$22:$M$22</c:f>
              <c:strCache>
                <c:ptCount val="5"/>
                <c:pt idx="0">
                  <c:v>2015 (n=565)</c:v>
                </c:pt>
                <c:pt idx="1">
                  <c:v>2016 (n=462)</c:v>
                </c:pt>
                <c:pt idx="2">
                  <c:v>2017 (n=577)</c:v>
                </c:pt>
                <c:pt idx="3">
                  <c:v>2018 (n=429)</c:v>
                </c:pt>
                <c:pt idx="4">
                  <c:v>Aggregate (n=2033)</c:v>
                </c:pt>
              </c:strCache>
            </c:strRef>
          </c:cat>
          <c:val>
            <c:numRef>
              <c:f>'5 Competencies'!$I$23:$M$23</c:f>
              <c:numCache>
                <c:formatCode>0.0%</c:formatCode>
                <c:ptCount val="5"/>
                <c:pt idx="0">
                  <c:v>8.8495575221238937E-3</c:v>
                </c:pt>
                <c:pt idx="1">
                  <c:v>4.329004329004329E-3</c:v>
                </c:pt>
                <c:pt idx="2">
                  <c:v>3.4662045060658577E-3</c:v>
                </c:pt>
                <c:pt idx="3">
                  <c:v>4.662004662004662E-3</c:v>
                </c:pt>
                <c:pt idx="4">
                  <c:v>5.4107230693556324E-3</c:v>
                </c:pt>
              </c:numCache>
            </c:numRef>
          </c:val>
          <c:extLst>
            <c:ext xmlns:c16="http://schemas.microsoft.com/office/drawing/2014/chart" uri="{C3380CC4-5D6E-409C-BE32-E72D297353CC}">
              <c16:uniqueId val="{00000000-670A-43CD-8DBB-EEC9C8C18ED7}"/>
            </c:ext>
          </c:extLst>
        </c:ser>
        <c:ser>
          <c:idx val="1"/>
          <c:order val="1"/>
          <c:tx>
            <c:strRef>
              <c:f>'5 Competencies'!$H$24</c:f>
              <c:strCache>
                <c:ptCount val="1"/>
                <c:pt idx="0">
                  <c:v>Unprepared</c:v>
                </c:pt>
              </c:strCache>
            </c:strRef>
          </c:tx>
          <c:spPr>
            <a:solidFill>
              <a:srgbClr val="00B0F0"/>
            </a:solidFill>
            <a:ln>
              <a:noFill/>
            </a:ln>
            <a:effectLst/>
          </c:spPr>
          <c:invertIfNegative val="0"/>
          <c:cat>
            <c:strRef>
              <c:f>'5 Competencies'!$I$22:$M$22</c:f>
              <c:strCache>
                <c:ptCount val="5"/>
                <c:pt idx="0">
                  <c:v>2015 (n=565)</c:v>
                </c:pt>
                <c:pt idx="1">
                  <c:v>2016 (n=462)</c:v>
                </c:pt>
                <c:pt idx="2">
                  <c:v>2017 (n=577)</c:v>
                </c:pt>
                <c:pt idx="3">
                  <c:v>2018 (n=429)</c:v>
                </c:pt>
                <c:pt idx="4">
                  <c:v>Aggregate (n=2033)</c:v>
                </c:pt>
              </c:strCache>
            </c:strRef>
          </c:cat>
          <c:val>
            <c:numRef>
              <c:f>'5 Competencies'!$I$24:$M$24</c:f>
              <c:numCache>
                <c:formatCode>0%</c:formatCode>
                <c:ptCount val="5"/>
                <c:pt idx="0">
                  <c:v>2.6548672566371681E-2</c:v>
                </c:pt>
                <c:pt idx="1">
                  <c:v>2.3809523809523808E-2</c:v>
                </c:pt>
                <c:pt idx="2">
                  <c:v>2.5996533795493933E-2</c:v>
                </c:pt>
                <c:pt idx="3">
                  <c:v>2.097902097902098E-2</c:v>
                </c:pt>
                <c:pt idx="4">
                  <c:v>2.4594195769798328E-2</c:v>
                </c:pt>
              </c:numCache>
            </c:numRef>
          </c:val>
          <c:extLst>
            <c:ext xmlns:c16="http://schemas.microsoft.com/office/drawing/2014/chart" uri="{C3380CC4-5D6E-409C-BE32-E72D297353CC}">
              <c16:uniqueId val="{00000001-670A-43CD-8DBB-EEC9C8C18ED7}"/>
            </c:ext>
          </c:extLst>
        </c:ser>
        <c:ser>
          <c:idx val="2"/>
          <c:order val="2"/>
          <c:tx>
            <c:strRef>
              <c:f>'5 Competencies'!$H$25</c:f>
              <c:strCache>
                <c:ptCount val="1"/>
                <c:pt idx="0">
                  <c:v>Prepared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Competencies'!$I$22:$M$22</c:f>
              <c:strCache>
                <c:ptCount val="5"/>
                <c:pt idx="0">
                  <c:v>2015 (n=565)</c:v>
                </c:pt>
                <c:pt idx="1">
                  <c:v>2016 (n=462)</c:v>
                </c:pt>
                <c:pt idx="2">
                  <c:v>2017 (n=577)</c:v>
                </c:pt>
                <c:pt idx="3">
                  <c:v>2018 (n=429)</c:v>
                </c:pt>
                <c:pt idx="4">
                  <c:v>Aggregate (n=2033)</c:v>
                </c:pt>
              </c:strCache>
            </c:strRef>
          </c:cat>
          <c:val>
            <c:numRef>
              <c:f>'5 Competencies'!$I$25:$M$25</c:f>
              <c:numCache>
                <c:formatCode>0%</c:formatCode>
                <c:ptCount val="5"/>
                <c:pt idx="0">
                  <c:v>0.38053097345132741</c:v>
                </c:pt>
                <c:pt idx="1">
                  <c:v>0.40909090909090912</c:v>
                </c:pt>
                <c:pt idx="2">
                  <c:v>0.40727902946273831</c:v>
                </c:pt>
                <c:pt idx="3">
                  <c:v>0.36363636363636365</c:v>
                </c:pt>
                <c:pt idx="4">
                  <c:v>0.39104771273979338</c:v>
                </c:pt>
              </c:numCache>
            </c:numRef>
          </c:val>
          <c:extLst>
            <c:ext xmlns:c16="http://schemas.microsoft.com/office/drawing/2014/chart" uri="{C3380CC4-5D6E-409C-BE32-E72D297353CC}">
              <c16:uniqueId val="{00000002-670A-43CD-8DBB-EEC9C8C18ED7}"/>
            </c:ext>
          </c:extLst>
        </c:ser>
        <c:ser>
          <c:idx val="3"/>
          <c:order val="3"/>
          <c:tx>
            <c:strRef>
              <c:f>'5 Competencies'!$H$26</c:f>
              <c:strCache>
                <c:ptCount val="1"/>
                <c:pt idx="0">
                  <c:v>Very Prepared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Competencies'!$I$22:$M$22</c:f>
              <c:strCache>
                <c:ptCount val="5"/>
                <c:pt idx="0">
                  <c:v>2015 (n=565)</c:v>
                </c:pt>
                <c:pt idx="1">
                  <c:v>2016 (n=462)</c:v>
                </c:pt>
                <c:pt idx="2">
                  <c:v>2017 (n=577)</c:v>
                </c:pt>
                <c:pt idx="3">
                  <c:v>2018 (n=429)</c:v>
                </c:pt>
                <c:pt idx="4">
                  <c:v>Aggregate (n=2033)</c:v>
                </c:pt>
              </c:strCache>
            </c:strRef>
          </c:cat>
          <c:val>
            <c:numRef>
              <c:f>'5 Competencies'!$I$26:$M$26</c:f>
              <c:numCache>
                <c:formatCode>0%</c:formatCode>
                <c:ptCount val="5"/>
                <c:pt idx="0">
                  <c:v>0.58407079646017701</c:v>
                </c:pt>
                <c:pt idx="1">
                  <c:v>0.56277056277056281</c:v>
                </c:pt>
                <c:pt idx="2">
                  <c:v>0.56325823223570193</c:v>
                </c:pt>
                <c:pt idx="3">
                  <c:v>0.61072261072261069</c:v>
                </c:pt>
                <c:pt idx="4">
                  <c:v>0.57894736842105265</c:v>
                </c:pt>
              </c:numCache>
            </c:numRef>
          </c:val>
          <c:extLst>
            <c:ext xmlns:c16="http://schemas.microsoft.com/office/drawing/2014/chart" uri="{C3380CC4-5D6E-409C-BE32-E72D297353CC}">
              <c16:uniqueId val="{00000003-670A-43CD-8DBB-EEC9C8C18ED7}"/>
            </c:ext>
          </c:extLst>
        </c:ser>
        <c:dLbls>
          <c:showLegendKey val="0"/>
          <c:showVal val="0"/>
          <c:showCatName val="0"/>
          <c:showSerName val="0"/>
          <c:showPercent val="0"/>
          <c:showBubbleSize val="0"/>
        </c:dLbls>
        <c:gapWidth val="150"/>
        <c:overlap val="100"/>
        <c:axId val="611476872"/>
        <c:axId val="611475232"/>
      </c:barChart>
      <c:catAx>
        <c:axId val="611476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11475232"/>
        <c:crosses val="autoZero"/>
        <c:auto val="1"/>
        <c:lblAlgn val="ctr"/>
        <c:lblOffset val="100"/>
        <c:noMultiLvlLbl val="0"/>
      </c:catAx>
      <c:valAx>
        <c:axId val="6114752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114768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a:t>To articulate and apply a public service perspective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'5 Competencies'!$H$33</c:f>
              <c:strCache>
                <c:ptCount val="1"/>
                <c:pt idx="0">
                  <c:v>Very unprepared</c:v>
                </c:pt>
              </c:strCache>
            </c:strRef>
          </c:tx>
          <c:spPr>
            <a:solidFill>
              <a:srgbClr val="FF0000"/>
            </a:solidFill>
            <a:ln>
              <a:noFill/>
            </a:ln>
            <a:effectLst/>
          </c:spPr>
          <c:invertIfNegative val="0"/>
          <c:cat>
            <c:strRef>
              <c:f>'5 Competencies'!$I$32:$M$32</c:f>
              <c:strCache>
                <c:ptCount val="5"/>
                <c:pt idx="0">
                  <c:v>2015 (n=561)</c:v>
                </c:pt>
                <c:pt idx="1">
                  <c:v>2016 (n=458)</c:v>
                </c:pt>
                <c:pt idx="2">
                  <c:v>2017 (n=575)</c:v>
                </c:pt>
                <c:pt idx="3">
                  <c:v>2018 (n=430)</c:v>
                </c:pt>
                <c:pt idx="4">
                  <c:v>Aggregate (n=2024)</c:v>
                </c:pt>
              </c:strCache>
            </c:strRef>
          </c:cat>
          <c:val>
            <c:numRef>
              <c:f>'5 Competencies'!$I$33:$M$33</c:f>
              <c:numCache>
                <c:formatCode>0.0%</c:formatCode>
                <c:ptCount val="5"/>
                <c:pt idx="0">
                  <c:v>1.06951871657754E-2</c:v>
                </c:pt>
                <c:pt idx="1">
                  <c:v>6.5502183406113534E-3</c:v>
                </c:pt>
                <c:pt idx="2">
                  <c:v>5.2173913043478265E-3</c:v>
                </c:pt>
                <c:pt idx="3">
                  <c:v>6.9767441860465115E-3</c:v>
                </c:pt>
                <c:pt idx="4">
                  <c:v>7.411067193675889E-3</c:v>
                </c:pt>
              </c:numCache>
            </c:numRef>
          </c:val>
          <c:extLst>
            <c:ext xmlns:c16="http://schemas.microsoft.com/office/drawing/2014/chart" uri="{C3380CC4-5D6E-409C-BE32-E72D297353CC}">
              <c16:uniqueId val="{00000000-92DD-43C2-AD83-833D4DB1262B}"/>
            </c:ext>
          </c:extLst>
        </c:ser>
        <c:ser>
          <c:idx val="1"/>
          <c:order val="1"/>
          <c:tx>
            <c:strRef>
              <c:f>'5 Competencies'!$H$34</c:f>
              <c:strCache>
                <c:ptCount val="1"/>
                <c:pt idx="0">
                  <c:v>Unprepared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Competencies'!$I$32:$M$32</c:f>
              <c:strCache>
                <c:ptCount val="5"/>
                <c:pt idx="0">
                  <c:v>2015 (n=561)</c:v>
                </c:pt>
                <c:pt idx="1">
                  <c:v>2016 (n=458)</c:v>
                </c:pt>
                <c:pt idx="2">
                  <c:v>2017 (n=575)</c:v>
                </c:pt>
                <c:pt idx="3">
                  <c:v>2018 (n=430)</c:v>
                </c:pt>
                <c:pt idx="4">
                  <c:v>Aggregate (n=2024)</c:v>
                </c:pt>
              </c:strCache>
            </c:strRef>
          </c:cat>
          <c:val>
            <c:numRef>
              <c:f>'5 Competencies'!$I$34:$M$34</c:f>
              <c:numCache>
                <c:formatCode>0%</c:formatCode>
                <c:ptCount val="5"/>
                <c:pt idx="0">
                  <c:v>4.0998217468805706E-2</c:v>
                </c:pt>
                <c:pt idx="1">
                  <c:v>3.9301310043668124E-2</c:v>
                </c:pt>
                <c:pt idx="2">
                  <c:v>5.2173913043478258E-2</c:v>
                </c:pt>
                <c:pt idx="3">
                  <c:v>4.4186046511627906E-2</c:v>
                </c:pt>
                <c:pt idx="4">
                  <c:v>4.4466403162055336E-2</c:v>
                </c:pt>
              </c:numCache>
            </c:numRef>
          </c:val>
          <c:extLst>
            <c:ext xmlns:c16="http://schemas.microsoft.com/office/drawing/2014/chart" uri="{C3380CC4-5D6E-409C-BE32-E72D297353CC}">
              <c16:uniqueId val="{00000001-92DD-43C2-AD83-833D4DB1262B}"/>
            </c:ext>
          </c:extLst>
        </c:ser>
        <c:ser>
          <c:idx val="2"/>
          <c:order val="2"/>
          <c:tx>
            <c:strRef>
              <c:f>'5 Competencies'!$H$35</c:f>
              <c:strCache>
                <c:ptCount val="1"/>
                <c:pt idx="0">
                  <c:v>Prepared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Competencies'!$I$32:$M$32</c:f>
              <c:strCache>
                <c:ptCount val="5"/>
                <c:pt idx="0">
                  <c:v>2015 (n=561)</c:v>
                </c:pt>
                <c:pt idx="1">
                  <c:v>2016 (n=458)</c:v>
                </c:pt>
                <c:pt idx="2">
                  <c:v>2017 (n=575)</c:v>
                </c:pt>
                <c:pt idx="3">
                  <c:v>2018 (n=430)</c:v>
                </c:pt>
                <c:pt idx="4">
                  <c:v>Aggregate (n=2024)</c:v>
                </c:pt>
              </c:strCache>
            </c:strRef>
          </c:cat>
          <c:val>
            <c:numRef>
              <c:f>'5 Competencies'!$I$35:$M$35</c:f>
              <c:numCache>
                <c:formatCode>0%</c:formatCode>
                <c:ptCount val="5"/>
                <c:pt idx="0">
                  <c:v>0.45276292335115864</c:v>
                </c:pt>
                <c:pt idx="1">
                  <c:v>0.46724890829694321</c:v>
                </c:pt>
                <c:pt idx="2">
                  <c:v>0.44173913043478263</c:v>
                </c:pt>
                <c:pt idx="3">
                  <c:v>0.40697674418604651</c:v>
                </c:pt>
                <c:pt idx="4">
                  <c:v>0.44318181818181818</c:v>
                </c:pt>
              </c:numCache>
            </c:numRef>
          </c:val>
          <c:extLst>
            <c:ext xmlns:c16="http://schemas.microsoft.com/office/drawing/2014/chart" uri="{C3380CC4-5D6E-409C-BE32-E72D297353CC}">
              <c16:uniqueId val="{00000002-92DD-43C2-AD83-833D4DB1262B}"/>
            </c:ext>
          </c:extLst>
        </c:ser>
        <c:ser>
          <c:idx val="3"/>
          <c:order val="3"/>
          <c:tx>
            <c:strRef>
              <c:f>'5 Competencies'!$H$36</c:f>
              <c:strCache>
                <c:ptCount val="1"/>
                <c:pt idx="0">
                  <c:v>Very Prepared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Competencies'!$I$32:$M$32</c:f>
              <c:strCache>
                <c:ptCount val="5"/>
                <c:pt idx="0">
                  <c:v>2015 (n=561)</c:v>
                </c:pt>
                <c:pt idx="1">
                  <c:v>2016 (n=458)</c:v>
                </c:pt>
                <c:pt idx="2">
                  <c:v>2017 (n=575)</c:v>
                </c:pt>
                <c:pt idx="3">
                  <c:v>2018 (n=430)</c:v>
                </c:pt>
                <c:pt idx="4">
                  <c:v>Aggregate (n=2024)</c:v>
                </c:pt>
              </c:strCache>
            </c:strRef>
          </c:cat>
          <c:val>
            <c:numRef>
              <c:f>'5 Competencies'!$I$36:$M$36</c:f>
              <c:numCache>
                <c:formatCode>0%</c:formatCode>
                <c:ptCount val="5"/>
                <c:pt idx="0">
                  <c:v>0.49554367201426025</c:v>
                </c:pt>
                <c:pt idx="1">
                  <c:v>0.48689956331877732</c:v>
                </c:pt>
                <c:pt idx="2">
                  <c:v>0.50086956521739134</c:v>
                </c:pt>
                <c:pt idx="3">
                  <c:v>0.54186046511627906</c:v>
                </c:pt>
                <c:pt idx="4">
                  <c:v>0.50494071146245056</c:v>
                </c:pt>
              </c:numCache>
            </c:numRef>
          </c:val>
          <c:extLst>
            <c:ext xmlns:c16="http://schemas.microsoft.com/office/drawing/2014/chart" uri="{C3380CC4-5D6E-409C-BE32-E72D297353CC}">
              <c16:uniqueId val="{00000003-92DD-43C2-AD83-833D4DB1262B}"/>
            </c:ext>
          </c:extLst>
        </c:ser>
        <c:dLbls>
          <c:showLegendKey val="0"/>
          <c:showVal val="0"/>
          <c:showCatName val="0"/>
          <c:showSerName val="0"/>
          <c:showPercent val="0"/>
          <c:showBubbleSize val="0"/>
        </c:dLbls>
        <c:gapWidth val="150"/>
        <c:overlap val="100"/>
        <c:axId val="696103360"/>
        <c:axId val="696103032"/>
      </c:barChart>
      <c:catAx>
        <c:axId val="696103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96103032"/>
        <c:crosses val="autoZero"/>
        <c:auto val="1"/>
        <c:lblAlgn val="ctr"/>
        <c:lblOffset val="100"/>
        <c:noMultiLvlLbl val="0"/>
      </c:catAx>
      <c:valAx>
        <c:axId val="696103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961033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b="1" dirty="0">
                <a:solidFill>
                  <a:schemeClr val="tx1"/>
                </a:solidFill>
              </a:rPr>
              <a:t>Employment</a:t>
            </a:r>
            <a:r>
              <a:rPr lang="en-US" b="1" baseline="0" dirty="0">
                <a:solidFill>
                  <a:schemeClr val="tx1"/>
                </a:solidFill>
              </a:rPr>
              <a:t> Trends By Degree Type</a:t>
            </a:r>
          </a:p>
          <a:p>
            <a:pPr>
              <a:defRPr>
                <a:solidFill>
                  <a:schemeClr val="tx1"/>
                </a:solidFill>
              </a:defRPr>
            </a:pPr>
            <a:r>
              <a:rPr lang="en-US" baseline="0" dirty="0">
                <a:solidFill>
                  <a:schemeClr val="tx1"/>
                </a:solidFill>
              </a:rPr>
              <a:t> </a:t>
            </a:r>
            <a:r>
              <a:rPr lang="en-US" sz="1050" baseline="0" dirty="0">
                <a:solidFill>
                  <a:schemeClr val="tx1"/>
                </a:solidFill>
              </a:rPr>
              <a:t>(MPA= 135 programs, MPP= 15 Programs)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Sheet7!$B$51</c:f>
              <c:strCache>
                <c:ptCount val="1"/>
                <c:pt idx="0">
                  <c:v>Govt</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Sheet7!$C$49:$J$50</c:f>
              <c:multiLvlStrCache>
                <c:ptCount val="8"/>
                <c:lvl>
                  <c:pt idx="0">
                    <c:v>MPA</c:v>
                  </c:pt>
                  <c:pt idx="1">
                    <c:v>MPP</c:v>
                  </c:pt>
                  <c:pt idx="2">
                    <c:v>MPA</c:v>
                  </c:pt>
                  <c:pt idx="3">
                    <c:v>MPP</c:v>
                  </c:pt>
                  <c:pt idx="4">
                    <c:v>MPA</c:v>
                  </c:pt>
                  <c:pt idx="5">
                    <c:v>MPP</c:v>
                  </c:pt>
                  <c:pt idx="6">
                    <c:v>MPA</c:v>
                  </c:pt>
                  <c:pt idx="7">
                    <c:v>MPP</c:v>
                  </c:pt>
                </c:lvl>
                <c:lvl>
                  <c:pt idx="0">
                    <c:v>2013-2014</c:v>
                  </c:pt>
                  <c:pt idx="2">
                    <c:v>2014-2015</c:v>
                  </c:pt>
                  <c:pt idx="4">
                    <c:v>2015-2016</c:v>
                  </c:pt>
                  <c:pt idx="6">
                    <c:v>2016-2017</c:v>
                  </c:pt>
                </c:lvl>
              </c:multiLvlStrCache>
            </c:multiLvlStrRef>
          </c:cat>
          <c:val>
            <c:numRef>
              <c:f>Sheet7!$C$51:$J$51</c:f>
              <c:numCache>
                <c:formatCode>0%</c:formatCode>
                <c:ptCount val="8"/>
                <c:pt idx="0">
                  <c:v>0.4474569146700294</c:v>
                </c:pt>
                <c:pt idx="1">
                  <c:v>0.42499999999999999</c:v>
                </c:pt>
                <c:pt idx="2">
                  <c:v>0.46537273930304368</c:v>
                </c:pt>
                <c:pt idx="3">
                  <c:v>0.48259303721488594</c:v>
                </c:pt>
                <c:pt idx="4">
                  <c:v>0.48776335390508618</c:v>
                </c:pt>
                <c:pt idx="5">
                  <c:v>0.41995073891625617</c:v>
                </c:pt>
                <c:pt idx="6">
                  <c:v>0.45783645655877342</c:v>
                </c:pt>
                <c:pt idx="7">
                  <c:v>0.45034965034965035</c:v>
                </c:pt>
              </c:numCache>
            </c:numRef>
          </c:val>
          <c:extLst>
            <c:ext xmlns:c16="http://schemas.microsoft.com/office/drawing/2014/chart" uri="{C3380CC4-5D6E-409C-BE32-E72D297353CC}">
              <c16:uniqueId val="{00000000-8EA2-4619-8AAE-5E62028CEB63}"/>
            </c:ext>
          </c:extLst>
        </c:ser>
        <c:ser>
          <c:idx val="1"/>
          <c:order val="1"/>
          <c:tx>
            <c:strRef>
              <c:f>Sheet7!$B$52</c:f>
              <c:strCache>
                <c:ptCount val="1"/>
                <c:pt idx="0">
                  <c:v>Nonprofit</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Sheet7!$C$49:$J$50</c:f>
              <c:multiLvlStrCache>
                <c:ptCount val="8"/>
                <c:lvl>
                  <c:pt idx="0">
                    <c:v>MPA</c:v>
                  </c:pt>
                  <c:pt idx="1">
                    <c:v>MPP</c:v>
                  </c:pt>
                  <c:pt idx="2">
                    <c:v>MPA</c:v>
                  </c:pt>
                  <c:pt idx="3">
                    <c:v>MPP</c:v>
                  </c:pt>
                  <c:pt idx="4">
                    <c:v>MPA</c:v>
                  </c:pt>
                  <c:pt idx="5">
                    <c:v>MPP</c:v>
                  </c:pt>
                  <c:pt idx="6">
                    <c:v>MPA</c:v>
                  </c:pt>
                  <c:pt idx="7">
                    <c:v>MPP</c:v>
                  </c:pt>
                </c:lvl>
                <c:lvl>
                  <c:pt idx="0">
                    <c:v>2013-2014</c:v>
                  </c:pt>
                  <c:pt idx="2">
                    <c:v>2014-2015</c:v>
                  </c:pt>
                  <c:pt idx="4">
                    <c:v>2015-2016</c:v>
                  </c:pt>
                  <c:pt idx="6">
                    <c:v>2016-2017</c:v>
                  </c:pt>
                </c:lvl>
              </c:multiLvlStrCache>
            </c:multiLvlStrRef>
          </c:cat>
          <c:val>
            <c:numRef>
              <c:f>Sheet7!$C$52:$J$52</c:f>
              <c:numCache>
                <c:formatCode>0%</c:formatCode>
                <c:ptCount val="8"/>
                <c:pt idx="0">
                  <c:v>0.26775956284153007</c:v>
                </c:pt>
                <c:pt idx="1">
                  <c:v>0.24021739130434783</c:v>
                </c:pt>
                <c:pt idx="2">
                  <c:v>0.26687251874724305</c:v>
                </c:pt>
                <c:pt idx="3">
                  <c:v>0.20528211284513806</c:v>
                </c:pt>
                <c:pt idx="4">
                  <c:v>0.23643328367737818</c:v>
                </c:pt>
                <c:pt idx="5">
                  <c:v>0.25738916256157635</c:v>
                </c:pt>
                <c:pt idx="6">
                  <c:v>0.2612862010221465</c:v>
                </c:pt>
                <c:pt idx="7">
                  <c:v>0.18601398601398603</c:v>
                </c:pt>
              </c:numCache>
            </c:numRef>
          </c:val>
          <c:extLst>
            <c:ext xmlns:c16="http://schemas.microsoft.com/office/drawing/2014/chart" uri="{C3380CC4-5D6E-409C-BE32-E72D297353CC}">
              <c16:uniqueId val="{00000001-8EA2-4619-8AAE-5E62028CEB63}"/>
            </c:ext>
          </c:extLst>
        </c:ser>
        <c:ser>
          <c:idx val="2"/>
          <c:order val="2"/>
          <c:tx>
            <c:strRef>
              <c:f>Sheet7!$B$53</c:f>
              <c:strCache>
                <c:ptCount val="1"/>
                <c:pt idx="0">
                  <c:v>Private Sector</c:v>
                </c:pt>
              </c:strCache>
            </c:strRef>
          </c:tx>
          <c:spPr>
            <a:solidFill>
              <a:srgbClr val="00B0F0"/>
            </a:solidFill>
            <a:ln>
              <a:noFill/>
            </a:ln>
            <a:effectLst/>
          </c:spPr>
          <c:invertIfNegative val="0"/>
          <c:dLbls>
            <c:dLbl>
              <c:idx val="1"/>
              <c:layout>
                <c:manualLayout>
                  <c:x val="3.0303030303030304E-2"/>
                  <c:y val="2.487562189054726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EA2-4619-8AAE-5E62028CEB63}"/>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Sheet7!$C$49:$J$50</c:f>
              <c:multiLvlStrCache>
                <c:ptCount val="8"/>
                <c:lvl>
                  <c:pt idx="0">
                    <c:v>MPA</c:v>
                  </c:pt>
                  <c:pt idx="1">
                    <c:v>MPP</c:v>
                  </c:pt>
                  <c:pt idx="2">
                    <c:v>MPA</c:v>
                  </c:pt>
                  <c:pt idx="3">
                    <c:v>MPP</c:v>
                  </c:pt>
                  <c:pt idx="4">
                    <c:v>MPA</c:v>
                  </c:pt>
                  <c:pt idx="5">
                    <c:v>MPP</c:v>
                  </c:pt>
                  <c:pt idx="6">
                    <c:v>MPA</c:v>
                  </c:pt>
                  <c:pt idx="7">
                    <c:v>MPP</c:v>
                  </c:pt>
                </c:lvl>
                <c:lvl>
                  <c:pt idx="0">
                    <c:v>2013-2014</c:v>
                  </c:pt>
                  <c:pt idx="2">
                    <c:v>2014-2015</c:v>
                  </c:pt>
                  <c:pt idx="4">
                    <c:v>2015-2016</c:v>
                  </c:pt>
                  <c:pt idx="6">
                    <c:v>2016-2017</c:v>
                  </c:pt>
                </c:lvl>
              </c:multiLvlStrCache>
            </c:multiLvlStrRef>
          </c:cat>
          <c:val>
            <c:numRef>
              <c:f>Sheet7!$C$53:$J$53</c:f>
              <c:numCache>
                <c:formatCode>0%</c:formatCode>
                <c:ptCount val="8"/>
                <c:pt idx="0">
                  <c:v>0.17906683480453972</c:v>
                </c:pt>
                <c:pt idx="1">
                  <c:v>0.24021739130434783</c:v>
                </c:pt>
                <c:pt idx="2">
                  <c:v>0.16696074106749006</c:v>
                </c:pt>
                <c:pt idx="3">
                  <c:v>0.23409363745498199</c:v>
                </c:pt>
                <c:pt idx="4">
                  <c:v>0.18046392849542456</c:v>
                </c:pt>
                <c:pt idx="5">
                  <c:v>0.2376847290640394</c:v>
                </c:pt>
                <c:pt idx="6">
                  <c:v>0.18292163543441226</c:v>
                </c:pt>
                <c:pt idx="7">
                  <c:v>0.24195804195804196</c:v>
                </c:pt>
              </c:numCache>
            </c:numRef>
          </c:val>
          <c:extLst>
            <c:ext xmlns:c16="http://schemas.microsoft.com/office/drawing/2014/chart" uri="{C3380CC4-5D6E-409C-BE32-E72D297353CC}">
              <c16:uniqueId val="{00000002-8EA2-4619-8AAE-5E62028CEB63}"/>
            </c:ext>
          </c:extLst>
        </c:ser>
        <c:ser>
          <c:idx val="3"/>
          <c:order val="3"/>
          <c:tx>
            <c:strRef>
              <c:f>Sheet7!$B$54</c:f>
              <c:strCache>
                <c:ptCount val="1"/>
                <c:pt idx="0">
                  <c:v>Unemployed</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Sheet7!$C$49:$J$50</c:f>
              <c:multiLvlStrCache>
                <c:ptCount val="8"/>
                <c:lvl>
                  <c:pt idx="0">
                    <c:v>MPA</c:v>
                  </c:pt>
                  <c:pt idx="1">
                    <c:v>MPP</c:v>
                  </c:pt>
                  <c:pt idx="2">
                    <c:v>MPA</c:v>
                  </c:pt>
                  <c:pt idx="3">
                    <c:v>MPP</c:v>
                  </c:pt>
                  <c:pt idx="4">
                    <c:v>MPA</c:v>
                  </c:pt>
                  <c:pt idx="5">
                    <c:v>MPP</c:v>
                  </c:pt>
                  <c:pt idx="6">
                    <c:v>MPA</c:v>
                  </c:pt>
                  <c:pt idx="7">
                    <c:v>MPP</c:v>
                  </c:pt>
                </c:lvl>
                <c:lvl>
                  <c:pt idx="0">
                    <c:v>2013-2014</c:v>
                  </c:pt>
                  <c:pt idx="2">
                    <c:v>2014-2015</c:v>
                  </c:pt>
                  <c:pt idx="4">
                    <c:v>2015-2016</c:v>
                  </c:pt>
                  <c:pt idx="6">
                    <c:v>2016-2017</c:v>
                  </c:pt>
                </c:lvl>
              </c:multiLvlStrCache>
            </c:multiLvlStrRef>
          </c:cat>
          <c:val>
            <c:numRef>
              <c:f>Sheet7!$C$54:$J$54</c:f>
              <c:numCache>
                <c:formatCode>0%</c:formatCode>
                <c:ptCount val="8"/>
                <c:pt idx="0">
                  <c:v>5.8217738545607398E-2</c:v>
                </c:pt>
                <c:pt idx="1">
                  <c:v>5.1086956521739134E-2</c:v>
                </c:pt>
                <c:pt idx="2">
                  <c:v>5.0286722540802825E-2</c:v>
                </c:pt>
                <c:pt idx="3">
                  <c:v>4.2016806722689079E-2</c:v>
                </c:pt>
                <c:pt idx="4">
                  <c:v>4.5541604596722705E-2</c:v>
                </c:pt>
                <c:pt idx="5">
                  <c:v>3.8177339901477834E-2</c:v>
                </c:pt>
                <c:pt idx="6">
                  <c:v>4.7061328790459968E-2</c:v>
                </c:pt>
                <c:pt idx="7">
                  <c:v>5.0349650349650353E-2</c:v>
                </c:pt>
              </c:numCache>
            </c:numRef>
          </c:val>
          <c:extLst>
            <c:ext xmlns:c16="http://schemas.microsoft.com/office/drawing/2014/chart" uri="{C3380CC4-5D6E-409C-BE32-E72D297353CC}">
              <c16:uniqueId val="{00000003-8EA2-4619-8AAE-5E62028CEB63}"/>
            </c:ext>
          </c:extLst>
        </c:ser>
        <c:ser>
          <c:idx val="4"/>
          <c:order val="4"/>
          <c:tx>
            <c:strRef>
              <c:f>Sheet7!$B$55</c:f>
              <c:strCache>
                <c:ptCount val="1"/>
                <c:pt idx="0">
                  <c:v>Other</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Sheet7!$C$49:$J$50</c:f>
              <c:multiLvlStrCache>
                <c:ptCount val="8"/>
                <c:lvl>
                  <c:pt idx="0">
                    <c:v>MPA</c:v>
                  </c:pt>
                  <c:pt idx="1">
                    <c:v>MPP</c:v>
                  </c:pt>
                  <c:pt idx="2">
                    <c:v>MPA</c:v>
                  </c:pt>
                  <c:pt idx="3">
                    <c:v>MPP</c:v>
                  </c:pt>
                  <c:pt idx="4">
                    <c:v>MPA</c:v>
                  </c:pt>
                  <c:pt idx="5">
                    <c:v>MPP</c:v>
                  </c:pt>
                  <c:pt idx="6">
                    <c:v>MPA</c:v>
                  </c:pt>
                  <c:pt idx="7">
                    <c:v>MPP</c:v>
                  </c:pt>
                </c:lvl>
                <c:lvl>
                  <c:pt idx="0">
                    <c:v>2013-2014</c:v>
                  </c:pt>
                  <c:pt idx="2">
                    <c:v>2014-2015</c:v>
                  </c:pt>
                  <c:pt idx="4">
                    <c:v>2015-2016</c:v>
                  </c:pt>
                  <c:pt idx="6">
                    <c:v>2016-2017</c:v>
                  </c:pt>
                </c:lvl>
              </c:multiLvlStrCache>
            </c:multiLvlStrRef>
          </c:cat>
          <c:val>
            <c:numRef>
              <c:f>Sheet7!$C$55:$J$55</c:f>
              <c:numCache>
                <c:formatCode>0%</c:formatCode>
                <c:ptCount val="8"/>
                <c:pt idx="0">
                  <c:v>4.7498949138293403E-2</c:v>
                </c:pt>
                <c:pt idx="1">
                  <c:v>4.3478260869565216E-2</c:v>
                </c:pt>
                <c:pt idx="2">
                  <c:v>5.0507278341420381E-2</c:v>
                </c:pt>
                <c:pt idx="3">
                  <c:v>3.601440576230492E-2</c:v>
                </c:pt>
                <c:pt idx="4">
                  <c:v>4.9797829325388378E-2</c:v>
                </c:pt>
                <c:pt idx="5">
                  <c:v>4.6798029556650245E-2</c:v>
                </c:pt>
                <c:pt idx="6">
                  <c:v>5.0894378194207834E-2</c:v>
                </c:pt>
                <c:pt idx="7">
                  <c:v>7.1328671328671323E-2</c:v>
                </c:pt>
              </c:numCache>
            </c:numRef>
          </c:val>
          <c:extLst>
            <c:ext xmlns:c16="http://schemas.microsoft.com/office/drawing/2014/chart" uri="{C3380CC4-5D6E-409C-BE32-E72D297353CC}">
              <c16:uniqueId val="{00000004-8EA2-4619-8AAE-5E62028CEB63}"/>
            </c:ext>
          </c:extLst>
        </c:ser>
        <c:dLbls>
          <c:showLegendKey val="0"/>
          <c:showVal val="0"/>
          <c:showCatName val="0"/>
          <c:showSerName val="0"/>
          <c:showPercent val="0"/>
          <c:showBubbleSize val="0"/>
        </c:dLbls>
        <c:gapWidth val="219"/>
        <c:overlap val="-27"/>
        <c:axId val="537459624"/>
        <c:axId val="537459952"/>
      </c:barChart>
      <c:catAx>
        <c:axId val="5374596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37459952"/>
        <c:crosses val="autoZero"/>
        <c:auto val="1"/>
        <c:lblAlgn val="ctr"/>
        <c:lblOffset val="100"/>
        <c:noMultiLvlLbl val="0"/>
      </c:catAx>
      <c:valAx>
        <c:axId val="5374599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37459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To communicate and interact productively with a diverse and changing workforce and citizenry </a:t>
            </a:r>
          </a:p>
        </c:rich>
      </c:tx>
      <c:layout>
        <c:manualLayout>
          <c:xMode val="edge"/>
          <c:yMode val="edge"/>
          <c:x val="0.10777777777777778"/>
          <c:y val="4.166666666666666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'5 Competencies'!$H$42</c:f>
              <c:strCache>
                <c:ptCount val="1"/>
                <c:pt idx="0">
                  <c:v>Very unprepared</c:v>
                </c:pt>
              </c:strCache>
            </c:strRef>
          </c:tx>
          <c:spPr>
            <a:solidFill>
              <a:srgbClr val="FF0000"/>
            </a:solidFill>
            <a:ln>
              <a:noFill/>
            </a:ln>
            <a:effectLst/>
          </c:spPr>
          <c:invertIfNegative val="0"/>
          <c:cat>
            <c:strRef>
              <c:f>'5 Competencies'!$I$41:$M$41</c:f>
              <c:strCache>
                <c:ptCount val="5"/>
                <c:pt idx="0">
                  <c:v>2015 (n=559)</c:v>
                </c:pt>
                <c:pt idx="1">
                  <c:v>2016 (n=461)</c:v>
                </c:pt>
                <c:pt idx="2">
                  <c:v>2017 (n=577)</c:v>
                </c:pt>
                <c:pt idx="3">
                  <c:v>2018 (n=430)</c:v>
                </c:pt>
                <c:pt idx="4">
                  <c:v>Aggregate (n=2027)</c:v>
                </c:pt>
              </c:strCache>
            </c:strRef>
          </c:cat>
          <c:val>
            <c:numRef>
              <c:f>'5 Competencies'!$I$42:$M$42</c:f>
              <c:numCache>
                <c:formatCode>0.0%</c:formatCode>
                <c:ptCount val="5"/>
                <c:pt idx="0">
                  <c:v>1.4311270125223614E-2</c:v>
                </c:pt>
                <c:pt idx="1">
                  <c:v>6.5075921908893707E-3</c:v>
                </c:pt>
                <c:pt idx="2">
                  <c:v>1.7331022530329288E-3</c:v>
                </c:pt>
                <c:pt idx="3">
                  <c:v>4.6511627906976744E-3</c:v>
                </c:pt>
                <c:pt idx="4">
                  <c:v>6.9067587567834239E-3</c:v>
                </c:pt>
              </c:numCache>
            </c:numRef>
          </c:val>
          <c:extLst>
            <c:ext xmlns:c16="http://schemas.microsoft.com/office/drawing/2014/chart" uri="{C3380CC4-5D6E-409C-BE32-E72D297353CC}">
              <c16:uniqueId val="{00000000-1C43-4206-B7A9-B1A1F721A5F3}"/>
            </c:ext>
          </c:extLst>
        </c:ser>
        <c:ser>
          <c:idx val="1"/>
          <c:order val="1"/>
          <c:tx>
            <c:strRef>
              <c:f>'5 Competencies'!$H$43</c:f>
              <c:strCache>
                <c:ptCount val="1"/>
                <c:pt idx="0">
                  <c:v>Unprepared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Competencies'!$I$41:$M$41</c:f>
              <c:strCache>
                <c:ptCount val="5"/>
                <c:pt idx="0">
                  <c:v>2015 (n=559)</c:v>
                </c:pt>
                <c:pt idx="1">
                  <c:v>2016 (n=461)</c:v>
                </c:pt>
                <c:pt idx="2">
                  <c:v>2017 (n=577)</c:v>
                </c:pt>
                <c:pt idx="3">
                  <c:v>2018 (n=430)</c:v>
                </c:pt>
                <c:pt idx="4">
                  <c:v>Aggregate (n=2027)</c:v>
                </c:pt>
              </c:strCache>
            </c:strRef>
          </c:cat>
          <c:val>
            <c:numRef>
              <c:f>'5 Competencies'!$I$43:$M$43</c:f>
              <c:numCache>
                <c:formatCode>0%</c:formatCode>
                <c:ptCount val="5"/>
                <c:pt idx="0">
                  <c:v>5.9033989266547404E-2</c:v>
                </c:pt>
                <c:pt idx="1">
                  <c:v>7.8091106290672452E-2</c:v>
                </c:pt>
                <c:pt idx="2">
                  <c:v>4.1594454072790298E-2</c:v>
                </c:pt>
                <c:pt idx="3">
                  <c:v>5.5813953488372092E-2</c:v>
                </c:pt>
                <c:pt idx="4">
                  <c:v>5.7720769610261471E-2</c:v>
                </c:pt>
              </c:numCache>
            </c:numRef>
          </c:val>
          <c:extLst>
            <c:ext xmlns:c16="http://schemas.microsoft.com/office/drawing/2014/chart" uri="{C3380CC4-5D6E-409C-BE32-E72D297353CC}">
              <c16:uniqueId val="{00000001-1C43-4206-B7A9-B1A1F721A5F3}"/>
            </c:ext>
          </c:extLst>
        </c:ser>
        <c:ser>
          <c:idx val="2"/>
          <c:order val="2"/>
          <c:tx>
            <c:strRef>
              <c:f>'5 Competencies'!$H$44</c:f>
              <c:strCache>
                <c:ptCount val="1"/>
                <c:pt idx="0">
                  <c:v>Prepared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Competencies'!$I$41:$M$41</c:f>
              <c:strCache>
                <c:ptCount val="5"/>
                <c:pt idx="0">
                  <c:v>2015 (n=559)</c:v>
                </c:pt>
                <c:pt idx="1">
                  <c:v>2016 (n=461)</c:v>
                </c:pt>
                <c:pt idx="2">
                  <c:v>2017 (n=577)</c:v>
                </c:pt>
                <c:pt idx="3">
                  <c:v>2018 (n=430)</c:v>
                </c:pt>
                <c:pt idx="4">
                  <c:v>Aggregate (n=2027)</c:v>
                </c:pt>
              </c:strCache>
            </c:strRef>
          </c:cat>
          <c:val>
            <c:numRef>
              <c:f>'5 Competencies'!$I$44:$M$44</c:f>
              <c:numCache>
                <c:formatCode>0%</c:formatCode>
                <c:ptCount val="5"/>
                <c:pt idx="0">
                  <c:v>0.45438282647584971</c:v>
                </c:pt>
                <c:pt idx="1">
                  <c:v>0.49240780911062909</c:v>
                </c:pt>
                <c:pt idx="2">
                  <c:v>0.46793760831889081</c:v>
                </c:pt>
                <c:pt idx="3">
                  <c:v>0.41860465116279072</c:v>
                </c:pt>
                <c:pt idx="4">
                  <c:v>0.45929945732609767</c:v>
                </c:pt>
              </c:numCache>
            </c:numRef>
          </c:val>
          <c:extLst>
            <c:ext xmlns:c16="http://schemas.microsoft.com/office/drawing/2014/chart" uri="{C3380CC4-5D6E-409C-BE32-E72D297353CC}">
              <c16:uniqueId val="{00000002-1C43-4206-B7A9-B1A1F721A5F3}"/>
            </c:ext>
          </c:extLst>
        </c:ser>
        <c:ser>
          <c:idx val="3"/>
          <c:order val="3"/>
          <c:tx>
            <c:strRef>
              <c:f>'5 Competencies'!$H$45</c:f>
              <c:strCache>
                <c:ptCount val="1"/>
                <c:pt idx="0">
                  <c:v>Very Prepared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'5 Competencies'!$I$41:$M$41</c:f>
              <c:strCache>
                <c:ptCount val="5"/>
                <c:pt idx="0">
                  <c:v>2015 (n=559)</c:v>
                </c:pt>
                <c:pt idx="1">
                  <c:v>2016 (n=461)</c:v>
                </c:pt>
                <c:pt idx="2">
                  <c:v>2017 (n=577)</c:v>
                </c:pt>
                <c:pt idx="3">
                  <c:v>2018 (n=430)</c:v>
                </c:pt>
                <c:pt idx="4">
                  <c:v>Aggregate (n=2027)</c:v>
                </c:pt>
              </c:strCache>
            </c:strRef>
          </c:cat>
          <c:val>
            <c:numRef>
              <c:f>'5 Competencies'!$I$45:$M$45</c:f>
              <c:numCache>
                <c:formatCode>0%</c:formatCode>
                <c:ptCount val="5"/>
                <c:pt idx="0">
                  <c:v>0.47227191413237923</c:v>
                </c:pt>
                <c:pt idx="1">
                  <c:v>0.42299349240780909</c:v>
                </c:pt>
                <c:pt idx="2">
                  <c:v>0.48873483535528595</c:v>
                </c:pt>
                <c:pt idx="3">
                  <c:v>0.52093023255813953</c:v>
                </c:pt>
                <c:pt idx="4">
                  <c:v>0.47607301430685744</c:v>
                </c:pt>
              </c:numCache>
            </c:numRef>
          </c:val>
          <c:extLst>
            <c:ext xmlns:c16="http://schemas.microsoft.com/office/drawing/2014/chart" uri="{C3380CC4-5D6E-409C-BE32-E72D297353CC}">
              <c16:uniqueId val="{00000003-1C43-4206-B7A9-B1A1F721A5F3}"/>
            </c:ext>
          </c:extLst>
        </c:ser>
        <c:dLbls>
          <c:showLegendKey val="0"/>
          <c:showVal val="0"/>
          <c:showCatName val="0"/>
          <c:showSerName val="0"/>
          <c:showPercent val="0"/>
          <c:showBubbleSize val="0"/>
        </c:dLbls>
        <c:gapWidth val="150"/>
        <c:overlap val="100"/>
        <c:axId val="635104144"/>
        <c:axId val="529745888"/>
      </c:barChart>
      <c:catAx>
        <c:axId val="635104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29745888"/>
        <c:crosses val="autoZero"/>
        <c:auto val="1"/>
        <c:lblAlgn val="ctr"/>
        <c:lblOffset val="100"/>
        <c:noMultiLvlLbl val="0"/>
      </c:catAx>
      <c:valAx>
        <c:axId val="5297458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6351041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[export_10-19-2018.xlsx]Sheet5!PivotTable2</c:name>
    <c:fmtId val="-1"/>
  </c:pivotSource>
  <c:chart>
    <c:title>
      <c:tx>
        <c:rich>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r>
              <a:rPr lang="en-US" sz="1800" b="1" dirty="0">
                <a:solidFill>
                  <a:schemeClr val="tx1"/>
                </a:solidFill>
              </a:rPr>
              <a:t>Enrollment Trends by Degree Type</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accent1"/>
          </a:solidFill>
          <a:ln>
            <a:no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spPr>
          <a:solidFill>
            <a:schemeClr val="accent1"/>
          </a:solidFill>
          <a:ln>
            <a:noFill/>
          </a:ln>
          <a:effectLst/>
        </c:spPr>
        <c:marker>
          <c:symbol val="none"/>
        </c:marker>
      </c:pivotFmt>
      <c:pivotFmt>
        <c:idx val="8"/>
        <c:spPr>
          <a:solidFill>
            <a:schemeClr val="accent1"/>
          </a:solidFill>
          <a:ln>
            <a:noFill/>
          </a:ln>
          <a:effectLst/>
        </c:spPr>
        <c:marker>
          <c:symbol val="none"/>
        </c:marker>
      </c:pivotFmt>
      <c:pivotFmt>
        <c:idx val="9"/>
        <c:spPr>
          <a:solidFill>
            <a:schemeClr val="accent1"/>
          </a:solidFill>
          <a:ln>
            <a:noFill/>
          </a:ln>
          <a:effectLst/>
        </c:spPr>
        <c:marker>
          <c:symbol val="none"/>
        </c:marker>
      </c:pivotFmt>
      <c:pivotFmt>
        <c:idx val="10"/>
        <c:spPr>
          <a:solidFill>
            <a:schemeClr val="accent1"/>
          </a:solidFill>
          <a:ln>
            <a:noFill/>
          </a:ln>
          <a:effectLst/>
        </c:spPr>
        <c:marker>
          <c:symbol val="none"/>
        </c:marker>
      </c:pivotFmt>
      <c:pivotFmt>
        <c:idx val="11"/>
        <c:spPr>
          <a:solidFill>
            <a:schemeClr val="accent1"/>
          </a:solidFill>
          <a:ln>
            <a:noFill/>
          </a:ln>
          <a:effectLst/>
        </c:spPr>
        <c:marker>
          <c:symbol val="none"/>
        </c:marker>
      </c:pivotFmt>
      <c:pivotFmt>
        <c:idx val="12"/>
        <c:spPr>
          <a:solidFill>
            <a:schemeClr val="accent1"/>
          </a:solidFill>
          <a:ln>
            <a:noFill/>
          </a:ln>
          <a:effectLst/>
        </c:spPr>
        <c:marker>
          <c:symbol val="none"/>
        </c:marker>
      </c:pivotFmt>
      <c:pivotFmt>
        <c:idx val="13"/>
        <c:spPr>
          <a:solidFill>
            <a:schemeClr val="accent1"/>
          </a:solidFill>
          <a:ln>
            <a:noFill/>
          </a:ln>
          <a:effectLst/>
        </c:spPr>
        <c:marker>
          <c:symbol val="none"/>
        </c:marker>
      </c:pivotFmt>
      <c:pivotFmt>
        <c:idx val="14"/>
        <c:spPr>
          <a:solidFill>
            <a:schemeClr val="accent1"/>
          </a:solidFill>
          <a:ln>
            <a:noFill/>
          </a:ln>
          <a:effectLst/>
        </c:spPr>
        <c:marker>
          <c:symbol val="none"/>
        </c:marker>
      </c:pivotFmt>
      <c:pivotFmt>
        <c:idx val="15"/>
        <c:spPr>
          <a:solidFill>
            <a:schemeClr val="accent1"/>
          </a:solidFill>
          <a:ln>
            <a:noFill/>
          </a:ln>
          <a:effectLst/>
        </c:spPr>
        <c:marker>
          <c:symbol val="none"/>
        </c:marker>
      </c:pivotFmt>
      <c:pivotFmt>
        <c:idx val="16"/>
        <c:spPr>
          <a:solidFill>
            <a:schemeClr val="accent1"/>
          </a:solidFill>
          <a:ln>
            <a:noFill/>
          </a:ln>
          <a:effectLst/>
        </c:spPr>
        <c:marker>
          <c:symbol val="none"/>
        </c:marker>
      </c:pivotFmt>
      <c:pivotFmt>
        <c:idx val="17"/>
        <c:spPr>
          <a:solidFill>
            <a:schemeClr val="accent1"/>
          </a:solidFill>
          <a:ln>
            <a:noFill/>
          </a:ln>
          <a:effectLst/>
        </c:spPr>
        <c:marker>
          <c:symbol val="none"/>
        </c:marker>
      </c:pivotFmt>
      <c:pivotFmt>
        <c:idx val="18"/>
        <c:spPr>
          <a:solidFill>
            <a:schemeClr val="accent1"/>
          </a:solidFill>
          <a:ln>
            <a:noFill/>
          </a:ln>
          <a:effectLst/>
        </c:spPr>
        <c:marker>
          <c:symbol val="none"/>
        </c:marker>
      </c:pivotFmt>
      <c:pivotFmt>
        <c:idx val="19"/>
        <c:spPr>
          <a:solidFill>
            <a:schemeClr val="accent1"/>
          </a:solidFill>
          <a:ln>
            <a:noFill/>
          </a:ln>
          <a:effectLst/>
        </c:spPr>
        <c:marker>
          <c:symbol val="none"/>
        </c:marker>
      </c:pivotFmt>
    </c:pivotFmts>
    <c:plotArea>
      <c:layout/>
      <c:barChart>
        <c:barDir val="col"/>
        <c:grouping val="clustered"/>
        <c:varyColors val="0"/>
        <c:ser>
          <c:idx val="0"/>
          <c:order val="0"/>
          <c:tx>
            <c:strRef>
              <c:f>Sheet5!$B$3:$B$4</c:f>
              <c:strCache>
                <c:ptCount val="1"/>
                <c:pt idx="0">
                  <c:v>MPA (n=107)</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Sheet5!$A$5:$A$9</c:f>
              <c:strCache>
                <c:ptCount val="4"/>
                <c:pt idx="0">
                  <c:v>2013-2014</c:v>
                </c:pt>
                <c:pt idx="1">
                  <c:v>2014-2015</c:v>
                </c:pt>
                <c:pt idx="2">
                  <c:v>2015-2016</c:v>
                </c:pt>
                <c:pt idx="3">
                  <c:v>2016-2017</c:v>
                </c:pt>
              </c:strCache>
            </c:strRef>
          </c:cat>
          <c:val>
            <c:numRef>
              <c:f>Sheet5!$B$5:$B$9</c:f>
              <c:numCache>
                <c:formatCode>General</c:formatCode>
                <c:ptCount val="4"/>
                <c:pt idx="0">
                  <c:v>14387</c:v>
                </c:pt>
                <c:pt idx="1">
                  <c:v>14456</c:v>
                </c:pt>
                <c:pt idx="2">
                  <c:v>13949</c:v>
                </c:pt>
                <c:pt idx="3">
                  <c:v>13558</c:v>
                </c:pt>
              </c:numCache>
            </c:numRef>
          </c:val>
          <c:extLst>
            <c:ext xmlns:c16="http://schemas.microsoft.com/office/drawing/2014/chart" uri="{C3380CC4-5D6E-409C-BE32-E72D297353CC}">
              <c16:uniqueId val="{00000000-AAB4-4BF1-B728-2822A2390A3F}"/>
            </c:ext>
          </c:extLst>
        </c:ser>
        <c:ser>
          <c:idx val="1"/>
          <c:order val="1"/>
          <c:tx>
            <c:strRef>
              <c:f>Sheet5!$C$3:$C$4</c:f>
              <c:strCache>
                <c:ptCount val="1"/>
                <c:pt idx="0">
                  <c:v>MPAf (n=10)</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Sheet5!$A$5:$A$9</c:f>
              <c:strCache>
                <c:ptCount val="4"/>
                <c:pt idx="0">
                  <c:v>2013-2014</c:v>
                </c:pt>
                <c:pt idx="1">
                  <c:v>2014-2015</c:v>
                </c:pt>
                <c:pt idx="2">
                  <c:v>2015-2016</c:v>
                </c:pt>
                <c:pt idx="3">
                  <c:v>2016-2017</c:v>
                </c:pt>
              </c:strCache>
            </c:strRef>
          </c:cat>
          <c:val>
            <c:numRef>
              <c:f>Sheet5!$C$5:$C$9</c:f>
              <c:numCache>
                <c:formatCode>General</c:formatCode>
                <c:ptCount val="4"/>
                <c:pt idx="0">
                  <c:v>1384</c:v>
                </c:pt>
                <c:pt idx="1">
                  <c:v>1277</c:v>
                </c:pt>
                <c:pt idx="2">
                  <c:v>1234</c:v>
                </c:pt>
                <c:pt idx="3">
                  <c:v>1373</c:v>
                </c:pt>
              </c:numCache>
            </c:numRef>
          </c:val>
          <c:extLst>
            <c:ext xmlns:c16="http://schemas.microsoft.com/office/drawing/2014/chart" uri="{C3380CC4-5D6E-409C-BE32-E72D297353CC}">
              <c16:uniqueId val="{00000001-AAB4-4BF1-B728-2822A2390A3F}"/>
            </c:ext>
          </c:extLst>
        </c:ser>
        <c:ser>
          <c:idx val="2"/>
          <c:order val="2"/>
          <c:tx>
            <c:strRef>
              <c:f>Sheet5!$D$3:$D$4</c:f>
              <c:strCache>
                <c:ptCount val="1"/>
                <c:pt idx="0">
                  <c:v>MPP (N=11)</c:v>
                </c:pt>
              </c:strCache>
            </c:strRef>
          </c:tx>
          <c:spPr>
            <a:solidFill>
              <a:srgbClr val="00B0F0"/>
            </a:solidFill>
            <a:ln>
              <a:noFill/>
            </a:ln>
            <a:effectLst/>
          </c:spPr>
          <c:invertIfNegative val="0"/>
          <c:dLbls>
            <c:dLbl>
              <c:idx val="0"/>
              <c:layout>
                <c:manualLayout>
                  <c:x val="2.3148148148148147E-2"/>
                  <c:y val="-1.76767676767676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AB4-4BF1-B728-2822A2390A3F}"/>
                </c:ext>
              </c:extLst>
            </c:dLbl>
            <c:dLbl>
              <c:idx val="1"/>
              <c:layout>
                <c:manualLayout>
                  <c:x val="3.2407407407407406E-2"/>
                  <c:y val="-1.26262626262628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AB4-4BF1-B728-2822A2390A3F}"/>
                </c:ext>
              </c:extLst>
            </c:dLbl>
            <c:dLbl>
              <c:idx val="2"/>
              <c:layout>
                <c:manualLayout>
                  <c:x val="2.4691358024691246E-2"/>
                  <c:y val="-3.53535353535353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AB4-4BF1-B728-2822A2390A3F}"/>
                </c:ext>
              </c:extLst>
            </c:dLbl>
            <c:dLbl>
              <c:idx val="3"/>
              <c:layout>
                <c:manualLayout>
                  <c:x val="3.3950617283950615E-2"/>
                  <c:y val="-5.30303030303030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AB4-4BF1-B728-2822A2390A3F}"/>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rgbClr val="FF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Sheet5!$A$5:$A$9</c:f>
              <c:strCache>
                <c:ptCount val="4"/>
                <c:pt idx="0">
                  <c:v>2013-2014</c:v>
                </c:pt>
                <c:pt idx="1">
                  <c:v>2014-2015</c:v>
                </c:pt>
                <c:pt idx="2">
                  <c:v>2015-2016</c:v>
                </c:pt>
                <c:pt idx="3">
                  <c:v>2016-2017</c:v>
                </c:pt>
              </c:strCache>
            </c:strRef>
          </c:cat>
          <c:val>
            <c:numRef>
              <c:f>Sheet5!$D$5:$D$9</c:f>
              <c:numCache>
                <c:formatCode>General</c:formatCode>
                <c:ptCount val="4"/>
                <c:pt idx="0">
                  <c:v>1862</c:v>
                </c:pt>
                <c:pt idx="1">
                  <c:v>1692</c:v>
                </c:pt>
                <c:pt idx="2">
                  <c:v>1301</c:v>
                </c:pt>
                <c:pt idx="3">
                  <c:v>1259</c:v>
                </c:pt>
              </c:numCache>
            </c:numRef>
          </c:val>
          <c:extLst>
            <c:ext xmlns:c16="http://schemas.microsoft.com/office/drawing/2014/chart" uri="{C3380CC4-5D6E-409C-BE32-E72D297353CC}">
              <c16:uniqueId val="{00000002-AAB4-4BF1-B728-2822A2390A3F}"/>
            </c:ext>
          </c:extLst>
        </c:ser>
        <c:ser>
          <c:idx val="3"/>
          <c:order val="3"/>
          <c:tx>
            <c:strRef>
              <c:f>Sheet5!$E$3:$E$4</c:f>
              <c:strCache>
                <c:ptCount val="1"/>
                <c:pt idx="0">
                  <c:v>Other (n=2)</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Sheet5!$A$5:$A$9</c:f>
              <c:strCache>
                <c:ptCount val="4"/>
                <c:pt idx="0">
                  <c:v>2013-2014</c:v>
                </c:pt>
                <c:pt idx="1">
                  <c:v>2014-2015</c:v>
                </c:pt>
                <c:pt idx="2">
                  <c:v>2015-2016</c:v>
                </c:pt>
                <c:pt idx="3">
                  <c:v>2016-2017</c:v>
                </c:pt>
              </c:strCache>
            </c:strRef>
          </c:cat>
          <c:val>
            <c:numRef>
              <c:f>Sheet5!$E$5:$E$9</c:f>
              <c:numCache>
                <c:formatCode>General</c:formatCode>
                <c:ptCount val="4"/>
                <c:pt idx="0">
                  <c:v>290</c:v>
                </c:pt>
                <c:pt idx="1">
                  <c:v>284</c:v>
                </c:pt>
                <c:pt idx="2">
                  <c:v>318</c:v>
                </c:pt>
                <c:pt idx="3">
                  <c:v>403</c:v>
                </c:pt>
              </c:numCache>
            </c:numRef>
          </c:val>
          <c:extLst>
            <c:ext xmlns:c16="http://schemas.microsoft.com/office/drawing/2014/chart" uri="{C3380CC4-5D6E-409C-BE32-E72D297353CC}">
              <c16:uniqueId val="{00000003-AAB4-4BF1-B728-2822A2390A3F}"/>
            </c:ext>
          </c:extLst>
        </c:ser>
        <c:dLbls>
          <c:showLegendKey val="0"/>
          <c:showVal val="0"/>
          <c:showCatName val="0"/>
          <c:showSerName val="0"/>
          <c:showPercent val="0"/>
          <c:showBubbleSize val="0"/>
        </c:dLbls>
        <c:gapWidth val="150"/>
        <c:axId val="509617336"/>
        <c:axId val="509613728"/>
      </c:barChart>
      <c:catAx>
        <c:axId val="509617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509613728"/>
        <c:crosses val="autoZero"/>
        <c:auto val="1"/>
        <c:lblAlgn val="ctr"/>
        <c:lblOffset val="100"/>
        <c:noMultiLvlLbl val="0"/>
      </c:catAx>
      <c:valAx>
        <c:axId val="5096137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961733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t>Average Percent Enrolled By Category (Trends)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Sheet3!$O$112</c:f>
              <c:strCache>
                <c:ptCount val="1"/>
                <c:pt idx="0">
                  <c:v>2013-2014</c:v>
                </c:pt>
              </c:strCache>
            </c:strRef>
          </c:tx>
          <c:spPr>
            <a:solidFill>
              <a:srgbClr val="1F4E78"/>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Sheet3!$P$111:$S$111</c:f>
              <c:strCache>
                <c:ptCount val="4"/>
                <c:pt idx="0">
                  <c:v>Persons of Diversity (n=99)</c:v>
                </c:pt>
                <c:pt idx="1">
                  <c:v>International Students (n=108)</c:v>
                </c:pt>
                <c:pt idx="2">
                  <c:v>Part Time Students (n=96)</c:v>
                </c:pt>
                <c:pt idx="3">
                  <c:v>Female Students (n=112)</c:v>
                </c:pt>
              </c:strCache>
            </c:strRef>
          </c:cat>
          <c:val>
            <c:numRef>
              <c:f>Sheet3!$P$112:$S$112</c:f>
              <c:numCache>
                <c:formatCode>General</c:formatCode>
                <c:ptCount val="4"/>
                <c:pt idx="0">
                  <c:v>25</c:v>
                </c:pt>
                <c:pt idx="1">
                  <c:v>5</c:v>
                </c:pt>
                <c:pt idx="2">
                  <c:v>50</c:v>
                </c:pt>
                <c:pt idx="3">
                  <c:v>60</c:v>
                </c:pt>
              </c:numCache>
            </c:numRef>
          </c:val>
          <c:extLst>
            <c:ext xmlns:c16="http://schemas.microsoft.com/office/drawing/2014/chart" uri="{C3380CC4-5D6E-409C-BE32-E72D297353CC}">
              <c16:uniqueId val="{00000000-BEB2-461F-B9A0-872F2AC981AA}"/>
            </c:ext>
          </c:extLst>
        </c:ser>
        <c:ser>
          <c:idx val="1"/>
          <c:order val="1"/>
          <c:tx>
            <c:strRef>
              <c:f>Sheet3!$O$113</c:f>
              <c:strCache>
                <c:ptCount val="1"/>
                <c:pt idx="0">
                  <c:v>2014-2015</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Sheet3!$P$111:$S$111</c:f>
              <c:strCache>
                <c:ptCount val="4"/>
                <c:pt idx="0">
                  <c:v>Persons of Diversity (n=99)</c:v>
                </c:pt>
                <c:pt idx="1">
                  <c:v>International Students (n=108)</c:v>
                </c:pt>
                <c:pt idx="2">
                  <c:v>Part Time Students (n=96)</c:v>
                </c:pt>
                <c:pt idx="3">
                  <c:v>Female Students (n=112)</c:v>
                </c:pt>
              </c:strCache>
            </c:strRef>
          </c:cat>
          <c:val>
            <c:numRef>
              <c:f>Sheet3!$P$113:$S$113</c:f>
              <c:numCache>
                <c:formatCode>General</c:formatCode>
                <c:ptCount val="4"/>
                <c:pt idx="0">
                  <c:v>27</c:v>
                </c:pt>
                <c:pt idx="1">
                  <c:v>5.5</c:v>
                </c:pt>
                <c:pt idx="2">
                  <c:v>52</c:v>
                </c:pt>
                <c:pt idx="3">
                  <c:v>60</c:v>
                </c:pt>
              </c:numCache>
            </c:numRef>
          </c:val>
          <c:extLst>
            <c:ext xmlns:c16="http://schemas.microsoft.com/office/drawing/2014/chart" uri="{C3380CC4-5D6E-409C-BE32-E72D297353CC}">
              <c16:uniqueId val="{00000001-BEB2-461F-B9A0-872F2AC981AA}"/>
            </c:ext>
          </c:extLst>
        </c:ser>
        <c:ser>
          <c:idx val="2"/>
          <c:order val="2"/>
          <c:tx>
            <c:strRef>
              <c:f>Sheet3!$O$114</c:f>
              <c:strCache>
                <c:ptCount val="1"/>
                <c:pt idx="0">
                  <c:v>2015-2016</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Sheet3!$P$111:$S$111</c:f>
              <c:strCache>
                <c:ptCount val="4"/>
                <c:pt idx="0">
                  <c:v>Persons of Diversity (n=99)</c:v>
                </c:pt>
                <c:pt idx="1">
                  <c:v>International Students (n=108)</c:v>
                </c:pt>
                <c:pt idx="2">
                  <c:v>Part Time Students (n=96)</c:v>
                </c:pt>
                <c:pt idx="3">
                  <c:v>Female Students (n=112)</c:v>
                </c:pt>
              </c:strCache>
            </c:strRef>
          </c:cat>
          <c:val>
            <c:numRef>
              <c:f>Sheet3!$P$114:$S$114</c:f>
              <c:numCache>
                <c:formatCode>General</c:formatCode>
                <c:ptCount val="4"/>
                <c:pt idx="0">
                  <c:v>28</c:v>
                </c:pt>
                <c:pt idx="1">
                  <c:v>5</c:v>
                </c:pt>
                <c:pt idx="2">
                  <c:v>49</c:v>
                </c:pt>
                <c:pt idx="3">
                  <c:v>60</c:v>
                </c:pt>
              </c:numCache>
            </c:numRef>
          </c:val>
          <c:extLst>
            <c:ext xmlns:c16="http://schemas.microsoft.com/office/drawing/2014/chart" uri="{C3380CC4-5D6E-409C-BE32-E72D297353CC}">
              <c16:uniqueId val="{00000002-BEB2-461F-B9A0-872F2AC981AA}"/>
            </c:ext>
          </c:extLst>
        </c:ser>
        <c:ser>
          <c:idx val="3"/>
          <c:order val="3"/>
          <c:tx>
            <c:strRef>
              <c:f>Sheet3!$O$115</c:f>
              <c:strCache>
                <c:ptCount val="1"/>
                <c:pt idx="0">
                  <c:v>2016-2017</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Sheet3!$P$111:$S$111</c:f>
              <c:strCache>
                <c:ptCount val="4"/>
                <c:pt idx="0">
                  <c:v>Persons of Diversity (n=99)</c:v>
                </c:pt>
                <c:pt idx="1">
                  <c:v>International Students (n=108)</c:v>
                </c:pt>
                <c:pt idx="2">
                  <c:v>Part Time Students (n=96)</c:v>
                </c:pt>
                <c:pt idx="3">
                  <c:v>Female Students (n=112)</c:v>
                </c:pt>
              </c:strCache>
            </c:strRef>
          </c:cat>
          <c:val>
            <c:numRef>
              <c:f>Sheet3!$P$115:$S$115</c:f>
              <c:numCache>
                <c:formatCode>General</c:formatCode>
                <c:ptCount val="4"/>
                <c:pt idx="0">
                  <c:v>30</c:v>
                </c:pt>
                <c:pt idx="1">
                  <c:v>4.5</c:v>
                </c:pt>
                <c:pt idx="2">
                  <c:v>50</c:v>
                </c:pt>
                <c:pt idx="3">
                  <c:v>60</c:v>
                </c:pt>
              </c:numCache>
            </c:numRef>
          </c:val>
          <c:extLst>
            <c:ext xmlns:c16="http://schemas.microsoft.com/office/drawing/2014/chart" uri="{C3380CC4-5D6E-409C-BE32-E72D297353CC}">
              <c16:uniqueId val="{00000003-BEB2-461F-B9A0-872F2AC981AA}"/>
            </c:ext>
          </c:extLst>
        </c:ser>
        <c:dLbls>
          <c:showLegendKey val="0"/>
          <c:showVal val="0"/>
          <c:showCatName val="0"/>
          <c:showSerName val="0"/>
          <c:showPercent val="0"/>
          <c:showBubbleSize val="0"/>
        </c:dLbls>
        <c:gapWidth val="219"/>
        <c:overlap val="-27"/>
        <c:axId val="351791656"/>
        <c:axId val="351791984"/>
      </c:barChart>
      <c:catAx>
        <c:axId val="351791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351791984"/>
        <c:crosses val="autoZero"/>
        <c:auto val="1"/>
        <c:lblAlgn val="ctr"/>
        <c:lblOffset val="100"/>
        <c:noMultiLvlLbl val="0"/>
      </c:catAx>
      <c:valAx>
        <c:axId val="351791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351791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Current Employment Situation</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'Current Job Situation'!$A$21</c:f>
              <c:strCache>
                <c:ptCount val="1"/>
                <c:pt idx="0">
                  <c:v>Unemployed and not seeking employment</c:v>
                </c:pt>
              </c:strCache>
            </c:strRef>
          </c:tx>
          <c:spPr>
            <a:solidFill>
              <a:schemeClr val="accent1"/>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Situation'!$B$21:$F$21</c:f>
              <c:numCache>
                <c:formatCode>0.0%</c:formatCode>
                <c:ptCount val="5"/>
                <c:pt idx="0">
                  <c:v>0</c:v>
                </c:pt>
                <c:pt idx="1">
                  <c:v>0</c:v>
                </c:pt>
                <c:pt idx="2">
                  <c:v>1.7006802721088435E-3</c:v>
                </c:pt>
                <c:pt idx="3">
                  <c:v>0</c:v>
                </c:pt>
                <c:pt idx="4">
                  <c:v>4.8262548262548264E-4</c:v>
                </c:pt>
              </c:numCache>
            </c:numRef>
          </c:val>
          <c:extLst>
            <c:ext xmlns:c16="http://schemas.microsoft.com/office/drawing/2014/chart" uri="{C3380CC4-5D6E-409C-BE32-E72D297353CC}">
              <c16:uniqueId val="{00000000-EAF8-4E43-93D7-AE3389508F25}"/>
            </c:ext>
          </c:extLst>
        </c:ser>
        <c:ser>
          <c:idx val="1"/>
          <c:order val="1"/>
          <c:tx>
            <c:strRef>
              <c:f>'Current Job Situation'!$A$22</c:f>
              <c:strCache>
                <c:ptCount val="1"/>
                <c:pt idx="0">
                  <c:v>Retired</c:v>
                </c:pt>
              </c:strCache>
            </c:strRef>
          </c:tx>
          <c:spPr>
            <a:solidFill>
              <a:schemeClr val="accent2"/>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Situation'!$B$22:$F$22</c:f>
              <c:numCache>
                <c:formatCode>0.0%</c:formatCode>
                <c:ptCount val="5"/>
                <c:pt idx="0">
                  <c:v>3.5149384885764497E-3</c:v>
                </c:pt>
                <c:pt idx="1">
                  <c:v>0</c:v>
                </c:pt>
                <c:pt idx="2">
                  <c:v>3.4013605442176869E-3</c:v>
                </c:pt>
                <c:pt idx="3">
                  <c:v>0</c:v>
                </c:pt>
                <c:pt idx="4">
                  <c:v>1.9305019305019305E-3</c:v>
                </c:pt>
              </c:numCache>
            </c:numRef>
          </c:val>
          <c:extLst>
            <c:ext xmlns:c16="http://schemas.microsoft.com/office/drawing/2014/chart" uri="{C3380CC4-5D6E-409C-BE32-E72D297353CC}">
              <c16:uniqueId val="{00000001-EAF8-4E43-93D7-AE3389508F25}"/>
            </c:ext>
          </c:extLst>
        </c:ser>
        <c:ser>
          <c:idx val="2"/>
          <c:order val="2"/>
          <c:tx>
            <c:strRef>
              <c:f>'Current Job Situation'!$A$23</c:f>
              <c:strCache>
                <c:ptCount val="1"/>
                <c:pt idx="0">
                  <c:v>Full time homemaker/caregiver</c:v>
                </c:pt>
              </c:strCache>
            </c:strRef>
          </c:tx>
          <c:spPr>
            <a:solidFill>
              <a:schemeClr val="accent3"/>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Situation'!$B$23:$F$23</c:f>
              <c:numCache>
                <c:formatCode>0.0%</c:formatCode>
                <c:ptCount val="5"/>
                <c:pt idx="0">
                  <c:v>3.5149384885764497E-3</c:v>
                </c:pt>
                <c:pt idx="1">
                  <c:v>4.2194092827004216E-3</c:v>
                </c:pt>
                <c:pt idx="2">
                  <c:v>3.4013605442176869E-3</c:v>
                </c:pt>
                <c:pt idx="3">
                  <c:v>4.5351473922902496E-3</c:v>
                </c:pt>
                <c:pt idx="4">
                  <c:v>3.8610038610038611E-3</c:v>
                </c:pt>
              </c:numCache>
            </c:numRef>
          </c:val>
          <c:extLst>
            <c:ext xmlns:c16="http://schemas.microsoft.com/office/drawing/2014/chart" uri="{C3380CC4-5D6E-409C-BE32-E72D297353CC}">
              <c16:uniqueId val="{00000002-EAF8-4E43-93D7-AE3389508F25}"/>
            </c:ext>
          </c:extLst>
        </c:ser>
        <c:ser>
          <c:idx val="3"/>
          <c:order val="3"/>
          <c:tx>
            <c:strRef>
              <c:f>'Current Job Situation'!$A$24</c:f>
              <c:strCache>
                <c:ptCount val="1"/>
                <c:pt idx="0">
                  <c:v>Temporarily employed part-time</c:v>
                </c:pt>
              </c:strCache>
            </c:strRef>
          </c:tx>
          <c:spPr>
            <a:solidFill>
              <a:schemeClr val="accent6">
                <a:lumMod val="40000"/>
                <a:lumOff val="60000"/>
              </a:schemeClr>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Situation'!$B$24:$F$24</c:f>
              <c:numCache>
                <c:formatCode>0.0%</c:formatCode>
                <c:ptCount val="5"/>
                <c:pt idx="0">
                  <c:v>5.272407732864675E-3</c:v>
                </c:pt>
                <c:pt idx="1">
                  <c:v>4.2194092827004216E-3</c:v>
                </c:pt>
                <c:pt idx="2">
                  <c:v>3.4013605442176869E-3</c:v>
                </c:pt>
                <c:pt idx="3">
                  <c:v>2.2675736961451248E-3</c:v>
                </c:pt>
                <c:pt idx="4">
                  <c:v>3.8610038610038611E-3</c:v>
                </c:pt>
              </c:numCache>
            </c:numRef>
          </c:val>
          <c:extLst>
            <c:ext xmlns:c16="http://schemas.microsoft.com/office/drawing/2014/chart" uri="{C3380CC4-5D6E-409C-BE32-E72D297353CC}">
              <c16:uniqueId val="{00000003-EAF8-4E43-93D7-AE3389508F25}"/>
            </c:ext>
          </c:extLst>
        </c:ser>
        <c:ser>
          <c:idx val="4"/>
          <c:order val="4"/>
          <c:tx>
            <c:strRef>
              <c:f>'Current Job Situation'!$A$25</c:f>
              <c:strCache>
                <c:ptCount val="1"/>
                <c:pt idx="0">
                  <c:v>Temporarily employed full-time</c:v>
                </c:pt>
              </c:strCache>
            </c:strRef>
          </c:tx>
          <c:spPr>
            <a:solidFill>
              <a:schemeClr val="accent5"/>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Situation'!$B$25:$F$25</c:f>
              <c:numCache>
                <c:formatCode>0.0%</c:formatCode>
                <c:ptCount val="5"/>
                <c:pt idx="0">
                  <c:v>8.7873462214411256E-3</c:v>
                </c:pt>
                <c:pt idx="1">
                  <c:v>2.1097046413502108E-3</c:v>
                </c:pt>
                <c:pt idx="2">
                  <c:v>1.7006802721088435E-3</c:v>
                </c:pt>
                <c:pt idx="3">
                  <c:v>9.0702947845804991E-3</c:v>
                </c:pt>
                <c:pt idx="4">
                  <c:v>5.3088803088803087E-3</c:v>
                </c:pt>
              </c:numCache>
            </c:numRef>
          </c:val>
          <c:extLst>
            <c:ext xmlns:c16="http://schemas.microsoft.com/office/drawing/2014/chart" uri="{C3380CC4-5D6E-409C-BE32-E72D297353CC}">
              <c16:uniqueId val="{00000004-EAF8-4E43-93D7-AE3389508F25}"/>
            </c:ext>
          </c:extLst>
        </c:ser>
        <c:ser>
          <c:idx val="5"/>
          <c:order val="5"/>
          <c:tx>
            <c:strRef>
              <c:f>'Current Job Situation'!$A$26</c:f>
              <c:strCache>
                <c:ptCount val="1"/>
                <c:pt idx="0">
                  <c:v>Other</c:v>
                </c:pt>
              </c:strCache>
            </c:strRef>
          </c:tx>
          <c:spPr>
            <a:solidFill>
              <a:schemeClr val="accent6"/>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Situation'!$B$26:$F$26</c:f>
              <c:numCache>
                <c:formatCode>0.0%</c:formatCode>
                <c:ptCount val="5"/>
                <c:pt idx="0">
                  <c:v>1.054481546572935E-2</c:v>
                </c:pt>
                <c:pt idx="1">
                  <c:v>1.0548523206751054E-2</c:v>
                </c:pt>
                <c:pt idx="2">
                  <c:v>1.7006802721088435E-3</c:v>
                </c:pt>
                <c:pt idx="3">
                  <c:v>9.0702947845804991E-3</c:v>
                </c:pt>
                <c:pt idx="4">
                  <c:v>7.7220077220077222E-3</c:v>
                </c:pt>
              </c:numCache>
            </c:numRef>
          </c:val>
          <c:extLst>
            <c:ext xmlns:c16="http://schemas.microsoft.com/office/drawing/2014/chart" uri="{C3380CC4-5D6E-409C-BE32-E72D297353CC}">
              <c16:uniqueId val="{00000005-EAF8-4E43-93D7-AE3389508F25}"/>
            </c:ext>
          </c:extLst>
        </c:ser>
        <c:ser>
          <c:idx val="6"/>
          <c:order val="6"/>
          <c:tx>
            <c:strRef>
              <c:f>'Current Job Situation'!$A$27</c:f>
              <c:strCache>
                <c:ptCount val="1"/>
                <c:pt idx="0">
                  <c:v>Employed part-time, but seeking a new position</c:v>
                </c:pt>
              </c:strCache>
            </c:strRef>
          </c:tx>
          <c:spPr>
            <a:solidFill>
              <a:srgbClr val="7030A0"/>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Situation'!$B$27:$F$27</c:f>
              <c:numCache>
                <c:formatCode>0.0%</c:formatCode>
                <c:ptCount val="5"/>
                <c:pt idx="0">
                  <c:v>1.054481546572935E-2</c:v>
                </c:pt>
                <c:pt idx="1">
                  <c:v>8.4388185654008432E-3</c:v>
                </c:pt>
                <c:pt idx="2">
                  <c:v>1.1904761904761904E-2</c:v>
                </c:pt>
                <c:pt idx="3">
                  <c:v>4.5351473922902496E-3</c:v>
                </c:pt>
                <c:pt idx="4">
                  <c:v>9.1698841698841706E-3</c:v>
                </c:pt>
              </c:numCache>
            </c:numRef>
          </c:val>
          <c:extLst>
            <c:ext xmlns:c16="http://schemas.microsoft.com/office/drawing/2014/chart" uri="{C3380CC4-5D6E-409C-BE32-E72D297353CC}">
              <c16:uniqueId val="{00000006-EAF8-4E43-93D7-AE3389508F25}"/>
            </c:ext>
          </c:extLst>
        </c:ser>
        <c:ser>
          <c:idx val="7"/>
          <c:order val="7"/>
          <c:tx>
            <c:strRef>
              <c:f>'Current Job Situation'!$A$28</c:f>
              <c:strCache>
                <c:ptCount val="1"/>
                <c:pt idx="0">
                  <c:v>Unemployed, but seeking employment</c:v>
                </c:pt>
              </c:strCache>
            </c:strRef>
          </c:tx>
          <c:spPr>
            <a:solidFill>
              <a:schemeClr val="accent2">
                <a:lumMod val="60000"/>
              </a:schemeClr>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Situation'!$B$28:$F$28</c:f>
              <c:numCache>
                <c:formatCode>0.0%</c:formatCode>
                <c:ptCount val="5"/>
                <c:pt idx="0">
                  <c:v>8.7873462214411256E-3</c:v>
                </c:pt>
                <c:pt idx="1">
                  <c:v>6.3291139240506328E-3</c:v>
                </c:pt>
                <c:pt idx="2">
                  <c:v>2.2108843537414966E-2</c:v>
                </c:pt>
                <c:pt idx="3">
                  <c:v>1.8140589569160998E-2</c:v>
                </c:pt>
                <c:pt idx="4">
                  <c:v>1.3996138996138996E-2</c:v>
                </c:pt>
              </c:numCache>
            </c:numRef>
          </c:val>
          <c:extLst>
            <c:ext xmlns:c16="http://schemas.microsoft.com/office/drawing/2014/chart" uri="{C3380CC4-5D6E-409C-BE32-E72D297353CC}">
              <c16:uniqueId val="{00000007-EAF8-4E43-93D7-AE3389508F25}"/>
            </c:ext>
          </c:extLst>
        </c:ser>
        <c:ser>
          <c:idx val="8"/>
          <c:order val="8"/>
          <c:tx>
            <c:strRef>
              <c:f>'Current Job Situation'!$A$29</c:f>
              <c:strCache>
                <c:ptCount val="1"/>
                <c:pt idx="0">
                  <c:v>Employed part-time</c:v>
                </c:pt>
              </c:strCache>
            </c:strRef>
          </c:tx>
          <c:spPr>
            <a:solidFill>
              <a:srgbClr val="00B050"/>
            </a:solidFill>
            <a:ln>
              <a:noFill/>
            </a:ln>
            <a:effectLst/>
          </c:spPr>
          <c:invertIfNegative val="0"/>
          <c:cat>
            <c:strRef>
              <c:f>'Current Job Situation'!$B$20:$F$20</c:f>
              <c:strCache>
                <c:ptCount val="5"/>
                <c:pt idx="0">
                  <c:v>2015 (n=569)</c:v>
                </c:pt>
                <c:pt idx="1">
                  <c:v>2016 (n=474)</c:v>
                </c:pt>
                <c:pt idx="2">
                  <c:v>2017 (n=588)</c:v>
                </c:pt>
                <c:pt idx="3">
                  <c:v>2018 (n=441)</c:v>
                </c:pt>
                <c:pt idx="4">
                  <c:v>Aggregate (n=2072)</c:v>
                </c:pt>
              </c:strCache>
            </c:strRef>
          </c:cat>
          <c:val>
            <c:numRef>
              <c:f>'Current Job Situation'!$B$29:$F$29</c:f>
              <c:numCache>
                <c:formatCode>0.0%</c:formatCode>
                <c:ptCount val="5"/>
                <c:pt idx="0">
                  <c:v>1.4059753954305799E-2</c:v>
                </c:pt>
                <c:pt idx="1">
                  <c:v>1.4767932489451477E-2</c:v>
                </c:pt>
                <c:pt idx="2">
                  <c:v>1.5306122448979591E-2</c:v>
                </c:pt>
                <c:pt idx="3">
                  <c:v>1.1337868480725623E-2</c:v>
                </c:pt>
                <c:pt idx="4">
                  <c:v>1.3996138996138996E-2</c:v>
                </c:pt>
              </c:numCache>
            </c:numRef>
          </c:val>
          <c:extLst>
            <c:ext xmlns:c16="http://schemas.microsoft.com/office/drawing/2014/chart" uri="{C3380CC4-5D6E-409C-BE32-E72D297353CC}">
              <c16:uniqueId val="{00000008-EAF8-4E43-93D7-AE3389508F25}"/>
            </c:ext>
          </c:extLst>
        </c:ser>
        <c:ser>
          <c:idx val="9"/>
          <c:order val="9"/>
          <c:tx>
            <c:strRef>
              <c:f>'Current Job Situation'!$A$30</c:f>
              <c:strCache>
                <c:ptCount val="1"/>
                <c:pt idx="0">
                  <c:v>Continuing my education</c:v>
                </c:pt>
              </c:strCache>
            </c:strRef>
          </c:tx>
          <c:spPr>
            <a:solidFill>
              <a:srgbClr val="FF0000"/>
            </a:solidFill>
            <a:ln>
              <a:noFill/>
            </a:ln>
            <a:effectLst/>
          </c:spPr>
          <c:invertIfNegative val="0"/>
          <c:dLbls>
            <c:dLbl>
              <c:idx val="0"/>
              <c:layout>
                <c:manualLayout>
                  <c:x val="5.8097312999273787E-2"/>
                  <c:y val="-1.8677485854658841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AF8-4E43-93D7-AE3389508F25}"/>
                </c:ext>
              </c:extLst>
            </c:dLbl>
            <c:dLbl>
              <c:idx val="1"/>
              <c:layout>
                <c:manualLayout>
                  <c:x val="5.519244734931009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AF8-4E43-93D7-AE3389508F25}"/>
                </c:ext>
              </c:extLst>
            </c:dLbl>
            <c:dLbl>
              <c:idx val="2"/>
              <c:layout>
                <c:manualLayout>
                  <c:x val="5.954974582425557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AF8-4E43-93D7-AE3389508F25}"/>
                </c:ext>
              </c:extLst>
            </c:dLbl>
            <c:dLbl>
              <c:idx val="3"/>
              <c:layout>
                <c:manualLayout>
                  <c:x val="5.5192447349309989E-2"/>
                  <c:y val="-5.09391862324615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AF8-4E43-93D7-AE3389508F25}"/>
                </c:ext>
              </c:extLst>
            </c:dLbl>
            <c:dLbl>
              <c:idx val="4"/>
              <c:layout>
                <c:manualLayout>
                  <c:x val="5.954974582425563E-2"/>
                  <c:y val="-5.09391862324634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AF8-4E43-93D7-AE3389508F25}"/>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Job Situation'!$B$20:$F$20</c:f>
              <c:strCache>
                <c:ptCount val="5"/>
                <c:pt idx="0">
                  <c:v>2015 (n=569)</c:v>
                </c:pt>
                <c:pt idx="1">
                  <c:v>2016 (n=474)</c:v>
                </c:pt>
                <c:pt idx="2">
                  <c:v>2017 (n=588)</c:v>
                </c:pt>
                <c:pt idx="3">
                  <c:v>2018 (n=441)</c:v>
                </c:pt>
                <c:pt idx="4">
                  <c:v>Aggregate (n=2072)</c:v>
                </c:pt>
              </c:strCache>
            </c:strRef>
          </c:cat>
          <c:val>
            <c:numRef>
              <c:f>'Current Job Situation'!$B$30:$F$30</c:f>
              <c:numCache>
                <c:formatCode>0.0%</c:formatCode>
                <c:ptCount val="5"/>
                <c:pt idx="0">
                  <c:v>1.9332161687170474E-2</c:v>
                </c:pt>
                <c:pt idx="1">
                  <c:v>1.4767932489451477E-2</c:v>
                </c:pt>
                <c:pt idx="2">
                  <c:v>2.3809523809523808E-2</c:v>
                </c:pt>
                <c:pt idx="3">
                  <c:v>1.5873015873015872E-2</c:v>
                </c:pt>
                <c:pt idx="4">
                  <c:v>1.8822393822393823E-2</c:v>
                </c:pt>
              </c:numCache>
            </c:numRef>
          </c:val>
          <c:extLst>
            <c:ext xmlns:c16="http://schemas.microsoft.com/office/drawing/2014/chart" uri="{C3380CC4-5D6E-409C-BE32-E72D297353CC}">
              <c16:uniqueId val="{00000009-EAF8-4E43-93D7-AE3389508F25}"/>
            </c:ext>
          </c:extLst>
        </c:ser>
        <c:ser>
          <c:idx val="10"/>
          <c:order val="10"/>
          <c:tx>
            <c:strRef>
              <c:f>'Current Job Situation'!$A$31</c:f>
              <c:strCache>
                <c:ptCount val="1"/>
                <c:pt idx="0">
                  <c:v>Employed full-time, but seeking a new position</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Job Situation'!$B$20:$F$20</c:f>
              <c:strCache>
                <c:ptCount val="5"/>
                <c:pt idx="0">
                  <c:v>2015 (n=569)</c:v>
                </c:pt>
                <c:pt idx="1">
                  <c:v>2016 (n=474)</c:v>
                </c:pt>
                <c:pt idx="2">
                  <c:v>2017 (n=588)</c:v>
                </c:pt>
                <c:pt idx="3">
                  <c:v>2018 (n=441)</c:v>
                </c:pt>
                <c:pt idx="4">
                  <c:v>Aggregate (n=2072)</c:v>
                </c:pt>
              </c:strCache>
            </c:strRef>
          </c:cat>
          <c:val>
            <c:numRef>
              <c:f>'Current Job Situation'!$B$31:$F$31</c:f>
              <c:numCache>
                <c:formatCode>0.0%</c:formatCode>
                <c:ptCount val="5"/>
                <c:pt idx="0">
                  <c:v>0.10896309314586995</c:v>
                </c:pt>
                <c:pt idx="1">
                  <c:v>6.9620253164556958E-2</c:v>
                </c:pt>
                <c:pt idx="2">
                  <c:v>0.10034013605442177</c:v>
                </c:pt>
                <c:pt idx="3">
                  <c:v>0.12018140589569161</c:v>
                </c:pt>
                <c:pt idx="4">
                  <c:v>9.9903474903474898E-2</c:v>
                </c:pt>
              </c:numCache>
            </c:numRef>
          </c:val>
          <c:extLst>
            <c:ext xmlns:c16="http://schemas.microsoft.com/office/drawing/2014/chart" uri="{C3380CC4-5D6E-409C-BE32-E72D297353CC}">
              <c16:uniqueId val="{0000000A-EAF8-4E43-93D7-AE3389508F25}"/>
            </c:ext>
          </c:extLst>
        </c:ser>
        <c:ser>
          <c:idx val="11"/>
          <c:order val="11"/>
          <c:tx>
            <c:strRef>
              <c:f>'Current Job Situation'!$A$32</c:f>
              <c:strCache>
                <c:ptCount val="1"/>
                <c:pt idx="0">
                  <c:v>Employed full-time</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Job Situation'!$B$20:$F$20</c:f>
              <c:strCache>
                <c:ptCount val="5"/>
                <c:pt idx="0">
                  <c:v>2015 (n=569)</c:v>
                </c:pt>
                <c:pt idx="1">
                  <c:v>2016 (n=474)</c:v>
                </c:pt>
                <c:pt idx="2">
                  <c:v>2017 (n=588)</c:v>
                </c:pt>
                <c:pt idx="3">
                  <c:v>2018 (n=441)</c:v>
                </c:pt>
                <c:pt idx="4">
                  <c:v>Aggregate (n=2072)</c:v>
                </c:pt>
              </c:strCache>
            </c:strRef>
          </c:cat>
          <c:val>
            <c:numRef>
              <c:f>'Current Job Situation'!$B$32:$F$32</c:f>
              <c:numCache>
                <c:formatCode>0.0%</c:formatCode>
                <c:ptCount val="5"/>
                <c:pt idx="0">
                  <c:v>0.80667838312829521</c:v>
                </c:pt>
                <c:pt idx="1">
                  <c:v>0.86497890295358648</c:v>
                </c:pt>
                <c:pt idx="2">
                  <c:v>0.81122448979591832</c:v>
                </c:pt>
                <c:pt idx="3">
                  <c:v>0.80498866213151932</c:v>
                </c:pt>
                <c:pt idx="4">
                  <c:v>0.82094594594594594</c:v>
                </c:pt>
              </c:numCache>
            </c:numRef>
          </c:val>
          <c:extLst>
            <c:ext xmlns:c16="http://schemas.microsoft.com/office/drawing/2014/chart" uri="{C3380CC4-5D6E-409C-BE32-E72D297353CC}">
              <c16:uniqueId val="{0000000B-EAF8-4E43-93D7-AE3389508F25}"/>
            </c:ext>
          </c:extLst>
        </c:ser>
        <c:dLbls>
          <c:showLegendKey val="0"/>
          <c:showVal val="0"/>
          <c:showCatName val="0"/>
          <c:showSerName val="0"/>
          <c:showPercent val="0"/>
          <c:showBubbleSize val="0"/>
        </c:dLbls>
        <c:gapWidth val="55"/>
        <c:overlap val="100"/>
        <c:axId val="547731944"/>
        <c:axId val="547728336"/>
      </c:barChart>
      <c:catAx>
        <c:axId val="547731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47728336"/>
        <c:crosses val="autoZero"/>
        <c:auto val="1"/>
        <c:lblAlgn val="ctr"/>
        <c:lblOffset val="100"/>
        <c:noMultiLvlLbl val="0"/>
      </c:catAx>
      <c:valAx>
        <c:axId val="5477283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47731944"/>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legendEntry>
        <c:idx val="2"/>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dirty="0">
                <a:solidFill>
                  <a:schemeClr val="tx1"/>
                </a:solidFill>
              </a:rPr>
              <a:t>Employment Sector</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'Current Organization'!$H$21</c:f>
              <c:strCache>
                <c:ptCount val="1"/>
                <c:pt idx="0">
                  <c:v>Unemployed not seeking employment</c:v>
                </c:pt>
              </c:strCache>
            </c:strRef>
          </c:tx>
          <c:spPr>
            <a:solidFill>
              <a:schemeClr val="tx1"/>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Organization'!$I$21:$M$21</c:f>
              <c:numCache>
                <c:formatCode>0%</c:formatCode>
                <c:ptCount val="5"/>
                <c:pt idx="0">
                  <c:v>0</c:v>
                </c:pt>
                <c:pt idx="1">
                  <c:v>0</c:v>
                </c:pt>
                <c:pt idx="2">
                  <c:v>8.6956521739130436E-3</c:v>
                </c:pt>
                <c:pt idx="3">
                  <c:v>4.5871559633027525E-3</c:v>
                </c:pt>
                <c:pt idx="4">
                  <c:v>3.4280117531831538E-3</c:v>
                </c:pt>
              </c:numCache>
            </c:numRef>
          </c:val>
          <c:extLst>
            <c:ext xmlns:c16="http://schemas.microsoft.com/office/drawing/2014/chart" uri="{C3380CC4-5D6E-409C-BE32-E72D297353CC}">
              <c16:uniqueId val="{00000000-A6AD-4518-9189-4965C8B72E5F}"/>
            </c:ext>
          </c:extLst>
        </c:ser>
        <c:ser>
          <c:idx val="1"/>
          <c:order val="1"/>
          <c:tx>
            <c:strRef>
              <c:f>'Current Organization'!$H$22</c:f>
              <c:strCache>
                <c:ptCount val="1"/>
                <c:pt idx="0">
                  <c:v>Military</c:v>
                </c:pt>
              </c:strCache>
            </c:strRef>
          </c:tx>
          <c:spPr>
            <a:solidFill>
              <a:schemeClr val="accent2"/>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Organization'!$I$22:$M$22</c:f>
              <c:numCache>
                <c:formatCode>0%</c:formatCode>
                <c:ptCount val="5"/>
                <c:pt idx="0">
                  <c:v>8.9126559714795012E-3</c:v>
                </c:pt>
                <c:pt idx="1">
                  <c:v>0</c:v>
                </c:pt>
                <c:pt idx="2">
                  <c:v>1.391304347826087E-2</c:v>
                </c:pt>
                <c:pt idx="3">
                  <c:v>2.2935779816513763E-3</c:v>
                </c:pt>
                <c:pt idx="4">
                  <c:v>6.8560235063663075E-3</c:v>
                </c:pt>
              </c:numCache>
            </c:numRef>
          </c:val>
          <c:extLst>
            <c:ext xmlns:c16="http://schemas.microsoft.com/office/drawing/2014/chart" uri="{C3380CC4-5D6E-409C-BE32-E72D297353CC}">
              <c16:uniqueId val="{00000001-A6AD-4518-9189-4965C8B72E5F}"/>
            </c:ext>
          </c:extLst>
        </c:ser>
        <c:ser>
          <c:idx val="2"/>
          <c:order val="2"/>
          <c:tx>
            <c:strRef>
              <c:f>'Current Organization'!$H$23</c:f>
              <c:strCache>
                <c:ptCount val="1"/>
                <c:pt idx="0">
                  <c:v>Unemployed seeking employment</c:v>
                </c:pt>
              </c:strCache>
            </c:strRef>
          </c:tx>
          <c:spPr>
            <a:solidFill>
              <a:srgbClr val="00B050"/>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Organization'!$I$23:$M$23</c:f>
              <c:numCache>
                <c:formatCode>0%</c:formatCode>
                <c:ptCount val="5"/>
                <c:pt idx="0">
                  <c:v>7.1301247771836003E-3</c:v>
                </c:pt>
                <c:pt idx="1">
                  <c:v>4.2553191489361703E-3</c:v>
                </c:pt>
                <c:pt idx="2">
                  <c:v>1.0434782608695653E-2</c:v>
                </c:pt>
                <c:pt idx="3">
                  <c:v>1.3761467889908258E-2</c:v>
                </c:pt>
                <c:pt idx="4">
                  <c:v>8.8148873653281102E-3</c:v>
                </c:pt>
              </c:numCache>
            </c:numRef>
          </c:val>
          <c:extLst>
            <c:ext xmlns:c16="http://schemas.microsoft.com/office/drawing/2014/chart" uri="{C3380CC4-5D6E-409C-BE32-E72D297353CC}">
              <c16:uniqueId val="{00000002-A6AD-4518-9189-4965C8B72E5F}"/>
            </c:ext>
          </c:extLst>
        </c:ser>
        <c:ser>
          <c:idx val="3"/>
          <c:order val="3"/>
          <c:tx>
            <c:strRef>
              <c:f>'Current Organization'!$H$24</c:f>
              <c:strCache>
                <c:ptCount val="1"/>
                <c:pt idx="0">
                  <c:v>International quasi-governmental organization</c:v>
                </c:pt>
              </c:strCache>
            </c:strRef>
          </c:tx>
          <c:spPr>
            <a:solidFill>
              <a:schemeClr val="accent4"/>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Organization'!$I$24:$M$24</c:f>
              <c:numCache>
                <c:formatCode>0%</c:formatCode>
                <c:ptCount val="5"/>
                <c:pt idx="0">
                  <c:v>7.1301247771836003E-3</c:v>
                </c:pt>
                <c:pt idx="1">
                  <c:v>8.5106382978723406E-3</c:v>
                </c:pt>
                <c:pt idx="2">
                  <c:v>1.0434782608695653E-2</c:v>
                </c:pt>
                <c:pt idx="3">
                  <c:v>2.2935779816513763E-2</c:v>
                </c:pt>
                <c:pt idx="4">
                  <c:v>1.1753183153770812E-2</c:v>
                </c:pt>
              </c:numCache>
            </c:numRef>
          </c:val>
          <c:extLst>
            <c:ext xmlns:c16="http://schemas.microsoft.com/office/drawing/2014/chart" uri="{C3380CC4-5D6E-409C-BE32-E72D297353CC}">
              <c16:uniqueId val="{00000003-A6AD-4518-9189-4965C8B72E5F}"/>
            </c:ext>
          </c:extLst>
        </c:ser>
        <c:ser>
          <c:idx val="4"/>
          <c:order val="4"/>
          <c:tx>
            <c:strRef>
              <c:f>'Current Organization'!$H$25</c:f>
              <c:strCache>
                <c:ptCount val="1"/>
                <c:pt idx="0">
                  <c:v>Obtaining further education</c:v>
                </c:pt>
              </c:strCache>
            </c:strRef>
          </c:tx>
          <c:spPr>
            <a:solidFill>
              <a:srgbClr val="FF0066"/>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Organization'!$I$25:$M$25</c:f>
              <c:numCache>
                <c:formatCode>0%</c:formatCode>
                <c:ptCount val="5"/>
                <c:pt idx="0">
                  <c:v>1.6042780748663103E-2</c:v>
                </c:pt>
                <c:pt idx="1">
                  <c:v>1.0638297872340425E-2</c:v>
                </c:pt>
                <c:pt idx="2">
                  <c:v>2.2608695652173914E-2</c:v>
                </c:pt>
                <c:pt idx="3">
                  <c:v>1.834862385321101E-2</c:v>
                </c:pt>
                <c:pt idx="4">
                  <c:v>1.7140058765915768E-2</c:v>
                </c:pt>
              </c:numCache>
            </c:numRef>
          </c:val>
          <c:extLst>
            <c:ext xmlns:c16="http://schemas.microsoft.com/office/drawing/2014/chart" uri="{C3380CC4-5D6E-409C-BE32-E72D297353CC}">
              <c16:uniqueId val="{00000004-A6AD-4518-9189-4965C8B72E5F}"/>
            </c:ext>
          </c:extLst>
        </c:ser>
        <c:ser>
          <c:idx val="5"/>
          <c:order val="5"/>
          <c:tx>
            <c:strRef>
              <c:f>'Current Organization'!$H$26</c:f>
              <c:strCache>
                <c:ptCount val="1"/>
                <c:pt idx="0">
                  <c:v>Government not in the same country as the program</c:v>
                </c:pt>
              </c:strCache>
            </c:strRef>
          </c:tx>
          <c:spPr>
            <a:solidFill>
              <a:schemeClr val="accent6"/>
            </a:solidFill>
            <a:ln>
              <a:noFill/>
            </a:ln>
            <a:effectLst/>
          </c:spPr>
          <c:invertIfNegative val="0"/>
          <c:cat>
            <c:strRef>
              <c:f>'Current Organization'!$I$20:$M$20</c:f>
              <c:strCache>
                <c:ptCount val="5"/>
                <c:pt idx="0">
                  <c:v>2015 (n=561)</c:v>
                </c:pt>
                <c:pt idx="1">
                  <c:v>2016 (n=470)</c:v>
                </c:pt>
                <c:pt idx="2">
                  <c:v>2017 (n=575)</c:v>
                </c:pt>
                <c:pt idx="3">
                  <c:v>2018 (n=436)</c:v>
                </c:pt>
                <c:pt idx="4">
                  <c:v>Aggregate (n=2042)</c:v>
                </c:pt>
              </c:strCache>
            </c:strRef>
          </c:cat>
          <c:val>
            <c:numRef>
              <c:f>'Current Organization'!$I$26:$M$26</c:f>
              <c:numCache>
                <c:formatCode>0%</c:formatCode>
                <c:ptCount val="5"/>
                <c:pt idx="0">
                  <c:v>2.3172905525846704E-2</c:v>
                </c:pt>
                <c:pt idx="1">
                  <c:v>2.3404255319148935E-2</c:v>
                </c:pt>
                <c:pt idx="2">
                  <c:v>1.9130434782608695E-2</c:v>
                </c:pt>
                <c:pt idx="3">
                  <c:v>1.1467889908256881E-2</c:v>
                </c:pt>
                <c:pt idx="4">
                  <c:v>1.9588638589618023E-2</c:v>
                </c:pt>
              </c:numCache>
            </c:numRef>
          </c:val>
          <c:extLst>
            <c:ext xmlns:c16="http://schemas.microsoft.com/office/drawing/2014/chart" uri="{C3380CC4-5D6E-409C-BE32-E72D297353CC}">
              <c16:uniqueId val="{00000005-A6AD-4518-9189-4965C8B72E5F}"/>
            </c:ext>
          </c:extLst>
        </c:ser>
        <c:ser>
          <c:idx val="6"/>
          <c:order val="6"/>
          <c:tx>
            <c:strRef>
              <c:f>'Current Organization'!$H$27</c:f>
              <c:strCache>
                <c:ptCount val="1"/>
                <c:pt idx="0">
                  <c:v>Nonprofit/NGOs internationally-oriented</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Organization'!$I$27:$M$27</c:f>
              <c:numCache>
                <c:formatCode>0%</c:formatCode>
                <c:ptCount val="5"/>
                <c:pt idx="0">
                  <c:v>2.8520499108734401E-2</c:v>
                </c:pt>
                <c:pt idx="1">
                  <c:v>4.042553191489362E-2</c:v>
                </c:pt>
                <c:pt idx="2">
                  <c:v>3.6521739130434785E-2</c:v>
                </c:pt>
                <c:pt idx="3">
                  <c:v>7.1100917431192664E-2</c:v>
                </c:pt>
                <c:pt idx="4">
                  <c:v>4.2605288932419196E-2</c:v>
                </c:pt>
              </c:numCache>
            </c:numRef>
          </c:val>
          <c:extLst>
            <c:ext xmlns:c16="http://schemas.microsoft.com/office/drawing/2014/chart" uri="{C3380CC4-5D6E-409C-BE32-E72D297353CC}">
              <c16:uniqueId val="{00000006-A6AD-4518-9189-4965C8B72E5F}"/>
            </c:ext>
          </c:extLst>
        </c:ser>
        <c:ser>
          <c:idx val="7"/>
          <c:order val="7"/>
          <c:tx>
            <c:strRef>
              <c:f>'Current Organization'!$H$28</c:f>
              <c:strCache>
                <c:ptCount val="1"/>
                <c:pt idx="0">
                  <c:v>Private Sector - research/consulting</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Organization'!$I$28:$M$28</c:f>
              <c:numCache>
                <c:formatCode>0%</c:formatCode>
                <c:ptCount val="5"/>
                <c:pt idx="0">
                  <c:v>7.130124777183601E-2</c:v>
                </c:pt>
                <c:pt idx="1">
                  <c:v>5.7446808510638298E-2</c:v>
                </c:pt>
                <c:pt idx="2">
                  <c:v>6.0869565217391307E-2</c:v>
                </c:pt>
                <c:pt idx="3">
                  <c:v>8.2568807339449546E-2</c:v>
                </c:pt>
                <c:pt idx="4">
                  <c:v>6.7580803134182174E-2</c:v>
                </c:pt>
              </c:numCache>
            </c:numRef>
          </c:val>
          <c:extLst>
            <c:ext xmlns:c16="http://schemas.microsoft.com/office/drawing/2014/chart" uri="{C3380CC4-5D6E-409C-BE32-E72D297353CC}">
              <c16:uniqueId val="{00000007-A6AD-4518-9189-4965C8B72E5F}"/>
            </c:ext>
          </c:extLst>
        </c:ser>
        <c:ser>
          <c:idx val="8"/>
          <c:order val="8"/>
          <c:tx>
            <c:strRef>
              <c:f>'Current Organization'!$H$29</c:f>
              <c:strCache>
                <c:ptCount val="1"/>
                <c:pt idx="0">
                  <c:v>Other</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Organization'!$I$29:$M$29</c:f>
              <c:numCache>
                <c:formatCode>0%</c:formatCode>
                <c:ptCount val="5"/>
                <c:pt idx="0">
                  <c:v>7.8431372549019607E-2</c:v>
                </c:pt>
                <c:pt idx="1">
                  <c:v>7.4468085106382975E-2</c:v>
                </c:pt>
                <c:pt idx="2">
                  <c:v>7.1304347826086953E-2</c:v>
                </c:pt>
                <c:pt idx="3">
                  <c:v>6.1926605504587159E-2</c:v>
                </c:pt>
                <c:pt idx="4">
                  <c:v>7.1988246816846235E-2</c:v>
                </c:pt>
              </c:numCache>
            </c:numRef>
          </c:val>
          <c:extLst>
            <c:ext xmlns:c16="http://schemas.microsoft.com/office/drawing/2014/chart" uri="{C3380CC4-5D6E-409C-BE32-E72D297353CC}">
              <c16:uniqueId val="{00000008-A6AD-4518-9189-4965C8B72E5F}"/>
            </c:ext>
          </c:extLst>
        </c:ser>
        <c:ser>
          <c:idx val="9"/>
          <c:order val="9"/>
          <c:tx>
            <c:strRef>
              <c:f>'Current Organization'!$H$30</c:f>
              <c:strCache>
                <c:ptCount val="1"/>
                <c:pt idx="0">
                  <c:v>National or central government</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Organization'!$I$30:$M$30</c:f>
              <c:numCache>
                <c:formatCode>0%</c:formatCode>
                <c:ptCount val="5"/>
                <c:pt idx="0">
                  <c:v>0.11586452762923351</c:v>
                </c:pt>
                <c:pt idx="1">
                  <c:v>5.9574468085106386E-2</c:v>
                </c:pt>
                <c:pt idx="2">
                  <c:v>9.5652173913043481E-2</c:v>
                </c:pt>
                <c:pt idx="3">
                  <c:v>7.1100917431192664E-2</c:v>
                </c:pt>
                <c:pt idx="4">
                  <c:v>8.7659157688540643E-2</c:v>
                </c:pt>
              </c:numCache>
            </c:numRef>
          </c:val>
          <c:extLst>
            <c:ext xmlns:c16="http://schemas.microsoft.com/office/drawing/2014/chart" uri="{C3380CC4-5D6E-409C-BE32-E72D297353CC}">
              <c16:uniqueId val="{00000009-A6AD-4518-9189-4965C8B72E5F}"/>
            </c:ext>
          </c:extLst>
        </c:ser>
        <c:ser>
          <c:idx val="10"/>
          <c:order val="10"/>
          <c:tx>
            <c:strRef>
              <c:f>'Current Organization'!$H$31</c:f>
              <c:strCache>
                <c:ptCount val="1"/>
                <c:pt idx="0">
                  <c:v>Private sector (not research/consulting)</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Organization'!$I$31:$M$31</c:f>
              <c:numCache>
                <c:formatCode>0%</c:formatCode>
                <c:ptCount val="5"/>
                <c:pt idx="0">
                  <c:v>0.12299465240641712</c:v>
                </c:pt>
                <c:pt idx="1">
                  <c:v>0.11702127659574468</c:v>
                </c:pt>
                <c:pt idx="2">
                  <c:v>0.10260869565217391</c:v>
                </c:pt>
                <c:pt idx="3">
                  <c:v>0.10321100917431193</c:v>
                </c:pt>
                <c:pt idx="4">
                  <c:v>0.11165523996082272</c:v>
                </c:pt>
              </c:numCache>
            </c:numRef>
          </c:val>
          <c:extLst>
            <c:ext xmlns:c16="http://schemas.microsoft.com/office/drawing/2014/chart" uri="{C3380CC4-5D6E-409C-BE32-E72D297353CC}">
              <c16:uniqueId val="{0000000A-A6AD-4518-9189-4965C8B72E5F}"/>
            </c:ext>
          </c:extLst>
        </c:ser>
        <c:ser>
          <c:idx val="11"/>
          <c:order val="11"/>
          <c:tx>
            <c:strRef>
              <c:f>'Current Organization'!$H$32</c:f>
              <c:strCache>
                <c:ptCount val="1"/>
                <c:pt idx="0">
                  <c:v>State, provincial, or regional government</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Organization'!$I$32:$M$32</c:f>
              <c:numCache>
                <c:formatCode>0%</c:formatCode>
                <c:ptCount val="5"/>
                <c:pt idx="0">
                  <c:v>0.16577540106951871</c:v>
                </c:pt>
                <c:pt idx="1">
                  <c:v>0.19361702127659575</c:v>
                </c:pt>
                <c:pt idx="2">
                  <c:v>0.14782608695652175</c:v>
                </c:pt>
                <c:pt idx="3">
                  <c:v>0.12155963302752294</c:v>
                </c:pt>
                <c:pt idx="4">
                  <c:v>0.15768854064642507</c:v>
                </c:pt>
              </c:numCache>
            </c:numRef>
          </c:val>
          <c:extLst>
            <c:ext xmlns:c16="http://schemas.microsoft.com/office/drawing/2014/chart" uri="{C3380CC4-5D6E-409C-BE32-E72D297353CC}">
              <c16:uniqueId val="{0000000B-A6AD-4518-9189-4965C8B72E5F}"/>
            </c:ext>
          </c:extLst>
        </c:ser>
        <c:ser>
          <c:idx val="12"/>
          <c:order val="12"/>
          <c:tx>
            <c:strRef>
              <c:f>'Current Organization'!$H$33</c:f>
              <c:strCache>
                <c:ptCount val="1"/>
                <c:pt idx="0">
                  <c:v>City, country, or other local government</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Organization'!$I$33:$M$33</c:f>
              <c:numCache>
                <c:formatCode>0%</c:formatCode>
                <c:ptCount val="5"/>
                <c:pt idx="0">
                  <c:v>0.17290552584670232</c:v>
                </c:pt>
                <c:pt idx="1">
                  <c:v>0.19574468085106383</c:v>
                </c:pt>
                <c:pt idx="2">
                  <c:v>0.20347826086956522</c:v>
                </c:pt>
                <c:pt idx="3">
                  <c:v>0.19266055045871561</c:v>
                </c:pt>
                <c:pt idx="4">
                  <c:v>0.19098922624877571</c:v>
                </c:pt>
              </c:numCache>
            </c:numRef>
          </c:val>
          <c:extLst>
            <c:ext xmlns:c16="http://schemas.microsoft.com/office/drawing/2014/chart" uri="{C3380CC4-5D6E-409C-BE32-E72D297353CC}">
              <c16:uniqueId val="{0000000C-A6AD-4518-9189-4965C8B72E5F}"/>
            </c:ext>
          </c:extLst>
        </c:ser>
        <c:ser>
          <c:idx val="13"/>
          <c:order val="13"/>
          <c:tx>
            <c:strRef>
              <c:f>'Current Organization'!$H$34</c:f>
              <c:strCache>
                <c:ptCount val="1"/>
                <c:pt idx="0">
                  <c:v>Nonprofit domestic-oriented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'Current Organization'!$I$20:$M$20</c:f>
              <c:strCache>
                <c:ptCount val="5"/>
                <c:pt idx="0">
                  <c:v>2015 (n=561)</c:v>
                </c:pt>
                <c:pt idx="1">
                  <c:v>2016 (n=470)</c:v>
                </c:pt>
                <c:pt idx="2">
                  <c:v>2017 (n=575)</c:v>
                </c:pt>
                <c:pt idx="3">
                  <c:v>2018 (n=436)</c:v>
                </c:pt>
                <c:pt idx="4">
                  <c:v>Aggregate (n=2042)</c:v>
                </c:pt>
              </c:strCache>
            </c:strRef>
          </c:cat>
          <c:val>
            <c:numRef>
              <c:f>'Current Organization'!$I$34:$M$34</c:f>
              <c:numCache>
                <c:formatCode>0%</c:formatCode>
                <c:ptCount val="5"/>
                <c:pt idx="0">
                  <c:v>0.18181818181818182</c:v>
                </c:pt>
                <c:pt idx="1">
                  <c:v>0.2148936170212766</c:v>
                </c:pt>
                <c:pt idx="2">
                  <c:v>0.19652173913043477</c:v>
                </c:pt>
                <c:pt idx="3">
                  <c:v>0.22247706422018348</c:v>
                </c:pt>
                <c:pt idx="4">
                  <c:v>0.20225269343780608</c:v>
                </c:pt>
              </c:numCache>
            </c:numRef>
          </c:val>
          <c:extLst>
            <c:ext xmlns:c16="http://schemas.microsoft.com/office/drawing/2014/chart" uri="{C3380CC4-5D6E-409C-BE32-E72D297353CC}">
              <c16:uniqueId val="{0000000D-A6AD-4518-9189-4965C8B72E5F}"/>
            </c:ext>
          </c:extLst>
        </c:ser>
        <c:dLbls>
          <c:showLegendKey val="0"/>
          <c:showVal val="0"/>
          <c:showCatName val="0"/>
          <c:showSerName val="0"/>
          <c:showPercent val="0"/>
          <c:showBubbleSize val="0"/>
        </c:dLbls>
        <c:gapWidth val="55"/>
        <c:overlap val="100"/>
        <c:axId val="1019252408"/>
        <c:axId val="1019247488"/>
      </c:barChart>
      <c:catAx>
        <c:axId val="1019252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019247488"/>
        <c:crosses val="autoZero"/>
        <c:auto val="1"/>
        <c:lblAlgn val="ctr"/>
        <c:lblOffset val="100"/>
        <c:noMultiLvlLbl val="0"/>
      </c:catAx>
      <c:valAx>
        <c:axId val="10192474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019252408"/>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Entry>
      <c:legendEntry>
        <c:idx val="2"/>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Entry>
      <c:legendEntry>
        <c:idx val="3"/>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Entry>
      <c:legendEntry>
        <c:idx val="4"/>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Salary in Current Job ( 3 years after degree)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'Annual Salary'!$N$66</c:f>
              <c:strCache>
                <c:ptCount val="1"/>
                <c:pt idx="0">
                  <c:v>More than $125,000</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Salary'!$O$66:$S$66</c:f>
              <c:numCache>
                <c:formatCode>0%</c:formatCode>
                <c:ptCount val="5"/>
                <c:pt idx="0">
                  <c:v>0.03</c:v>
                </c:pt>
                <c:pt idx="1">
                  <c:v>0.03</c:v>
                </c:pt>
                <c:pt idx="2">
                  <c:v>0.04</c:v>
                </c:pt>
                <c:pt idx="3">
                  <c:v>0.05</c:v>
                </c:pt>
                <c:pt idx="4">
                  <c:v>0.04</c:v>
                </c:pt>
              </c:numCache>
            </c:numRef>
          </c:val>
          <c:extLst>
            <c:ext xmlns:c16="http://schemas.microsoft.com/office/drawing/2014/chart" uri="{C3380CC4-5D6E-409C-BE32-E72D297353CC}">
              <c16:uniqueId val="{00000000-8848-4C2D-AEA8-DA9232F71014}"/>
            </c:ext>
          </c:extLst>
        </c:ser>
        <c:ser>
          <c:idx val="1"/>
          <c:order val="1"/>
          <c:tx>
            <c:strRef>
              <c:f>'Annual Salary'!$N$67</c:f>
              <c:strCache>
                <c:ptCount val="1"/>
                <c:pt idx="0">
                  <c:v>j. $95,001 to $125,000</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Salary'!$O$67:$S$67</c:f>
              <c:numCache>
                <c:formatCode>0%</c:formatCode>
                <c:ptCount val="5"/>
                <c:pt idx="0">
                  <c:v>0.1</c:v>
                </c:pt>
                <c:pt idx="1">
                  <c:v>0.08</c:v>
                </c:pt>
                <c:pt idx="2">
                  <c:v>0.1</c:v>
                </c:pt>
                <c:pt idx="3">
                  <c:v>0.12</c:v>
                </c:pt>
                <c:pt idx="4">
                  <c:v>0.1</c:v>
                </c:pt>
              </c:numCache>
            </c:numRef>
          </c:val>
          <c:extLst>
            <c:ext xmlns:c16="http://schemas.microsoft.com/office/drawing/2014/chart" uri="{C3380CC4-5D6E-409C-BE32-E72D297353CC}">
              <c16:uniqueId val="{00000001-8848-4C2D-AEA8-DA9232F71014}"/>
            </c:ext>
          </c:extLst>
        </c:ser>
        <c:ser>
          <c:idx val="2"/>
          <c:order val="2"/>
          <c:tx>
            <c:strRef>
              <c:f>'Annual Salary'!$N$68</c:f>
              <c:strCache>
                <c:ptCount val="1"/>
                <c:pt idx="0">
                  <c:v>i.$85,001 to $95,000</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Salary'!$O$68:$S$68</c:f>
              <c:numCache>
                <c:formatCode>0%</c:formatCode>
                <c:ptCount val="5"/>
                <c:pt idx="0">
                  <c:v>6.7641681901279713E-2</c:v>
                </c:pt>
                <c:pt idx="1">
                  <c:v>6.5645514223194742E-2</c:v>
                </c:pt>
                <c:pt idx="2">
                  <c:v>6.5719360568383664E-2</c:v>
                </c:pt>
                <c:pt idx="3">
                  <c:v>9.0697674418604657E-2</c:v>
                </c:pt>
                <c:pt idx="4">
                  <c:v>7.1607411116675013E-2</c:v>
                </c:pt>
              </c:numCache>
            </c:numRef>
          </c:val>
          <c:extLst>
            <c:ext xmlns:c16="http://schemas.microsoft.com/office/drawing/2014/chart" uri="{C3380CC4-5D6E-409C-BE32-E72D297353CC}">
              <c16:uniqueId val="{00000002-8848-4C2D-AEA8-DA9232F71014}"/>
            </c:ext>
          </c:extLst>
        </c:ser>
        <c:ser>
          <c:idx val="3"/>
          <c:order val="3"/>
          <c:tx>
            <c:strRef>
              <c:f>'Annual Salary'!$N$69</c:f>
              <c:strCache>
                <c:ptCount val="1"/>
                <c:pt idx="0">
                  <c:v>h.$75,001 to $85,000</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Salary'!$O$69:$S$69</c:f>
              <c:numCache>
                <c:formatCode>0%</c:formatCode>
                <c:ptCount val="5"/>
                <c:pt idx="0">
                  <c:v>0.11882998171846434</c:v>
                </c:pt>
                <c:pt idx="1">
                  <c:v>0.11159737417943107</c:v>
                </c:pt>
                <c:pt idx="2">
                  <c:v>0.10834813499111901</c:v>
                </c:pt>
                <c:pt idx="3">
                  <c:v>0.12325581395348838</c:v>
                </c:pt>
                <c:pt idx="4">
                  <c:v>0.11517275913870806</c:v>
                </c:pt>
              </c:numCache>
            </c:numRef>
          </c:val>
          <c:extLst>
            <c:ext xmlns:c16="http://schemas.microsoft.com/office/drawing/2014/chart" uri="{C3380CC4-5D6E-409C-BE32-E72D297353CC}">
              <c16:uniqueId val="{00000003-8848-4C2D-AEA8-DA9232F71014}"/>
            </c:ext>
          </c:extLst>
        </c:ser>
        <c:ser>
          <c:idx val="4"/>
          <c:order val="4"/>
          <c:tx>
            <c:strRef>
              <c:f>'Annual Salary'!$N$70</c:f>
              <c:strCache>
                <c:ptCount val="1"/>
                <c:pt idx="0">
                  <c:v>g.$65,001 to $75,000</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Salary'!$O$70:$S$70</c:f>
              <c:numCache>
                <c:formatCode>0%</c:formatCode>
                <c:ptCount val="5"/>
                <c:pt idx="0">
                  <c:v>0.14076782449725778</c:v>
                </c:pt>
                <c:pt idx="1">
                  <c:v>0.13347921225382933</c:v>
                </c:pt>
                <c:pt idx="2">
                  <c:v>0.15452930728241562</c:v>
                </c:pt>
                <c:pt idx="3">
                  <c:v>0.13488372093023257</c:v>
                </c:pt>
                <c:pt idx="4">
                  <c:v>0.14171256885327993</c:v>
                </c:pt>
              </c:numCache>
            </c:numRef>
          </c:val>
          <c:extLst>
            <c:ext xmlns:c16="http://schemas.microsoft.com/office/drawing/2014/chart" uri="{C3380CC4-5D6E-409C-BE32-E72D297353CC}">
              <c16:uniqueId val="{00000004-8848-4C2D-AEA8-DA9232F71014}"/>
            </c:ext>
          </c:extLst>
        </c:ser>
        <c:ser>
          <c:idx val="5"/>
          <c:order val="5"/>
          <c:tx>
            <c:strRef>
              <c:f>'Annual Salary'!$N$71</c:f>
              <c:strCache>
                <c:ptCount val="1"/>
                <c:pt idx="0">
                  <c:v>f.$55,001  to $65,000</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Salary'!$O$71:$S$71</c:f>
              <c:numCache>
                <c:formatCode>0%</c:formatCode>
                <c:ptCount val="5"/>
                <c:pt idx="0">
                  <c:v>0.20475319926873858</c:v>
                </c:pt>
                <c:pt idx="1">
                  <c:v>0.19474835886214442</c:v>
                </c:pt>
                <c:pt idx="2">
                  <c:v>0.17406749555950266</c:v>
                </c:pt>
                <c:pt idx="3">
                  <c:v>0.19767441860465115</c:v>
                </c:pt>
                <c:pt idx="4">
                  <c:v>0.19228843264897347</c:v>
                </c:pt>
              </c:numCache>
            </c:numRef>
          </c:val>
          <c:extLst>
            <c:ext xmlns:c16="http://schemas.microsoft.com/office/drawing/2014/chart" uri="{C3380CC4-5D6E-409C-BE32-E72D297353CC}">
              <c16:uniqueId val="{00000005-8848-4C2D-AEA8-DA9232F71014}"/>
            </c:ext>
          </c:extLst>
        </c:ser>
        <c:ser>
          <c:idx val="6"/>
          <c:order val="6"/>
          <c:tx>
            <c:strRef>
              <c:f>'Annual Salary'!$N$72</c:f>
              <c:strCache>
                <c:ptCount val="1"/>
                <c:pt idx="0">
                  <c:v>e.$45,001 to $55,000</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Salary'!$O$72:$S$72</c:f>
              <c:numCache>
                <c:formatCode>0%</c:formatCode>
                <c:ptCount val="5"/>
                <c:pt idx="0">
                  <c:v>0.14076782449725778</c:v>
                </c:pt>
                <c:pt idx="1">
                  <c:v>0.1838074398249453</c:v>
                </c:pt>
                <c:pt idx="2">
                  <c:v>0.15275310834813499</c:v>
                </c:pt>
                <c:pt idx="3">
                  <c:v>0.15116279069767441</c:v>
                </c:pt>
                <c:pt idx="4">
                  <c:v>0.15623435152729093</c:v>
                </c:pt>
              </c:numCache>
            </c:numRef>
          </c:val>
          <c:extLst>
            <c:ext xmlns:c16="http://schemas.microsoft.com/office/drawing/2014/chart" uri="{C3380CC4-5D6E-409C-BE32-E72D297353CC}">
              <c16:uniqueId val="{00000006-8848-4C2D-AEA8-DA9232F71014}"/>
            </c:ext>
          </c:extLst>
        </c:ser>
        <c:ser>
          <c:idx val="7"/>
          <c:order val="7"/>
          <c:tx>
            <c:strRef>
              <c:f>'Annual Salary'!$N$73</c:f>
              <c:strCache>
                <c:ptCount val="1"/>
                <c:pt idx="0">
                  <c:v>d.$35,001 to $45,000</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Salary'!$O$73:$S$73</c:f>
              <c:numCache>
                <c:formatCode>0%</c:formatCode>
                <c:ptCount val="5"/>
                <c:pt idx="0">
                  <c:v>0.12614259597806216</c:v>
                </c:pt>
                <c:pt idx="1">
                  <c:v>9.8468271334792121E-2</c:v>
                </c:pt>
                <c:pt idx="2">
                  <c:v>8.5257548845470696E-2</c:v>
                </c:pt>
                <c:pt idx="3">
                  <c:v>7.2093023255813959E-2</c:v>
                </c:pt>
                <c:pt idx="4">
                  <c:v>9.6644967451176761E-2</c:v>
                </c:pt>
              </c:numCache>
            </c:numRef>
          </c:val>
          <c:extLst>
            <c:ext xmlns:c16="http://schemas.microsoft.com/office/drawing/2014/chart" uri="{C3380CC4-5D6E-409C-BE32-E72D297353CC}">
              <c16:uniqueId val="{00000007-8848-4C2D-AEA8-DA9232F71014}"/>
            </c:ext>
          </c:extLst>
        </c:ser>
        <c:ser>
          <c:idx val="8"/>
          <c:order val="8"/>
          <c:tx>
            <c:strRef>
              <c:f>'Annual Salary'!$N$74</c:f>
              <c:strCache>
                <c:ptCount val="1"/>
                <c:pt idx="0">
                  <c:v>a.Less than 35,001</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Salary'!$O$65:$S$65</c:f>
              <c:strCache>
                <c:ptCount val="5"/>
                <c:pt idx="0">
                  <c:v>2015 (n=547)</c:v>
                </c:pt>
                <c:pt idx="1">
                  <c:v>2016 (n=457)</c:v>
                </c:pt>
                <c:pt idx="2">
                  <c:v>2017 (n=563)</c:v>
                </c:pt>
                <c:pt idx="3">
                  <c:v>2018 (n=430)</c:v>
                </c:pt>
                <c:pt idx="4">
                  <c:v>Aggregate (n=1997)</c:v>
                </c:pt>
              </c:strCache>
            </c:strRef>
          </c:cat>
          <c:val>
            <c:numRef>
              <c:f>'Annual Salary'!$O$74:$S$74</c:f>
              <c:numCache>
                <c:formatCode>0%</c:formatCode>
                <c:ptCount val="5"/>
                <c:pt idx="0">
                  <c:v>7.0000000000000007E-2</c:v>
                </c:pt>
                <c:pt idx="1">
                  <c:v>0.1</c:v>
                </c:pt>
                <c:pt idx="2">
                  <c:v>0.12</c:v>
                </c:pt>
                <c:pt idx="3">
                  <c:v>0.06</c:v>
                </c:pt>
                <c:pt idx="4">
                  <c:v>0.09</c:v>
                </c:pt>
              </c:numCache>
            </c:numRef>
          </c:val>
          <c:extLst>
            <c:ext xmlns:c16="http://schemas.microsoft.com/office/drawing/2014/chart" uri="{C3380CC4-5D6E-409C-BE32-E72D297353CC}">
              <c16:uniqueId val="{00000008-8848-4C2D-AEA8-DA9232F71014}"/>
            </c:ext>
          </c:extLst>
        </c:ser>
        <c:dLbls>
          <c:showLegendKey val="0"/>
          <c:showVal val="0"/>
          <c:showCatName val="0"/>
          <c:showSerName val="0"/>
          <c:showPercent val="0"/>
          <c:showBubbleSize val="0"/>
        </c:dLbls>
        <c:gapWidth val="150"/>
        <c:overlap val="100"/>
        <c:axId val="433397632"/>
        <c:axId val="433396976"/>
      </c:barChart>
      <c:catAx>
        <c:axId val="4333976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433396976"/>
        <c:crosses val="autoZero"/>
        <c:auto val="1"/>
        <c:lblAlgn val="ctr"/>
        <c:lblOffset val="100"/>
        <c:noMultiLvlLbl val="0"/>
      </c:catAx>
      <c:valAx>
        <c:axId val="433396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3397632"/>
        <c:crosses val="autoZero"/>
        <c:crossBetween val="between"/>
      </c:valAx>
      <c:spPr>
        <a:noFill/>
        <a:ln>
          <a:noFill/>
        </a:ln>
        <a:effectLst/>
      </c:spPr>
    </c:plotArea>
    <c:legend>
      <c:legendPos val="r"/>
      <c:layout>
        <c:manualLayout>
          <c:xMode val="edge"/>
          <c:yMode val="edge"/>
          <c:x val="0.78033988398509013"/>
          <c:y val="0.20948877658949352"/>
          <c:w val="0.21111316967731975"/>
          <c:h val="0.56632095428369966"/>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US"/>
              <a:t>Years of Professional Work Experience Brought to MPA/MPP program</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Sheet5!$G$17</c:f>
              <c:strCache>
                <c:ptCount val="1"/>
                <c:pt idx="0">
                  <c:v>More than 20 years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Sheet5!$H$17:$L$17</c:f>
              <c:numCache>
                <c:formatCode>0%</c:formatCode>
                <c:ptCount val="5"/>
                <c:pt idx="0">
                  <c:v>3.3333333333333333E-2</c:v>
                </c:pt>
                <c:pt idx="1">
                  <c:v>4.2643923240938165E-2</c:v>
                </c:pt>
                <c:pt idx="2">
                  <c:v>5.4888507718696397E-2</c:v>
                </c:pt>
                <c:pt idx="3">
                  <c:v>2.9953917050691243E-2</c:v>
                </c:pt>
                <c:pt idx="4">
                  <c:v>4.085603112840467E-2</c:v>
                </c:pt>
              </c:numCache>
            </c:numRef>
          </c:val>
          <c:extLst>
            <c:ext xmlns:c16="http://schemas.microsoft.com/office/drawing/2014/chart" uri="{C3380CC4-5D6E-409C-BE32-E72D297353CC}">
              <c16:uniqueId val="{00000000-B1F3-4502-96E3-B56911A548B2}"/>
            </c:ext>
          </c:extLst>
        </c:ser>
        <c:ser>
          <c:idx val="1"/>
          <c:order val="1"/>
          <c:tx>
            <c:strRef>
              <c:f>Sheet5!$G$18</c:f>
              <c:strCache>
                <c:ptCount val="1"/>
                <c:pt idx="0">
                  <c:v>11 to 20 years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Sheet5!$H$18:$L$18</c:f>
              <c:numCache>
                <c:formatCode>0%</c:formatCode>
                <c:ptCount val="5"/>
                <c:pt idx="0">
                  <c:v>7.7192982456140355E-2</c:v>
                </c:pt>
                <c:pt idx="1">
                  <c:v>8.3155650319829424E-2</c:v>
                </c:pt>
                <c:pt idx="2">
                  <c:v>0.1183533447684391</c:v>
                </c:pt>
                <c:pt idx="3">
                  <c:v>0.10599078341013825</c:v>
                </c:pt>
                <c:pt idx="4">
                  <c:v>9.6303501945525297E-2</c:v>
                </c:pt>
              </c:numCache>
            </c:numRef>
          </c:val>
          <c:extLst>
            <c:ext xmlns:c16="http://schemas.microsoft.com/office/drawing/2014/chart" uri="{C3380CC4-5D6E-409C-BE32-E72D297353CC}">
              <c16:uniqueId val="{00000001-B1F3-4502-96E3-B56911A548B2}"/>
            </c:ext>
          </c:extLst>
        </c:ser>
        <c:ser>
          <c:idx val="2"/>
          <c:order val="2"/>
          <c:tx>
            <c:strRef>
              <c:f>Sheet5!$G$19</c:f>
              <c:strCache>
                <c:ptCount val="1"/>
                <c:pt idx="0">
                  <c:v>6 to 10 years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Sheet5!$H$19:$L$19</c:f>
              <c:numCache>
                <c:formatCode>0%</c:formatCode>
                <c:ptCount val="5"/>
                <c:pt idx="0">
                  <c:v>0.17894736842105263</c:v>
                </c:pt>
                <c:pt idx="1">
                  <c:v>0.17484008528784648</c:v>
                </c:pt>
                <c:pt idx="2">
                  <c:v>0.18524871355060035</c:v>
                </c:pt>
                <c:pt idx="3">
                  <c:v>0.17741935483870969</c:v>
                </c:pt>
                <c:pt idx="4">
                  <c:v>0.17947470817120623</c:v>
                </c:pt>
              </c:numCache>
            </c:numRef>
          </c:val>
          <c:extLst>
            <c:ext xmlns:c16="http://schemas.microsoft.com/office/drawing/2014/chart" uri="{C3380CC4-5D6E-409C-BE32-E72D297353CC}">
              <c16:uniqueId val="{00000002-B1F3-4502-96E3-B56911A548B2}"/>
            </c:ext>
          </c:extLst>
        </c:ser>
        <c:ser>
          <c:idx val="3"/>
          <c:order val="3"/>
          <c:tx>
            <c:strRef>
              <c:f>Sheet5!$G$20</c:f>
              <c:strCache>
                <c:ptCount val="1"/>
                <c:pt idx="0">
                  <c:v>4 to 5 years</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Sheet5!$H$20:$L$20</c:f>
              <c:numCache>
                <c:formatCode>0%</c:formatCode>
                <c:ptCount val="5"/>
                <c:pt idx="0">
                  <c:v>0.15263157894736842</c:v>
                </c:pt>
                <c:pt idx="1">
                  <c:v>0.17697228144989338</c:v>
                </c:pt>
                <c:pt idx="2">
                  <c:v>0.15265866209262435</c:v>
                </c:pt>
                <c:pt idx="3">
                  <c:v>0.15898617511520738</c:v>
                </c:pt>
                <c:pt idx="4">
                  <c:v>0.15953307392996108</c:v>
                </c:pt>
              </c:numCache>
            </c:numRef>
          </c:val>
          <c:extLst>
            <c:ext xmlns:c16="http://schemas.microsoft.com/office/drawing/2014/chart" uri="{C3380CC4-5D6E-409C-BE32-E72D297353CC}">
              <c16:uniqueId val="{00000003-B1F3-4502-96E3-B56911A548B2}"/>
            </c:ext>
          </c:extLst>
        </c:ser>
        <c:ser>
          <c:idx val="4"/>
          <c:order val="4"/>
          <c:tx>
            <c:strRef>
              <c:f>Sheet5!$G$21</c:f>
              <c:strCache>
                <c:ptCount val="1"/>
                <c:pt idx="0">
                  <c:v>2 to 3 years</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Sheet5!$H$21:$L$21</c:f>
              <c:numCache>
                <c:formatCode>0%</c:formatCode>
                <c:ptCount val="5"/>
                <c:pt idx="0">
                  <c:v>0.22105263157894736</c:v>
                </c:pt>
                <c:pt idx="1">
                  <c:v>0.20255863539445629</c:v>
                </c:pt>
                <c:pt idx="2">
                  <c:v>0.19210977701543738</c:v>
                </c:pt>
                <c:pt idx="3">
                  <c:v>0.26267281105990781</c:v>
                </c:pt>
                <c:pt idx="4">
                  <c:v>0.21741245136186771</c:v>
                </c:pt>
              </c:numCache>
            </c:numRef>
          </c:val>
          <c:extLst>
            <c:ext xmlns:c16="http://schemas.microsoft.com/office/drawing/2014/chart" uri="{C3380CC4-5D6E-409C-BE32-E72D297353CC}">
              <c16:uniqueId val="{00000004-B1F3-4502-96E3-B56911A548B2}"/>
            </c:ext>
          </c:extLst>
        </c:ser>
        <c:ser>
          <c:idx val="5"/>
          <c:order val="5"/>
          <c:tx>
            <c:strRef>
              <c:f>Sheet5!$G$22</c:f>
              <c:strCache>
                <c:ptCount val="1"/>
                <c:pt idx="0">
                  <c:v>About 1 year</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Sheet5!$H$22:$L$22</c:f>
              <c:numCache>
                <c:formatCode>0%</c:formatCode>
                <c:ptCount val="5"/>
                <c:pt idx="0">
                  <c:v>0.11403508771929824</c:v>
                </c:pt>
                <c:pt idx="1">
                  <c:v>9.1684434968017064E-2</c:v>
                </c:pt>
                <c:pt idx="2">
                  <c:v>0.11149228130360206</c:v>
                </c:pt>
                <c:pt idx="3">
                  <c:v>8.294930875576037E-2</c:v>
                </c:pt>
                <c:pt idx="4">
                  <c:v>0.10165369649805447</c:v>
                </c:pt>
              </c:numCache>
            </c:numRef>
          </c:val>
          <c:extLst>
            <c:ext xmlns:c16="http://schemas.microsoft.com/office/drawing/2014/chart" uri="{C3380CC4-5D6E-409C-BE32-E72D297353CC}">
              <c16:uniqueId val="{00000005-B1F3-4502-96E3-B56911A548B2}"/>
            </c:ext>
          </c:extLst>
        </c:ser>
        <c:ser>
          <c:idx val="6"/>
          <c:order val="6"/>
          <c:tx>
            <c:strRef>
              <c:f>Sheet5!$G$23</c:f>
              <c:strCache>
                <c:ptCount val="1"/>
                <c:pt idx="0">
                  <c:v>No Experience</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Sheet5!$H$23:$L$23</c:f>
              <c:numCache>
                <c:formatCode>0%</c:formatCode>
                <c:ptCount val="5"/>
                <c:pt idx="0">
                  <c:v>0.19649122807017544</c:v>
                </c:pt>
                <c:pt idx="1">
                  <c:v>0.19189765458422176</c:v>
                </c:pt>
                <c:pt idx="2">
                  <c:v>0.15951972555746141</c:v>
                </c:pt>
                <c:pt idx="3">
                  <c:v>0.17050691244239632</c:v>
                </c:pt>
                <c:pt idx="4">
                  <c:v>0.17947470817120623</c:v>
                </c:pt>
              </c:numCache>
            </c:numRef>
          </c:val>
          <c:extLst>
            <c:ext xmlns:c16="http://schemas.microsoft.com/office/drawing/2014/chart" uri="{C3380CC4-5D6E-409C-BE32-E72D297353CC}">
              <c16:uniqueId val="{00000006-B1F3-4502-96E3-B56911A548B2}"/>
            </c:ext>
          </c:extLst>
        </c:ser>
        <c:ser>
          <c:idx val="7"/>
          <c:order val="7"/>
          <c:tx>
            <c:strRef>
              <c:f>Sheet5!$G$24</c:f>
              <c:strCache>
                <c:ptCount val="1"/>
                <c:pt idx="0">
                  <c:v>Not Answered</c:v>
                </c:pt>
              </c:strCache>
            </c:strRef>
          </c:tx>
          <c:spPr>
            <a:solidFill>
              <a:schemeClr val="accent2">
                <a:lumMod val="60000"/>
              </a:schemeClr>
            </a:solidFill>
            <a:ln>
              <a:noFill/>
            </a:ln>
            <a:effectLst/>
          </c:spPr>
          <c:invertIfNegative val="0"/>
          <c:dLbls>
            <c:dLbl>
              <c:idx val="3"/>
              <c:layout>
                <c:manualLayout>
                  <c:x val="-6.30004176891711E-17"/>
                  <c:y val="-1.157394037092726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1F3-4502-96E3-B56911A548B2}"/>
                </c:ext>
              </c:extLst>
            </c:dLbl>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Sheet5!$H$16:$L$16</c:f>
              <c:strCache>
                <c:ptCount val="5"/>
                <c:pt idx="0">
                  <c:v>2015 (n=570)</c:v>
                </c:pt>
                <c:pt idx="1">
                  <c:v>2016 (n=469)</c:v>
                </c:pt>
                <c:pt idx="2">
                  <c:v>2017 (n=583)</c:v>
                </c:pt>
                <c:pt idx="3">
                  <c:v>2018 (n=434)</c:v>
                </c:pt>
                <c:pt idx="4">
                  <c:v>Aggregate (n=2056)</c:v>
                </c:pt>
              </c:strCache>
            </c:strRef>
          </c:cat>
          <c:val>
            <c:numRef>
              <c:f>Sheet5!$H$24:$L$24</c:f>
              <c:numCache>
                <c:formatCode>0%</c:formatCode>
                <c:ptCount val="5"/>
                <c:pt idx="0">
                  <c:v>2.6315789473684209E-2</c:v>
                </c:pt>
                <c:pt idx="1">
                  <c:v>3.6247334754797439E-2</c:v>
                </c:pt>
                <c:pt idx="2">
                  <c:v>2.5728987993138937E-2</c:v>
                </c:pt>
                <c:pt idx="3">
                  <c:v>1.1520737327188941E-2</c:v>
                </c:pt>
                <c:pt idx="4">
                  <c:v>2.5291828793774319E-2</c:v>
                </c:pt>
              </c:numCache>
            </c:numRef>
          </c:val>
          <c:extLst>
            <c:ext xmlns:c16="http://schemas.microsoft.com/office/drawing/2014/chart" uri="{C3380CC4-5D6E-409C-BE32-E72D297353CC}">
              <c16:uniqueId val="{00000007-B1F3-4502-96E3-B56911A548B2}"/>
            </c:ext>
          </c:extLst>
        </c:ser>
        <c:dLbls>
          <c:showLegendKey val="0"/>
          <c:showVal val="0"/>
          <c:showCatName val="0"/>
          <c:showSerName val="0"/>
          <c:showPercent val="0"/>
          <c:showBubbleSize val="0"/>
        </c:dLbls>
        <c:gapWidth val="55"/>
        <c:overlap val="100"/>
        <c:axId val="606669744"/>
        <c:axId val="606670728"/>
      </c:barChart>
      <c:catAx>
        <c:axId val="606669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06670728"/>
        <c:crosses val="autoZero"/>
        <c:auto val="1"/>
        <c:lblAlgn val="ctr"/>
        <c:lblOffset val="100"/>
        <c:noMultiLvlLbl val="0"/>
      </c:catAx>
      <c:valAx>
        <c:axId val="6066707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0666974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000" b="1">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dirty="0"/>
              <a:t>Satisfaction with</a:t>
            </a:r>
            <a:r>
              <a:rPr lang="en-US" baseline="0" dirty="0"/>
              <a:t> </a:t>
            </a:r>
            <a:r>
              <a:rPr lang="en-US" sz="1400" b="0" i="0" u="none" strike="noStrike" baseline="0" dirty="0">
                <a:effectLst/>
              </a:rPr>
              <a:t>Work Environment </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Satisfaction!$I$3</c:f>
              <c:strCache>
                <c:ptCount val="1"/>
                <c:pt idx="0">
                  <c:v>Extremely Dissatisfied</c:v>
                </c:pt>
              </c:strCache>
            </c:strRef>
          </c:tx>
          <c:spPr>
            <a:solidFill>
              <a:srgbClr val="FF0000"/>
            </a:solidFill>
            <a:ln>
              <a:noFill/>
            </a:ln>
            <a:effectLst/>
          </c:spPr>
          <c:invertIfNegative val="0"/>
          <c:cat>
            <c:strRef>
              <c:f>Satisfaction!$J$2:$N$2</c:f>
              <c:strCache>
                <c:ptCount val="5"/>
                <c:pt idx="0">
                  <c:v>2015 (n=556)</c:v>
                </c:pt>
                <c:pt idx="1">
                  <c:v>2016 (n=463)</c:v>
                </c:pt>
                <c:pt idx="2">
                  <c:v>2017 (n=564)</c:v>
                </c:pt>
                <c:pt idx="3">
                  <c:v>2018 (n=424)</c:v>
                </c:pt>
                <c:pt idx="4">
                  <c:v>Aggregate (n=2007)</c:v>
                </c:pt>
              </c:strCache>
            </c:strRef>
          </c:cat>
          <c:val>
            <c:numRef>
              <c:f>Satisfaction!$J$3:$N$3</c:f>
              <c:numCache>
                <c:formatCode>0%</c:formatCode>
                <c:ptCount val="5"/>
                <c:pt idx="0">
                  <c:v>2.1582733812949641E-2</c:v>
                </c:pt>
                <c:pt idx="1">
                  <c:v>2.591792656587473E-2</c:v>
                </c:pt>
                <c:pt idx="2">
                  <c:v>2.3049645390070921E-2</c:v>
                </c:pt>
                <c:pt idx="3">
                  <c:v>3.3018867924528301E-2</c:v>
                </c:pt>
                <c:pt idx="4">
                  <c:v>2.5411061285500747E-2</c:v>
                </c:pt>
              </c:numCache>
            </c:numRef>
          </c:val>
          <c:extLst>
            <c:ext xmlns:c16="http://schemas.microsoft.com/office/drawing/2014/chart" uri="{C3380CC4-5D6E-409C-BE32-E72D297353CC}">
              <c16:uniqueId val="{00000000-7315-4B00-B82E-85BF3563B6E3}"/>
            </c:ext>
          </c:extLst>
        </c:ser>
        <c:ser>
          <c:idx val="1"/>
          <c:order val="1"/>
          <c:tx>
            <c:strRef>
              <c:f>Satisfaction!$I$4</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Satisfaction!$J$2:$N$2</c:f>
              <c:strCache>
                <c:ptCount val="5"/>
                <c:pt idx="0">
                  <c:v>2015 (n=556)</c:v>
                </c:pt>
                <c:pt idx="1">
                  <c:v>2016 (n=463)</c:v>
                </c:pt>
                <c:pt idx="2">
                  <c:v>2017 (n=564)</c:v>
                </c:pt>
                <c:pt idx="3">
                  <c:v>2018 (n=424)</c:v>
                </c:pt>
                <c:pt idx="4">
                  <c:v>Aggregate (n=2007)</c:v>
                </c:pt>
              </c:strCache>
            </c:strRef>
          </c:cat>
          <c:val>
            <c:numRef>
              <c:f>Satisfaction!$J$4:$N$4</c:f>
              <c:numCache>
                <c:formatCode>0%</c:formatCode>
                <c:ptCount val="5"/>
                <c:pt idx="0">
                  <c:v>8.2733812949640287E-2</c:v>
                </c:pt>
                <c:pt idx="1">
                  <c:v>8.2073434125269976E-2</c:v>
                </c:pt>
                <c:pt idx="2">
                  <c:v>9.3971631205673756E-2</c:v>
                </c:pt>
                <c:pt idx="3">
                  <c:v>6.3679245283018868E-2</c:v>
                </c:pt>
                <c:pt idx="4">
                  <c:v>8.1714000996512201E-2</c:v>
                </c:pt>
              </c:numCache>
            </c:numRef>
          </c:val>
          <c:extLst>
            <c:ext xmlns:c16="http://schemas.microsoft.com/office/drawing/2014/chart" uri="{C3380CC4-5D6E-409C-BE32-E72D297353CC}">
              <c16:uniqueId val="{00000001-7315-4B00-B82E-85BF3563B6E3}"/>
            </c:ext>
          </c:extLst>
        </c:ser>
        <c:ser>
          <c:idx val="2"/>
          <c:order val="2"/>
          <c:tx>
            <c:strRef>
              <c:f>Satisfaction!$I$5</c:f>
              <c:strCache>
                <c:ptCount val="1"/>
                <c:pt idx="0">
                  <c:v>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Satisfaction!$J$2:$N$2</c:f>
              <c:strCache>
                <c:ptCount val="5"/>
                <c:pt idx="0">
                  <c:v>2015 (n=556)</c:v>
                </c:pt>
                <c:pt idx="1">
                  <c:v>2016 (n=463)</c:v>
                </c:pt>
                <c:pt idx="2">
                  <c:v>2017 (n=564)</c:v>
                </c:pt>
                <c:pt idx="3">
                  <c:v>2018 (n=424)</c:v>
                </c:pt>
                <c:pt idx="4">
                  <c:v>Aggregate (n=2007)</c:v>
                </c:pt>
              </c:strCache>
            </c:strRef>
          </c:cat>
          <c:val>
            <c:numRef>
              <c:f>Satisfaction!$J$5:$N$5</c:f>
              <c:numCache>
                <c:formatCode>0%</c:formatCode>
                <c:ptCount val="5"/>
                <c:pt idx="0">
                  <c:v>0.4694244604316547</c:v>
                </c:pt>
                <c:pt idx="1">
                  <c:v>0.45788336933045354</c:v>
                </c:pt>
                <c:pt idx="2">
                  <c:v>0.44503546099290781</c:v>
                </c:pt>
                <c:pt idx="3">
                  <c:v>0.43632075471698112</c:v>
                </c:pt>
                <c:pt idx="4">
                  <c:v>0.452914798206278</c:v>
                </c:pt>
              </c:numCache>
            </c:numRef>
          </c:val>
          <c:extLst>
            <c:ext xmlns:c16="http://schemas.microsoft.com/office/drawing/2014/chart" uri="{C3380CC4-5D6E-409C-BE32-E72D297353CC}">
              <c16:uniqueId val="{00000002-7315-4B00-B82E-85BF3563B6E3}"/>
            </c:ext>
          </c:extLst>
        </c:ser>
        <c:ser>
          <c:idx val="3"/>
          <c:order val="3"/>
          <c:tx>
            <c:strRef>
              <c:f>Satisfaction!$I$6</c:f>
              <c:strCache>
                <c:ptCount val="1"/>
                <c:pt idx="0">
                  <c:v>Extremely Satisfied</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Satisfaction!$J$2:$N$2</c:f>
              <c:strCache>
                <c:ptCount val="5"/>
                <c:pt idx="0">
                  <c:v>2015 (n=556)</c:v>
                </c:pt>
                <c:pt idx="1">
                  <c:v>2016 (n=463)</c:v>
                </c:pt>
                <c:pt idx="2">
                  <c:v>2017 (n=564)</c:v>
                </c:pt>
                <c:pt idx="3">
                  <c:v>2018 (n=424)</c:v>
                </c:pt>
                <c:pt idx="4">
                  <c:v>Aggregate (n=2007)</c:v>
                </c:pt>
              </c:strCache>
            </c:strRef>
          </c:cat>
          <c:val>
            <c:numRef>
              <c:f>Satisfaction!$J$6:$N$6</c:f>
              <c:numCache>
                <c:formatCode>0%</c:formatCode>
                <c:ptCount val="5"/>
                <c:pt idx="0">
                  <c:v>0.42625899280575541</c:v>
                </c:pt>
                <c:pt idx="1">
                  <c:v>0.43412526997840173</c:v>
                </c:pt>
                <c:pt idx="2">
                  <c:v>0.43794326241134751</c:v>
                </c:pt>
                <c:pt idx="3">
                  <c:v>0.46698113207547171</c:v>
                </c:pt>
                <c:pt idx="4">
                  <c:v>0.43996013951170904</c:v>
                </c:pt>
              </c:numCache>
            </c:numRef>
          </c:val>
          <c:extLst>
            <c:ext xmlns:c16="http://schemas.microsoft.com/office/drawing/2014/chart" uri="{C3380CC4-5D6E-409C-BE32-E72D297353CC}">
              <c16:uniqueId val="{00000003-7315-4B00-B82E-85BF3563B6E3}"/>
            </c:ext>
          </c:extLst>
        </c:ser>
        <c:dLbls>
          <c:showLegendKey val="0"/>
          <c:showVal val="0"/>
          <c:showCatName val="0"/>
          <c:showSerName val="0"/>
          <c:showPercent val="0"/>
          <c:showBubbleSize val="0"/>
        </c:dLbls>
        <c:gapWidth val="150"/>
        <c:overlap val="100"/>
        <c:axId val="637920352"/>
        <c:axId val="637921336"/>
      </c:barChart>
      <c:catAx>
        <c:axId val="637920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37921336"/>
        <c:crosses val="autoZero"/>
        <c:auto val="1"/>
        <c:lblAlgn val="ctr"/>
        <c:lblOffset val="100"/>
        <c:noMultiLvlLbl val="0"/>
      </c:catAx>
      <c:valAx>
        <c:axId val="6379213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379203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solidFill>
                  <a:schemeClr val="tx1"/>
                </a:solidFill>
              </a:rPr>
              <a:t>Satisfaction with Opportunities</a:t>
            </a:r>
            <a:r>
              <a:rPr lang="en-US" baseline="0">
                <a:solidFill>
                  <a:schemeClr val="tx1"/>
                </a:solidFill>
              </a:rPr>
              <a:t> to Be Promoted</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Satisfaction!$H$30</c:f>
              <c:strCache>
                <c:ptCount val="1"/>
                <c:pt idx="0">
                  <c:v>aExtremely Dissatisfied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Satisfaction!$I$29:$M$29</c:f>
              <c:strCache>
                <c:ptCount val="5"/>
                <c:pt idx="0">
                  <c:v>2015 (n=556)</c:v>
                </c:pt>
                <c:pt idx="1">
                  <c:v>2016 (n=462)</c:v>
                </c:pt>
                <c:pt idx="2">
                  <c:v>2017 (n=563)</c:v>
                </c:pt>
                <c:pt idx="3">
                  <c:v>2018 (n=421)</c:v>
                </c:pt>
                <c:pt idx="4">
                  <c:v>Aggregate (n=2002)</c:v>
                </c:pt>
              </c:strCache>
            </c:strRef>
          </c:cat>
          <c:val>
            <c:numRef>
              <c:f>Satisfaction!$I$30:$M$30</c:f>
              <c:numCache>
                <c:formatCode>0%</c:formatCode>
                <c:ptCount val="5"/>
                <c:pt idx="0">
                  <c:v>5.2158273381294966E-2</c:v>
                </c:pt>
                <c:pt idx="1">
                  <c:v>6.2770562770562768E-2</c:v>
                </c:pt>
                <c:pt idx="2">
                  <c:v>9.236234458259325E-2</c:v>
                </c:pt>
                <c:pt idx="3">
                  <c:v>8.5510688836104506E-2</c:v>
                </c:pt>
                <c:pt idx="4">
                  <c:v>7.2927072927072928E-2</c:v>
                </c:pt>
              </c:numCache>
            </c:numRef>
          </c:val>
          <c:extLst>
            <c:ext xmlns:c16="http://schemas.microsoft.com/office/drawing/2014/chart" uri="{C3380CC4-5D6E-409C-BE32-E72D297353CC}">
              <c16:uniqueId val="{00000000-9049-43D8-B905-EAA1F87D82FD}"/>
            </c:ext>
          </c:extLst>
        </c:ser>
        <c:ser>
          <c:idx val="1"/>
          <c:order val="1"/>
          <c:tx>
            <c:strRef>
              <c:f>Satisfaction!$H$31</c:f>
              <c:strCache>
                <c:ptCount val="1"/>
                <c:pt idx="0">
                  <c:v>bDissatisfied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Satisfaction!$I$29:$M$29</c:f>
              <c:strCache>
                <c:ptCount val="5"/>
                <c:pt idx="0">
                  <c:v>2015 (n=556)</c:v>
                </c:pt>
                <c:pt idx="1">
                  <c:v>2016 (n=462)</c:v>
                </c:pt>
                <c:pt idx="2">
                  <c:v>2017 (n=563)</c:v>
                </c:pt>
                <c:pt idx="3">
                  <c:v>2018 (n=421)</c:v>
                </c:pt>
                <c:pt idx="4">
                  <c:v>Aggregate (n=2002)</c:v>
                </c:pt>
              </c:strCache>
            </c:strRef>
          </c:cat>
          <c:val>
            <c:numRef>
              <c:f>Satisfaction!$I$31:$M$31</c:f>
              <c:numCache>
                <c:formatCode>0%</c:formatCode>
                <c:ptCount val="5"/>
                <c:pt idx="0">
                  <c:v>0.24820143884892087</c:v>
                </c:pt>
                <c:pt idx="1">
                  <c:v>0.25757575757575757</c:v>
                </c:pt>
                <c:pt idx="2">
                  <c:v>0.20781527531083482</c:v>
                </c:pt>
                <c:pt idx="3">
                  <c:v>0.23515439429928742</c:v>
                </c:pt>
                <c:pt idx="4">
                  <c:v>0.23626373626373626</c:v>
                </c:pt>
              </c:numCache>
            </c:numRef>
          </c:val>
          <c:extLst>
            <c:ext xmlns:c16="http://schemas.microsoft.com/office/drawing/2014/chart" uri="{C3380CC4-5D6E-409C-BE32-E72D297353CC}">
              <c16:uniqueId val="{00000001-9049-43D8-B905-EAA1F87D82FD}"/>
            </c:ext>
          </c:extLst>
        </c:ser>
        <c:ser>
          <c:idx val="2"/>
          <c:order val="2"/>
          <c:tx>
            <c:strRef>
              <c:f>Satisfaction!$H$32</c:f>
              <c:strCache>
                <c:ptCount val="1"/>
                <c:pt idx="0">
                  <c:v>cSatisfied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Satisfaction!$I$29:$M$29</c:f>
              <c:strCache>
                <c:ptCount val="5"/>
                <c:pt idx="0">
                  <c:v>2015 (n=556)</c:v>
                </c:pt>
                <c:pt idx="1">
                  <c:v>2016 (n=462)</c:v>
                </c:pt>
                <c:pt idx="2">
                  <c:v>2017 (n=563)</c:v>
                </c:pt>
                <c:pt idx="3">
                  <c:v>2018 (n=421)</c:v>
                </c:pt>
                <c:pt idx="4">
                  <c:v>Aggregate (n=2002)</c:v>
                </c:pt>
              </c:strCache>
            </c:strRef>
          </c:cat>
          <c:val>
            <c:numRef>
              <c:f>Satisfaction!$I$32:$M$32</c:f>
              <c:numCache>
                <c:formatCode>0%</c:formatCode>
                <c:ptCount val="5"/>
                <c:pt idx="0">
                  <c:v>0.47841726618705038</c:v>
                </c:pt>
                <c:pt idx="1">
                  <c:v>0.46536796536796537</c:v>
                </c:pt>
                <c:pt idx="2">
                  <c:v>0.47424511545293074</c:v>
                </c:pt>
                <c:pt idx="3">
                  <c:v>0.47030878859857483</c:v>
                </c:pt>
                <c:pt idx="4">
                  <c:v>0.47252747252747251</c:v>
                </c:pt>
              </c:numCache>
            </c:numRef>
          </c:val>
          <c:extLst>
            <c:ext xmlns:c16="http://schemas.microsoft.com/office/drawing/2014/chart" uri="{C3380CC4-5D6E-409C-BE32-E72D297353CC}">
              <c16:uniqueId val="{00000002-9049-43D8-B905-EAA1F87D82FD}"/>
            </c:ext>
          </c:extLst>
        </c:ser>
        <c:ser>
          <c:idx val="3"/>
          <c:order val="3"/>
          <c:tx>
            <c:strRef>
              <c:f>Satisfaction!$H$33</c:f>
              <c:strCache>
                <c:ptCount val="1"/>
                <c:pt idx="0">
                  <c:v>dExtremely Satisfied</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Satisfaction!$I$29:$M$29</c:f>
              <c:strCache>
                <c:ptCount val="5"/>
                <c:pt idx="0">
                  <c:v>2015 (n=556)</c:v>
                </c:pt>
                <c:pt idx="1">
                  <c:v>2016 (n=462)</c:v>
                </c:pt>
                <c:pt idx="2">
                  <c:v>2017 (n=563)</c:v>
                </c:pt>
                <c:pt idx="3">
                  <c:v>2018 (n=421)</c:v>
                </c:pt>
                <c:pt idx="4">
                  <c:v>Aggregate (n=2002)</c:v>
                </c:pt>
              </c:strCache>
            </c:strRef>
          </c:cat>
          <c:val>
            <c:numRef>
              <c:f>Satisfaction!$I$33:$M$33</c:f>
              <c:numCache>
                <c:formatCode>0%</c:formatCode>
                <c:ptCount val="5"/>
                <c:pt idx="0">
                  <c:v>0.22122302158273383</c:v>
                </c:pt>
                <c:pt idx="1">
                  <c:v>0.21428571428571427</c:v>
                </c:pt>
                <c:pt idx="2">
                  <c:v>0.2255772646536412</c:v>
                </c:pt>
                <c:pt idx="3">
                  <c:v>0.20902612826603326</c:v>
                </c:pt>
                <c:pt idx="4">
                  <c:v>0.21828171828171827</c:v>
                </c:pt>
              </c:numCache>
            </c:numRef>
          </c:val>
          <c:extLst>
            <c:ext xmlns:c16="http://schemas.microsoft.com/office/drawing/2014/chart" uri="{C3380CC4-5D6E-409C-BE32-E72D297353CC}">
              <c16:uniqueId val="{00000003-9049-43D8-B905-EAA1F87D82FD}"/>
            </c:ext>
          </c:extLst>
        </c:ser>
        <c:dLbls>
          <c:showLegendKey val="0"/>
          <c:showVal val="0"/>
          <c:showCatName val="0"/>
          <c:showSerName val="0"/>
          <c:showPercent val="0"/>
          <c:showBubbleSize val="0"/>
        </c:dLbls>
        <c:gapWidth val="150"/>
        <c:overlap val="100"/>
        <c:axId val="438431632"/>
        <c:axId val="438433928"/>
      </c:barChart>
      <c:catAx>
        <c:axId val="438431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38433928"/>
        <c:crosses val="autoZero"/>
        <c:auto val="1"/>
        <c:lblAlgn val="ctr"/>
        <c:lblOffset val="100"/>
        <c:noMultiLvlLbl val="0"/>
      </c:catAx>
      <c:valAx>
        <c:axId val="4384339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38431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a:t>Satisfaction with Salary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Satisfaction!$H$49</c:f>
              <c:strCache>
                <c:ptCount val="1"/>
                <c:pt idx="0">
                  <c:v>Extremely Dissatisfied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Satisfaction!$I$48:$M$48</c:f>
              <c:strCache>
                <c:ptCount val="5"/>
                <c:pt idx="0">
                  <c:v>2015 (n=556)</c:v>
                </c:pt>
                <c:pt idx="1">
                  <c:v>2016 (n=463)</c:v>
                </c:pt>
                <c:pt idx="2">
                  <c:v>2017 (n=565)</c:v>
                </c:pt>
                <c:pt idx="3">
                  <c:v>2018 (n=422)</c:v>
                </c:pt>
                <c:pt idx="4">
                  <c:v>Aggregate (n=2006)</c:v>
                </c:pt>
              </c:strCache>
            </c:strRef>
          </c:cat>
          <c:val>
            <c:numRef>
              <c:f>Satisfaction!$I$49:$M$49</c:f>
              <c:numCache>
                <c:formatCode>0%</c:formatCode>
                <c:ptCount val="5"/>
                <c:pt idx="0">
                  <c:v>5.5755395683453238E-2</c:v>
                </c:pt>
                <c:pt idx="1">
                  <c:v>4.5356371490280781E-2</c:v>
                </c:pt>
                <c:pt idx="2">
                  <c:v>3.8938053097345132E-2</c:v>
                </c:pt>
                <c:pt idx="3">
                  <c:v>5.2132701421800945E-2</c:v>
                </c:pt>
                <c:pt idx="4">
                  <c:v>4.7856430707876374E-2</c:v>
                </c:pt>
              </c:numCache>
            </c:numRef>
          </c:val>
          <c:extLst>
            <c:ext xmlns:c16="http://schemas.microsoft.com/office/drawing/2014/chart" uri="{C3380CC4-5D6E-409C-BE32-E72D297353CC}">
              <c16:uniqueId val="{00000000-F08B-49C9-A79C-C5269235B0BE}"/>
            </c:ext>
          </c:extLst>
        </c:ser>
        <c:ser>
          <c:idx val="1"/>
          <c:order val="1"/>
          <c:tx>
            <c:strRef>
              <c:f>Satisfaction!$H$50</c:f>
              <c:strCache>
                <c:ptCount val="1"/>
                <c:pt idx="0">
                  <c:v>Dissatisfied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Satisfaction!$I$48:$M$48</c:f>
              <c:strCache>
                <c:ptCount val="5"/>
                <c:pt idx="0">
                  <c:v>2015 (n=556)</c:v>
                </c:pt>
                <c:pt idx="1">
                  <c:v>2016 (n=463)</c:v>
                </c:pt>
                <c:pt idx="2">
                  <c:v>2017 (n=565)</c:v>
                </c:pt>
                <c:pt idx="3">
                  <c:v>2018 (n=422)</c:v>
                </c:pt>
                <c:pt idx="4">
                  <c:v>Aggregate (n=2006)</c:v>
                </c:pt>
              </c:strCache>
            </c:strRef>
          </c:cat>
          <c:val>
            <c:numRef>
              <c:f>Satisfaction!$I$50:$M$50</c:f>
              <c:numCache>
                <c:formatCode>0%</c:formatCode>
                <c:ptCount val="5"/>
                <c:pt idx="0">
                  <c:v>0.22841726618705036</c:v>
                </c:pt>
                <c:pt idx="1">
                  <c:v>0.24190064794816415</c:v>
                </c:pt>
                <c:pt idx="2">
                  <c:v>0.23362831858407079</c:v>
                </c:pt>
                <c:pt idx="3">
                  <c:v>0.22274881516587677</c:v>
                </c:pt>
                <c:pt idx="4">
                  <c:v>0.23180458624127617</c:v>
                </c:pt>
              </c:numCache>
            </c:numRef>
          </c:val>
          <c:extLst>
            <c:ext xmlns:c16="http://schemas.microsoft.com/office/drawing/2014/chart" uri="{C3380CC4-5D6E-409C-BE32-E72D297353CC}">
              <c16:uniqueId val="{00000001-F08B-49C9-A79C-C5269235B0BE}"/>
            </c:ext>
          </c:extLst>
        </c:ser>
        <c:ser>
          <c:idx val="2"/>
          <c:order val="2"/>
          <c:tx>
            <c:strRef>
              <c:f>Satisfaction!$H$51</c:f>
              <c:strCache>
                <c:ptCount val="1"/>
                <c:pt idx="0">
                  <c:v>Satisfied</c:v>
                </c:pt>
              </c:strCache>
            </c:strRef>
          </c:tx>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Satisfaction!$I$48:$M$48</c:f>
              <c:strCache>
                <c:ptCount val="5"/>
                <c:pt idx="0">
                  <c:v>2015 (n=556)</c:v>
                </c:pt>
                <c:pt idx="1">
                  <c:v>2016 (n=463)</c:v>
                </c:pt>
                <c:pt idx="2">
                  <c:v>2017 (n=565)</c:v>
                </c:pt>
                <c:pt idx="3">
                  <c:v>2018 (n=422)</c:v>
                </c:pt>
                <c:pt idx="4">
                  <c:v>Aggregate (n=2006)</c:v>
                </c:pt>
              </c:strCache>
            </c:strRef>
          </c:cat>
          <c:val>
            <c:numRef>
              <c:f>Satisfaction!$I$51:$M$51</c:f>
              <c:numCache>
                <c:formatCode>0%</c:formatCode>
                <c:ptCount val="5"/>
                <c:pt idx="0">
                  <c:v>0.53057553956834536</c:v>
                </c:pt>
                <c:pt idx="1">
                  <c:v>0.53131749460043198</c:v>
                </c:pt>
                <c:pt idx="2">
                  <c:v>0.536283185840708</c:v>
                </c:pt>
                <c:pt idx="3">
                  <c:v>0.54739336492891</c:v>
                </c:pt>
                <c:pt idx="4">
                  <c:v>0.53589232303090728</c:v>
                </c:pt>
              </c:numCache>
            </c:numRef>
          </c:val>
          <c:extLst>
            <c:ext xmlns:c16="http://schemas.microsoft.com/office/drawing/2014/chart" uri="{C3380CC4-5D6E-409C-BE32-E72D297353CC}">
              <c16:uniqueId val="{00000002-F08B-49C9-A79C-C5269235B0BE}"/>
            </c:ext>
          </c:extLst>
        </c:ser>
        <c:ser>
          <c:idx val="3"/>
          <c:order val="3"/>
          <c:tx>
            <c:strRef>
              <c:f>Satisfaction!$H$52</c:f>
              <c:strCache>
                <c:ptCount val="1"/>
                <c:pt idx="0">
                  <c:v>Extremely Satisfied</c:v>
                </c:pt>
              </c:strCache>
            </c:strRef>
          </c:tx>
          <c:spPr>
            <a:solidFill>
              <a:srgbClr val="214568"/>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Satisfaction!$I$48:$M$48</c:f>
              <c:strCache>
                <c:ptCount val="5"/>
                <c:pt idx="0">
                  <c:v>2015 (n=556)</c:v>
                </c:pt>
                <c:pt idx="1">
                  <c:v>2016 (n=463)</c:v>
                </c:pt>
                <c:pt idx="2">
                  <c:v>2017 (n=565)</c:v>
                </c:pt>
                <c:pt idx="3">
                  <c:v>2018 (n=422)</c:v>
                </c:pt>
                <c:pt idx="4">
                  <c:v>Aggregate (n=2006)</c:v>
                </c:pt>
              </c:strCache>
            </c:strRef>
          </c:cat>
          <c:val>
            <c:numRef>
              <c:f>Satisfaction!$I$52:$M$52</c:f>
              <c:numCache>
                <c:formatCode>0%</c:formatCode>
                <c:ptCount val="5"/>
                <c:pt idx="0">
                  <c:v>0.18525179856115107</c:v>
                </c:pt>
                <c:pt idx="1">
                  <c:v>0.18142548596112312</c:v>
                </c:pt>
                <c:pt idx="2">
                  <c:v>0.1911504424778761</c:v>
                </c:pt>
                <c:pt idx="3">
                  <c:v>0.17772511848341233</c:v>
                </c:pt>
                <c:pt idx="4">
                  <c:v>0.18444666001994017</c:v>
                </c:pt>
              </c:numCache>
            </c:numRef>
          </c:val>
          <c:extLst>
            <c:ext xmlns:c16="http://schemas.microsoft.com/office/drawing/2014/chart" uri="{C3380CC4-5D6E-409C-BE32-E72D297353CC}">
              <c16:uniqueId val="{00000003-F08B-49C9-A79C-C5269235B0BE}"/>
            </c:ext>
          </c:extLst>
        </c:ser>
        <c:dLbls>
          <c:showLegendKey val="0"/>
          <c:showVal val="0"/>
          <c:showCatName val="0"/>
          <c:showSerName val="0"/>
          <c:showPercent val="0"/>
          <c:showBubbleSize val="0"/>
        </c:dLbls>
        <c:gapWidth val="150"/>
        <c:overlap val="100"/>
        <c:axId val="438529672"/>
        <c:axId val="588568416"/>
      </c:barChart>
      <c:catAx>
        <c:axId val="438529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88568416"/>
        <c:crosses val="autoZero"/>
        <c:auto val="1"/>
        <c:lblAlgn val="ctr"/>
        <c:lblOffset val="100"/>
        <c:noMultiLvlLbl val="0"/>
      </c:catAx>
      <c:valAx>
        <c:axId val="5885684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385296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1" tIns="46150" rIns="92301" bIns="46150"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1" tIns="46150" rIns="92301" bIns="46150" rtlCol="0"/>
          <a:lstStyle>
            <a:lvl1pPr algn="r">
              <a:defRPr sz="1200"/>
            </a:lvl1pPr>
          </a:lstStyle>
          <a:p>
            <a:fld id="{703860CC-C073-4092-94AB-D6B9F55C3450}" type="datetimeFigureOut">
              <a:rPr lang="en-US" smtClean="0"/>
              <a:pPr/>
              <a:t>11/29/2018</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1" tIns="46150" rIns="92301" bIns="46150"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1" tIns="46150" rIns="92301" bIns="461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1" tIns="46150" rIns="92301" bIns="46150"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1" tIns="46150" rIns="92301" bIns="46150" rtlCol="0" anchor="b"/>
          <a:lstStyle>
            <a:lvl1pPr algn="r">
              <a:defRPr sz="1200"/>
            </a:lvl1pPr>
          </a:lstStyle>
          <a:p>
            <a:fld id="{957D3349-AE00-43FC-9591-22A7E94F0EC7}" type="slidenum">
              <a:rPr lang="en-US" smtClean="0"/>
              <a:pPr/>
              <a:t>‹#›</a:t>
            </a:fld>
            <a:endParaRPr lang="en-US"/>
          </a:p>
        </p:txBody>
      </p:sp>
    </p:spTree>
    <p:extLst>
      <p:ext uri="{BB962C8B-B14F-4D97-AF65-F5344CB8AC3E}">
        <p14:creationId xmlns:p14="http://schemas.microsoft.com/office/powerpoint/2010/main" val="2234938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4</a:t>
            </a:fld>
            <a:endParaRPr lang="en-US">
              <a:solidFill>
                <a:prstClr val="black"/>
              </a:solidFill>
              <a:latin typeface="Calibri"/>
            </a:endParaRPr>
          </a:p>
        </p:txBody>
      </p:sp>
    </p:spTree>
    <p:extLst>
      <p:ext uri="{BB962C8B-B14F-4D97-AF65-F5344CB8AC3E}">
        <p14:creationId xmlns:p14="http://schemas.microsoft.com/office/powerpoint/2010/main" val="432526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14</a:t>
            </a:fld>
            <a:endParaRPr lang="en-US">
              <a:solidFill>
                <a:prstClr val="black"/>
              </a:solidFill>
              <a:latin typeface="Calibri"/>
            </a:endParaRPr>
          </a:p>
        </p:txBody>
      </p:sp>
    </p:spTree>
    <p:extLst>
      <p:ext uri="{BB962C8B-B14F-4D97-AF65-F5344CB8AC3E}">
        <p14:creationId xmlns:p14="http://schemas.microsoft.com/office/powerpoint/2010/main" val="1655906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15</a:t>
            </a:fld>
            <a:endParaRPr lang="en-US">
              <a:solidFill>
                <a:prstClr val="black"/>
              </a:solidFill>
              <a:latin typeface="Calibri"/>
            </a:endParaRPr>
          </a:p>
        </p:txBody>
      </p:sp>
    </p:spTree>
    <p:extLst>
      <p:ext uri="{BB962C8B-B14F-4D97-AF65-F5344CB8AC3E}">
        <p14:creationId xmlns:p14="http://schemas.microsoft.com/office/powerpoint/2010/main" val="202648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16</a:t>
            </a:fld>
            <a:endParaRPr lang="en-US">
              <a:solidFill>
                <a:prstClr val="black"/>
              </a:solidFill>
              <a:latin typeface="Calibri"/>
            </a:endParaRPr>
          </a:p>
        </p:txBody>
      </p:sp>
    </p:spTree>
    <p:extLst>
      <p:ext uri="{BB962C8B-B14F-4D97-AF65-F5344CB8AC3E}">
        <p14:creationId xmlns:p14="http://schemas.microsoft.com/office/powerpoint/2010/main" val="287531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17</a:t>
            </a:fld>
            <a:endParaRPr lang="en-US">
              <a:solidFill>
                <a:prstClr val="black"/>
              </a:solidFill>
              <a:latin typeface="Calibri"/>
            </a:endParaRPr>
          </a:p>
        </p:txBody>
      </p:sp>
    </p:spTree>
    <p:extLst>
      <p:ext uri="{BB962C8B-B14F-4D97-AF65-F5344CB8AC3E}">
        <p14:creationId xmlns:p14="http://schemas.microsoft.com/office/powerpoint/2010/main" val="187752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18</a:t>
            </a:fld>
            <a:endParaRPr lang="en-US">
              <a:solidFill>
                <a:prstClr val="black"/>
              </a:solidFill>
              <a:latin typeface="Calibri"/>
            </a:endParaRPr>
          </a:p>
        </p:txBody>
      </p:sp>
    </p:spTree>
    <p:extLst>
      <p:ext uri="{BB962C8B-B14F-4D97-AF65-F5344CB8AC3E}">
        <p14:creationId xmlns:p14="http://schemas.microsoft.com/office/powerpoint/2010/main" val="3606409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19</a:t>
            </a:fld>
            <a:endParaRPr lang="en-US">
              <a:solidFill>
                <a:prstClr val="black"/>
              </a:solidFill>
              <a:latin typeface="Calibri"/>
            </a:endParaRPr>
          </a:p>
        </p:txBody>
      </p:sp>
    </p:spTree>
    <p:extLst>
      <p:ext uri="{BB962C8B-B14F-4D97-AF65-F5344CB8AC3E}">
        <p14:creationId xmlns:p14="http://schemas.microsoft.com/office/powerpoint/2010/main" val="1887560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20</a:t>
            </a:fld>
            <a:endParaRPr lang="en-US">
              <a:solidFill>
                <a:prstClr val="black"/>
              </a:solidFill>
              <a:latin typeface="Calibri"/>
            </a:endParaRPr>
          </a:p>
        </p:txBody>
      </p:sp>
    </p:spTree>
    <p:extLst>
      <p:ext uri="{BB962C8B-B14F-4D97-AF65-F5344CB8AC3E}">
        <p14:creationId xmlns:p14="http://schemas.microsoft.com/office/powerpoint/2010/main" val="2983034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59FB48-2AB5-4E3C-9AB8-332B9AF63BFF}" type="datetimeFigureOut">
              <a:rPr lang="en-US" smtClean="0"/>
              <a:pPr/>
              <a:t>11/29/2018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F96F4-E623-4F6C-8217-B3ADB8B484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chart" Target="../charts/chart14.xml"/><Relationship Id="rId5" Type="http://schemas.openxmlformats.org/officeDocument/2006/relationships/chart" Target="../charts/chart13.xml"/><Relationship Id="rId4" Type="http://schemas.openxmlformats.org/officeDocument/2006/relationships/chart" Target="../charts/char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chart" Target="../charts/chart18.xml"/><Relationship Id="rId4" Type="http://schemas.openxmlformats.org/officeDocument/2006/relationships/chart" Target="../charts/chart17.xml"/></Relationships>
</file>

<file path=ppt/slides/_rels/slide1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chart" Target="../charts/chart20.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naspaa-dev.ifactory-dev.co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Career Professionals Meeting</a:t>
            </a:r>
            <a:br>
              <a:rPr lang="en-US" dirty="0"/>
            </a:br>
            <a:r>
              <a:rPr lang="en-US" sz="3600" dirty="0"/>
              <a:t>December 2018</a:t>
            </a:r>
            <a:br>
              <a:rPr lang="en-US" dirty="0"/>
            </a:br>
            <a:endParaRPr lang="en-US" dirty="0"/>
          </a:p>
        </p:txBody>
      </p:sp>
      <p:sp>
        <p:nvSpPr>
          <p:cNvPr id="3" name="Subtitle 2"/>
          <p:cNvSpPr>
            <a:spLocks noGrp="1"/>
          </p:cNvSpPr>
          <p:nvPr>
            <p:ph type="subTitle" idx="1"/>
          </p:nvPr>
        </p:nvSpPr>
        <p:spPr/>
        <p:txBody>
          <a:bodyPr/>
          <a:lstStyle/>
          <a:p>
            <a:r>
              <a:rPr lang="en-US" dirty="0"/>
              <a:t>Hosted by: NYU Wagner</a:t>
            </a:r>
          </a:p>
          <a:p>
            <a:r>
              <a:rPr lang="en-US" dirty="0"/>
              <a:t>New York, NY</a:t>
            </a:r>
          </a:p>
        </p:txBody>
      </p:sp>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Tree>
    <p:extLst>
      <p:ext uri="{BB962C8B-B14F-4D97-AF65-F5344CB8AC3E}">
        <p14:creationId xmlns:p14="http://schemas.microsoft.com/office/powerpoint/2010/main" val="48482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a:extLst>
              <a:ext uri="{FF2B5EF4-FFF2-40B4-BE49-F238E27FC236}">
                <a16:creationId xmlns:a16="http://schemas.microsoft.com/office/drawing/2014/main" id="{56BE6F2B-1E04-4D1A-B80B-101E77D97593}"/>
              </a:ext>
            </a:extLst>
          </p:cNvPr>
          <p:cNvPicPr>
            <a:picLocks noChangeAspect="1" noChangeArrowheads="1"/>
          </p:cNvPicPr>
          <p:nvPr/>
        </p:nvPicPr>
        <p:blipFill>
          <a:blip r:embed="rId2" cstate="print"/>
          <a:srcRect/>
          <a:stretch>
            <a:fillRect/>
          </a:stretch>
        </p:blipFill>
        <p:spPr bwMode="auto">
          <a:xfrm>
            <a:off x="0" y="0"/>
            <a:ext cx="9144000" cy="978657"/>
          </a:xfrm>
          <a:prstGeom prst="rect">
            <a:avLst/>
          </a:prstGeom>
          <a:noFill/>
        </p:spPr>
      </p:pic>
      <p:graphicFrame>
        <p:nvGraphicFramePr>
          <p:cNvPr id="5" name="Chart 4">
            <a:extLst>
              <a:ext uri="{FF2B5EF4-FFF2-40B4-BE49-F238E27FC236}">
                <a16:creationId xmlns:a16="http://schemas.microsoft.com/office/drawing/2014/main" id="{8B75ECA7-9733-4C7C-86C9-B2752EB0B5E1}"/>
              </a:ext>
            </a:extLst>
          </p:cNvPr>
          <p:cNvGraphicFramePr>
            <a:graphicFrameLocks/>
          </p:cNvGraphicFramePr>
          <p:nvPr>
            <p:extLst>
              <p:ext uri="{D42A27DB-BD31-4B8C-83A1-F6EECF244321}">
                <p14:modId xmlns:p14="http://schemas.microsoft.com/office/powerpoint/2010/main" val="3560981721"/>
              </p:ext>
            </p:extLst>
          </p:nvPr>
        </p:nvGraphicFramePr>
        <p:xfrm>
          <a:off x="152400" y="1073715"/>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7888B674-B390-4E4B-A83B-BC0BE7BF1BC7}"/>
              </a:ext>
            </a:extLst>
          </p:cNvPr>
          <p:cNvGraphicFramePr>
            <a:graphicFrameLocks/>
          </p:cNvGraphicFramePr>
          <p:nvPr>
            <p:extLst>
              <p:ext uri="{D42A27DB-BD31-4B8C-83A1-F6EECF244321}">
                <p14:modId xmlns:p14="http://schemas.microsoft.com/office/powerpoint/2010/main" val="1325407662"/>
              </p:ext>
            </p:extLst>
          </p:nvPr>
        </p:nvGraphicFramePr>
        <p:xfrm>
          <a:off x="4594811" y="111382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DCFD2CC2-0377-45A1-BCD1-3F7879910736}"/>
              </a:ext>
            </a:extLst>
          </p:cNvPr>
          <p:cNvGraphicFramePr>
            <a:graphicFrameLocks/>
          </p:cNvGraphicFramePr>
          <p:nvPr>
            <p:extLst>
              <p:ext uri="{D42A27DB-BD31-4B8C-83A1-F6EECF244321}">
                <p14:modId xmlns:p14="http://schemas.microsoft.com/office/powerpoint/2010/main" val="3061816016"/>
              </p:ext>
            </p:extLst>
          </p:nvPr>
        </p:nvGraphicFramePr>
        <p:xfrm>
          <a:off x="228600" y="3824936"/>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a:extLst>
              <a:ext uri="{FF2B5EF4-FFF2-40B4-BE49-F238E27FC236}">
                <a16:creationId xmlns:a16="http://schemas.microsoft.com/office/drawing/2014/main" id="{B80F303E-4FB1-4D29-968E-767F23596367}"/>
              </a:ext>
            </a:extLst>
          </p:cNvPr>
          <p:cNvGraphicFramePr>
            <a:graphicFrameLocks/>
          </p:cNvGraphicFramePr>
          <p:nvPr>
            <p:extLst>
              <p:ext uri="{D42A27DB-BD31-4B8C-83A1-F6EECF244321}">
                <p14:modId xmlns:p14="http://schemas.microsoft.com/office/powerpoint/2010/main" val="2385770829"/>
              </p:ext>
            </p:extLst>
          </p:nvPr>
        </p:nvGraphicFramePr>
        <p:xfrm>
          <a:off x="4732421" y="3816915"/>
          <a:ext cx="4572000" cy="2743200"/>
        </p:xfrm>
        <a:graphic>
          <a:graphicData uri="http://schemas.openxmlformats.org/drawingml/2006/chart">
            <c:chart xmlns:c="http://schemas.openxmlformats.org/drawingml/2006/chart" xmlns:r="http://schemas.openxmlformats.org/officeDocument/2006/relationships" r:id="rId6"/>
          </a:graphicData>
        </a:graphic>
      </p:graphicFrame>
      <p:pic>
        <p:nvPicPr>
          <p:cNvPr id="3" name="Picture 2">
            <a:extLst>
              <a:ext uri="{FF2B5EF4-FFF2-40B4-BE49-F238E27FC236}">
                <a16:creationId xmlns:a16="http://schemas.microsoft.com/office/drawing/2014/main" id="{409BB888-60F9-47CE-B155-6A52DD55181D}"/>
              </a:ext>
            </a:extLst>
          </p:cNvPr>
          <p:cNvPicPr>
            <a:picLocks noChangeAspect="1"/>
          </p:cNvPicPr>
          <p:nvPr/>
        </p:nvPicPr>
        <p:blipFill>
          <a:blip r:embed="rId7"/>
          <a:stretch>
            <a:fillRect/>
          </a:stretch>
        </p:blipFill>
        <p:spPr>
          <a:xfrm>
            <a:off x="5113421" y="6577853"/>
            <a:ext cx="3810000" cy="280147"/>
          </a:xfrm>
          <a:prstGeom prst="rect">
            <a:avLst/>
          </a:prstGeom>
        </p:spPr>
      </p:pic>
      <p:sp>
        <p:nvSpPr>
          <p:cNvPr id="11" name="TextBox 10">
            <a:extLst>
              <a:ext uri="{FF2B5EF4-FFF2-40B4-BE49-F238E27FC236}">
                <a16:creationId xmlns:a16="http://schemas.microsoft.com/office/drawing/2014/main" id="{93DF4503-6968-497F-97C8-BE775BDC9427}"/>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spTree>
    <p:extLst>
      <p:ext uri="{BB962C8B-B14F-4D97-AF65-F5344CB8AC3E}">
        <p14:creationId xmlns:p14="http://schemas.microsoft.com/office/powerpoint/2010/main" val="2004802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6" name="Chart 5">
            <a:extLst>
              <a:ext uri="{FF2B5EF4-FFF2-40B4-BE49-F238E27FC236}">
                <a16:creationId xmlns:a16="http://schemas.microsoft.com/office/drawing/2014/main" id="{176E7411-A4E7-43C5-B69C-CFDFAC604E8C}"/>
              </a:ext>
            </a:extLst>
          </p:cNvPr>
          <p:cNvGraphicFramePr>
            <a:graphicFrameLocks/>
          </p:cNvGraphicFramePr>
          <p:nvPr>
            <p:extLst>
              <p:ext uri="{D42A27DB-BD31-4B8C-83A1-F6EECF244321}">
                <p14:modId xmlns:p14="http://schemas.microsoft.com/office/powerpoint/2010/main" val="1871960986"/>
              </p:ext>
            </p:extLst>
          </p:nvPr>
        </p:nvGraphicFramePr>
        <p:xfrm>
          <a:off x="152400" y="1600200"/>
          <a:ext cx="89154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4E4F1A59-9CAE-492C-B725-FE01E7E642E5}"/>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spTree>
    <p:extLst>
      <p:ext uri="{BB962C8B-B14F-4D97-AF65-F5344CB8AC3E}">
        <p14:creationId xmlns:p14="http://schemas.microsoft.com/office/powerpoint/2010/main" val="1191104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a:extLst>
              <a:ext uri="{FF2B5EF4-FFF2-40B4-BE49-F238E27FC236}">
                <a16:creationId xmlns:a16="http://schemas.microsoft.com/office/drawing/2014/main" id="{56BE6F2B-1E04-4D1A-B80B-101E77D97593}"/>
              </a:ext>
            </a:extLst>
          </p:cNvPr>
          <p:cNvPicPr>
            <a:picLocks noChangeAspect="1" noChangeArrowheads="1"/>
          </p:cNvPicPr>
          <p:nvPr/>
        </p:nvPicPr>
        <p:blipFill>
          <a:blip r:embed="rId2" cstate="print"/>
          <a:srcRect/>
          <a:stretch>
            <a:fillRect/>
          </a:stretch>
        </p:blipFill>
        <p:spPr bwMode="auto">
          <a:xfrm>
            <a:off x="-13284" y="87037"/>
            <a:ext cx="9144000" cy="709555"/>
          </a:xfrm>
          <a:prstGeom prst="rect">
            <a:avLst/>
          </a:prstGeom>
          <a:noFill/>
        </p:spPr>
      </p:pic>
      <p:sp>
        <p:nvSpPr>
          <p:cNvPr id="11" name="TextBox 10">
            <a:extLst>
              <a:ext uri="{FF2B5EF4-FFF2-40B4-BE49-F238E27FC236}">
                <a16:creationId xmlns:a16="http://schemas.microsoft.com/office/drawing/2014/main" id="{93DF4503-6968-497F-97C8-BE775BDC9427}"/>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graphicFrame>
        <p:nvGraphicFramePr>
          <p:cNvPr id="12" name="Chart 11">
            <a:extLst>
              <a:ext uri="{FF2B5EF4-FFF2-40B4-BE49-F238E27FC236}">
                <a16:creationId xmlns:a16="http://schemas.microsoft.com/office/drawing/2014/main" id="{FE86B2F8-4C09-40B6-A212-D0B45112E6BF}"/>
              </a:ext>
            </a:extLst>
          </p:cNvPr>
          <p:cNvGraphicFramePr>
            <a:graphicFrameLocks/>
          </p:cNvGraphicFramePr>
          <p:nvPr>
            <p:extLst>
              <p:ext uri="{D42A27DB-BD31-4B8C-83A1-F6EECF244321}">
                <p14:modId xmlns:p14="http://schemas.microsoft.com/office/powerpoint/2010/main" val="3223659593"/>
              </p:ext>
            </p:extLst>
          </p:nvPr>
        </p:nvGraphicFramePr>
        <p:xfrm>
          <a:off x="148389" y="910891"/>
          <a:ext cx="4343401"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C4B1FC91-2162-47E3-A591-2F2B6D4B2A9A}"/>
              </a:ext>
            </a:extLst>
          </p:cNvPr>
          <p:cNvGraphicFramePr>
            <a:graphicFrameLocks/>
          </p:cNvGraphicFramePr>
          <p:nvPr>
            <p:extLst>
              <p:ext uri="{D42A27DB-BD31-4B8C-83A1-F6EECF244321}">
                <p14:modId xmlns:p14="http://schemas.microsoft.com/office/powerpoint/2010/main" val="3969986417"/>
              </p:ext>
            </p:extLst>
          </p:nvPr>
        </p:nvGraphicFramePr>
        <p:xfrm>
          <a:off x="4648200" y="910891"/>
          <a:ext cx="43434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a:extLst>
              <a:ext uri="{FF2B5EF4-FFF2-40B4-BE49-F238E27FC236}">
                <a16:creationId xmlns:a16="http://schemas.microsoft.com/office/drawing/2014/main" id="{A33B49C5-2EE3-4BA5-9FA1-C526F720FCA0}"/>
              </a:ext>
            </a:extLst>
          </p:cNvPr>
          <p:cNvGraphicFramePr>
            <a:graphicFrameLocks/>
          </p:cNvGraphicFramePr>
          <p:nvPr>
            <p:extLst>
              <p:ext uri="{D42A27DB-BD31-4B8C-83A1-F6EECF244321}">
                <p14:modId xmlns:p14="http://schemas.microsoft.com/office/powerpoint/2010/main" val="454362133"/>
              </p:ext>
            </p:extLst>
          </p:nvPr>
        </p:nvGraphicFramePr>
        <p:xfrm>
          <a:off x="3962400" y="3796278"/>
          <a:ext cx="5029200" cy="2942295"/>
        </p:xfrm>
        <a:graphic>
          <a:graphicData uri="http://schemas.openxmlformats.org/drawingml/2006/chart">
            <c:chart xmlns:c="http://schemas.openxmlformats.org/drawingml/2006/chart" xmlns:r="http://schemas.openxmlformats.org/officeDocument/2006/relationships" r:id="rId5"/>
          </a:graphicData>
        </a:graphic>
      </p:graphicFrame>
      <p:pic>
        <p:nvPicPr>
          <p:cNvPr id="4" name="Picture 3">
            <a:extLst>
              <a:ext uri="{FF2B5EF4-FFF2-40B4-BE49-F238E27FC236}">
                <a16:creationId xmlns:a16="http://schemas.microsoft.com/office/drawing/2014/main" id="{27868973-7EDF-4F2D-A3AF-C9FDD182D1BC}"/>
              </a:ext>
            </a:extLst>
          </p:cNvPr>
          <p:cNvPicPr>
            <a:picLocks noChangeAspect="1"/>
          </p:cNvPicPr>
          <p:nvPr/>
        </p:nvPicPr>
        <p:blipFill>
          <a:blip r:embed="rId6"/>
          <a:stretch>
            <a:fillRect/>
          </a:stretch>
        </p:blipFill>
        <p:spPr>
          <a:xfrm>
            <a:off x="457200" y="4343400"/>
            <a:ext cx="3028950" cy="1038225"/>
          </a:xfrm>
          <a:prstGeom prst="rect">
            <a:avLst/>
          </a:prstGeom>
        </p:spPr>
      </p:pic>
    </p:spTree>
    <p:extLst>
      <p:ext uri="{BB962C8B-B14F-4D97-AF65-F5344CB8AC3E}">
        <p14:creationId xmlns:p14="http://schemas.microsoft.com/office/powerpoint/2010/main" val="2183251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a:extLst>
              <a:ext uri="{FF2B5EF4-FFF2-40B4-BE49-F238E27FC236}">
                <a16:creationId xmlns:a16="http://schemas.microsoft.com/office/drawing/2014/main" id="{56BE6F2B-1E04-4D1A-B80B-101E77D97593}"/>
              </a:ext>
            </a:extLst>
          </p:cNvPr>
          <p:cNvPicPr>
            <a:picLocks noChangeAspect="1" noChangeArrowheads="1"/>
          </p:cNvPicPr>
          <p:nvPr/>
        </p:nvPicPr>
        <p:blipFill>
          <a:blip r:embed="rId2" cstate="print"/>
          <a:srcRect/>
          <a:stretch>
            <a:fillRect/>
          </a:stretch>
        </p:blipFill>
        <p:spPr bwMode="auto">
          <a:xfrm>
            <a:off x="-13284" y="87037"/>
            <a:ext cx="9144000" cy="674963"/>
          </a:xfrm>
          <a:prstGeom prst="rect">
            <a:avLst/>
          </a:prstGeom>
          <a:noFill/>
        </p:spPr>
      </p:pic>
      <p:sp>
        <p:nvSpPr>
          <p:cNvPr id="11" name="TextBox 10">
            <a:extLst>
              <a:ext uri="{FF2B5EF4-FFF2-40B4-BE49-F238E27FC236}">
                <a16:creationId xmlns:a16="http://schemas.microsoft.com/office/drawing/2014/main" id="{93DF4503-6968-497F-97C8-BE775BDC9427}"/>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graphicFrame>
        <p:nvGraphicFramePr>
          <p:cNvPr id="7" name="Chart 6">
            <a:extLst>
              <a:ext uri="{FF2B5EF4-FFF2-40B4-BE49-F238E27FC236}">
                <a16:creationId xmlns:a16="http://schemas.microsoft.com/office/drawing/2014/main" id="{D55EAD4F-61D7-4B84-BEFD-800ADFD2A8B5}"/>
              </a:ext>
            </a:extLst>
          </p:cNvPr>
          <p:cNvGraphicFramePr>
            <a:graphicFrameLocks/>
          </p:cNvGraphicFramePr>
          <p:nvPr>
            <p:extLst>
              <p:ext uri="{D42A27DB-BD31-4B8C-83A1-F6EECF244321}">
                <p14:modId xmlns:p14="http://schemas.microsoft.com/office/powerpoint/2010/main" val="170948144"/>
              </p:ext>
            </p:extLst>
          </p:nvPr>
        </p:nvGraphicFramePr>
        <p:xfrm>
          <a:off x="114300" y="798332"/>
          <a:ext cx="4800600" cy="31634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4D5DBE31-4402-4754-922D-834C0316668C}"/>
              </a:ext>
            </a:extLst>
          </p:cNvPr>
          <p:cNvGraphicFramePr>
            <a:graphicFrameLocks/>
          </p:cNvGraphicFramePr>
          <p:nvPr>
            <p:extLst>
              <p:ext uri="{D42A27DB-BD31-4B8C-83A1-F6EECF244321}">
                <p14:modId xmlns:p14="http://schemas.microsoft.com/office/powerpoint/2010/main" val="3748249082"/>
              </p:ext>
            </p:extLst>
          </p:nvPr>
        </p:nvGraphicFramePr>
        <p:xfrm>
          <a:off x="4545181" y="3849217"/>
          <a:ext cx="4675020" cy="3008783"/>
        </p:xfrm>
        <a:graphic>
          <a:graphicData uri="http://schemas.openxmlformats.org/drawingml/2006/chart">
            <c:chart xmlns:c="http://schemas.openxmlformats.org/drawingml/2006/chart" xmlns:r="http://schemas.openxmlformats.org/officeDocument/2006/relationships" r:id="rId4"/>
          </a:graphicData>
        </a:graphic>
      </p:graphicFrame>
      <p:pic>
        <p:nvPicPr>
          <p:cNvPr id="10" name="Picture 9">
            <a:extLst>
              <a:ext uri="{FF2B5EF4-FFF2-40B4-BE49-F238E27FC236}">
                <a16:creationId xmlns:a16="http://schemas.microsoft.com/office/drawing/2014/main" id="{2C31C578-9087-4275-9C15-7CE08E7DCAA9}"/>
              </a:ext>
            </a:extLst>
          </p:cNvPr>
          <p:cNvPicPr>
            <a:picLocks noChangeAspect="1"/>
          </p:cNvPicPr>
          <p:nvPr/>
        </p:nvPicPr>
        <p:blipFill>
          <a:blip r:embed="rId5"/>
          <a:stretch>
            <a:fillRect/>
          </a:stretch>
        </p:blipFill>
        <p:spPr>
          <a:xfrm>
            <a:off x="5562600" y="1752600"/>
            <a:ext cx="3028950" cy="1038225"/>
          </a:xfrm>
          <a:prstGeom prst="rect">
            <a:avLst/>
          </a:prstGeom>
        </p:spPr>
      </p:pic>
    </p:spTree>
    <p:extLst>
      <p:ext uri="{BB962C8B-B14F-4D97-AF65-F5344CB8AC3E}">
        <p14:creationId xmlns:p14="http://schemas.microsoft.com/office/powerpoint/2010/main" val="380833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pic>
        <p:nvPicPr>
          <p:cNvPr id="10" name="Picture 9">
            <a:extLst>
              <a:ext uri="{FF2B5EF4-FFF2-40B4-BE49-F238E27FC236}">
                <a16:creationId xmlns:a16="http://schemas.microsoft.com/office/drawing/2014/main" id="{BB3552E6-A295-46A0-B893-C075D7E886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0188" y="1828800"/>
            <a:ext cx="7696138" cy="4486859"/>
          </a:xfrm>
          <a:prstGeom prst="rect">
            <a:avLst/>
          </a:prstGeom>
        </p:spPr>
      </p:pic>
    </p:spTree>
    <p:extLst>
      <p:ext uri="{BB962C8B-B14F-4D97-AF65-F5344CB8AC3E}">
        <p14:creationId xmlns:p14="http://schemas.microsoft.com/office/powerpoint/2010/main" val="1670757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graphicFrame>
        <p:nvGraphicFramePr>
          <p:cNvPr id="7" name="Chart 6">
            <a:extLst>
              <a:ext uri="{FF2B5EF4-FFF2-40B4-BE49-F238E27FC236}">
                <a16:creationId xmlns:a16="http://schemas.microsoft.com/office/drawing/2014/main" id="{75574A23-3723-4C5E-A881-3B242FA75B2E}"/>
              </a:ext>
            </a:extLst>
          </p:cNvPr>
          <p:cNvGraphicFramePr>
            <a:graphicFrameLocks/>
          </p:cNvGraphicFramePr>
          <p:nvPr>
            <p:extLst>
              <p:ext uri="{D42A27DB-BD31-4B8C-83A1-F6EECF244321}">
                <p14:modId xmlns:p14="http://schemas.microsoft.com/office/powerpoint/2010/main" val="2001312603"/>
              </p:ext>
            </p:extLst>
          </p:nvPr>
        </p:nvGraphicFramePr>
        <p:xfrm>
          <a:off x="533400" y="1600200"/>
          <a:ext cx="8229600" cy="5029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87447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graphicFrame>
        <p:nvGraphicFramePr>
          <p:cNvPr id="8" name="Chart 7">
            <a:extLst>
              <a:ext uri="{FF2B5EF4-FFF2-40B4-BE49-F238E27FC236}">
                <a16:creationId xmlns:a16="http://schemas.microsoft.com/office/drawing/2014/main" id="{A5F5A8AF-C8B9-48FA-BA75-8B3969CBB1CC}"/>
              </a:ext>
            </a:extLst>
          </p:cNvPr>
          <p:cNvGraphicFramePr>
            <a:graphicFrameLocks/>
          </p:cNvGraphicFramePr>
          <p:nvPr>
            <p:extLst/>
          </p:nvPr>
        </p:nvGraphicFramePr>
        <p:xfrm>
          <a:off x="457200" y="1828800"/>
          <a:ext cx="8153400" cy="4419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sp>
        <p:nvSpPr>
          <p:cNvPr id="7" name="TextBox 6"/>
          <p:cNvSpPr txBox="1"/>
          <p:nvPr/>
        </p:nvSpPr>
        <p:spPr>
          <a:xfrm>
            <a:off x="7315200" y="6596390"/>
            <a:ext cx="1828800"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mn-cs"/>
              </a:rPr>
              <a:t>59% Members Reporting</a:t>
            </a:r>
          </a:p>
        </p:txBody>
      </p:sp>
      <p:sp>
        <p:nvSpPr>
          <p:cNvPr id="8" name="TextBox 7">
            <a:extLst>
              <a:ext uri="{FF2B5EF4-FFF2-40B4-BE49-F238E27FC236}">
                <a16:creationId xmlns:a16="http://schemas.microsoft.com/office/drawing/2014/main" id="{7BFE1B18-C242-4A2E-BA02-E73191B0B6EB}"/>
              </a:ext>
            </a:extLst>
          </p:cNvPr>
          <p:cNvSpPr txBox="1"/>
          <p:nvPr/>
        </p:nvSpPr>
        <p:spPr>
          <a:xfrm>
            <a:off x="0" y="6608274"/>
            <a:ext cx="251460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NASPAA 15-16 Annual Data Report</a:t>
            </a:r>
          </a:p>
        </p:txBody>
      </p:sp>
      <p:pic>
        <p:nvPicPr>
          <p:cNvPr id="9" name="Picture 8">
            <a:extLst>
              <a:ext uri="{FF2B5EF4-FFF2-40B4-BE49-F238E27FC236}">
                <a16:creationId xmlns:a16="http://schemas.microsoft.com/office/drawing/2014/main" id="{9732FE2D-C0E4-430E-8B0F-D73AC3FE8E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0" y="2057400"/>
            <a:ext cx="7163800" cy="4172532"/>
          </a:xfrm>
          <a:prstGeom prst="rect">
            <a:avLst/>
          </a:prstGeom>
        </p:spPr>
      </p:pic>
    </p:spTree>
    <p:extLst>
      <p:ext uri="{BB962C8B-B14F-4D97-AF65-F5344CB8AC3E}">
        <p14:creationId xmlns:p14="http://schemas.microsoft.com/office/powerpoint/2010/main" val="679451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sp>
        <p:nvSpPr>
          <p:cNvPr id="2" name="TextBox 1">
            <a:extLst>
              <a:ext uri="{FF2B5EF4-FFF2-40B4-BE49-F238E27FC236}">
                <a16:creationId xmlns:a16="http://schemas.microsoft.com/office/drawing/2014/main" id="{E7D17F92-4094-4A9B-B015-69C462F49D6C}"/>
              </a:ext>
            </a:extLst>
          </p:cNvPr>
          <p:cNvSpPr txBox="1"/>
          <p:nvPr/>
        </p:nvSpPr>
        <p:spPr>
          <a:xfrm>
            <a:off x="381000" y="1524000"/>
            <a:ext cx="8686800" cy="369332"/>
          </a:xfrm>
          <a:prstGeom prst="rect">
            <a:avLst/>
          </a:prstGeom>
          <a:noFill/>
        </p:spPr>
        <p:txBody>
          <a:bodyPr wrap="square" rtlCol="0">
            <a:spAutoFit/>
          </a:bodyPr>
          <a:lstStyle/>
          <a:p>
            <a:r>
              <a:rPr lang="en-US" dirty="0"/>
              <a:t>New NASPAA Website Preview </a:t>
            </a:r>
          </a:p>
        </p:txBody>
      </p:sp>
      <p:sp>
        <p:nvSpPr>
          <p:cNvPr id="3" name="Rectangle 2">
            <a:extLst>
              <a:ext uri="{FF2B5EF4-FFF2-40B4-BE49-F238E27FC236}">
                <a16:creationId xmlns:a16="http://schemas.microsoft.com/office/drawing/2014/main" id="{6222F4BE-8219-4DAE-A04E-CC0E7AE64920}"/>
              </a:ext>
            </a:extLst>
          </p:cNvPr>
          <p:cNvSpPr/>
          <p:nvPr/>
        </p:nvSpPr>
        <p:spPr>
          <a:xfrm>
            <a:off x="1143000" y="2819400"/>
            <a:ext cx="6400800" cy="1477328"/>
          </a:xfrm>
          <a:prstGeom prst="rect">
            <a:avLst/>
          </a:prstGeom>
        </p:spPr>
        <p:txBody>
          <a:bodyPr wrap="square">
            <a:spAutoFit/>
          </a:bodyPr>
          <a:lstStyle/>
          <a:p>
            <a:pPr marL="285750" indent="-285750">
              <a:buFont typeface="Arial" panose="020B0604020202020204" pitchFamily="34" charset="0"/>
              <a:buChar char="•"/>
            </a:pPr>
            <a:r>
              <a:rPr lang="en-US" dirty="0">
                <a:hlinkClick r:id="rId4"/>
              </a:rPr>
              <a:t>Preview Website</a:t>
            </a:r>
            <a:endParaRPr lang="en-US" dirty="0"/>
          </a:p>
          <a:p>
            <a:pPr marL="285750" indent="-285750">
              <a:buFont typeface="Arial" panose="020B0604020202020204" pitchFamily="34" charset="0"/>
              <a:buChar char="•"/>
            </a:pPr>
            <a:r>
              <a:rPr lang="en-US" dirty="0"/>
              <a:t>Students, Career Resources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30635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pic>
        <p:nvPicPr>
          <p:cNvPr id="2" name="Picture 1">
            <a:extLst>
              <a:ext uri="{FF2B5EF4-FFF2-40B4-BE49-F238E27FC236}">
                <a16:creationId xmlns:a16="http://schemas.microsoft.com/office/drawing/2014/main" id="{CC1B58E8-7EB1-4ABA-9B17-A46DF93200DF}"/>
              </a:ext>
            </a:extLst>
          </p:cNvPr>
          <p:cNvPicPr>
            <a:picLocks noChangeAspect="1"/>
          </p:cNvPicPr>
          <p:nvPr/>
        </p:nvPicPr>
        <p:blipFill>
          <a:blip r:embed="rId4"/>
          <a:stretch>
            <a:fillRect/>
          </a:stretch>
        </p:blipFill>
        <p:spPr>
          <a:xfrm>
            <a:off x="400050" y="1308887"/>
            <a:ext cx="8343900" cy="3981450"/>
          </a:xfrm>
          <a:prstGeom prst="rect">
            <a:avLst/>
          </a:prstGeom>
        </p:spPr>
      </p:pic>
      <p:sp>
        <p:nvSpPr>
          <p:cNvPr id="3" name="Rectangle 2">
            <a:extLst>
              <a:ext uri="{FF2B5EF4-FFF2-40B4-BE49-F238E27FC236}">
                <a16:creationId xmlns:a16="http://schemas.microsoft.com/office/drawing/2014/main" id="{057F6401-9D26-4307-9388-9DED189754C2}"/>
              </a:ext>
            </a:extLst>
          </p:cNvPr>
          <p:cNvSpPr/>
          <p:nvPr/>
        </p:nvSpPr>
        <p:spPr>
          <a:xfrm>
            <a:off x="685800" y="5290337"/>
            <a:ext cx="7467600" cy="1141723"/>
          </a:xfrm>
          <a:prstGeom prst="rect">
            <a:avLst/>
          </a:prstGeom>
        </p:spPr>
        <p:txBody>
          <a:bodyPr wrap="square">
            <a:spAutoFit/>
          </a:bodyPr>
          <a:lstStyle/>
          <a:p>
            <a:pPr>
              <a:lnSpc>
                <a:spcPct val="115000"/>
              </a:lnSpc>
              <a:spcAft>
                <a:spcPts val="1000"/>
              </a:spcAft>
            </a:pPr>
            <a:r>
              <a:rPr lang="en-US" sz="1200" dirty="0">
                <a:latin typeface="Calibri" panose="020F0502020204030204" pitchFamily="34" charset="0"/>
                <a:ea typeface="Calibri" panose="020F0502020204030204" pitchFamily="34" charset="0"/>
                <a:cs typeface="Cordia New" panose="020B0304020202020204" pitchFamily="34" charset="-34"/>
              </a:rPr>
              <a:t>NASPAA is embarking on a PhD Pathways Initiative in which we seek to better understand the experiences of doctoral students in our degree programs.   The goal of the initiative is to increase the number of under-represented minorities who receive a PhD in our field.  NASPAA will use the information gathered in the survey to advise the development of information sessions, admission boot camps, mentoring, networking and other professional development opportunities. </a:t>
            </a:r>
            <a:endParaRPr lang="en-US" sz="9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83932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2" name="TextBox 1">
            <a:extLst>
              <a:ext uri="{FF2B5EF4-FFF2-40B4-BE49-F238E27FC236}">
                <a16:creationId xmlns:a16="http://schemas.microsoft.com/office/drawing/2014/main" id="{6D7998B3-300D-4AF0-B13C-02B1ECBE17B1}"/>
              </a:ext>
            </a:extLst>
          </p:cNvPr>
          <p:cNvSpPr txBox="1"/>
          <p:nvPr/>
        </p:nvSpPr>
        <p:spPr>
          <a:xfrm>
            <a:off x="685800" y="1447800"/>
            <a:ext cx="7924800" cy="4062651"/>
          </a:xfrm>
          <a:prstGeom prst="rect">
            <a:avLst/>
          </a:prstGeom>
          <a:noFill/>
        </p:spPr>
        <p:txBody>
          <a:bodyPr wrap="square" rtlCol="0">
            <a:spAutoFit/>
          </a:bodyPr>
          <a:lstStyle/>
          <a:p>
            <a:r>
              <a:rPr lang="en-US" sz="2400" b="1" dirty="0"/>
              <a:t>Introduction</a:t>
            </a:r>
          </a:p>
          <a:p>
            <a:endParaRPr lang="en-US" dirty="0"/>
          </a:p>
          <a:p>
            <a:pPr marL="285750" indent="-285750">
              <a:buFont typeface="Arial" panose="020B0604020202020204" pitchFamily="34" charset="0"/>
              <a:buChar char="•"/>
            </a:pPr>
            <a:r>
              <a:rPr lang="en-US" dirty="0"/>
              <a:t>Employment and Alumni Data </a:t>
            </a:r>
          </a:p>
          <a:p>
            <a:pPr marL="742950" lvl="1" indent="-285750">
              <a:buFont typeface="Arial" panose="020B0604020202020204" pitchFamily="34" charset="0"/>
              <a:buChar char="•"/>
            </a:pPr>
            <a:r>
              <a:rPr lang="en-US" dirty="0"/>
              <a:t>Sources</a:t>
            </a:r>
          </a:p>
          <a:p>
            <a:pPr marL="1200150" lvl="2" indent="-285750">
              <a:buFont typeface="Arial" panose="020B0604020202020204" pitchFamily="34" charset="0"/>
              <a:buChar char="•"/>
            </a:pPr>
            <a:r>
              <a:rPr lang="en-US" dirty="0"/>
              <a:t>Annual Data Report</a:t>
            </a:r>
          </a:p>
          <a:p>
            <a:pPr marL="1200150" lvl="2" indent="-285750">
              <a:buFont typeface="Arial" panose="020B0604020202020204" pitchFamily="34" charset="0"/>
              <a:buChar char="•"/>
            </a:pPr>
            <a:r>
              <a:rPr lang="en-US" dirty="0"/>
              <a:t>Alumni Survey</a:t>
            </a:r>
          </a:p>
          <a:p>
            <a:pPr marL="285750" indent="-285750">
              <a:buFont typeface="Arial" panose="020B0604020202020204" pitchFamily="34" charset="0"/>
              <a:buChar char="•"/>
            </a:pPr>
            <a:r>
              <a:rPr lang="en-US" dirty="0"/>
              <a:t>Enrollment/ Degrees Awarded Trend Data</a:t>
            </a:r>
          </a:p>
          <a:p>
            <a:pPr marL="285750" indent="-285750">
              <a:buFont typeface="Arial" panose="020B0604020202020204" pitchFamily="34" charset="0"/>
              <a:buChar char="•"/>
            </a:pPr>
            <a:r>
              <a:rPr lang="en-US" dirty="0"/>
              <a:t>New NASPAA Website Preview</a:t>
            </a:r>
          </a:p>
          <a:p>
            <a:pPr marL="285750" indent="-285750">
              <a:buFont typeface="Arial" panose="020B0604020202020204" pitchFamily="34" charset="0"/>
              <a:buChar char="•"/>
            </a:pPr>
            <a:r>
              <a:rPr lang="en-US" dirty="0"/>
              <a:t>PhD Pathways Initiative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Other NASPAA News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79074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sp>
        <p:nvSpPr>
          <p:cNvPr id="2" name="Rectangle 1">
            <a:extLst>
              <a:ext uri="{FF2B5EF4-FFF2-40B4-BE49-F238E27FC236}">
                <a16:creationId xmlns:a16="http://schemas.microsoft.com/office/drawing/2014/main" id="{3F39183D-0D60-41DA-B22D-7729B3ABB953}"/>
              </a:ext>
            </a:extLst>
          </p:cNvPr>
          <p:cNvSpPr/>
          <p:nvPr/>
        </p:nvSpPr>
        <p:spPr>
          <a:xfrm>
            <a:off x="990600" y="1600200"/>
            <a:ext cx="4572000" cy="584775"/>
          </a:xfrm>
          <a:prstGeom prst="rect">
            <a:avLst/>
          </a:prstGeom>
        </p:spPr>
        <p:txBody>
          <a:bodyPr wrap="square">
            <a:spAutoFit/>
          </a:bodyPr>
          <a:lstStyle/>
          <a:p>
            <a:r>
              <a:rPr lang="en-US" sz="3200" dirty="0"/>
              <a:t>Other NASPAA News</a:t>
            </a:r>
          </a:p>
        </p:txBody>
      </p:sp>
      <p:sp>
        <p:nvSpPr>
          <p:cNvPr id="3" name="Rectangle 2">
            <a:extLst>
              <a:ext uri="{FF2B5EF4-FFF2-40B4-BE49-F238E27FC236}">
                <a16:creationId xmlns:a16="http://schemas.microsoft.com/office/drawing/2014/main" id="{28DCFA6A-972B-4C13-A421-483C8EE2D46D}"/>
              </a:ext>
            </a:extLst>
          </p:cNvPr>
          <p:cNvSpPr/>
          <p:nvPr/>
        </p:nvSpPr>
        <p:spPr>
          <a:xfrm>
            <a:off x="1219200" y="2590800"/>
            <a:ext cx="3791011" cy="1200329"/>
          </a:xfrm>
          <a:prstGeom prst="rect">
            <a:avLst/>
          </a:prstGeom>
        </p:spPr>
        <p:txBody>
          <a:bodyPr wrap="square">
            <a:spAutoFit/>
          </a:bodyPr>
          <a:lstStyle/>
          <a:p>
            <a:pPr marL="285750" indent="-285750">
              <a:buFont typeface="Arial" panose="020B0604020202020204" pitchFamily="34" charset="0"/>
              <a:buChar char="•"/>
            </a:pPr>
            <a:r>
              <a:rPr lang="en-US" dirty="0"/>
              <a:t>Student Simulation Competition</a:t>
            </a:r>
          </a:p>
          <a:p>
            <a:pPr marL="285750" indent="-285750">
              <a:buFont typeface="Arial" panose="020B0604020202020204" pitchFamily="34" charset="0"/>
              <a:buChar char="•"/>
            </a:pPr>
            <a:r>
              <a:rPr lang="en-US" dirty="0"/>
              <a:t>Civic Engagement Initiative</a:t>
            </a:r>
          </a:p>
          <a:p>
            <a:pPr marL="285750" indent="-285750">
              <a:buFont typeface="Arial" panose="020B0604020202020204" pitchFamily="34" charset="0"/>
              <a:buChar char="•"/>
            </a:pPr>
            <a:r>
              <a:rPr lang="en-US" dirty="0"/>
              <a:t>USNWR Update</a:t>
            </a:r>
          </a:p>
          <a:p>
            <a:endParaRPr lang="en-US" dirty="0"/>
          </a:p>
        </p:txBody>
      </p:sp>
    </p:spTree>
    <p:extLst>
      <p:ext uri="{BB962C8B-B14F-4D97-AF65-F5344CB8AC3E}">
        <p14:creationId xmlns:p14="http://schemas.microsoft.com/office/powerpoint/2010/main" val="288956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6" name="Chart 5">
            <a:extLst>
              <a:ext uri="{FF2B5EF4-FFF2-40B4-BE49-F238E27FC236}">
                <a16:creationId xmlns:a16="http://schemas.microsoft.com/office/drawing/2014/main" id="{4786E737-AB85-4253-883D-049CA7234CA2}"/>
              </a:ext>
            </a:extLst>
          </p:cNvPr>
          <p:cNvGraphicFramePr>
            <a:graphicFrameLocks/>
          </p:cNvGraphicFramePr>
          <p:nvPr>
            <p:extLst>
              <p:ext uri="{D42A27DB-BD31-4B8C-83A1-F6EECF244321}">
                <p14:modId xmlns:p14="http://schemas.microsoft.com/office/powerpoint/2010/main" val="2361006505"/>
              </p:ext>
            </p:extLst>
          </p:nvPr>
        </p:nvGraphicFramePr>
        <p:xfrm>
          <a:off x="457200" y="1462087"/>
          <a:ext cx="8301037" cy="44815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1874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3" cstate="print"/>
          <a:srcRect/>
          <a:stretch>
            <a:fillRect/>
          </a:stretch>
        </p:blipFill>
        <p:spPr bwMode="auto">
          <a:xfrm>
            <a:off x="0" y="0"/>
            <a:ext cx="9144000" cy="978657"/>
          </a:xfrm>
          <a:prstGeom prst="rect">
            <a:avLst/>
          </a:prstGeom>
          <a:noFill/>
        </p:spPr>
      </p:pic>
      <p:graphicFrame>
        <p:nvGraphicFramePr>
          <p:cNvPr id="9" name="Chart 8">
            <a:extLst>
              <a:ext uri="{FF2B5EF4-FFF2-40B4-BE49-F238E27FC236}">
                <a16:creationId xmlns:a16="http://schemas.microsoft.com/office/drawing/2014/main" id="{7FDC0493-0147-4C63-A8F5-3A43EDFDA329}"/>
              </a:ext>
            </a:extLst>
          </p:cNvPr>
          <p:cNvGraphicFramePr>
            <a:graphicFrameLocks/>
          </p:cNvGraphicFramePr>
          <p:nvPr>
            <p:extLst>
              <p:ext uri="{D42A27DB-BD31-4B8C-83A1-F6EECF244321}">
                <p14:modId xmlns:p14="http://schemas.microsoft.com/office/powerpoint/2010/main" val="2286416991"/>
              </p:ext>
            </p:extLst>
          </p:nvPr>
        </p:nvGraphicFramePr>
        <p:xfrm>
          <a:off x="0" y="1219200"/>
          <a:ext cx="9067800" cy="5181600"/>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2A8EA324-06E6-49BD-893C-199899CFC6A3}"/>
              </a:ext>
            </a:extLst>
          </p:cNvPr>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spTree>
    <p:extLst>
      <p:ext uri="{BB962C8B-B14F-4D97-AF65-F5344CB8AC3E}">
        <p14:creationId xmlns:p14="http://schemas.microsoft.com/office/powerpoint/2010/main" val="996912686"/>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9" name="Chart 8">
            <a:extLst>
              <a:ext uri="{FF2B5EF4-FFF2-40B4-BE49-F238E27FC236}">
                <a16:creationId xmlns:a16="http://schemas.microsoft.com/office/drawing/2014/main" id="{3AA5979F-5E61-408E-AC03-5F63F7A34AB4}"/>
              </a:ext>
            </a:extLst>
          </p:cNvPr>
          <p:cNvGraphicFramePr>
            <a:graphicFrameLocks/>
          </p:cNvGraphicFramePr>
          <p:nvPr>
            <p:extLst>
              <p:ext uri="{D42A27DB-BD31-4B8C-83A1-F6EECF244321}">
                <p14:modId xmlns:p14="http://schemas.microsoft.com/office/powerpoint/2010/main" val="4140430528"/>
              </p:ext>
            </p:extLst>
          </p:nvPr>
        </p:nvGraphicFramePr>
        <p:xfrm>
          <a:off x="152400" y="1447800"/>
          <a:ext cx="8743950" cy="498633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43493249-0C82-4E00-A18E-44E89DE4046B}"/>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2015-2018</a:t>
            </a:r>
          </a:p>
        </p:txBody>
      </p:sp>
    </p:spTree>
    <p:extLst>
      <p:ext uri="{BB962C8B-B14F-4D97-AF65-F5344CB8AC3E}">
        <p14:creationId xmlns:p14="http://schemas.microsoft.com/office/powerpoint/2010/main" val="1371519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3" name="Chart 2">
            <a:extLst>
              <a:ext uri="{FF2B5EF4-FFF2-40B4-BE49-F238E27FC236}">
                <a16:creationId xmlns:a16="http://schemas.microsoft.com/office/drawing/2014/main" id="{62235EAE-A8F1-40B7-B11F-A2CE751BDB6F}"/>
              </a:ext>
            </a:extLst>
          </p:cNvPr>
          <p:cNvGraphicFramePr>
            <a:graphicFrameLocks/>
          </p:cNvGraphicFramePr>
          <p:nvPr>
            <p:extLst>
              <p:ext uri="{D42A27DB-BD31-4B8C-83A1-F6EECF244321}">
                <p14:modId xmlns:p14="http://schemas.microsoft.com/office/powerpoint/2010/main" val="59099229"/>
              </p:ext>
            </p:extLst>
          </p:nvPr>
        </p:nvGraphicFramePr>
        <p:xfrm>
          <a:off x="228600" y="1304876"/>
          <a:ext cx="8686800" cy="52483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87878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3" name="Chart 2">
            <a:extLst>
              <a:ext uri="{FF2B5EF4-FFF2-40B4-BE49-F238E27FC236}">
                <a16:creationId xmlns:a16="http://schemas.microsoft.com/office/drawing/2014/main" id="{EEDA1D87-B6AE-4347-B31E-5EB245469290}"/>
              </a:ext>
            </a:extLst>
          </p:cNvPr>
          <p:cNvGraphicFramePr>
            <a:graphicFrameLocks/>
          </p:cNvGraphicFramePr>
          <p:nvPr>
            <p:extLst>
              <p:ext uri="{D42A27DB-BD31-4B8C-83A1-F6EECF244321}">
                <p14:modId xmlns:p14="http://schemas.microsoft.com/office/powerpoint/2010/main" val="2439116015"/>
              </p:ext>
            </p:extLst>
          </p:nvPr>
        </p:nvGraphicFramePr>
        <p:xfrm>
          <a:off x="76200" y="1447800"/>
          <a:ext cx="90678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3D4679C3-F3F2-4ACE-A95E-5C139863086F}"/>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2015-2018</a:t>
            </a:r>
          </a:p>
        </p:txBody>
      </p:sp>
    </p:spTree>
    <p:extLst>
      <p:ext uri="{BB962C8B-B14F-4D97-AF65-F5344CB8AC3E}">
        <p14:creationId xmlns:p14="http://schemas.microsoft.com/office/powerpoint/2010/main" val="1644206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5" name="Chart 4">
            <a:extLst>
              <a:ext uri="{FF2B5EF4-FFF2-40B4-BE49-F238E27FC236}">
                <a16:creationId xmlns:a16="http://schemas.microsoft.com/office/drawing/2014/main" id="{6D8BE998-0F4B-4EAE-8C34-F9D04F709E7F}"/>
              </a:ext>
            </a:extLst>
          </p:cNvPr>
          <p:cNvGraphicFramePr>
            <a:graphicFrameLocks/>
          </p:cNvGraphicFramePr>
          <p:nvPr>
            <p:extLst>
              <p:ext uri="{D42A27DB-BD31-4B8C-83A1-F6EECF244321}">
                <p14:modId xmlns:p14="http://schemas.microsoft.com/office/powerpoint/2010/main" val="2645073842"/>
              </p:ext>
            </p:extLst>
          </p:nvPr>
        </p:nvGraphicFramePr>
        <p:xfrm>
          <a:off x="914400" y="1524000"/>
          <a:ext cx="7391400" cy="5029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781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2" cstate="print"/>
          <a:srcRect/>
          <a:stretch>
            <a:fillRect/>
          </a:stretch>
        </p:blipFill>
        <p:spPr bwMode="auto">
          <a:xfrm>
            <a:off x="0" y="-84864"/>
            <a:ext cx="9144000" cy="978657"/>
          </a:xfrm>
          <a:prstGeom prst="rect">
            <a:avLst/>
          </a:prstGeom>
          <a:noFill/>
        </p:spPr>
      </p:pic>
      <p:sp>
        <p:nvSpPr>
          <p:cNvPr id="7" name="TextBox 6">
            <a:extLst>
              <a:ext uri="{FF2B5EF4-FFF2-40B4-BE49-F238E27FC236}">
                <a16:creationId xmlns:a16="http://schemas.microsoft.com/office/drawing/2014/main" id="{14664155-F7B4-456F-AE7F-89F1590DA513}"/>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graphicFrame>
        <p:nvGraphicFramePr>
          <p:cNvPr id="16" name="Chart 15">
            <a:extLst>
              <a:ext uri="{FF2B5EF4-FFF2-40B4-BE49-F238E27FC236}">
                <a16:creationId xmlns:a16="http://schemas.microsoft.com/office/drawing/2014/main" id="{883CF3D5-9FF5-4FF8-ACA8-112EB7CE587D}"/>
              </a:ext>
            </a:extLst>
          </p:cNvPr>
          <p:cNvGraphicFramePr>
            <a:graphicFrameLocks/>
          </p:cNvGraphicFramePr>
          <p:nvPr>
            <p:extLst>
              <p:ext uri="{D42A27DB-BD31-4B8C-83A1-F6EECF244321}">
                <p14:modId xmlns:p14="http://schemas.microsoft.com/office/powerpoint/2010/main" val="677780551"/>
              </p:ext>
            </p:extLst>
          </p:nvPr>
        </p:nvGraphicFramePr>
        <p:xfrm>
          <a:off x="215316" y="1085410"/>
          <a:ext cx="4191000" cy="25721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Chart 16">
            <a:extLst>
              <a:ext uri="{FF2B5EF4-FFF2-40B4-BE49-F238E27FC236}">
                <a16:creationId xmlns:a16="http://schemas.microsoft.com/office/drawing/2014/main" id="{2A677B0A-1C2D-45CE-A2DB-093D1293F8F3}"/>
              </a:ext>
            </a:extLst>
          </p:cNvPr>
          <p:cNvGraphicFramePr>
            <a:graphicFrameLocks/>
          </p:cNvGraphicFramePr>
          <p:nvPr>
            <p:extLst>
              <p:ext uri="{D42A27DB-BD31-4B8C-83A1-F6EECF244321}">
                <p14:modId xmlns:p14="http://schemas.microsoft.com/office/powerpoint/2010/main" val="1149708228"/>
              </p:ext>
            </p:extLst>
          </p:nvPr>
        </p:nvGraphicFramePr>
        <p:xfrm>
          <a:off x="4682916" y="3849216"/>
          <a:ext cx="4495800" cy="266476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a:extLst>
              <a:ext uri="{FF2B5EF4-FFF2-40B4-BE49-F238E27FC236}">
                <a16:creationId xmlns:a16="http://schemas.microsoft.com/office/drawing/2014/main" id="{AD692A3F-3792-4224-8418-3063A7F5A847}"/>
              </a:ext>
            </a:extLst>
          </p:cNvPr>
          <p:cNvGraphicFramePr>
            <a:graphicFrameLocks/>
          </p:cNvGraphicFramePr>
          <p:nvPr>
            <p:extLst>
              <p:ext uri="{D42A27DB-BD31-4B8C-83A1-F6EECF244321}">
                <p14:modId xmlns:p14="http://schemas.microsoft.com/office/powerpoint/2010/main" val="4134077686"/>
              </p:ext>
            </p:extLst>
          </p:nvPr>
        </p:nvGraphicFramePr>
        <p:xfrm>
          <a:off x="4904874" y="1152305"/>
          <a:ext cx="4051884" cy="24383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Chart 18">
            <a:extLst>
              <a:ext uri="{FF2B5EF4-FFF2-40B4-BE49-F238E27FC236}">
                <a16:creationId xmlns:a16="http://schemas.microsoft.com/office/drawing/2014/main" id="{D279D5D0-C1F8-41B0-B26A-07F1D66EFB88}"/>
              </a:ext>
            </a:extLst>
          </p:cNvPr>
          <p:cNvGraphicFramePr>
            <a:graphicFrameLocks/>
          </p:cNvGraphicFramePr>
          <p:nvPr>
            <p:extLst>
              <p:ext uri="{D42A27DB-BD31-4B8C-83A1-F6EECF244321}">
                <p14:modId xmlns:p14="http://schemas.microsoft.com/office/powerpoint/2010/main" val="29327662"/>
              </p:ext>
            </p:extLst>
          </p:nvPr>
        </p:nvGraphicFramePr>
        <p:xfrm>
          <a:off x="2758" y="3770784"/>
          <a:ext cx="4572000" cy="2743200"/>
        </p:xfrm>
        <a:graphic>
          <a:graphicData uri="http://schemas.openxmlformats.org/drawingml/2006/chart">
            <c:chart xmlns:c="http://schemas.openxmlformats.org/drawingml/2006/chart" xmlns:r="http://schemas.openxmlformats.org/officeDocument/2006/relationships" r:id="rId6"/>
          </a:graphicData>
        </a:graphic>
      </p:graphicFrame>
      <p:pic>
        <p:nvPicPr>
          <p:cNvPr id="2" name="Picture 1">
            <a:extLst>
              <a:ext uri="{FF2B5EF4-FFF2-40B4-BE49-F238E27FC236}">
                <a16:creationId xmlns:a16="http://schemas.microsoft.com/office/drawing/2014/main" id="{8883392E-3BF4-4E42-81BD-7546D814C1C2}"/>
              </a:ext>
            </a:extLst>
          </p:cNvPr>
          <p:cNvPicPr>
            <a:picLocks noChangeAspect="1"/>
          </p:cNvPicPr>
          <p:nvPr/>
        </p:nvPicPr>
        <p:blipFill>
          <a:blip r:embed="rId7"/>
          <a:stretch>
            <a:fillRect/>
          </a:stretch>
        </p:blipFill>
        <p:spPr>
          <a:xfrm>
            <a:off x="4406315" y="6512884"/>
            <a:ext cx="4693569" cy="345115"/>
          </a:xfrm>
          <a:prstGeom prst="rect">
            <a:avLst/>
          </a:prstGeom>
        </p:spPr>
      </p:pic>
    </p:spTree>
    <p:extLst>
      <p:ext uri="{BB962C8B-B14F-4D97-AF65-F5344CB8AC3E}">
        <p14:creationId xmlns:p14="http://schemas.microsoft.com/office/powerpoint/2010/main" val="454493792"/>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117841</TotalTime>
  <Words>361</Words>
  <Application>Microsoft Office PowerPoint</Application>
  <PresentationFormat>On-screen Show (4:3)</PresentationFormat>
  <Paragraphs>82</Paragraphs>
  <Slides>20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Cordia New</vt:lpstr>
      <vt:lpstr>Office Theme</vt:lpstr>
      <vt:lpstr>Career Professionals Meeting December 2018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Stacy</dc:creator>
  <cp:lastModifiedBy>Stacy@NASPAA.local</cp:lastModifiedBy>
  <cp:revision>677</cp:revision>
  <cp:lastPrinted>2018-11-29T19:59:38Z</cp:lastPrinted>
  <dcterms:created xsi:type="dcterms:W3CDTF">2014-10-16T19:18:06Z</dcterms:created>
  <dcterms:modified xsi:type="dcterms:W3CDTF">2018-12-03T17:59:23Z</dcterms:modified>
</cp:coreProperties>
</file>