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64" r:id="rId4"/>
    <p:sldId id="277" r:id="rId5"/>
    <p:sldId id="278" r:id="rId6"/>
    <p:sldId id="279" r:id="rId7"/>
    <p:sldId id="281" r:id="rId8"/>
    <p:sldId id="280" r:id="rId9"/>
    <p:sldId id="282" r:id="rId10"/>
    <p:sldId id="284" r:id="rId11"/>
    <p:sldId id="285" r:id="rId12"/>
    <p:sldId id="286" r:id="rId13"/>
    <p:sldId id="266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00" autoAdjust="0"/>
  </p:normalViewPr>
  <p:slideViewPr>
    <p:cSldViewPr>
      <p:cViewPr varScale="1">
        <p:scale>
          <a:sx n="99" d="100"/>
          <a:sy n="99" d="100"/>
        </p:scale>
        <p:origin x="194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CA6AB-1A14-489F-AD27-F6822428FF59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667000" y="8686800"/>
            <a:ext cx="2209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05399" y="8685213"/>
            <a:ext cx="175101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40697-7545-4361-8C3E-0302D163CB0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57200" y="8458200"/>
            <a:ext cx="2133600" cy="49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16969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CE163F-6EE2-4634-BD55-572397B3C622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B3F29-C53F-42F5-A2AA-FFFD0C2993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02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OGPPT_Cupploa_nochimney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267712"/>
            <a:ext cx="9144000" cy="45902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362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8364-BE1E-4FF4-8A7B-FAF4D00A2568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E6F3-71C9-49FC-841D-974C40CA5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8364-BE1E-4FF4-8A7B-FAF4D00A2568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E6F3-71C9-49FC-841D-974C40CA5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8364-BE1E-4FF4-8A7B-FAF4D00A2568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E6F3-71C9-49FC-841D-974C40CA5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8364-BE1E-4FF4-8A7B-FAF4D00A2568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E6F3-71C9-49FC-841D-974C40CA5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8364-BE1E-4FF4-8A7B-FAF4D00A2568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E6F3-71C9-49FC-841D-974C40CA5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8364-BE1E-4FF4-8A7B-FAF4D00A2568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E6F3-71C9-49FC-841D-974C40CA5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8364-BE1E-4FF4-8A7B-FAF4D00A2568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E6F3-71C9-49FC-841D-974C40CA5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8364-BE1E-4FF4-8A7B-FAF4D00A2568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E6F3-71C9-49FC-841D-974C40CA5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8364-BE1E-4FF4-8A7B-FAF4D00A2568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E6F3-71C9-49FC-841D-974C40CA5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28364-BE1E-4FF4-8A7B-FAF4D00A2568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E6F3-71C9-49FC-841D-974C40CA5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OG_BottomBar_full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grpSp>
        <p:nvGrpSpPr>
          <p:cNvPr id="40" name="Group 39"/>
          <p:cNvGrpSpPr/>
          <p:nvPr/>
        </p:nvGrpSpPr>
        <p:grpSpPr>
          <a:xfrm>
            <a:off x="4267200" y="6553200"/>
            <a:ext cx="4724400" cy="152400"/>
            <a:chOff x="4267200" y="6553200"/>
            <a:chExt cx="4724400" cy="152400"/>
          </a:xfrm>
        </p:grpSpPr>
        <p:sp>
          <p:nvSpPr>
            <p:cNvPr id="8" name="Rectangle 7"/>
            <p:cNvSpPr/>
            <p:nvPr userDrawn="1"/>
          </p:nvSpPr>
          <p:spPr bwMode="auto">
            <a:xfrm>
              <a:off x="5486400" y="6553200"/>
              <a:ext cx="152400" cy="152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9" name="Rectangle 8"/>
            <p:cNvSpPr/>
            <p:nvPr userDrawn="1"/>
          </p:nvSpPr>
          <p:spPr bwMode="auto">
            <a:xfrm>
              <a:off x="4267200" y="6553200"/>
              <a:ext cx="152400" cy="152400"/>
            </a:xfrm>
            <a:prstGeom prst="rect">
              <a:avLst/>
            </a:prstGeom>
            <a:solidFill>
              <a:schemeClr val="bg1">
                <a:alpha val="1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0" name="Rectangle 9"/>
            <p:cNvSpPr/>
            <p:nvPr userDrawn="1"/>
          </p:nvSpPr>
          <p:spPr bwMode="auto">
            <a:xfrm>
              <a:off x="5791200" y="6553200"/>
              <a:ext cx="152400" cy="152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1" name="Rectangle 10"/>
            <p:cNvSpPr/>
            <p:nvPr userDrawn="1"/>
          </p:nvSpPr>
          <p:spPr bwMode="auto">
            <a:xfrm>
              <a:off x="4572000" y="6553200"/>
              <a:ext cx="152400" cy="152400"/>
            </a:xfrm>
            <a:prstGeom prst="rect">
              <a:avLst/>
            </a:prstGeom>
            <a:solidFill>
              <a:schemeClr val="bg1">
                <a:alpha val="1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2" name="Rectangle 11"/>
            <p:cNvSpPr/>
            <p:nvPr userDrawn="1"/>
          </p:nvSpPr>
          <p:spPr bwMode="auto">
            <a:xfrm>
              <a:off x="6096000" y="6553200"/>
              <a:ext cx="152400" cy="1524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3" name="Rectangle 12"/>
            <p:cNvSpPr/>
            <p:nvPr userDrawn="1"/>
          </p:nvSpPr>
          <p:spPr bwMode="auto">
            <a:xfrm>
              <a:off x="4876800" y="6553200"/>
              <a:ext cx="152400" cy="15240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 bwMode="auto">
            <a:xfrm>
              <a:off x="6400800" y="6553200"/>
              <a:ext cx="152400" cy="1524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5" name="Rectangle 14"/>
            <p:cNvSpPr/>
            <p:nvPr userDrawn="1"/>
          </p:nvSpPr>
          <p:spPr bwMode="auto">
            <a:xfrm>
              <a:off x="5181600" y="6553200"/>
              <a:ext cx="152400" cy="15240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6" name="Rectangle 15"/>
            <p:cNvSpPr/>
            <p:nvPr userDrawn="1"/>
          </p:nvSpPr>
          <p:spPr bwMode="auto">
            <a:xfrm>
              <a:off x="7924800" y="6553200"/>
              <a:ext cx="152400" cy="152400"/>
            </a:xfrm>
            <a:prstGeom prst="rect">
              <a:avLst/>
            </a:prstGeom>
            <a:solidFill>
              <a:schemeClr val="bg1">
                <a:alpha val="7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7" name="Rectangle 16"/>
            <p:cNvSpPr/>
            <p:nvPr userDrawn="1"/>
          </p:nvSpPr>
          <p:spPr bwMode="auto">
            <a:xfrm>
              <a:off x="6705600" y="6553200"/>
              <a:ext cx="152400" cy="15240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8" name="Rectangle 17"/>
            <p:cNvSpPr/>
            <p:nvPr userDrawn="1"/>
          </p:nvSpPr>
          <p:spPr bwMode="auto">
            <a:xfrm>
              <a:off x="8229600" y="6553200"/>
              <a:ext cx="152400" cy="152400"/>
            </a:xfrm>
            <a:prstGeom prst="rect">
              <a:avLst/>
            </a:prstGeom>
            <a:solidFill>
              <a:schemeClr val="bg1">
                <a:alpha val="7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19" name="Rectangle 18"/>
            <p:cNvSpPr/>
            <p:nvPr userDrawn="1"/>
          </p:nvSpPr>
          <p:spPr bwMode="auto">
            <a:xfrm>
              <a:off x="7010400" y="6553200"/>
              <a:ext cx="152400" cy="15240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20" name="Rectangle 19"/>
            <p:cNvSpPr/>
            <p:nvPr userDrawn="1"/>
          </p:nvSpPr>
          <p:spPr bwMode="auto">
            <a:xfrm>
              <a:off x="8534400" y="6553200"/>
              <a:ext cx="152400" cy="152400"/>
            </a:xfrm>
            <a:prstGeom prst="rect">
              <a:avLst/>
            </a:prstGeom>
            <a:solidFill>
              <a:schemeClr val="bg1">
                <a:alpha val="9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21" name="Rectangle 20"/>
            <p:cNvSpPr/>
            <p:nvPr userDrawn="1"/>
          </p:nvSpPr>
          <p:spPr bwMode="auto">
            <a:xfrm>
              <a:off x="7315200" y="6553200"/>
              <a:ext cx="152400" cy="1524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22" name="Rectangle 21"/>
            <p:cNvSpPr/>
            <p:nvPr userDrawn="1"/>
          </p:nvSpPr>
          <p:spPr bwMode="auto">
            <a:xfrm>
              <a:off x="8839200" y="6553200"/>
              <a:ext cx="152400" cy="152400"/>
            </a:xfrm>
            <a:prstGeom prst="rect">
              <a:avLst/>
            </a:prstGeom>
            <a:solidFill>
              <a:schemeClr val="bg1">
                <a:alpha val="9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  <p:sp>
          <p:nvSpPr>
            <p:cNvPr id="23" name="Rectangle 22"/>
            <p:cNvSpPr/>
            <p:nvPr userDrawn="1"/>
          </p:nvSpPr>
          <p:spPr bwMode="auto">
            <a:xfrm>
              <a:off x="7620000" y="6553200"/>
              <a:ext cx="152400" cy="1524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-109" charset="0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95400" y="6400801"/>
            <a:ext cx="9144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28364-BE1E-4FF4-8A7B-FAF4D00A2568}" type="datetimeFigureOut">
              <a:rPr lang="en-US" smtClean="0"/>
              <a:pPr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0" y="6400801"/>
            <a:ext cx="28956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00801"/>
            <a:ext cx="21336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9E6F3-71C9-49FC-841D-974C40CA5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Online Instruction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362200"/>
            <a:ext cx="6400800" cy="2895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Implementation and pedagogical dimensions of online instruction within the context of purpose</a:t>
            </a:r>
          </a:p>
          <a:p>
            <a:endParaRPr lang="en-US" dirty="0"/>
          </a:p>
          <a:p>
            <a:r>
              <a:rPr lang="en-US" dirty="0" smtClean="0"/>
              <a:t>William C. Rivenbark</a:t>
            </a:r>
          </a:p>
          <a:p>
            <a:r>
              <a:rPr lang="en-US" dirty="0" smtClean="0"/>
              <a:t>Professor and MPA Director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Pedagogy of online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373563"/>
          </a:xfrm>
        </p:spPr>
        <p:txBody>
          <a:bodyPr/>
          <a:lstStyle/>
          <a:p>
            <a:r>
              <a:rPr lang="en-US" dirty="0" smtClean="0"/>
              <a:t>Establishing student expectations:</a:t>
            </a:r>
          </a:p>
          <a:p>
            <a:pPr lvl="1"/>
            <a:r>
              <a:rPr lang="en-US" dirty="0" smtClean="0"/>
              <a:t>Interaction with materials</a:t>
            </a:r>
          </a:p>
          <a:p>
            <a:pPr lvl="1"/>
            <a:r>
              <a:rPr lang="en-US" dirty="0" smtClean="0"/>
              <a:t>Interaction with instructor </a:t>
            </a:r>
          </a:p>
          <a:p>
            <a:pPr lvl="1"/>
            <a:r>
              <a:rPr lang="en-US" dirty="0" smtClean="0"/>
              <a:t>Interaction with other students</a:t>
            </a:r>
          </a:p>
        </p:txBody>
      </p:sp>
    </p:spTree>
    <p:extLst>
      <p:ext uri="{BB962C8B-B14F-4D97-AF65-F5344CB8AC3E}">
        <p14:creationId xmlns:p14="http://schemas.microsoft.com/office/powerpoint/2010/main" val="1688832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Pedagogy of online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373563"/>
          </a:xfrm>
        </p:spPr>
        <p:txBody>
          <a:bodyPr/>
          <a:lstStyle/>
          <a:p>
            <a:r>
              <a:rPr lang="en-US" dirty="0" smtClean="0"/>
              <a:t>Using multiple modes of delivery:</a:t>
            </a:r>
          </a:p>
          <a:p>
            <a:pPr lvl="1"/>
            <a:r>
              <a:rPr lang="en-US" dirty="0" smtClean="0"/>
              <a:t>Readings</a:t>
            </a:r>
          </a:p>
          <a:p>
            <a:pPr lvl="1"/>
            <a:r>
              <a:rPr lang="en-US" dirty="0" smtClean="0"/>
              <a:t>Quizzes</a:t>
            </a:r>
          </a:p>
          <a:p>
            <a:pPr lvl="1"/>
            <a:r>
              <a:rPr lang="en-US" dirty="0" smtClean="0"/>
              <a:t>Discussion forums</a:t>
            </a:r>
          </a:p>
          <a:p>
            <a:pPr lvl="1"/>
            <a:r>
              <a:rPr lang="en-US" dirty="0" smtClean="0"/>
              <a:t>Video</a:t>
            </a:r>
          </a:p>
          <a:p>
            <a:pPr lvl="1"/>
            <a:r>
              <a:rPr lang="en-US" dirty="0" smtClean="0"/>
              <a:t>Live </a:t>
            </a:r>
            <a:r>
              <a:rPr lang="en-US" dirty="0" smtClean="0"/>
              <a:t>instruction </a:t>
            </a:r>
          </a:p>
          <a:p>
            <a:pPr lvl="1"/>
            <a:r>
              <a:rPr lang="en-US" dirty="0" smtClean="0"/>
              <a:t>Breakout </a:t>
            </a:r>
            <a:r>
              <a:rPr lang="en-US" dirty="0" smtClean="0"/>
              <a:t>rooms</a:t>
            </a:r>
          </a:p>
        </p:txBody>
      </p:sp>
    </p:spTree>
    <p:extLst>
      <p:ext uri="{BB962C8B-B14F-4D97-AF65-F5344CB8AC3E}">
        <p14:creationId xmlns:p14="http://schemas.microsoft.com/office/powerpoint/2010/main" val="1498248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Pedagogy of online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373563"/>
          </a:xfrm>
        </p:spPr>
        <p:txBody>
          <a:bodyPr/>
          <a:lstStyle/>
          <a:p>
            <a:r>
              <a:rPr lang="en-US" dirty="0" smtClean="0"/>
              <a:t>Evaluating student performance:</a:t>
            </a:r>
          </a:p>
          <a:p>
            <a:pPr lvl="1"/>
            <a:r>
              <a:rPr lang="en-US" dirty="0" smtClean="0"/>
              <a:t>Participation (class and discussion forums)</a:t>
            </a:r>
          </a:p>
          <a:p>
            <a:pPr lvl="1"/>
            <a:r>
              <a:rPr lang="en-US" dirty="0" smtClean="0"/>
              <a:t>Assignments (electronic exams and papers)</a:t>
            </a:r>
          </a:p>
          <a:p>
            <a:pPr lvl="1"/>
            <a:r>
              <a:rPr lang="en-US" dirty="0" smtClean="0"/>
              <a:t>Delivery of Peer review</a:t>
            </a:r>
          </a:p>
        </p:txBody>
      </p:sp>
    </p:spTree>
    <p:extLst>
      <p:ext uri="{BB962C8B-B14F-4D97-AF65-F5344CB8AC3E}">
        <p14:creationId xmlns:p14="http://schemas.microsoft.com/office/powerpoint/2010/main" val="2865632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Lessons Learned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Online instruction begins with faculty agreeing on purpose</a:t>
            </a:r>
          </a:p>
          <a:p>
            <a:r>
              <a:rPr lang="en-US" dirty="0" smtClean="0"/>
              <a:t>Online instruction requires an investment of resources</a:t>
            </a:r>
          </a:p>
          <a:p>
            <a:r>
              <a:rPr lang="en-US" dirty="0" smtClean="0"/>
              <a:t>Online instruction is not the same as classroom instruction, bu</a:t>
            </a:r>
            <a:r>
              <a:rPr lang="en-US" dirty="0" smtClean="0"/>
              <a:t>t the quality can be the same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223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Purpose of presentation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discuss </a:t>
            </a:r>
            <a:r>
              <a:rPr lang="en-US" b="1" dirty="0" smtClean="0"/>
              <a:t>purpose</a:t>
            </a:r>
            <a:r>
              <a:rPr lang="en-US" dirty="0" smtClean="0"/>
              <a:t> of adopting online instruction</a:t>
            </a:r>
          </a:p>
          <a:p>
            <a:r>
              <a:rPr lang="en-US" dirty="0" smtClean="0"/>
              <a:t>To discuss </a:t>
            </a:r>
            <a:r>
              <a:rPr lang="en-US" b="1" dirty="0" smtClean="0"/>
              <a:t>implementation</a:t>
            </a:r>
            <a:r>
              <a:rPr lang="en-US" dirty="0" smtClean="0"/>
              <a:t> of online instruction</a:t>
            </a:r>
            <a:endParaRPr lang="en-US" dirty="0"/>
          </a:p>
          <a:p>
            <a:r>
              <a:rPr lang="en-US" dirty="0" smtClean="0"/>
              <a:t>To discuss </a:t>
            </a:r>
            <a:r>
              <a:rPr lang="en-US" b="1" dirty="0" smtClean="0"/>
              <a:t>pedagogy</a:t>
            </a:r>
            <a:r>
              <a:rPr lang="en-US" dirty="0" smtClean="0"/>
              <a:t> of online instruction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Purpose of online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offer online instruction:</a:t>
            </a:r>
          </a:p>
          <a:p>
            <a:pPr lvl="1"/>
            <a:r>
              <a:rPr lang="en-US" dirty="0" smtClean="0"/>
              <a:t>Provide current students with flexibility</a:t>
            </a:r>
          </a:p>
          <a:p>
            <a:pPr lvl="1"/>
            <a:r>
              <a:rPr lang="en-US" dirty="0" smtClean="0"/>
              <a:t>Provide professionals with opportunity</a:t>
            </a:r>
          </a:p>
          <a:p>
            <a:pPr lvl="1"/>
            <a:r>
              <a:rPr lang="en-US" dirty="0" smtClean="0"/>
              <a:t>Increase </a:t>
            </a:r>
            <a:r>
              <a:rPr lang="en-US" dirty="0" smtClean="0"/>
              <a:t>number of students and alumni </a:t>
            </a:r>
            <a:endParaRPr lang="en-US" dirty="0" smtClean="0"/>
          </a:p>
          <a:p>
            <a:pPr lvl="1"/>
            <a:r>
              <a:rPr lang="en-US" dirty="0"/>
              <a:t>Obtain additional financial </a:t>
            </a:r>
            <a:r>
              <a:rPr lang="en-US" dirty="0" smtClean="0"/>
              <a:t>resources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Other reasons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2701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Implementation of online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dirty="0" smtClean="0"/>
              <a:t>What will be offered with online instruction:</a:t>
            </a:r>
          </a:p>
          <a:p>
            <a:pPr lvl="1"/>
            <a:r>
              <a:rPr lang="en-US" dirty="0" smtClean="0"/>
              <a:t>Additional courses</a:t>
            </a:r>
          </a:p>
          <a:p>
            <a:pPr lvl="1"/>
            <a:r>
              <a:rPr lang="en-US" dirty="0" smtClean="0"/>
              <a:t>Certifications</a:t>
            </a:r>
          </a:p>
          <a:p>
            <a:pPr lvl="1"/>
            <a:r>
              <a:rPr lang="en-US" dirty="0" smtClean="0"/>
              <a:t>Degrees (admission standards)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83695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Implementation of online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dirty="0" smtClean="0"/>
              <a:t>How will online courses be offered:</a:t>
            </a:r>
          </a:p>
          <a:p>
            <a:pPr lvl="1"/>
            <a:r>
              <a:rPr lang="en-US" dirty="0" smtClean="0"/>
              <a:t>Indirect (blackboard for example)</a:t>
            </a:r>
            <a:endParaRPr lang="en-US" dirty="0" smtClean="0"/>
          </a:p>
          <a:p>
            <a:pPr lvl="1"/>
            <a:r>
              <a:rPr lang="en-US" dirty="0" smtClean="0"/>
              <a:t>Video </a:t>
            </a:r>
          </a:p>
          <a:p>
            <a:pPr lvl="1"/>
            <a:r>
              <a:rPr lang="en-US" dirty="0" smtClean="0"/>
              <a:t>Live</a:t>
            </a:r>
          </a:p>
          <a:p>
            <a:pPr lvl="1"/>
            <a:r>
              <a:rPr lang="en-US" dirty="0" smtClean="0"/>
              <a:t>Combination</a:t>
            </a:r>
          </a:p>
        </p:txBody>
      </p:sp>
    </p:spTree>
    <p:extLst>
      <p:ext uri="{BB962C8B-B14F-4D97-AF65-F5344CB8AC3E}">
        <p14:creationId xmlns:p14="http://schemas.microsoft.com/office/powerpoint/2010/main" val="2511312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Implementation of online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dirty="0" smtClean="0"/>
              <a:t>Who will provide the technology for online instruction:</a:t>
            </a:r>
          </a:p>
          <a:p>
            <a:pPr lvl="1"/>
            <a:r>
              <a:rPr lang="en-US" dirty="0" smtClean="0"/>
              <a:t>University (increases your control but requires an investment of resources)</a:t>
            </a:r>
          </a:p>
          <a:p>
            <a:pPr lvl="1"/>
            <a:r>
              <a:rPr lang="en-US" dirty="0" smtClean="0"/>
              <a:t>External Vender </a:t>
            </a:r>
            <a:r>
              <a:rPr lang="en-US" dirty="0" smtClean="0"/>
              <a:t>(decreases your control but increases </a:t>
            </a:r>
            <a:r>
              <a:rPr lang="en-US" dirty="0" smtClean="0"/>
              <a:t>your access to different types of </a:t>
            </a:r>
            <a:r>
              <a:rPr lang="en-US" dirty="0" smtClean="0"/>
              <a:t>technology)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2706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Implementation of online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dirty="0" smtClean="0"/>
              <a:t>Who will provide the online instruction:</a:t>
            </a:r>
          </a:p>
          <a:p>
            <a:pPr lvl="1"/>
            <a:r>
              <a:rPr lang="en-US" dirty="0" smtClean="0"/>
              <a:t>Faculty</a:t>
            </a:r>
          </a:p>
          <a:p>
            <a:pPr lvl="1"/>
            <a:r>
              <a:rPr lang="en-US" dirty="0" smtClean="0"/>
              <a:t>Adjunct faculty</a:t>
            </a:r>
          </a:p>
          <a:p>
            <a:pPr lvl="1"/>
            <a:r>
              <a:rPr lang="en-US" dirty="0" smtClean="0"/>
              <a:t>Combination</a:t>
            </a:r>
          </a:p>
        </p:txBody>
      </p:sp>
    </p:spTree>
    <p:extLst>
      <p:ext uri="{BB962C8B-B14F-4D97-AF65-F5344CB8AC3E}">
        <p14:creationId xmlns:p14="http://schemas.microsoft.com/office/powerpoint/2010/main" val="3899040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Implementation of online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dirty="0" smtClean="0"/>
              <a:t>How will you market online instruction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smtClean="0"/>
              <a:t>Current students (must train </a:t>
            </a:r>
            <a:r>
              <a:rPr lang="en-US" dirty="0" smtClean="0"/>
              <a:t>academic advisors </a:t>
            </a:r>
            <a:r>
              <a:rPr lang="en-US" dirty="0" smtClean="0"/>
              <a:t>on communicating with students)</a:t>
            </a:r>
          </a:p>
          <a:p>
            <a:pPr lvl="1"/>
            <a:r>
              <a:rPr lang="en-US" dirty="0" smtClean="0"/>
              <a:t>Professionals (must invest in marketing </a:t>
            </a:r>
            <a:r>
              <a:rPr lang="en-US" dirty="0" smtClean="0"/>
              <a:t>resources and admission counselors)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1172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Pedagogy of online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373563"/>
          </a:xfrm>
        </p:spPr>
        <p:txBody>
          <a:bodyPr/>
          <a:lstStyle/>
          <a:p>
            <a:r>
              <a:rPr lang="en-US" dirty="0" smtClean="0"/>
              <a:t>Investing time for course preparation:</a:t>
            </a:r>
          </a:p>
          <a:p>
            <a:pPr lvl="1"/>
            <a:r>
              <a:rPr lang="en-US" dirty="0" smtClean="0"/>
              <a:t>Course objectives must be established</a:t>
            </a:r>
          </a:p>
          <a:p>
            <a:pPr lvl="1"/>
            <a:r>
              <a:rPr lang="en-US" dirty="0" smtClean="0"/>
              <a:t>Course objectives must accommodate </a:t>
            </a:r>
            <a:r>
              <a:rPr lang="en-US" dirty="0" smtClean="0"/>
              <a:t>diversity (theory and practice)</a:t>
            </a:r>
            <a:endParaRPr lang="en-US" dirty="0" smtClean="0"/>
          </a:p>
          <a:p>
            <a:pPr lvl="1"/>
            <a:r>
              <a:rPr lang="en-US" dirty="0" smtClean="0"/>
              <a:t>Course objectives must reflect competencies</a:t>
            </a:r>
          </a:p>
        </p:txBody>
      </p:sp>
    </p:spTree>
    <p:extLst>
      <p:ext uri="{BB962C8B-B14F-4D97-AF65-F5344CB8AC3E}">
        <p14:creationId xmlns:p14="http://schemas.microsoft.com/office/powerpoint/2010/main" val="41017110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resentation Title&amp;#x0D;&amp;#x0A;Subtitle&amp;quot;&quot;/&gt;&lt;property id=&quot;20307&quot; value=&quot;256&quot;/&gt;&lt;/object&gt;&lt;object type=&quot;3&quot; unique_id=&quot;10041&quot;&gt;&lt;property id=&quot;20148&quot; value=&quot;5&quot;/&gt;&lt;property id=&quot;20300&quot; value=&quot;Slide 2 - &amp;quot;Slide Title&amp;quot;&quot;/&gt;&lt;property id=&quot;20307&quot; value=&quot;257&quot;/&gt;&lt;/object&gt;&lt;/object&gt;&lt;/object&gt;&lt;/database&gt;"/>
</p:tagLst>
</file>

<file path=ppt/theme/theme1.xml><?xml version="1.0" encoding="utf-8"?>
<a:theme xmlns:a="http://schemas.openxmlformats.org/drawingml/2006/main" name="sog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G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sog_template</Template>
  <TotalTime>4630</TotalTime>
  <Words>331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</vt:lpstr>
      <vt:lpstr>sog_template</vt:lpstr>
      <vt:lpstr>Online Instruction</vt:lpstr>
      <vt:lpstr>Purpose of presentation</vt:lpstr>
      <vt:lpstr>Purpose of online instruction</vt:lpstr>
      <vt:lpstr>Implementation of online instruction</vt:lpstr>
      <vt:lpstr>Implementation of online instruction</vt:lpstr>
      <vt:lpstr>Implementation of online instruction</vt:lpstr>
      <vt:lpstr>Implementation of online instruction</vt:lpstr>
      <vt:lpstr>Implementation of online instruction</vt:lpstr>
      <vt:lpstr>Pedagogy of online instruction</vt:lpstr>
      <vt:lpstr>Pedagogy of online instruction</vt:lpstr>
      <vt:lpstr>Pedagogy of online instruction</vt:lpstr>
      <vt:lpstr>Pedagogy of online instruction</vt:lpstr>
      <vt:lpstr>Lessons Learned</vt:lpstr>
    </vt:vector>
  </TitlesOfParts>
  <Company>UNC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Subtitle</dc:title>
  <dc:creator>UNC</dc:creator>
  <cp:lastModifiedBy>Rivenbark, William C</cp:lastModifiedBy>
  <cp:revision>76</cp:revision>
  <dcterms:created xsi:type="dcterms:W3CDTF">2008-04-15T15:44:00Z</dcterms:created>
  <dcterms:modified xsi:type="dcterms:W3CDTF">2018-03-16T12:52:04Z</dcterms:modified>
</cp:coreProperties>
</file>