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7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6" r:id="rId28"/>
    <p:sldId id="301" r:id="rId29"/>
    <p:sldId id="300" r:id="rId30"/>
    <p:sldId id="309" r:id="rId31"/>
    <p:sldId id="324" r:id="rId32"/>
    <p:sldId id="325" r:id="rId33"/>
    <p:sldId id="326" r:id="rId34"/>
    <p:sldId id="335" r:id="rId35"/>
    <p:sldId id="336" r:id="rId36"/>
    <p:sldId id="327" r:id="rId37"/>
    <p:sldId id="315" r:id="rId38"/>
    <p:sldId id="318" r:id="rId39"/>
    <p:sldId id="334" r:id="rId40"/>
    <p:sldId id="323" r:id="rId41"/>
    <p:sldId id="332" r:id="rId42"/>
    <p:sldId id="333" r:id="rId43"/>
    <p:sldId id="33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339"/>
    </p:cViewPr>
  </p:sorterViewPr>
  <p:notesViewPr>
    <p:cSldViewPr snapToGrid="0">
      <p:cViewPr varScale="1">
        <p:scale>
          <a:sx n="54" d="100"/>
          <a:sy n="54" d="100"/>
        </p:scale>
        <p:origin x="178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838A4-598C-44DC-8ABA-8B59FCBCA11A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AFF16-3842-4CF3-B9D9-5F2A7294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7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2E61-E65C-40F2-8650-2ECE18ABA8D6}" type="datetimeFigureOut">
              <a:rPr lang="en-US" smtClean="0"/>
              <a:t>3/31/2018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10091-1A38-4855-8DDD-E3B4E12B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6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0BA4-EA50-45C8-8DCA-0D0C9CD092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0BA4-EA50-45C8-8DCA-0D0C9CD092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0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Spend less time on the four..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0BA4-EA50-45C8-8DCA-0D0C9CD092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6144-DDCB-4AA4-8BD1-A964185CA31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6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really, anything that effects are health is part of that same system.  We all need things like…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6144-DDCB-4AA4-8BD1-A964185CA31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38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really, anything that effects are health is part of that same system.  We all need things like…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96144-DDCB-4AA4-8BD1-A964185CA31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39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minutes – This is the slide for the</a:t>
            </a:r>
            <a:r>
              <a:rPr lang="en-US" baseline="0" dirty="0" smtClean="0"/>
              <a:t> UMD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40BA4-EA50-45C8-8DCA-0D0C9CD092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3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0091-1A38-4855-8DDD-E3B4E12BB35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5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0091-1A38-4855-8DDD-E3B4E12BB35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8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1A42B-3BAC-4D5E-9DD5-23796DF6366F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BD2E-75F3-4DA4-A6DB-9C9CE928435A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0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221A-7D84-4224-BEF9-27AF6C217A9B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474250"/>
          </a:xfrm>
        </p:spPr>
        <p:txBody>
          <a:bodyPr>
            <a:spAutoFit/>
          </a:bodyPr>
          <a:lstStyle>
            <a:lvl1pPr>
              <a:defRPr sz="2500">
                <a:solidFill>
                  <a:srgbClr val="161616"/>
                </a:solidFill>
              </a:defRPr>
            </a:lvl1pPr>
            <a:lvl2pPr>
              <a:defRPr sz="2300">
                <a:solidFill>
                  <a:srgbClr val="161616"/>
                </a:solidFill>
              </a:defRPr>
            </a:lvl2pPr>
            <a:lvl3pPr>
              <a:defRPr sz="2000">
                <a:solidFill>
                  <a:srgbClr val="161616"/>
                </a:solidFill>
              </a:defRPr>
            </a:lvl3pPr>
            <a:lvl4pPr>
              <a:defRPr sz="1600">
                <a:solidFill>
                  <a:srgbClr val="161616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1079" y="6339206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9A9A9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B356-4784-4668-8388-FFECD8360190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8C39-FEC5-4B6E-9155-57E534F03E79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6016-9068-4286-8170-9FDB39A32D2B}" type="datetime1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BD3-2763-43F6-BA23-4CBC66B71062}" type="datetime1">
              <a:rPr lang="en-US" smtClean="0"/>
              <a:t>3/31/2018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C7BB-C224-482E-A235-E1F59EA8C140}" type="datetime1">
              <a:rPr lang="en-US" smtClean="0"/>
              <a:t>3/31/2018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1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3ECD-D958-4C6B-99AA-7E42E5BD9425}" type="datetime1">
              <a:rPr lang="en-US" smtClean="0"/>
              <a:t>3/31/2018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E7EF-1BC1-41A8-8042-BF65DB22BDBB}" type="datetime1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72D8-363B-4A99-83FF-D9DEA7452580}" type="datetime1">
              <a:rPr lang="en-US" smtClean="0"/>
              <a:t>3/31/2018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4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02D5-EB3C-4C3D-8CDC-791AB3BC9480}" type="datetime1">
              <a:rPr lang="en-US" smtClean="0"/>
              <a:t>3/31/2018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83F97-A762-446B-8485-026A54425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hinkhealth.org/wp-content/uploads/2015/02/Interventions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6SIpyr0aa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CompetitionVideo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itsloan.mit.edu/LearningEdge/simulations/Pages/Overview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pelfoundation.org/our-work/rethink-health/" TargetMode="External"/><Relationship Id="rId2" Type="http://schemas.openxmlformats.org/officeDocument/2006/relationships/hyperlink" Target="http://content.globalmarshallplan.org/ShowNews.asp?ID=305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forio.com/simulate/lluna-reyes/gora/simulation/#p=page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naspaastudentcompetition.files.wordpress.com/2016/02/opening_video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io.com/app/rippel/rethink-health-naspa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io.com/simulate/lluna-reyes/pointclaire2016/run/#p=page5" TargetMode="External"/><Relationship Id="rId5" Type="http://schemas.openxmlformats.org/officeDocument/2006/relationships/hyperlink" Target="https://forio.com/simulate/lluna-reyes/gora/simulation/#p=page1" TargetMode="External"/><Relationship Id="rId4" Type="http://schemas.openxmlformats.org/officeDocument/2006/relationships/hyperlink" Target="https://forio.com/simulate/climateinteractive/naspaa2/simulation/#p=page1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b.hbsp.harvard.edu/cbmp/pages/content/simulations" TargetMode="External"/><Relationship Id="rId2" Type="http://schemas.openxmlformats.org/officeDocument/2006/relationships/hyperlink" Target="https://www.climateinteractive.org/tools/en-roads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ppelfoundation.org/our-work/rethink-health/" TargetMode="External"/><Relationship Id="rId2" Type="http://schemas.openxmlformats.org/officeDocument/2006/relationships/hyperlink" Target="https://mitsloan.mit.edu/LearningEdge/simulations/Pages/Overview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02/sdr.1519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1"/>
            <a:ext cx="7772400" cy="3371850"/>
          </a:xfrm>
        </p:spPr>
        <p:txBody>
          <a:bodyPr/>
          <a:lstStyle/>
          <a:p>
            <a:r>
              <a:rPr lang="en-US" dirty="0" smtClean="0"/>
              <a:t>Simulation and Pedagogy for Public Administration</a:t>
            </a:r>
            <a:br>
              <a:rPr lang="en-US" dirty="0" smtClean="0"/>
            </a:br>
            <a:r>
              <a:rPr lang="en-US" sz="2800" dirty="0" err="1"/>
              <a:t>Renmin</a:t>
            </a:r>
            <a:r>
              <a:rPr lang="en-US" sz="2800" dirty="0"/>
              <a:t> University, Beijing</a:t>
            </a:r>
            <a:br>
              <a:rPr lang="en-US" sz="2800" dirty="0"/>
            </a:br>
            <a:r>
              <a:rPr lang="en-US" sz="2800" dirty="0"/>
              <a:t>April 7,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David F. Andersen</a:t>
            </a:r>
          </a:p>
          <a:p>
            <a:r>
              <a:rPr lang="en-US" sz="2800" dirty="0"/>
              <a:t>Rockefeller College</a:t>
            </a:r>
          </a:p>
          <a:p>
            <a:r>
              <a:rPr lang="en-US" sz="2800" dirty="0"/>
              <a:t>University at Albany</a:t>
            </a:r>
          </a:p>
        </p:txBody>
      </p:sp>
      <p:pic>
        <p:nvPicPr>
          <p:cNvPr id="4" name="Picture 3" descr="C:\Users\Emily\Desktop\Actua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807780"/>
            <a:ext cx="2209800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Competition\2015 - Healthcare and ReThink Health\Marketing\Logo\Simulation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28" y="2534615"/>
            <a:ext cx="24644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5482259"/>
            <a:ext cx="5526097" cy="8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NASPAA needed a simulation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572001"/>
            <a:ext cx="4114800" cy="143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8288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Public policy and administration focused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Technically well developed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Adaptable for student learning</a:t>
            </a:r>
          </a:p>
          <a:p>
            <a:pPr lvl="1">
              <a:lnSpc>
                <a:spcPct val="150000"/>
              </a:lnSpc>
            </a:pPr>
            <a:endParaRPr lang="en-US" sz="3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Regional Health System </a:t>
            </a:r>
            <a:br>
              <a:rPr lang="en-US" dirty="0" smtClean="0"/>
            </a:br>
            <a:r>
              <a:rPr lang="en-US" dirty="0" smtClean="0"/>
              <a:t>in a Computer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9801" y="4876801"/>
            <a:ext cx="7862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The ReThink Health model brings </a:t>
            </a:r>
          </a:p>
          <a:p>
            <a:pPr algn="ctr" eaLnBrk="1" hangingPunct="1"/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greater structure, evidence, and creativity </a:t>
            </a:r>
            <a:b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to the process of multi-stakeholder strategy design</a:t>
            </a:r>
            <a:endParaRPr lang="en-US" altLang="en-US" sz="2800" dirty="0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7391401" y="2157490"/>
            <a:ext cx="2955925" cy="1990725"/>
          </a:xfrm>
          <a:prstGeom prst="rect">
            <a:avLst/>
          </a:prstGeom>
          <a:solidFill>
            <a:srgbClr val="FFFFCC"/>
          </a:solidFill>
          <a:ln w="9525">
            <a:solidFill>
              <a:srgbClr val="660033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9933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6"/>
          <p:cNvSpPr txBox="1">
            <a:spLocks noChangeArrowheads="1"/>
          </p:cNvSpPr>
          <p:nvPr/>
        </p:nvSpPr>
        <p:spPr bwMode="auto">
          <a:xfrm>
            <a:off x="8018284" y="4134917"/>
            <a:ext cx="18277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66"/>
                </a:solidFill>
                <a:latin typeface="Calibri" panose="020F0502020204030204" pitchFamily="34" charset="0"/>
              </a:rPr>
              <a:t>Dynamics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62890" y="2157490"/>
            <a:ext cx="2992438" cy="2567451"/>
            <a:chOff x="542827" y="3411923"/>
            <a:chExt cx="2992438" cy="2059625"/>
          </a:xfrm>
        </p:grpSpPr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542827" y="3411923"/>
              <a:ext cx="2992438" cy="159697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660033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9933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1305003" y="5002438"/>
              <a:ext cx="1400896" cy="469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8001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3200" b="1" dirty="0">
                  <a:solidFill>
                    <a:srgbClr val="000066"/>
                  </a:solidFill>
                  <a:latin typeface="Calibri" panose="020F0502020204030204" pitchFamily="34" charset="0"/>
                </a:rPr>
                <a:t>System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65381" y="2449112"/>
            <a:ext cx="2709563" cy="1699102"/>
            <a:chOff x="461963" y="1131666"/>
            <a:chExt cx="4764206" cy="2597168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14364" y="1131666"/>
              <a:ext cx="4305300" cy="23018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614363" y="1131666"/>
              <a:ext cx="4313237" cy="2309813"/>
            </a:xfrm>
            <a:prstGeom prst="rect">
              <a:avLst/>
            </a:prstGeom>
            <a:noFill/>
            <a:ln w="1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14363" y="1703166"/>
              <a:ext cx="4313237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614363" y="2282604"/>
              <a:ext cx="4313237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614363" y="2862041"/>
              <a:ext cx="4313237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614363" y="1849216"/>
              <a:ext cx="4313237" cy="1584325"/>
            </a:xfrm>
            <a:custGeom>
              <a:avLst/>
              <a:gdLst>
                <a:gd name="T0" fmla="*/ 34 w 2717"/>
                <a:gd name="T1" fmla="*/ 984 h 998"/>
                <a:gd name="T2" fmla="*/ 82 w 2717"/>
                <a:gd name="T3" fmla="*/ 964 h 998"/>
                <a:gd name="T4" fmla="*/ 135 w 2717"/>
                <a:gd name="T5" fmla="*/ 945 h 998"/>
                <a:gd name="T6" fmla="*/ 183 w 2717"/>
                <a:gd name="T7" fmla="*/ 926 h 998"/>
                <a:gd name="T8" fmla="*/ 235 w 2717"/>
                <a:gd name="T9" fmla="*/ 902 h 998"/>
                <a:gd name="T10" fmla="*/ 288 w 2717"/>
                <a:gd name="T11" fmla="*/ 883 h 998"/>
                <a:gd name="T12" fmla="*/ 336 w 2717"/>
                <a:gd name="T13" fmla="*/ 864 h 998"/>
                <a:gd name="T14" fmla="*/ 389 w 2717"/>
                <a:gd name="T15" fmla="*/ 840 h 998"/>
                <a:gd name="T16" fmla="*/ 437 w 2717"/>
                <a:gd name="T17" fmla="*/ 820 h 998"/>
                <a:gd name="T18" fmla="*/ 490 w 2717"/>
                <a:gd name="T19" fmla="*/ 796 h 998"/>
                <a:gd name="T20" fmla="*/ 543 w 2717"/>
                <a:gd name="T21" fmla="*/ 777 h 998"/>
                <a:gd name="T22" fmla="*/ 591 w 2717"/>
                <a:gd name="T23" fmla="*/ 753 h 998"/>
                <a:gd name="T24" fmla="*/ 643 w 2717"/>
                <a:gd name="T25" fmla="*/ 729 h 998"/>
                <a:gd name="T26" fmla="*/ 696 w 2717"/>
                <a:gd name="T27" fmla="*/ 705 h 998"/>
                <a:gd name="T28" fmla="*/ 744 w 2717"/>
                <a:gd name="T29" fmla="*/ 686 h 998"/>
                <a:gd name="T30" fmla="*/ 797 w 2717"/>
                <a:gd name="T31" fmla="*/ 662 h 998"/>
                <a:gd name="T32" fmla="*/ 845 w 2717"/>
                <a:gd name="T33" fmla="*/ 739 h 998"/>
                <a:gd name="T34" fmla="*/ 898 w 2717"/>
                <a:gd name="T35" fmla="*/ 792 h 998"/>
                <a:gd name="T36" fmla="*/ 951 w 2717"/>
                <a:gd name="T37" fmla="*/ 806 h 998"/>
                <a:gd name="T38" fmla="*/ 999 w 2717"/>
                <a:gd name="T39" fmla="*/ 806 h 998"/>
                <a:gd name="T40" fmla="*/ 1051 w 2717"/>
                <a:gd name="T41" fmla="*/ 792 h 998"/>
                <a:gd name="T42" fmla="*/ 1099 w 2717"/>
                <a:gd name="T43" fmla="*/ 772 h 998"/>
                <a:gd name="T44" fmla="*/ 1152 w 2717"/>
                <a:gd name="T45" fmla="*/ 753 h 998"/>
                <a:gd name="T46" fmla="*/ 1205 w 2717"/>
                <a:gd name="T47" fmla="*/ 734 h 998"/>
                <a:gd name="T48" fmla="*/ 1253 w 2717"/>
                <a:gd name="T49" fmla="*/ 715 h 998"/>
                <a:gd name="T50" fmla="*/ 1306 w 2717"/>
                <a:gd name="T51" fmla="*/ 691 h 998"/>
                <a:gd name="T52" fmla="*/ 1359 w 2717"/>
                <a:gd name="T53" fmla="*/ 667 h 998"/>
                <a:gd name="T54" fmla="*/ 1407 w 2717"/>
                <a:gd name="T55" fmla="*/ 648 h 998"/>
                <a:gd name="T56" fmla="*/ 1459 w 2717"/>
                <a:gd name="T57" fmla="*/ 624 h 998"/>
                <a:gd name="T58" fmla="*/ 1507 w 2717"/>
                <a:gd name="T59" fmla="*/ 600 h 998"/>
                <a:gd name="T60" fmla="*/ 1560 w 2717"/>
                <a:gd name="T61" fmla="*/ 576 h 998"/>
                <a:gd name="T62" fmla="*/ 1613 w 2717"/>
                <a:gd name="T63" fmla="*/ 552 h 998"/>
                <a:gd name="T64" fmla="*/ 1661 w 2717"/>
                <a:gd name="T65" fmla="*/ 528 h 998"/>
                <a:gd name="T66" fmla="*/ 1714 w 2717"/>
                <a:gd name="T67" fmla="*/ 504 h 998"/>
                <a:gd name="T68" fmla="*/ 1762 w 2717"/>
                <a:gd name="T69" fmla="*/ 480 h 998"/>
                <a:gd name="T70" fmla="*/ 1815 w 2717"/>
                <a:gd name="T71" fmla="*/ 456 h 998"/>
                <a:gd name="T72" fmla="*/ 1867 w 2717"/>
                <a:gd name="T73" fmla="*/ 432 h 998"/>
                <a:gd name="T74" fmla="*/ 1915 w 2717"/>
                <a:gd name="T75" fmla="*/ 408 h 998"/>
                <a:gd name="T76" fmla="*/ 1968 w 2717"/>
                <a:gd name="T77" fmla="*/ 379 h 998"/>
                <a:gd name="T78" fmla="*/ 2016 w 2717"/>
                <a:gd name="T79" fmla="*/ 355 h 998"/>
                <a:gd name="T80" fmla="*/ 2069 w 2717"/>
                <a:gd name="T81" fmla="*/ 331 h 998"/>
                <a:gd name="T82" fmla="*/ 2122 w 2717"/>
                <a:gd name="T83" fmla="*/ 307 h 998"/>
                <a:gd name="T84" fmla="*/ 2170 w 2717"/>
                <a:gd name="T85" fmla="*/ 278 h 998"/>
                <a:gd name="T86" fmla="*/ 2223 w 2717"/>
                <a:gd name="T87" fmla="*/ 254 h 998"/>
                <a:gd name="T88" fmla="*/ 2275 w 2717"/>
                <a:gd name="T89" fmla="*/ 230 h 998"/>
                <a:gd name="T90" fmla="*/ 2323 w 2717"/>
                <a:gd name="T91" fmla="*/ 201 h 998"/>
                <a:gd name="T92" fmla="*/ 2376 w 2717"/>
                <a:gd name="T93" fmla="*/ 177 h 998"/>
                <a:gd name="T94" fmla="*/ 2424 w 2717"/>
                <a:gd name="T95" fmla="*/ 148 h 998"/>
                <a:gd name="T96" fmla="*/ 2477 w 2717"/>
                <a:gd name="T97" fmla="*/ 124 h 998"/>
                <a:gd name="T98" fmla="*/ 2530 w 2717"/>
                <a:gd name="T99" fmla="*/ 96 h 998"/>
                <a:gd name="T100" fmla="*/ 2578 w 2717"/>
                <a:gd name="T101" fmla="*/ 72 h 998"/>
                <a:gd name="T102" fmla="*/ 2631 w 2717"/>
                <a:gd name="T103" fmla="*/ 43 h 998"/>
                <a:gd name="T104" fmla="*/ 2679 w 2717"/>
                <a:gd name="T105" fmla="*/ 19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17" h="998">
                  <a:moveTo>
                    <a:pt x="0" y="998"/>
                  </a:moveTo>
                  <a:lnTo>
                    <a:pt x="15" y="988"/>
                  </a:lnTo>
                  <a:lnTo>
                    <a:pt x="34" y="984"/>
                  </a:lnTo>
                  <a:lnTo>
                    <a:pt x="48" y="979"/>
                  </a:lnTo>
                  <a:lnTo>
                    <a:pt x="67" y="969"/>
                  </a:lnTo>
                  <a:lnTo>
                    <a:pt x="82" y="964"/>
                  </a:lnTo>
                  <a:lnTo>
                    <a:pt x="101" y="960"/>
                  </a:lnTo>
                  <a:lnTo>
                    <a:pt x="115" y="950"/>
                  </a:lnTo>
                  <a:lnTo>
                    <a:pt x="135" y="945"/>
                  </a:lnTo>
                  <a:lnTo>
                    <a:pt x="149" y="936"/>
                  </a:lnTo>
                  <a:lnTo>
                    <a:pt x="168" y="931"/>
                  </a:lnTo>
                  <a:lnTo>
                    <a:pt x="183" y="926"/>
                  </a:lnTo>
                  <a:lnTo>
                    <a:pt x="202" y="916"/>
                  </a:lnTo>
                  <a:lnTo>
                    <a:pt x="216" y="912"/>
                  </a:lnTo>
                  <a:lnTo>
                    <a:pt x="235" y="902"/>
                  </a:lnTo>
                  <a:lnTo>
                    <a:pt x="255" y="897"/>
                  </a:lnTo>
                  <a:lnTo>
                    <a:pt x="269" y="892"/>
                  </a:lnTo>
                  <a:lnTo>
                    <a:pt x="288" y="883"/>
                  </a:lnTo>
                  <a:lnTo>
                    <a:pt x="303" y="878"/>
                  </a:lnTo>
                  <a:lnTo>
                    <a:pt x="322" y="868"/>
                  </a:lnTo>
                  <a:lnTo>
                    <a:pt x="336" y="864"/>
                  </a:lnTo>
                  <a:lnTo>
                    <a:pt x="355" y="854"/>
                  </a:lnTo>
                  <a:lnTo>
                    <a:pt x="370" y="849"/>
                  </a:lnTo>
                  <a:lnTo>
                    <a:pt x="389" y="840"/>
                  </a:lnTo>
                  <a:lnTo>
                    <a:pt x="403" y="835"/>
                  </a:lnTo>
                  <a:lnTo>
                    <a:pt x="423" y="825"/>
                  </a:lnTo>
                  <a:lnTo>
                    <a:pt x="437" y="820"/>
                  </a:lnTo>
                  <a:lnTo>
                    <a:pt x="456" y="811"/>
                  </a:lnTo>
                  <a:lnTo>
                    <a:pt x="475" y="806"/>
                  </a:lnTo>
                  <a:lnTo>
                    <a:pt x="490" y="796"/>
                  </a:lnTo>
                  <a:lnTo>
                    <a:pt x="509" y="792"/>
                  </a:lnTo>
                  <a:lnTo>
                    <a:pt x="523" y="782"/>
                  </a:lnTo>
                  <a:lnTo>
                    <a:pt x="543" y="777"/>
                  </a:lnTo>
                  <a:lnTo>
                    <a:pt x="557" y="768"/>
                  </a:lnTo>
                  <a:lnTo>
                    <a:pt x="576" y="763"/>
                  </a:lnTo>
                  <a:lnTo>
                    <a:pt x="591" y="753"/>
                  </a:lnTo>
                  <a:lnTo>
                    <a:pt x="610" y="744"/>
                  </a:lnTo>
                  <a:lnTo>
                    <a:pt x="624" y="739"/>
                  </a:lnTo>
                  <a:lnTo>
                    <a:pt x="643" y="729"/>
                  </a:lnTo>
                  <a:lnTo>
                    <a:pt x="658" y="724"/>
                  </a:lnTo>
                  <a:lnTo>
                    <a:pt x="677" y="715"/>
                  </a:lnTo>
                  <a:lnTo>
                    <a:pt x="696" y="705"/>
                  </a:lnTo>
                  <a:lnTo>
                    <a:pt x="711" y="700"/>
                  </a:lnTo>
                  <a:lnTo>
                    <a:pt x="730" y="691"/>
                  </a:lnTo>
                  <a:lnTo>
                    <a:pt x="744" y="686"/>
                  </a:lnTo>
                  <a:lnTo>
                    <a:pt x="763" y="676"/>
                  </a:lnTo>
                  <a:lnTo>
                    <a:pt x="778" y="667"/>
                  </a:lnTo>
                  <a:lnTo>
                    <a:pt x="797" y="662"/>
                  </a:lnTo>
                  <a:lnTo>
                    <a:pt x="811" y="652"/>
                  </a:lnTo>
                  <a:lnTo>
                    <a:pt x="831" y="700"/>
                  </a:lnTo>
                  <a:lnTo>
                    <a:pt x="845" y="739"/>
                  </a:lnTo>
                  <a:lnTo>
                    <a:pt x="864" y="763"/>
                  </a:lnTo>
                  <a:lnTo>
                    <a:pt x="879" y="782"/>
                  </a:lnTo>
                  <a:lnTo>
                    <a:pt x="898" y="792"/>
                  </a:lnTo>
                  <a:lnTo>
                    <a:pt x="917" y="801"/>
                  </a:lnTo>
                  <a:lnTo>
                    <a:pt x="931" y="806"/>
                  </a:lnTo>
                  <a:lnTo>
                    <a:pt x="951" y="806"/>
                  </a:lnTo>
                  <a:lnTo>
                    <a:pt x="965" y="806"/>
                  </a:lnTo>
                  <a:lnTo>
                    <a:pt x="984" y="806"/>
                  </a:lnTo>
                  <a:lnTo>
                    <a:pt x="999" y="806"/>
                  </a:lnTo>
                  <a:lnTo>
                    <a:pt x="1018" y="801"/>
                  </a:lnTo>
                  <a:lnTo>
                    <a:pt x="1032" y="796"/>
                  </a:lnTo>
                  <a:lnTo>
                    <a:pt x="1051" y="792"/>
                  </a:lnTo>
                  <a:lnTo>
                    <a:pt x="1066" y="787"/>
                  </a:lnTo>
                  <a:lnTo>
                    <a:pt x="1085" y="782"/>
                  </a:lnTo>
                  <a:lnTo>
                    <a:pt x="1099" y="772"/>
                  </a:lnTo>
                  <a:lnTo>
                    <a:pt x="1119" y="768"/>
                  </a:lnTo>
                  <a:lnTo>
                    <a:pt x="1133" y="763"/>
                  </a:lnTo>
                  <a:lnTo>
                    <a:pt x="1152" y="753"/>
                  </a:lnTo>
                  <a:lnTo>
                    <a:pt x="1171" y="748"/>
                  </a:lnTo>
                  <a:lnTo>
                    <a:pt x="1186" y="739"/>
                  </a:lnTo>
                  <a:lnTo>
                    <a:pt x="1205" y="734"/>
                  </a:lnTo>
                  <a:lnTo>
                    <a:pt x="1219" y="729"/>
                  </a:lnTo>
                  <a:lnTo>
                    <a:pt x="1239" y="720"/>
                  </a:lnTo>
                  <a:lnTo>
                    <a:pt x="1253" y="715"/>
                  </a:lnTo>
                  <a:lnTo>
                    <a:pt x="1272" y="705"/>
                  </a:lnTo>
                  <a:lnTo>
                    <a:pt x="1287" y="700"/>
                  </a:lnTo>
                  <a:lnTo>
                    <a:pt x="1306" y="691"/>
                  </a:lnTo>
                  <a:lnTo>
                    <a:pt x="1320" y="686"/>
                  </a:lnTo>
                  <a:lnTo>
                    <a:pt x="1339" y="676"/>
                  </a:lnTo>
                  <a:lnTo>
                    <a:pt x="1359" y="667"/>
                  </a:lnTo>
                  <a:lnTo>
                    <a:pt x="1373" y="662"/>
                  </a:lnTo>
                  <a:lnTo>
                    <a:pt x="1392" y="652"/>
                  </a:lnTo>
                  <a:lnTo>
                    <a:pt x="1407" y="648"/>
                  </a:lnTo>
                  <a:lnTo>
                    <a:pt x="1426" y="638"/>
                  </a:lnTo>
                  <a:lnTo>
                    <a:pt x="1440" y="628"/>
                  </a:lnTo>
                  <a:lnTo>
                    <a:pt x="1459" y="624"/>
                  </a:lnTo>
                  <a:lnTo>
                    <a:pt x="1474" y="614"/>
                  </a:lnTo>
                  <a:lnTo>
                    <a:pt x="1493" y="609"/>
                  </a:lnTo>
                  <a:lnTo>
                    <a:pt x="1507" y="600"/>
                  </a:lnTo>
                  <a:lnTo>
                    <a:pt x="1527" y="590"/>
                  </a:lnTo>
                  <a:lnTo>
                    <a:pt x="1541" y="585"/>
                  </a:lnTo>
                  <a:lnTo>
                    <a:pt x="1560" y="576"/>
                  </a:lnTo>
                  <a:lnTo>
                    <a:pt x="1575" y="566"/>
                  </a:lnTo>
                  <a:lnTo>
                    <a:pt x="1594" y="561"/>
                  </a:lnTo>
                  <a:lnTo>
                    <a:pt x="1613" y="552"/>
                  </a:lnTo>
                  <a:lnTo>
                    <a:pt x="1627" y="547"/>
                  </a:lnTo>
                  <a:lnTo>
                    <a:pt x="1647" y="537"/>
                  </a:lnTo>
                  <a:lnTo>
                    <a:pt x="1661" y="528"/>
                  </a:lnTo>
                  <a:lnTo>
                    <a:pt x="1680" y="523"/>
                  </a:lnTo>
                  <a:lnTo>
                    <a:pt x="1695" y="513"/>
                  </a:lnTo>
                  <a:lnTo>
                    <a:pt x="1714" y="504"/>
                  </a:lnTo>
                  <a:lnTo>
                    <a:pt x="1728" y="494"/>
                  </a:lnTo>
                  <a:lnTo>
                    <a:pt x="1747" y="489"/>
                  </a:lnTo>
                  <a:lnTo>
                    <a:pt x="1762" y="480"/>
                  </a:lnTo>
                  <a:lnTo>
                    <a:pt x="1781" y="470"/>
                  </a:lnTo>
                  <a:lnTo>
                    <a:pt x="1795" y="465"/>
                  </a:lnTo>
                  <a:lnTo>
                    <a:pt x="1815" y="456"/>
                  </a:lnTo>
                  <a:lnTo>
                    <a:pt x="1834" y="446"/>
                  </a:lnTo>
                  <a:lnTo>
                    <a:pt x="1848" y="441"/>
                  </a:lnTo>
                  <a:lnTo>
                    <a:pt x="1867" y="432"/>
                  </a:lnTo>
                  <a:lnTo>
                    <a:pt x="1882" y="422"/>
                  </a:lnTo>
                  <a:lnTo>
                    <a:pt x="1901" y="412"/>
                  </a:lnTo>
                  <a:lnTo>
                    <a:pt x="1915" y="408"/>
                  </a:lnTo>
                  <a:lnTo>
                    <a:pt x="1935" y="398"/>
                  </a:lnTo>
                  <a:lnTo>
                    <a:pt x="1949" y="388"/>
                  </a:lnTo>
                  <a:lnTo>
                    <a:pt x="1968" y="379"/>
                  </a:lnTo>
                  <a:lnTo>
                    <a:pt x="1983" y="374"/>
                  </a:lnTo>
                  <a:lnTo>
                    <a:pt x="2002" y="364"/>
                  </a:lnTo>
                  <a:lnTo>
                    <a:pt x="2016" y="355"/>
                  </a:lnTo>
                  <a:lnTo>
                    <a:pt x="2035" y="345"/>
                  </a:lnTo>
                  <a:lnTo>
                    <a:pt x="2055" y="340"/>
                  </a:lnTo>
                  <a:lnTo>
                    <a:pt x="2069" y="331"/>
                  </a:lnTo>
                  <a:lnTo>
                    <a:pt x="2088" y="321"/>
                  </a:lnTo>
                  <a:lnTo>
                    <a:pt x="2103" y="312"/>
                  </a:lnTo>
                  <a:lnTo>
                    <a:pt x="2122" y="307"/>
                  </a:lnTo>
                  <a:lnTo>
                    <a:pt x="2136" y="297"/>
                  </a:lnTo>
                  <a:lnTo>
                    <a:pt x="2155" y="288"/>
                  </a:lnTo>
                  <a:lnTo>
                    <a:pt x="2170" y="278"/>
                  </a:lnTo>
                  <a:lnTo>
                    <a:pt x="2189" y="273"/>
                  </a:lnTo>
                  <a:lnTo>
                    <a:pt x="2203" y="264"/>
                  </a:lnTo>
                  <a:lnTo>
                    <a:pt x="2223" y="254"/>
                  </a:lnTo>
                  <a:lnTo>
                    <a:pt x="2237" y="244"/>
                  </a:lnTo>
                  <a:lnTo>
                    <a:pt x="2256" y="235"/>
                  </a:lnTo>
                  <a:lnTo>
                    <a:pt x="2275" y="230"/>
                  </a:lnTo>
                  <a:lnTo>
                    <a:pt x="2290" y="220"/>
                  </a:lnTo>
                  <a:lnTo>
                    <a:pt x="2309" y="211"/>
                  </a:lnTo>
                  <a:lnTo>
                    <a:pt x="2323" y="201"/>
                  </a:lnTo>
                  <a:lnTo>
                    <a:pt x="2343" y="192"/>
                  </a:lnTo>
                  <a:lnTo>
                    <a:pt x="2357" y="187"/>
                  </a:lnTo>
                  <a:lnTo>
                    <a:pt x="2376" y="177"/>
                  </a:lnTo>
                  <a:lnTo>
                    <a:pt x="2391" y="168"/>
                  </a:lnTo>
                  <a:lnTo>
                    <a:pt x="2410" y="158"/>
                  </a:lnTo>
                  <a:lnTo>
                    <a:pt x="2424" y="148"/>
                  </a:lnTo>
                  <a:lnTo>
                    <a:pt x="2443" y="144"/>
                  </a:lnTo>
                  <a:lnTo>
                    <a:pt x="2458" y="134"/>
                  </a:lnTo>
                  <a:lnTo>
                    <a:pt x="2477" y="124"/>
                  </a:lnTo>
                  <a:lnTo>
                    <a:pt x="2491" y="115"/>
                  </a:lnTo>
                  <a:lnTo>
                    <a:pt x="2511" y="105"/>
                  </a:lnTo>
                  <a:lnTo>
                    <a:pt x="2530" y="96"/>
                  </a:lnTo>
                  <a:lnTo>
                    <a:pt x="2544" y="91"/>
                  </a:lnTo>
                  <a:lnTo>
                    <a:pt x="2563" y="81"/>
                  </a:lnTo>
                  <a:lnTo>
                    <a:pt x="2578" y="72"/>
                  </a:lnTo>
                  <a:lnTo>
                    <a:pt x="2597" y="62"/>
                  </a:lnTo>
                  <a:lnTo>
                    <a:pt x="2611" y="52"/>
                  </a:lnTo>
                  <a:lnTo>
                    <a:pt x="2631" y="43"/>
                  </a:lnTo>
                  <a:lnTo>
                    <a:pt x="2645" y="33"/>
                  </a:lnTo>
                  <a:lnTo>
                    <a:pt x="2664" y="28"/>
                  </a:lnTo>
                  <a:lnTo>
                    <a:pt x="2679" y="19"/>
                  </a:lnTo>
                  <a:lnTo>
                    <a:pt x="2698" y="9"/>
                  </a:lnTo>
                  <a:lnTo>
                    <a:pt x="2717" y="0"/>
                  </a:lnTo>
                </a:path>
              </a:pathLst>
            </a:custGeom>
            <a:noFill/>
            <a:ln w="47625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614363" y="2519141"/>
              <a:ext cx="4313237" cy="914400"/>
            </a:xfrm>
            <a:custGeom>
              <a:avLst/>
              <a:gdLst>
                <a:gd name="T0" fmla="*/ 34 w 2717"/>
                <a:gd name="T1" fmla="*/ 562 h 576"/>
                <a:gd name="T2" fmla="*/ 82 w 2717"/>
                <a:gd name="T3" fmla="*/ 542 h 576"/>
                <a:gd name="T4" fmla="*/ 135 w 2717"/>
                <a:gd name="T5" fmla="*/ 523 h 576"/>
                <a:gd name="T6" fmla="*/ 183 w 2717"/>
                <a:gd name="T7" fmla="*/ 504 h 576"/>
                <a:gd name="T8" fmla="*/ 235 w 2717"/>
                <a:gd name="T9" fmla="*/ 480 h 576"/>
                <a:gd name="T10" fmla="*/ 288 w 2717"/>
                <a:gd name="T11" fmla="*/ 461 h 576"/>
                <a:gd name="T12" fmla="*/ 336 w 2717"/>
                <a:gd name="T13" fmla="*/ 442 h 576"/>
                <a:gd name="T14" fmla="*/ 389 w 2717"/>
                <a:gd name="T15" fmla="*/ 418 h 576"/>
                <a:gd name="T16" fmla="*/ 437 w 2717"/>
                <a:gd name="T17" fmla="*/ 398 h 576"/>
                <a:gd name="T18" fmla="*/ 490 w 2717"/>
                <a:gd name="T19" fmla="*/ 374 h 576"/>
                <a:gd name="T20" fmla="*/ 543 w 2717"/>
                <a:gd name="T21" fmla="*/ 355 h 576"/>
                <a:gd name="T22" fmla="*/ 591 w 2717"/>
                <a:gd name="T23" fmla="*/ 331 h 576"/>
                <a:gd name="T24" fmla="*/ 643 w 2717"/>
                <a:gd name="T25" fmla="*/ 307 h 576"/>
                <a:gd name="T26" fmla="*/ 696 w 2717"/>
                <a:gd name="T27" fmla="*/ 288 h 576"/>
                <a:gd name="T28" fmla="*/ 744 w 2717"/>
                <a:gd name="T29" fmla="*/ 264 h 576"/>
                <a:gd name="T30" fmla="*/ 797 w 2717"/>
                <a:gd name="T31" fmla="*/ 240 h 576"/>
                <a:gd name="T32" fmla="*/ 845 w 2717"/>
                <a:gd name="T33" fmla="*/ 240 h 576"/>
                <a:gd name="T34" fmla="*/ 898 w 2717"/>
                <a:gd name="T35" fmla="*/ 259 h 576"/>
                <a:gd name="T36" fmla="*/ 951 w 2717"/>
                <a:gd name="T37" fmla="*/ 288 h 576"/>
                <a:gd name="T38" fmla="*/ 999 w 2717"/>
                <a:gd name="T39" fmla="*/ 326 h 576"/>
                <a:gd name="T40" fmla="*/ 1051 w 2717"/>
                <a:gd name="T41" fmla="*/ 326 h 576"/>
                <a:gd name="T42" fmla="*/ 1099 w 2717"/>
                <a:gd name="T43" fmla="*/ 326 h 576"/>
                <a:gd name="T44" fmla="*/ 1152 w 2717"/>
                <a:gd name="T45" fmla="*/ 322 h 576"/>
                <a:gd name="T46" fmla="*/ 1205 w 2717"/>
                <a:gd name="T47" fmla="*/ 317 h 576"/>
                <a:gd name="T48" fmla="*/ 1253 w 2717"/>
                <a:gd name="T49" fmla="*/ 312 h 576"/>
                <a:gd name="T50" fmla="*/ 1306 w 2717"/>
                <a:gd name="T51" fmla="*/ 307 h 576"/>
                <a:gd name="T52" fmla="*/ 1359 w 2717"/>
                <a:gd name="T53" fmla="*/ 307 h 576"/>
                <a:gd name="T54" fmla="*/ 1407 w 2717"/>
                <a:gd name="T55" fmla="*/ 302 h 576"/>
                <a:gd name="T56" fmla="*/ 1459 w 2717"/>
                <a:gd name="T57" fmla="*/ 302 h 576"/>
                <a:gd name="T58" fmla="*/ 1507 w 2717"/>
                <a:gd name="T59" fmla="*/ 298 h 576"/>
                <a:gd name="T60" fmla="*/ 1560 w 2717"/>
                <a:gd name="T61" fmla="*/ 288 h 576"/>
                <a:gd name="T62" fmla="*/ 1613 w 2717"/>
                <a:gd name="T63" fmla="*/ 283 h 576"/>
                <a:gd name="T64" fmla="*/ 1661 w 2717"/>
                <a:gd name="T65" fmla="*/ 278 h 576"/>
                <a:gd name="T66" fmla="*/ 1714 w 2717"/>
                <a:gd name="T67" fmla="*/ 269 h 576"/>
                <a:gd name="T68" fmla="*/ 1762 w 2717"/>
                <a:gd name="T69" fmla="*/ 259 h 576"/>
                <a:gd name="T70" fmla="*/ 1815 w 2717"/>
                <a:gd name="T71" fmla="*/ 250 h 576"/>
                <a:gd name="T72" fmla="*/ 1867 w 2717"/>
                <a:gd name="T73" fmla="*/ 240 h 576"/>
                <a:gd name="T74" fmla="*/ 1915 w 2717"/>
                <a:gd name="T75" fmla="*/ 226 h 576"/>
                <a:gd name="T76" fmla="*/ 1968 w 2717"/>
                <a:gd name="T77" fmla="*/ 216 h 576"/>
                <a:gd name="T78" fmla="*/ 2016 w 2717"/>
                <a:gd name="T79" fmla="*/ 206 h 576"/>
                <a:gd name="T80" fmla="*/ 2069 w 2717"/>
                <a:gd name="T81" fmla="*/ 192 h 576"/>
                <a:gd name="T82" fmla="*/ 2122 w 2717"/>
                <a:gd name="T83" fmla="*/ 178 h 576"/>
                <a:gd name="T84" fmla="*/ 2170 w 2717"/>
                <a:gd name="T85" fmla="*/ 163 h 576"/>
                <a:gd name="T86" fmla="*/ 2223 w 2717"/>
                <a:gd name="T87" fmla="*/ 154 h 576"/>
                <a:gd name="T88" fmla="*/ 2275 w 2717"/>
                <a:gd name="T89" fmla="*/ 139 h 576"/>
                <a:gd name="T90" fmla="*/ 2323 w 2717"/>
                <a:gd name="T91" fmla="*/ 125 h 576"/>
                <a:gd name="T92" fmla="*/ 2376 w 2717"/>
                <a:gd name="T93" fmla="*/ 110 h 576"/>
                <a:gd name="T94" fmla="*/ 2424 w 2717"/>
                <a:gd name="T95" fmla="*/ 91 h 576"/>
                <a:gd name="T96" fmla="*/ 2477 w 2717"/>
                <a:gd name="T97" fmla="*/ 77 h 576"/>
                <a:gd name="T98" fmla="*/ 2530 w 2717"/>
                <a:gd name="T99" fmla="*/ 62 h 576"/>
                <a:gd name="T100" fmla="*/ 2578 w 2717"/>
                <a:gd name="T101" fmla="*/ 43 h 576"/>
                <a:gd name="T102" fmla="*/ 2631 w 2717"/>
                <a:gd name="T103" fmla="*/ 29 h 576"/>
                <a:gd name="T104" fmla="*/ 2679 w 2717"/>
                <a:gd name="T105" fmla="*/ 1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17" h="576">
                  <a:moveTo>
                    <a:pt x="0" y="576"/>
                  </a:moveTo>
                  <a:lnTo>
                    <a:pt x="15" y="566"/>
                  </a:lnTo>
                  <a:lnTo>
                    <a:pt x="34" y="562"/>
                  </a:lnTo>
                  <a:lnTo>
                    <a:pt x="48" y="557"/>
                  </a:lnTo>
                  <a:lnTo>
                    <a:pt x="67" y="547"/>
                  </a:lnTo>
                  <a:lnTo>
                    <a:pt x="82" y="542"/>
                  </a:lnTo>
                  <a:lnTo>
                    <a:pt x="101" y="538"/>
                  </a:lnTo>
                  <a:lnTo>
                    <a:pt x="115" y="528"/>
                  </a:lnTo>
                  <a:lnTo>
                    <a:pt x="135" y="523"/>
                  </a:lnTo>
                  <a:lnTo>
                    <a:pt x="149" y="514"/>
                  </a:lnTo>
                  <a:lnTo>
                    <a:pt x="168" y="509"/>
                  </a:lnTo>
                  <a:lnTo>
                    <a:pt x="183" y="504"/>
                  </a:lnTo>
                  <a:lnTo>
                    <a:pt x="202" y="494"/>
                  </a:lnTo>
                  <a:lnTo>
                    <a:pt x="216" y="490"/>
                  </a:lnTo>
                  <a:lnTo>
                    <a:pt x="235" y="480"/>
                  </a:lnTo>
                  <a:lnTo>
                    <a:pt x="255" y="475"/>
                  </a:lnTo>
                  <a:lnTo>
                    <a:pt x="269" y="470"/>
                  </a:lnTo>
                  <a:lnTo>
                    <a:pt x="288" y="461"/>
                  </a:lnTo>
                  <a:lnTo>
                    <a:pt x="303" y="456"/>
                  </a:lnTo>
                  <a:lnTo>
                    <a:pt x="322" y="446"/>
                  </a:lnTo>
                  <a:lnTo>
                    <a:pt x="336" y="442"/>
                  </a:lnTo>
                  <a:lnTo>
                    <a:pt x="355" y="432"/>
                  </a:lnTo>
                  <a:lnTo>
                    <a:pt x="370" y="427"/>
                  </a:lnTo>
                  <a:lnTo>
                    <a:pt x="389" y="418"/>
                  </a:lnTo>
                  <a:lnTo>
                    <a:pt x="403" y="413"/>
                  </a:lnTo>
                  <a:lnTo>
                    <a:pt x="423" y="403"/>
                  </a:lnTo>
                  <a:lnTo>
                    <a:pt x="437" y="398"/>
                  </a:lnTo>
                  <a:lnTo>
                    <a:pt x="456" y="389"/>
                  </a:lnTo>
                  <a:lnTo>
                    <a:pt x="475" y="384"/>
                  </a:lnTo>
                  <a:lnTo>
                    <a:pt x="490" y="374"/>
                  </a:lnTo>
                  <a:lnTo>
                    <a:pt x="509" y="370"/>
                  </a:lnTo>
                  <a:lnTo>
                    <a:pt x="523" y="360"/>
                  </a:lnTo>
                  <a:lnTo>
                    <a:pt x="543" y="355"/>
                  </a:lnTo>
                  <a:lnTo>
                    <a:pt x="557" y="346"/>
                  </a:lnTo>
                  <a:lnTo>
                    <a:pt x="576" y="341"/>
                  </a:lnTo>
                  <a:lnTo>
                    <a:pt x="591" y="331"/>
                  </a:lnTo>
                  <a:lnTo>
                    <a:pt x="610" y="326"/>
                  </a:lnTo>
                  <a:lnTo>
                    <a:pt x="624" y="317"/>
                  </a:lnTo>
                  <a:lnTo>
                    <a:pt x="643" y="307"/>
                  </a:lnTo>
                  <a:lnTo>
                    <a:pt x="658" y="302"/>
                  </a:lnTo>
                  <a:lnTo>
                    <a:pt x="677" y="293"/>
                  </a:lnTo>
                  <a:lnTo>
                    <a:pt x="696" y="288"/>
                  </a:lnTo>
                  <a:lnTo>
                    <a:pt x="711" y="278"/>
                  </a:lnTo>
                  <a:lnTo>
                    <a:pt x="730" y="269"/>
                  </a:lnTo>
                  <a:lnTo>
                    <a:pt x="744" y="264"/>
                  </a:lnTo>
                  <a:lnTo>
                    <a:pt x="763" y="254"/>
                  </a:lnTo>
                  <a:lnTo>
                    <a:pt x="778" y="245"/>
                  </a:lnTo>
                  <a:lnTo>
                    <a:pt x="797" y="240"/>
                  </a:lnTo>
                  <a:lnTo>
                    <a:pt x="811" y="230"/>
                  </a:lnTo>
                  <a:lnTo>
                    <a:pt x="831" y="235"/>
                  </a:lnTo>
                  <a:lnTo>
                    <a:pt x="845" y="240"/>
                  </a:lnTo>
                  <a:lnTo>
                    <a:pt x="864" y="245"/>
                  </a:lnTo>
                  <a:lnTo>
                    <a:pt x="879" y="254"/>
                  </a:lnTo>
                  <a:lnTo>
                    <a:pt x="898" y="259"/>
                  </a:lnTo>
                  <a:lnTo>
                    <a:pt x="917" y="269"/>
                  </a:lnTo>
                  <a:lnTo>
                    <a:pt x="931" y="278"/>
                  </a:lnTo>
                  <a:lnTo>
                    <a:pt x="951" y="288"/>
                  </a:lnTo>
                  <a:lnTo>
                    <a:pt x="965" y="307"/>
                  </a:lnTo>
                  <a:lnTo>
                    <a:pt x="984" y="322"/>
                  </a:lnTo>
                  <a:lnTo>
                    <a:pt x="999" y="326"/>
                  </a:lnTo>
                  <a:lnTo>
                    <a:pt x="1018" y="326"/>
                  </a:lnTo>
                  <a:lnTo>
                    <a:pt x="1032" y="326"/>
                  </a:lnTo>
                  <a:lnTo>
                    <a:pt x="1051" y="326"/>
                  </a:lnTo>
                  <a:lnTo>
                    <a:pt x="1066" y="326"/>
                  </a:lnTo>
                  <a:lnTo>
                    <a:pt x="1085" y="326"/>
                  </a:lnTo>
                  <a:lnTo>
                    <a:pt x="1099" y="326"/>
                  </a:lnTo>
                  <a:lnTo>
                    <a:pt x="1119" y="326"/>
                  </a:lnTo>
                  <a:lnTo>
                    <a:pt x="1133" y="322"/>
                  </a:lnTo>
                  <a:lnTo>
                    <a:pt x="1152" y="322"/>
                  </a:lnTo>
                  <a:lnTo>
                    <a:pt x="1171" y="322"/>
                  </a:lnTo>
                  <a:lnTo>
                    <a:pt x="1186" y="317"/>
                  </a:lnTo>
                  <a:lnTo>
                    <a:pt x="1205" y="317"/>
                  </a:lnTo>
                  <a:lnTo>
                    <a:pt x="1219" y="312"/>
                  </a:lnTo>
                  <a:lnTo>
                    <a:pt x="1239" y="312"/>
                  </a:lnTo>
                  <a:lnTo>
                    <a:pt x="1253" y="312"/>
                  </a:lnTo>
                  <a:lnTo>
                    <a:pt x="1272" y="312"/>
                  </a:lnTo>
                  <a:lnTo>
                    <a:pt x="1287" y="312"/>
                  </a:lnTo>
                  <a:lnTo>
                    <a:pt x="1306" y="307"/>
                  </a:lnTo>
                  <a:lnTo>
                    <a:pt x="1320" y="307"/>
                  </a:lnTo>
                  <a:lnTo>
                    <a:pt x="1339" y="307"/>
                  </a:lnTo>
                  <a:lnTo>
                    <a:pt x="1359" y="307"/>
                  </a:lnTo>
                  <a:lnTo>
                    <a:pt x="1373" y="307"/>
                  </a:lnTo>
                  <a:lnTo>
                    <a:pt x="1392" y="307"/>
                  </a:lnTo>
                  <a:lnTo>
                    <a:pt x="1407" y="302"/>
                  </a:lnTo>
                  <a:lnTo>
                    <a:pt x="1426" y="302"/>
                  </a:lnTo>
                  <a:lnTo>
                    <a:pt x="1440" y="302"/>
                  </a:lnTo>
                  <a:lnTo>
                    <a:pt x="1459" y="302"/>
                  </a:lnTo>
                  <a:lnTo>
                    <a:pt x="1474" y="298"/>
                  </a:lnTo>
                  <a:lnTo>
                    <a:pt x="1493" y="298"/>
                  </a:lnTo>
                  <a:lnTo>
                    <a:pt x="1507" y="298"/>
                  </a:lnTo>
                  <a:lnTo>
                    <a:pt x="1527" y="293"/>
                  </a:lnTo>
                  <a:lnTo>
                    <a:pt x="1541" y="293"/>
                  </a:lnTo>
                  <a:lnTo>
                    <a:pt x="1560" y="288"/>
                  </a:lnTo>
                  <a:lnTo>
                    <a:pt x="1575" y="288"/>
                  </a:lnTo>
                  <a:lnTo>
                    <a:pt x="1594" y="288"/>
                  </a:lnTo>
                  <a:lnTo>
                    <a:pt x="1613" y="283"/>
                  </a:lnTo>
                  <a:lnTo>
                    <a:pt x="1627" y="283"/>
                  </a:lnTo>
                  <a:lnTo>
                    <a:pt x="1647" y="278"/>
                  </a:lnTo>
                  <a:lnTo>
                    <a:pt x="1661" y="278"/>
                  </a:lnTo>
                  <a:lnTo>
                    <a:pt x="1680" y="274"/>
                  </a:lnTo>
                  <a:lnTo>
                    <a:pt x="1695" y="269"/>
                  </a:lnTo>
                  <a:lnTo>
                    <a:pt x="1714" y="269"/>
                  </a:lnTo>
                  <a:lnTo>
                    <a:pt x="1728" y="264"/>
                  </a:lnTo>
                  <a:lnTo>
                    <a:pt x="1747" y="264"/>
                  </a:lnTo>
                  <a:lnTo>
                    <a:pt x="1762" y="259"/>
                  </a:lnTo>
                  <a:lnTo>
                    <a:pt x="1781" y="254"/>
                  </a:lnTo>
                  <a:lnTo>
                    <a:pt x="1795" y="254"/>
                  </a:lnTo>
                  <a:lnTo>
                    <a:pt x="1815" y="250"/>
                  </a:lnTo>
                  <a:lnTo>
                    <a:pt x="1834" y="245"/>
                  </a:lnTo>
                  <a:lnTo>
                    <a:pt x="1848" y="240"/>
                  </a:lnTo>
                  <a:lnTo>
                    <a:pt x="1867" y="240"/>
                  </a:lnTo>
                  <a:lnTo>
                    <a:pt x="1882" y="235"/>
                  </a:lnTo>
                  <a:lnTo>
                    <a:pt x="1901" y="230"/>
                  </a:lnTo>
                  <a:lnTo>
                    <a:pt x="1915" y="226"/>
                  </a:lnTo>
                  <a:lnTo>
                    <a:pt x="1935" y="226"/>
                  </a:lnTo>
                  <a:lnTo>
                    <a:pt x="1949" y="221"/>
                  </a:lnTo>
                  <a:lnTo>
                    <a:pt x="1968" y="216"/>
                  </a:lnTo>
                  <a:lnTo>
                    <a:pt x="1983" y="211"/>
                  </a:lnTo>
                  <a:lnTo>
                    <a:pt x="2002" y="206"/>
                  </a:lnTo>
                  <a:lnTo>
                    <a:pt x="2016" y="206"/>
                  </a:lnTo>
                  <a:lnTo>
                    <a:pt x="2035" y="202"/>
                  </a:lnTo>
                  <a:lnTo>
                    <a:pt x="2055" y="197"/>
                  </a:lnTo>
                  <a:lnTo>
                    <a:pt x="2069" y="192"/>
                  </a:lnTo>
                  <a:lnTo>
                    <a:pt x="2088" y="187"/>
                  </a:lnTo>
                  <a:lnTo>
                    <a:pt x="2103" y="182"/>
                  </a:lnTo>
                  <a:lnTo>
                    <a:pt x="2122" y="178"/>
                  </a:lnTo>
                  <a:lnTo>
                    <a:pt x="2136" y="173"/>
                  </a:lnTo>
                  <a:lnTo>
                    <a:pt x="2155" y="168"/>
                  </a:lnTo>
                  <a:lnTo>
                    <a:pt x="2170" y="163"/>
                  </a:lnTo>
                  <a:lnTo>
                    <a:pt x="2189" y="158"/>
                  </a:lnTo>
                  <a:lnTo>
                    <a:pt x="2203" y="158"/>
                  </a:lnTo>
                  <a:lnTo>
                    <a:pt x="2223" y="154"/>
                  </a:lnTo>
                  <a:lnTo>
                    <a:pt x="2237" y="149"/>
                  </a:lnTo>
                  <a:lnTo>
                    <a:pt x="2256" y="144"/>
                  </a:lnTo>
                  <a:lnTo>
                    <a:pt x="2275" y="139"/>
                  </a:lnTo>
                  <a:lnTo>
                    <a:pt x="2290" y="134"/>
                  </a:lnTo>
                  <a:lnTo>
                    <a:pt x="2309" y="130"/>
                  </a:lnTo>
                  <a:lnTo>
                    <a:pt x="2323" y="125"/>
                  </a:lnTo>
                  <a:lnTo>
                    <a:pt x="2343" y="120"/>
                  </a:lnTo>
                  <a:lnTo>
                    <a:pt x="2357" y="115"/>
                  </a:lnTo>
                  <a:lnTo>
                    <a:pt x="2376" y="110"/>
                  </a:lnTo>
                  <a:lnTo>
                    <a:pt x="2391" y="101"/>
                  </a:lnTo>
                  <a:lnTo>
                    <a:pt x="2410" y="96"/>
                  </a:lnTo>
                  <a:lnTo>
                    <a:pt x="2424" y="91"/>
                  </a:lnTo>
                  <a:lnTo>
                    <a:pt x="2443" y="86"/>
                  </a:lnTo>
                  <a:lnTo>
                    <a:pt x="2458" y="82"/>
                  </a:lnTo>
                  <a:lnTo>
                    <a:pt x="2477" y="77"/>
                  </a:lnTo>
                  <a:lnTo>
                    <a:pt x="2491" y="72"/>
                  </a:lnTo>
                  <a:lnTo>
                    <a:pt x="2511" y="67"/>
                  </a:lnTo>
                  <a:lnTo>
                    <a:pt x="2530" y="62"/>
                  </a:lnTo>
                  <a:lnTo>
                    <a:pt x="2544" y="58"/>
                  </a:lnTo>
                  <a:lnTo>
                    <a:pt x="2563" y="53"/>
                  </a:lnTo>
                  <a:lnTo>
                    <a:pt x="2578" y="43"/>
                  </a:lnTo>
                  <a:lnTo>
                    <a:pt x="2597" y="38"/>
                  </a:lnTo>
                  <a:lnTo>
                    <a:pt x="2611" y="34"/>
                  </a:lnTo>
                  <a:lnTo>
                    <a:pt x="2631" y="29"/>
                  </a:lnTo>
                  <a:lnTo>
                    <a:pt x="2645" y="24"/>
                  </a:lnTo>
                  <a:lnTo>
                    <a:pt x="2664" y="19"/>
                  </a:lnTo>
                  <a:lnTo>
                    <a:pt x="2679" y="10"/>
                  </a:lnTo>
                  <a:lnTo>
                    <a:pt x="2698" y="5"/>
                  </a:lnTo>
                  <a:lnTo>
                    <a:pt x="2717" y="0"/>
                  </a:lnTo>
                </a:path>
              </a:pathLst>
            </a:custGeom>
            <a:noFill/>
            <a:ln w="47625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614363" y="1688879"/>
              <a:ext cx="4313237" cy="1744663"/>
            </a:xfrm>
            <a:custGeom>
              <a:avLst/>
              <a:gdLst>
                <a:gd name="T0" fmla="*/ 34 w 2717"/>
                <a:gd name="T1" fmla="*/ 1085 h 1099"/>
                <a:gd name="T2" fmla="*/ 82 w 2717"/>
                <a:gd name="T3" fmla="*/ 1065 h 1099"/>
                <a:gd name="T4" fmla="*/ 135 w 2717"/>
                <a:gd name="T5" fmla="*/ 1046 h 1099"/>
                <a:gd name="T6" fmla="*/ 183 w 2717"/>
                <a:gd name="T7" fmla="*/ 1027 h 1099"/>
                <a:gd name="T8" fmla="*/ 235 w 2717"/>
                <a:gd name="T9" fmla="*/ 1003 h 1099"/>
                <a:gd name="T10" fmla="*/ 288 w 2717"/>
                <a:gd name="T11" fmla="*/ 984 h 1099"/>
                <a:gd name="T12" fmla="*/ 336 w 2717"/>
                <a:gd name="T13" fmla="*/ 965 h 1099"/>
                <a:gd name="T14" fmla="*/ 389 w 2717"/>
                <a:gd name="T15" fmla="*/ 941 h 1099"/>
                <a:gd name="T16" fmla="*/ 437 w 2717"/>
                <a:gd name="T17" fmla="*/ 921 h 1099"/>
                <a:gd name="T18" fmla="*/ 490 w 2717"/>
                <a:gd name="T19" fmla="*/ 897 h 1099"/>
                <a:gd name="T20" fmla="*/ 543 w 2717"/>
                <a:gd name="T21" fmla="*/ 878 h 1099"/>
                <a:gd name="T22" fmla="*/ 591 w 2717"/>
                <a:gd name="T23" fmla="*/ 854 h 1099"/>
                <a:gd name="T24" fmla="*/ 643 w 2717"/>
                <a:gd name="T25" fmla="*/ 830 h 1099"/>
                <a:gd name="T26" fmla="*/ 696 w 2717"/>
                <a:gd name="T27" fmla="*/ 811 h 1099"/>
                <a:gd name="T28" fmla="*/ 744 w 2717"/>
                <a:gd name="T29" fmla="*/ 787 h 1099"/>
                <a:gd name="T30" fmla="*/ 797 w 2717"/>
                <a:gd name="T31" fmla="*/ 763 h 1099"/>
                <a:gd name="T32" fmla="*/ 845 w 2717"/>
                <a:gd name="T33" fmla="*/ 648 h 1099"/>
                <a:gd name="T34" fmla="*/ 898 w 2717"/>
                <a:gd name="T35" fmla="*/ 552 h 1099"/>
                <a:gd name="T36" fmla="*/ 951 w 2717"/>
                <a:gd name="T37" fmla="*/ 504 h 1099"/>
                <a:gd name="T38" fmla="*/ 999 w 2717"/>
                <a:gd name="T39" fmla="*/ 461 h 1099"/>
                <a:gd name="T40" fmla="*/ 1051 w 2717"/>
                <a:gd name="T41" fmla="*/ 437 h 1099"/>
                <a:gd name="T42" fmla="*/ 1099 w 2717"/>
                <a:gd name="T43" fmla="*/ 427 h 1099"/>
                <a:gd name="T44" fmla="*/ 1152 w 2717"/>
                <a:gd name="T45" fmla="*/ 417 h 1099"/>
                <a:gd name="T46" fmla="*/ 1205 w 2717"/>
                <a:gd name="T47" fmla="*/ 413 h 1099"/>
                <a:gd name="T48" fmla="*/ 1253 w 2717"/>
                <a:gd name="T49" fmla="*/ 408 h 1099"/>
                <a:gd name="T50" fmla="*/ 1306 w 2717"/>
                <a:gd name="T51" fmla="*/ 398 h 1099"/>
                <a:gd name="T52" fmla="*/ 1359 w 2717"/>
                <a:gd name="T53" fmla="*/ 393 h 1099"/>
                <a:gd name="T54" fmla="*/ 1407 w 2717"/>
                <a:gd name="T55" fmla="*/ 384 h 1099"/>
                <a:gd name="T56" fmla="*/ 1459 w 2717"/>
                <a:gd name="T57" fmla="*/ 374 h 1099"/>
                <a:gd name="T58" fmla="*/ 1507 w 2717"/>
                <a:gd name="T59" fmla="*/ 365 h 1099"/>
                <a:gd name="T60" fmla="*/ 1560 w 2717"/>
                <a:gd name="T61" fmla="*/ 355 h 1099"/>
                <a:gd name="T62" fmla="*/ 1613 w 2717"/>
                <a:gd name="T63" fmla="*/ 341 h 1099"/>
                <a:gd name="T64" fmla="*/ 1661 w 2717"/>
                <a:gd name="T65" fmla="*/ 331 h 1099"/>
                <a:gd name="T66" fmla="*/ 1714 w 2717"/>
                <a:gd name="T67" fmla="*/ 321 h 1099"/>
                <a:gd name="T68" fmla="*/ 1762 w 2717"/>
                <a:gd name="T69" fmla="*/ 307 h 1099"/>
                <a:gd name="T70" fmla="*/ 1815 w 2717"/>
                <a:gd name="T71" fmla="*/ 297 h 1099"/>
                <a:gd name="T72" fmla="*/ 1867 w 2717"/>
                <a:gd name="T73" fmla="*/ 283 h 1099"/>
                <a:gd name="T74" fmla="*/ 1915 w 2717"/>
                <a:gd name="T75" fmla="*/ 269 h 1099"/>
                <a:gd name="T76" fmla="*/ 1968 w 2717"/>
                <a:gd name="T77" fmla="*/ 254 h 1099"/>
                <a:gd name="T78" fmla="*/ 2016 w 2717"/>
                <a:gd name="T79" fmla="*/ 240 h 1099"/>
                <a:gd name="T80" fmla="*/ 2069 w 2717"/>
                <a:gd name="T81" fmla="*/ 225 h 1099"/>
                <a:gd name="T82" fmla="*/ 2122 w 2717"/>
                <a:gd name="T83" fmla="*/ 211 h 1099"/>
                <a:gd name="T84" fmla="*/ 2170 w 2717"/>
                <a:gd name="T85" fmla="*/ 197 h 1099"/>
                <a:gd name="T86" fmla="*/ 2223 w 2717"/>
                <a:gd name="T87" fmla="*/ 177 h 1099"/>
                <a:gd name="T88" fmla="*/ 2275 w 2717"/>
                <a:gd name="T89" fmla="*/ 163 h 1099"/>
                <a:gd name="T90" fmla="*/ 2323 w 2717"/>
                <a:gd name="T91" fmla="*/ 144 h 1099"/>
                <a:gd name="T92" fmla="*/ 2376 w 2717"/>
                <a:gd name="T93" fmla="*/ 129 h 1099"/>
                <a:gd name="T94" fmla="*/ 2424 w 2717"/>
                <a:gd name="T95" fmla="*/ 110 h 1099"/>
                <a:gd name="T96" fmla="*/ 2477 w 2717"/>
                <a:gd name="T97" fmla="*/ 91 h 1099"/>
                <a:gd name="T98" fmla="*/ 2530 w 2717"/>
                <a:gd name="T99" fmla="*/ 72 h 1099"/>
                <a:gd name="T100" fmla="*/ 2578 w 2717"/>
                <a:gd name="T101" fmla="*/ 53 h 1099"/>
                <a:gd name="T102" fmla="*/ 2631 w 2717"/>
                <a:gd name="T103" fmla="*/ 33 h 1099"/>
                <a:gd name="T104" fmla="*/ 2679 w 2717"/>
                <a:gd name="T105" fmla="*/ 14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17" h="1099">
                  <a:moveTo>
                    <a:pt x="0" y="1099"/>
                  </a:moveTo>
                  <a:lnTo>
                    <a:pt x="15" y="1089"/>
                  </a:lnTo>
                  <a:lnTo>
                    <a:pt x="34" y="1085"/>
                  </a:lnTo>
                  <a:lnTo>
                    <a:pt x="48" y="1080"/>
                  </a:lnTo>
                  <a:lnTo>
                    <a:pt x="67" y="1070"/>
                  </a:lnTo>
                  <a:lnTo>
                    <a:pt x="82" y="1065"/>
                  </a:lnTo>
                  <a:lnTo>
                    <a:pt x="101" y="1061"/>
                  </a:lnTo>
                  <a:lnTo>
                    <a:pt x="115" y="1051"/>
                  </a:lnTo>
                  <a:lnTo>
                    <a:pt x="135" y="1046"/>
                  </a:lnTo>
                  <a:lnTo>
                    <a:pt x="149" y="1037"/>
                  </a:lnTo>
                  <a:lnTo>
                    <a:pt x="168" y="1032"/>
                  </a:lnTo>
                  <a:lnTo>
                    <a:pt x="183" y="1027"/>
                  </a:lnTo>
                  <a:lnTo>
                    <a:pt x="202" y="1017"/>
                  </a:lnTo>
                  <a:lnTo>
                    <a:pt x="216" y="1013"/>
                  </a:lnTo>
                  <a:lnTo>
                    <a:pt x="235" y="1003"/>
                  </a:lnTo>
                  <a:lnTo>
                    <a:pt x="255" y="998"/>
                  </a:lnTo>
                  <a:lnTo>
                    <a:pt x="269" y="993"/>
                  </a:lnTo>
                  <a:lnTo>
                    <a:pt x="288" y="984"/>
                  </a:lnTo>
                  <a:lnTo>
                    <a:pt x="303" y="979"/>
                  </a:lnTo>
                  <a:lnTo>
                    <a:pt x="322" y="969"/>
                  </a:lnTo>
                  <a:lnTo>
                    <a:pt x="336" y="965"/>
                  </a:lnTo>
                  <a:lnTo>
                    <a:pt x="355" y="955"/>
                  </a:lnTo>
                  <a:lnTo>
                    <a:pt x="370" y="950"/>
                  </a:lnTo>
                  <a:lnTo>
                    <a:pt x="389" y="941"/>
                  </a:lnTo>
                  <a:lnTo>
                    <a:pt x="403" y="936"/>
                  </a:lnTo>
                  <a:lnTo>
                    <a:pt x="423" y="926"/>
                  </a:lnTo>
                  <a:lnTo>
                    <a:pt x="437" y="921"/>
                  </a:lnTo>
                  <a:lnTo>
                    <a:pt x="456" y="912"/>
                  </a:lnTo>
                  <a:lnTo>
                    <a:pt x="475" y="907"/>
                  </a:lnTo>
                  <a:lnTo>
                    <a:pt x="490" y="897"/>
                  </a:lnTo>
                  <a:lnTo>
                    <a:pt x="509" y="893"/>
                  </a:lnTo>
                  <a:lnTo>
                    <a:pt x="523" y="883"/>
                  </a:lnTo>
                  <a:lnTo>
                    <a:pt x="543" y="878"/>
                  </a:lnTo>
                  <a:lnTo>
                    <a:pt x="557" y="869"/>
                  </a:lnTo>
                  <a:lnTo>
                    <a:pt x="576" y="864"/>
                  </a:lnTo>
                  <a:lnTo>
                    <a:pt x="591" y="854"/>
                  </a:lnTo>
                  <a:lnTo>
                    <a:pt x="610" y="849"/>
                  </a:lnTo>
                  <a:lnTo>
                    <a:pt x="624" y="840"/>
                  </a:lnTo>
                  <a:lnTo>
                    <a:pt x="643" y="830"/>
                  </a:lnTo>
                  <a:lnTo>
                    <a:pt x="658" y="825"/>
                  </a:lnTo>
                  <a:lnTo>
                    <a:pt x="677" y="816"/>
                  </a:lnTo>
                  <a:lnTo>
                    <a:pt x="696" y="811"/>
                  </a:lnTo>
                  <a:lnTo>
                    <a:pt x="711" y="801"/>
                  </a:lnTo>
                  <a:lnTo>
                    <a:pt x="730" y="792"/>
                  </a:lnTo>
                  <a:lnTo>
                    <a:pt x="744" y="787"/>
                  </a:lnTo>
                  <a:lnTo>
                    <a:pt x="763" y="777"/>
                  </a:lnTo>
                  <a:lnTo>
                    <a:pt x="778" y="768"/>
                  </a:lnTo>
                  <a:lnTo>
                    <a:pt x="797" y="763"/>
                  </a:lnTo>
                  <a:lnTo>
                    <a:pt x="811" y="753"/>
                  </a:lnTo>
                  <a:lnTo>
                    <a:pt x="831" y="696"/>
                  </a:lnTo>
                  <a:lnTo>
                    <a:pt x="845" y="648"/>
                  </a:lnTo>
                  <a:lnTo>
                    <a:pt x="864" y="609"/>
                  </a:lnTo>
                  <a:lnTo>
                    <a:pt x="879" y="581"/>
                  </a:lnTo>
                  <a:lnTo>
                    <a:pt x="898" y="552"/>
                  </a:lnTo>
                  <a:lnTo>
                    <a:pt x="917" y="533"/>
                  </a:lnTo>
                  <a:lnTo>
                    <a:pt x="931" y="518"/>
                  </a:lnTo>
                  <a:lnTo>
                    <a:pt x="951" y="504"/>
                  </a:lnTo>
                  <a:lnTo>
                    <a:pt x="965" y="485"/>
                  </a:lnTo>
                  <a:lnTo>
                    <a:pt x="984" y="470"/>
                  </a:lnTo>
                  <a:lnTo>
                    <a:pt x="999" y="461"/>
                  </a:lnTo>
                  <a:lnTo>
                    <a:pt x="1018" y="451"/>
                  </a:lnTo>
                  <a:lnTo>
                    <a:pt x="1032" y="446"/>
                  </a:lnTo>
                  <a:lnTo>
                    <a:pt x="1051" y="437"/>
                  </a:lnTo>
                  <a:lnTo>
                    <a:pt x="1066" y="432"/>
                  </a:lnTo>
                  <a:lnTo>
                    <a:pt x="1085" y="427"/>
                  </a:lnTo>
                  <a:lnTo>
                    <a:pt x="1099" y="427"/>
                  </a:lnTo>
                  <a:lnTo>
                    <a:pt x="1119" y="422"/>
                  </a:lnTo>
                  <a:lnTo>
                    <a:pt x="1133" y="417"/>
                  </a:lnTo>
                  <a:lnTo>
                    <a:pt x="1152" y="417"/>
                  </a:lnTo>
                  <a:lnTo>
                    <a:pt x="1171" y="417"/>
                  </a:lnTo>
                  <a:lnTo>
                    <a:pt x="1186" y="413"/>
                  </a:lnTo>
                  <a:lnTo>
                    <a:pt x="1205" y="413"/>
                  </a:lnTo>
                  <a:lnTo>
                    <a:pt x="1219" y="408"/>
                  </a:lnTo>
                  <a:lnTo>
                    <a:pt x="1239" y="408"/>
                  </a:lnTo>
                  <a:lnTo>
                    <a:pt x="1253" y="408"/>
                  </a:lnTo>
                  <a:lnTo>
                    <a:pt x="1272" y="403"/>
                  </a:lnTo>
                  <a:lnTo>
                    <a:pt x="1287" y="403"/>
                  </a:lnTo>
                  <a:lnTo>
                    <a:pt x="1306" y="398"/>
                  </a:lnTo>
                  <a:lnTo>
                    <a:pt x="1320" y="398"/>
                  </a:lnTo>
                  <a:lnTo>
                    <a:pt x="1339" y="393"/>
                  </a:lnTo>
                  <a:lnTo>
                    <a:pt x="1359" y="393"/>
                  </a:lnTo>
                  <a:lnTo>
                    <a:pt x="1373" y="389"/>
                  </a:lnTo>
                  <a:lnTo>
                    <a:pt x="1392" y="384"/>
                  </a:lnTo>
                  <a:lnTo>
                    <a:pt x="1407" y="384"/>
                  </a:lnTo>
                  <a:lnTo>
                    <a:pt x="1426" y="379"/>
                  </a:lnTo>
                  <a:lnTo>
                    <a:pt x="1440" y="379"/>
                  </a:lnTo>
                  <a:lnTo>
                    <a:pt x="1459" y="374"/>
                  </a:lnTo>
                  <a:lnTo>
                    <a:pt x="1474" y="369"/>
                  </a:lnTo>
                  <a:lnTo>
                    <a:pt x="1493" y="369"/>
                  </a:lnTo>
                  <a:lnTo>
                    <a:pt x="1507" y="365"/>
                  </a:lnTo>
                  <a:lnTo>
                    <a:pt x="1527" y="360"/>
                  </a:lnTo>
                  <a:lnTo>
                    <a:pt x="1541" y="355"/>
                  </a:lnTo>
                  <a:lnTo>
                    <a:pt x="1560" y="355"/>
                  </a:lnTo>
                  <a:lnTo>
                    <a:pt x="1575" y="350"/>
                  </a:lnTo>
                  <a:lnTo>
                    <a:pt x="1594" y="345"/>
                  </a:lnTo>
                  <a:lnTo>
                    <a:pt x="1613" y="341"/>
                  </a:lnTo>
                  <a:lnTo>
                    <a:pt x="1627" y="341"/>
                  </a:lnTo>
                  <a:lnTo>
                    <a:pt x="1647" y="336"/>
                  </a:lnTo>
                  <a:lnTo>
                    <a:pt x="1661" y="331"/>
                  </a:lnTo>
                  <a:lnTo>
                    <a:pt x="1680" y="326"/>
                  </a:lnTo>
                  <a:lnTo>
                    <a:pt x="1695" y="326"/>
                  </a:lnTo>
                  <a:lnTo>
                    <a:pt x="1714" y="321"/>
                  </a:lnTo>
                  <a:lnTo>
                    <a:pt x="1728" y="317"/>
                  </a:lnTo>
                  <a:lnTo>
                    <a:pt x="1747" y="312"/>
                  </a:lnTo>
                  <a:lnTo>
                    <a:pt x="1762" y="307"/>
                  </a:lnTo>
                  <a:lnTo>
                    <a:pt x="1781" y="307"/>
                  </a:lnTo>
                  <a:lnTo>
                    <a:pt x="1795" y="302"/>
                  </a:lnTo>
                  <a:lnTo>
                    <a:pt x="1815" y="297"/>
                  </a:lnTo>
                  <a:lnTo>
                    <a:pt x="1834" y="293"/>
                  </a:lnTo>
                  <a:lnTo>
                    <a:pt x="1848" y="288"/>
                  </a:lnTo>
                  <a:lnTo>
                    <a:pt x="1867" y="283"/>
                  </a:lnTo>
                  <a:lnTo>
                    <a:pt x="1882" y="278"/>
                  </a:lnTo>
                  <a:lnTo>
                    <a:pt x="1901" y="273"/>
                  </a:lnTo>
                  <a:lnTo>
                    <a:pt x="1915" y="269"/>
                  </a:lnTo>
                  <a:lnTo>
                    <a:pt x="1935" y="264"/>
                  </a:lnTo>
                  <a:lnTo>
                    <a:pt x="1949" y="259"/>
                  </a:lnTo>
                  <a:lnTo>
                    <a:pt x="1968" y="254"/>
                  </a:lnTo>
                  <a:lnTo>
                    <a:pt x="1983" y="249"/>
                  </a:lnTo>
                  <a:lnTo>
                    <a:pt x="2002" y="245"/>
                  </a:lnTo>
                  <a:lnTo>
                    <a:pt x="2016" y="240"/>
                  </a:lnTo>
                  <a:lnTo>
                    <a:pt x="2035" y="235"/>
                  </a:lnTo>
                  <a:lnTo>
                    <a:pt x="2055" y="230"/>
                  </a:lnTo>
                  <a:lnTo>
                    <a:pt x="2069" y="225"/>
                  </a:lnTo>
                  <a:lnTo>
                    <a:pt x="2088" y="221"/>
                  </a:lnTo>
                  <a:lnTo>
                    <a:pt x="2103" y="216"/>
                  </a:lnTo>
                  <a:lnTo>
                    <a:pt x="2122" y="211"/>
                  </a:lnTo>
                  <a:lnTo>
                    <a:pt x="2136" y="206"/>
                  </a:lnTo>
                  <a:lnTo>
                    <a:pt x="2155" y="201"/>
                  </a:lnTo>
                  <a:lnTo>
                    <a:pt x="2170" y="197"/>
                  </a:lnTo>
                  <a:lnTo>
                    <a:pt x="2189" y="192"/>
                  </a:lnTo>
                  <a:lnTo>
                    <a:pt x="2203" y="182"/>
                  </a:lnTo>
                  <a:lnTo>
                    <a:pt x="2223" y="177"/>
                  </a:lnTo>
                  <a:lnTo>
                    <a:pt x="2237" y="173"/>
                  </a:lnTo>
                  <a:lnTo>
                    <a:pt x="2256" y="168"/>
                  </a:lnTo>
                  <a:lnTo>
                    <a:pt x="2275" y="163"/>
                  </a:lnTo>
                  <a:lnTo>
                    <a:pt x="2290" y="158"/>
                  </a:lnTo>
                  <a:lnTo>
                    <a:pt x="2309" y="149"/>
                  </a:lnTo>
                  <a:lnTo>
                    <a:pt x="2323" y="144"/>
                  </a:lnTo>
                  <a:lnTo>
                    <a:pt x="2343" y="139"/>
                  </a:lnTo>
                  <a:lnTo>
                    <a:pt x="2357" y="134"/>
                  </a:lnTo>
                  <a:lnTo>
                    <a:pt x="2376" y="129"/>
                  </a:lnTo>
                  <a:lnTo>
                    <a:pt x="2391" y="120"/>
                  </a:lnTo>
                  <a:lnTo>
                    <a:pt x="2410" y="115"/>
                  </a:lnTo>
                  <a:lnTo>
                    <a:pt x="2424" y="110"/>
                  </a:lnTo>
                  <a:lnTo>
                    <a:pt x="2443" y="101"/>
                  </a:lnTo>
                  <a:lnTo>
                    <a:pt x="2458" y="96"/>
                  </a:lnTo>
                  <a:lnTo>
                    <a:pt x="2477" y="91"/>
                  </a:lnTo>
                  <a:lnTo>
                    <a:pt x="2491" y="86"/>
                  </a:lnTo>
                  <a:lnTo>
                    <a:pt x="2511" y="77"/>
                  </a:lnTo>
                  <a:lnTo>
                    <a:pt x="2530" y="72"/>
                  </a:lnTo>
                  <a:lnTo>
                    <a:pt x="2544" y="67"/>
                  </a:lnTo>
                  <a:lnTo>
                    <a:pt x="2563" y="57"/>
                  </a:lnTo>
                  <a:lnTo>
                    <a:pt x="2578" y="53"/>
                  </a:lnTo>
                  <a:lnTo>
                    <a:pt x="2597" y="48"/>
                  </a:lnTo>
                  <a:lnTo>
                    <a:pt x="2611" y="38"/>
                  </a:lnTo>
                  <a:lnTo>
                    <a:pt x="2631" y="33"/>
                  </a:lnTo>
                  <a:lnTo>
                    <a:pt x="2645" y="24"/>
                  </a:lnTo>
                  <a:lnTo>
                    <a:pt x="2664" y="19"/>
                  </a:lnTo>
                  <a:lnTo>
                    <a:pt x="2679" y="14"/>
                  </a:lnTo>
                  <a:lnTo>
                    <a:pt x="2698" y="5"/>
                  </a:lnTo>
                  <a:lnTo>
                    <a:pt x="2717" y="0"/>
                  </a:lnTo>
                </a:path>
              </a:pathLst>
            </a:custGeom>
            <a:noFill/>
            <a:ln w="47625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614363" y="1253904"/>
              <a:ext cx="4313237" cy="2179638"/>
            </a:xfrm>
            <a:custGeom>
              <a:avLst/>
              <a:gdLst>
                <a:gd name="T0" fmla="*/ 34 w 2717"/>
                <a:gd name="T1" fmla="*/ 1359 h 1373"/>
                <a:gd name="T2" fmla="*/ 82 w 2717"/>
                <a:gd name="T3" fmla="*/ 1339 h 1373"/>
                <a:gd name="T4" fmla="*/ 135 w 2717"/>
                <a:gd name="T5" fmla="*/ 1320 h 1373"/>
                <a:gd name="T6" fmla="*/ 183 w 2717"/>
                <a:gd name="T7" fmla="*/ 1301 h 1373"/>
                <a:gd name="T8" fmla="*/ 235 w 2717"/>
                <a:gd name="T9" fmla="*/ 1277 h 1373"/>
                <a:gd name="T10" fmla="*/ 288 w 2717"/>
                <a:gd name="T11" fmla="*/ 1258 h 1373"/>
                <a:gd name="T12" fmla="*/ 336 w 2717"/>
                <a:gd name="T13" fmla="*/ 1239 h 1373"/>
                <a:gd name="T14" fmla="*/ 389 w 2717"/>
                <a:gd name="T15" fmla="*/ 1215 h 1373"/>
                <a:gd name="T16" fmla="*/ 437 w 2717"/>
                <a:gd name="T17" fmla="*/ 1195 h 1373"/>
                <a:gd name="T18" fmla="*/ 490 w 2717"/>
                <a:gd name="T19" fmla="*/ 1171 h 1373"/>
                <a:gd name="T20" fmla="*/ 543 w 2717"/>
                <a:gd name="T21" fmla="*/ 1152 h 1373"/>
                <a:gd name="T22" fmla="*/ 591 w 2717"/>
                <a:gd name="T23" fmla="*/ 1128 h 1373"/>
                <a:gd name="T24" fmla="*/ 643 w 2717"/>
                <a:gd name="T25" fmla="*/ 1104 h 1373"/>
                <a:gd name="T26" fmla="*/ 696 w 2717"/>
                <a:gd name="T27" fmla="*/ 1085 h 1373"/>
                <a:gd name="T28" fmla="*/ 744 w 2717"/>
                <a:gd name="T29" fmla="*/ 1061 h 1373"/>
                <a:gd name="T30" fmla="*/ 797 w 2717"/>
                <a:gd name="T31" fmla="*/ 1037 h 1373"/>
                <a:gd name="T32" fmla="*/ 845 w 2717"/>
                <a:gd name="T33" fmla="*/ 1013 h 1373"/>
                <a:gd name="T34" fmla="*/ 898 w 2717"/>
                <a:gd name="T35" fmla="*/ 989 h 1373"/>
                <a:gd name="T36" fmla="*/ 951 w 2717"/>
                <a:gd name="T37" fmla="*/ 965 h 1373"/>
                <a:gd name="T38" fmla="*/ 999 w 2717"/>
                <a:gd name="T39" fmla="*/ 955 h 1373"/>
                <a:gd name="T40" fmla="*/ 1051 w 2717"/>
                <a:gd name="T41" fmla="*/ 912 h 1373"/>
                <a:gd name="T42" fmla="*/ 1099 w 2717"/>
                <a:gd name="T43" fmla="*/ 883 h 1373"/>
                <a:gd name="T44" fmla="*/ 1152 w 2717"/>
                <a:gd name="T45" fmla="*/ 855 h 1373"/>
                <a:gd name="T46" fmla="*/ 1205 w 2717"/>
                <a:gd name="T47" fmla="*/ 826 h 1373"/>
                <a:gd name="T48" fmla="*/ 1253 w 2717"/>
                <a:gd name="T49" fmla="*/ 802 h 1373"/>
                <a:gd name="T50" fmla="*/ 1306 w 2717"/>
                <a:gd name="T51" fmla="*/ 773 h 1373"/>
                <a:gd name="T52" fmla="*/ 1359 w 2717"/>
                <a:gd name="T53" fmla="*/ 749 h 1373"/>
                <a:gd name="T54" fmla="*/ 1407 w 2717"/>
                <a:gd name="T55" fmla="*/ 720 h 1373"/>
                <a:gd name="T56" fmla="*/ 1459 w 2717"/>
                <a:gd name="T57" fmla="*/ 696 h 1373"/>
                <a:gd name="T58" fmla="*/ 1507 w 2717"/>
                <a:gd name="T59" fmla="*/ 667 h 1373"/>
                <a:gd name="T60" fmla="*/ 1560 w 2717"/>
                <a:gd name="T61" fmla="*/ 643 h 1373"/>
                <a:gd name="T62" fmla="*/ 1613 w 2717"/>
                <a:gd name="T63" fmla="*/ 615 h 1373"/>
                <a:gd name="T64" fmla="*/ 1661 w 2717"/>
                <a:gd name="T65" fmla="*/ 586 h 1373"/>
                <a:gd name="T66" fmla="*/ 1714 w 2717"/>
                <a:gd name="T67" fmla="*/ 562 h 1373"/>
                <a:gd name="T68" fmla="*/ 1762 w 2717"/>
                <a:gd name="T69" fmla="*/ 533 h 1373"/>
                <a:gd name="T70" fmla="*/ 1815 w 2717"/>
                <a:gd name="T71" fmla="*/ 504 h 1373"/>
                <a:gd name="T72" fmla="*/ 1867 w 2717"/>
                <a:gd name="T73" fmla="*/ 480 h 1373"/>
                <a:gd name="T74" fmla="*/ 1915 w 2717"/>
                <a:gd name="T75" fmla="*/ 451 h 1373"/>
                <a:gd name="T76" fmla="*/ 1968 w 2717"/>
                <a:gd name="T77" fmla="*/ 423 h 1373"/>
                <a:gd name="T78" fmla="*/ 2016 w 2717"/>
                <a:gd name="T79" fmla="*/ 394 h 1373"/>
                <a:gd name="T80" fmla="*/ 2069 w 2717"/>
                <a:gd name="T81" fmla="*/ 365 h 1373"/>
                <a:gd name="T82" fmla="*/ 2122 w 2717"/>
                <a:gd name="T83" fmla="*/ 336 h 1373"/>
                <a:gd name="T84" fmla="*/ 2170 w 2717"/>
                <a:gd name="T85" fmla="*/ 312 h 1373"/>
                <a:gd name="T86" fmla="*/ 2223 w 2717"/>
                <a:gd name="T87" fmla="*/ 283 h 1373"/>
                <a:gd name="T88" fmla="*/ 2275 w 2717"/>
                <a:gd name="T89" fmla="*/ 255 h 1373"/>
                <a:gd name="T90" fmla="*/ 2323 w 2717"/>
                <a:gd name="T91" fmla="*/ 226 h 1373"/>
                <a:gd name="T92" fmla="*/ 2376 w 2717"/>
                <a:gd name="T93" fmla="*/ 197 h 1373"/>
                <a:gd name="T94" fmla="*/ 2424 w 2717"/>
                <a:gd name="T95" fmla="*/ 163 h 1373"/>
                <a:gd name="T96" fmla="*/ 2477 w 2717"/>
                <a:gd name="T97" fmla="*/ 135 h 1373"/>
                <a:gd name="T98" fmla="*/ 2530 w 2717"/>
                <a:gd name="T99" fmla="*/ 106 h 1373"/>
                <a:gd name="T100" fmla="*/ 2578 w 2717"/>
                <a:gd name="T101" fmla="*/ 77 h 1373"/>
                <a:gd name="T102" fmla="*/ 2631 w 2717"/>
                <a:gd name="T103" fmla="*/ 48 h 1373"/>
                <a:gd name="T104" fmla="*/ 2679 w 2717"/>
                <a:gd name="T105" fmla="*/ 19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17" h="1373">
                  <a:moveTo>
                    <a:pt x="0" y="1373"/>
                  </a:moveTo>
                  <a:lnTo>
                    <a:pt x="15" y="1363"/>
                  </a:lnTo>
                  <a:lnTo>
                    <a:pt x="34" y="1359"/>
                  </a:lnTo>
                  <a:lnTo>
                    <a:pt x="48" y="1354"/>
                  </a:lnTo>
                  <a:lnTo>
                    <a:pt x="67" y="1344"/>
                  </a:lnTo>
                  <a:lnTo>
                    <a:pt x="82" y="1339"/>
                  </a:lnTo>
                  <a:lnTo>
                    <a:pt x="101" y="1335"/>
                  </a:lnTo>
                  <a:lnTo>
                    <a:pt x="115" y="1325"/>
                  </a:lnTo>
                  <a:lnTo>
                    <a:pt x="135" y="1320"/>
                  </a:lnTo>
                  <a:lnTo>
                    <a:pt x="149" y="1311"/>
                  </a:lnTo>
                  <a:lnTo>
                    <a:pt x="168" y="1306"/>
                  </a:lnTo>
                  <a:lnTo>
                    <a:pt x="183" y="1301"/>
                  </a:lnTo>
                  <a:lnTo>
                    <a:pt x="202" y="1291"/>
                  </a:lnTo>
                  <a:lnTo>
                    <a:pt x="216" y="1287"/>
                  </a:lnTo>
                  <a:lnTo>
                    <a:pt x="235" y="1277"/>
                  </a:lnTo>
                  <a:lnTo>
                    <a:pt x="255" y="1272"/>
                  </a:lnTo>
                  <a:lnTo>
                    <a:pt x="269" y="1267"/>
                  </a:lnTo>
                  <a:lnTo>
                    <a:pt x="288" y="1258"/>
                  </a:lnTo>
                  <a:lnTo>
                    <a:pt x="303" y="1253"/>
                  </a:lnTo>
                  <a:lnTo>
                    <a:pt x="322" y="1243"/>
                  </a:lnTo>
                  <a:lnTo>
                    <a:pt x="336" y="1239"/>
                  </a:lnTo>
                  <a:lnTo>
                    <a:pt x="355" y="1229"/>
                  </a:lnTo>
                  <a:lnTo>
                    <a:pt x="370" y="1224"/>
                  </a:lnTo>
                  <a:lnTo>
                    <a:pt x="389" y="1215"/>
                  </a:lnTo>
                  <a:lnTo>
                    <a:pt x="403" y="1210"/>
                  </a:lnTo>
                  <a:lnTo>
                    <a:pt x="423" y="1200"/>
                  </a:lnTo>
                  <a:lnTo>
                    <a:pt x="437" y="1195"/>
                  </a:lnTo>
                  <a:lnTo>
                    <a:pt x="456" y="1186"/>
                  </a:lnTo>
                  <a:lnTo>
                    <a:pt x="475" y="1181"/>
                  </a:lnTo>
                  <a:lnTo>
                    <a:pt x="490" y="1171"/>
                  </a:lnTo>
                  <a:lnTo>
                    <a:pt x="509" y="1167"/>
                  </a:lnTo>
                  <a:lnTo>
                    <a:pt x="523" y="1157"/>
                  </a:lnTo>
                  <a:lnTo>
                    <a:pt x="543" y="1152"/>
                  </a:lnTo>
                  <a:lnTo>
                    <a:pt x="557" y="1143"/>
                  </a:lnTo>
                  <a:lnTo>
                    <a:pt x="576" y="1138"/>
                  </a:lnTo>
                  <a:lnTo>
                    <a:pt x="591" y="1128"/>
                  </a:lnTo>
                  <a:lnTo>
                    <a:pt x="610" y="1123"/>
                  </a:lnTo>
                  <a:lnTo>
                    <a:pt x="624" y="1114"/>
                  </a:lnTo>
                  <a:lnTo>
                    <a:pt x="643" y="1104"/>
                  </a:lnTo>
                  <a:lnTo>
                    <a:pt x="658" y="1099"/>
                  </a:lnTo>
                  <a:lnTo>
                    <a:pt x="677" y="1090"/>
                  </a:lnTo>
                  <a:lnTo>
                    <a:pt x="696" y="1085"/>
                  </a:lnTo>
                  <a:lnTo>
                    <a:pt x="711" y="1075"/>
                  </a:lnTo>
                  <a:lnTo>
                    <a:pt x="730" y="1066"/>
                  </a:lnTo>
                  <a:lnTo>
                    <a:pt x="744" y="1061"/>
                  </a:lnTo>
                  <a:lnTo>
                    <a:pt x="763" y="1051"/>
                  </a:lnTo>
                  <a:lnTo>
                    <a:pt x="778" y="1042"/>
                  </a:lnTo>
                  <a:lnTo>
                    <a:pt x="797" y="1037"/>
                  </a:lnTo>
                  <a:lnTo>
                    <a:pt x="811" y="1027"/>
                  </a:lnTo>
                  <a:lnTo>
                    <a:pt x="831" y="1018"/>
                  </a:lnTo>
                  <a:lnTo>
                    <a:pt x="845" y="1013"/>
                  </a:lnTo>
                  <a:lnTo>
                    <a:pt x="864" y="1003"/>
                  </a:lnTo>
                  <a:lnTo>
                    <a:pt x="879" y="994"/>
                  </a:lnTo>
                  <a:lnTo>
                    <a:pt x="898" y="989"/>
                  </a:lnTo>
                  <a:lnTo>
                    <a:pt x="917" y="979"/>
                  </a:lnTo>
                  <a:lnTo>
                    <a:pt x="931" y="970"/>
                  </a:lnTo>
                  <a:lnTo>
                    <a:pt x="951" y="965"/>
                  </a:lnTo>
                  <a:lnTo>
                    <a:pt x="965" y="965"/>
                  </a:lnTo>
                  <a:lnTo>
                    <a:pt x="984" y="965"/>
                  </a:lnTo>
                  <a:lnTo>
                    <a:pt x="999" y="955"/>
                  </a:lnTo>
                  <a:lnTo>
                    <a:pt x="1018" y="941"/>
                  </a:lnTo>
                  <a:lnTo>
                    <a:pt x="1032" y="927"/>
                  </a:lnTo>
                  <a:lnTo>
                    <a:pt x="1051" y="912"/>
                  </a:lnTo>
                  <a:lnTo>
                    <a:pt x="1066" y="903"/>
                  </a:lnTo>
                  <a:lnTo>
                    <a:pt x="1085" y="893"/>
                  </a:lnTo>
                  <a:lnTo>
                    <a:pt x="1099" y="883"/>
                  </a:lnTo>
                  <a:lnTo>
                    <a:pt x="1119" y="874"/>
                  </a:lnTo>
                  <a:lnTo>
                    <a:pt x="1133" y="864"/>
                  </a:lnTo>
                  <a:lnTo>
                    <a:pt x="1152" y="855"/>
                  </a:lnTo>
                  <a:lnTo>
                    <a:pt x="1171" y="845"/>
                  </a:lnTo>
                  <a:lnTo>
                    <a:pt x="1186" y="835"/>
                  </a:lnTo>
                  <a:lnTo>
                    <a:pt x="1205" y="826"/>
                  </a:lnTo>
                  <a:lnTo>
                    <a:pt x="1219" y="816"/>
                  </a:lnTo>
                  <a:lnTo>
                    <a:pt x="1239" y="807"/>
                  </a:lnTo>
                  <a:lnTo>
                    <a:pt x="1253" y="802"/>
                  </a:lnTo>
                  <a:lnTo>
                    <a:pt x="1272" y="792"/>
                  </a:lnTo>
                  <a:lnTo>
                    <a:pt x="1287" y="783"/>
                  </a:lnTo>
                  <a:lnTo>
                    <a:pt x="1306" y="773"/>
                  </a:lnTo>
                  <a:lnTo>
                    <a:pt x="1320" y="763"/>
                  </a:lnTo>
                  <a:lnTo>
                    <a:pt x="1339" y="759"/>
                  </a:lnTo>
                  <a:lnTo>
                    <a:pt x="1359" y="749"/>
                  </a:lnTo>
                  <a:lnTo>
                    <a:pt x="1373" y="739"/>
                  </a:lnTo>
                  <a:lnTo>
                    <a:pt x="1392" y="730"/>
                  </a:lnTo>
                  <a:lnTo>
                    <a:pt x="1407" y="720"/>
                  </a:lnTo>
                  <a:lnTo>
                    <a:pt x="1426" y="711"/>
                  </a:lnTo>
                  <a:lnTo>
                    <a:pt x="1440" y="706"/>
                  </a:lnTo>
                  <a:lnTo>
                    <a:pt x="1459" y="696"/>
                  </a:lnTo>
                  <a:lnTo>
                    <a:pt x="1474" y="687"/>
                  </a:lnTo>
                  <a:lnTo>
                    <a:pt x="1493" y="677"/>
                  </a:lnTo>
                  <a:lnTo>
                    <a:pt x="1507" y="667"/>
                  </a:lnTo>
                  <a:lnTo>
                    <a:pt x="1527" y="658"/>
                  </a:lnTo>
                  <a:lnTo>
                    <a:pt x="1541" y="648"/>
                  </a:lnTo>
                  <a:lnTo>
                    <a:pt x="1560" y="643"/>
                  </a:lnTo>
                  <a:lnTo>
                    <a:pt x="1575" y="634"/>
                  </a:lnTo>
                  <a:lnTo>
                    <a:pt x="1594" y="624"/>
                  </a:lnTo>
                  <a:lnTo>
                    <a:pt x="1613" y="615"/>
                  </a:lnTo>
                  <a:lnTo>
                    <a:pt x="1627" y="605"/>
                  </a:lnTo>
                  <a:lnTo>
                    <a:pt x="1647" y="595"/>
                  </a:lnTo>
                  <a:lnTo>
                    <a:pt x="1661" y="586"/>
                  </a:lnTo>
                  <a:lnTo>
                    <a:pt x="1680" y="581"/>
                  </a:lnTo>
                  <a:lnTo>
                    <a:pt x="1695" y="571"/>
                  </a:lnTo>
                  <a:lnTo>
                    <a:pt x="1714" y="562"/>
                  </a:lnTo>
                  <a:lnTo>
                    <a:pt x="1728" y="552"/>
                  </a:lnTo>
                  <a:lnTo>
                    <a:pt x="1747" y="543"/>
                  </a:lnTo>
                  <a:lnTo>
                    <a:pt x="1762" y="533"/>
                  </a:lnTo>
                  <a:lnTo>
                    <a:pt x="1781" y="523"/>
                  </a:lnTo>
                  <a:lnTo>
                    <a:pt x="1795" y="514"/>
                  </a:lnTo>
                  <a:lnTo>
                    <a:pt x="1815" y="504"/>
                  </a:lnTo>
                  <a:lnTo>
                    <a:pt x="1834" y="495"/>
                  </a:lnTo>
                  <a:lnTo>
                    <a:pt x="1848" y="490"/>
                  </a:lnTo>
                  <a:lnTo>
                    <a:pt x="1867" y="480"/>
                  </a:lnTo>
                  <a:lnTo>
                    <a:pt x="1882" y="471"/>
                  </a:lnTo>
                  <a:lnTo>
                    <a:pt x="1901" y="461"/>
                  </a:lnTo>
                  <a:lnTo>
                    <a:pt x="1915" y="451"/>
                  </a:lnTo>
                  <a:lnTo>
                    <a:pt x="1935" y="442"/>
                  </a:lnTo>
                  <a:lnTo>
                    <a:pt x="1949" y="432"/>
                  </a:lnTo>
                  <a:lnTo>
                    <a:pt x="1968" y="423"/>
                  </a:lnTo>
                  <a:lnTo>
                    <a:pt x="1983" y="413"/>
                  </a:lnTo>
                  <a:lnTo>
                    <a:pt x="2002" y="403"/>
                  </a:lnTo>
                  <a:lnTo>
                    <a:pt x="2016" y="394"/>
                  </a:lnTo>
                  <a:lnTo>
                    <a:pt x="2035" y="384"/>
                  </a:lnTo>
                  <a:lnTo>
                    <a:pt x="2055" y="375"/>
                  </a:lnTo>
                  <a:lnTo>
                    <a:pt x="2069" y="365"/>
                  </a:lnTo>
                  <a:lnTo>
                    <a:pt x="2088" y="355"/>
                  </a:lnTo>
                  <a:lnTo>
                    <a:pt x="2103" y="346"/>
                  </a:lnTo>
                  <a:lnTo>
                    <a:pt x="2122" y="336"/>
                  </a:lnTo>
                  <a:lnTo>
                    <a:pt x="2136" y="327"/>
                  </a:lnTo>
                  <a:lnTo>
                    <a:pt x="2155" y="317"/>
                  </a:lnTo>
                  <a:lnTo>
                    <a:pt x="2170" y="312"/>
                  </a:lnTo>
                  <a:lnTo>
                    <a:pt x="2189" y="303"/>
                  </a:lnTo>
                  <a:lnTo>
                    <a:pt x="2203" y="293"/>
                  </a:lnTo>
                  <a:lnTo>
                    <a:pt x="2223" y="283"/>
                  </a:lnTo>
                  <a:lnTo>
                    <a:pt x="2237" y="274"/>
                  </a:lnTo>
                  <a:lnTo>
                    <a:pt x="2256" y="264"/>
                  </a:lnTo>
                  <a:lnTo>
                    <a:pt x="2275" y="255"/>
                  </a:lnTo>
                  <a:lnTo>
                    <a:pt x="2290" y="245"/>
                  </a:lnTo>
                  <a:lnTo>
                    <a:pt x="2309" y="235"/>
                  </a:lnTo>
                  <a:lnTo>
                    <a:pt x="2323" y="226"/>
                  </a:lnTo>
                  <a:lnTo>
                    <a:pt x="2343" y="216"/>
                  </a:lnTo>
                  <a:lnTo>
                    <a:pt x="2357" y="207"/>
                  </a:lnTo>
                  <a:lnTo>
                    <a:pt x="2376" y="197"/>
                  </a:lnTo>
                  <a:lnTo>
                    <a:pt x="2391" y="183"/>
                  </a:lnTo>
                  <a:lnTo>
                    <a:pt x="2410" y="173"/>
                  </a:lnTo>
                  <a:lnTo>
                    <a:pt x="2424" y="163"/>
                  </a:lnTo>
                  <a:lnTo>
                    <a:pt x="2443" y="154"/>
                  </a:lnTo>
                  <a:lnTo>
                    <a:pt x="2458" y="144"/>
                  </a:lnTo>
                  <a:lnTo>
                    <a:pt x="2477" y="135"/>
                  </a:lnTo>
                  <a:lnTo>
                    <a:pt x="2491" y="125"/>
                  </a:lnTo>
                  <a:lnTo>
                    <a:pt x="2511" y="115"/>
                  </a:lnTo>
                  <a:lnTo>
                    <a:pt x="2530" y="106"/>
                  </a:lnTo>
                  <a:lnTo>
                    <a:pt x="2544" y="96"/>
                  </a:lnTo>
                  <a:lnTo>
                    <a:pt x="2563" y="87"/>
                  </a:lnTo>
                  <a:lnTo>
                    <a:pt x="2578" y="77"/>
                  </a:lnTo>
                  <a:lnTo>
                    <a:pt x="2597" y="67"/>
                  </a:lnTo>
                  <a:lnTo>
                    <a:pt x="2611" y="58"/>
                  </a:lnTo>
                  <a:lnTo>
                    <a:pt x="2631" y="48"/>
                  </a:lnTo>
                  <a:lnTo>
                    <a:pt x="2645" y="39"/>
                  </a:lnTo>
                  <a:lnTo>
                    <a:pt x="2664" y="29"/>
                  </a:lnTo>
                  <a:lnTo>
                    <a:pt x="2679" y="19"/>
                  </a:lnTo>
                  <a:lnTo>
                    <a:pt x="2698" y="10"/>
                  </a:lnTo>
                  <a:lnTo>
                    <a:pt x="2717" y="0"/>
                  </a:lnTo>
                </a:path>
              </a:pathLst>
            </a:custGeom>
            <a:noFill/>
            <a:ln w="47625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461963" y="3479580"/>
              <a:ext cx="450967" cy="23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2000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45"/>
            <p:cNvSpPr>
              <a:spLocks noChangeArrowheads="1"/>
            </p:cNvSpPr>
            <p:nvPr/>
          </p:nvSpPr>
          <p:spPr bwMode="auto">
            <a:xfrm>
              <a:off x="2618581" y="3479577"/>
              <a:ext cx="450967" cy="23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2020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50"/>
            <p:cNvSpPr>
              <a:spLocks noChangeArrowheads="1"/>
            </p:cNvSpPr>
            <p:nvPr/>
          </p:nvSpPr>
          <p:spPr bwMode="auto">
            <a:xfrm>
              <a:off x="4775202" y="3479577"/>
              <a:ext cx="450967" cy="23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2040</a:t>
              </a:r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1568946" y="3493607"/>
              <a:ext cx="450967" cy="23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2010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3725564" y="3493608"/>
              <a:ext cx="450967" cy="235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2030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8187389" y="2189271"/>
            <a:ext cx="12740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Plausible Futures</a:t>
            </a:r>
            <a:endParaRPr lang="en-US" sz="4400" b="1" dirty="0"/>
          </a:p>
        </p:txBody>
      </p:sp>
      <p:pic>
        <p:nvPicPr>
          <p:cNvPr id="29" name="Picture 6" descr="DSCF00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1" r="13138" b="12549"/>
          <a:stretch>
            <a:fillRect/>
          </a:stretch>
        </p:blipFill>
        <p:spPr bwMode="auto">
          <a:xfrm>
            <a:off x="5029200" y="2595659"/>
            <a:ext cx="1985346" cy="1060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6600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2335784" y="2209800"/>
            <a:ext cx="12325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Causal Pathways</a:t>
            </a:r>
            <a:endParaRPr lang="en-US" sz="4400" b="1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05" y="2477556"/>
            <a:ext cx="2600495" cy="152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611686" y="1600201"/>
            <a:ext cx="2855913" cy="822477"/>
            <a:chOff x="3079750" y="1392238"/>
            <a:chExt cx="2855913" cy="1374775"/>
          </a:xfrm>
        </p:grpSpPr>
        <p:sp>
          <p:nvSpPr>
            <p:cNvPr id="33" name="Arc 7"/>
            <p:cNvSpPr>
              <a:spLocks/>
            </p:cNvSpPr>
            <p:nvPr/>
          </p:nvSpPr>
          <p:spPr bwMode="auto">
            <a:xfrm>
              <a:off x="3079750" y="1392238"/>
              <a:ext cx="2770188" cy="1374775"/>
            </a:xfrm>
            <a:custGeom>
              <a:avLst/>
              <a:gdLst>
                <a:gd name="G0" fmla="+- 18937 0 0"/>
                <a:gd name="G1" fmla="+- 21600 0 0"/>
                <a:gd name="G2" fmla="+- 21600 0 0"/>
                <a:gd name="T0" fmla="*/ 0 w 36889"/>
                <a:gd name="T1" fmla="*/ 11210 h 21600"/>
                <a:gd name="T2" fmla="*/ 36889 w 36889"/>
                <a:gd name="T3" fmla="*/ 9588 h 21600"/>
                <a:gd name="T4" fmla="*/ 18937 w 368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89" h="21600" fill="none" extrusionOk="0">
                  <a:moveTo>
                    <a:pt x="0" y="11210"/>
                  </a:moveTo>
                  <a:cubicBezTo>
                    <a:pt x="3793" y="4296"/>
                    <a:pt x="11051" y="0"/>
                    <a:pt x="18937" y="0"/>
                  </a:cubicBezTo>
                  <a:cubicBezTo>
                    <a:pt x="26146" y="0"/>
                    <a:pt x="32879" y="3596"/>
                    <a:pt x="36888" y="9588"/>
                  </a:cubicBezTo>
                </a:path>
                <a:path w="36889" h="21600" stroke="0" extrusionOk="0">
                  <a:moveTo>
                    <a:pt x="0" y="11210"/>
                  </a:moveTo>
                  <a:cubicBezTo>
                    <a:pt x="3793" y="4296"/>
                    <a:pt x="11051" y="0"/>
                    <a:pt x="18937" y="0"/>
                  </a:cubicBezTo>
                  <a:cubicBezTo>
                    <a:pt x="26146" y="0"/>
                    <a:pt x="32879" y="3596"/>
                    <a:pt x="36888" y="9588"/>
                  </a:cubicBezTo>
                  <a:lnTo>
                    <a:pt x="18937" y="21600"/>
                  </a:lnTo>
                  <a:close/>
                </a:path>
              </a:pathLst>
            </a:custGeom>
            <a:noFill/>
            <a:ln w="25400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5815013" y="1979613"/>
              <a:ext cx="120650" cy="139700"/>
            </a:xfrm>
            <a:custGeom>
              <a:avLst/>
              <a:gdLst>
                <a:gd name="T0" fmla="*/ 76 w 76"/>
                <a:gd name="T1" fmla="*/ 88 h 88"/>
                <a:gd name="T2" fmla="*/ 49 w 76"/>
                <a:gd name="T3" fmla="*/ 0 h 88"/>
                <a:gd name="T4" fmla="*/ 0 w 76"/>
                <a:gd name="T5" fmla="*/ 23 h 88"/>
                <a:gd name="T6" fmla="*/ 76 w 76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8">
                  <a:moveTo>
                    <a:pt x="76" y="88"/>
                  </a:moveTo>
                  <a:lnTo>
                    <a:pt x="49" y="0"/>
                  </a:lnTo>
                  <a:lnTo>
                    <a:pt x="0" y="23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1113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5137493" y="2133601"/>
            <a:ext cx="17656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Stewardship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5562600" y="3657601"/>
            <a:ext cx="991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8001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Teams</a:t>
            </a:r>
          </a:p>
        </p:txBody>
      </p:sp>
      <p:grpSp>
        <p:nvGrpSpPr>
          <p:cNvPr id="37" name="Group 36"/>
          <p:cNvGrpSpPr/>
          <p:nvPr/>
        </p:nvGrpSpPr>
        <p:grpSpPr>
          <a:xfrm flipH="1" flipV="1">
            <a:off x="4611686" y="3901924"/>
            <a:ext cx="2855913" cy="822477"/>
            <a:chOff x="3079750" y="1392238"/>
            <a:chExt cx="2855913" cy="1374775"/>
          </a:xfrm>
        </p:grpSpPr>
        <p:sp>
          <p:nvSpPr>
            <p:cNvPr id="38" name="Arc 7"/>
            <p:cNvSpPr>
              <a:spLocks/>
            </p:cNvSpPr>
            <p:nvPr/>
          </p:nvSpPr>
          <p:spPr bwMode="auto">
            <a:xfrm>
              <a:off x="3079750" y="1392238"/>
              <a:ext cx="2770188" cy="1374775"/>
            </a:xfrm>
            <a:custGeom>
              <a:avLst/>
              <a:gdLst>
                <a:gd name="G0" fmla="+- 18937 0 0"/>
                <a:gd name="G1" fmla="+- 21600 0 0"/>
                <a:gd name="G2" fmla="+- 21600 0 0"/>
                <a:gd name="T0" fmla="*/ 0 w 36889"/>
                <a:gd name="T1" fmla="*/ 11210 h 21600"/>
                <a:gd name="T2" fmla="*/ 36889 w 36889"/>
                <a:gd name="T3" fmla="*/ 9588 h 21600"/>
                <a:gd name="T4" fmla="*/ 18937 w 3688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89" h="21600" fill="none" extrusionOk="0">
                  <a:moveTo>
                    <a:pt x="0" y="11210"/>
                  </a:moveTo>
                  <a:cubicBezTo>
                    <a:pt x="3793" y="4296"/>
                    <a:pt x="11051" y="0"/>
                    <a:pt x="18937" y="0"/>
                  </a:cubicBezTo>
                  <a:cubicBezTo>
                    <a:pt x="26146" y="0"/>
                    <a:pt x="32879" y="3596"/>
                    <a:pt x="36888" y="9588"/>
                  </a:cubicBezTo>
                </a:path>
                <a:path w="36889" h="21600" stroke="0" extrusionOk="0">
                  <a:moveTo>
                    <a:pt x="0" y="11210"/>
                  </a:moveTo>
                  <a:cubicBezTo>
                    <a:pt x="3793" y="4296"/>
                    <a:pt x="11051" y="0"/>
                    <a:pt x="18937" y="0"/>
                  </a:cubicBezTo>
                  <a:cubicBezTo>
                    <a:pt x="26146" y="0"/>
                    <a:pt x="32879" y="3596"/>
                    <a:pt x="36888" y="9588"/>
                  </a:cubicBezTo>
                  <a:lnTo>
                    <a:pt x="18937" y="21600"/>
                  </a:lnTo>
                  <a:close/>
                </a:path>
              </a:pathLst>
            </a:custGeom>
            <a:noFill/>
            <a:ln w="25400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5815013" y="1979613"/>
              <a:ext cx="120650" cy="139700"/>
            </a:xfrm>
            <a:custGeom>
              <a:avLst/>
              <a:gdLst>
                <a:gd name="T0" fmla="*/ 76 w 76"/>
                <a:gd name="T1" fmla="*/ 88 h 88"/>
                <a:gd name="T2" fmla="*/ 49 w 76"/>
                <a:gd name="T3" fmla="*/ 0 h 88"/>
                <a:gd name="T4" fmla="*/ 0 w 76"/>
                <a:gd name="T5" fmla="*/ 23 h 88"/>
                <a:gd name="T6" fmla="*/ 76 w 76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88">
                  <a:moveTo>
                    <a:pt x="76" y="88"/>
                  </a:moveTo>
                  <a:lnTo>
                    <a:pt x="49" y="0"/>
                  </a:lnTo>
                  <a:lnTo>
                    <a:pt x="0" y="23"/>
                  </a:lnTo>
                  <a:lnTo>
                    <a:pt x="76" y="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1113">
              <a:solidFill>
                <a:schemeClr val="accent2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4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4 at 12.1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0878"/>
            <a:ext cx="9144000" cy="4540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10638" y="2715433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Doctors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6171" y="4783175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5139" y="1019621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Hospitals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9712" y="1019621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Insurance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5353" y="2146046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Drugs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653669" y="315130"/>
            <a:ext cx="8229600" cy="461963"/>
          </a:xfrm>
        </p:spPr>
        <p:txBody>
          <a:bodyPr>
            <a:noAutofit/>
          </a:bodyPr>
          <a:lstStyle/>
          <a:p>
            <a:r>
              <a:rPr lang="en-US" sz="2800" dirty="0"/>
              <a:t>When we think of health systems, most think of…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216093"/>
            <a:ext cx="9144000" cy="514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15201" y="1101705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Clean Air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008" y="4758266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Healthy Food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5406" y="3662870"/>
            <a:ext cx="2406673" cy="9079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Safe Neighborhoods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1555" y="932429"/>
            <a:ext cx="1852615" cy="9079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Quality Education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4651" y="5042959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Good Jobs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80061" y="166192"/>
            <a:ext cx="9049224" cy="923330"/>
          </a:xfrm>
        </p:spPr>
        <p:txBody>
          <a:bodyPr>
            <a:noAutofit/>
          </a:bodyPr>
          <a:lstStyle/>
          <a:p>
            <a:r>
              <a:rPr lang="en-US" sz="2800" dirty="0"/>
              <a:t>But anything that effects health is part of the system…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07006"/>
            <a:ext cx="9144000" cy="50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5-05-04 at 1.2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4306"/>
            <a:ext cx="9144000" cy="51001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2" y="0"/>
            <a:ext cx="9143999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Everything has to work well, and together as a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Shot 2015-05-04 at 1.2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4306"/>
            <a:ext cx="9144000" cy="510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People everywhere are scrambling for solutions…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6786" y="1905001"/>
            <a:ext cx="1852615" cy="9079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Expand Insurance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99852" y="1219201"/>
            <a:ext cx="2348708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Deliver Better Care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1186" y="3764815"/>
            <a:ext cx="1280151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Cut Costs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14886" y="4495801"/>
            <a:ext cx="1852615" cy="12464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Change Payment Systems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96201" y="4493120"/>
            <a:ext cx="2133600" cy="15850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Create Healthier Conditions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(at home, work, school, etc…)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784476" y="6248401"/>
            <a:ext cx="74263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n-US" altLang="en-US" sz="1600" b="1" baseline="30000" dirty="0">
                <a:solidFill>
                  <a:prstClr val="black"/>
                </a:solidFill>
              </a:rPr>
              <a:t>*  </a:t>
            </a:r>
            <a:r>
              <a:rPr lang="en-US" altLang="en-US" sz="1600" dirty="0">
                <a:solidFill>
                  <a:prstClr val="black"/>
                </a:solidFill>
              </a:rPr>
              <a:t>Definitions are available at:</a:t>
            </a:r>
            <a:br>
              <a:rPr lang="en-US" altLang="en-US" sz="1600" dirty="0">
                <a:solidFill>
                  <a:prstClr val="black"/>
                </a:solidFill>
              </a:rPr>
            </a:br>
            <a:r>
              <a:rPr lang="en-US" altLang="en-US" sz="1600" dirty="0">
                <a:solidFill>
                  <a:prstClr val="black"/>
                </a:solidFill>
              </a:rPr>
              <a:t>   </a:t>
            </a:r>
            <a:r>
              <a:rPr lang="en-US" altLang="en-US" sz="1600" dirty="0">
                <a:solidFill>
                  <a:prstClr val="black"/>
                </a:solidFill>
                <a:hlinkClick r:id="rId3"/>
              </a:rPr>
              <a:t>http://www.rethinkhealth.org/wp-content/uploads/2015/02/Interventions.pdf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</a:p>
          <a:p>
            <a:pPr defTabSz="457200"/>
            <a:endParaRPr lang="en-US" altLang="en-US" sz="1600" baseline="300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23512"/>
            <a:ext cx="9144000" cy="53248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Instant answers to “What if?” questions…</a:t>
            </a:r>
            <a:endParaRPr lang="en-US" dirty="0"/>
          </a:p>
        </p:txBody>
      </p:sp>
      <p:pic>
        <p:nvPicPr>
          <p:cNvPr id="4" name="Picture 3" descr="Screen Shot 2015-05-04 at 3.1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6190"/>
            <a:ext cx="9144000" cy="5118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36" y="1066800"/>
            <a:ext cx="8314031" cy="5105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0" y="228601"/>
            <a:ext cx="9220200" cy="461963"/>
          </a:xfrm>
        </p:spPr>
        <p:txBody>
          <a:bodyPr>
            <a:noAutofit/>
          </a:bodyPr>
          <a:lstStyle/>
          <a:p>
            <a:r>
              <a:rPr lang="en-US" sz="3200" dirty="0"/>
              <a:t>Explore how to do the most with our resources…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2514600"/>
            <a:ext cx="74676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057401" y="1182470"/>
            <a:ext cx="703256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Net Costs vs. Baseline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71"/>
          <a:stretch/>
        </p:blipFill>
        <p:spPr>
          <a:xfrm>
            <a:off x="1524000" y="1257301"/>
            <a:ext cx="9144000" cy="4867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94525" y="1371601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Better Health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82008" y="4799473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Better Care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65406" y="3704077"/>
            <a:ext cx="2406673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Greater Equity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11555" y="1236966"/>
            <a:ext cx="1852615" cy="5693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Lower Costs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54651" y="5084166"/>
            <a:ext cx="1852615" cy="12464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tIns="91440" bIns="13716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Higher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Workforce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Productivity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80061" y="166192"/>
            <a:ext cx="9049224" cy="923330"/>
          </a:xfrm>
        </p:spPr>
        <p:txBody>
          <a:bodyPr>
            <a:normAutofit/>
          </a:bodyPr>
          <a:lstStyle/>
          <a:p>
            <a:r>
              <a:rPr lang="en-US" sz="4000" dirty="0"/>
              <a:t>In pursuit of a </a:t>
            </a:r>
            <a:r>
              <a:rPr lang="en-US" sz="4000" i="1" dirty="0"/>
              <a:t>healthier health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 to Convert a Calibrated Policy Simulation Model to Student 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 of 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1: Why Simulate?</a:t>
            </a:r>
          </a:p>
          <a:p>
            <a:r>
              <a:rPr lang="en-US" dirty="0" smtClean="0"/>
              <a:t>Part 2: The NASPAA-Batten Simulation Competitions</a:t>
            </a:r>
          </a:p>
          <a:p>
            <a:pPr lvl="1"/>
            <a:r>
              <a:rPr lang="en-US" dirty="0" smtClean="0"/>
              <a:t>Origins of the First </a:t>
            </a:r>
            <a:r>
              <a:rPr lang="en-US" dirty="0" smtClean="0"/>
              <a:t>Competition in 2015</a:t>
            </a:r>
            <a:endParaRPr lang="en-US" dirty="0" smtClean="0"/>
          </a:p>
          <a:p>
            <a:pPr lvl="1"/>
            <a:r>
              <a:rPr lang="en-US" dirty="0" smtClean="0"/>
              <a:t>Fast Overview of Recent Competitions in 2017 and 2018</a:t>
            </a:r>
            <a:endParaRPr lang="en-US" dirty="0" smtClean="0"/>
          </a:p>
          <a:p>
            <a:r>
              <a:rPr lang="en-US" dirty="0" smtClean="0"/>
              <a:t>Part 3: Diverse Uses of Simulations in MPA and MPP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Part 4: Let’s Run the 2016 </a:t>
            </a:r>
            <a:r>
              <a:rPr lang="en-US" dirty="0" err="1" smtClean="0"/>
              <a:t>En</a:t>
            </a:r>
            <a:r>
              <a:rPr lang="en-US" dirty="0" smtClean="0"/>
              <a:t>-Roads Simulation Today</a:t>
            </a:r>
            <a:endParaRPr lang="en-US" dirty="0" smtClean="0"/>
          </a:p>
          <a:p>
            <a:r>
              <a:rPr lang="en-US" dirty="0" smtClean="0"/>
              <a:t>Part 4: Where to Find More Information</a:t>
            </a:r>
          </a:p>
          <a:p>
            <a:pPr lvl="1"/>
            <a:r>
              <a:rPr lang="en-US" dirty="0" smtClean="0"/>
              <a:t>URLs </a:t>
            </a:r>
            <a:r>
              <a:rPr lang="en-US" dirty="0" smtClean="0"/>
              <a:t>and academic references for </a:t>
            </a:r>
            <a:r>
              <a:rPr lang="en-US" dirty="0" smtClean="0"/>
              <a:t>most simulators from today are in your packet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33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Creating A </a:t>
            </a:r>
            <a:r>
              <a:rPr lang="en-US" dirty="0" err="1"/>
              <a:t>Superscore</a:t>
            </a:r>
            <a:endParaRPr lang="en-US" dirty="0"/>
          </a:p>
        </p:txBody>
      </p:sp>
      <p:pic>
        <p:nvPicPr>
          <p:cNvPr id="2" name="Picture 1" descr="Screen Shot 2015-07-20 at 9.1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14400"/>
            <a:ext cx="6705600" cy="5646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To Quickly Identify Technical Winners</a:t>
            </a:r>
          </a:p>
        </p:txBody>
      </p:sp>
      <p:pic>
        <p:nvPicPr>
          <p:cNvPr id="3" name="Picture 2" descr="Screen Shot 2015-07-20 at 9.1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914401"/>
            <a:ext cx="6732303" cy="581871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Embedding Diagnostics </a:t>
            </a:r>
            <a:br>
              <a:rPr lang="en-US" dirty="0" smtClean="0"/>
            </a:br>
            <a:r>
              <a:rPr lang="en-US" dirty="0" smtClean="0"/>
              <a:t>to Support Learning</a:t>
            </a:r>
            <a:endParaRPr lang="en-US" dirty="0"/>
          </a:p>
        </p:txBody>
      </p:sp>
      <p:pic>
        <p:nvPicPr>
          <p:cNvPr id="5" name="Picture 4" descr="Screen Shot 2015-07-20 at 12.33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021848"/>
            <a:ext cx="4390372" cy="4226552"/>
          </a:xfrm>
          <a:prstGeom prst="rect">
            <a:avLst/>
          </a:prstGeom>
        </p:spPr>
      </p:pic>
      <p:pic>
        <p:nvPicPr>
          <p:cNvPr id="4" name="Picture 5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524000"/>
            <a:ext cx="5029200" cy="5105400"/>
          </a:xfr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Reveal Pitfalls</a:t>
            </a:r>
            <a:endParaRPr lang="en-US" dirty="0"/>
          </a:p>
        </p:txBody>
      </p:sp>
      <p:pic>
        <p:nvPicPr>
          <p:cNvPr id="8" name="Picture 7" descr="Screen Shot 2015-07-20 at 12.3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8064500" cy="5130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Help Unsupported Users See the System</a:t>
            </a:r>
            <a:endParaRPr lang="en-US" dirty="0"/>
          </a:p>
        </p:txBody>
      </p:sp>
      <p:pic>
        <p:nvPicPr>
          <p:cNvPr id="5" name="Picture 4" descr="Screen Shot 2015-07-20 at 12.3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80380"/>
            <a:ext cx="7950200" cy="5003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Thoughtfully Improve It</a:t>
            </a:r>
            <a:endParaRPr lang="en-US" dirty="0"/>
          </a:p>
        </p:txBody>
      </p:sp>
      <p:pic>
        <p:nvPicPr>
          <p:cNvPr id="4" name="Picture 3" descr="Screen Shot 2015-07-20 at 12.3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7673904" cy="441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Stakeholder Concerns Visible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0" y="1219200"/>
            <a:ext cx="8924660" cy="50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5-07-20 at 9.21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91384"/>
            <a:ext cx="3048000" cy="4152216"/>
          </a:xfrm>
          <a:prstGeom prst="rect">
            <a:avLst/>
          </a:prstGeom>
        </p:spPr>
      </p:pic>
      <p:pic>
        <p:nvPicPr>
          <p:cNvPr id="7" name="Picture 6" descr="Screen Shot 2015-07-20 at 9.27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9144000" cy="43699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1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485775"/>
            <a:ext cx="9839325" cy="53165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6000" dirty="0" smtClean="0">
                <a:hlinkClick r:id="rId3"/>
              </a:rPr>
              <a:t>Video Showing</a:t>
            </a:r>
          </a:p>
          <a:p>
            <a:pPr marL="0" indent="0" algn="ctr">
              <a:buNone/>
            </a:pPr>
            <a:r>
              <a:rPr lang="en-US" sz="6000" dirty="0" smtClean="0">
                <a:hlinkClick r:id="rId3"/>
              </a:rPr>
              <a:t>Results </a:t>
            </a:r>
            <a:r>
              <a:rPr lang="en-US" sz="6000" dirty="0" smtClean="0">
                <a:hlinkClick r:id="rId3"/>
              </a:rPr>
              <a:t>from </a:t>
            </a:r>
            <a:r>
              <a:rPr lang="en-US" sz="6000" dirty="0" smtClean="0">
                <a:hlinkClick r:id="rId3"/>
              </a:rPr>
              <a:t>the</a:t>
            </a:r>
            <a:endParaRPr lang="en-US" sz="6000" dirty="0">
              <a:hlinkClick r:id="rId3"/>
            </a:endParaRPr>
          </a:p>
          <a:p>
            <a:pPr marL="0" indent="0" algn="ctr">
              <a:buNone/>
            </a:pPr>
            <a:r>
              <a:rPr lang="en-US" sz="6000" dirty="0" smtClean="0">
                <a:hlinkClick r:id="rId3"/>
              </a:rPr>
              <a:t>Competition </a:t>
            </a:r>
            <a:r>
              <a:rPr lang="en-US" sz="6000" dirty="0">
                <a:hlinkClick r:id="rId3"/>
              </a:rPr>
              <a:t>Day</a:t>
            </a:r>
            <a:endParaRPr lang="en-US" sz="6000" dirty="0"/>
          </a:p>
          <a:p>
            <a:pPr marL="0" indent="0" algn="ctr">
              <a:buNone/>
            </a:pPr>
            <a:r>
              <a:rPr lang="en-US" sz="2400" i="1" dirty="0"/>
              <a:t>Video created by University of Maryland School of Public Policy URL: </a:t>
            </a:r>
            <a:r>
              <a:rPr lang="en-US" sz="2400" i="1" dirty="0">
                <a:hlinkClick r:id="rId4"/>
              </a:rPr>
              <a:t>http://bit.ly/CompetitionVideo</a:t>
            </a:r>
            <a:r>
              <a:rPr lang="en-US" sz="2400" i="1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012" y="1352550"/>
            <a:ext cx="5449208" cy="550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0"/>
            <a:ext cx="7705725" cy="150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5897" y="1981616"/>
            <a:ext cx="289374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Global</a:t>
            </a:r>
          </a:p>
          <a:p>
            <a:endParaRPr lang="en-US" sz="54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Food</a:t>
            </a:r>
          </a:p>
          <a:p>
            <a:endParaRPr lang="en-US" sz="54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Security</a:t>
            </a:r>
            <a:endParaRPr lang="en-US" sz="5400" b="1" dirty="0">
              <a:solidFill>
                <a:schemeClr val="tx2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2399450"/>
            <a:ext cx="10083182" cy="4458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3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0"/>
            <a:ext cx="5539600" cy="239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-114480"/>
            <a:ext cx="4600574" cy="24804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52" y="159704"/>
            <a:ext cx="10515600" cy="1325563"/>
          </a:xfrm>
        </p:spPr>
        <p:txBody>
          <a:bodyPr/>
          <a:lstStyle/>
          <a:p>
            <a:r>
              <a:rPr lang="en-US" b="1" dirty="0" smtClean="0"/>
              <a:t>Part 1: Why Simulate?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16099"/>
            <a:ext cx="6134100" cy="3735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17" y="2915781"/>
            <a:ext cx="6086475" cy="4136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316"/>
            <a:ext cx="6553617" cy="270590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63" y="-1"/>
            <a:ext cx="5924437" cy="31160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Part 3: Diverse Uses of Simulations in MPA and MPP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Simulator as </a:t>
            </a:r>
            <a:r>
              <a:rPr lang="en-US" sz="3200" dirty="0" smtClean="0"/>
              <a:t>a Competition or a Program </a:t>
            </a:r>
            <a:r>
              <a:rPr lang="en-US" sz="3200" dirty="0" smtClean="0"/>
              <a:t>“Kick-Off” Event</a:t>
            </a:r>
            <a:endParaRPr lang="en-US" sz="3200" dirty="0" smtClean="0"/>
          </a:p>
          <a:p>
            <a:r>
              <a:rPr lang="en-US" sz="3200" dirty="0" smtClean="0"/>
              <a:t>Simulator helps to organize</a:t>
            </a:r>
            <a:r>
              <a:rPr lang="en-US" sz="3200" dirty="0" smtClean="0"/>
              <a:t> </a:t>
            </a:r>
            <a:r>
              <a:rPr lang="en-US" sz="3200" dirty="0" smtClean="0"/>
              <a:t>a Capstone Course</a:t>
            </a:r>
          </a:p>
          <a:p>
            <a:r>
              <a:rPr lang="en-US" sz="3200" dirty="0" smtClean="0"/>
              <a:t>Simulator in support of</a:t>
            </a:r>
            <a:r>
              <a:rPr lang="en-US" sz="3200" dirty="0" smtClean="0"/>
              <a:t> </a:t>
            </a:r>
            <a:r>
              <a:rPr lang="en-US" sz="3200" dirty="0" smtClean="0"/>
              <a:t>a Case Study</a:t>
            </a:r>
          </a:p>
          <a:p>
            <a:r>
              <a:rPr lang="en-US" sz="3200" dirty="0" smtClean="0"/>
              <a:t>Simulator as an </a:t>
            </a:r>
            <a:r>
              <a:rPr lang="en-US" sz="3200" dirty="0" smtClean="0"/>
              <a:t>Organizing Framework for a </a:t>
            </a:r>
            <a:r>
              <a:rPr lang="en-US" sz="3200" dirty="0" smtClean="0"/>
              <a:t>Course on Quantitative Methods</a:t>
            </a:r>
          </a:p>
          <a:p>
            <a:r>
              <a:rPr lang="en-US" sz="3200" dirty="0" smtClean="0"/>
              <a:t>And more, we are just getting started in this exciting area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Simulator as a Competition or a Program “Kick-Off”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business schools begin their academic years with a whole-class simulation exercise.</a:t>
            </a:r>
          </a:p>
          <a:p>
            <a:r>
              <a:rPr lang="en-US" dirty="0" smtClean="0"/>
              <a:t>Especially MIT has developed a wide array of possible exercises</a:t>
            </a:r>
          </a:p>
          <a:p>
            <a:r>
              <a:rPr lang="en-US" dirty="0"/>
              <a:t>MIT Management, Sloan School. Learning Edge. Management Simulation Games.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mitsloan.mit.edu/LearningEdge/simulations/Pages/Overview.aspx</a:t>
            </a:r>
            <a:endParaRPr lang="en-US" dirty="0" smtClean="0"/>
          </a:p>
          <a:p>
            <a:r>
              <a:rPr lang="en-US" dirty="0" smtClean="0"/>
              <a:t>The NASPAA International Simulation Exercises are excellent examples of large-scale simulation-based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Simulator helps to organize a Capstone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459864"/>
            <a:ext cx="10515600" cy="4806823"/>
          </a:xfrm>
        </p:spPr>
        <p:txBody>
          <a:bodyPr/>
          <a:lstStyle/>
          <a:p>
            <a:r>
              <a:rPr lang="en-US" dirty="0" smtClean="0"/>
              <a:t>At the Rockefeller College, we have organized a Capstone Exercise, including portfolio development around a whole class simulation-based exercise</a:t>
            </a:r>
          </a:p>
          <a:p>
            <a:r>
              <a:rPr lang="en-US" dirty="0" smtClean="0"/>
              <a:t>The base simulators have been the “Stratagem” game developed by Dennis Meadows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content.globalmarshallplan.org/ShowNews.asp?ID=3058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Or the ReThink Health Simulator used in 2015 by NASPAA</a:t>
            </a:r>
          </a:p>
          <a:p>
            <a:r>
              <a:rPr lang="en-US" dirty="0"/>
              <a:t>ReThink Health, The </a:t>
            </a:r>
            <a:r>
              <a:rPr lang="en-US" dirty="0" err="1"/>
              <a:t>Rippel</a:t>
            </a:r>
            <a:r>
              <a:rPr lang="en-US" dirty="0"/>
              <a:t> Foundation.  </a:t>
            </a:r>
            <a:r>
              <a:rPr lang="en-US" u="sng" dirty="0">
                <a:hlinkClick r:id="rId3"/>
              </a:rPr>
              <a:t>https://www.rippelfoundation.org/our-work/rethink-health/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064"/>
            <a:ext cx="10515600" cy="1325563"/>
          </a:xfrm>
        </p:spPr>
        <p:txBody>
          <a:bodyPr/>
          <a:lstStyle/>
          <a:p>
            <a:r>
              <a:rPr lang="en-US" dirty="0"/>
              <a:t>Simulator in support of a Case Study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7575" y="1221123"/>
            <a:ext cx="10515600" cy="4351338"/>
          </a:xfrm>
        </p:spPr>
        <p:txBody>
          <a:bodyPr/>
          <a:lstStyle/>
          <a:p>
            <a:r>
              <a:rPr lang="en-US" dirty="0" smtClean="0"/>
              <a:t>One of my favorites is the Governor’s Office of Regulatory Administration (GORA) Case based on a New York State agency</a:t>
            </a:r>
          </a:p>
          <a:p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://forio.com/simulate/lluna-reyes/gora/simulation/#</a:t>
            </a:r>
            <a:r>
              <a:rPr lang="en-US" u="sng" dirty="0" smtClean="0">
                <a:hlinkClick r:id="rId2"/>
              </a:rPr>
              <a:t>p=page1</a:t>
            </a:r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utoShape 2" descr="Image result for image of state capitol in Albany, NY"/>
          <p:cNvSpPr>
            <a:spLocks noChangeAspect="1" noChangeArrowheads="1"/>
          </p:cNvSpPr>
          <p:nvPr/>
        </p:nvSpPr>
        <p:spPr bwMode="auto">
          <a:xfrm>
            <a:off x="155575" y="-547688"/>
            <a:ext cx="1524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28" y="4496696"/>
            <a:ext cx="3314111" cy="2361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56" y="2659855"/>
            <a:ext cx="6259914" cy="4040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80" y="3115683"/>
            <a:ext cx="3017521" cy="226314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51" y="127336"/>
            <a:ext cx="10515600" cy="1325563"/>
          </a:xfrm>
        </p:spPr>
        <p:txBody>
          <a:bodyPr/>
          <a:lstStyle/>
          <a:p>
            <a:r>
              <a:rPr lang="en-US" dirty="0" smtClean="0"/>
              <a:t>Simulators </a:t>
            </a:r>
            <a:r>
              <a:rPr lang="en-US" dirty="0"/>
              <a:t>in support of a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951" y="1266228"/>
            <a:ext cx="10515600" cy="4351338"/>
          </a:xfrm>
        </p:spPr>
        <p:txBody>
          <a:bodyPr/>
          <a:lstStyle/>
          <a:p>
            <a:r>
              <a:rPr lang="en-US" dirty="0" smtClean="0"/>
              <a:t>There are also those cases from Harvard…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38839"/>
            <a:ext cx="9770005" cy="455272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118969"/>
            <a:ext cx="10515600" cy="1325563"/>
          </a:xfrm>
        </p:spPr>
        <p:txBody>
          <a:bodyPr/>
          <a:lstStyle/>
          <a:p>
            <a:r>
              <a:rPr lang="en-US" dirty="0" smtClean="0"/>
              <a:t>Simulators in Support of Case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4851" y="1015933"/>
            <a:ext cx="10515600" cy="4351338"/>
          </a:xfrm>
        </p:spPr>
        <p:txBody>
          <a:bodyPr/>
          <a:lstStyle/>
          <a:p>
            <a:r>
              <a:rPr lang="en-US" dirty="0" smtClean="0"/>
              <a:t>Or better yet, some of those cases from MIT Sloan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1" y="1615152"/>
            <a:ext cx="9890760" cy="5058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791" y="1426464"/>
            <a:ext cx="5371097" cy="53400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Simulator as an Organizing Framework for a Course on Quantitative Methods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624" y="1394057"/>
            <a:ext cx="5158380" cy="3538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92" y="3626821"/>
            <a:ext cx="4429125" cy="3076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151" y="1199744"/>
            <a:ext cx="4324350" cy="462915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46240" y="5403805"/>
            <a:ext cx="60960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MY Colleague, Luis Luna-Reyes has</a:t>
            </a:r>
          </a:p>
          <a:p>
            <a:r>
              <a:rPr lang="en-US" sz="2400" dirty="0"/>
              <a:t>Organized parts of his MPA methods</a:t>
            </a:r>
          </a:p>
          <a:p>
            <a:r>
              <a:rPr lang="en-US" sz="2400" dirty="0"/>
              <a:t>Class around a simulator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 4: </a:t>
            </a:r>
            <a:r>
              <a:rPr lang="en-US" dirty="0" smtClean="0"/>
              <a:t>Run </a:t>
            </a:r>
            <a:r>
              <a:rPr lang="en-US" dirty="0"/>
              <a:t>the 2016 </a:t>
            </a:r>
            <a:r>
              <a:rPr lang="en-US" dirty="0" err="1"/>
              <a:t>En</a:t>
            </a:r>
            <a:r>
              <a:rPr lang="en-US" dirty="0"/>
              <a:t>-Roads Simulation Today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5614"/>
            <a:ext cx="10515600" cy="5368066"/>
          </a:xfrm>
        </p:spPr>
        <p:txBody>
          <a:bodyPr>
            <a:normAutofit/>
          </a:bodyPr>
          <a:lstStyle/>
          <a:p>
            <a:r>
              <a:rPr lang="en-US" dirty="0" smtClean="0"/>
              <a:t>Step 1: Find the packet of information on </a:t>
            </a:r>
            <a:r>
              <a:rPr lang="en-US" dirty="0" err="1" smtClean="0"/>
              <a:t>En</a:t>
            </a:r>
            <a:r>
              <a:rPr lang="en-US" dirty="0" smtClean="0"/>
              <a:t>-Roads in your handouts</a:t>
            </a:r>
          </a:p>
          <a:p>
            <a:r>
              <a:rPr lang="en-US" dirty="0" smtClean="0"/>
              <a:t>Step 2: Each World Team consists of Seven Teams, so we need to break into Several “Worlds” each with seven teams</a:t>
            </a:r>
          </a:p>
          <a:p>
            <a:pPr lvl="1"/>
            <a:r>
              <a:rPr lang="en-US" dirty="0" smtClean="0"/>
              <a:t>Carbon Pricing</a:t>
            </a:r>
          </a:p>
          <a:p>
            <a:pPr lvl="1"/>
            <a:r>
              <a:rPr lang="en-US" dirty="0" smtClean="0"/>
              <a:t>Climate Hawks</a:t>
            </a:r>
          </a:p>
          <a:p>
            <a:pPr lvl="1"/>
            <a:r>
              <a:rPr lang="en-US" dirty="0" smtClean="0"/>
              <a:t>Energy Efficiency</a:t>
            </a:r>
          </a:p>
          <a:p>
            <a:pPr lvl="1"/>
            <a:r>
              <a:rPr lang="en-US" dirty="0" smtClean="0"/>
              <a:t>Fossil Fuel</a:t>
            </a:r>
          </a:p>
          <a:p>
            <a:pPr lvl="1"/>
            <a:r>
              <a:rPr lang="en-US" dirty="0" smtClean="0"/>
              <a:t>Land and Agriculture</a:t>
            </a:r>
          </a:p>
          <a:p>
            <a:pPr lvl="1"/>
            <a:r>
              <a:rPr lang="en-US" dirty="0" smtClean="0"/>
              <a:t>Population and Consumption</a:t>
            </a:r>
          </a:p>
          <a:p>
            <a:pPr lvl="1"/>
            <a:r>
              <a:rPr lang="en-US" dirty="0" smtClean="0"/>
              <a:t>Sustainable Energy</a:t>
            </a:r>
          </a:p>
          <a:p>
            <a:r>
              <a:rPr lang="en-US" dirty="0" smtClean="0"/>
              <a:t>Step 3:                             on how the simulator works     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3058" y="5211573"/>
            <a:ext cx="304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View video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Run </a:t>
            </a:r>
            <a:r>
              <a:rPr lang="en-US" sz="4000" dirty="0"/>
              <a:t>the 2016 </a:t>
            </a:r>
            <a:r>
              <a:rPr lang="en-US" sz="4000" dirty="0" err="1"/>
              <a:t>En</a:t>
            </a:r>
            <a:r>
              <a:rPr lang="en-US" sz="4000" dirty="0"/>
              <a:t>-Roads Simulation </a:t>
            </a:r>
            <a:r>
              <a:rPr lang="en-US" sz="4000" dirty="0" smtClean="0"/>
              <a:t>Today (cont’d)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4:  Working in your small groups, read the case, paying special attention to the description of your group’s role in the case</a:t>
            </a:r>
          </a:p>
          <a:p>
            <a:r>
              <a:rPr lang="en-US" dirty="0" smtClean="0"/>
              <a:t>Step 5: Using Worksheet 2.2, make all the decisions that your group is assigned on behalf of your whole (simulated) world.  For each decision, you need to select a number between “Business as Usual” and “Extreme Policies”</a:t>
            </a:r>
          </a:p>
          <a:p>
            <a:r>
              <a:rPr lang="en-US" dirty="0" smtClean="0"/>
              <a:t>Step 6:  We will type all the decisions for your world into the simulator </a:t>
            </a:r>
          </a:p>
          <a:p>
            <a:r>
              <a:rPr lang="en-US" dirty="0" smtClean="0"/>
              <a:t>Step 7:  Repeat Step 6 for all the other worlds in the room</a:t>
            </a:r>
          </a:p>
          <a:p>
            <a:r>
              <a:rPr lang="en-US" dirty="0" smtClean="0"/>
              <a:t>Step 8:  Compare between worlds to see how each world did.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z="1600" b="1" smtClean="0"/>
              <a:t>38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776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Where to Find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handouts for this talk provide logon information to simulators that we have discussed today</a:t>
            </a:r>
          </a:p>
          <a:p>
            <a:r>
              <a:rPr lang="en-US" dirty="0" smtClean="0"/>
              <a:t>The handouts for this talk provide academic references for the materials that we have discussed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z="1800" b="1" smtClean="0"/>
              <a:t>39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427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Pilots, Managers, and Students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learn to handle once-in-a-lifetime challenges through repeated trial-and-error</a:t>
            </a:r>
          </a:p>
          <a:p>
            <a:r>
              <a:rPr lang="en-US" dirty="0" smtClean="0"/>
              <a:t>Can learn by “crashing the system” without loss of life or public funds and confidence</a:t>
            </a:r>
          </a:p>
          <a:p>
            <a:r>
              <a:rPr lang="en-US" dirty="0" smtClean="0"/>
              <a:t>Can come to understand the deeper structure of complex problems</a:t>
            </a:r>
          </a:p>
          <a:p>
            <a:r>
              <a:rPr lang="en-US" b="1" dirty="0" smtClean="0"/>
              <a:t>Can design more robust systems that are easier and better to manage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8797" y="1267000"/>
            <a:ext cx="5864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How to run simulator for 2015 NASPAA ReThink Health Simulation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URL to get into the model:</a:t>
            </a:r>
          </a:p>
          <a:p>
            <a:r>
              <a:rPr lang="en-US" sz="1600" dirty="0" smtClean="0">
                <a:hlinkClick r:id="rId3"/>
              </a:rPr>
              <a:t>forio.com/app/</a:t>
            </a:r>
            <a:r>
              <a:rPr lang="en-US" sz="1600" dirty="0" err="1" smtClean="0">
                <a:hlinkClick r:id="rId3"/>
              </a:rPr>
              <a:t>rippel</a:t>
            </a:r>
            <a:r>
              <a:rPr lang="en-US" sz="1600" dirty="0" smtClean="0">
                <a:hlinkClick r:id="rId3"/>
              </a:rPr>
              <a:t>/rethink-health-</a:t>
            </a:r>
            <a:r>
              <a:rPr lang="en-US" sz="1600" dirty="0" err="1" smtClean="0">
                <a:hlinkClick r:id="rId3"/>
              </a:rPr>
              <a:t>naspaa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Usename</a:t>
            </a:r>
            <a:r>
              <a:rPr lang="en-US" sz="1600" dirty="0" smtClean="0"/>
              <a:t>: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NASPAATrainer</a:t>
            </a:r>
            <a:endParaRPr lang="en-US" sz="1600" dirty="0"/>
          </a:p>
          <a:p>
            <a:r>
              <a:rPr lang="en-US" sz="1600" dirty="0" smtClean="0"/>
              <a:t>Password:  NASPAATrainer1</a:t>
            </a:r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68797" y="2589898"/>
            <a:ext cx="6695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How to run simulator for 2016 NASPAA </a:t>
            </a:r>
            <a:r>
              <a:rPr lang="en-US" sz="1600" b="1" dirty="0" err="1" smtClean="0"/>
              <a:t>En</a:t>
            </a:r>
            <a:r>
              <a:rPr lang="en-US" sz="1600" b="1" dirty="0" smtClean="0"/>
              <a:t>-Roads Simulator:  World Energy</a:t>
            </a:r>
          </a:p>
          <a:p>
            <a:r>
              <a:rPr lang="en-US" sz="1600" dirty="0" smtClean="0"/>
              <a:t>URL to get to the model:</a:t>
            </a:r>
          </a:p>
          <a:p>
            <a:r>
              <a:rPr lang="en-US" sz="1600" u="sng" dirty="0" smtClean="0">
                <a:hlinkClick r:id="rId4"/>
              </a:rPr>
              <a:t>https://forio.com/simulate/climateinteractive/naspaa2/simulation/#p=page18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username</a:t>
            </a:r>
            <a:r>
              <a:rPr lang="en-US" sz="1600" dirty="0"/>
              <a:t>: </a:t>
            </a:r>
            <a:r>
              <a:rPr lang="en-US" sz="1600" dirty="0" err="1"/>
              <a:t>climateinteractive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password</a:t>
            </a:r>
            <a:r>
              <a:rPr lang="en-US" sz="1600" dirty="0"/>
              <a:t>: </a:t>
            </a:r>
            <a:r>
              <a:rPr lang="en-US" sz="1600" dirty="0"/>
              <a:t> </a:t>
            </a:r>
            <a:r>
              <a:rPr lang="en-US" sz="1600" dirty="0" smtClean="0"/>
              <a:t>Ask David Andersen</a:t>
            </a: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50830" y="5984822"/>
            <a:ext cx="6952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If you experience trouble during login using the Safari browser, try using Firefox or Chrome. Make sure the Adobe Flash-Player plug-in is up to date.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8853" y="189782"/>
            <a:ext cx="7514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Logon Information for April 7, 2018 Seminar</a:t>
            </a:r>
          </a:p>
          <a:p>
            <a:pPr algn="ctr"/>
            <a:r>
              <a:rPr lang="en-US" sz="3200" dirty="0" smtClean="0"/>
              <a:t> Beijing, China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81557" y="3913337"/>
            <a:ext cx="6682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How to run simulator for the Governors Office of Regulatory Assistance Case</a:t>
            </a:r>
          </a:p>
          <a:p>
            <a:r>
              <a:rPr lang="en-US" sz="1600" u="sng" dirty="0">
                <a:hlinkClick r:id="rId5"/>
              </a:rPr>
              <a:t>https://forio.com/simulate/lluna-reyes/gora/simulation/#p=page1</a:t>
            </a:r>
            <a:endParaRPr lang="en-US" sz="1600" dirty="0"/>
          </a:p>
          <a:p>
            <a:r>
              <a:rPr lang="en-US" sz="1600" dirty="0" smtClean="0"/>
              <a:t>No Username or password needed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79317" y="4908145"/>
            <a:ext cx="6043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How to run simulator for the Coastal Protect SIM Exercises</a:t>
            </a:r>
          </a:p>
          <a:p>
            <a:r>
              <a:rPr lang="en-US" sz="1600" u="sng" dirty="0">
                <a:hlinkClick r:id="rId6"/>
              </a:rPr>
              <a:t>https://forio.com/simulate/lluna-reyes/pointclaire2016/run/#p=page5</a:t>
            </a:r>
            <a:endParaRPr lang="en-US" sz="1600" dirty="0"/>
          </a:p>
          <a:p>
            <a:r>
              <a:rPr lang="en-US" sz="1600" dirty="0" smtClean="0"/>
              <a:t>No Username or password needed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03474" y="6358361"/>
            <a:ext cx="2743200" cy="365125"/>
          </a:xfrm>
        </p:spPr>
        <p:txBody>
          <a:bodyPr/>
          <a:lstStyle/>
          <a:p>
            <a:fld id="{C3583F97-A762-446B-8485-026A5442596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3794" y="753035"/>
            <a:ext cx="1014446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References to materials discussed in this presentation Page 1</a:t>
            </a:r>
          </a:p>
          <a:p>
            <a:endParaRPr lang="en-US" b="1" dirty="0"/>
          </a:p>
          <a:p>
            <a:r>
              <a:rPr lang="en-US" sz="1600" dirty="0"/>
              <a:t>Andersen, David F., John M. Bryson , George P. Richardson , Fran Ackermann , Colin Eden and Charles B. Finn. Integrating Modes of Systems Thinking into Strategic Planning Education and Practice: The Thinking Persons' Institute Approach. Journal of Public Affairs Education.  Vol. 12, No. 3 (Summer, 2006), pp. 265-293</a:t>
            </a:r>
          </a:p>
          <a:p>
            <a:r>
              <a:rPr lang="en-US" sz="1600" dirty="0"/>
              <a:t> </a:t>
            </a:r>
            <a:endParaRPr lang="en-US" sz="1600" dirty="0" smtClean="0"/>
          </a:p>
          <a:p>
            <a:r>
              <a:rPr lang="en-US" sz="1600" dirty="0" smtClean="0"/>
              <a:t>Climate </a:t>
            </a:r>
            <a:r>
              <a:rPr lang="en-US" sz="1600" dirty="0"/>
              <a:t>Interactive, </a:t>
            </a:r>
            <a:r>
              <a:rPr lang="en-US" sz="1600" dirty="0" err="1"/>
              <a:t>En</a:t>
            </a:r>
            <a:r>
              <a:rPr lang="en-US" sz="1600" dirty="0"/>
              <a:t>-Roads Simulations.  </a:t>
            </a:r>
            <a:r>
              <a:rPr lang="en-US" sz="1600" u="sng" dirty="0">
                <a:hlinkClick r:id="rId2"/>
              </a:rPr>
              <a:t>https://www.climateinteractive.org/tools/en-roads/</a:t>
            </a:r>
            <a:r>
              <a:rPr lang="en-US" sz="1600" dirty="0"/>
              <a:t> 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Harvard Business Publications:  Simulations.  </a:t>
            </a:r>
            <a:r>
              <a:rPr lang="en-US" sz="1600" u="sng" dirty="0">
                <a:hlinkClick r:id="rId3"/>
              </a:rPr>
              <a:t>https://cb.hbsp.harvard.edu/cbmp/pages/content/simulations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Ku Minyoung, Roderick H. MacDonald , Deborah L. Andersen , David F. Andersen and Michael Deegan. Using a Simulation-Based Learning Environment for Teaching and Learning about Complexity in Public Policy Decision Making. Journal of Public Affairs Education. Vol. 22, No. 1 (WINTER 2016), pp. 49-66.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err="1"/>
              <a:t>Learmonth</a:t>
            </a:r>
            <a:r>
              <a:rPr lang="en-US" sz="1600" dirty="0"/>
              <a:t> Gerard P., David E. Smith, William H. Sherman, Mark A. White, Jeffrey Plank. A practical approach to the complex problem of environmental sustainability: The </a:t>
            </a:r>
            <a:r>
              <a:rPr lang="en-US" sz="1600" dirty="0" err="1"/>
              <a:t>UVa</a:t>
            </a:r>
            <a:r>
              <a:rPr lang="en-US" sz="1600" dirty="0"/>
              <a:t> Bay Game. The Innovation Journal: The Public Sector Innovation Journal, Volume 16(1), 2011, article 4.</a:t>
            </a:r>
          </a:p>
          <a:p>
            <a:r>
              <a:rPr lang="en-US" sz="1600" b="1" dirty="0"/>
              <a:t> </a:t>
            </a:r>
            <a:endParaRPr lang="en-US" sz="1600" dirty="0"/>
          </a:p>
          <a:p>
            <a:r>
              <a:rPr lang="en-US" sz="1600" dirty="0" err="1"/>
              <a:t>Learmonth</a:t>
            </a:r>
            <a:r>
              <a:rPr lang="en-US" sz="1600" dirty="0"/>
              <a:t> Gerard P., Jeffrey Plank. Participatory Simulation as a Tool of Policy Informatics. Definitions, Literature Review and Research Directions. Chapter 16 in Erik W. Johnson, ed. Governance in the Information Era: Theory and Practice of Policy Informatics. Routledge, 2015.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92" y="613186"/>
            <a:ext cx="1014446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References to materials discussed in this presentation Page 2</a:t>
            </a:r>
          </a:p>
          <a:p>
            <a:endParaRPr lang="en-US" b="1" dirty="0"/>
          </a:p>
          <a:p>
            <a:r>
              <a:rPr lang="en-US" dirty="0"/>
              <a:t>Luna-Reyes, Luis, and Erika Martin.  Course Material for RPAD 504:  Models and Decision Making II:, Point Claire Group Case Study Coastal Protect Sim: User Instructions and Model Training Lab. Point Claire Group Case: Using Decision Models to Analyze Policy Packages: Point Claire Region. Point Claire Regional Planning Commission: Packet of Case Materials.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McFarland Laurel, Bobby Milstein, Gary Hirsch, Jack Homer, David Andersen, Richard Irving, Emily Reineke, Rebecca D. Niles, Ernest </a:t>
            </a:r>
            <a:r>
              <a:rPr lang="en-US" dirty="0" err="1"/>
              <a:t>Cawvey</a:t>
            </a:r>
            <a:r>
              <a:rPr lang="en-US" dirty="0"/>
              <a:t>, Anand Desai and Rod MacDonald. NASPAA Student Simulation Competition: Reforming the U.S. Health Care System within a Simulated Environment. Journal of Public Affairs Education, Vol. 22, No. 3 (SUMMER 2016), pp. 363-380.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MIT Management, Sloan School. Learning Edge. Management Simulation Games. </a:t>
            </a:r>
            <a:r>
              <a:rPr lang="en-US" u="sng" dirty="0">
                <a:hlinkClick r:id="rId2"/>
              </a:rPr>
              <a:t>https://mitsloan.mit.edu/LearningEdge/simulations/Pages/Overview.aspx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ReThink Health, The </a:t>
            </a:r>
            <a:r>
              <a:rPr lang="en-US" dirty="0" err="1"/>
              <a:t>Rippel</a:t>
            </a:r>
            <a:r>
              <a:rPr lang="en-US" dirty="0"/>
              <a:t> Foundation.  </a:t>
            </a:r>
            <a:r>
              <a:rPr lang="en-US" u="sng" dirty="0">
                <a:hlinkClick r:id="rId3"/>
              </a:rPr>
              <a:t>https://www.rippelfoundation.org/our-work/rethink-health/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Sterman John. 2014. Interactive web‐based simulations for strategy and sustainability: The MIT Sloan Learning Edge management flight simulators, Part II. System Dynamics Review. 30(3):206-231. </a:t>
            </a:r>
            <a:r>
              <a:rPr lang="en-US" u="sng" dirty="0">
                <a:hlinkClick r:id="rId4"/>
              </a:rPr>
              <a:t>https://doi.org/10.1002/sdr.1519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Comments or 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2: The NASPAA Batten Simulation Competitions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2015 Reforming Health </a:t>
            </a:r>
            <a:r>
              <a:rPr lang="en-US" sz="3600" dirty="0" smtClean="0"/>
              <a:t>Care in the USA</a:t>
            </a:r>
          </a:p>
          <a:p>
            <a:pPr lvl="2"/>
            <a:r>
              <a:rPr lang="en-US" sz="3600" dirty="0" smtClean="0"/>
              <a:t>Some Background to the Competitions</a:t>
            </a:r>
          </a:p>
          <a:p>
            <a:pPr lvl="1"/>
            <a:r>
              <a:rPr lang="en-US" sz="3600" dirty="0" smtClean="0"/>
              <a:t>2017 </a:t>
            </a:r>
            <a:r>
              <a:rPr lang="en-US" sz="3600" dirty="0"/>
              <a:t>World Food Shortages</a:t>
            </a:r>
          </a:p>
          <a:p>
            <a:pPr lvl="1"/>
            <a:r>
              <a:rPr lang="en-US" sz="3600" dirty="0"/>
              <a:t>2018 Pandemic</a:t>
            </a:r>
          </a:p>
          <a:p>
            <a:pPr lvl="1"/>
            <a:r>
              <a:rPr lang="en-US" sz="3600" dirty="0"/>
              <a:t>2016 Global Energy-Climate System </a:t>
            </a:r>
            <a:endParaRPr lang="en-US" sz="3600" dirty="0" smtClean="0"/>
          </a:p>
          <a:p>
            <a:pPr lvl="2"/>
            <a:r>
              <a:rPr lang="en-US" sz="3600" dirty="0" smtClean="0"/>
              <a:t>I hope we can run this simulation in this room </a:t>
            </a:r>
            <a:r>
              <a:rPr lang="en-US" sz="3600" dirty="0" smtClean="0"/>
              <a:t>later today</a:t>
            </a:r>
            <a:r>
              <a:rPr lang="en-US" sz="3600" dirty="0" smtClean="0"/>
              <a:t>!!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1143000"/>
            <a:ext cx="5943600" cy="4038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2015: Reforming Health Care in the USA (with background to the competition)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>
                <a:solidFill>
                  <a:srgbClr val="2F8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 of a Presentation to the System Simulation Community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:\Competition\2015 - Healthcare and ReThink Health\Marketing\Logo\Simulation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1143000"/>
            <a:ext cx="24644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mily\Desktop\Actual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14949"/>
            <a:ext cx="2209800" cy="12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477102"/>
            <a:ext cx="2690192" cy="93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8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S:\Annual Conference\2014 Albuquerque NM\Conference Photos\NASPAA Conference\Bryans_3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3" t="12327" r="33997" b="61135"/>
          <a:stretch/>
        </p:blipFill>
        <p:spPr bwMode="auto">
          <a:xfrm>
            <a:off x="4343401" y="-18632"/>
            <a:ext cx="3266887" cy="34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albany.edu/news/experts/AndersenDavid-choice2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r="11674"/>
          <a:stretch/>
        </p:blipFill>
        <p:spPr bwMode="auto">
          <a:xfrm>
            <a:off x="7590856" y="-27831"/>
            <a:ext cx="3080281" cy="29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library.albany.edu/libdru/files/images/richardirv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1" r="21143" b="5212"/>
          <a:stretch/>
        </p:blipFill>
        <p:spPr bwMode="auto">
          <a:xfrm>
            <a:off x="1524000" y="2743200"/>
            <a:ext cx="2305916" cy="315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llyson\Documents\Dropbox (ReThink Health)\Shared Documents - ReThink Health\Communications\Team Portraits\For Web\Bobby Web 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4"/>
          <a:stretch/>
        </p:blipFill>
        <p:spPr bwMode="auto">
          <a:xfrm>
            <a:off x="3810000" y="2819639"/>
            <a:ext cx="3003754" cy="263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Content Placeholder 14"/>
          <p:cNvPicPr>
            <a:picLocks noGrp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524001" y="1"/>
            <a:ext cx="2843213" cy="2843213"/>
          </a:xfrm>
          <a:prstGeom prst="rect">
            <a:avLst/>
          </a:prstGeom>
        </p:spPr>
      </p:pic>
      <p:pic>
        <p:nvPicPr>
          <p:cNvPr id="9" name="Picture 6" descr="http://www.albany.edu/business/assets/Rod_MacDonal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05589"/>
            <a:ext cx="1871224" cy="241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bs.twimg.com/profile_images/378800000851764793/a715f5706ef47aa90cedb4264dfd01ac_400x40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66" y="4982109"/>
            <a:ext cx="2025134" cy="20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5000" y="324457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Richard Irving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1612" y="5069977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Emily </a:t>
            </a:r>
            <a:r>
              <a:rPr lang="en-US" b="1" dirty="0" err="1">
                <a:solidFill>
                  <a:schemeClr val="bg1"/>
                </a:solidFill>
              </a:rPr>
              <a:t>Reineke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6658509"/>
            <a:ext cx="138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Anand</a:t>
            </a:r>
            <a:r>
              <a:rPr lang="en-US" b="1" dirty="0"/>
              <a:t> Desai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3810000" y="6453245"/>
            <a:ext cx="18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Rod MacDonald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477001" y="1811865"/>
            <a:ext cx="127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Laurel McFarland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34346" y="1226377"/>
            <a:ext cx="138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David Andersen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56266" y="2341841"/>
            <a:ext cx="128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Gary Hirsch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8849" y="4175226"/>
            <a:ext cx="163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Bobby Milstein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482970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Rebecca Niles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7838" y="2939773"/>
            <a:ext cx="129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Jack Homer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915401" y="2634973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Ernest </a:t>
            </a:r>
            <a:r>
              <a:rPr lang="en-US" b="1" dirty="0" err="1">
                <a:solidFill>
                  <a:schemeClr val="bg1"/>
                </a:solidFill>
              </a:rPr>
              <a:t>Cawvey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6201" y="4426621"/>
            <a:ext cx="3043547" cy="2917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glenn.osu.edu/faculty/glenn-faculty/desai/desai-attributes/desai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" b="47510"/>
          <a:stretch/>
        </p:blipFill>
        <p:spPr bwMode="auto">
          <a:xfrm>
            <a:off x="7517794" y="4601110"/>
            <a:ext cx="3226406" cy="28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5467865" y="4648201"/>
            <a:ext cx="2451735" cy="248888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6780348" y="2873099"/>
            <a:ext cx="1982653" cy="18954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23" y="2558773"/>
            <a:ext cx="2060724" cy="19621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6232521" y="4885311"/>
            <a:ext cx="18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Rebecca Niles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9814451" y="5130252"/>
            <a:ext cx="116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Anand</a:t>
            </a:r>
            <a:r>
              <a:rPr lang="en-US" b="1" dirty="0">
                <a:solidFill>
                  <a:schemeClr val="bg1"/>
                </a:solidFill>
              </a:rPr>
              <a:t> Desai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6781800" y="2863573"/>
            <a:ext cx="18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Jack Homer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8790978" y="2558773"/>
            <a:ext cx="18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Ernest </a:t>
            </a:r>
            <a:r>
              <a:rPr lang="en-US" b="1" dirty="0" err="1">
                <a:solidFill>
                  <a:schemeClr val="bg1"/>
                </a:solidFill>
              </a:rPr>
              <a:t>Cawvey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-161030"/>
            <a:ext cx="5659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Simulation </a:t>
            </a:r>
            <a:r>
              <a:rPr lang="en-US" sz="4400" b="1" dirty="0">
                <a:solidFill>
                  <a:schemeClr val="bg1"/>
                </a:solidFill>
              </a:rPr>
              <a:t>Authors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NASPAA does:</a:t>
            </a:r>
            <a:endParaRPr lang="en-US" dirty="0"/>
          </a:p>
        </p:txBody>
      </p:sp>
      <p:sp>
        <p:nvSpPr>
          <p:cNvPr id="5" name="Block Arc 4"/>
          <p:cNvSpPr/>
          <p:nvPr/>
        </p:nvSpPr>
        <p:spPr>
          <a:xfrm>
            <a:off x="1808213" y="1134600"/>
            <a:ext cx="5956684" cy="4359651"/>
          </a:xfrm>
          <a:prstGeom prst="blockArc">
            <a:avLst>
              <a:gd name="adj1" fmla="val 9990381"/>
              <a:gd name="adj2" fmla="val 18644815"/>
              <a:gd name="adj3" fmla="val 4636"/>
            </a:avLst>
          </a:prstGeom>
          <a:solidFill>
            <a:srgbClr val="0077A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1808214" y="2074664"/>
            <a:ext cx="5965504" cy="4393949"/>
          </a:xfrm>
          <a:prstGeom prst="blockArc">
            <a:avLst>
              <a:gd name="adj1" fmla="val 3101557"/>
              <a:gd name="adj2" fmla="val 11577935"/>
              <a:gd name="adj3" fmla="val 4636"/>
            </a:avLst>
          </a:prstGeom>
          <a:solidFill>
            <a:srgbClr val="0077A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4592148" y="2214071"/>
            <a:ext cx="5750466" cy="4254529"/>
          </a:xfrm>
          <a:prstGeom prst="blockArc">
            <a:avLst>
              <a:gd name="adj1" fmla="val 20852471"/>
              <a:gd name="adj2" fmla="val 7877449"/>
              <a:gd name="adj3" fmla="val 4636"/>
            </a:avLst>
          </a:prstGeom>
          <a:solidFill>
            <a:srgbClr val="0077A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Block Arc 7"/>
          <p:cNvSpPr/>
          <p:nvPr/>
        </p:nvSpPr>
        <p:spPr>
          <a:xfrm>
            <a:off x="4644166" y="1210800"/>
            <a:ext cx="5698440" cy="4246779"/>
          </a:xfrm>
          <a:prstGeom prst="blockArc">
            <a:avLst>
              <a:gd name="adj1" fmla="val 13805387"/>
              <a:gd name="adj2" fmla="val 925018"/>
              <a:gd name="adj3" fmla="val 4636"/>
            </a:avLst>
          </a:prstGeom>
          <a:solidFill>
            <a:srgbClr val="0077A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4014384" y="2624777"/>
            <a:ext cx="4274454" cy="2393176"/>
          </a:xfrm>
          <a:prstGeom prst="ellipse">
            <a:avLst/>
          </a:prstGeom>
          <a:solidFill>
            <a:srgbClr val="2F8A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8"/>
          <p:cNvSpPr/>
          <p:nvPr/>
        </p:nvSpPr>
        <p:spPr>
          <a:xfrm>
            <a:off x="4640363" y="2975250"/>
            <a:ext cx="3022496" cy="16922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solidFill>
                  <a:schemeClr val="tx1"/>
                </a:solidFill>
              </a:rPr>
              <a:t>Ensure excellence in Education and Training for Public Service </a:t>
            </a: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solidFill>
                  <a:schemeClr val="tx1"/>
                </a:solidFill>
              </a:rPr>
              <a:t>&amp; Promote the Ideal of Public Service</a:t>
            </a:r>
          </a:p>
        </p:txBody>
      </p:sp>
      <p:sp>
        <p:nvSpPr>
          <p:cNvPr id="20" name="Oval 19"/>
          <p:cNvSpPr/>
          <p:nvPr/>
        </p:nvSpPr>
        <p:spPr>
          <a:xfrm>
            <a:off x="4897489" y="1040749"/>
            <a:ext cx="2508244" cy="1378557"/>
          </a:xfrm>
          <a:prstGeom prst="ellipse">
            <a:avLst/>
          </a:prstGeom>
          <a:solidFill>
            <a:srgbClr val="2F8A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10"/>
          <p:cNvSpPr/>
          <p:nvPr/>
        </p:nvSpPr>
        <p:spPr>
          <a:xfrm>
            <a:off x="5264813" y="1242634"/>
            <a:ext cx="1773596" cy="9747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Accreditation</a:t>
            </a:r>
          </a:p>
        </p:txBody>
      </p:sp>
      <p:sp>
        <p:nvSpPr>
          <p:cNvPr id="18" name="Oval 17"/>
          <p:cNvSpPr/>
          <p:nvPr/>
        </p:nvSpPr>
        <p:spPr>
          <a:xfrm>
            <a:off x="8520723" y="3164192"/>
            <a:ext cx="1977499" cy="1451924"/>
          </a:xfrm>
          <a:prstGeom prst="ellipse">
            <a:avLst/>
          </a:prstGeom>
          <a:solidFill>
            <a:srgbClr val="2F8A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2"/>
          <p:cNvSpPr/>
          <p:nvPr/>
        </p:nvSpPr>
        <p:spPr>
          <a:xfrm>
            <a:off x="8810321" y="3376821"/>
            <a:ext cx="1398303" cy="10266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Data Center</a:t>
            </a:r>
          </a:p>
        </p:txBody>
      </p:sp>
      <p:sp>
        <p:nvSpPr>
          <p:cNvPr id="16" name="Oval 15"/>
          <p:cNvSpPr/>
          <p:nvPr/>
        </p:nvSpPr>
        <p:spPr>
          <a:xfrm>
            <a:off x="4819115" y="5186741"/>
            <a:ext cx="2536463" cy="1451924"/>
          </a:xfrm>
          <a:prstGeom prst="ellipse">
            <a:avLst/>
          </a:prstGeom>
          <a:solidFill>
            <a:srgbClr val="2F8A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4"/>
          <p:cNvSpPr/>
          <p:nvPr/>
        </p:nvSpPr>
        <p:spPr>
          <a:xfrm>
            <a:off x="5190571" y="5399370"/>
            <a:ext cx="1793551" cy="10266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Student Competition</a:t>
            </a:r>
          </a:p>
        </p:txBody>
      </p:sp>
      <p:sp>
        <p:nvSpPr>
          <p:cNvPr id="14" name="Oval 13"/>
          <p:cNvSpPr/>
          <p:nvPr/>
        </p:nvSpPr>
        <p:spPr>
          <a:xfrm>
            <a:off x="1764197" y="3076450"/>
            <a:ext cx="1977499" cy="1451924"/>
          </a:xfrm>
          <a:prstGeom prst="ellipse">
            <a:avLst/>
          </a:prstGeom>
          <a:solidFill>
            <a:srgbClr val="2F8A9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6"/>
          <p:cNvSpPr/>
          <p:nvPr/>
        </p:nvSpPr>
        <p:spPr>
          <a:xfrm>
            <a:off x="2053795" y="3289079"/>
            <a:ext cx="1398303" cy="10266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Annual</a:t>
            </a:r>
            <a:r>
              <a:rPr lang="en-US" sz="2000" dirty="0"/>
              <a:t> </a:t>
            </a:r>
            <a:r>
              <a:rPr lang="en-US" sz="2000" b="1" dirty="0"/>
              <a:t>Conference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111" y="6041109"/>
            <a:ext cx="1066800" cy="7698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  <p:bldP spid="1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Competition\2015 - Healthcare and ReThink Health\Marketing\Logo\Simulation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1"/>
            <a:ext cx="2286000" cy="226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1" y="266700"/>
            <a:ext cx="9134475" cy="1143000"/>
          </a:xfrm>
        </p:spPr>
        <p:txBody>
          <a:bodyPr/>
          <a:lstStyle/>
          <a:p>
            <a:r>
              <a:rPr lang="en-US" dirty="0" smtClean="0"/>
              <a:t>Student Competition Goals: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student </a:t>
            </a:r>
            <a:r>
              <a:rPr lang="en-US" dirty="0" smtClean="0"/>
              <a:t>learning</a:t>
            </a:r>
            <a:endParaRPr lang="en-US" dirty="0"/>
          </a:p>
          <a:p>
            <a:r>
              <a:rPr lang="en-US" dirty="0"/>
              <a:t>Advance pedagogy</a:t>
            </a:r>
          </a:p>
          <a:p>
            <a:r>
              <a:rPr lang="en-US" dirty="0" smtClean="0"/>
              <a:t>Showcase student excellence</a:t>
            </a:r>
          </a:p>
          <a:p>
            <a:r>
              <a:rPr lang="en-US" dirty="0" smtClean="0"/>
              <a:t>Highlight the value of public service education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6079002"/>
            <a:ext cx="1066800" cy="769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3F97-A762-446B-8485-026A544259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1416</Words>
  <Application>Microsoft Office PowerPoint</Application>
  <PresentationFormat>Widescreen</PresentationFormat>
  <Paragraphs>280</Paragraphs>
  <Slides>43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Batang</vt:lpstr>
      <vt:lpstr>Arial</vt:lpstr>
      <vt:lpstr>Calibri</vt:lpstr>
      <vt:lpstr>Calibri Light</vt:lpstr>
      <vt:lpstr>Corbel</vt:lpstr>
      <vt:lpstr>Times New Roman</vt:lpstr>
      <vt:lpstr>Office Theme</vt:lpstr>
      <vt:lpstr>Simulation and Pedagogy for Public Administration Renmin University, Beijing April 7, 2018</vt:lpstr>
      <vt:lpstr>Outline of Remarks</vt:lpstr>
      <vt:lpstr>Part 1: Why Simulate?</vt:lpstr>
      <vt:lpstr>Pilots, Managers, and Students</vt:lpstr>
      <vt:lpstr>Part 2: The NASPAA Batten Simulation Competitions</vt:lpstr>
      <vt:lpstr>2015: Reforming Health Care in the USA (with background to the competition) Repeat of a Presentation to the System Simulation Community </vt:lpstr>
      <vt:lpstr>PowerPoint Presentation</vt:lpstr>
      <vt:lpstr>What NASPAA does:</vt:lpstr>
      <vt:lpstr>Student Competition Goals:</vt:lpstr>
      <vt:lpstr>NASPAA needed a simulation</vt:lpstr>
      <vt:lpstr>A Regional Health System  in a Computer</vt:lpstr>
      <vt:lpstr>When we think of health systems, most think of…</vt:lpstr>
      <vt:lpstr>But anything that effects health is part of the system… </vt:lpstr>
      <vt:lpstr>PowerPoint Presentation</vt:lpstr>
      <vt:lpstr>People everywhere are scrambling for solutions…</vt:lpstr>
      <vt:lpstr>Instant answers to “What if?” questions…</vt:lpstr>
      <vt:lpstr>Explore how to do the most with our resources…</vt:lpstr>
      <vt:lpstr>In pursuit of a healthier health system</vt:lpstr>
      <vt:lpstr>Technical Challenges to Convert a Calibrated Policy Simulation Model to Student Exercise</vt:lpstr>
      <vt:lpstr>PowerPoint Presentation</vt:lpstr>
      <vt:lpstr>PowerPoint Presentation</vt:lpstr>
      <vt:lpstr>Embedding Diagnostics  to Support Learning</vt:lpstr>
      <vt:lpstr>Reveal Pitfalls</vt:lpstr>
      <vt:lpstr>Help Unsupported Users See the System</vt:lpstr>
      <vt:lpstr>To Thoughtfully Improve It</vt:lpstr>
      <vt:lpstr>Making Stakeholder Concerns Visible</vt:lpstr>
      <vt:lpstr>PowerPoint Presentation</vt:lpstr>
      <vt:lpstr>PowerPoint Presentation</vt:lpstr>
      <vt:lpstr>PowerPoint Presentation</vt:lpstr>
      <vt:lpstr>Part 3: Diverse Uses of Simulations in MPA and MPP Education </vt:lpstr>
      <vt:lpstr>Simulator as a Competition or a Program “Kick-Off” Event</vt:lpstr>
      <vt:lpstr>Simulator helps to organize a Capstone Course </vt:lpstr>
      <vt:lpstr>Simulator in support of a Case Study</vt:lpstr>
      <vt:lpstr>Simulators in support of a Case Study</vt:lpstr>
      <vt:lpstr>Simulators in Support of Case Studies</vt:lpstr>
      <vt:lpstr>Simulator as an Organizing Framework for a Course on Quantitative Methods </vt:lpstr>
      <vt:lpstr>Part 4: Run the 2016 En-Roads Simulation Today  </vt:lpstr>
      <vt:lpstr>Run the 2016 En-Roads Simulation Today (cont’d)</vt:lpstr>
      <vt:lpstr>Part 4: Where to Find More Information</vt:lpstr>
      <vt:lpstr>PowerPoint Presentation</vt:lpstr>
      <vt:lpstr>PowerPoint Presentation</vt:lpstr>
      <vt:lpstr>PowerPoint Presentation</vt:lpstr>
      <vt:lpstr>Thank You  Comments or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and Pedagogy for Public Administration Renmin University, Beijing April 7, 2018</dc:title>
  <dc:creator>David Andersen</dc:creator>
  <cp:lastModifiedBy>Windows User</cp:lastModifiedBy>
  <cp:revision>34</cp:revision>
  <cp:lastPrinted>2018-03-31T19:17:02Z</cp:lastPrinted>
  <dcterms:created xsi:type="dcterms:W3CDTF">2018-03-30T18:23:28Z</dcterms:created>
  <dcterms:modified xsi:type="dcterms:W3CDTF">2018-03-31T20:43:56Z</dcterms:modified>
</cp:coreProperties>
</file>