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6E613C-F237-4F96-A9E9-D709821B4A8E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25A976-6698-4BD4-9F4F-F4E0DD342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221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1216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What open questions remain for you?</a:t>
            </a:r>
          </a:p>
          <a:p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Thinking </a:t>
            </a:r>
            <a:r>
              <a:rPr lang="en-US" baseline="0" dirty="0" smtClean="0"/>
              <a:t>about what you would explore deeper on the ground, what would you report to COPRA?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37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  <a:p>
            <a:r>
              <a:rPr lang="en-US" b="1"/>
              <a:t>Ask COPRA liaison</a:t>
            </a:r>
          </a:p>
          <a:p>
            <a:r>
              <a:rPr lang="en-US" b="1"/>
              <a:t>Same questions</a:t>
            </a:r>
            <a:r>
              <a:rPr lang="en-US" b="1" baseline="0"/>
              <a:t> as above</a:t>
            </a:r>
          </a:p>
          <a:p>
            <a:r>
              <a:rPr lang="en-US" b="1" baseline="0"/>
              <a:t>Plus: Is this linked to a standard? If not, do not cite.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3A293-E2F0-CD45-A2F8-2DD135FF1F8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8546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  <a:p>
            <a:r>
              <a:rPr lang="en-US" b="1"/>
              <a:t>Ask COPRA liaison</a:t>
            </a:r>
          </a:p>
          <a:p>
            <a:r>
              <a:rPr lang="en-US" b="1"/>
              <a:t>Same questions</a:t>
            </a:r>
            <a:r>
              <a:rPr lang="en-US" b="1" baseline="0"/>
              <a:t> as above</a:t>
            </a:r>
          </a:p>
          <a:p>
            <a:r>
              <a:rPr lang="en-US" b="1" baseline="0"/>
              <a:t>Plus: Is this linked to a standard? If not, do not cite.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3A293-E2F0-CD45-A2F8-2DD135FF1F8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6680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baseline="0" dirty="0"/>
          </a:p>
          <a:p>
            <a:r>
              <a:rPr lang="en-US" b="1" dirty="0"/>
              <a:t>Manage expectations</a:t>
            </a:r>
          </a:p>
          <a:p>
            <a:endParaRPr lang="en-US" b="1" dirty="0"/>
          </a:p>
          <a:p>
            <a:r>
              <a:rPr lang="en-US" b="1" dirty="0"/>
              <a:t>Ask members of the audience for their questions or advice they would give to members of a</a:t>
            </a:r>
            <a:r>
              <a:rPr lang="en-US" b="1" baseline="0" dirty="0"/>
              <a:t> SVT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3A293-E2F0-CD45-A2F8-2DD135FF1F8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3554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  <a:p>
            <a:r>
              <a:rPr lang="en-US" b="1" dirty="0"/>
              <a:t>Track</a:t>
            </a:r>
            <a:r>
              <a:rPr lang="en-US" b="1" baseline="0" dirty="0"/>
              <a:t> on flip chart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3A293-E2F0-CD45-A2F8-2DD135FF1F8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0476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61427">
              <a:defRPr/>
            </a:pPr>
            <a:r>
              <a:rPr lang="en-US" b="1" dirty="0"/>
              <a:t>Many thanks to all of you who have served</a:t>
            </a:r>
            <a:r>
              <a:rPr lang="en-US" b="1" baseline="0" dirty="0"/>
              <a:t> on accreditation teams or who plan to do so.</a:t>
            </a:r>
          </a:p>
          <a:p>
            <a:pPr defTabSz="461427">
              <a:defRPr/>
            </a:pPr>
            <a:endParaRPr lang="en-US" b="1" baseline="0" dirty="0"/>
          </a:p>
          <a:p>
            <a:pPr defTabSz="461427">
              <a:defRPr/>
            </a:pPr>
            <a:r>
              <a:rPr lang="en-US" b="1" baseline="0" dirty="0"/>
              <a:t>You will learn a great deal and you will contribute to the profession.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3A293-E2F0-CD45-A2F8-2DD135FF1F8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9470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Finish up promptly</a:t>
            </a:r>
            <a:r>
              <a:rPr lang="en-US" b="1" baseline="0" dirty="0"/>
              <a:t> at </a:t>
            </a:r>
            <a:r>
              <a:rPr lang="en-US" b="1" baseline="0" dirty="0" smtClean="0"/>
              <a:t>4:00 </a:t>
            </a:r>
            <a:r>
              <a:rPr lang="en-US" b="1" baseline="0" dirty="0"/>
              <a:t>pm</a:t>
            </a:r>
          </a:p>
          <a:p>
            <a:endParaRPr lang="en-US" b="1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3A293-E2F0-CD45-A2F8-2DD135FF1F8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5242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Goals for Site Visit Preparation Session a. Become Familiar with Accreditation Process and NASPAA Standards 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b. Preparation requirements for service as a Site Visitor 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NASPAA Mission and Role of Accreditation a. Excellence in Education &amp; Training for Public Service 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b. Peer Review – Formative &amp; Evaluative Processes 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 Assessment Tenants a. Mission Based; Outcomes Oriented; Public Service Oriented 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4. Accreditation Process and Steps a. Self-Study Report (August); COPRA Interim Report; Program Response; Site Visit (Spring); Site Visit Report; Program Clarification; Program Final Response; COPRA Decisions (July) 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5. Roles and responsibilities of site visitors a. ‘Eyes and Ears’ of COPRA 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b. Report on Standards without Judgment - Evidence 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c. Confidentiality 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6. Site Visit Team a. Chair, Academic, Practitioner 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b. Review and managing multiple reports 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c. Work effectively as a team, and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Responsibilities of individual members and the team before, during and after a site visit. 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ii. Responsibilities of site visitors to prepare in advance and to, wherever possible, notify the program of additional data/documentation needs in advance. 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iii. What to Avoid 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7. Value of Site Visit a. Feedback, Sharing New Practices, Network 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777F3-4369-4787-9CED-0BDB23903F6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04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Key elements for the</a:t>
            </a:r>
            <a:r>
              <a:rPr lang="en-US" baseline="0" dirty="0"/>
              <a:t> AI workshop is in program management and in documenting program management in the Self-Study Report</a:t>
            </a:r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3A293-E2F0-CD45-A2F8-2DD135FF1F8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6004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Review the standards. Emphasize the importance of mission. </a:t>
            </a:r>
          </a:p>
          <a:p>
            <a:r>
              <a:rPr lang="en-US" baseline="0" dirty="0"/>
              <a:t>S1: Mission, performance expectations, program evaluation (performance outcomes &amp; ongoing assessment processes</a:t>
            </a:r>
          </a:p>
          <a:p>
            <a:r>
              <a:rPr lang="en-US" baseline="0" dirty="0"/>
              <a:t> </a:t>
            </a:r>
          </a:p>
          <a:p>
            <a:r>
              <a:rPr lang="en-US" baseline="0" dirty="0"/>
              <a:t>St 2 Modalities, admin capacity, decision-making authority, faculty governance, nucleus, substantial determining influence</a:t>
            </a:r>
          </a:p>
          <a:p>
            <a:endParaRPr lang="en-US" baseline="0" dirty="0"/>
          </a:p>
          <a:p>
            <a:r>
              <a:rPr lang="en-US" baseline="0" dirty="0"/>
              <a:t>S3 AQ/PQ, faculty diversity</a:t>
            </a:r>
          </a:p>
          <a:p>
            <a:endParaRPr lang="en-US" baseline="0" dirty="0"/>
          </a:p>
          <a:p>
            <a:r>
              <a:rPr lang="en-US" baseline="0" dirty="0"/>
              <a:t>S4 Recruitment, admits, acceptances, enrollments; internships, completion rates, placements; student diversity</a:t>
            </a:r>
          </a:p>
          <a:p>
            <a:endParaRPr lang="en-US" baseline="0" dirty="0"/>
          </a:p>
          <a:p>
            <a:r>
              <a:rPr lang="en-US" baseline="0" dirty="0"/>
              <a:t>S5 , S6, S7…</a:t>
            </a:r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3A293-E2F0-CD45-A2F8-2DD135FF1F8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5167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0785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Distribute Example 3</a:t>
            </a:r>
          </a:p>
          <a:p>
            <a:endParaRPr lang="en-US" b="1" dirty="0"/>
          </a:p>
          <a:p>
            <a:r>
              <a:rPr lang="en-US" b="1" dirty="0"/>
              <a:t>Ask COPRA liaison</a:t>
            </a:r>
          </a:p>
          <a:p>
            <a:r>
              <a:rPr lang="en-US" b="1" dirty="0"/>
              <a:t>Same questions</a:t>
            </a:r>
            <a:r>
              <a:rPr lang="en-US" b="1" baseline="0" dirty="0"/>
              <a:t> as above</a:t>
            </a:r>
          </a:p>
          <a:p>
            <a:r>
              <a:rPr lang="en-US" b="1" baseline="0" dirty="0"/>
              <a:t>Plus: Is this linked to a standard? If not, do not cite.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3A293-E2F0-CD45-A2F8-2DD135FF1F8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9473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  <a:p>
            <a:r>
              <a:rPr lang="en-US" b="1" dirty="0"/>
              <a:t>Ask COPRA liaison</a:t>
            </a:r>
          </a:p>
          <a:p>
            <a:r>
              <a:rPr lang="en-US" b="1" dirty="0"/>
              <a:t>Same questions</a:t>
            </a:r>
            <a:r>
              <a:rPr lang="en-US" b="1" baseline="0" dirty="0"/>
              <a:t> as above</a:t>
            </a:r>
          </a:p>
          <a:p>
            <a:r>
              <a:rPr lang="en-US" b="1" baseline="0" dirty="0"/>
              <a:t>Plus: Is this linked to a standard? If not, do not cite.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3A293-E2F0-CD45-A2F8-2DD135FF1F8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5539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  <a:p>
            <a:r>
              <a:rPr lang="en-US" b="1" dirty="0"/>
              <a:t>Ask COPRA liaison</a:t>
            </a:r>
          </a:p>
          <a:p>
            <a:r>
              <a:rPr lang="en-US" b="1" dirty="0"/>
              <a:t>Same questions</a:t>
            </a:r>
            <a:r>
              <a:rPr lang="en-US" b="1" baseline="0" dirty="0"/>
              <a:t> as above</a:t>
            </a:r>
          </a:p>
          <a:p>
            <a:r>
              <a:rPr lang="en-US" b="1" baseline="0" dirty="0"/>
              <a:t>Plus: Is this linked to a standard? If not, do not cite.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3A293-E2F0-CD45-A2F8-2DD135FF1F8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8838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  <a:p>
            <a:r>
              <a:rPr lang="en-US" b="1" dirty="0"/>
              <a:t>Ask COPRA liaison</a:t>
            </a:r>
          </a:p>
          <a:p>
            <a:r>
              <a:rPr lang="en-US" b="1" dirty="0"/>
              <a:t>Same questions</a:t>
            </a:r>
            <a:r>
              <a:rPr lang="en-US" b="1" baseline="0" dirty="0"/>
              <a:t> as above</a:t>
            </a:r>
          </a:p>
          <a:p>
            <a:r>
              <a:rPr lang="en-US" b="1" baseline="0" dirty="0"/>
              <a:t>Plus: Is this linked to a standard? If not, do not cite.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3A293-E2F0-CD45-A2F8-2DD135FF1F8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853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92A8-F39E-41A0-B93B-CB49A685AEE4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FA58D-A828-464F-B24D-DACB35C7A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795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92A8-F39E-41A0-B93B-CB49A685AEE4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FA58D-A828-464F-B24D-DACB35C7A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340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92A8-F39E-41A0-B93B-CB49A685AEE4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FA58D-A828-464F-B24D-DACB35C7A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231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4892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92A8-F39E-41A0-B93B-CB49A685AEE4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FA58D-A828-464F-B24D-DACB35C7A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351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92A8-F39E-41A0-B93B-CB49A685AEE4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FA58D-A828-464F-B24D-DACB35C7A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058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92A8-F39E-41A0-B93B-CB49A685AEE4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FA58D-A828-464F-B24D-DACB35C7A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8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92A8-F39E-41A0-B93B-CB49A685AEE4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FA58D-A828-464F-B24D-DACB35C7A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691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92A8-F39E-41A0-B93B-CB49A685AEE4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FA58D-A828-464F-B24D-DACB35C7A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593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92A8-F39E-41A0-B93B-CB49A685AEE4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FA58D-A828-464F-B24D-DACB35C7A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137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92A8-F39E-41A0-B93B-CB49A685AEE4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FA58D-A828-464F-B24D-DACB35C7A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115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92A8-F39E-41A0-B93B-CB49A685AEE4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FA58D-A828-464F-B24D-DACB35C7A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59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D92A8-F39E-41A0-B93B-CB49A685AEE4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FA58D-A828-464F-B24D-DACB35C7A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044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5105400" y="6264275"/>
            <a:ext cx="4038600" cy="365125"/>
          </a:xfrm>
        </p:spPr>
        <p:txBody>
          <a:bodyPr/>
          <a:lstStyle/>
          <a:p>
            <a:r>
              <a:rPr lang="en-US" smtClean="0"/>
              <a:t>NASPAA – The Global Standard in Public Service Education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17526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840017"/>
                </a:solidFill>
              </a:rPr>
              <a:t>Session </a:t>
            </a:r>
            <a:r>
              <a:rPr lang="en-US" b="1" dirty="0">
                <a:solidFill>
                  <a:srgbClr val="840017"/>
                </a:solidFill>
              </a:rPr>
              <a:t>6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2:30pm-4:00pm</a:t>
            </a:r>
            <a:endParaRPr lang="en-US" b="1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09800" y="3841155"/>
            <a:ext cx="5029200" cy="9594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400" b="1" dirty="0" smtClean="0">
                <a:solidFill>
                  <a:srgbClr val="840017"/>
                </a:solidFill>
              </a:rPr>
              <a:t>Site Visitor Training </a:t>
            </a:r>
            <a:endParaRPr lang="en-US" sz="4400" b="1" dirty="0">
              <a:solidFill>
                <a:srgbClr val="840017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62200" y="5029200"/>
            <a:ext cx="6629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840017"/>
                </a:solidFill>
              </a:rPr>
              <a:t>Facilitators: </a:t>
            </a:r>
          </a:p>
          <a:p>
            <a:pPr algn="r"/>
            <a:r>
              <a:rPr lang="en-US" b="1" dirty="0" smtClean="0">
                <a:solidFill>
                  <a:srgbClr val="840017"/>
                </a:solidFill>
              </a:rPr>
              <a:t>Jade Berry James, North Carolina State University</a:t>
            </a:r>
          </a:p>
          <a:p>
            <a:pPr algn="r"/>
            <a:r>
              <a:rPr lang="en-US" b="1" dirty="0" smtClean="0">
                <a:solidFill>
                  <a:srgbClr val="840017"/>
                </a:solidFill>
              </a:rPr>
              <a:t>Charles </a:t>
            </a:r>
            <a:r>
              <a:rPr lang="en-US" b="1" dirty="0" err="1" smtClean="0">
                <a:solidFill>
                  <a:srgbClr val="840017"/>
                </a:solidFill>
              </a:rPr>
              <a:t>Menifield</a:t>
            </a:r>
            <a:r>
              <a:rPr lang="en-US" b="1" dirty="0" smtClean="0">
                <a:solidFill>
                  <a:srgbClr val="840017"/>
                </a:solidFill>
              </a:rPr>
              <a:t>, Rutgers University - Newark</a:t>
            </a:r>
            <a:endParaRPr lang="en-US" b="1" dirty="0">
              <a:solidFill>
                <a:srgbClr val="84001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03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840017"/>
                </a:solidFill>
              </a:rPr>
              <a:t>Case and Case </a:t>
            </a:r>
            <a:r>
              <a:rPr lang="en-US" b="1" dirty="0" smtClean="0">
                <a:solidFill>
                  <a:srgbClr val="840017"/>
                </a:solidFill>
              </a:rPr>
              <a:t>Questions: Item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dirty="0" smtClean="0"/>
              <a:t>To </a:t>
            </a:r>
            <a:r>
              <a:rPr lang="en-US" sz="2200" dirty="0"/>
              <a:t>date, </a:t>
            </a:r>
            <a:r>
              <a:rPr lang="en-US" sz="2200" dirty="0" smtClean="0"/>
              <a:t>we have completed </a:t>
            </a:r>
            <a:r>
              <a:rPr lang="en-US" sz="2200" dirty="0"/>
              <a:t>one cycle of assessment. During </a:t>
            </a:r>
            <a:r>
              <a:rPr lang="en-US" sz="2200" dirty="0" smtClean="0"/>
              <a:t>2016-17 and 2017-18 academic </a:t>
            </a:r>
            <a:r>
              <a:rPr lang="en-US" sz="2200" dirty="0"/>
              <a:t>years, we considered Competency </a:t>
            </a:r>
            <a:r>
              <a:rPr lang="en-US" sz="2200" dirty="0" smtClean="0"/>
              <a:t>5 “to </a:t>
            </a:r>
            <a:r>
              <a:rPr lang="en-US" sz="2200" dirty="0"/>
              <a:t>communicate and interact productively with a diverse and changing workforce and </a:t>
            </a:r>
            <a:r>
              <a:rPr lang="en-US" sz="2200" dirty="0" smtClean="0"/>
              <a:t>citizenry.” </a:t>
            </a:r>
            <a:r>
              <a:rPr lang="en-US" sz="2200" dirty="0"/>
              <a:t>We did this using a sample of papers students had written in our </a:t>
            </a:r>
            <a:r>
              <a:rPr lang="en-US" sz="2200" dirty="0" smtClean="0"/>
              <a:t>Ethics course as well as completed capstones, and a student exit survey. Our </a:t>
            </a:r>
            <a:r>
              <a:rPr lang="en-US" sz="2200" dirty="0"/>
              <a:t>data show that students generally felt good about the skills they acquired in these </a:t>
            </a:r>
            <a:r>
              <a:rPr lang="en-US" sz="2200" dirty="0" smtClean="0"/>
              <a:t>courses. </a:t>
            </a:r>
            <a:r>
              <a:rPr lang="en-US" sz="2200" dirty="0"/>
              <a:t>We did see one item of concern—students reported that </a:t>
            </a:r>
            <a:r>
              <a:rPr lang="en-US" sz="2200" dirty="0" smtClean="0"/>
              <a:t>while they felt confident in their written and oral skills, they had been exposed to few opportunities to explore cultural interactions. Based </a:t>
            </a:r>
            <a:r>
              <a:rPr lang="en-US" sz="2200" dirty="0"/>
              <a:t>on this, we have revised the way we teach our </a:t>
            </a:r>
            <a:r>
              <a:rPr lang="en-US" sz="2200" dirty="0" smtClean="0"/>
              <a:t>capstone course </a:t>
            </a:r>
            <a:r>
              <a:rPr lang="en-US" sz="2200" dirty="0"/>
              <a:t>to incorporate more attention to this. Otherwise, we have been pleased </a:t>
            </a:r>
            <a:r>
              <a:rPr lang="en-US" sz="2200" dirty="0" smtClean="0"/>
              <a:t>and </a:t>
            </a:r>
            <a:r>
              <a:rPr lang="en-US" sz="2200" dirty="0"/>
              <a:t>have made no other changes as a result of our analysis.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NASPAA – The Global Standard in Public Service Education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7515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840017"/>
                </a:solidFill>
              </a:rPr>
              <a:t>Case and Case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600200"/>
            <a:ext cx="79248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endParaRPr lang="en-US" sz="3600" b="1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000000"/>
                </a:solidFill>
              </a:rPr>
              <a:t>4. Writing a Response (Item 4)</a:t>
            </a:r>
          </a:p>
        </p:txBody>
      </p:sp>
    </p:spTree>
    <p:extLst>
      <p:ext uri="{BB962C8B-B14F-4D97-AF65-F5344CB8AC3E}">
        <p14:creationId xmlns:p14="http://schemas.microsoft.com/office/powerpoint/2010/main" val="60041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840017"/>
                </a:solidFill>
              </a:rPr>
              <a:t>Scenarios for Site Visit Teams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600200"/>
            <a:ext cx="79248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600" b="1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3600" b="1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r>
              <a:rPr lang="en-US" sz="3600" b="1" dirty="0">
                <a:solidFill>
                  <a:srgbClr val="000000"/>
                </a:solidFill>
              </a:rPr>
              <a:t>On the Ground Conduct</a:t>
            </a:r>
          </a:p>
          <a:p>
            <a:pPr marL="0" indent="0" algn="ctr">
              <a:buNone/>
            </a:pPr>
            <a:r>
              <a:rPr lang="en-US" sz="3600" b="1" dirty="0">
                <a:solidFill>
                  <a:srgbClr val="000000"/>
                </a:solidFill>
              </a:rPr>
              <a:t>Site Visit Report</a:t>
            </a:r>
          </a:p>
        </p:txBody>
      </p:sp>
    </p:spTree>
    <p:extLst>
      <p:ext uri="{BB962C8B-B14F-4D97-AF65-F5344CB8AC3E}">
        <p14:creationId xmlns:p14="http://schemas.microsoft.com/office/powerpoint/2010/main" val="253032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" y="348678"/>
            <a:ext cx="8318500" cy="868362"/>
          </a:xfrm>
        </p:spPr>
        <p:txBody>
          <a:bodyPr/>
          <a:lstStyle/>
          <a:p>
            <a:r>
              <a:rPr lang="en-US" b="1" dirty="0">
                <a:solidFill>
                  <a:srgbClr val="840017"/>
                </a:solidFill>
              </a:rPr>
              <a:t>Final Lessons Learned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85800" y="1371600"/>
            <a:ext cx="8191500" cy="477178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000000"/>
                </a:solidFill>
              </a:rPr>
              <a:t>At </a:t>
            </a:r>
            <a:r>
              <a:rPr lang="en-US" sz="2600" b="1" i="1" u="sng" dirty="0">
                <a:solidFill>
                  <a:srgbClr val="000000"/>
                </a:solidFill>
              </a:rPr>
              <a:t>every</a:t>
            </a:r>
            <a:r>
              <a:rPr lang="en-US" sz="2600" b="1" dirty="0">
                <a:solidFill>
                  <a:srgbClr val="000000"/>
                </a:solidFill>
              </a:rPr>
              <a:t> meeting, communicate:</a:t>
            </a:r>
          </a:p>
          <a:p>
            <a:r>
              <a:rPr lang="en-US" sz="2600" b="1" dirty="0">
                <a:solidFill>
                  <a:srgbClr val="000000"/>
                </a:solidFill>
              </a:rPr>
              <a:t>The site visit is a collegial activity designed to improve programs and, thereby, the profession and public service</a:t>
            </a:r>
          </a:p>
          <a:p>
            <a:r>
              <a:rPr lang="en-US" sz="2600" b="1" dirty="0">
                <a:solidFill>
                  <a:srgbClr val="000000"/>
                </a:solidFill>
              </a:rPr>
              <a:t>You do not speak for COPRA, you report to COPRA</a:t>
            </a:r>
          </a:p>
          <a:p>
            <a:r>
              <a:rPr lang="en-US" sz="2600" b="1" dirty="0">
                <a:solidFill>
                  <a:srgbClr val="000000"/>
                </a:solidFill>
              </a:rPr>
              <a:t>The site visit report is a piece of the entire puzzle </a:t>
            </a:r>
          </a:p>
          <a:p>
            <a:r>
              <a:rPr lang="en-US" sz="2600" b="1" dirty="0">
                <a:solidFill>
                  <a:srgbClr val="000000"/>
                </a:solidFill>
              </a:rPr>
              <a:t>The Program has an opportunity to comment on a draft of the SVT Report, and </a:t>
            </a:r>
          </a:p>
          <a:p>
            <a:r>
              <a:rPr lang="en-US" sz="2600" b="1" dirty="0">
                <a:solidFill>
                  <a:srgbClr val="000000"/>
                </a:solidFill>
              </a:rPr>
              <a:t>Collegiality on the visit does not mean a positive decision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80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840017"/>
                </a:solidFill>
              </a:rPr>
              <a:t>Reflection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838200" y="2133600"/>
            <a:ext cx="7848600" cy="181679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What will you take away from this session?</a:t>
            </a:r>
          </a:p>
        </p:txBody>
      </p:sp>
    </p:spTree>
    <p:extLst>
      <p:ext uri="{BB962C8B-B14F-4D97-AF65-F5344CB8AC3E}">
        <p14:creationId xmlns:p14="http://schemas.microsoft.com/office/powerpoint/2010/main" val="3600985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ASPAAlog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806" y="517878"/>
            <a:ext cx="3090819" cy="1462988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199" y="2214561"/>
            <a:ext cx="7396163" cy="364628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chemeClr val="accent2">
                    <a:lumMod val="90000"/>
                    <a:lumOff val="10000"/>
                  </a:schemeClr>
                </a:solidFill>
              </a:rPr>
              <a:t>Mission-driven</a:t>
            </a:r>
          </a:p>
          <a:p>
            <a:pPr marL="0" indent="0" algn="ctr">
              <a:buNone/>
            </a:pPr>
            <a:r>
              <a:rPr lang="en-US" sz="3600" b="1" dirty="0">
                <a:solidFill>
                  <a:schemeClr val="accent2">
                    <a:lumMod val="90000"/>
                    <a:lumOff val="10000"/>
                  </a:schemeClr>
                </a:solidFill>
              </a:rPr>
              <a:t>Outcomes-oriented</a:t>
            </a:r>
          </a:p>
          <a:p>
            <a:pPr marL="0" indent="0" algn="ctr">
              <a:buNone/>
            </a:pPr>
            <a:r>
              <a:rPr lang="en-US" sz="3600" b="1" dirty="0">
                <a:solidFill>
                  <a:schemeClr val="accent2">
                    <a:lumMod val="90000"/>
                    <a:lumOff val="10000"/>
                  </a:schemeClr>
                </a:solidFill>
              </a:rPr>
              <a:t>Evidence-based</a:t>
            </a:r>
          </a:p>
          <a:p>
            <a:pPr marL="0" indent="0" algn="ctr">
              <a:buNone/>
            </a:pPr>
            <a:r>
              <a:rPr lang="en-US" sz="3600" b="1" dirty="0">
                <a:solidFill>
                  <a:schemeClr val="accent2">
                    <a:lumMod val="90000"/>
                    <a:lumOff val="10000"/>
                  </a:schemeClr>
                </a:solidFill>
              </a:rPr>
              <a:t>Accreditation-earning</a:t>
            </a:r>
          </a:p>
          <a:p>
            <a:pPr marL="0" indent="0" algn="ctr">
              <a:buNone/>
            </a:pPr>
            <a:r>
              <a:rPr lang="en-US" sz="3600" b="1" dirty="0">
                <a:solidFill>
                  <a:schemeClr val="accent2">
                    <a:lumMod val="90000"/>
                    <a:lumOff val="10000"/>
                  </a:schemeClr>
                </a:solidFill>
              </a:rPr>
              <a:t>Program Management</a:t>
            </a:r>
          </a:p>
        </p:txBody>
      </p:sp>
    </p:spTree>
    <p:extLst>
      <p:ext uri="{BB962C8B-B14F-4D97-AF65-F5344CB8AC3E}">
        <p14:creationId xmlns:p14="http://schemas.microsoft.com/office/powerpoint/2010/main" val="119839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573867"/>
            <a:ext cx="8500534" cy="10752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…is </a:t>
            </a:r>
            <a:r>
              <a:rPr lang="en-US" sz="2800" b="1" i="1" dirty="0"/>
              <a:t>not only</a:t>
            </a:r>
            <a:r>
              <a:rPr lang="en-US" sz="2800" dirty="0"/>
              <a:t> about voluntarily conforming to standards set by NASPAA for educational programs in public service.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3"/>
          </p:nvPr>
        </p:nvSpPr>
        <p:spPr>
          <a:xfrm>
            <a:off x="457199" y="3886199"/>
            <a:ext cx="8500534" cy="115751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000" dirty="0"/>
              <a:t>…</a:t>
            </a:r>
            <a:r>
              <a:rPr lang="en-US" sz="3000" b="1" i="1" dirty="0"/>
              <a:t>is</a:t>
            </a:r>
            <a:r>
              <a:rPr lang="en-US" sz="3000" dirty="0"/>
              <a:t> also about pursuing excellence in public service through education by executing well on a mission-based strategy. </a:t>
            </a:r>
          </a:p>
          <a:p>
            <a:pPr marL="0" indent="0">
              <a:buNone/>
            </a:pPr>
            <a:endParaRPr lang="en-US" sz="2800" dirty="0">
              <a:solidFill>
                <a:srgbClr val="990000"/>
              </a:solidFill>
            </a:endParaRPr>
          </a:p>
        </p:txBody>
      </p:sp>
      <p:pic>
        <p:nvPicPr>
          <p:cNvPr id="5" name="Picture 4" descr="NASPAAlog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900" y="517878"/>
            <a:ext cx="3090819" cy="1462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439782-A3DB-4F0C-8C0E-C379A07C1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840017"/>
                </a:solidFill>
              </a:rPr>
              <a:t>Site Visitor Foundations</a:t>
            </a:r>
            <a:endParaRPr lang="en-US" b="1" dirty="0">
              <a:solidFill>
                <a:srgbClr val="840017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B72762-C11F-4249-A7B5-4F2185236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9540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Value of Site Visiting</a:t>
            </a:r>
          </a:p>
          <a:p>
            <a:pPr lvl="1"/>
            <a:r>
              <a:rPr lang="en-US" dirty="0" smtClean="0"/>
              <a:t>Feedback</a:t>
            </a:r>
          </a:p>
          <a:p>
            <a:pPr lvl="1"/>
            <a:r>
              <a:rPr lang="en-US" dirty="0" smtClean="0"/>
              <a:t>Sharing new practices</a:t>
            </a:r>
          </a:p>
          <a:p>
            <a:pPr lvl="1"/>
            <a:r>
              <a:rPr lang="en-US" dirty="0" smtClean="0"/>
              <a:t>Networking</a:t>
            </a:r>
          </a:p>
          <a:p>
            <a:r>
              <a:rPr lang="en-US" b="1" dirty="0" smtClean="0"/>
              <a:t>Roles and responsibilities of Site Visitors</a:t>
            </a:r>
          </a:p>
          <a:p>
            <a:pPr lvl="1"/>
            <a:r>
              <a:rPr lang="en-US" dirty="0" smtClean="0"/>
              <a:t>“Eyes and Ears” of COPRA</a:t>
            </a:r>
          </a:p>
          <a:p>
            <a:pPr lvl="1"/>
            <a:r>
              <a:rPr lang="en-US" dirty="0" smtClean="0"/>
              <a:t>Report on Standards through Evidence, </a:t>
            </a:r>
            <a:r>
              <a:rPr lang="en-US" i="1" dirty="0" smtClean="0"/>
              <a:t>without </a:t>
            </a:r>
            <a:r>
              <a:rPr lang="en-US" dirty="0" smtClean="0"/>
              <a:t>judgment</a:t>
            </a:r>
          </a:p>
          <a:p>
            <a:pPr lvl="1"/>
            <a:r>
              <a:rPr lang="en-US" dirty="0" smtClean="0"/>
              <a:t>Confidentiality</a:t>
            </a:r>
          </a:p>
          <a:p>
            <a:r>
              <a:rPr lang="en-US" b="1" dirty="0" smtClean="0"/>
              <a:t>Working effectively as a team</a:t>
            </a:r>
          </a:p>
          <a:p>
            <a:pPr lvl="1"/>
            <a:r>
              <a:rPr lang="en-US" dirty="0" smtClean="0"/>
              <a:t>Collaborate early and often</a:t>
            </a:r>
          </a:p>
          <a:p>
            <a:pPr lvl="1"/>
            <a:r>
              <a:rPr lang="en-US" dirty="0" smtClean="0"/>
              <a:t>Prepare in advance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89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772400" cy="1143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840017"/>
                </a:solidFill>
              </a:rPr>
              <a:t>Accreditation </a:t>
            </a:r>
            <a:r>
              <a:rPr lang="en-US" b="1" dirty="0" smtClean="0">
                <a:solidFill>
                  <a:srgbClr val="840017"/>
                </a:solidFill>
              </a:rPr>
              <a:t>Process </a:t>
            </a:r>
            <a:r>
              <a:rPr lang="en-US" b="1" dirty="0">
                <a:solidFill>
                  <a:srgbClr val="840017"/>
                </a:solidFill>
              </a:rPr>
              <a:t>&amp; Reports</a:t>
            </a:r>
            <a:endParaRPr lang="x-none" b="1" dirty="0">
              <a:solidFill>
                <a:srgbClr val="840017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762000" y="1524000"/>
            <a:ext cx="82296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Self-Study Report</a:t>
            </a:r>
          </a:p>
          <a:p>
            <a:r>
              <a:rPr lang="en-US" dirty="0"/>
              <a:t>Interim Report </a:t>
            </a:r>
          </a:p>
          <a:p>
            <a:r>
              <a:rPr lang="en-US" dirty="0"/>
              <a:t>Program Response</a:t>
            </a:r>
          </a:p>
          <a:p>
            <a:r>
              <a:rPr lang="en-US" dirty="0"/>
              <a:t>External Site Visit (Draft Report, Program Response, Final Report)</a:t>
            </a:r>
          </a:p>
          <a:p>
            <a:r>
              <a:rPr lang="en-US" dirty="0"/>
              <a:t>COPRA Decision (may include Monitoring)</a:t>
            </a:r>
          </a:p>
          <a:p>
            <a:r>
              <a:rPr lang="en-US" dirty="0"/>
              <a:t>Annual Reports (required)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13844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273454" cy="1143000"/>
          </a:xfrm>
        </p:spPr>
        <p:txBody>
          <a:bodyPr/>
          <a:lstStyle/>
          <a:p>
            <a:r>
              <a:rPr lang="en-US" b="1" dirty="0">
                <a:solidFill>
                  <a:srgbClr val="840017"/>
                </a:solidFill>
              </a:rPr>
              <a:t>NASPAA Accreditation Standards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35000" y="1447800"/>
            <a:ext cx="8389052" cy="4435884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sz="2400" b="1" dirty="0">
                <a:solidFill>
                  <a:srgbClr val="C00000"/>
                </a:solidFill>
              </a:rPr>
              <a:t>Program Strategic Management (first among equals!)</a:t>
            </a:r>
          </a:p>
          <a:p>
            <a:pPr>
              <a:buFont typeface="+mj-lt"/>
              <a:buAutoNum type="arabicPeriod"/>
            </a:pPr>
            <a:r>
              <a:rPr lang="en-US" sz="2400" dirty="0"/>
              <a:t>Program Administration &amp; Governance</a:t>
            </a:r>
          </a:p>
          <a:p>
            <a:pPr>
              <a:buFont typeface="+mj-lt"/>
              <a:buAutoNum type="arabicPeriod"/>
            </a:pPr>
            <a:r>
              <a:rPr lang="en-US" sz="2400" dirty="0"/>
              <a:t>Faculty Qualifications, Diversity, Performance</a:t>
            </a:r>
          </a:p>
          <a:p>
            <a:pPr>
              <a:buFont typeface="+mj-lt"/>
              <a:buAutoNum type="arabicPeriod"/>
            </a:pPr>
            <a:r>
              <a:rPr lang="en-US" sz="2400" dirty="0"/>
              <a:t>Student Services, Diversity</a:t>
            </a:r>
          </a:p>
          <a:p>
            <a:pPr>
              <a:buFont typeface="+mj-lt"/>
              <a:buAutoNum type="arabicPeriod"/>
            </a:pPr>
            <a:r>
              <a:rPr lang="en-US" sz="2400" dirty="0"/>
              <a:t>Student Learning</a:t>
            </a:r>
          </a:p>
          <a:p>
            <a:pPr>
              <a:buFont typeface="+mj-lt"/>
              <a:buAutoNum type="arabicPeriod"/>
            </a:pPr>
            <a:r>
              <a:rPr lang="en-US" sz="2400" dirty="0"/>
              <a:t>Program Resources</a:t>
            </a:r>
          </a:p>
          <a:p>
            <a:pPr>
              <a:buFont typeface="+mj-lt"/>
              <a:buAutoNum type="arabicPeriod"/>
            </a:pPr>
            <a:r>
              <a:rPr lang="en-US" sz="2400" dirty="0"/>
              <a:t>Program Transparency &amp; Communications </a:t>
            </a:r>
          </a:p>
          <a:p>
            <a:pPr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00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1710382-36EC-43CB-86F3-BBC6AB5D1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840017"/>
                </a:solidFill>
              </a:rPr>
              <a:t>Guiding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F1BFAFF-0CFA-4270-8874-8F1360E3A6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information do you need?</a:t>
            </a:r>
          </a:p>
          <a:p>
            <a:pPr lvl="1"/>
            <a:r>
              <a:rPr lang="en-US" dirty="0" smtClean="0"/>
              <a:t>How </a:t>
            </a:r>
            <a:r>
              <a:rPr lang="en-US" dirty="0"/>
              <a:t>will you obtain it?</a:t>
            </a:r>
          </a:p>
          <a:p>
            <a:pPr lvl="2"/>
            <a:r>
              <a:rPr lang="en-US" dirty="0" smtClean="0"/>
              <a:t>Data </a:t>
            </a:r>
            <a:r>
              <a:rPr lang="en-US" dirty="0"/>
              <a:t>sources?</a:t>
            </a:r>
          </a:p>
          <a:p>
            <a:pPr lvl="2"/>
            <a:r>
              <a:rPr lang="en-US" dirty="0" smtClean="0"/>
              <a:t>Qualitative </a:t>
            </a:r>
            <a:r>
              <a:rPr lang="en-US" dirty="0"/>
              <a:t>vs. quantitative</a:t>
            </a:r>
          </a:p>
          <a:p>
            <a:pPr lvl="2"/>
            <a:r>
              <a:rPr lang="en-US" dirty="0" smtClean="0"/>
              <a:t>Triangulation </a:t>
            </a:r>
            <a:r>
              <a:rPr lang="en-US" dirty="0"/>
              <a:t>of multiple data sources</a:t>
            </a:r>
          </a:p>
          <a:p>
            <a:endParaRPr lang="en-US" sz="1200" dirty="0"/>
          </a:p>
          <a:p>
            <a:r>
              <a:rPr lang="en-US" dirty="0"/>
              <a:t>Writing the Site Visit Team Report:</a:t>
            </a:r>
          </a:p>
          <a:p>
            <a:pPr lvl="1"/>
            <a:r>
              <a:rPr lang="en-US" dirty="0" smtClean="0"/>
              <a:t>How </a:t>
            </a:r>
            <a:r>
              <a:rPr lang="en-US" dirty="0"/>
              <a:t>will you document your findings in </a:t>
            </a:r>
            <a:r>
              <a:rPr lang="en-US" dirty="0" smtClean="0"/>
              <a:t>Report?</a:t>
            </a:r>
            <a:endParaRPr lang="en-US" dirty="0"/>
          </a:p>
          <a:p>
            <a:pPr lvl="1"/>
            <a:r>
              <a:rPr lang="en-US" dirty="0" smtClean="0"/>
              <a:t>How </a:t>
            </a:r>
            <a:r>
              <a:rPr lang="en-US" dirty="0"/>
              <a:t>do you balance formative &amp; summative?</a:t>
            </a:r>
          </a:p>
        </p:txBody>
      </p:sp>
    </p:spTree>
    <p:extLst>
      <p:ext uri="{BB962C8B-B14F-4D97-AF65-F5344CB8AC3E}">
        <p14:creationId xmlns:p14="http://schemas.microsoft.com/office/powerpoint/2010/main" val="84817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840017"/>
                </a:solidFill>
              </a:rPr>
              <a:t>Case and Case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600200"/>
            <a:ext cx="79248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endParaRPr lang="en-US" sz="3600" b="1" dirty="0"/>
          </a:p>
          <a:p>
            <a:pPr marL="0" indent="0" algn="ctr">
              <a:buNone/>
            </a:pPr>
            <a:r>
              <a:rPr lang="en-US" sz="4800" b="1" i="1" dirty="0">
                <a:solidFill>
                  <a:srgbClr val="840017"/>
                </a:solidFill>
              </a:rPr>
              <a:t>Read </a:t>
            </a:r>
            <a:r>
              <a:rPr lang="en-US" sz="4800" b="1" dirty="0">
                <a:solidFill>
                  <a:srgbClr val="840017"/>
                </a:solidFill>
              </a:rPr>
              <a:t>Interim Report</a:t>
            </a:r>
          </a:p>
        </p:txBody>
      </p:sp>
    </p:spTree>
    <p:extLst>
      <p:ext uri="{BB962C8B-B14F-4D97-AF65-F5344CB8AC3E}">
        <p14:creationId xmlns:p14="http://schemas.microsoft.com/office/powerpoint/2010/main" val="394379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840017"/>
                </a:solidFill>
              </a:rPr>
              <a:t>Case and Case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600200"/>
            <a:ext cx="79248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endParaRPr lang="en-US" sz="3600" b="1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000000"/>
                </a:solidFill>
              </a:rPr>
              <a:t>1. What are the strengths of the mission statement provided in relation to the Standards.  What are the weaknesses?</a:t>
            </a:r>
          </a:p>
        </p:txBody>
      </p:sp>
    </p:spTree>
    <p:extLst>
      <p:ext uri="{BB962C8B-B14F-4D97-AF65-F5344CB8AC3E}">
        <p14:creationId xmlns:p14="http://schemas.microsoft.com/office/powerpoint/2010/main" val="168148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840017"/>
                </a:solidFill>
              </a:rPr>
              <a:t>Case and Case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600200"/>
            <a:ext cx="79248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endParaRPr lang="en-US" sz="3600" b="1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000000"/>
                </a:solidFill>
              </a:rPr>
              <a:t>2. During the Site Visit, who would you want to meet with to address COPRA’s Interim Report concerns?  What questions might you ask?</a:t>
            </a:r>
          </a:p>
        </p:txBody>
      </p:sp>
    </p:spTree>
    <p:extLst>
      <p:ext uri="{BB962C8B-B14F-4D97-AF65-F5344CB8AC3E}">
        <p14:creationId xmlns:p14="http://schemas.microsoft.com/office/powerpoint/2010/main" val="1372970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840017"/>
                </a:solidFill>
              </a:rPr>
              <a:t>Case and Case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600200"/>
            <a:ext cx="79248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endParaRPr lang="en-US" sz="3600" b="1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000000"/>
                </a:solidFill>
              </a:rPr>
              <a:t>3. What supporting documentation might you need to see to explore the issues raised in the interim report and provide evidence back to COPRA?</a:t>
            </a:r>
          </a:p>
        </p:txBody>
      </p:sp>
    </p:spTree>
    <p:extLst>
      <p:ext uri="{BB962C8B-B14F-4D97-AF65-F5344CB8AC3E}">
        <p14:creationId xmlns:p14="http://schemas.microsoft.com/office/powerpoint/2010/main" val="3461697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1182</Words>
  <Application>Microsoft Office PowerPoint</Application>
  <PresentationFormat>On-screen Show (4:3)</PresentationFormat>
  <Paragraphs>183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Site Visitor Foundations</vt:lpstr>
      <vt:lpstr>Accreditation Process &amp; Reports</vt:lpstr>
      <vt:lpstr>NASPAA Accreditation Standards</vt:lpstr>
      <vt:lpstr>Guiding Questions</vt:lpstr>
      <vt:lpstr>Case and Case Questions</vt:lpstr>
      <vt:lpstr>Case and Case Questions</vt:lpstr>
      <vt:lpstr>Case and Case Questions</vt:lpstr>
      <vt:lpstr>Case and Case Questions</vt:lpstr>
      <vt:lpstr>Case and Case Questions: Item 4</vt:lpstr>
      <vt:lpstr>Case and Case Questions</vt:lpstr>
      <vt:lpstr>Scenarios for Site Visit Teams</vt:lpstr>
      <vt:lpstr>Final Lessons Learned</vt:lpstr>
      <vt:lpstr>Reflection</vt:lpstr>
      <vt:lpstr>PowerPoint Presentation</vt:lpstr>
      <vt:lpstr>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</dc:creator>
  <cp:lastModifiedBy>Heather</cp:lastModifiedBy>
  <cp:revision>1</cp:revision>
  <dcterms:created xsi:type="dcterms:W3CDTF">2019-01-03T15:53:26Z</dcterms:created>
  <dcterms:modified xsi:type="dcterms:W3CDTF">2019-01-03T15:53:45Z</dcterms:modified>
</cp:coreProperties>
</file>