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67" r:id="rId2"/>
    <p:sldId id="269" r:id="rId3"/>
    <p:sldId id="270" r:id="rId4"/>
    <p:sldId id="271" r:id="rId5"/>
    <p:sldId id="272" r:id="rId6"/>
    <p:sldId id="273" r:id="rId7"/>
    <p:sldId id="268" r:id="rId8"/>
    <p:sldId id="274" r:id="rId9"/>
    <p:sldId id="276" r:id="rId10"/>
    <p:sldId id="27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8312" autoAdjust="0"/>
  </p:normalViewPr>
  <p:slideViewPr>
    <p:cSldViewPr snapToGrid="0" snapToObjects="1">
      <p:cViewPr varScale="1">
        <p:scale>
          <a:sx n="120" d="100"/>
          <a:sy n="120" d="100"/>
        </p:scale>
        <p:origin x="-1840"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F31757A-5700-0945-A257-0A6F5B0A26BB}" type="datetimeFigureOut">
              <a:rPr lang="en-US" smtClean="0"/>
              <a:t>8/13/14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ED3A293-E2F0-CD45-A2F8-2DD135FF1F86}" type="slidenum">
              <a:rPr lang="en-US" smtClean="0"/>
              <a:t>‹#›</a:t>
            </a:fld>
            <a:endParaRPr lang="en-US"/>
          </a:p>
        </p:txBody>
      </p:sp>
    </p:spTree>
    <p:extLst>
      <p:ext uri="{BB962C8B-B14F-4D97-AF65-F5344CB8AC3E}">
        <p14:creationId xmlns:p14="http://schemas.microsoft.com/office/powerpoint/2010/main" val="47211355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 Id="rId3" Type="http://schemas.openxmlformats.org/officeDocument/2006/relationships/hyperlink" Target="http://www.dreamstime.com/herminutomo_info" TargetMode="Externa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 Id="rId3" Type="http://schemas.openxmlformats.org/officeDocument/2006/relationships/hyperlink" Target="http://www.dreamstime.com/a1stock_info" TargetMode="Externa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 Id="rId3" Type="http://schemas.openxmlformats.org/officeDocument/2006/relationships/hyperlink" Target="http://www.dreamstime.com/iqoncept_info" TargetMode="Externa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This segment is about your eligibility</a:t>
            </a:r>
            <a:r>
              <a:rPr lang="en-US" b="1" baseline="0" dirty="0" smtClean="0"/>
              <a:t> and readiness for accreditation.</a:t>
            </a:r>
            <a:endParaRPr lang="en-US" b="1" dirty="0" smtClean="0"/>
          </a:p>
          <a:p>
            <a:r>
              <a:rPr lang="en-US" b="1" dirty="0" smtClean="0"/>
              <a:t>These are not the same thing.</a:t>
            </a:r>
          </a:p>
          <a:p>
            <a:r>
              <a:rPr lang="en-US" b="1" baseline="0" dirty="0" smtClean="0"/>
              <a:t>You should be both qualified for AND capable of being evaluated.</a:t>
            </a:r>
            <a:r>
              <a:rPr lang="en-US" baseline="0" dirty="0" smtClean="0"/>
              <a:t>	</a:t>
            </a:r>
          </a:p>
          <a:p>
            <a:r>
              <a:rPr lang="en-US" b="1" baseline="0" dirty="0" smtClean="0"/>
              <a:t>Feel free to pause this video at any time to study a slide.</a:t>
            </a:r>
          </a:p>
          <a:p>
            <a:r>
              <a:rPr lang="en-US" b="1" baseline="0" dirty="0" smtClean="0"/>
              <a:t>Download the slides because they contain detailed </a:t>
            </a:r>
            <a:r>
              <a:rPr lang="en-US" b="1" baseline="0" dirty="0" smtClean="0"/>
              <a:t>notes.</a:t>
            </a:r>
            <a:endParaRPr lang="en-US" b="1" baseline="0" dirty="0" smtClean="0"/>
          </a:p>
          <a:p>
            <a:r>
              <a:rPr lang="en-US" b="1" baseline="0" dirty="0" smtClean="0"/>
              <a:t>You should send at least one representative from your program to the Accreditation Institute at NASPAA’s annual </a:t>
            </a:r>
            <a:r>
              <a:rPr lang="en-US" b="1" baseline="0" dirty="0" smtClean="0"/>
              <a:t>meeting.</a:t>
            </a:r>
            <a:endParaRPr lang="en-US" b="1" baseline="0" dirty="0" smtClean="0"/>
          </a:p>
          <a:p>
            <a:r>
              <a:rPr lang="en-US" b="1" baseline="0" dirty="0" smtClean="0"/>
              <a:t>The Accreditation Institute is where you’ll have an opportunity to practice applying the concepts and tools we review in these videos.</a:t>
            </a:r>
            <a:endParaRPr lang="en-US" b="1" dirty="0" smtClean="0"/>
          </a:p>
        </p:txBody>
      </p:sp>
      <p:sp>
        <p:nvSpPr>
          <p:cNvPr id="4" name="Slide Number Placeholder 3"/>
          <p:cNvSpPr>
            <a:spLocks noGrp="1"/>
          </p:cNvSpPr>
          <p:nvPr>
            <p:ph type="sldNum" sz="quarter" idx="10"/>
          </p:nvPr>
        </p:nvSpPr>
        <p:spPr/>
        <p:txBody>
          <a:bodyPr/>
          <a:lstStyle/>
          <a:p>
            <a:fld id="{BED3A293-E2F0-CD45-A2F8-2DD135FF1F86}" type="slidenum">
              <a:rPr lang="en-US" smtClean="0"/>
              <a:t>1</a:t>
            </a:fld>
            <a:endParaRPr lang="en-US"/>
          </a:p>
        </p:txBody>
      </p:sp>
    </p:spTree>
    <p:extLst>
      <p:ext uri="{BB962C8B-B14F-4D97-AF65-F5344CB8AC3E}">
        <p14:creationId xmlns:p14="http://schemas.microsoft.com/office/powerpoint/2010/main" val="7397864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This is not just about accreditation.</a:t>
            </a:r>
          </a:p>
          <a:p>
            <a:r>
              <a:rPr lang="en-US" b="1" baseline="0" dirty="0" smtClean="0"/>
              <a:t>This is about improving public service.</a:t>
            </a:r>
            <a:endParaRPr lang="en-US" b="1" dirty="0"/>
          </a:p>
        </p:txBody>
      </p:sp>
      <p:sp>
        <p:nvSpPr>
          <p:cNvPr id="4" name="Slide Number Placeholder 3"/>
          <p:cNvSpPr>
            <a:spLocks noGrp="1"/>
          </p:cNvSpPr>
          <p:nvPr>
            <p:ph type="sldNum" sz="quarter" idx="10"/>
          </p:nvPr>
        </p:nvSpPr>
        <p:spPr/>
        <p:txBody>
          <a:bodyPr/>
          <a:lstStyle/>
          <a:p>
            <a:fld id="{BED3A293-E2F0-CD45-A2F8-2DD135FF1F86}" type="slidenum">
              <a:rPr lang="en-US" smtClean="0"/>
              <a:t>10</a:t>
            </a:fld>
            <a:endParaRPr lang="en-US"/>
          </a:p>
        </p:txBody>
      </p:sp>
    </p:spTree>
    <p:extLst>
      <p:ext uri="{BB962C8B-B14F-4D97-AF65-F5344CB8AC3E}">
        <p14:creationId xmlns:p14="http://schemas.microsoft.com/office/powerpoint/2010/main" val="28091961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smtClean="0"/>
              <a:t>If you can answer “yes” to all three questions, you have met the first condition to be </a:t>
            </a:r>
            <a:r>
              <a:rPr lang="en-US" b="1" baseline="0" dirty="0" err="1" smtClean="0"/>
              <a:t>eligibie</a:t>
            </a:r>
            <a:r>
              <a:rPr lang="en-US" b="1" baseline="0" dirty="0" smtClean="0"/>
              <a:t> for accrediation review by COPRA</a:t>
            </a:r>
          </a:p>
          <a:p>
            <a:pPr marL="628650" lvl="1" indent="-171450">
              <a:buFont typeface="Arial"/>
              <a:buChar char="•"/>
            </a:pPr>
            <a:r>
              <a:rPr lang="en-US" b="1" baseline="0" dirty="0" smtClean="0"/>
              <a:t>“Larger institutions” tend to be universities approved to give degrees by, for example, agencies of a national government.</a:t>
            </a:r>
          </a:p>
          <a:p>
            <a:pPr marL="628650" lvl="1" indent="-171450">
              <a:buFont typeface="Arial"/>
              <a:buChar char="•"/>
            </a:pPr>
            <a:r>
              <a:rPr lang="en-US" b="1" baseline="0" dirty="0" smtClean="0"/>
              <a:t>“Professional education” is distinguished from liberal arts education: graduates pursue careers in the profession for which they have earned a degree, as opposed to, for example, seeking doctorate degrees. </a:t>
            </a:r>
          </a:p>
          <a:p>
            <a:pPr marL="628650" lvl="1" indent="-171450">
              <a:buFont typeface="Arial"/>
              <a:buChar char="•"/>
            </a:pPr>
            <a:r>
              <a:rPr lang="en-US" b="1" baseline="0" dirty="0" smtClean="0"/>
              <a:t>Typically, 4 years is sufficient to generate information about program performance, assess outcomes, and implement improvements, but that is not a required minimum.. </a:t>
            </a:r>
          </a:p>
          <a:p>
            <a:r>
              <a:rPr lang="en-US" b="1" baseline="0" dirty="0" smtClean="0"/>
              <a:t>If you cannot answer these questions, stop. No point in proceeding.</a:t>
            </a:r>
            <a:endParaRPr lang="en-US" dirty="0"/>
          </a:p>
        </p:txBody>
      </p:sp>
      <p:sp>
        <p:nvSpPr>
          <p:cNvPr id="4" name="Slide Number Placeholder 3"/>
          <p:cNvSpPr>
            <a:spLocks noGrp="1"/>
          </p:cNvSpPr>
          <p:nvPr>
            <p:ph type="sldNum" sz="quarter" idx="10"/>
          </p:nvPr>
        </p:nvSpPr>
        <p:spPr/>
        <p:txBody>
          <a:bodyPr/>
          <a:lstStyle/>
          <a:p>
            <a:fld id="{BED3A293-E2F0-CD45-A2F8-2DD135FF1F86}" type="slidenum">
              <a:rPr lang="en-US" smtClean="0"/>
              <a:t>2</a:t>
            </a:fld>
            <a:endParaRPr lang="en-US"/>
          </a:p>
        </p:txBody>
      </p:sp>
    </p:spTree>
    <p:extLst>
      <p:ext uri="{BB962C8B-B14F-4D97-AF65-F5344CB8AC3E}">
        <p14:creationId xmlns:p14="http://schemas.microsoft.com/office/powerpoint/2010/main" val="18278168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Honor, virtue, justice and other public service values are not necessarily in conflict with self-interest, at</a:t>
            </a:r>
            <a:r>
              <a:rPr lang="en-US" b="1" baseline="0" dirty="0" smtClean="0"/>
              <a:t> least not with enlightened self-interest, but they are closely associated with the ideals of public service.</a:t>
            </a:r>
            <a:endParaRPr lang="en-US" b="1" dirty="0" smtClean="0"/>
          </a:p>
          <a:p>
            <a:r>
              <a:rPr lang="en-US" b="1" dirty="0" smtClean="0"/>
              <a:t>If you can answer</a:t>
            </a:r>
            <a:r>
              <a:rPr lang="en-US" b="1" baseline="0" dirty="0" smtClean="0"/>
              <a:t> “yes” to</a:t>
            </a:r>
            <a:r>
              <a:rPr lang="en-US" b="1" dirty="0" smtClean="0"/>
              <a:t> all 3</a:t>
            </a:r>
            <a:r>
              <a:rPr lang="en-US" b="1" baseline="0" dirty="0" smtClean="0"/>
              <a:t> questions, you have satisfied the second condition for accreditation review by COPRA</a:t>
            </a:r>
          </a:p>
          <a:p>
            <a:r>
              <a:rPr lang="en-US" b="1" baseline="0" dirty="0" smtClean="0"/>
              <a:t>Public service values are enduring beliefs and ideals shared within your community about what is good and what is not. Make explicit what you might take for granted.</a:t>
            </a:r>
          </a:p>
          <a:p>
            <a:pPr marL="628650" lvl="1" indent="-171450">
              <a:buFont typeface="Arial"/>
              <a:buChar char="•"/>
            </a:pPr>
            <a:r>
              <a:rPr lang="en-US" b="1" baseline="0" dirty="0" smtClean="0"/>
              <a:t>A substantive value, for example, could be equality. A procedural value, for example, could be accountability. You decide what matters to you.</a:t>
            </a:r>
          </a:p>
          <a:p>
            <a:pPr marL="628650" lvl="1" indent="-171450">
              <a:buFont typeface="Arial"/>
              <a:buChar char="•"/>
            </a:pPr>
            <a:r>
              <a:rPr lang="en-US" b="1" baseline="0" dirty="0" smtClean="0"/>
              <a:t>Your mission should express your values. </a:t>
            </a:r>
          </a:p>
          <a:p>
            <a:pPr marL="628650" lvl="1" indent="-171450">
              <a:buFont typeface="Arial"/>
              <a:buChar char="•"/>
            </a:pPr>
            <a:r>
              <a:rPr lang="en-US" b="1" baseline="0" dirty="0" smtClean="0"/>
              <a:t>Your program should model them. For example, if your program has a strong commitment to accountability, do you have processes in place that hold faculty and students accountable for violating program expectations of professional behavior? Your graduates should know how to design programs that hold decision-makers accountable.</a:t>
            </a:r>
          </a:p>
          <a:p>
            <a:r>
              <a:rPr lang="en-US" b="1" baseline="0" dirty="0" smtClean="0"/>
              <a:t>Your public service values should help to distinguish your program from professional degrees in business, planning, social work, etc.</a:t>
            </a:r>
          </a:p>
          <a:p>
            <a:r>
              <a:rPr lang="en-US" baseline="0" dirty="0" smtClean="0"/>
              <a:t>Image </a:t>
            </a:r>
            <a:r>
              <a:rPr lang="en-US" dirty="0" smtClean="0"/>
              <a:t>© </a:t>
            </a:r>
            <a:r>
              <a:rPr lang="en-US" dirty="0" smtClean="0">
                <a:effectLst/>
                <a:hlinkClick r:id="rId3" tooltip="Hermin Utomo (Herminutomo)"/>
              </a:rPr>
              <a:t>Hermin Utomo</a:t>
            </a:r>
            <a:r>
              <a:rPr lang="en-US" dirty="0" smtClean="0"/>
              <a:t> | </a:t>
            </a:r>
            <a:r>
              <a:rPr lang="en-US" dirty="0" err="1" smtClean="0"/>
              <a:t>Dreamstime.com</a:t>
            </a: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BED3A293-E2F0-CD45-A2F8-2DD135FF1F86}" type="slidenum">
              <a:rPr lang="en-US" smtClean="0"/>
              <a:t>3</a:t>
            </a:fld>
            <a:endParaRPr lang="en-US"/>
          </a:p>
        </p:txBody>
      </p:sp>
    </p:spTree>
    <p:extLst>
      <p:ext uri="{BB962C8B-B14F-4D97-AF65-F5344CB8AC3E}">
        <p14:creationId xmlns:p14="http://schemas.microsoft.com/office/powerpoint/2010/main" val="15710396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If you can answer “yes” to both questions, you have satisfied the third condition for accreditation review by COPRA</a:t>
            </a:r>
          </a:p>
          <a:p>
            <a:pPr marL="628650" lvl="1" indent="-171450">
              <a:buFont typeface="Arial"/>
              <a:buChar char="•"/>
            </a:pPr>
            <a:r>
              <a:rPr lang="en-US" b="1" baseline="0" dirty="0" smtClean="0"/>
              <a:t>COPRA accredits only master’s degrees. A programs offering undergraduate or doctoral degrees, as well, may seek accreditation for its master’s degree.</a:t>
            </a:r>
            <a:endParaRPr lang="en-US" b="1" dirty="0" smtClean="0"/>
          </a:p>
          <a:p>
            <a:pPr marL="628650" lvl="1" indent="-171450">
              <a:buFont typeface="Arial"/>
              <a:buChar char="•"/>
            </a:pP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BED3A293-E2F0-CD45-A2F8-2DD135FF1F86}" type="slidenum">
              <a:rPr lang="en-US" smtClean="0"/>
              <a:t>4</a:t>
            </a:fld>
            <a:endParaRPr lang="en-US"/>
          </a:p>
        </p:txBody>
      </p:sp>
    </p:spTree>
    <p:extLst>
      <p:ext uri="{BB962C8B-B14F-4D97-AF65-F5344CB8AC3E}">
        <p14:creationId xmlns:p14="http://schemas.microsoft.com/office/powerpoint/2010/main" val="27041530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If you can</a:t>
            </a:r>
            <a:r>
              <a:rPr lang="en-US" b="1" baseline="0" dirty="0" smtClean="0"/>
              <a:t> answer “yes” to these questions, you have satisfied the fourth condition for accreditation review by COPRA.</a:t>
            </a:r>
          </a:p>
          <a:p>
            <a:r>
              <a:rPr lang="en-US" b="1" baseline="0" dirty="0" smtClean="0"/>
              <a:t>The normal expectation for “time” is 36 to 48 semester credit hours of study, or the equivalent internationally</a:t>
            </a:r>
          </a:p>
          <a:p>
            <a:r>
              <a:rPr lang="en-US" b="1" baseline="0" dirty="0" smtClean="0"/>
              <a:t>If you offer distance learning, international exchanges, or other innovative forms of delivering your program, the burden is on you to demonstrate that you have met the intentions of this condition, including governance by qualified faculty</a:t>
            </a:r>
          </a:p>
          <a:p>
            <a:r>
              <a:rPr lang="en-US" b="1" baseline="0" dirty="0" smtClean="0"/>
              <a:t>You do that by documenting your decisions</a:t>
            </a:r>
          </a:p>
          <a:p>
            <a:r>
              <a:rPr lang="en-US" b="1" baseline="0" dirty="0" smtClean="0"/>
              <a:t>	Examples of documentation include: descriptions of the faculty who run the program, communications between faculty and students, sample work products</a:t>
            </a:r>
          </a:p>
          <a:p>
            <a:r>
              <a:rPr lang="en-US" b="1" baseline="0" dirty="0" smtClean="0"/>
              <a:t>	In other words, for any and every method of instruction you employ, COPRA needs evidence that each achieves its intended outcomes</a:t>
            </a:r>
          </a:p>
          <a:p>
            <a:endParaRPr lang="en-US" baseline="0" dirty="0" smtClean="0"/>
          </a:p>
        </p:txBody>
      </p:sp>
      <p:sp>
        <p:nvSpPr>
          <p:cNvPr id="4" name="Slide Number Placeholder 3"/>
          <p:cNvSpPr>
            <a:spLocks noGrp="1"/>
          </p:cNvSpPr>
          <p:nvPr>
            <p:ph type="sldNum" sz="quarter" idx="10"/>
          </p:nvPr>
        </p:nvSpPr>
        <p:spPr/>
        <p:txBody>
          <a:bodyPr/>
          <a:lstStyle/>
          <a:p>
            <a:fld id="{BED3A293-E2F0-CD45-A2F8-2DD135FF1F86}" type="slidenum">
              <a:rPr lang="en-US" smtClean="0"/>
              <a:t>5</a:t>
            </a:fld>
            <a:endParaRPr lang="en-US"/>
          </a:p>
        </p:txBody>
      </p:sp>
    </p:spTree>
    <p:extLst>
      <p:ext uri="{BB962C8B-B14F-4D97-AF65-F5344CB8AC3E}">
        <p14:creationId xmlns:p14="http://schemas.microsoft.com/office/powerpoint/2010/main" val="34397246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r>
              <a:rPr lang="en-US" b="1" dirty="0" smtClean="0"/>
              <a:t>Programs</a:t>
            </a:r>
            <a:r>
              <a:rPr lang="en-US" b="1" baseline="0" dirty="0" smtClean="0"/>
              <a:t> in which students may earn undergraduate and graduate degrees in less time than it would take to earn both degrees separately may seek accreditation review so long as the programs meet the criteria for an accredited graduate degree program.</a:t>
            </a:r>
          </a:p>
          <a:p>
            <a:pPr marL="171450" indent="-171450">
              <a:buFont typeface="Arial"/>
              <a:buChar char="•"/>
            </a:pPr>
            <a:r>
              <a:rPr lang="en-US" b="1" baseline="0" dirty="0" smtClean="0"/>
              <a:t>Programs in which students may earn two graduate degrees in less time than required to earn each separately may seek accreditation review if the degree in public affairs, administration, and policy meets NASPAA’s accreditation standards and if the electives that satisfy requirements for the other degree also are appropriate electives for a degree in public affairs, administration and policy.</a:t>
            </a:r>
          </a:p>
          <a:p>
            <a:pPr marL="171450" indent="-171450">
              <a:buFont typeface="Arial"/>
              <a:buChar char="•"/>
            </a:pPr>
            <a:r>
              <a:rPr lang="en-US" b="1" baseline="0" dirty="0" smtClean="0"/>
              <a:t>Programs designed especially for college graduates working as professionals in the field may seek accreditation review if the professionals have had at least 5 years of of work experience in the field, including at least 3 years at mid to senior level. And the degree program must demonstrate that its graduates have learned competencies expected of an accredited program and distinctive to executive education.</a:t>
            </a:r>
          </a:p>
          <a:p>
            <a:pPr marL="0" indent="0">
              <a:buFont typeface="Arial"/>
              <a:buNone/>
            </a:pPr>
            <a:r>
              <a:rPr lang="en-US" b="1" baseline="0" dirty="0" smtClean="0"/>
              <a:t>Bottom line: the pieces have to fit together, be consistent, tell a coherent story</a:t>
            </a:r>
          </a:p>
          <a:p>
            <a:pPr marL="0" indent="0">
              <a:buFont typeface="Arial"/>
              <a:buNone/>
            </a:pPr>
            <a:r>
              <a:rPr lang="en-US" baseline="0" dirty="0" smtClean="0"/>
              <a:t>Image </a:t>
            </a:r>
            <a:r>
              <a:rPr lang="en-US" dirty="0" smtClean="0"/>
              <a:t>© </a:t>
            </a:r>
            <a:r>
              <a:rPr lang="en-US" dirty="0" smtClean="0">
                <a:effectLst/>
                <a:hlinkClick r:id="rId3" tooltip="A1stock"/>
              </a:rPr>
              <a:t>A1stock</a:t>
            </a:r>
            <a:r>
              <a:rPr lang="en-US" dirty="0" smtClean="0"/>
              <a:t> | </a:t>
            </a:r>
            <a:r>
              <a:rPr lang="en-US" dirty="0" err="1" smtClean="0"/>
              <a:t>Dreamstime.com</a:t>
            </a:r>
            <a:endParaRPr lang="en-US" dirty="0"/>
          </a:p>
        </p:txBody>
      </p:sp>
      <p:sp>
        <p:nvSpPr>
          <p:cNvPr id="4" name="Slide Number Placeholder 3"/>
          <p:cNvSpPr>
            <a:spLocks noGrp="1"/>
          </p:cNvSpPr>
          <p:nvPr>
            <p:ph type="sldNum" sz="quarter" idx="10"/>
          </p:nvPr>
        </p:nvSpPr>
        <p:spPr/>
        <p:txBody>
          <a:bodyPr/>
          <a:lstStyle/>
          <a:p>
            <a:fld id="{BED3A293-E2F0-CD45-A2F8-2DD135FF1F86}" type="slidenum">
              <a:rPr lang="en-US" smtClean="0"/>
              <a:t>6</a:t>
            </a:fld>
            <a:endParaRPr lang="en-US"/>
          </a:p>
        </p:txBody>
      </p:sp>
    </p:spTree>
    <p:extLst>
      <p:ext uri="{BB962C8B-B14F-4D97-AF65-F5344CB8AC3E}">
        <p14:creationId xmlns:p14="http://schemas.microsoft.com/office/powerpoint/2010/main" val="36128070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NASPAA’s accreditation process models its public service values: </a:t>
            </a:r>
            <a:endParaRPr lang="en-US" b="1" baseline="0" dirty="0" smtClean="0"/>
          </a:p>
          <a:p>
            <a:r>
              <a:rPr lang="en-US" b="1" i="0" u="sng" baseline="0" dirty="0" smtClean="0"/>
              <a:t>innovation and experimentation </a:t>
            </a:r>
            <a:r>
              <a:rPr lang="en-US" b="1" i="0" baseline="0" dirty="0" smtClean="0"/>
              <a:t>to </a:t>
            </a:r>
            <a:r>
              <a:rPr lang="en-US" b="1" baseline="0" dirty="0" smtClean="0"/>
              <a:t>improve the profession and public service: accreditation is not about making all degree programs identical</a:t>
            </a:r>
          </a:p>
          <a:p>
            <a:pPr marL="628650" lvl="1" indent="-171450">
              <a:buFont typeface="Arial"/>
              <a:buChar char="•"/>
            </a:pPr>
            <a:r>
              <a:rPr lang="en-US" b="1" baseline="0" dirty="0" smtClean="0"/>
              <a:t>You may petition for special consideration if you do not meet a condition for eligibility in a literal sense. But you must comply with the spirit of the condition, show that your </a:t>
            </a:r>
            <a:r>
              <a:rPr lang="en-US" b="1" baseline="0" dirty="0" err="1" smtClean="0"/>
              <a:t>noncomformity</a:t>
            </a:r>
            <a:r>
              <a:rPr lang="en-US" b="1" baseline="0" dirty="0" smtClean="0"/>
              <a:t> aligns with your mission, and demonstrate quality outcomes.</a:t>
            </a:r>
          </a:p>
          <a:p>
            <a:pPr marL="628650" lvl="1" indent="-171450">
              <a:buFont typeface="Arial"/>
              <a:buChar char="•"/>
            </a:pPr>
            <a:r>
              <a:rPr lang="en-US" b="1" baseline="0" dirty="0" smtClean="0"/>
              <a:t>Nonconformance arguments have been rare and success with nonconformance is rarer still.</a:t>
            </a:r>
          </a:p>
          <a:p>
            <a:pPr marL="628650" lvl="1" indent="-171450">
              <a:buFont typeface="Arial"/>
              <a:buChar char="•"/>
            </a:pPr>
            <a:r>
              <a:rPr lang="en-US" b="1" baseline="0" dirty="0" smtClean="0"/>
              <a:t>Programs found to be out of compliance may be denied accreditation or may be asked to explain how they will come into compliance and monitored until that happens.</a:t>
            </a:r>
          </a:p>
          <a:p>
            <a:r>
              <a:rPr lang="en-US" b="1" u="sng" baseline="0" dirty="0" smtClean="0"/>
              <a:t>Accountability and transparency</a:t>
            </a:r>
            <a:r>
              <a:rPr lang="en-US" b="1" baseline="0" dirty="0" smtClean="0"/>
              <a:t>: You bear the burden of making the case. You must supply supporting argument and evidence. Your processes and outcomes should be observable to your stakeholders.</a:t>
            </a:r>
          </a:p>
          <a:p>
            <a:r>
              <a:rPr lang="en-US" b="1" u="sng" baseline="0" dirty="0" smtClean="0"/>
              <a:t>Equity</a:t>
            </a:r>
            <a:r>
              <a:rPr lang="en-US" b="1" baseline="0" dirty="0" smtClean="0"/>
              <a:t>: In contrast to design standards (numerical requirements for inputs), NASPAA’s accreditation standards are performance standards (outcomes consistent with program mission); they discriminate on the basis of merit, not reputation, power, or resources; they favor programs that demonstrably serve the public.</a:t>
            </a:r>
          </a:p>
          <a:p>
            <a:r>
              <a:rPr lang="en-US" dirty="0" smtClean="0"/>
              <a:t>Image © </a:t>
            </a:r>
            <a:r>
              <a:rPr lang="en-US" dirty="0" smtClean="0">
                <a:effectLst/>
                <a:hlinkClick r:id="rId3" tooltip="Iqoncept"/>
              </a:rPr>
              <a:t>Iqoncept</a:t>
            </a:r>
            <a:r>
              <a:rPr lang="en-US" dirty="0" smtClean="0"/>
              <a:t> | </a:t>
            </a:r>
            <a:r>
              <a:rPr lang="en-US" dirty="0" err="1" smtClean="0"/>
              <a:t>Dreamstime.com</a:t>
            </a:r>
            <a:endParaRPr lang="en-US" dirty="0"/>
          </a:p>
        </p:txBody>
      </p:sp>
      <p:sp>
        <p:nvSpPr>
          <p:cNvPr id="4" name="Slide Number Placeholder 3"/>
          <p:cNvSpPr>
            <a:spLocks noGrp="1"/>
          </p:cNvSpPr>
          <p:nvPr>
            <p:ph type="sldNum" sz="quarter" idx="10"/>
          </p:nvPr>
        </p:nvSpPr>
        <p:spPr/>
        <p:txBody>
          <a:bodyPr/>
          <a:lstStyle/>
          <a:p>
            <a:fld id="{BED3A293-E2F0-CD45-A2F8-2DD135FF1F86}" type="slidenum">
              <a:rPr lang="en-US" smtClean="0"/>
              <a:t>7</a:t>
            </a:fld>
            <a:endParaRPr lang="en-US"/>
          </a:p>
        </p:txBody>
      </p:sp>
    </p:spTree>
    <p:extLst>
      <p:ext uri="{BB962C8B-B14F-4D97-AF65-F5344CB8AC3E}">
        <p14:creationId xmlns:p14="http://schemas.microsoft.com/office/powerpoint/2010/main" val="23583245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If you are eligible</a:t>
            </a:r>
            <a:r>
              <a:rPr lang="en-US" b="1" baseline="0" dirty="0" smtClean="0"/>
              <a:t> for accrediation review AND</a:t>
            </a:r>
            <a:r>
              <a:rPr lang="en-US" b="1" dirty="0" smtClean="0"/>
              <a:t> can answer “yes” to these questions, then you are eligible for accreditation</a:t>
            </a:r>
            <a:r>
              <a:rPr lang="en-US" b="1" baseline="0" dirty="0" smtClean="0"/>
              <a:t> review/</a:t>
            </a:r>
            <a:endParaRPr lang="en-US" b="1" dirty="0" smtClean="0"/>
          </a:p>
          <a:p>
            <a:r>
              <a:rPr lang="en-US" b="1" dirty="0" smtClean="0"/>
              <a:t>This</a:t>
            </a:r>
            <a:r>
              <a:rPr lang="en-US" b="1" baseline="0" dirty="0" smtClean="0"/>
              <a:t> doesn’t mean you are ready. You have to be able to demonstrate that your program in general conforms with the accreditation standards; that’s what the self-study report should document. If it does not, you have work to do.</a:t>
            </a:r>
            <a:endParaRPr lang="en-US" b="1" dirty="0" smtClean="0"/>
          </a:p>
          <a:p>
            <a:pPr marL="628650" lvl="1" indent="-171450">
              <a:buFont typeface="Arial"/>
              <a:buChar char="•"/>
            </a:pPr>
            <a:r>
              <a:rPr lang="en-US" b="1" dirty="0" smtClean="0"/>
              <a:t>Accreditation is voluntary and requires an ongoing commitment. Everyone needs to be on board with the decision</a:t>
            </a:r>
          </a:p>
          <a:p>
            <a:pPr marL="628650" lvl="1" indent="-171450">
              <a:buFont typeface="Arial"/>
              <a:buChar char="•"/>
            </a:pPr>
            <a:r>
              <a:rPr lang="en-US" b="1" dirty="0" smtClean="0"/>
              <a:t>Costs include NASPAA fees, faculty and staff time to prepare the self-study report,</a:t>
            </a:r>
            <a:r>
              <a:rPr lang="en-US" b="1" baseline="0" dirty="0" smtClean="0"/>
              <a:t> and direct costs of collecting, maintaining and analyzing information. A program that</a:t>
            </a:r>
            <a:r>
              <a:rPr lang="fr-FR" b="1" baseline="0" dirty="0" smtClean="0"/>
              <a:t>’</a:t>
            </a:r>
            <a:r>
              <a:rPr lang="en-US" b="1" baseline="0" dirty="0" smtClean="0"/>
              <a:t>s ready to be accredited should already be incurring the direct costs as a matter of managing itself, so the incremental costs of documenting that in the self-study, while not trivial, should be incremental.</a:t>
            </a:r>
          </a:p>
          <a:p>
            <a:pPr marL="628650" lvl="1" indent="-171450">
              <a:buFont typeface="Arial"/>
              <a:buChar char="•"/>
            </a:pPr>
            <a:r>
              <a:rPr lang="en-US" b="1" baseline="0" dirty="0" smtClean="0"/>
              <a:t>COPRA expects programs to report selected historical data about its performance, such as on admissions. The program shouldn’t initiate accreditation review unless it has been collecting information to document its performance over time. </a:t>
            </a:r>
          </a:p>
          <a:p>
            <a:pPr marL="628650" lvl="1" indent="-171450">
              <a:buFont typeface="Arial"/>
              <a:buChar char="•"/>
            </a:pPr>
            <a:r>
              <a:rPr lang="en-US" b="1" baseline="0" dirty="0" smtClean="0"/>
              <a:t>Accreditation requires more than a designated person sequestered in a room, sitting before a keyboard and typing answers to online questions. It’s a team effort that draws on the resources of all of your stakeholders within and outside of the program for at least two years, three if you are seeking initial accreditation. It’s a project to be managed. Tasks include collecting data, analyzing data, preparing the self-study report, organizing the site visit. For well-run programs, though, the processes and documents describing them should already exist.</a:t>
            </a:r>
          </a:p>
          <a:p>
            <a:pPr marL="628650" lvl="1" indent="-171450">
              <a:buFont typeface="Arial"/>
              <a:buChar char="•"/>
            </a:pPr>
            <a:r>
              <a:rPr lang="en-US" b="1" baseline="0" dirty="0" smtClean="0"/>
              <a:t>A self-study process affirms consensus on mission and program performance, as well as disagreements and gaps. Accreditors want you to document for them how you reached consensus on the management of your program and on its performance, recognition of the gaps, and evidence of movement to address them. Be prepared to make process improvements.</a:t>
            </a:r>
            <a:r>
              <a:rPr lang="en-US" b="1" dirty="0" smtClean="0"/>
              <a:t> COPRA does not expect a static/unchanging environment;</a:t>
            </a:r>
            <a:r>
              <a:rPr lang="en-US" b="1" baseline="0" dirty="0" smtClean="0"/>
              <a:t> it expects there to </a:t>
            </a:r>
            <a:r>
              <a:rPr lang="en-US" b="1" dirty="0" smtClean="0"/>
              <a:t>be evidence and rationales for change. No</a:t>
            </a:r>
            <a:r>
              <a:rPr lang="en-US" b="1" baseline="0" dirty="0" smtClean="0"/>
              <a:t> need to wait until after accreditation review to make changes you’ve planned and need. Indeed, accreditation validates that you have processes in place for studying yourself continuously and implementing changes.</a:t>
            </a:r>
          </a:p>
          <a:p>
            <a:pPr marL="628650" lvl="1" indent="-171450">
              <a:buFont typeface="Arial"/>
              <a:buChar char="•"/>
            </a:pPr>
            <a:r>
              <a:rPr lang="en-US" b="1" baseline="0" dirty="0" smtClean="0"/>
              <a:t>Those designated to lead the program’s accreditation review, if not other stakeholders, should study the videos and attend an Accreditation Institute. If possible, seek a mentor or consultant from an accredited program to advise you.</a:t>
            </a:r>
          </a:p>
          <a:p>
            <a:endParaRPr lang="en-US" b="1" dirty="0"/>
          </a:p>
        </p:txBody>
      </p:sp>
      <p:sp>
        <p:nvSpPr>
          <p:cNvPr id="4" name="Slide Number Placeholder 3"/>
          <p:cNvSpPr>
            <a:spLocks noGrp="1"/>
          </p:cNvSpPr>
          <p:nvPr>
            <p:ph type="sldNum" sz="quarter" idx="10"/>
          </p:nvPr>
        </p:nvSpPr>
        <p:spPr/>
        <p:txBody>
          <a:bodyPr/>
          <a:lstStyle/>
          <a:p>
            <a:fld id="{BED3A293-E2F0-CD45-A2F8-2DD135FF1F86}" type="slidenum">
              <a:rPr lang="en-US" smtClean="0"/>
              <a:t>8</a:t>
            </a:fld>
            <a:endParaRPr lang="en-US"/>
          </a:p>
        </p:txBody>
      </p:sp>
    </p:spTree>
    <p:extLst>
      <p:ext uri="{BB962C8B-B14F-4D97-AF65-F5344CB8AC3E}">
        <p14:creationId xmlns:p14="http://schemas.microsoft.com/office/powerpoint/2010/main" val="23697724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ED3A293-E2F0-CD45-A2F8-2DD135FF1F86}" type="slidenum">
              <a:rPr lang="en-US" smtClean="0"/>
              <a:t>9</a:t>
            </a:fld>
            <a:endParaRPr lang="en-US"/>
          </a:p>
        </p:txBody>
      </p:sp>
    </p:spTree>
    <p:extLst>
      <p:ext uri="{BB962C8B-B14F-4D97-AF65-F5344CB8AC3E}">
        <p14:creationId xmlns:p14="http://schemas.microsoft.com/office/powerpoint/2010/main" val="14213703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1A24CD3-204F-4468-8EE4-28A6668D006A}" type="datetimeFigureOut">
              <a:rPr lang="en-US" smtClean="0"/>
              <a:t>8/13/14</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8/13/14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8/13/14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B1A24CD3-204F-4468-8EE4-28A6668D006A}" type="datetimeFigureOut">
              <a:rPr lang="en-US" smtClean="0"/>
              <a:t>8/13/14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t>8/13/14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US"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8/13/14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US"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1A24CD3-204F-4468-8EE4-28A6668D006A}" type="datetimeFigureOut">
              <a:rPr lang="en-US" smtClean="0"/>
              <a:t>8/13/14</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8/13/14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8/13/14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8/13/14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en-US"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8/13/14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8/13/14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en-US"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1A24CD3-204F-4468-8EE4-28A6668D006A}" type="datetimeFigureOut">
              <a:rPr lang="en-US" smtClean="0"/>
              <a:t>8/13/14</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en-US"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en-US"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8/13/14</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1A24CD3-204F-4468-8EE4-28A6668D006A}" type="datetimeFigureOut">
              <a:rPr lang="en-US" smtClean="0"/>
              <a:t>8/13/14</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8/13/14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t>8/13/14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8/13/14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1A24CD3-204F-4468-8EE4-28A6668D006A}" type="datetimeFigureOut">
              <a:rPr lang="en-US" smtClean="0"/>
              <a:t>8/13/14</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0.xml"/><Relationship Id="rId3" Type="http://schemas.openxmlformats.org/officeDocument/2006/relationships/image" Target="../media/image5.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3.xml"/><Relationship Id="rId3" Type="http://schemas.openxmlformats.org/officeDocument/2006/relationships/image" Target="../media/image2.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6.xml"/><Relationship Id="rId3" Type="http://schemas.openxmlformats.org/officeDocument/2006/relationships/image" Target="../media/image3.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7.xml"/><Relationship Id="rId3" Type="http://schemas.openxmlformats.org/officeDocument/2006/relationships/image" Target="../media/image4.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hyperlink" Target="http://accreditation.naspaa.org/resources" TargetMode="External"/><Relationship Id="rId4" Type="http://schemas.openxmlformats.org/officeDocument/2006/relationships/hyperlink" Target="http://accreditation.naspaa.org/ai-questions" TargetMode="External"/><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73692" y="4208929"/>
            <a:ext cx="6070308" cy="1048684"/>
          </a:xfrm>
        </p:spPr>
        <p:txBody>
          <a:bodyPr>
            <a:normAutofit fontScale="90000"/>
          </a:bodyPr>
          <a:lstStyle/>
          <a:p>
            <a:r>
              <a:rPr lang="en-US" dirty="0" smtClean="0"/>
              <a:t>NASPAA Accreditation</a:t>
            </a:r>
            <a:endParaRPr lang="en-US" dirty="0"/>
          </a:p>
        </p:txBody>
      </p:sp>
      <p:sp>
        <p:nvSpPr>
          <p:cNvPr id="3" name="Subtitle 2"/>
          <p:cNvSpPr>
            <a:spLocks noGrp="1"/>
          </p:cNvSpPr>
          <p:nvPr>
            <p:ph type="subTitle" idx="1"/>
          </p:nvPr>
        </p:nvSpPr>
        <p:spPr>
          <a:xfrm>
            <a:off x="3073691" y="5257799"/>
            <a:ext cx="5747923" cy="1209431"/>
          </a:xfrm>
        </p:spPr>
        <p:txBody>
          <a:bodyPr>
            <a:normAutofit/>
          </a:bodyPr>
          <a:lstStyle/>
          <a:p>
            <a:r>
              <a:rPr lang="en-US" sz="2400" dirty="0" smtClean="0"/>
              <a:t>Are you eligible? Are you ready?</a:t>
            </a:r>
            <a:endParaRPr lang="en-US" sz="2400" dirty="0"/>
          </a:p>
        </p:txBody>
      </p:sp>
      <p:pic>
        <p:nvPicPr>
          <p:cNvPr id="5" name="Picture 4" descr="NASPAAlog.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96257" y="1002458"/>
            <a:ext cx="2067059" cy="978408"/>
          </a:xfrm>
          <a:prstGeom prst="rect">
            <a:avLst/>
          </a:prstGeom>
        </p:spPr>
      </p:pic>
    </p:spTree>
    <p:extLst>
      <p:ext uri="{BB962C8B-B14F-4D97-AF65-F5344CB8AC3E}">
        <p14:creationId xmlns:p14="http://schemas.microsoft.com/office/powerpoint/2010/main" val="470348120"/>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NASPAAlog.jp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2449806" y="517878"/>
            <a:ext cx="3090819" cy="1462988"/>
          </a:xfrm>
          <a:prstGeom prst="rect">
            <a:avLst/>
          </a:prstGeom>
        </p:spPr>
      </p:pic>
      <p:sp>
        <p:nvSpPr>
          <p:cNvPr id="6" name="Content Placeholder 5"/>
          <p:cNvSpPr>
            <a:spLocks noGrp="1"/>
          </p:cNvSpPr>
          <p:nvPr>
            <p:ph sz="half" idx="1"/>
          </p:nvPr>
        </p:nvSpPr>
        <p:spPr>
          <a:xfrm>
            <a:off x="457199" y="2214561"/>
            <a:ext cx="7396163" cy="3646281"/>
          </a:xfrm>
        </p:spPr>
        <p:txBody>
          <a:bodyPr>
            <a:noAutofit/>
          </a:bodyPr>
          <a:lstStyle/>
          <a:p>
            <a:pPr marL="0" indent="0" algn="ctr">
              <a:buNone/>
            </a:pPr>
            <a:r>
              <a:rPr lang="en-US" sz="3600" b="1" dirty="0" smtClean="0">
                <a:solidFill>
                  <a:schemeClr val="accent2">
                    <a:lumMod val="90000"/>
                    <a:lumOff val="10000"/>
                  </a:schemeClr>
                </a:solidFill>
              </a:rPr>
              <a:t>Mission-driven</a:t>
            </a:r>
          </a:p>
          <a:p>
            <a:pPr marL="0" indent="0" algn="ctr">
              <a:buNone/>
            </a:pPr>
            <a:r>
              <a:rPr lang="en-US" sz="3600" b="1" dirty="0" smtClean="0">
                <a:solidFill>
                  <a:schemeClr val="accent2">
                    <a:lumMod val="90000"/>
                    <a:lumOff val="10000"/>
                  </a:schemeClr>
                </a:solidFill>
              </a:rPr>
              <a:t>Outcomes-oriented</a:t>
            </a:r>
          </a:p>
          <a:p>
            <a:pPr marL="0" indent="0" algn="ctr">
              <a:buNone/>
            </a:pPr>
            <a:r>
              <a:rPr lang="en-US" sz="3600" b="1" dirty="0" smtClean="0">
                <a:solidFill>
                  <a:schemeClr val="accent2">
                    <a:lumMod val="90000"/>
                    <a:lumOff val="10000"/>
                  </a:schemeClr>
                </a:solidFill>
              </a:rPr>
              <a:t>Evidence-based</a:t>
            </a:r>
          </a:p>
          <a:p>
            <a:pPr marL="0" indent="0" algn="ctr">
              <a:buNone/>
            </a:pPr>
            <a:r>
              <a:rPr lang="en-US" sz="3600" b="1" dirty="0" smtClean="0">
                <a:solidFill>
                  <a:schemeClr val="accent2">
                    <a:lumMod val="90000"/>
                    <a:lumOff val="10000"/>
                  </a:schemeClr>
                </a:solidFill>
              </a:rPr>
              <a:t>Accreditation-earning</a:t>
            </a:r>
          </a:p>
          <a:p>
            <a:pPr marL="0" indent="0" algn="ctr">
              <a:buNone/>
            </a:pPr>
            <a:r>
              <a:rPr lang="en-US" sz="3600" b="1" dirty="0" smtClean="0">
                <a:solidFill>
                  <a:schemeClr val="accent2">
                    <a:lumMod val="90000"/>
                    <a:lumOff val="10000"/>
                  </a:schemeClr>
                </a:solidFill>
              </a:rPr>
              <a:t>Program Management</a:t>
            </a:r>
          </a:p>
        </p:txBody>
      </p:sp>
    </p:spTree>
    <p:extLst>
      <p:ext uri="{BB962C8B-B14F-4D97-AF65-F5344CB8AC3E}">
        <p14:creationId xmlns:p14="http://schemas.microsoft.com/office/powerpoint/2010/main" val="1321881600"/>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Condition 1: Institutional accreditation</a:t>
            </a:r>
            <a:endParaRPr lang="en-US" dirty="0"/>
          </a:p>
        </p:txBody>
      </p:sp>
      <p:sp>
        <p:nvSpPr>
          <p:cNvPr id="6" name="Content Placeholder 5"/>
          <p:cNvSpPr>
            <a:spLocks noGrp="1"/>
          </p:cNvSpPr>
          <p:nvPr>
            <p:ph idx="1"/>
          </p:nvPr>
        </p:nvSpPr>
        <p:spPr>
          <a:xfrm>
            <a:off x="732692" y="2403231"/>
            <a:ext cx="7893539" cy="3722932"/>
          </a:xfrm>
        </p:spPr>
        <p:txBody>
          <a:bodyPr>
            <a:noAutofit/>
          </a:bodyPr>
          <a:lstStyle/>
          <a:p>
            <a:r>
              <a:rPr lang="en-US" sz="2400" dirty="0" smtClean="0"/>
              <a:t>Is the institution of which you are a part approved by a recognized regional, national or international agency?</a:t>
            </a:r>
          </a:p>
          <a:p>
            <a:r>
              <a:rPr lang="en-US" sz="2400" dirty="0" smtClean="0"/>
              <a:t>Is your primary objective professional education?</a:t>
            </a:r>
          </a:p>
          <a:p>
            <a:r>
              <a:rPr lang="en-US" sz="2400" dirty="0" smtClean="0"/>
              <a:t>Have you been operating long enough to have sufficient information about your operations and outcomes to support an evaluation?</a:t>
            </a:r>
            <a:endParaRPr lang="en-US" sz="2400" dirty="0"/>
          </a:p>
        </p:txBody>
      </p:sp>
    </p:spTree>
    <p:extLst>
      <p:ext uri="{BB962C8B-B14F-4D97-AF65-F5344CB8AC3E}">
        <p14:creationId xmlns:p14="http://schemas.microsoft.com/office/powerpoint/2010/main" val="1793185794"/>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914400"/>
            <a:ext cx="7709878" cy="1143000"/>
          </a:xfrm>
        </p:spPr>
        <p:txBody>
          <a:bodyPr/>
          <a:lstStyle/>
          <a:p>
            <a:r>
              <a:rPr lang="en-US" dirty="0" smtClean="0"/>
              <a:t>Condition 2: Public Service Values</a:t>
            </a:r>
            <a:endParaRPr lang="en-US" dirty="0"/>
          </a:p>
        </p:txBody>
      </p:sp>
      <p:pic>
        <p:nvPicPr>
          <p:cNvPr id="5" name="Content Placeholder 4" descr="PSV_dreamstime_m_22976734.jpg"/>
          <p:cNvPicPr>
            <a:picLocks noGrp="1" noChangeAspect="1"/>
          </p:cNvPicPr>
          <p:nvPr>
            <p:ph sz="half" idx="1"/>
          </p:nvPr>
        </p:nvPicPr>
        <p:blipFill rotWithShape="1">
          <a:blip r:embed="rId3" cstate="print">
            <a:extLst>
              <a:ext uri="{28A0092B-C50C-407E-A947-70E740481C1C}">
                <a14:useLocalDpi xmlns:a14="http://schemas.microsoft.com/office/drawing/2010/main" val="0"/>
              </a:ext>
            </a:extLst>
          </a:blip>
          <a:srcRect l="-14468" r="-14468"/>
          <a:stretch/>
        </p:blipFill>
        <p:spPr>
          <a:xfrm>
            <a:off x="457199" y="1932535"/>
            <a:ext cx="7391401" cy="2571079"/>
          </a:xfrm>
        </p:spPr>
      </p:pic>
      <p:sp>
        <p:nvSpPr>
          <p:cNvPr id="4" name="Content Placeholder 3"/>
          <p:cNvSpPr>
            <a:spLocks noGrp="1"/>
          </p:cNvSpPr>
          <p:nvPr>
            <p:ph sz="half" idx="13"/>
          </p:nvPr>
        </p:nvSpPr>
        <p:spPr>
          <a:xfrm>
            <a:off x="644770" y="4308230"/>
            <a:ext cx="7659076" cy="2325077"/>
          </a:xfrm>
        </p:spPr>
        <p:txBody>
          <a:bodyPr>
            <a:noAutofit/>
          </a:bodyPr>
          <a:lstStyle/>
          <a:p>
            <a:r>
              <a:rPr lang="en-US" sz="2000" dirty="0" smtClean="0"/>
              <a:t>Can you define what your program values about public service, whether substantive or procedural?</a:t>
            </a:r>
          </a:p>
          <a:p>
            <a:r>
              <a:rPr lang="en-US" sz="2000" dirty="0" smtClean="0"/>
              <a:t>Can you demonstrate your commitment to those values in your mission, governance and curriculum?</a:t>
            </a:r>
          </a:p>
          <a:p>
            <a:r>
              <a:rPr lang="en-US" sz="2000" dirty="0" smtClean="0"/>
              <a:t>Does your commitment to public service values distinguish your program from other professional degrees?</a:t>
            </a:r>
            <a:endParaRPr lang="en-US" sz="2000" dirty="0"/>
          </a:p>
        </p:txBody>
      </p:sp>
    </p:spTree>
    <p:extLst>
      <p:ext uri="{BB962C8B-B14F-4D97-AF65-F5344CB8AC3E}">
        <p14:creationId xmlns:p14="http://schemas.microsoft.com/office/powerpoint/2010/main" val="3286341775"/>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Condition 3: Primary Focus</a:t>
            </a:r>
            <a:endParaRPr lang="en-US" dirty="0"/>
          </a:p>
        </p:txBody>
      </p:sp>
      <p:sp>
        <p:nvSpPr>
          <p:cNvPr id="3" name="Content Placeholder 2"/>
          <p:cNvSpPr>
            <a:spLocks noGrp="1"/>
          </p:cNvSpPr>
          <p:nvPr>
            <p:ph idx="1"/>
          </p:nvPr>
        </p:nvSpPr>
        <p:spPr>
          <a:xfrm>
            <a:off x="859691" y="2520462"/>
            <a:ext cx="6652847" cy="3605701"/>
          </a:xfrm>
        </p:spPr>
        <p:txBody>
          <a:bodyPr>
            <a:normAutofit/>
          </a:bodyPr>
          <a:lstStyle/>
          <a:p>
            <a:r>
              <a:rPr lang="en-US" sz="2400" dirty="0" smtClean="0"/>
              <a:t>Is your focus preparing students to be leaders, managers, and analysts in public affairs, administration, and policy?</a:t>
            </a:r>
          </a:p>
          <a:p>
            <a:r>
              <a:rPr lang="en-US" sz="2400" dirty="0" smtClean="0"/>
              <a:t>Do your students earn master’s degrees?</a:t>
            </a:r>
            <a:endParaRPr lang="en-US" sz="2400" dirty="0"/>
          </a:p>
        </p:txBody>
      </p:sp>
    </p:spTree>
    <p:extLst>
      <p:ext uri="{BB962C8B-B14F-4D97-AF65-F5344CB8AC3E}">
        <p14:creationId xmlns:p14="http://schemas.microsoft.com/office/powerpoint/2010/main" val="531801911"/>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Condition 4: Course of Study</a:t>
            </a:r>
            <a:endParaRPr lang="en-US" dirty="0"/>
          </a:p>
        </p:txBody>
      </p:sp>
      <p:sp>
        <p:nvSpPr>
          <p:cNvPr id="3" name="Content Placeholder 2"/>
          <p:cNvSpPr>
            <a:spLocks noGrp="1"/>
          </p:cNvSpPr>
          <p:nvPr>
            <p:ph idx="1"/>
          </p:nvPr>
        </p:nvSpPr>
        <p:spPr>
          <a:xfrm>
            <a:off x="752231" y="2209800"/>
            <a:ext cx="7844692" cy="3916363"/>
          </a:xfrm>
        </p:spPr>
        <p:txBody>
          <a:bodyPr>
            <a:noAutofit/>
          </a:bodyPr>
          <a:lstStyle/>
          <a:p>
            <a:r>
              <a:rPr lang="en-US" sz="2400" dirty="0" smtClean="0"/>
              <a:t>Does your program allow time for significant interaction among students and faculty?</a:t>
            </a:r>
          </a:p>
          <a:p>
            <a:r>
              <a:rPr lang="en-US" sz="2400" dirty="0" smtClean="0"/>
              <a:t>Does your program allow time for collaborative work?</a:t>
            </a:r>
          </a:p>
          <a:p>
            <a:r>
              <a:rPr lang="en-US" sz="2400" dirty="0" smtClean="0"/>
              <a:t>Does your program allow time to socialize students to the norms of the profession?</a:t>
            </a:r>
          </a:p>
          <a:p>
            <a:r>
              <a:rPr lang="en-US" sz="2400" dirty="0" smtClean="0"/>
              <a:t>Does your program allow time for faculty to assess student’s interpersonal and communication skills?</a:t>
            </a:r>
            <a:endParaRPr lang="en-US" sz="2400" dirty="0"/>
          </a:p>
        </p:txBody>
      </p:sp>
    </p:spTree>
    <p:extLst>
      <p:ext uri="{BB962C8B-B14F-4D97-AF65-F5344CB8AC3E}">
        <p14:creationId xmlns:p14="http://schemas.microsoft.com/office/powerpoint/2010/main" val="4205259898"/>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8" y="995082"/>
            <a:ext cx="4304854" cy="1035424"/>
          </a:xfrm>
        </p:spPr>
        <p:txBody>
          <a:bodyPr/>
          <a:lstStyle/>
          <a:p>
            <a:r>
              <a:rPr lang="en-US" sz="3600" dirty="0" smtClean="0"/>
              <a:t>Special Conditions</a:t>
            </a:r>
            <a:endParaRPr lang="en-US" sz="3600" dirty="0"/>
          </a:p>
        </p:txBody>
      </p:sp>
      <p:pic>
        <p:nvPicPr>
          <p:cNvPr id="5" name="Content Placeholder 4" descr="special_conditions_dreamstime_m_41393100.jpg"/>
          <p:cNvPicPr>
            <a:picLocks noGrp="1" noChangeAspect="1"/>
          </p:cNvPicPr>
          <p:nvPr>
            <p:ph idx="1"/>
          </p:nvPr>
        </p:nvPicPr>
        <p:blipFill>
          <a:blip r:embed="rId3" cstate="print">
            <a:extLst>
              <a:ext uri="{28A0092B-C50C-407E-A947-70E740481C1C}">
                <a14:useLocalDpi xmlns:a14="http://schemas.microsoft.com/office/drawing/2010/main" val="0"/>
              </a:ext>
            </a:extLst>
          </a:blip>
          <a:srcRect l="9326" r="9326"/>
          <a:stretch>
            <a:fillRect/>
          </a:stretch>
        </p:blipFill>
        <p:spPr>
          <a:xfrm>
            <a:off x="4762500" y="2540000"/>
            <a:ext cx="3565525" cy="3586163"/>
          </a:xfrm>
        </p:spPr>
      </p:pic>
      <p:sp>
        <p:nvSpPr>
          <p:cNvPr id="4" name="Text Placeholder 3"/>
          <p:cNvSpPr>
            <a:spLocks noGrp="1"/>
          </p:cNvSpPr>
          <p:nvPr>
            <p:ph type="body" sz="half" idx="2"/>
          </p:nvPr>
        </p:nvSpPr>
        <p:spPr>
          <a:xfrm>
            <a:off x="457198" y="3184769"/>
            <a:ext cx="4304854" cy="2530232"/>
          </a:xfrm>
        </p:spPr>
        <p:txBody>
          <a:bodyPr>
            <a:normAutofit/>
          </a:bodyPr>
          <a:lstStyle/>
          <a:p>
            <a:pPr marL="285750" indent="-285750">
              <a:buFont typeface="Wingdings" charset="2"/>
              <a:buChar char="§"/>
            </a:pPr>
            <a:r>
              <a:rPr lang="en-US" sz="3000" dirty="0" smtClean="0"/>
              <a:t>Fast-tracks</a:t>
            </a:r>
          </a:p>
          <a:p>
            <a:pPr marL="285750" indent="-285750">
              <a:buFont typeface="Wingdings" charset="2"/>
              <a:buChar char="§"/>
            </a:pPr>
            <a:r>
              <a:rPr lang="en-US" sz="3000" dirty="0" smtClean="0"/>
              <a:t>Dual degrees</a:t>
            </a:r>
          </a:p>
          <a:p>
            <a:pPr marL="285750" indent="-285750">
              <a:buFont typeface="Wingdings" charset="2"/>
              <a:buChar char="§"/>
            </a:pPr>
            <a:r>
              <a:rPr lang="en-US" sz="3000" dirty="0" smtClean="0"/>
              <a:t>Executive education</a:t>
            </a:r>
            <a:endParaRPr lang="en-US" sz="3000" dirty="0"/>
          </a:p>
        </p:txBody>
      </p:sp>
    </p:spTree>
    <p:extLst>
      <p:ext uri="{BB962C8B-B14F-4D97-AF65-F5344CB8AC3E}">
        <p14:creationId xmlns:p14="http://schemas.microsoft.com/office/powerpoint/2010/main" val="2035249740"/>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P</a:t>
            </a:r>
            <a:r>
              <a:rPr lang="en-US" dirty="0" smtClean="0"/>
              <a:t>rinciples of </a:t>
            </a:r>
            <a:br>
              <a:rPr lang="en-US" dirty="0" smtClean="0"/>
            </a:br>
            <a:r>
              <a:rPr lang="en-US" dirty="0" smtClean="0"/>
              <a:t>NASPAA accreditation</a:t>
            </a:r>
            <a:endParaRPr lang="en-US" dirty="0"/>
          </a:p>
        </p:txBody>
      </p:sp>
      <p:sp>
        <p:nvSpPr>
          <p:cNvPr id="10" name="Content Placeholder 9"/>
          <p:cNvSpPr>
            <a:spLocks noGrp="1"/>
          </p:cNvSpPr>
          <p:nvPr>
            <p:ph sz="half" idx="13"/>
          </p:nvPr>
        </p:nvSpPr>
        <p:spPr>
          <a:xfrm>
            <a:off x="457199" y="4298463"/>
            <a:ext cx="7396163" cy="2256690"/>
          </a:xfrm>
        </p:spPr>
        <p:txBody>
          <a:bodyPr>
            <a:normAutofit lnSpcReduction="10000"/>
          </a:bodyPr>
          <a:lstStyle/>
          <a:p>
            <a:pPr marL="0" indent="0">
              <a:buNone/>
            </a:pPr>
            <a:r>
              <a:rPr lang="en-US" sz="2400" dirty="0" smtClean="0"/>
              <a:t>You may deviate from the normal expectations if you can justify it in terms of your mission.</a:t>
            </a:r>
          </a:p>
          <a:p>
            <a:pPr marL="0" indent="0">
              <a:buNone/>
            </a:pPr>
            <a:r>
              <a:rPr lang="en-US" sz="2400" dirty="0" smtClean="0"/>
              <a:t>The burden is on the program to make its case.</a:t>
            </a:r>
          </a:p>
          <a:p>
            <a:pPr marL="0" indent="0">
              <a:buNone/>
            </a:pPr>
            <a:r>
              <a:rPr lang="en-US" sz="2400" dirty="0" smtClean="0"/>
              <a:t>Demonstrating continuous process improvement is as important as meeting a “bright line” test</a:t>
            </a:r>
          </a:p>
        </p:txBody>
      </p:sp>
      <p:pic>
        <p:nvPicPr>
          <p:cNvPr id="14" name="Content Placeholder 13" descr="burden_dreamstime_s_31864778.jpg"/>
          <p:cNvPicPr>
            <a:picLocks noGrp="1" noChangeAspect="1"/>
          </p:cNvPicPr>
          <p:nvPr>
            <p:ph sz="half" idx="1"/>
          </p:nvPr>
        </p:nvPicPr>
        <p:blipFill>
          <a:blip r:embed="rId3">
            <a:extLst>
              <a:ext uri="{28A0092B-C50C-407E-A947-70E740481C1C}">
                <a14:useLocalDpi xmlns:a14="http://schemas.microsoft.com/office/drawing/2010/main" val="0"/>
              </a:ext>
            </a:extLst>
          </a:blip>
          <a:srcRect l="-139696" r="-139696"/>
          <a:stretch>
            <a:fillRect/>
          </a:stretch>
        </p:blipFill>
        <p:spPr>
          <a:xfrm>
            <a:off x="166077" y="2057401"/>
            <a:ext cx="8147538" cy="2241061"/>
          </a:xfrm>
        </p:spPr>
      </p:pic>
    </p:spTree>
    <p:extLst>
      <p:ext uri="{BB962C8B-B14F-4D97-AF65-F5344CB8AC3E}">
        <p14:creationId xmlns:p14="http://schemas.microsoft.com/office/powerpoint/2010/main" val="1765214759"/>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Are you ready?</a:t>
            </a:r>
            <a:endParaRPr lang="en-US" dirty="0"/>
          </a:p>
        </p:txBody>
      </p:sp>
      <p:sp>
        <p:nvSpPr>
          <p:cNvPr id="3" name="Content Placeholder 2"/>
          <p:cNvSpPr>
            <a:spLocks noGrp="1"/>
          </p:cNvSpPr>
          <p:nvPr>
            <p:ph idx="1"/>
          </p:nvPr>
        </p:nvSpPr>
        <p:spPr>
          <a:xfrm>
            <a:off x="693615" y="2209800"/>
            <a:ext cx="7705318" cy="4179277"/>
          </a:xfrm>
        </p:spPr>
        <p:txBody>
          <a:bodyPr>
            <a:normAutofit/>
          </a:bodyPr>
          <a:lstStyle/>
          <a:p>
            <a:r>
              <a:rPr lang="en-US" dirty="0" smtClean="0"/>
              <a:t>Have faculty, university administrators, and other stakeholders decided why to seek accreditation?</a:t>
            </a:r>
          </a:p>
          <a:p>
            <a:r>
              <a:rPr lang="en-US" dirty="0" smtClean="0"/>
              <a:t>Has the program secured funding to cover the costs?</a:t>
            </a:r>
          </a:p>
          <a:p>
            <a:r>
              <a:rPr lang="en-US" dirty="0" smtClean="0"/>
              <a:t>Has the program documented what it’s been doing?</a:t>
            </a:r>
          </a:p>
          <a:p>
            <a:r>
              <a:rPr lang="en-US" dirty="0" smtClean="0"/>
              <a:t>Does everyone know their responsibilities?</a:t>
            </a:r>
          </a:p>
          <a:p>
            <a:r>
              <a:rPr lang="en-US" dirty="0" smtClean="0"/>
              <a:t>Are you prepared to manage change if your self-study or continuous improvement processes reveal gaps?</a:t>
            </a:r>
          </a:p>
          <a:p>
            <a:r>
              <a:rPr lang="en-US" dirty="0" smtClean="0"/>
              <a:t>Has leadership attended an Accreditation Institute?</a:t>
            </a:r>
          </a:p>
        </p:txBody>
      </p:sp>
    </p:spTree>
    <p:extLst>
      <p:ext uri="{BB962C8B-B14F-4D97-AF65-F5344CB8AC3E}">
        <p14:creationId xmlns:p14="http://schemas.microsoft.com/office/powerpoint/2010/main" val="3379835119"/>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resources</a:t>
            </a:r>
            <a:endParaRPr lang="en-US" dirty="0"/>
          </a:p>
        </p:txBody>
      </p:sp>
      <p:sp>
        <p:nvSpPr>
          <p:cNvPr id="3" name="Content Placeholder 2"/>
          <p:cNvSpPr>
            <a:spLocks noGrp="1"/>
          </p:cNvSpPr>
          <p:nvPr>
            <p:ph idx="1"/>
          </p:nvPr>
        </p:nvSpPr>
        <p:spPr>
          <a:xfrm>
            <a:off x="457198" y="2895600"/>
            <a:ext cx="8043335" cy="3230563"/>
          </a:xfrm>
        </p:spPr>
        <p:txBody>
          <a:bodyPr>
            <a:normAutofit/>
          </a:bodyPr>
          <a:lstStyle/>
          <a:p>
            <a:pPr marL="0" indent="0">
              <a:spcBef>
                <a:spcPts val="1200"/>
              </a:spcBef>
              <a:buNone/>
            </a:pPr>
            <a:r>
              <a:rPr lang="en-US" dirty="0" smtClean="0">
                <a:hlinkClick r:id="rId3"/>
              </a:rPr>
              <a:t>accreditation.naspaa.org</a:t>
            </a:r>
            <a:r>
              <a:rPr lang="en-US" dirty="0">
                <a:hlinkClick r:id="rId3"/>
              </a:rPr>
              <a:t>/</a:t>
            </a:r>
            <a:r>
              <a:rPr lang="en-US" dirty="0" smtClean="0">
                <a:hlinkClick r:id="rId3"/>
              </a:rPr>
              <a:t>resources</a:t>
            </a:r>
            <a:endParaRPr lang="en-US" dirty="0" smtClean="0"/>
          </a:p>
          <a:p>
            <a:pPr marL="0" indent="0">
              <a:spcBef>
                <a:spcPts val="1200"/>
              </a:spcBef>
              <a:buNone/>
            </a:pPr>
            <a:r>
              <a:rPr lang="en-US" b="1" dirty="0" smtClean="0"/>
              <a:t>If you have questions stimulated by this video, submit them to</a:t>
            </a:r>
            <a:r>
              <a:rPr lang="en-US" dirty="0" smtClean="0"/>
              <a:t>:</a:t>
            </a:r>
          </a:p>
          <a:p>
            <a:pPr marL="0" indent="0">
              <a:spcBef>
                <a:spcPts val="1200"/>
              </a:spcBef>
              <a:buNone/>
            </a:pPr>
            <a:r>
              <a:rPr lang="en-US" dirty="0">
                <a:hlinkClick r:id="rId4"/>
              </a:rPr>
              <a:t>accreditation.naspaa.org/ai-questions</a:t>
            </a:r>
            <a:endParaRPr lang="en-US" dirty="0" smtClean="0"/>
          </a:p>
          <a:p>
            <a:pPr marL="0" indent="0">
              <a:buNone/>
            </a:pPr>
            <a:endParaRPr lang="en-US" dirty="0"/>
          </a:p>
        </p:txBody>
      </p:sp>
    </p:spTree>
    <p:extLst>
      <p:ext uri="{BB962C8B-B14F-4D97-AF65-F5344CB8AC3E}">
        <p14:creationId xmlns:p14="http://schemas.microsoft.com/office/powerpoint/2010/main" val="2801324995"/>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majorFont>
      <a:minorFont>
        <a:latin typeface="Century Gothic"/>
        <a:ea typeface=""/>
        <a:cs typeface=""/>
        <a:font script="Jpan" typeface="メイリオ"/>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3600</TotalTime>
  <Words>1754</Words>
  <Application>Microsoft Macintosh PowerPoint</Application>
  <PresentationFormat>On-screen Show (4:3)</PresentationFormat>
  <Paragraphs>103</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Plaza</vt:lpstr>
      <vt:lpstr>NASPAA Accreditation</vt:lpstr>
      <vt:lpstr>Condition 1: Institutional accreditation</vt:lpstr>
      <vt:lpstr>Condition 2: Public Service Values</vt:lpstr>
      <vt:lpstr>Condition 3: Primary Focus</vt:lpstr>
      <vt:lpstr>Condition 4: Course of Study</vt:lpstr>
      <vt:lpstr>Special Conditions</vt:lpstr>
      <vt:lpstr>Principles of  NASPAA accreditation</vt:lpstr>
      <vt:lpstr>Are you ready?</vt:lpstr>
      <vt:lpstr>Additional resources</vt:lpstr>
      <vt:lpstr>PowerPoint Presentation</vt:lpstr>
    </vt:vector>
  </TitlesOfParts>
  <Company>Willamette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NASPAA Accreditation</dc:title>
  <dc:creator>Steven Maser</dc:creator>
  <cp:lastModifiedBy>Steven Maser</cp:lastModifiedBy>
  <cp:revision>91</cp:revision>
  <dcterms:created xsi:type="dcterms:W3CDTF">2014-03-28T02:56:54Z</dcterms:created>
  <dcterms:modified xsi:type="dcterms:W3CDTF">2014-08-14T02:20:16Z</dcterms:modified>
</cp:coreProperties>
</file>