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7" r:id="rId2"/>
    <p:sldId id="257" r:id="rId3"/>
    <p:sldId id="264" r:id="rId4"/>
    <p:sldId id="259" r:id="rId5"/>
    <p:sldId id="263" r:id="rId6"/>
    <p:sldId id="269" r:id="rId7"/>
    <p:sldId id="266" r:id="rId8"/>
    <p:sldId id="262" r:id="rId9"/>
    <p:sldId id="271" r:id="rId10"/>
    <p:sldId id="27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271" autoAdjust="0"/>
  </p:normalViewPr>
  <p:slideViewPr>
    <p:cSldViewPr snapToGrid="0" snapToObjects="1">
      <p:cViewPr>
        <p:scale>
          <a:sx n="150" d="100"/>
          <a:sy n="150" d="100"/>
        </p:scale>
        <p:origin x="-976" y="-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C6D4E1-6C18-774E-9570-BDF1062037FA}" type="doc">
      <dgm:prSet loTypeId="urn:microsoft.com/office/officeart/2005/8/layout/process5" loCatId="" qsTypeId="urn:microsoft.com/office/officeart/2005/8/quickstyle/simple2" qsCatId="simple" csTypeId="urn:microsoft.com/office/officeart/2005/8/colors/accent1_2" csCatId="accent1" phldr="1"/>
      <dgm:spPr/>
    </dgm:pt>
    <dgm:pt modelId="{0FCBD6DC-1CAC-CF43-8F3F-C78D35B8331B}">
      <dgm:prSet phldrT="[Text]"/>
      <dgm:spPr/>
      <dgm:t>
        <a:bodyPr/>
        <a:lstStyle/>
        <a:p>
          <a:r>
            <a:rPr lang="en-US" dirty="0"/>
            <a:t>NASPAA Approves Standards</a:t>
          </a:r>
        </a:p>
      </dgm:t>
    </dgm:pt>
    <dgm:pt modelId="{50B83D5F-B16E-7C46-8BEA-87E2255D1C6C}" type="parTrans" cxnId="{EBD5D8DC-BB12-7C4B-BC65-2D3047E367A5}">
      <dgm:prSet/>
      <dgm:spPr/>
      <dgm:t>
        <a:bodyPr/>
        <a:lstStyle/>
        <a:p>
          <a:endParaRPr lang="en-US"/>
        </a:p>
      </dgm:t>
    </dgm:pt>
    <dgm:pt modelId="{9768F064-C878-7344-A875-475C9CE40648}" type="sibTrans" cxnId="{EBD5D8DC-BB12-7C4B-BC65-2D3047E367A5}">
      <dgm:prSet/>
      <dgm:spPr/>
      <dgm:t>
        <a:bodyPr/>
        <a:lstStyle/>
        <a:p>
          <a:endParaRPr lang="en-US"/>
        </a:p>
      </dgm:t>
    </dgm:pt>
    <dgm:pt modelId="{5E0BD538-5982-754D-9FE8-521EC8E7ED4D}">
      <dgm:prSet phldrT="[Text]"/>
      <dgm:spPr/>
      <dgm:t>
        <a:bodyPr/>
        <a:lstStyle/>
        <a:p>
          <a:r>
            <a:rPr lang="en-US" dirty="0"/>
            <a:t>Program submits eligibility report</a:t>
          </a:r>
        </a:p>
      </dgm:t>
    </dgm:pt>
    <dgm:pt modelId="{8CE16AAB-D431-4C42-865C-5EFA1AAF3249}" type="parTrans" cxnId="{72518F8B-AA5F-574B-AF1B-A06357DE802C}">
      <dgm:prSet/>
      <dgm:spPr/>
      <dgm:t>
        <a:bodyPr/>
        <a:lstStyle/>
        <a:p>
          <a:endParaRPr lang="en-US"/>
        </a:p>
      </dgm:t>
    </dgm:pt>
    <dgm:pt modelId="{13E35E28-0A57-814F-8306-720A20EC8554}" type="sibTrans" cxnId="{72518F8B-AA5F-574B-AF1B-A06357DE802C}">
      <dgm:prSet/>
      <dgm:spPr/>
      <dgm:t>
        <a:bodyPr/>
        <a:lstStyle/>
        <a:p>
          <a:endParaRPr lang="en-US"/>
        </a:p>
      </dgm:t>
    </dgm:pt>
    <dgm:pt modelId="{6F1E8CBA-1227-DF4F-AD82-A159BA9C7243}">
      <dgm:prSet/>
      <dgm:spPr/>
      <dgm:t>
        <a:bodyPr/>
        <a:lstStyle/>
        <a:p>
          <a:r>
            <a:rPr lang="en-US" dirty="0"/>
            <a:t>COPRA  responds and advises</a:t>
          </a:r>
        </a:p>
      </dgm:t>
    </dgm:pt>
    <dgm:pt modelId="{A2949A63-FBB9-7D47-A3EA-06A4692A1055}" type="parTrans" cxnId="{6295F257-6DF3-6848-9AC7-BADE96FA8327}">
      <dgm:prSet/>
      <dgm:spPr/>
      <dgm:t>
        <a:bodyPr/>
        <a:lstStyle/>
        <a:p>
          <a:endParaRPr lang="en-US"/>
        </a:p>
      </dgm:t>
    </dgm:pt>
    <dgm:pt modelId="{12267C07-C801-E649-AAD9-C645FB84CA6A}" type="sibTrans" cxnId="{6295F257-6DF3-6848-9AC7-BADE96FA8327}">
      <dgm:prSet/>
      <dgm:spPr/>
      <dgm:t>
        <a:bodyPr/>
        <a:lstStyle/>
        <a:p>
          <a:endParaRPr lang="en-US"/>
        </a:p>
      </dgm:t>
    </dgm:pt>
    <dgm:pt modelId="{0C09EC36-2A35-9445-AA71-1A828604AC5A}">
      <dgm:prSet/>
      <dgm:spPr/>
      <dgm:t>
        <a:bodyPr/>
        <a:lstStyle/>
        <a:p>
          <a:r>
            <a:rPr lang="en-US" dirty="0"/>
            <a:t>Program prepares  &amp; submits Self-Study </a:t>
          </a:r>
          <a:r>
            <a:rPr lang="en-US" dirty="0" smtClean="0"/>
            <a:t>Report (SSR)</a:t>
          </a:r>
          <a:endParaRPr lang="en-US" dirty="0"/>
        </a:p>
      </dgm:t>
    </dgm:pt>
    <dgm:pt modelId="{BBFB1997-5750-4C4B-8A72-C251224D054B}" type="parTrans" cxnId="{C2842925-C2F8-4241-8264-3983D4979B1D}">
      <dgm:prSet/>
      <dgm:spPr/>
      <dgm:t>
        <a:bodyPr/>
        <a:lstStyle/>
        <a:p>
          <a:endParaRPr lang="en-US"/>
        </a:p>
      </dgm:t>
    </dgm:pt>
    <dgm:pt modelId="{99C65DCA-B054-0D48-9820-4B76F48FDE0B}" type="sibTrans" cxnId="{C2842925-C2F8-4241-8264-3983D4979B1D}">
      <dgm:prSet/>
      <dgm:spPr/>
      <dgm:t>
        <a:bodyPr/>
        <a:lstStyle/>
        <a:p>
          <a:endParaRPr lang="en-US"/>
        </a:p>
      </dgm:t>
    </dgm:pt>
    <dgm:pt modelId="{FD02A086-71BF-AD41-BBE8-8CB5C66AC43F}">
      <dgm:prSet/>
      <dgm:spPr/>
      <dgm:t>
        <a:bodyPr/>
        <a:lstStyle/>
        <a:p>
          <a:r>
            <a:rPr lang="en-US" dirty="0"/>
            <a:t>COPRA </a:t>
          </a:r>
          <a:r>
            <a:rPr lang="en-US" dirty="0" smtClean="0"/>
            <a:t>subcommittee </a:t>
          </a:r>
          <a:r>
            <a:rPr lang="en-US" dirty="0"/>
            <a:t>reviews and reports </a:t>
          </a:r>
        </a:p>
      </dgm:t>
    </dgm:pt>
    <dgm:pt modelId="{EE9269D5-20CD-BC44-9EEC-85A0734B73E8}" type="parTrans" cxnId="{811B9C24-AB38-A647-ADCF-46DBDD422F4B}">
      <dgm:prSet/>
      <dgm:spPr/>
      <dgm:t>
        <a:bodyPr/>
        <a:lstStyle/>
        <a:p>
          <a:endParaRPr lang="en-US"/>
        </a:p>
      </dgm:t>
    </dgm:pt>
    <dgm:pt modelId="{9A0BF3D3-3CC5-224B-B281-85BC92010869}" type="sibTrans" cxnId="{811B9C24-AB38-A647-ADCF-46DBDD422F4B}">
      <dgm:prSet/>
      <dgm:spPr/>
      <dgm:t>
        <a:bodyPr/>
        <a:lstStyle/>
        <a:p>
          <a:endParaRPr lang="en-US"/>
        </a:p>
      </dgm:t>
    </dgm:pt>
    <dgm:pt modelId="{5B829C51-175F-8245-B75D-7304F9FB03DD}">
      <dgm:prSet/>
      <dgm:spPr/>
      <dgm:t>
        <a:bodyPr/>
        <a:lstStyle/>
        <a:p>
          <a:r>
            <a:rPr lang="en-US" dirty="0"/>
            <a:t>COPRA prepares and sends Interim </a:t>
          </a:r>
          <a:r>
            <a:rPr lang="en-US" dirty="0" smtClean="0"/>
            <a:t>Report (IR)</a:t>
          </a:r>
          <a:endParaRPr lang="en-US" dirty="0"/>
        </a:p>
      </dgm:t>
    </dgm:pt>
    <dgm:pt modelId="{B8F9FB17-DB28-8C49-B812-AEF1016AFC3E}" type="parTrans" cxnId="{8839627F-7D3B-BD4C-89C7-F911E8BF1F10}">
      <dgm:prSet/>
      <dgm:spPr/>
      <dgm:t>
        <a:bodyPr/>
        <a:lstStyle/>
        <a:p>
          <a:endParaRPr lang="en-US"/>
        </a:p>
      </dgm:t>
    </dgm:pt>
    <dgm:pt modelId="{BD507831-63B7-8242-9A52-CE5A363F04C7}" type="sibTrans" cxnId="{8839627F-7D3B-BD4C-89C7-F911E8BF1F10}">
      <dgm:prSet/>
      <dgm:spPr/>
      <dgm:t>
        <a:bodyPr/>
        <a:lstStyle/>
        <a:p>
          <a:endParaRPr lang="en-US"/>
        </a:p>
      </dgm:t>
    </dgm:pt>
    <dgm:pt modelId="{46CBC3AB-4A5A-D646-ADCB-A13E419EEF7F}">
      <dgm:prSet/>
      <dgm:spPr/>
      <dgm:t>
        <a:bodyPr/>
        <a:lstStyle/>
        <a:p>
          <a:r>
            <a:rPr lang="en-US" dirty="0"/>
            <a:t>Program responds to IR</a:t>
          </a:r>
        </a:p>
      </dgm:t>
    </dgm:pt>
    <dgm:pt modelId="{A19A7362-98FD-2440-A00B-E89E9E41B5C7}" type="parTrans" cxnId="{331CD700-6C6C-3A4F-811D-61E887C78368}">
      <dgm:prSet/>
      <dgm:spPr/>
      <dgm:t>
        <a:bodyPr/>
        <a:lstStyle/>
        <a:p>
          <a:endParaRPr lang="en-US"/>
        </a:p>
      </dgm:t>
    </dgm:pt>
    <dgm:pt modelId="{EC07C3DB-93DB-B647-9280-C53195B38E56}" type="sibTrans" cxnId="{331CD700-6C6C-3A4F-811D-61E887C78368}">
      <dgm:prSet/>
      <dgm:spPr/>
      <dgm:t>
        <a:bodyPr/>
        <a:lstStyle/>
        <a:p>
          <a:endParaRPr lang="en-US"/>
        </a:p>
      </dgm:t>
    </dgm:pt>
    <dgm:pt modelId="{4BA02856-7DE4-F944-8AF0-3C3475F66770}">
      <dgm:prSet/>
      <dgm:spPr/>
      <dgm:t>
        <a:bodyPr/>
        <a:lstStyle/>
        <a:p>
          <a:r>
            <a:rPr lang="en-US" dirty="0"/>
            <a:t>NASPAA staff select </a:t>
          </a:r>
          <a:r>
            <a:rPr lang="en-US" dirty="0" smtClean="0"/>
            <a:t>Site Visit Team (SVT)</a:t>
          </a:r>
          <a:endParaRPr lang="en-US" dirty="0"/>
        </a:p>
      </dgm:t>
    </dgm:pt>
    <dgm:pt modelId="{094386A6-0662-FD45-9BE1-6218A1724C24}" type="parTrans" cxnId="{8075FB49-9E56-834E-A457-50FF9ED60F28}">
      <dgm:prSet/>
      <dgm:spPr/>
      <dgm:t>
        <a:bodyPr/>
        <a:lstStyle/>
        <a:p>
          <a:endParaRPr lang="en-US"/>
        </a:p>
      </dgm:t>
    </dgm:pt>
    <dgm:pt modelId="{FC78D4D7-08C1-B244-B74A-749703E1106A}" type="sibTrans" cxnId="{8075FB49-9E56-834E-A457-50FF9ED60F28}">
      <dgm:prSet/>
      <dgm:spPr/>
      <dgm:t>
        <a:bodyPr/>
        <a:lstStyle/>
        <a:p>
          <a:endParaRPr lang="en-US"/>
        </a:p>
      </dgm:t>
    </dgm:pt>
    <dgm:pt modelId="{A5989363-B046-FF40-9DB7-FAC998F185C6}">
      <dgm:prSet/>
      <dgm:spPr/>
      <dgm:t>
        <a:bodyPr/>
        <a:lstStyle/>
        <a:p>
          <a:r>
            <a:rPr lang="en-US" dirty="0"/>
            <a:t>Program reviews and approves SVT</a:t>
          </a:r>
        </a:p>
      </dgm:t>
    </dgm:pt>
    <dgm:pt modelId="{3D873F03-E9B7-DE41-BF3B-BAF270BD2106}" type="parTrans" cxnId="{81159011-2D82-1E4A-BEB5-B7C9A00B55E9}">
      <dgm:prSet/>
      <dgm:spPr/>
      <dgm:t>
        <a:bodyPr/>
        <a:lstStyle/>
        <a:p>
          <a:endParaRPr lang="en-US"/>
        </a:p>
      </dgm:t>
    </dgm:pt>
    <dgm:pt modelId="{A1646F39-5A09-D04E-9273-F79195CF5C61}" type="sibTrans" cxnId="{81159011-2D82-1E4A-BEB5-B7C9A00B55E9}">
      <dgm:prSet/>
      <dgm:spPr/>
      <dgm:t>
        <a:bodyPr/>
        <a:lstStyle/>
        <a:p>
          <a:endParaRPr lang="en-US"/>
        </a:p>
      </dgm:t>
    </dgm:pt>
    <dgm:pt modelId="{973172DD-6B55-0E45-A55F-86AEFF82C188}">
      <dgm:prSet/>
      <dgm:spPr/>
      <dgm:t>
        <a:bodyPr/>
        <a:lstStyle/>
        <a:p>
          <a:r>
            <a:rPr lang="en-US" dirty="0"/>
            <a:t>SVT reports to COPRA</a:t>
          </a:r>
        </a:p>
      </dgm:t>
    </dgm:pt>
    <dgm:pt modelId="{120DED23-6FD3-AA4E-BF94-97FDEBD5EEFB}" type="parTrans" cxnId="{FC72DA12-EA52-A949-836A-3C60550D5BA4}">
      <dgm:prSet/>
      <dgm:spPr/>
      <dgm:t>
        <a:bodyPr/>
        <a:lstStyle/>
        <a:p>
          <a:endParaRPr lang="en-US"/>
        </a:p>
      </dgm:t>
    </dgm:pt>
    <dgm:pt modelId="{746B07E6-1A22-A244-AD19-1729F9143922}" type="sibTrans" cxnId="{FC72DA12-EA52-A949-836A-3C60550D5BA4}">
      <dgm:prSet/>
      <dgm:spPr/>
      <dgm:t>
        <a:bodyPr/>
        <a:lstStyle/>
        <a:p>
          <a:endParaRPr lang="en-US"/>
        </a:p>
      </dgm:t>
    </dgm:pt>
    <dgm:pt modelId="{C692705F-81CA-A542-83CE-8F391D2DD73D}">
      <dgm:prSet/>
      <dgm:spPr/>
      <dgm:t>
        <a:bodyPr/>
        <a:lstStyle/>
        <a:p>
          <a:r>
            <a:rPr lang="en-US" dirty="0"/>
            <a:t>COPRA  decides and monitors</a:t>
          </a:r>
        </a:p>
      </dgm:t>
    </dgm:pt>
    <dgm:pt modelId="{39EEA9A8-9003-334F-BC0C-C5B65CD47F8C}" type="parTrans" cxnId="{36CF18E4-F7DA-374B-910B-B32086D93552}">
      <dgm:prSet/>
      <dgm:spPr/>
      <dgm:t>
        <a:bodyPr/>
        <a:lstStyle/>
        <a:p>
          <a:endParaRPr lang="en-US"/>
        </a:p>
      </dgm:t>
    </dgm:pt>
    <dgm:pt modelId="{2E40FE7C-919D-1446-BA81-7AEB4E99B291}" type="sibTrans" cxnId="{36CF18E4-F7DA-374B-910B-B32086D93552}">
      <dgm:prSet/>
      <dgm:spPr/>
      <dgm:t>
        <a:bodyPr/>
        <a:lstStyle/>
        <a:p>
          <a:endParaRPr lang="en-US"/>
        </a:p>
      </dgm:t>
    </dgm:pt>
    <dgm:pt modelId="{0B506B6E-683D-A743-9F3C-EBEF2B6E051C}">
      <dgm:prSet/>
      <dgm:spPr/>
      <dgm:t>
        <a:bodyPr/>
        <a:lstStyle/>
        <a:p>
          <a:r>
            <a:rPr lang="en-US" dirty="0"/>
            <a:t>Decision sent to Program</a:t>
          </a:r>
        </a:p>
      </dgm:t>
    </dgm:pt>
    <dgm:pt modelId="{3FA2426F-8B0D-B142-9340-7B5FFF7DE7E8}" type="parTrans" cxnId="{845D8BF4-06A4-F949-9BCB-71AE980D898E}">
      <dgm:prSet/>
      <dgm:spPr/>
      <dgm:t>
        <a:bodyPr/>
        <a:lstStyle/>
        <a:p>
          <a:endParaRPr lang="en-US"/>
        </a:p>
      </dgm:t>
    </dgm:pt>
    <dgm:pt modelId="{8A81E700-C187-7C4F-AAE1-A574D219C329}" type="sibTrans" cxnId="{845D8BF4-06A4-F949-9BCB-71AE980D898E}">
      <dgm:prSet/>
      <dgm:spPr/>
      <dgm:t>
        <a:bodyPr/>
        <a:lstStyle/>
        <a:p>
          <a:endParaRPr lang="en-US"/>
        </a:p>
      </dgm:t>
    </dgm:pt>
    <dgm:pt modelId="{8D067143-8365-E74E-BE0A-68D40340906E}">
      <dgm:prSet/>
      <dgm:spPr/>
      <dgm:t>
        <a:bodyPr/>
        <a:lstStyle/>
        <a:p>
          <a:r>
            <a:rPr lang="en-US" dirty="0"/>
            <a:t>Appeal possible</a:t>
          </a:r>
        </a:p>
      </dgm:t>
    </dgm:pt>
    <dgm:pt modelId="{626D1EFC-A45F-914D-873D-5413397E9305}" type="parTrans" cxnId="{DA7F4B9F-8599-A543-8374-FD01601018DF}">
      <dgm:prSet/>
      <dgm:spPr/>
      <dgm:t>
        <a:bodyPr/>
        <a:lstStyle/>
        <a:p>
          <a:endParaRPr lang="en-US"/>
        </a:p>
      </dgm:t>
    </dgm:pt>
    <dgm:pt modelId="{712D92AC-BF2E-DB4F-89C7-3C12E820A7DF}" type="sibTrans" cxnId="{DA7F4B9F-8599-A543-8374-FD01601018DF}">
      <dgm:prSet/>
      <dgm:spPr/>
      <dgm:t>
        <a:bodyPr/>
        <a:lstStyle/>
        <a:p>
          <a:endParaRPr lang="en-US"/>
        </a:p>
      </dgm:t>
    </dgm:pt>
    <dgm:pt modelId="{F7A67975-AF35-4744-A841-43821BD194A4}">
      <dgm:prSet/>
      <dgm:spPr/>
      <dgm:t>
        <a:bodyPr/>
        <a:lstStyle/>
        <a:p>
          <a:r>
            <a:rPr lang="en-US" dirty="0"/>
            <a:t>Program files annual updates</a:t>
          </a:r>
        </a:p>
      </dgm:t>
    </dgm:pt>
    <dgm:pt modelId="{FF34317B-9010-EC46-BEF2-DC16764EE2B0}" type="parTrans" cxnId="{03998F70-C646-F945-9FF4-C2BCEF10F474}">
      <dgm:prSet/>
      <dgm:spPr/>
      <dgm:t>
        <a:bodyPr/>
        <a:lstStyle/>
        <a:p>
          <a:endParaRPr lang="en-US"/>
        </a:p>
      </dgm:t>
    </dgm:pt>
    <dgm:pt modelId="{6C7A99E2-459F-494F-A038-EAB4F547A67A}" type="sibTrans" cxnId="{03998F70-C646-F945-9FF4-C2BCEF10F474}">
      <dgm:prSet/>
      <dgm:spPr/>
      <dgm:t>
        <a:bodyPr/>
        <a:lstStyle/>
        <a:p>
          <a:endParaRPr lang="en-US"/>
        </a:p>
      </dgm:t>
    </dgm:pt>
    <dgm:pt modelId="{D4667CA4-8D7D-A24D-9CA6-99F2C6B467CD}">
      <dgm:prSet/>
      <dgm:spPr/>
      <dgm:t>
        <a:bodyPr/>
        <a:lstStyle/>
        <a:p>
          <a:r>
            <a:rPr lang="en-US" dirty="0"/>
            <a:t>SVT reviews </a:t>
          </a:r>
          <a:r>
            <a:rPr lang="en-US" dirty="0" smtClean="0"/>
            <a:t>SSR, visits, drafts report</a:t>
          </a:r>
          <a:endParaRPr lang="en-US" dirty="0"/>
        </a:p>
      </dgm:t>
    </dgm:pt>
    <dgm:pt modelId="{AD604C72-7B96-1543-962F-912687CCDA5A}" type="sibTrans" cxnId="{2498AB08-E030-014B-8988-CBAB59ACDCAD}">
      <dgm:prSet/>
      <dgm:spPr/>
      <dgm:t>
        <a:bodyPr/>
        <a:lstStyle/>
        <a:p>
          <a:endParaRPr lang="en-US"/>
        </a:p>
      </dgm:t>
    </dgm:pt>
    <dgm:pt modelId="{7F00869D-C207-9C40-89AD-28CE66506AD0}" type="parTrans" cxnId="{2498AB08-E030-014B-8988-CBAB59ACDCAD}">
      <dgm:prSet/>
      <dgm:spPr/>
      <dgm:t>
        <a:bodyPr/>
        <a:lstStyle/>
        <a:p>
          <a:endParaRPr lang="en-US"/>
        </a:p>
      </dgm:t>
    </dgm:pt>
    <dgm:pt modelId="{41E1680A-4E01-9C42-B734-2FCC22C4B31C}">
      <dgm:prSet/>
      <dgm:spPr/>
      <dgm:t>
        <a:bodyPr/>
        <a:lstStyle/>
        <a:p>
          <a:r>
            <a:rPr lang="en-US" dirty="0" smtClean="0"/>
            <a:t>Program responds to SVT draft</a:t>
          </a:r>
          <a:endParaRPr lang="en-US" dirty="0"/>
        </a:p>
      </dgm:t>
    </dgm:pt>
    <dgm:pt modelId="{56BF9E34-5446-FD45-B78A-DC704206BBE5}" type="parTrans" cxnId="{EC2785DC-1F05-FC42-B7A5-5EF49ABFDC21}">
      <dgm:prSet/>
      <dgm:spPr/>
      <dgm:t>
        <a:bodyPr/>
        <a:lstStyle/>
        <a:p>
          <a:endParaRPr lang="en-US"/>
        </a:p>
      </dgm:t>
    </dgm:pt>
    <dgm:pt modelId="{BC183DE4-719C-1747-BFB6-E3398AEC256E}" type="sibTrans" cxnId="{EC2785DC-1F05-FC42-B7A5-5EF49ABFDC21}">
      <dgm:prSet/>
      <dgm:spPr/>
      <dgm:t>
        <a:bodyPr/>
        <a:lstStyle/>
        <a:p>
          <a:endParaRPr lang="en-US"/>
        </a:p>
      </dgm:t>
    </dgm:pt>
    <dgm:pt modelId="{E70A8097-D925-0247-9582-AA393CA08E1F}" type="pres">
      <dgm:prSet presAssocID="{78C6D4E1-6C18-774E-9570-BDF1062037FA}" presName="diagram" presStyleCnt="0">
        <dgm:presLayoutVars>
          <dgm:dir/>
          <dgm:resizeHandles val="exact"/>
        </dgm:presLayoutVars>
      </dgm:prSet>
      <dgm:spPr/>
    </dgm:pt>
    <dgm:pt modelId="{CAD004F7-7532-1742-BE38-73A4C0719EC0}" type="pres">
      <dgm:prSet presAssocID="{0FCBD6DC-1CAC-CF43-8F3F-C78D35B8331B}" presName="node" presStyleLbl="node1" presStyleIdx="0" presStyleCnt="16">
        <dgm:presLayoutVars>
          <dgm:bulletEnabled val="1"/>
        </dgm:presLayoutVars>
      </dgm:prSet>
      <dgm:spPr/>
      <dgm:t>
        <a:bodyPr/>
        <a:lstStyle/>
        <a:p>
          <a:endParaRPr lang="en-US"/>
        </a:p>
      </dgm:t>
    </dgm:pt>
    <dgm:pt modelId="{CE4E432F-3A8F-C84C-99A2-A197117549A0}" type="pres">
      <dgm:prSet presAssocID="{9768F064-C878-7344-A875-475C9CE40648}" presName="sibTrans" presStyleLbl="sibTrans2D1" presStyleIdx="0" presStyleCnt="15"/>
      <dgm:spPr/>
      <dgm:t>
        <a:bodyPr/>
        <a:lstStyle/>
        <a:p>
          <a:endParaRPr lang="en-US"/>
        </a:p>
      </dgm:t>
    </dgm:pt>
    <dgm:pt modelId="{296D24BF-2897-994F-A45E-BB46CD2E6534}" type="pres">
      <dgm:prSet presAssocID="{9768F064-C878-7344-A875-475C9CE40648}" presName="connectorText" presStyleLbl="sibTrans2D1" presStyleIdx="0" presStyleCnt="15"/>
      <dgm:spPr/>
      <dgm:t>
        <a:bodyPr/>
        <a:lstStyle/>
        <a:p>
          <a:endParaRPr lang="en-US"/>
        </a:p>
      </dgm:t>
    </dgm:pt>
    <dgm:pt modelId="{1053AF31-8F0F-F140-A3F8-4B17FDC7C721}" type="pres">
      <dgm:prSet presAssocID="{5E0BD538-5982-754D-9FE8-521EC8E7ED4D}" presName="node" presStyleLbl="node1" presStyleIdx="1" presStyleCnt="16">
        <dgm:presLayoutVars>
          <dgm:bulletEnabled val="1"/>
        </dgm:presLayoutVars>
      </dgm:prSet>
      <dgm:spPr/>
      <dgm:t>
        <a:bodyPr/>
        <a:lstStyle/>
        <a:p>
          <a:endParaRPr lang="en-US"/>
        </a:p>
      </dgm:t>
    </dgm:pt>
    <dgm:pt modelId="{7279ACD5-0615-E445-BFEB-26A9FC1BF598}" type="pres">
      <dgm:prSet presAssocID="{13E35E28-0A57-814F-8306-720A20EC8554}" presName="sibTrans" presStyleLbl="sibTrans2D1" presStyleIdx="1" presStyleCnt="15"/>
      <dgm:spPr/>
      <dgm:t>
        <a:bodyPr/>
        <a:lstStyle/>
        <a:p>
          <a:endParaRPr lang="en-US"/>
        </a:p>
      </dgm:t>
    </dgm:pt>
    <dgm:pt modelId="{84822522-A1D7-7747-AAF6-43D6D984F743}" type="pres">
      <dgm:prSet presAssocID="{13E35E28-0A57-814F-8306-720A20EC8554}" presName="connectorText" presStyleLbl="sibTrans2D1" presStyleIdx="1" presStyleCnt="15"/>
      <dgm:spPr/>
      <dgm:t>
        <a:bodyPr/>
        <a:lstStyle/>
        <a:p>
          <a:endParaRPr lang="en-US"/>
        </a:p>
      </dgm:t>
    </dgm:pt>
    <dgm:pt modelId="{EA0C6CF9-0970-8C40-A291-0E3075FCA70C}" type="pres">
      <dgm:prSet presAssocID="{6F1E8CBA-1227-DF4F-AD82-A159BA9C7243}" presName="node" presStyleLbl="node1" presStyleIdx="2" presStyleCnt="16">
        <dgm:presLayoutVars>
          <dgm:bulletEnabled val="1"/>
        </dgm:presLayoutVars>
      </dgm:prSet>
      <dgm:spPr/>
      <dgm:t>
        <a:bodyPr/>
        <a:lstStyle/>
        <a:p>
          <a:endParaRPr lang="en-US"/>
        </a:p>
      </dgm:t>
    </dgm:pt>
    <dgm:pt modelId="{52492D10-F1A7-F24C-9F95-F74ADE8FDA10}" type="pres">
      <dgm:prSet presAssocID="{12267C07-C801-E649-AAD9-C645FB84CA6A}" presName="sibTrans" presStyleLbl="sibTrans2D1" presStyleIdx="2" presStyleCnt="15"/>
      <dgm:spPr/>
      <dgm:t>
        <a:bodyPr/>
        <a:lstStyle/>
        <a:p>
          <a:endParaRPr lang="en-US"/>
        </a:p>
      </dgm:t>
    </dgm:pt>
    <dgm:pt modelId="{31231560-9BF2-6148-8E49-1A0C7EE325EB}" type="pres">
      <dgm:prSet presAssocID="{12267C07-C801-E649-AAD9-C645FB84CA6A}" presName="connectorText" presStyleLbl="sibTrans2D1" presStyleIdx="2" presStyleCnt="15"/>
      <dgm:spPr/>
      <dgm:t>
        <a:bodyPr/>
        <a:lstStyle/>
        <a:p>
          <a:endParaRPr lang="en-US"/>
        </a:p>
      </dgm:t>
    </dgm:pt>
    <dgm:pt modelId="{1D8ED387-7AEC-D74D-9532-B0BA71401521}" type="pres">
      <dgm:prSet presAssocID="{0C09EC36-2A35-9445-AA71-1A828604AC5A}" presName="node" presStyleLbl="node1" presStyleIdx="3" presStyleCnt="16">
        <dgm:presLayoutVars>
          <dgm:bulletEnabled val="1"/>
        </dgm:presLayoutVars>
      </dgm:prSet>
      <dgm:spPr/>
      <dgm:t>
        <a:bodyPr/>
        <a:lstStyle/>
        <a:p>
          <a:endParaRPr lang="en-US"/>
        </a:p>
      </dgm:t>
    </dgm:pt>
    <dgm:pt modelId="{7668A94F-A6DA-E14A-B8B5-C18AFC3751E9}" type="pres">
      <dgm:prSet presAssocID="{99C65DCA-B054-0D48-9820-4B76F48FDE0B}" presName="sibTrans" presStyleLbl="sibTrans2D1" presStyleIdx="3" presStyleCnt="15"/>
      <dgm:spPr/>
      <dgm:t>
        <a:bodyPr/>
        <a:lstStyle/>
        <a:p>
          <a:endParaRPr lang="en-US"/>
        </a:p>
      </dgm:t>
    </dgm:pt>
    <dgm:pt modelId="{2A7E6C7E-9936-B341-8DC0-AD8A75641806}" type="pres">
      <dgm:prSet presAssocID="{99C65DCA-B054-0D48-9820-4B76F48FDE0B}" presName="connectorText" presStyleLbl="sibTrans2D1" presStyleIdx="3" presStyleCnt="15"/>
      <dgm:spPr/>
      <dgm:t>
        <a:bodyPr/>
        <a:lstStyle/>
        <a:p>
          <a:endParaRPr lang="en-US"/>
        </a:p>
      </dgm:t>
    </dgm:pt>
    <dgm:pt modelId="{B0F48647-6D78-3444-834D-926D23186A6C}" type="pres">
      <dgm:prSet presAssocID="{FD02A086-71BF-AD41-BBE8-8CB5C66AC43F}" presName="node" presStyleLbl="node1" presStyleIdx="4" presStyleCnt="16">
        <dgm:presLayoutVars>
          <dgm:bulletEnabled val="1"/>
        </dgm:presLayoutVars>
      </dgm:prSet>
      <dgm:spPr/>
      <dgm:t>
        <a:bodyPr/>
        <a:lstStyle/>
        <a:p>
          <a:endParaRPr lang="en-US"/>
        </a:p>
      </dgm:t>
    </dgm:pt>
    <dgm:pt modelId="{C64FC2B5-5FFE-DF4F-A5E2-14CB052F7551}" type="pres">
      <dgm:prSet presAssocID="{9A0BF3D3-3CC5-224B-B281-85BC92010869}" presName="sibTrans" presStyleLbl="sibTrans2D1" presStyleIdx="4" presStyleCnt="15"/>
      <dgm:spPr/>
      <dgm:t>
        <a:bodyPr/>
        <a:lstStyle/>
        <a:p>
          <a:endParaRPr lang="en-US"/>
        </a:p>
      </dgm:t>
    </dgm:pt>
    <dgm:pt modelId="{4057E859-D8CC-9C44-BF3D-80F57832FF44}" type="pres">
      <dgm:prSet presAssocID="{9A0BF3D3-3CC5-224B-B281-85BC92010869}" presName="connectorText" presStyleLbl="sibTrans2D1" presStyleIdx="4" presStyleCnt="15"/>
      <dgm:spPr/>
      <dgm:t>
        <a:bodyPr/>
        <a:lstStyle/>
        <a:p>
          <a:endParaRPr lang="en-US"/>
        </a:p>
      </dgm:t>
    </dgm:pt>
    <dgm:pt modelId="{6EBFE731-E41C-2649-BB17-5BF230C7C052}" type="pres">
      <dgm:prSet presAssocID="{5B829C51-175F-8245-B75D-7304F9FB03DD}" presName="node" presStyleLbl="node1" presStyleIdx="5" presStyleCnt="16">
        <dgm:presLayoutVars>
          <dgm:bulletEnabled val="1"/>
        </dgm:presLayoutVars>
      </dgm:prSet>
      <dgm:spPr/>
      <dgm:t>
        <a:bodyPr/>
        <a:lstStyle/>
        <a:p>
          <a:endParaRPr lang="en-US"/>
        </a:p>
      </dgm:t>
    </dgm:pt>
    <dgm:pt modelId="{95CFA911-42EF-334A-B775-C9427E70A3D1}" type="pres">
      <dgm:prSet presAssocID="{BD507831-63B7-8242-9A52-CE5A363F04C7}" presName="sibTrans" presStyleLbl="sibTrans2D1" presStyleIdx="5" presStyleCnt="15"/>
      <dgm:spPr/>
      <dgm:t>
        <a:bodyPr/>
        <a:lstStyle/>
        <a:p>
          <a:endParaRPr lang="en-US"/>
        </a:p>
      </dgm:t>
    </dgm:pt>
    <dgm:pt modelId="{FC38DCB0-27BA-7A41-8295-0256188067B3}" type="pres">
      <dgm:prSet presAssocID="{BD507831-63B7-8242-9A52-CE5A363F04C7}" presName="connectorText" presStyleLbl="sibTrans2D1" presStyleIdx="5" presStyleCnt="15"/>
      <dgm:spPr/>
      <dgm:t>
        <a:bodyPr/>
        <a:lstStyle/>
        <a:p>
          <a:endParaRPr lang="en-US"/>
        </a:p>
      </dgm:t>
    </dgm:pt>
    <dgm:pt modelId="{E27AF0EF-7752-534C-8CAC-7827560289FA}" type="pres">
      <dgm:prSet presAssocID="{46CBC3AB-4A5A-D646-ADCB-A13E419EEF7F}" presName="node" presStyleLbl="node1" presStyleIdx="6" presStyleCnt="16">
        <dgm:presLayoutVars>
          <dgm:bulletEnabled val="1"/>
        </dgm:presLayoutVars>
      </dgm:prSet>
      <dgm:spPr/>
      <dgm:t>
        <a:bodyPr/>
        <a:lstStyle/>
        <a:p>
          <a:endParaRPr lang="en-US"/>
        </a:p>
      </dgm:t>
    </dgm:pt>
    <dgm:pt modelId="{327A1FEF-817E-204F-A0B8-110A8F9D2E26}" type="pres">
      <dgm:prSet presAssocID="{EC07C3DB-93DB-B647-9280-C53195B38E56}" presName="sibTrans" presStyleLbl="sibTrans2D1" presStyleIdx="6" presStyleCnt="15"/>
      <dgm:spPr/>
      <dgm:t>
        <a:bodyPr/>
        <a:lstStyle/>
        <a:p>
          <a:endParaRPr lang="en-US"/>
        </a:p>
      </dgm:t>
    </dgm:pt>
    <dgm:pt modelId="{F0B93749-8ADF-054E-A581-EAF9E614B155}" type="pres">
      <dgm:prSet presAssocID="{EC07C3DB-93DB-B647-9280-C53195B38E56}" presName="connectorText" presStyleLbl="sibTrans2D1" presStyleIdx="6" presStyleCnt="15"/>
      <dgm:spPr/>
      <dgm:t>
        <a:bodyPr/>
        <a:lstStyle/>
        <a:p>
          <a:endParaRPr lang="en-US"/>
        </a:p>
      </dgm:t>
    </dgm:pt>
    <dgm:pt modelId="{13290A8F-A6D9-5648-BB70-55FA743C319E}" type="pres">
      <dgm:prSet presAssocID="{4BA02856-7DE4-F944-8AF0-3C3475F66770}" presName="node" presStyleLbl="node1" presStyleIdx="7" presStyleCnt="16">
        <dgm:presLayoutVars>
          <dgm:bulletEnabled val="1"/>
        </dgm:presLayoutVars>
      </dgm:prSet>
      <dgm:spPr/>
      <dgm:t>
        <a:bodyPr/>
        <a:lstStyle/>
        <a:p>
          <a:endParaRPr lang="en-US"/>
        </a:p>
      </dgm:t>
    </dgm:pt>
    <dgm:pt modelId="{4EBC68CB-AE9B-E249-B9D1-4A62A07421CD}" type="pres">
      <dgm:prSet presAssocID="{FC78D4D7-08C1-B244-B74A-749703E1106A}" presName="sibTrans" presStyleLbl="sibTrans2D1" presStyleIdx="7" presStyleCnt="15"/>
      <dgm:spPr/>
      <dgm:t>
        <a:bodyPr/>
        <a:lstStyle/>
        <a:p>
          <a:endParaRPr lang="en-US"/>
        </a:p>
      </dgm:t>
    </dgm:pt>
    <dgm:pt modelId="{14AD7A1B-AD42-1E49-9229-1D8E597613C3}" type="pres">
      <dgm:prSet presAssocID="{FC78D4D7-08C1-B244-B74A-749703E1106A}" presName="connectorText" presStyleLbl="sibTrans2D1" presStyleIdx="7" presStyleCnt="15"/>
      <dgm:spPr/>
      <dgm:t>
        <a:bodyPr/>
        <a:lstStyle/>
        <a:p>
          <a:endParaRPr lang="en-US"/>
        </a:p>
      </dgm:t>
    </dgm:pt>
    <dgm:pt modelId="{BA5BB952-9CE3-CB4E-9496-B9D480207600}" type="pres">
      <dgm:prSet presAssocID="{A5989363-B046-FF40-9DB7-FAC998F185C6}" presName="node" presStyleLbl="node1" presStyleIdx="8" presStyleCnt="16">
        <dgm:presLayoutVars>
          <dgm:bulletEnabled val="1"/>
        </dgm:presLayoutVars>
      </dgm:prSet>
      <dgm:spPr/>
      <dgm:t>
        <a:bodyPr/>
        <a:lstStyle/>
        <a:p>
          <a:endParaRPr lang="en-US"/>
        </a:p>
      </dgm:t>
    </dgm:pt>
    <dgm:pt modelId="{8D78A3A9-DE6F-3D49-A6D7-09D6A9B41813}" type="pres">
      <dgm:prSet presAssocID="{A1646F39-5A09-D04E-9273-F79195CF5C61}" presName="sibTrans" presStyleLbl="sibTrans2D1" presStyleIdx="8" presStyleCnt="15"/>
      <dgm:spPr/>
      <dgm:t>
        <a:bodyPr/>
        <a:lstStyle/>
        <a:p>
          <a:endParaRPr lang="en-US"/>
        </a:p>
      </dgm:t>
    </dgm:pt>
    <dgm:pt modelId="{100BA223-3519-4348-85FB-A4F7FCDBC0AB}" type="pres">
      <dgm:prSet presAssocID="{A1646F39-5A09-D04E-9273-F79195CF5C61}" presName="connectorText" presStyleLbl="sibTrans2D1" presStyleIdx="8" presStyleCnt="15"/>
      <dgm:spPr/>
      <dgm:t>
        <a:bodyPr/>
        <a:lstStyle/>
        <a:p>
          <a:endParaRPr lang="en-US"/>
        </a:p>
      </dgm:t>
    </dgm:pt>
    <dgm:pt modelId="{C0672B88-47F2-1349-A9E6-45386B46C6C9}" type="pres">
      <dgm:prSet presAssocID="{D4667CA4-8D7D-A24D-9CA6-99F2C6B467CD}" presName="node" presStyleLbl="node1" presStyleIdx="9" presStyleCnt="16">
        <dgm:presLayoutVars>
          <dgm:bulletEnabled val="1"/>
        </dgm:presLayoutVars>
      </dgm:prSet>
      <dgm:spPr/>
      <dgm:t>
        <a:bodyPr/>
        <a:lstStyle/>
        <a:p>
          <a:endParaRPr lang="en-US"/>
        </a:p>
      </dgm:t>
    </dgm:pt>
    <dgm:pt modelId="{854BD9EA-DC76-994D-974F-152BEEA94C9C}" type="pres">
      <dgm:prSet presAssocID="{AD604C72-7B96-1543-962F-912687CCDA5A}" presName="sibTrans" presStyleLbl="sibTrans2D1" presStyleIdx="9" presStyleCnt="15"/>
      <dgm:spPr/>
      <dgm:t>
        <a:bodyPr/>
        <a:lstStyle/>
        <a:p>
          <a:endParaRPr lang="en-US"/>
        </a:p>
      </dgm:t>
    </dgm:pt>
    <dgm:pt modelId="{2E846DFA-5AF2-654A-90B2-FA0985003F0F}" type="pres">
      <dgm:prSet presAssocID="{AD604C72-7B96-1543-962F-912687CCDA5A}" presName="connectorText" presStyleLbl="sibTrans2D1" presStyleIdx="9" presStyleCnt="15"/>
      <dgm:spPr/>
      <dgm:t>
        <a:bodyPr/>
        <a:lstStyle/>
        <a:p>
          <a:endParaRPr lang="en-US"/>
        </a:p>
      </dgm:t>
    </dgm:pt>
    <dgm:pt modelId="{163235AD-C982-EA4E-BF2D-A0C1EEDECE69}" type="pres">
      <dgm:prSet presAssocID="{41E1680A-4E01-9C42-B734-2FCC22C4B31C}" presName="node" presStyleLbl="node1" presStyleIdx="10" presStyleCnt="16">
        <dgm:presLayoutVars>
          <dgm:bulletEnabled val="1"/>
        </dgm:presLayoutVars>
      </dgm:prSet>
      <dgm:spPr/>
      <dgm:t>
        <a:bodyPr/>
        <a:lstStyle/>
        <a:p>
          <a:endParaRPr lang="en-US"/>
        </a:p>
      </dgm:t>
    </dgm:pt>
    <dgm:pt modelId="{1D81DA75-309B-A944-AF2F-4E0B0005F63D}" type="pres">
      <dgm:prSet presAssocID="{BC183DE4-719C-1747-BFB6-E3398AEC256E}" presName="sibTrans" presStyleLbl="sibTrans2D1" presStyleIdx="10" presStyleCnt="15"/>
      <dgm:spPr/>
      <dgm:t>
        <a:bodyPr/>
        <a:lstStyle/>
        <a:p>
          <a:endParaRPr lang="en-US"/>
        </a:p>
      </dgm:t>
    </dgm:pt>
    <dgm:pt modelId="{72613322-9B30-C447-B9BF-72AAE13F570F}" type="pres">
      <dgm:prSet presAssocID="{BC183DE4-719C-1747-BFB6-E3398AEC256E}" presName="connectorText" presStyleLbl="sibTrans2D1" presStyleIdx="10" presStyleCnt="15"/>
      <dgm:spPr/>
      <dgm:t>
        <a:bodyPr/>
        <a:lstStyle/>
        <a:p>
          <a:endParaRPr lang="en-US"/>
        </a:p>
      </dgm:t>
    </dgm:pt>
    <dgm:pt modelId="{809FFDD3-7403-7445-95CA-B007CBE897E8}" type="pres">
      <dgm:prSet presAssocID="{973172DD-6B55-0E45-A55F-86AEFF82C188}" presName="node" presStyleLbl="node1" presStyleIdx="11" presStyleCnt="16">
        <dgm:presLayoutVars>
          <dgm:bulletEnabled val="1"/>
        </dgm:presLayoutVars>
      </dgm:prSet>
      <dgm:spPr/>
      <dgm:t>
        <a:bodyPr/>
        <a:lstStyle/>
        <a:p>
          <a:endParaRPr lang="en-US"/>
        </a:p>
      </dgm:t>
    </dgm:pt>
    <dgm:pt modelId="{50AFDA8E-24C2-CE4C-893B-4A066B93E6FE}" type="pres">
      <dgm:prSet presAssocID="{746B07E6-1A22-A244-AD19-1729F9143922}" presName="sibTrans" presStyleLbl="sibTrans2D1" presStyleIdx="11" presStyleCnt="15"/>
      <dgm:spPr/>
      <dgm:t>
        <a:bodyPr/>
        <a:lstStyle/>
        <a:p>
          <a:endParaRPr lang="en-US"/>
        </a:p>
      </dgm:t>
    </dgm:pt>
    <dgm:pt modelId="{3165A297-ECB5-3F41-AB3C-322189D39C15}" type="pres">
      <dgm:prSet presAssocID="{746B07E6-1A22-A244-AD19-1729F9143922}" presName="connectorText" presStyleLbl="sibTrans2D1" presStyleIdx="11" presStyleCnt="15"/>
      <dgm:spPr/>
      <dgm:t>
        <a:bodyPr/>
        <a:lstStyle/>
        <a:p>
          <a:endParaRPr lang="en-US"/>
        </a:p>
      </dgm:t>
    </dgm:pt>
    <dgm:pt modelId="{A6DC4C6D-9254-A141-B42F-E7C10A2B8305}" type="pres">
      <dgm:prSet presAssocID="{C692705F-81CA-A542-83CE-8F391D2DD73D}" presName="node" presStyleLbl="node1" presStyleIdx="12" presStyleCnt="16">
        <dgm:presLayoutVars>
          <dgm:bulletEnabled val="1"/>
        </dgm:presLayoutVars>
      </dgm:prSet>
      <dgm:spPr/>
      <dgm:t>
        <a:bodyPr/>
        <a:lstStyle/>
        <a:p>
          <a:endParaRPr lang="en-US"/>
        </a:p>
      </dgm:t>
    </dgm:pt>
    <dgm:pt modelId="{0D055C23-0C52-8441-A02E-E33BF40D0C11}" type="pres">
      <dgm:prSet presAssocID="{2E40FE7C-919D-1446-BA81-7AEB4E99B291}" presName="sibTrans" presStyleLbl="sibTrans2D1" presStyleIdx="12" presStyleCnt="15"/>
      <dgm:spPr/>
      <dgm:t>
        <a:bodyPr/>
        <a:lstStyle/>
        <a:p>
          <a:endParaRPr lang="en-US"/>
        </a:p>
      </dgm:t>
    </dgm:pt>
    <dgm:pt modelId="{118B1ED2-9606-074F-BE1E-0DE1437E0CC4}" type="pres">
      <dgm:prSet presAssocID="{2E40FE7C-919D-1446-BA81-7AEB4E99B291}" presName="connectorText" presStyleLbl="sibTrans2D1" presStyleIdx="12" presStyleCnt="15"/>
      <dgm:spPr/>
      <dgm:t>
        <a:bodyPr/>
        <a:lstStyle/>
        <a:p>
          <a:endParaRPr lang="en-US"/>
        </a:p>
      </dgm:t>
    </dgm:pt>
    <dgm:pt modelId="{AF389F6D-75F1-EC46-A86F-9F49751FB5DC}" type="pres">
      <dgm:prSet presAssocID="{0B506B6E-683D-A743-9F3C-EBEF2B6E051C}" presName="node" presStyleLbl="node1" presStyleIdx="13" presStyleCnt="16">
        <dgm:presLayoutVars>
          <dgm:bulletEnabled val="1"/>
        </dgm:presLayoutVars>
      </dgm:prSet>
      <dgm:spPr/>
      <dgm:t>
        <a:bodyPr/>
        <a:lstStyle/>
        <a:p>
          <a:endParaRPr lang="en-US"/>
        </a:p>
      </dgm:t>
    </dgm:pt>
    <dgm:pt modelId="{60196C07-79EB-614F-9B47-BB527673E9AF}" type="pres">
      <dgm:prSet presAssocID="{8A81E700-C187-7C4F-AAE1-A574D219C329}" presName="sibTrans" presStyleLbl="sibTrans2D1" presStyleIdx="13" presStyleCnt="15"/>
      <dgm:spPr/>
      <dgm:t>
        <a:bodyPr/>
        <a:lstStyle/>
        <a:p>
          <a:endParaRPr lang="en-US"/>
        </a:p>
      </dgm:t>
    </dgm:pt>
    <dgm:pt modelId="{704015FE-0AB9-8840-96F9-3D142D965CA2}" type="pres">
      <dgm:prSet presAssocID="{8A81E700-C187-7C4F-AAE1-A574D219C329}" presName="connectorText" presStyleLbl="sibTrans2D1" presStyleIdx="13" presStyleCnt="15"/>
      <dgm:spPr/>
      <dgm:t>
        <a:bodyPr/>
        <a:lstStyle/>
        <a:p>
          <a:endParaRPr lang="en-US"/>
        </a:p>
      </dgm:t>
    </dgm:pt>
    <dgm:pt modelId="{9E203412-6483-3840-BBF7-0563DB4F94FA}" type="pres">
      <dgm:prSet presAssocID="{8D067143-8365-E74E-BE0A-68D40340906E}" presName="node" presStyleLbl="node1" presStyleIdx="14" presStyleCnt="16">
        <dgm:presLayoutVars>
          <dgm:bulletEnabled val="1"/>
        </dgm:presLayoutVars>
      </dgm:prSet>
      <dgm:spPr/>
      <dgm:t>
        <a:bodyPr/>
        <a:lstStyle/>
        <a:p>
          <a:endParaRPr lang="en-US"/>
        </a:p>
      </dgm:t>
    </dgm:pt>
    <dgm:pt modelId="{0731F58C-9A67-A745-8B85-C0C08E480A79}" type="pres">
      <dgm:prSet presAssocID="{712D92AC-BF2E-DB4F-89C7-3C12E820A7DF}" presName="sibTrans" presStyleLbl="sibTrans2D1" presStyleIdx="14" presStyleCnt="15"/>
      <dgm:spPr/>
      <dgm:t>
        <a:bodyPr/>
        <a:lstStyle/>
        <a:p>
          <a:endParaRPr lang="en-US"/>
        </a:p>
      </dgm:t>
    </dgm:pt>
    <dgm:pt modelId="{908C1A3B-5040-8B40-8FF9-66C4583E66D1}" type="pres">
      <dgm:prSet presAssocID="{712D92AC-BF2E-DB4F-89C7-3C12E820A7DF}" presName="connectorText" presStyleLbl="sibTrans2D1" presStyleIdx="14" presStyleCnt="15"/>
      <dgm:spPr/>
      <dgm:t>
        <a:bodyPr/>
        <a:lstStyle/>
        <a:p>
          <a:endParaRPr lang="en-US"/>
        </a:p>
      </dgm:t>
    </dgm:pt>
    <dgm:pt modelId="{51BCEAD2-C920-4248-BECF-2D1C5514EB5C}" type="pres">
      <dgm:prSet presAssocID="{F7A67975-AF35-4744-A841-43821BD194A4}" presName="node" presStyleLbl="node1" presStyleIdx="15" presStyleCnt="16">
        <dgm:presLayoutVars>
          <dgm:bulletEnabled val="1"/>
        </dgm:presLayoutVars>
      </dgm:prSet>
      <dgm:spPr/>
      <dgm:t>
        <a:bodyPr/>
        <a:lstStyle/>
        <a:p>
          <a:endParaRPr lang="en-US"/>
        </a:p>
      </dgm:t>
    </dgm:pt>
  </dgm:ptLst>
  <dgm:cxnLst>
    <dgm:cxn modelId="{332562D9-9507-F546-87F3-DA01E154C70D}" type="presOf" srcId="{9768F064-C878-7344-A875-475C9CE40648}" destId="{296D24BF-2897-994F-A45E-BB46CD2E6534}" srcOrd="1" destOrd="0" presId="urn:microsoft.com/office/officeart/2005/8/layout/process5"/>
    <dgm:cxn modelId="{0E49C687-8CE3-9F4C-AC4E-832F88752674}" type="presOf" srcId="{EC07C3DB-93DB-B647-9280-C53195B38E56}" destId="{327A1FEF-817E-204F-A0B8-110A8F9D2E26}" srcOrd="0" destOrd="0" presId="urn:microsoft.com/office/officeart/2005/8/layout/process5"/>
    <dgm:cxn modelId="{AD6ADB6F-2A1A-F845-B3A2-EAEE3A1420EE}" type="presOf" srcId="{2E40FE7C-919D-1446-BA81-7AEB4E99B291}" destId="{0D055C23-0C52-8441-A02E-E33BF40D0C11}" srcOrd="0" destOrd="0" presId="urn:microsoft.com/office/officeart/2005/8/layout/process5"/>
    <dgm:cxn modelId="{36CF18E4-F7DA-374B-910B-B32086D93552}" srcId="{78C6D4E1-6C18-774E-9570-BDF1062037FA}" destId="{C692705F-81CA-A542-83CE-8F391D2DD73D}" srcOrd="12" destOrd="0" parTransId="{39EEA9A8-9003-334F-BC0C-C5B65CD47F8C}" sibTransId="{2E40FE7C-919D-1446-BA81-7AEB4E99B291}"/>
    <dgm:cxn modelId="{2498AB08-E030-014B-8988-CBAB59ACDCAD}" srcId="{78C6D4E1-6C18-774E-9570-BDF1062037FA}" destId="{D4667CA4-8D7D-A24D-9CA6-99F2C6B467CD}" srcOrd="9" destOrd="0" parTransId="{7F00869D-C207-9C40-89AD-28CE66506AD0}" sibTransId="{AD604C72-7B96-1543-962F-912687CCDA5A}"/>
    <dgm:cxn modelId="{D5466308-69BB-7540-9D31-F9CDB3A06086}" type="presOf" srcId="{A5989363-B046-FF40-9DB7-FAC998F185C6}" destId="{BA5BB952-9CE3-CB4E-9496-B9D480207600}" srcOrd="0" destOrd="0" presId="urn:microsoft.com/office/officeart/2005/8/layout/process5"/>
    <dgm:cxn modelId="{DA7F4B9F-8599-A543-8374-FD01601018DF}" srcId="{78C6D4E1-6C18-774E-9570-BDF1062037FA}" destId="{8D067143-8365-E74E-BE0A-68D40340906E}" srcOrd="14" destOrd="0" parTransId="{626D1EFC-A45F-914D-873D-5413397E9305}" sibTransId="{712D92AC-BF2E-DB4F-89C7-3C12E820A7DF}"/>
    <dgm:cxn modelId="{845D8BF4-06A4-F949-9BCB-71AE980D898E}" srcId="{78C6D4E1-6C18-774E-9570-BDF1062037FA}" destId="{0B506B6E-683D-A743-9F3C-EBEF2B6E051C}" srcOrd="13" destOrd="0" parTransId="{3FA2426F-8B0D-B142-9340-7B5FFF7DE7E8}" sibTransId="{8A81E700-C187-7C4F-AAE1-A574D219C329}"/>
    <dgm:cxn modelId="{6295F257-6DF3-6848-9AC7-BADE96FA8327}" srcId="{78C6D4E1-6C18-774E-9570-BDF1062037FA}" destId="{6F1E8CBA-1227-DF4F-AD82-A159BA9C7243}" srcOrd="2" destOrd="0" parTransId="{A2949A63-FBB9-7D47-A3EA-06A4692A1055}" sibTransId="{12267C07-C801-E649-AAD9-C645FB84CA6A}"/>
    <dgm:cxn modelId="{C73AE1B5-8AFF-094A-BBD9-76926C3C8A27}" type="presOf" srcId="{746B07E6-1A22-A244-AD19-1729F9143922}" destId="{3165A297-ECB5-3F41-AB3C-322189D39C15}" srcOrd="1" destOrd="0" presId="urn:microsoft.com/office/officeart/2005/8/layout/process5"/>
    <dgm:cxn modelId="{F15F7831-5320-4F44-A3EC-A1A7FF46F8B4}" type="presOf" srcId="{99C65DCA-B054-0D48-9820-4B76F48FDE0B}" destId="{7668A94F-A6DA-E14A-B8B5-C18AFC3751E9}" srcOrd="0" destOrd="0" presId="urn:microsoft.com/office/officeart/2005/8/layout/process5"/>
    <dgm:cxn modelId="{430BD159-4008-B64F-BD8F-BC2144A5A6E8}" type="presOf" srcId="{6F1E8CBA-1227-DF4F-AD82-A159BA9C7243}" destId="{EA0C6CF9-0970-8C40-A291-0E3075FCA70C}" srcOrd="0" destOrd="0" presId="urn:microsoft.com/office/officeart/2005/8/layout/process5"/>
    <dgm:cxn modelId="{6159BE0A-967B-524E-B423-2B4312F769D9}" type="presOf" srcId="{12267C07-C801-E649-AAD9-C645FB84CA6A}" destId="{52492D10-F1A7-F24C-9F95-F74ADE8FDA10}" srcOrd="0" destOrd="0" presId="urn:microsoft.com/office/officeart/2005/8/layout/process5"/>
    <dgm:cxn modelId="{4A124A66-57B7-4F47-80AD-D4B7D96A6D03}" type="presOf" srcId="{BD507831-63B7-8242-9A52-CE5A363F04C7}" destId="{FC38DCB0-27BA-7A41-8295-0256188067B3}" srcOrd="1" destOrd="0" presId="urn:microsoft.com/office/officeart/2005/8/layout/process5"/>
    <dgm:cxn modelId="{8560F7C5-7008-C94C-A04C-95EDD7336A74}" type="presOf" srcId="{FD02A086-71BF-AD41-BBE8-8CB5C66AC43F}" destId="{B0F48647-6D78-3444-834D-926D23186A6C}" srcOrd="0" destOrd="0" presId="urn:microsoft.com/office/officeart/2005/8/layout/process5"/>
    <dgm:cxn modelId="{EBD5D8DC-BB12-7C4B-BC65-2D3047E367A5}" srcId="{78C6D4E1-6C18-774E-9570-BDF1062037FA}" destId="{0FCBD6DC-1CAC-CF43-8F3F-C78D35B8331B}" srcOrd="0" destOrd="0" parTransId="{50B83D5F-B16E-7C46-8BEA-87E2255D1C6C}" sibTransId="{9768F064-C878-7344-A875-475C9CE40648}"/>
    <dgm:cxn modelId="{C2842925-C2F8-4241-8264-3983D4979B1D}" srcId="{78C6D4E1-6C18-774E-9570-BDF1062037FA}" destId="{0C09EC36-2A35-9445-AA71-1A828604AC5A}" srcOrd="3" destOrd="0" parTransId="{BBFB1997-5750-4C4B-8A72-C251224D054B}" sibTransId="{99C65DCA-B054-0D48-9820-4B76F48FDE0B}"/>
    <dgm:cxn modelId="{BFE7D841-468A-9B42-9EDD-5F92533FDC12}" type="presOf" srcId="{13E35E28-0A57-814F-8306-720A20EC8554}" destId="{7279ACD5-0615-E445-BFEB-26A9FC1BF598}" srcOrd="0" destOrd="0" presId="urn:microsoft.com/office/officeart/2005/8/layout/process5"/>
    <dgm:cxn modelId="{2729E78C-1FE6-9749-85C5-5D7486A61D71}" type="presOf" srcId="{9A0BF3D3-3CC5-224B-B281-85BC92010869}" destId="{4057E859-D8CC-9C44-BF3D-80F57832FF44}" srcOrd="1" destOrd="0" presId="urn:microsoft.com/office/officeart/2005/8/layout/process5"/>
    <dgm:cxn modelId="{EF7AE058-732F-B042-B055-7FBD4F71F08C}" type="presOf" srcId="{D4667CA4-8D7D-A24D-9CA6-99F2C6B467CD}" destId="{C0672B88-47F2-1349-A9E6-45386B46C6C9}" srcOrd="0" destOrd="0" presId="urn:microsoft.com/office/officeart/2005/8/layout/process5"/>
    <dgm:cxn modelId="{E79F3A64-CBD8-1C42-9F8D-909DFA8AB5BD}" type="presOf" srcId="{EC07C3DB-93DB-B647-9280-C53195B38E56}" destId="{F0B93749-8ADF-054E-A581-EAF9E614B155}" srcOrd="1" destOrd="0" presId="urn:microsoft.com/office/officeart/2005/8/layout/process5"/>
    <dgm:cxn modelId="{9788E49B-06F9-2A40-B568-AD565D1C7703}" type="presOf" srcId="{8A81E700-C187-7C4F-AAE1-A574D219C329}" destId="{704015FE-0AB9-8840-96F9-3D142D965CA2}" srcOrd="1" destOrd="0" presId="urn:microsoft.com/office/officeart/2005/8/layout/process5"/>
    <dgm:cxn modelId="{A98D5FD6-C65F-204B-997D-5737FC50D60C}" type="presOf" srcId="{0C09EC36-2A35-9445-AA71-1A828604AC5A}" destId="{1D8ED387-7AEC-D74D-9532-B0BA71401521}" srcOrd="0" destOrd="0" presId="urn:microsoft.com/office/officeart/2005/8/layout/process5"/>
    <dgm:cxn modelId="{03998F70-C646-F945-9FF4-C2BCEF10F474}" srcId="{78C6D4E1-6C18-774E-9570-BDF1062037FA}" destId="{F7A67975-AF35-4744-A841-43821BD194A4}" srcOrd="15" destOrd="0" parTransId="{FF34317B-9010-EC46-BEF2-DC16764EE2B0}" sibTransId="{6C7A99E2-459F-494F-A038-EAB4F547A67A}"/>
    <dgm:cxn modelId="{F649AAA4-5ABF-5544-BAEF-74BDCD1FCE1C}" type="presOf" srcId="{13E35E28-0A57-814F-8306-720A20EC8554}" destId="{84822522-A1D7-7747-AAF6-43D6D984F743}" srcOrd="1" destOrd="0" presId="urn:microsoft.com/office/officeart/2005/8/layout/process5"/>
    <dgm:cxn modelId="{0F7A4E67-174F-6F47-A198-32C3882B9279}" type="presOf" srcId="{BC183DE4-719C-1747-BFB6-E3398AEC256E}" destId="{72613322-9B30-C447-B9BF-72AAE13F570F}" srcOrd="1" destOrd="0" presId="urn:microsoft.com/office/officeart/2005/8/layout/process5"/>
    <dgm:cxn modelId="{188FF997-6A5F-B04A-80F4-5DC9EBFEE1C9}" type="presOf" srcId="{C692705F-81CA-A542-83CE-8F391D2DD73D}" destId="{A6DC4C6D-9254-A141-B42F-E7C10A2B8305}" srcOrd="0" destOrd="0" presId="urn:microsoft.com/office/officeart/2005/8/layout/process5"/>
    <dgm:cxn modelId="{15208E08-DC9F-5B4B-928D-8450674BE1E5}" type="presOf" srcId="{BD507831-63B7-8242-9A52-CE5A363F04C7}" destId="{95CFA911-42EF-334A-B775-C9427E70A3D1}" srcOrd="0" destOrd="0" presId="urn:microsoft.com/office/officeart/2005/8/layout/process5"/>
    <dgm:cxn modelId="{811B9C24-AB38-A647-ADCF-46DBDD422F4B}" srcId="{78C6D4E1-6C18-774E-9570-BDF1062037FA}" destId="{FD02A086-71BF-AD41-BBE8-8CB5C66AC43F}" srcOrd="4" destOrd="0" parTransId="{EE9269D5-20CD-BC44-9EEC-85A0734B73E8}" sibTransId="{9A0BF3D3-3CC5-224B-B281-85BC92010869}"/>
    <dgm:cxn modelId="{0FC2AFCE-2A93-5C40-B37F-B7D7B45A035C}" type="presOf" srcId="{746B07E6-1A22-A244-AD19-1729F9143922}" destId="{50AFDA8E-24C2-CE4C-893B-4A066B93E6FE}" srcOrd="0" destOrd="0" presId="urn:microsoft.com/office/officeart/2005/8/layout/process5"/>
    <dgm:cxn modelId="{E03810A8-CA57-EB4C-B48F-83D1EB0792F7}" type="presOf" srcId="{99C65DCA-B054-0D48-9820-4B76F48FDE0B}" destId="{2A7E6C7E-9936-B341-8DC0-AD8A75641806}" srcOrd="1" destOrd="0" presId="urn:microsoft.com/office/officeart/2005/8/layout/process5"/>
    <dgm:cxn modelId="{32FD5D92-9C51-8E4F-A9C8-8B7AF09FFDD5}" type="presOf" srcId="{8A81E700-C187-7C4F-AAE1-A574D219C329}" destId="{60196C07-79EB-614F-9B47-BB527673E9AF}" srcOrd="0" destOrd="0" presId="urn:microsoft.com/office/officeart/2005/8/layout/process5"/>
    <dgm:cxn modelId="{1ECF278E-F04C-D046-A83A-0BD564AF914B}" type="presOf" srcId="{A1646F39-5A09-D04E-9273-F79195CF5C61}" destId="{100BA223-3519-4348-85FB-A4F7FCDBC0AB}" srcOrd="1" destOrd="0" presId="urn:microsoft.com/office/officeart/2005/8/layout/process5"/>
    <dgm:cxn modelId="{C1394EAE-AEF3-0049-95E9-BABA71AD637A}" type="presOf" srcId="{0B506B6E-683D-A743-9F3C-EBEF2B6E051C}" destId="{AF389F6D-75F1-EC46-A86F-9F49751FB5DC}" srcOrd="0" destOrd="0" presId="urn:microsoft.com/office/officeart/2005/8/layout/process5"/>
    <dgm:cxn modelId="{7346EB2C-4C5F-4040-A66D-6ABE1BCD54F5}" type="presOf" srcId="{973172DD-6B55-0E45-A55F-86AEFF82C188}" destId="{809FFDD3-7403-7445-95CA-B007CBE897E8}" srcOrd="0" destOrd="0" presId="urn:microsoft.com/office/officeart/2005/8/layout/process5"/>
    <dgm:cxn modelId="{8075FB49-9E56-834E-A457-50FF9ED60F28}" srcId="{78C6D4E1-6C18-774E-9570-BDF1062037FA}" destId="{4BA02856-7DE4-F944-8AF0-3C3475F66770}" srcOrd="7" destOrd="0" parTransId="{094386A6-0662-FD45-9BE1-6218A1724C24}" sibTransId="{FC78D4D7-08C1-B244-B74A-749703E1106A}"/>
    <dgm:cxn modelId="{893EB252-2E35-7147-9455-206454C4CE8D}" type="presOf" srcId="{712D92AC-BF2E-DB4F-89C7-3C12E820A7DF}" destId="{0731F58C-9A67-A745-8B85-C0C08E480A79}" srcOrd="0" destOrd="0" presId="urn:microsoft.com/office/officeart/2005/8/layout/process5"/>
    <dgm:cxn modelId="{EC2785DC-1F05-FC42-B7A5-5EF49ABFDC21}" srcId="{78C6D4E1-6C18-774E-9570-BDF1062037FA}" destId="{41E1680A-4E01-9C42-B734-2FCC22C4B31C}" srcOrd="10" destOrd="0" parTransId="{56BF9E34-5446-FD45-B78A-DC704206BBE5}" sibTransId="{BC183DE4-719C-1747-BFB6-E3398AEC256E}"/>
    <dgm:cxn modelId="{FC72DA12-EA52-A949-836A-3C60550D5BA4}" srcId="{78C6D4E1-6C18-774E-9570-BDF1062037FA}" destId="{973172DD-6B55-0E45-A55F-86AEFF82C188}" srcOrd="11" destOrd="0" parTransId="{120DED23-6FD3-AA4E-BF94-97FDEBD5EEFB}" sibTransId="{746B07E6-1A22-A244-AD19-1729F9143922}"/>
    <dgm:cxn modelId="{C847611B-088D-FB4A-8285-D0897496EF19}" type="presOf" srcId="{A1646F39-5A09-D04E-9273-F79195CF5C61}" destId="{8D78A3A9-DE6F-3D49-A6D7-09D6A9B41813}" srcOrd="0" destOrd="0" presId="urn:microsoft.com/office/officeart/2005/8/layout/process5"/>
    <dgm:cxn modelId="{92B5C10C-B9AD-C34D-A37E-CDA2DC853390}" type="presOf" srcId="{AD604C72-7B96-1543-962F-912687CCDA5A}" destId="{854BD9EA-DC76-994D-974F-152BEEA94C9C}" srcOrd="0" destOrd="0" presId="urn:microsoft.com/office/officeart/2005/8/layout/process5"/>
    <dgm:cxn modelId="{29A3E078-C54D-164A-BDFB-8AA710AEBAF8}" type="presOf" srcId="{BC183DE4-719C-1747-BFB6-E3398AEC256E}" destId="{1D81DA75-309B-A944-AF2F-4E0B0005F63D}" srcOrd="0" destOrd="0" presId="urn:microsoft.com/office/officeart/2005/8/layout/process5"/>
    <dgm:cxn modelId="{A58ADF39-3EF4-2949-AC3B-ECAE9C036771}" type="presOf" srcId="{0FCBD6DC-1CAC-CF43-8F3F-C78D35B8331B}" destId="{CAD004F7-7532-1742-BE38-73A4C0719EC0}" srcOrd="0" destOrd="0" presId="urn:microsoft.com/office/officeart/2005/8/layout/process5"/>
    <dgm:cxn modelId="{C7E93217-3D26-DB47-B4DA-0C332C981509}" type="presOf" srcId="{4BA02856-7DE4-F944-8AF0-3C3475F66770}" destId="{13290A8F-A6D9-5648-BB70-55FA743C319E}" srcOrd="0" destOrd="0" presId="urn:microsoft.com/office/officeart/2005/8/layout/process5"/>
    <dgm:cxn modelId="{9D9911F0-621D-3149-AB3C-E82627F245BA}" type="presOf" srcId="{12267C07-C801-E649-AAD9-C645FB84CA6A}" destId="{31231560-9BF2-6148-8E49-1A0C7EE325EB}" srcOrd="1" destOrd="0" presId="urn:microsoft.com/office/officeart/2005/8/layout/process5"/>
    <dgm:cxn modelId="{7F830F97-B00B-B24E-AE97-B9A309FC06B0}" type="presOf" srcId="{41E1680A-4E01-9C42-B734-2FCC22C4B31C}" destId="{163235AD-C982-EA4E-BF2D-A0C1EEDECE69}" srcOrd="0" destOrd="0" presId="urn:microsoft.com/office/officeart/2005/8/layout/process5"/>
    <dgm:cxn modelId="{331CD700-6C6C-3A4F-811D-61E887C78368}" srcId="{78C6D4E1-6C18-774E-9570-BDF1062037FA}" destId="{46CBC3AB-4A5A-D646-ADCB-A13E419EEF7F}" srcOrd="6" destOrd="0" parTransId="{A19A7362-98FD-2440-A00B-E89E9E41B5C7}" sibTransId="{EC07C3DB-93DB-B647-9280-C53195B38E56}"/>
    <dgm:cxn modelId="{6FDAD8CC-13AC-C648-918D-BDEB7D47B051}" type="presOf" srcId="{5E0BD538-5982-754D-9FE8-521EC8E7ED4D}" destId="{1053AF31-8F0F-F140-A3F8-4B17FDC7C721}" srcOrd="0" destOrd="0" presId="urn:microsoft.com/office/officeart/2005/8/layout/process5"/>
    <dgm:cxn modelId="{13595D51-599C-2244-A34D-832D147342F3}" type="presOf" srcId="{FC78D4D7-08C1-B244-B74A-749703E1106A}" destId="{4EBC68CB-AE9B-E249-B9D1-4A62A07421CD}" srcOrd="0" destOrd="0" presId="urn:microsoft.com/office/officeart/2005/8/layout/process5"/>
    <dgm:cxn modelId="{CB7B8247-FCF9-174E-B49C-F176BC72D034}" type="presOf" srcId="{5B829C51-175F-8245-B75D-7304F9FB03DD}" destId="{6EBFE731-E41C-2649-BB17-5BF230C7C052}" srcOrd="0" destOrd="0" presId="urn:microsoft.com/office/officeart/2005/8/layout/process5"/>
    <dgm:cxn modelId="{C1E7FC15-EC9E-AE4D-BB38-617B1F29EF40}" type="presOf" srcId="{2E40FE7C-919D-1446-BA81-7AEB4E99B291}" destId="{118B1ED2-9606-074F-BE1E-0DE1437E0CC4}" srcOrd="1" destOrd="0" presId="urn:microsoft.com/office/officeart/2005/8/layout/process5"/>
    <dgm:cxn modelId="{8839627F-7D3B-BD4C-89C7-F911E8BF1F10}" srcId="{78C6D4E1-6C18-774E-9570-BDF1062037FA}" destId="{5B829C51-175F-8245-B75D-7304F9FB03DD}" srcOrd="5" destOrd="0" parTransId="{B8F9FB17-DB28-8C49-B812-AEF1016AFC3E}" sibTransId="{BD507831-63B7-8242-9A52-CE5A363F04C7}"/>
    <dgm:cxn modelId="{3919D2C0-6BE0-6046-845C-E6146E451702}" type="presOf" srcId="{FC78D4D7-08C1-B244-B74A-749703E1106A}" destId="{14AD7A1B-AD42-1E49-9229-1D8E597613C3}" srcOrd="1" destOrd="0" presId="urn:microsoft.com/office/officeart/2005/8/layout/process5"/>
    <dgm:cxn modelId="{3B333EA1-3656-7E46-8270-890C6F581681}" type="presOf" srcId="{9A0BF3D3-3CC5-224B-B281-85BC92010869}" destId="{C64FC2B5-5FFE-DF4F-A5E2-14CB052F7551}" srcOrd="0" destOrd="0" presId="urn:microsoft.com/office/officeart/2005/8/layout/process5"/>
    <dgm:cxn modelId="{81159011-2D82-1E4A-BEB5-B7C9A00B55E9}" srcId="{78C6D4E1-6C18-774E-9570-BDF1062037FA}" destId="{A5989363-B046-FF40-9DB7-FAC998F185C6}" srcOrd="8" destOrd="0" parTransId="{3D873F03-E9B7-DE41-BF3B-BAF270BD2106}" sibTransId="{A1646F39-5A09-D04E-9273-F79195CF5C61}"/>
    <dgm:cxn modelId="{6CFB37AF-51AF-0240-88A3-E97B3586AAEE}" type="presOf" srcId="{9768F064-C878-7344-A875-475C9CE40648}" destId="{CE4E432F-3A8F-C84C-99A2-A197117549A0}" srcOrd="0" destOrd="0" presId="urn:microsoft.com/office/officeart/2005/8/layout/process5"/>
    <dgm:cxn modelId="{2174CBCE-64B9-9E4D-9550-965EB24BCB05}" type="presOf" srcId="{78C6D4E1-6C18-774E-9570-BDF1062037FA}" destId="{E70A8097-D925-0247-9582-AA393CA08E1F}" srcOrd="0" destOrd="0" presId="urn:microsoft.com/office/officeart/2005/8/layout/process5"/>
    <dgm:cxn modelId="{A8263A48-7395-BC45-8949-CD85A8901D7B}" type="presOf" srcId="{F7A67975-AF35-4744-A841-43821BD194A4}" destId="{51BCEAD2-C920-4248-BECF-2D1C5514EB5C}" srcOrd="0" destOrd="0" presId="urn:microsoft.com/office/officeart/2005/8/layout/process5"/>
    <dgm:cxn modelId="{42201C2C-B6BA-3848-9CAF-4DE98B89CBF6}" type="presOf" srcId="{46CBC3AB-4A5A-D646-ADCB-A13E419EEF7F}" destId="{E27AF0EF-7752-534C-8CAC-7827560289FA}" srcOrd="0" destOrd="0" presId="urn:microsoft.com/office/officeart/2005/8/layout/process5"/>
    <dgm:cxn modelId="{72518F8B-AA5F-574B-AF1B-A06357DE802C}" srcId="{78C6D4E1-6C18-774E-9570-BDF1062037FA}" destId="{5E0BD538-5982-754D-9FE8-521EC8E7ED4D}" srcOrd="1" destOrd="0" parTransId="{8CE16AAB-D431-4C42-865C-5EFA1AAF3249}" sibTransId="{13E35E28-0A57-814F-8306-720A20EC8554}"/>
    <dgm:cxn modelId="{E9528537-59F3-6B45-8AAD-4B3FFF5B4479}" type="presOf" srcId="{712D92AC-BF2E-DB4F-89C7-3C12E820A7DF}" destId="{908C1A3B-5040-8B40-8FF9-66C4583E66D1}" srcOrd="1" destOrd="0" presId="urn:microsoft.com/office/officeart/2005/8/layout/process5"/>
    <dgm:cxn modelId="{BFCBD975-1EF7-234E-8FA1-5E183A2ADB0A}" type="presOf" srcId="{8D067143-8365-E74E-BE0A-68D40340906E}" destId="{9E203412-6483-3840-BBF7-0563DB4F94FA}" srcOrd="0" destOrd="0" presId="urn:microsoft.com/office/officeart/2005/8/layout/process5"/>
    <dgm:cxn modelId="{19B1C6B4-BDE7-054A-B5FB-EBD0AA867436}" type="presOf" srcId="{AD604C72-7B96-1543-962F-912687CCDA5A}" destId="{2E846DFA-5AF2-654A-90B2-FA0985003F0F}" srcOrd="1" destOrd="0" presId="urn:microsoft.com/office/officeart/2005/8/layout/process5"/>
    <dgm:cxn modelId="{AF0615B1-2161-6241-97D7-9B1ADB3D8AFB}" type="presParOf" srcId="{E70A8097-D925-0247-9582-AA393CA08E1F}" destId="{CAD004F7-7532-1742-BE38-73A4C0719EC0}" srcOrd="0" destOrd="0" presId="urn:microsoft.com/office/officeart/2005/8/layout/process5"/>
    <dgm:cxn modelId="{639E8FEB-0F5F-FA47-B3BC-464F45FDDB15}" type="presParOf" srcId="{E70A8097-D925-0247-9582-AA393CA08E1F}" destId="{CE4E432F-3A8F-C84C-99A2-A197117549A0}" srcOrd="1" destOrd="0" presId="urn:microsoft.com/office/officeart/2005/8/layout/process5"/>
    <dgm:cxn modelId="{7ABD137F-3339-EF4C-B62E-500020147C89}" type="presParOf" srcId="{CE4E432F-3A8F-C84C-99A2-A197117549A0}" destId="{296D24BF-2897-994F-A45E-BB46CD2E6534}" srcOrd="0" destOrd="0" presId="urn:microsoft.com/office/officeart/2005/8/layout/process5"/>
    <dgm:cxn modelId="{32E0C707-7B08-CC46-B966-B789151A5D51}" type="presParOf" srcId="{E70A8097-D925-0247-9582-AA393CA08E1F}" destId="{1053AF31-8F0F-F140-A3F8-4B17FDC7C721}" srcOrd="2" destOrd="0" presId="urn:microsoft.com/office/officeart/2005/8/layout/process5"/>
    <dgm:cxn modelId="{A6C8B872-CCA0-AC47-9224-FF0A73E8DFC5}" type="presParOf" srcId="{E70A8097-D925-0247-9582-AA393CA08E1F}" destId="{7279ACD5-0615-E445-BFEB-26A9FC1BF598}" srcOrd="3" destOrd="0" presId="urn:microsoft.com/office/officeart/2005/8/layout/process5"/>
    <dgm:cxn modelId="{D2C2F132-CBED-894A-9674-76ABE06EB12A}" type="presParOf" srcId="{7279ACD5-0615-E445-BFEB-26A9FC1BF598}" destId="{84822522-A1D7-7747-AAF6-43D6D984F743}" srcOrd="0" destOrd="0" presId="urn:microsoft.com/office/officeart/2005/8/layout/process5"/>
    <dgm:cxn modelId="{76898E21-574F-F943-9CFB-B5B4856AA608}" type="presParOf" srcId="{E70A8097-D925-0247-9582-AA393CA08E1F}" destId="{EA0C6CF9-0970-8C40-A291-0E3075FCA70C}" srcOrd="4" destOrd="0" presId="urn:microsoft.com/office/officeart/2005/8/layout/process5"/>
    <dgm:cxn modelId="{63F2578E-BE7C-8E48-A51A-3FE10FA8EB24}" type="presParOf" srcId="{E70A8097-D925-0247-9582-AA393CA08E1F}" destId="{52492D10-F1A7-F24C-9F95-F74ADE8FDA10}" srcOrd="5" destOrd="0" presId="urn:microsoft.com/office/officeart/2005/8/layout/process5"/>
    <dgm:cxn modelId="{DCF0F25D-CC7A-BE45-A6A6-F650A0572506}" type="presParOf" srcId="{52492D10-F1A7-F24C-9F95-F74ADE8FDA10}" destId="{31231560-9BF2-6148-8E49-1A0C7EE325EB}" srcOrd="0" destOrd="0" presId="urn:microsoft.com/office/officeart/2005/8/layout/process5"/>
    <dgm:cxn modelId="{BA3DA2C3-93D4-2C43-95A4-9A408A9C5418}" type="presParOf" srcId="{E70A8097-D925-0247-9582-AA393CA08E1F}" destId="{1D8ED387-7AEC-D74D-9532-B0BA71401521}" srcOrd="6" destOrd="0" presId="urn:microsoft.com/office/officeart/2005/8/layout/process5"/>
    <dgm:cxn modelId="{F72C5A97-578B-4746-81F6-0331EB1E8975}" type="presParOf" srcId="{E70A8097-D925-0247-9582-AA393CA08E1F}" destId="{7668A94F-A6DA-E14A-B8B5-C18AFC3751E9}" srcOrd="7" destOrd="0" presId="urn:microsoft.com/office/officeart/2005/8/layout/process5"/>
    <dgm:cxn modelId="{46CB85CB-236F-B549-A44F-1A49993ED2A4}" type="presParOf" srcId="{7668A94F-A6DA-E14A-B8B5-C18AFC3751E9}" destId="{2A7E6C7E-9936-B341-8DC0-AD8A75641806}" srcOrd="0" destOrd="0" presId="urn:microsoft.com/office/officeart/2005/8/layout/process5"/>
    <dgm:cxn modelId="{9B815B72-39DD-BE43-AB86-AFF2CC377808}" type="presParOf" srcId="{E70A8097-D925-0247-9582-AA393CA08E1F}" destId="{B0F48647-6D78-3444-834D-926D23186A6C}" srcOrd="8" destOrd="0" presId="urn:microsoft.com/office/officeart/2005/8/layout/process5"/>
    <dgm:cxn modelId="{0C5A83AC-3AD2-EA42-90CE-F36F7451A4E2}" type="presParOf" srcId="{E70A8097-D925-0247-9582-AA393CA08E1F}" destId="{C64FC2B5-5FFE-DF4F-A5E2-14CB052F7551}" srcOrd="9" destOrd="0" presId="urn:microsoft.com/office/officeart/2005/8/layout/process5"/>
    <dgm:cxn modelId="{2BB3D736-C840-AE47-B415-96EEC27459CF}" type="presParOf" srcId="{C64FC2B5-5FFE-DF4F-A5E2-14CB052F7551}" destId="{4057E859-D8CC-9C44-BF3D-80F57832FF44}" srcOrd="0" destOrd="0" presId="urn:microsoft.com/office/officeart/2005/8/layout/process5"/>
    <dgm:cxn modelId="{C0E51F58-BB83-5E4F-A624-2FBFDE511CF8}" type="presParOf" srcId="{E70A8097-D925-0247-9582-AA393CA08E1F}" destId="{6EBFE731-E41C-2649-BB17-5BF230C7C052}" srcOrd="10" destOrd="0" presId="urn:microsoft.com/office/officeart/2005/8/layout/process5"/>
    <dgm:cxn modelId="{586E199E-D1C8-E74C-9EDE-BF4802521AB8}" type="presParOf" srcId="{E70A8097-D925-0247-9582-AA393CA08E1F}" destId="{95CFA911-42EF-334A-B775-C9427E70A3D1}" srcOrd="11" destOrd="0" presId="urn:microsoft.com/office/officeart/2005/8/layout/process5"/>
    <dgm:cxn modelId="{76BCD166-6A30-FB43-BDD6-F36D7E1BABD0}" type="presParOf" srcId="{95CFA911-42EF-334A-B775-C9427E70A3D1}" destId="{FC38DCB0-27BA-7A41-8295-0256188067B3}" srcOrd="0" destOrd="0" presId="urn:microsoft.com/office/officeart/2005/8/layout/process5"/>
    <dgm:cxn modelId="{4ED74C31-8176-9040-BDE3-7CB0A4DEF9A3}" type="presParOf" srcId="{E70A8097-D925-0247-9582-AA393CA08E1F}" destId="{E27AF0EF-7752-534C-8CAC-7827560289FA}" srcOrd="12" destOrd="0" presId="urn:microsoft.com/office/officeart/2005/8/layout/process5"/>
    <dgm:cxn modelId="{D39E7F37-109B-5E4F-8541-3F08841BFF42}" type="presParOf" srcId="{E70A8097-D925-0247-9582-AA393CA08E1F}" destId="{327A1FEF-817E-204F-A0B8-110A8F9D2E26}" srcOrd="13" destOrd="0" presId="urn:microsoft.com/office/officeart/2005/8/layout/process5"/>
    <dgm:cxn modelId="{27DE016D-64FD-7B47-80FC-445E51C0D4E6}" type="presParOf" srcId="{327A1FEF-817E-204F-A0B8-110A8F9D2E26}" destId="{F0B93749-8ADF-054E-A581-EAF9E614B155}" srcOrd="0" destOrd="0" presId="urn:microsoft.com/office/officeart/2005/8/layout/process5"/>
    <dgm:cxn modelId="{CA91FBA4-36E4-844D-9CBA-459982907E96}" type="presParOf" srcId="{E70A8097-D925-0247-9582-AA393CA08E1F}" destId="{13290A8F-A6D9-5648-BB70-55FA743C319E}" srcOrd="14" destOrd="0" presId="urn:microsoft.com/office/officeart/2005/8/layout/process5"/>
    <dgm:cxn modelId="{33751B8F-38E1-344E-82F1-8D917E7C1B94}" type="presParOf" srcId="{E70A8097-D925-0247-9582-AA393CA08E1F}" destId="{4EBC68CB-AE9B-E249-B9D1-4A62A07421CD}" srcOrd="15" destOrd="0" presId="urn:microsoft.com/office/officeart/2005/8/layout/process5"/>
    <dgm:cxn modelId="{8F4520A6-D03C-1244-85CE-053765F662E5}" type="presParOf" srcId="{4EBC68CB-AE9B-E249-B9D1-4A62A07421CD}" destId="{14AD7A1B-AD42-1E49-9229-1D8E597613C3}" srcOrd="0" destOrd="0" presId="urn:microsoft.com/office/officeart/2005/8/layout/process5"/>
    <dgm:cxn modelId="{43A5E80E-81DF-6F40-AC6E-D0C9894DC9C7}" type="presParOf" srcId="{E70A8097-D925-0247-9582-AA393CA08E1F}" destId="{BA5BB952-9CE3-CB4E-9496-B9D480207600}" srcOrd="16" destOrd="0" presId="urn:microsoft.com/office/officeart/2005/8/layout/process5"/>
    <dgm:cxn modelId="{B7D197B3-65FB-1E4E-8C5C-CB5AA6720CD7}" type="presParOf" srcId="{E70A8097-D925-0247-9582-AA393CA08E1F}" destId="{8D78A3A9-DE6F-3D49-A6D7-09D6A9B41813}" srcOrd="17" destOrd="0" presId="urn:microsoft.com/office/officeart/2005/8/layout/process5"/>
    <dgm:cxn modelId="{B6A43B9D-8AC7-0F43-A1E6-A4B2D93DA989}" type="presParOf" srcId="{8D78A3A9-DE6F-3D49-A6D7-09D6A9B41813}" destId="{100BA223-3519-4348-85FB-A4F7FCDBC0AB}" srcOrd="0" destOrd="0" presId="urn:microsoft.com/office/officeart/2005/8/layout/process5"/>
    <dgm:cxn modelId="{4BF78D8A-D585-3747-B4D4-EB10D3D29FAD}" type="presParOf" srcId="{E70A8097-D925-0247-9582-AA393CA08E1F}" destId="{C0672B88-47F2-1349-A9E6-45386B46C6C9}" srcOrd="18" destOrd="0" presId="urn:microsoft.com/office/officeart/2005/8/layout/process5"/>
    <dgm:cxn modelId="{DF15DC69-4142-8046-A8A8-9A3ADC8C323C}" type="presParOf" srcId="{E70A8097-D925-0247-9582-AA393CA08E1F}" destId="{854BD9EA-DC76-994D-974F-152BEEA94C9C}" srcOrd="19" destOrd="0" presId="urn:microsoft.com/office/officeart/2005/8/layout/process5"/>
    <dgm:cxn modelId="{15E1C8CD-BD8F-7F40-A87D-190BCFC10F00}" type="presParOf" srcId="{854BD9EA-DC76-994D-974F-152BEEA94C9C}" destId="{2E846DFA-5AF2-654A-90B2-FA0985003F0F}" srcOrd="0" destOrd="0" presId="urn:microsoft.com/office/officeart/2005/8/layout/process5"/>
    <dgm:cxn modelId="{0FE01F44-1506-AD44-8EE1-C572979457F3}" type="presParOf" srcId="{E70A8097-D925-0247-9582-AA393CA08E1F}" destId="{163235AD-C982-EA4E-BF2D-A0C1EEDECE69}" srcOrd="20" destOrd="0" presId="urn:microsoft.com/office/officeart/2005/8/layout/process5"/>
    <dgm:cxn modelId="{91AB8099-7409-2541-BF5F-390BDF7638F5}" type="presParOf" srcId="{E70A8097-D925-0247-9582-AA393CA08E1F}" destId="{1D81DA75-309B-A944-AF2F-4E0B0005F63D}" srcOrd="21" destOrd="0" presId="urn:microsoft.com/office/officeart/2005/8/layout/process5"/>
    <dgm:cxn modelId="{7F101D69-AE35-2745-B8F3-92ED4A14F96C}" type="presParOf" srcId="{1D81DA75-309B-A944-AF2F-4E0B0005F63D}" destId="{72613322-9B30-C447-B9BF-72AAE13F570F}" srcOrd="0" destOrd="0" presId="urn:microsoft.com/office/officeart/2005/8/layout/process5"/>
    <dgm:cxn modelId="{6AB68B95-BAEC-7247-8D95-92C0154C7122}" type="presParOf" srcId="{E70A8097-D925-0247-9582-AA393CA08E1F}" destId="{809FFDD3-7403-7445-95CA-B007CBE897E8}" srcOrd="22" destOrd="0" presId="urn:microsoft.com/office/officeart/2005/8/layout/process5"/>
    <dgm:cxn modelId="{2C4ED34F-41B3-E542-B4EC-D4BA12C59391}" type="presParOf" srcId="{E70A8097-D925-0247-9582-AA393CA08E1F}" destId="{50AFDA8E-24C2-CE4C-893B-4A066B93E6FE}" srcOrd="23" destOrd="0" presId="urn:microsoft.com/office/officeart/2005/8/layout/process5"/>
    <dgm:cxn modelId="{41F426BB-FE0F-974A-A276-7006C37C24F9}" type="presParOf" srcId="{50AFDA8E-24C2-CE4C-893B-4A066B93E6FE}" destId="{3165A297-ECB5-3F41-AB3C-322189D39C15}" srcOrd="0" destOrd="0" presId="urn:microsoft.com/office/officeart/2005/8/layout/process5"/>
    <dgm:cxn modelId="{431C8CBB-8D89-5147-A873-8B6D54ECB492}" type="presParOf" srcId="{E70A8097-D925-0247-9582-AA393CA08E1F}" destId="{A6DC4C6D-9254-A141-B42F-E7C10A2B8305}" srcOrd="24" destOrd="0" presId="urn:microsoft.com/office/officeart/2005/8/layout/process5"/>
    <dgm:cxn modelId="{0C610553-3307-3F4B-96E4-4037233585E6}" type="presParOf" srcId="{E70A8097-D925-0247-9582-AA393CA08E1F}" destId="{0D055C23-0C52-8441-A02E-E33BF40D0C11}" srcOrd="25" destOrd="0" presId="urn:microsoft.com/office/officeart/2005/8/layout/process5"/>
    <dgm:cxn modelId="{947045F9-DE7E-8049-BD2A-8E2367D68641}" type="presParOf" srcId="{0D055C23-0C52-8441-A02E-E33BF40D0C11}" destId="{118B1ED2-9606-074F-BE1E-0DE1437E0CC4}" srcOrd="0" destOrd="0" presId="urn:microsoft.com/office/officeart/2005/8/layout/process5"/>
    <dgm:cxn modelId="{C23F7E08-E3D4-0641-9522-2C4CED70DE2C}" type="presParOf" srcId="{E70A8097-D925-0247-9582-AA393CA08E1F}" destId="{AF389F6D-75F1-EC46-A86F-9F49751FB5DC}" srcOrd="26" destOrd="0" presId="urn:microsoft.com/office/officeart/2005/8/layout/process5"/>
    <dgm:cxn modelId="{1C4A4D80-934D-0949-B115-24B5E5197F67}" type="presParOf" srcId="{E70A8097-D925-0247-9582-AA393CA08E1F}" destId="{60196C07-79EB-614F-9B47-BB527673E9AF}" srcOrd="27" destOrd="0" presId="urn:microsoft.com/office/officeart/2005/8/layout/process5"/>
    <dgm:cxn modelId="{EAB6DB1C-0676-2048-8CAA-EEFE66AE5675}" type="presParOf" srcId="{60196C07-79EB-614F-9B47-BB527673E9AF}" destId="{704015FE-0AB9-8840-96F9-3D142D965CA2}" srcOrd="0" destOrd="0" presId="urn:microsoft.com/office/officeart/2005/8/layout/process5"/>
    <dgm:cxn modelId="{8F215AE3-AA09-8C4B-9168-C90BA294F54D}" type="presParOf" srcId="{E70A8097-D925-0247-9582-AA393CA08E1F}" destId="{9E203412-6483-3840-BBF7-0563DB4F94FA}" srcOrd="28" destOrd="0" presId="urn:microsoft.com/office/officeart/2005/8/layout/process5"/>
    <dgm:cxn modelId="{E9502583-5D75-A74B-BC2A-8BA70D6F6BE3}" type="presParOf" srcId="{E70A8097-D925-0247-9582-AA393CA08E1F}" destId="{0731F58C-9A67-A745-8B85-C0C08E480A79}" srcOrd="29" destOrd="0" presId="urn:microsoft.com/office/officeart/2005/8/layout/process5"/>
    <dgm:cxn modelId="{3D72C946-144F-1C41-9C6E-8A47F0782C53}" type="presParOf" srcId="{0731F58C-9A67-A745-8B85-C0C08E480A79}" destId="{908C1A3B-5040-8B40-8FF9-66C4583E66D1}" srcOrd="0" destOrd="0" presId="urn:microsoft.com/office/officeart/2005/8/layout/process5"/>
    <dgm:cxn modelId="{B83BAB61-77EA-5748-960B-BE881F2C457E}" type="presParOf" srcId="{E70A8097-D925-0247-9582-AA393CA08E1F}" destId="{51BCEAD2-C920-4248-BECF-2D1C5514EB5C}" srcOrd="3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D004F7-7532-1742-BE38-73A4C0719EC0}">
      <dsp:nvSpPr>
        <dsp:cNvPr id="0" name=""/>
        <dsp:cNvSpPr/>
      </dsp:nvSpPr>
      <dsp:spPr>
        <a:xfrm>
          <a:off x="164621" y="165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NASPAA Approves Standards</a:t>
          </a:r>
        </a:p>
      </dsp:txBody>
      <dsp:txXfrm>
        <a:off x="187395" y="24433"/>
        <a:ext cx="1250371" cy="732003"/>
      </dsp:txXfrm>
    </dsp:sp>
    <dsp:sp modelId="{CE4E432F-3A8F-C84C-99A2-A197117549A0}">
      <dsp:nvSpPr>
        <dsp:cNvPr id="0" name=""/>
        <dsp:cNvSpPr/>
      </dsp:nvSpPr>
      <dsp:spPr>
        <a:xfrm>
          <a:off x="1574582" y="22974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1574582" y="294019"/>
        <a:ext cx="192314" cy="192832"/>
      </dsp:txXfrm>
    </dsp:sp>
    <dsp:sp modelId="{1053AF31-8F0F-F140-A3F8-4B17FDC7C721}">
      <dsp:nvSpPr>
        <dsp:cNvPr id="0" name=""/>
        <dsp:cNvSpPr/>
      </dsp:nvSpPr>
      <dsp:spPr>
        <a:xfrm>
          <a:off x="1978909" y="165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Program submits eligibility report</a:t>
          </a:r>
        </a:p>
      </dsp:txBody>
      <dsp:txXfrm>
        <a:off x="2001683" y="24433"/>
        <a:ext cx="1250371" cy="732003"/>
      </dsp:txXfrm>
    </dsp:sp>
    <dsp:sp modelId="{7279ACD5-0615-E445-BFEB-26A9FC1BF598}">
      <dsp:nvSpPr>
        <dsp:cNvPr id="0" name=""/>
        <dsp:cNvSpPr/>
      </dsp:nvSpPr>
      <dsp:spPr>
        <a:xfrm>
          <a:off x="3388869" y="22974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3388869" y="294019"/>
        <a:ext cx="192314" cy="192832"/>
      </dsp:txXfrm>
    </dsp:sp>
    <dsp:sp modelId="{EA0C6CF9-0970-8C40-A291-0E3075FCA70C}">
      <dsp:nvSpPr>
        <dsp:cNvPr id="0" name=""/>
        <dsp:cNvSpPr/>
      </dsp:nvSpPr>
      <dsp:spPr>
        <a:xfrm>
          <a:off x="3793196" y="165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COPRA  responds and advises</a:t>
          </a:r>
        </a:p>
      </dsp:txBody>
      <dsp:txXfrm>
        <a:off x="3815970" y="24433"/>
        <a:ext cx="1250371" cy="732003"/>
      </dsp:txXfrm>
    </dsp:sp>
    <dsp:sp modelId="{52492D10-F1A7-F24C-9F95-F74ADE8FDA10}">
      <dsp:nvSpPr>
        <dsp:cNvPr id="0" name=""/>
        <dsp:cNvSpPr/>
      </dsp:nvSpPr>
      <dsp:spPr>
        <a:xfrm>
          <a:off x="5203157" y="22974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5203157" y="294019"/>
        <a:ext cx="192314" cy="192832"/>
      </dsp:txXfrm>
    </dsp:sp>
    <dsp:sp modelId="{1D8ED387-7AEC-D74D-9532-B0BA71401521}">
      <dsp:nvSpPr>
        <dsp:cNvPr id="0" name=""/>
        <dsp:cNvSpPr/>
      </dsp:nvSpPr>
      <dsp:spPr>
        <a:xfrm>
          <a:off x="5607484" y="165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Program prepares  &amp; submits Self-Study </a:t>
          </a:r>
          <a:r>
            <a:rPr lang="en-US" sz="1000" kern="1200" dirty="0" smtClean="0"/>
            <a:t>Report (SSR)</a:t>
          </a:r>
          <a:endParaRPr lang="en-US" sz="1000" kern="1200" dirty="0"/>
        </a:p>
      </dsp:txBody>
      <dsp:txXfrm>
        <a:off x="5630258" y="24433"/>
        <a:ext cx="1250371" cy="732003"/>
      </dsp:txXfrm>
    </dsp:sp>
    <dsp:sp modelId="{7668A94F-A6DA-E14A-B8B5-C18AFC3751E9}">
      <dsp:nvSpPr>
        <dsp:cNvPr id="0" name=""/>
        <dsp:cNvSpPr/>
      </dsp:nvSpPr>
      <dsp:spPr>
        <a:xfrm rot="5400000">
          <a:off x="6118077" y="869926"/>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5400000">
        <a:off x="6159028" y="893253"/>
        <a:ext cx="192832" cy="192314"/>
      </dsp:txXfrm>
    </dsp:sp>
    <dsp:sp modelId="{B0F48647-6D78-3444-834D-926D23186A6C}">
      <dsp:nvSpPr>
        <dsp:cNvPr id="0" name=""/>
        <dsp:cNvSpPr/>
      </dsp:nvSpPr>
      <dsp:spPr>
        <a:xfrm>
          <a:off x="5607484" y="129757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COPRA </a:t>
          </a:r>
          <a:r>
            <a:rPr lang="en-US" sz="1000" kern="1200" dirty="0" smtClean="0"/>
            <a:t>subcommittee </a:t>
          </a:r>
          <a:r>
            <a:rPr lang="en-US" sz="1000" kern="1200" dirty="0"/>
            <a:t>reviews and reports </a:t>
          </a:r>
        </a:p>
      </dsp:txBody>
      <dsp:txXfrm>
        <a:off x="5630258" y="1320353"/>
        <a:ext cx="1250371" cy="732003"/>
      </dsp:txXfrm>
    </dsp:sp>
    <dsp:sp modelId="{C64FC2B5-5FFE-DF4F-A5E2-14CB052F7551}">
      <dsp:nvSpPr>
        <dsp:cNvPr id="0" name=""/>
        <dsp:cNvSpPr/>
      </dsp:nvSpPr>
      <dsp:spPr>
        <a:xfrm rot="10800000">
          <a:off x="5218708" y="152566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5301128" y="1589939"/>
        <a:ext cx="192314" cy="192832"/>
      </dsp:txXfrm>
    </dsp:sp>
    <dsp:sp modelId="{6EBFE731-E41C-2649-BB17-5BF230C7C052}">
      <dsp:nvSpPr>
        <dsp:cNvPr id="0" name=""/>
        <dsp:cNvSpPr/>
      </dsp:nvSpPr>
      <dsp:spPr>
        <a:xfrm>
          <a:off x="3793196" y="129757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COPRA prepares and sends Interim </a:t>
          </a:r>
          <a:r>
            <a:rPr lang="en-US" sz="1000" kern="1200" dirty="0" smtClean="0"/>
            <a:t>Report (IR)</a:t>
          </a:r>
          <a:endParaRPr lang="en-US" sz="1000" kern="1200" dirty="0"/>
        </a:p>
      </dsp:txBody>
      <dsp:txXfrm>
        <a:off x="3815970" y="1320353"/>
        <a:ext cx="1250371" cy="732003"/>
      </dsp:txXfrm>
    </dsp:sp>
    <dsp:sp modelId="{95CFA911-42EF-334A-B775-C9427E70A3D1}">
      <dsp:nvSpPr>
        <dsp:cNvPr id="0" name=""/>
        <dsp:cNvSpPr/>
      </dsp:nvSpPr>
      <dsp:spPr>
        <a:xfrm rot="10800000">
          <a:off x="3404421" y="152566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3486841" y="1589939"/>
        <a:ext cx="192314" cy="192832"/>
      </dsp:txXfrm>
    </dsp:sp>
    <dsp:sp modelId="{E27AF0EF-7752-534C-8CAC-7827560289FA}">
      <dsp:nvSpPr>
        <dsp:cNvPr id="0" name=""/>
        <dsp:cNvSpPr/>
      </dsp:nvSpPr>
      <dsp:spPr>
        <a:xfrm>
          <a:off x="1978909" y="129757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Program responds to IR</a:t>
          </a:r>
        </a:p>
      </dsp:txBody>
      <dsp:txXfrm>
        <a:off x="2001683" y="1320353"/>
        <a:ext cx="1250371" cy="732003"/>
      </dsp:txXfrm>
    </dsp:sp>
    <dsp:sp modelId="{327A1FEF-817E-204F-A0B8-110A8F9D2E26}">
      <dsp:nvSpPr>
        <dsp:cNvPr id="0" name=""/>
        <dsp:cNvSpPr/>
      </dsp:nvSpPr>
      <dsp:spPr>
        <a:xfrm rot="10800000">
          <a:off x="1590133" y="152566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1672553" y="1589939"/>
        <a:ext cx="192314" cy="192832"/>
      </dsp:txXfrm>
    </dsp:sp>
    <dsp:sp modelId="{13290A8F-A6D9-5648-BB70-55FA743C319E}">
      <dsp:nvSpPr>
        <dsp:cNvPr id="0" name=""/>
        <dsp:cNvSpPr/>
      </dsp:nvSpPr>
      <dsp:spPr>
        <a:xfrm>
          <a:off x="164621" y="129757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NASPAA staff select </a:t>
          </a:r>
          <a:r>
            <a:rPr lang="en-US" sz="1000" kern="1200" dirty="0" smtClean="0"/>
            <a:t>Site Visit Team (SVT)</a:t>
          </a:r>
          <a:endParaRPr lang="en-US" sz="1000" kern="1200" dirty="0"/>
        </a:p>
      </dsp:txBody>
      <dsp:txXfrm>
        <a:off x="187395" y="1320353"/>
        <a:ext cx="1250371" cy="732003"/>
      </dsp:txXfrm>
    </dsp:sp>
    <dsp:sp modelId="{4EBC68CB-AE9B-E249-B9D1-4A62A07421CD}">
      <dsp:nvSpPr>
        <dsp:cNvPr id="0" name=""/>
        <dsp:cNvSpPr/>
      </dsp:nvSpPr>
      <dsp:spPr>
        <a:xfrm rot="5400000">
          <a:off x="675213" y="2165845"/>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5400000">
        <a:off x="716164" y="2189172"/>
        <a:ext cx="192832" cy="192314"/>
      </dsp:txXfrm>
    </dsp:sp>
    <dsp:sp modelId="{BA5BB952-9CE3-CB4E-9496-B9D480207600}">
      <dsp:nvSpPr>
        <dsp:cNvPr id="0" name=""/>
        <dsp:cNvSpPr/>
      </dsp:nvSpPr>
      <dsp:spPr>
        <a:xfrm>
          <a:off x="164621" y="259349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Program reviews and approves SVT</a:t>
          </a:r>
        </a:p>
      </dsp:txBody>
      <dsp:txXfrm>
        <a:off x="187395" y="2616273"/>
        <a:ext cx="1250371" cy="732003"/>
      </dsp:txXfrm>
    </dsp:sp>
    <dsp:sp modelId="{8D78A3A9-DE6F-3D49-A6D7-09D6A9B41813}">
      <dsp:nvSpPr>
        <dsp:cNvPr id="0" name=""/>
        <dsp:cNvSpPr/>
      </dsp:nvSpPr>
      <dsp:spPr>
        <a:xfrm>
          <a:off x="1574582" y="282158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1574582" y="2885859"/>
        <a:ext cx="192314" cy="192832"/>
      </dsp:txXfrm>
    </dsp:sp>
    <dsp:sp modelId="{C0672B88-47F2-1349-A9E6-45386B46C6C9}">
      <dsp:nvSpPr>
        <dsp:cNvPr id="0" name=""/>
        <dsp:cNvSpPr/>
      </dsp:nvSpPr>
      <dsp:spPr>
        <a:xfrm>
          <a:off x="1978909" y="259349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SVT reviews </a:t>
          </a:r>
          <a:r>
            <a:rPr lang="en-US" sz="1000" kern="1200" dirty="0" smtClean="0"/>
            <a:t>SSR, visits, drafts report</a:t>
          </a:r>
          <a:endParaRPr lang="en-US" sz="1000" kern="1200" dirty="0"/>
        </a:p>
      </dsp:txBody>
      <dsp:txXfrm>
        <a:off x="2001683" y="2616273"/>
        <a:ext cx="1250371" cy="732003"/>
      </dsp:txXfrm>
    </dsp:sp>
    <dsp:sp modelId="{854BD9EA-DC76-994D-974F-152BEEA94C9C}">
      <dsp:nvSpPr>
        <dsp:cNvPr id="0" name=""/>
        <dsp:cNvSpPr/>
      </dsp:nvSpPr>
      <dsp:spPr>
        <a:xfrm>
          <a:off x="3388869" y="282158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3388869" y="2885859"/>
        <a:ext cx="192314" cy="192832"/>
      </dsp:txXfrm>
    </dsp:sp>
    <dsp:sp modelId="{163235AD-C982-EA4E-BF2D-A0C1EEDECE69}">
      <dsp:nvSpPr>
        <dsp:cNvPr id="0" name=""/>
        <dsp:cNvSpPr/>
      </dsp:nvSpPr>
      <dsp:spPr>
        <a:xfrm>
          <a:off x="3793196" y="259349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Program responds to SVT draft</a:t>
          </a:r>
          <a:endParaRPr lang="en-US" sz="1000" kern="1200" dirty="0"/>
        </a:p>
      </dsp:txBody>
      <dsp:txXfrm>
        <a:off x="3815970" y="2616273"/>
        <a:ext cx="1250371" cy="732003"/>
      </dsp:txXfrm>
    </dsp:sp>
    <dsp:sp modelId="{1D81DA75-309B-A944-AF2F-4E0B0005F63D}">
      <dsp:nvSpPr>
        <dsp:cNvPr id="0" name=""/>
        <dsp:cNvSpPr/>
      </dsp:nvSpPr>
      <dsp:spPr>
        <a:xfrm>
          <a:off x="5203157" y="282158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5203157" y="2885859"/>
        <a:ext cx="192314" cy="192832"/>
      </dsp:txXfrm>
    </dsp:sp>
    <dsp:sp modelId="{809FFDD3-7403-7445-95CA-B007CBE897E8}">
      <dsp:nvSpPr>
        <dsp:cNvPr id="0" name=""/>
        <dsp:cNvSpPr/>
      </dsp:nvSpPr>
      <dsp:spPr>
        <a:xfrm>
          <a:off x="5607484" y="259349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SVT reports to COPRA</a:t>
          </a:r>
        </a:p>
      </dsp:txBody>
      <dsp:txXfrm>
        <a:off x="5630258" y="2616273"/>
        <a:ext cx="1250371" cy="732003"/>
      </dsp:txXfrm>
    </dsp:sp>
    <dsp:sp modelId="{50AFDA8E-24C2-CE4C-893B-4A066B93E6FE}">
      <dsp:nvSpPr>
        <dsp:cNvPr id="0" name=""/>
        <dsp:cNvSpPr/>
      </dsp:nvSpPr>
      <dsp:spPr>
        <a:xfrm rot="5400000">
          <a:off x="6118077" y="3461765"/>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5400000">
        <a:off x="6159028" y="3485092"/>
        <a:ext cx="192832" cy="192314"/>
      </dsp:txXfrm>
    </dsp:sp>
    <dsp:sp modelId="{A6DC4C6D-9254-A141-B42F-E7C10A2B8305}">
      <dsp:nvSpPr>
        <dsp:cNvPr id="0" name=""/>
        <dsp:cNvSpPr/>
      </dsp:nvSpPr>
      <dsp:spPr>
        <a:xfrm>
          <a:off x="5607484" y="388941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COPRA  decides and monitors</a:t>
          </a:r>
        </a:p>
      </dsp:txBody>
      <dsp:txXfrm>
        <a:off x="5630258" y="3912193"/>
        <a:ext cx="1250371" cy="732003"/>
      </dsp:txXfrm>
    </dsp:sp>
    <dsp:sp modelId="{0D055C23-0C52-8441-A02E-E33BF40D0C11}">
      <dsp:nvSpPr>
        <dsp:cNvPr id="0" name=""/>
        <dsp:cNvSpPr/>
      </dsp:nvSpPr>
      <dsp:spPr>
        <a:xfrm rot="10800000">
          <a:off x="5218708" y="411750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5301128" y="4181779"/>
        <a:ext cx="192314" cy="192832"/>
      </dsp:txXfrm>
    </dsp:sp>
    <dsp:sp modelId="{AF389F6D-75F1-EC46-A86F-9F49751FB5DC}">
      <dsp:nvSpPr>
        <dsp:cNvPr id="0" name=""/>
        <dsp:cNvSpPr/>
      </dsp:nvSpPr>
      <dsp:spPr>
        <a:xfrm>
          <a:off x="3793196" y="388941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Decision sent to Program</a:t>
          </a:r>
        </a:p>
      </dsp:txBody>
      <dsp:txXfrm>
        <a:off x="3815970" y="3912193"/>
        <a:ext cx="1250371" cy="732003"/>
      </dsp:txXfrm>
    </dsp:sp>
    <dsp:sp modelId="{60196C07-79EB-614F-9B47-BB527673E9AF}">
      <dsp:nvSpPr>
        <dsp:cNvPr id="0" name=""/>
        <dsp:cNvSpPr/>
      </dsp:nvSpPr>
      <dsp:spPr>
        <a:xfrm rot="10800000">
          <a:off x="3404421" y="411750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3486841" y="4181779"/>
        <a:ext cx="192314" cy="192832"/>
      </dsp:txXfrm>
    </dsp:sp>
    <dsp:sp modelId="{9E203412-6483-3840-BBF7-0563DB4F94FA}">
      <dsp:nvSpPr>
        <dsp:cNvPr id="0" name=""/>
        <dsp:cNvSpPr/>
      </dsp:nvSpPr>
      <dsp:spPr>
        <a:xfrm>
          <a:off x="1978909" y="388941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Appeal possible</a:t>
          </a:r>
        </a:p>
      </dsp:txBody>
      <dsp:txXfrm>
        <a:off x="2001683" y="3912193"/>
        <a:ext cx="1250371" cy="732003"/>
      </dsp:txXfrm>
    </dsp:sp>
    <dsp:sp modelId="{0731F58C-9A67-A745-8B85-C0C08E480A79}">
      <dsp:nvSpPr>
        <dsp:cNvPr id="0" name=""/>
        <dsp:cNvSpPr/>
      </dsp:nvSpPr>
      <dsp:spPr>
        <a:xfrm rot="10800000">
          <a:off x="1590133" y="4117501"/>
          <a:ext cx="274734" cy="321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1672553" y="4181779"/>
        <a:ext cx="192314" cy="192832"/>
      </dsp:txXfrm>
    </dsp:sp>
    <dsp:sp modelId="{51BCEAD2-C920-4248-BECF-2D1C5514EB5C}">
      <dsp:nvSpPr>
        <dsp:cNvPr id="0" name=""/>
        <dsp:cNvSpPr/>
      </dsp:nvSpPr>
      <dsp:spPr>
        <a:xfrm>
          <a:off x="164621" y="3889419"/>
          <a:ext cx="1295919" cy="77755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Program files annual updates</a:t>
          </a:r>
        </a:p>
      </dsp:txBody>
      <dsp:txXfrm>
        <a:off x="187395" y="3912193"/>
        <a:ext cx="1250371" cy="732003"/>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1757A-5700-0945-A257-0A6F5B0A26BB}" type="datetimeFigureOut">
              <a:rPr lang="en-US" smtClean="0"/>
              <a:t>8/13/14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3A293-E2F0-CD45-A2F8-2DD135FF1F86}" type="slidenum">
              <a:rPr lang="en-US" smtClean="0"/>
              <a:t>‹#›</a:t>
            </a:fld>
            <a:endParaRPr lang="en-US"/>
          </a:p>
        </p:txBody>
      </p:sp>
    </p:spTree>
    <p:extLst>
      <p:ext uri="{BB962C8B-B14F-4D97-AF65-F5344CB8AC3E}">
        <p14:creationId xmlns:p14="http://schemas.microsoft.com/office/powerpoint/2010/main"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segment is intended to help you understand accreditation as a</a:t>
            </a:r>
            <a:r>
              <a:rPr lang="en-US" b="1" baseline="0" dirty="0" smtClean="0"/>
              <a:t> process.</a:t>
            </a:r>
          </a:p>
          <a:p>
            <a:r>
              <a:rPr lang="en-US" b="1" dirty="0" smtClean="0"/>
              <a:t>NASPAA</a:t>
            </a:r>
            <a:r>
              <a:rPr lang="en-US" b="1" baseline="0" dirty="0" smtClean="0"/>
              <a:t> accreditation is a process that encourages programs to keep improving, which means identifying what success means to you and demonstrating how you are achieving it</a:t>
            </a:r>
          </a:p>
          <a:p>
            <a:r>
              <a:rPr lang="en-US" b="1" baseline="0" dirty="0" smtClean="0"/>
              <a:t>We’ll compare the accreditation process to two other processes with which you might be familiar: writing a grant proposal and conducting an operational audit.</a:t>
            </a:r>
          </a:p>
          <a:p>
            <a:r>
              <a:rPr lang="en-US" b="1" baseline="0" dirty="0" smtClean="0"/>
              <a:t>We’ll review the steps in the accreditation process and describe what we call, the “accreditation triangle”</a:t>
            </a:r>
          </a:p>
          <a:p>
            <a:r>
              <a:rPr lang="en-US" b="1" baseline="0" dirty="0" smtClean="0"/>
              <a:t>If you understand the accreditation triangle, then you understand accreditation.</a:t>
            </a:r>
          </a:p>
          <a:p>
            <a:endParaRPr lang="en-US" b="1" baseline="0" dirty="0" smtClean="0"/>
          </a:p>
          <a:p>
            <a:r>
              <a:rPr lang="en-US" b="1" baseline="0" dirty="0" smtClean="0"/>
              <a:t>Feel free to pause this video at any time to study a slide.</a:t>
            </a:r>
          </a:p>
          <a:p>
            <a:r>
              <a:rPr lang="en-US" b="1" baseline="0" dirty="0" smtClean="0"/>
              <a:t>Download the slides because they contain detailed notes</a:t>
            </a:r>
          </a:p>
          <a:p>
            <a:r>
              <a:rPr lang="en-US" b="1" baseline="0" dirty="0" smtClean="0"/>
              <a:t>You should send at least one representative from your program to the Accreditation Institute at NASPAA’s annual meeting</a:t>
            </a:r>
          </a:p>
          <a:p>
            <a:r>
              <a:rPr lang="en-US" b="1" baseline="0" dirty="0" smtClean="0"/>
              <a:t>The Accreditation Institute is where you’ll have an opportunity to practice applying the concepts and tools we review in these videos</a:t>
            </a:r>
            <a:endParaRPr lang="en-US" b="1" dirty="0" smtClean="0"/>
          </a:p>
          <a:p>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1</a:t>
            </a:fld>
            <a:endParaRPr lang="en-US"/>
          </a:p>
        </p:txBody>
      </p:sp>
    </p:spTree>
    <p:extLst>
      <p:ext uri="{BB962C8B-B14F-4D97-AF65-F5344CB8AC3E}">
        <p14:creationId xmlns:p14="http://schemas.microsoft.com/office/powerpoint/2010/main" val="739786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We begin</a:t>
            </a:r>
            <a:r>
              <a:rPr lang="en-US" b="1" baseline="0" dirty="0" smtClean="0"/>
              <a:t> at the end, with outcomes. To understand accreditation, you should understand the distinctions COPRA makes between between inputs, outputs, and outcomes.</a:t>
            </a:r>
            <a:endParaRPr lang="en-US" b="1" dirty="0" smtClean="0"/>
          </a:p>
          <a:p>
            <a:r>
              <a:rPr lang="en-US" b="1" dirty="0" smtClean="0"/>
              <a:t>An input is a resource that contributes</a:t>
            </a:r>
            <a:r>
              <a:rPr lang="en-US" b="1" baseline="0" dirty="0" smtClean="0"/>
              <a:t> to generating</a:t>
            </a:r>
            <a:r>
              <a:rPr lang="en-US" b="1" dirty="0" smtClean="0"/>
              <a:t> outputs:</a:t>
            </a:r>
            <a:r>
              <a:rPr lang="en-US" b="1" baseline="0" dirty="0" smtClean="0"/>
              <a:t> buildings, labor (lectures, exercises), journals accessible through your library, computers</a:t>
            </a:r>
          </a:p>
          <a:p>
            <a:r>
              <a:rPr lang="en-US" b="1" baseline="0" dirty="0" smtClean="0"/>
              <a:t>An output is the product or service that results from combining the inputs in distinctive ways: student work products, faculty publications, etc.</a:t>
            </a:r>
          </a:p>
          <a:p>
            <a:r>
              <a:rPr lang="en-US" b="1" baseline="0" dirty="0" smtClean="0"/>
              <a:t>An outcome is consequence, performance or value associated with outputs: student ability to do (competencies), impact of faculty on public administration and policy</a:t>
            </a:r>
          </a:p>
          <a:p>
            <a:r>
              <a:rPr lang="en-US" b="1" dirty="0" smtClean="0"/>
              <a:t>A program can have many</a:t>
            </a:r>
            <a:r>
              <a:rPr lang="en-US" b="1" baseline="0" dirty="0" smtClean="0"/>
              <a:t> </a:t>
            </a:r>
            <a:r>
              <a:rPr lang="en-US" b="1" dirty="0" smtClean="0"/>
              <a:t>outcomes; if they aren't linked to your mission, they may not help demonstrate that you are achieving it,</a:t>
            </a:r>
            <a:r>
              <a:rPr lang="en-US" b="1" baseline="0" dirty="0" smtClean="0"/>
              <a:t> which is what COPRA wants to see</a:t>
            </a:r>
            <a:r>
              <a:rPr lang="en-US" b="1" dirty="0" smtClean="0"/>
              <a:t>. </a:t>
            </a:r>
            <a:endParaRPr lang="en-US" b="1" baseline="0" dirty="0" smtClean="0"/>
          </a:p>
          <a:p>
            <a:r>
              <a:rPr lang="en-US" b="1" baseline="0" dirty="0" smtClean="0"/>
              <a:t>Accreditation focuses on your strategy and processes for transforming inputs into outputs that generate outcomes consistent with your mission.</a:t>
            </a:r>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2</a:t>
            </a:fld>
            <a:endParaRPr lang="en-US"/>
          </a:p>
        </p:txBody>
      </p:sp>
    </p:spTree>
    <p:extLst>
      <p:ext uri="{BB962C8B-B14F-4D97-AF65-F5344CB8AC3E}">
        <p14:creationId xmlns:p14="http://schemas.microsoft.com/office/powerpoint/2010/main" val="4112271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What’s a private foundation or government agency want to know to justify funding your program rather than another one?</a:t>
            </a:r>
          </a:p>
          <a:p>
            <a:r>
              <a:rPr lang="en-US" b="1" baseline="0" dirty="0" smtClean="0"/>
              <a:t>It begins with your goals: why do they matter; how will you know that you’ve achieved them.</a:t>
            </a:r>
          </a:p>
          <a:p>
            <a:r>
              <a:rPr lang="en-US" b="1" baseline="0" dirty="0" smtClean="0"/>
              <a:t>A funder wants to know that its support will have meaningful and continuing impact.</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So, a grant proposal, while a one-time or periodic occurrence, asks whether a program is managing itself strategically to use the funding to improve its performance</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When you write a proposal seeking funds, you are trying to persuade the funder that your goals are worthwhile, that you have the processes in place to achieve them, and that you can demonstrate the outcomes</a:t>
            </a:r>
          </a:p>
          <a:p>
            <a:r>
              <a:rPr lang="en-US" b="1" baseline="0" dirty="0" smtClean="0"/>
              <a:t>You craft your argument to address the ambitions of the funding source, much as you should manage your program to address the ambitions of your students, faculty, and employers.</a:t>
            </a:r>
          </a:p>
          <a:p>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3</a:t>
            </a:fld>
            <a:endParaRPr lang="en-US"/>
          </a:p>
        </p:txBody>
      </p:sp>
    </p:spTree>
    <p:extLst>
      <p:ext uri="{BB962C8B-B14F-4D97-AF65-F5344CB8AC3E}">
        <p14:creationId xmlns:p14="http://schemas.microsoft.com/office/powerpoint/2010/main" val="4112271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Operational audits of program effectiveness follow a similar template. </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It begins with the program’s objectives, asking whether they are appropriate for the organization’s environment, then looks at whether the program has appropriate processes in place to achieve them. </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Those processes include measuring outcomes and re-allocating resources to improve program performance. </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So, an operational audit, while a one-time or periodic occurrence, asks whether a program is managing itself for efficiency and effectiveness, which includes managing itself strategically to continually improve its performance</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4</a:t>
            </a:fld>
            <a:endParaRPr lang="en-US"/>
          </a:p>
        </p:txBody>
      </p:sp>
    </p:spTree>
    <p:extLst>
      <p:ext uri="{BB962C8B-B14F-4D97-AF65-F5344CB8AC3E}">
        <p14:creationId xmlns:p14="http://schemas.microsoft.com/office/powerpoint/2010/main" val="4112271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Writing a grant proposal and conducting an operational audit have a lot in common with complying with accreditation standards: </a:t>
            </a:r>
          </a:p>
          <a:p>
            <a:endParaRPr lang="en-US" b="1" baseline="0" dirty="0" smtClean="0"/>
          </a:p>
          <a:p>
            <a:r>
              <a:rPr lang="en-US" b="1" baseline="0" dirty="0" smtClean="0"/>
              <a:t>What is your goal or objective and why</a:t>
            </a:r>
            <a:r>
              <a:rPr lang="en-US" b="1" baseline="0" dirty="0" smtClean="0">
                <a:sym typeface="Wingdings"/>
              </a:rPr>
              <a:t>: </a:t>
            </a:r>
            <a:r>
              <a:rPr lang="en-US" b="1" baseline="0" dirty="0" smtClean="0"/>
              <a:t>what’s your mission, how did it come about, and what’s your strategy for pursuing it? (S1)</a:t>
            </a:r>
          </a:p>
          <a:p>
            <a:r>
              <a:rPr lang="en-US" b="1" baseline="0" dirty="0" smtClean="0"/>
              <a:t>How are you organized to pursue your mission: how do you govern yourself, executing on your mission? (S2)</a:t>
            </a:r>
          </a:p>
          <a:p>
            <a:r>
              <a:rPr lang="en-US" b="1" baseline="0" dirty="0" smtClean="0"/>
              <a:t>Do faculty and staff have the knowledge skills and aptitudes to do their jobs</a:t>
            </a:r>
            <a:r>
              <a:rPr lang="en-US" b="1" baseline="0" dirty="0" smtClean="0">
                <a:sym typeface="Wingdings"/>
              </a:rPr>
              <a:t>: what are the characteristics of your </a:t>
            </a:r>
            <a:r>
              <a:rPr lang="en-US" b="1" baseline="0" dirty="0" smtClean="0"/>
              <a:t>human resources, especially faculty? (S3)</a:t>
            </a:r>
          </a:p>
          <a:p>
            <a:r>
              <a:rPr lang="en-US" b="1" baseline="0" dirty="0" smtClean="0"/>
              <a:t>What’s your methodology, that is, your operating policies and procedures: for education, these include your student recruitment and services and your curriculum? (S4, S5)</a:t>
            </a:r>
          </a:p>
          <a:p>
            <a:r>
              <a:rPr lang="en-US" b="1" baseline="0" dirty="0" smtClean="0"/>
              <a:t>Does everyone have the resources they need to pursue your mission	: </a:t>
            </a:r>
            <a:r>
              <a:rPr lang="en-US" b="1" baseline="0" dirty="0" smtClean="0">
                <a:sym typeface="Wingdings"/>
              </a:rPr>
              <a:t>do you have </a:t>
            </a:r>
            <a:r>
              <a:rPr lang="en-US" b="1" baseline="0" dirty="0" smtClean="0"/>
              <a:t>sufficient budget, staff support, classroom space, library materials? (S6)</a:t>
            </a:r>
          </a:p>
          <a:p>
            <a:r>
              <a:rPr lang="en-US" b="1" baseline="0" dirty="0" smtClean="0"/>
              <a:t>Are you monitoring your performance and self-correcting: </a:t>
            </a:r>
            <a:r>
              <a:rPr lang="en-US" b="1" baseline="0" dirty="0" smtClean="0">
                <a:sym typeface="Wingdings"/>
              </a:rPr>
              <a:t>are you </a:t>
            </a:r>
            <a:r>
              <a:rPr lang="en-US" b="1" baseline="0" dirty="0" smtClean="0"/>
              <a:t>generating information to support decision-making; are you transparent with </a:t>
            </a:r>
            <a:r>
              <a:rPr lang="en-US" b="1" baseline="0" smtClean="0"/>
              <a:t>your stakeholders? </a:t>
            </a:r>
            <a:r>
              <a:rPr lang="en-US" b="1" baseline="0" dirty="0" smtClean="0"/>
              <a:t>(S7)</a:t>
            </a:r>
          </a:p>
          <a:p>
            <a:endParaRPr lang="en-US" b="1" baseline="0" dirty="0" smtClean="0"/>
          </a:p>
          <a:p>
            <a:r>
              <a:rPr lang="en-US" b="1" baseline="0" dirty="0" smtClean="0"/>
              <a:t>It’s a challenge to manage to your mission if you’ve not been collecting information about faculty performance, student services and learning, and the resources supporting your decision-makers, </a:t>
            </a:r>
          </a:p>
          <a:p>
            <a:r>
              <a:rPr lang="en-US" b="1" baseline="0" dirty="0" smtClean="0"/>
              <a:t>NASPAA’s standards operationalize the same expectations that grantors and operational auditors have AND expect similar documentation</a:t>
            </a:r>
          </a:p>
          <a:p>
            <a:r>
              <a:rPr lang="en-US" b="1" baseline="0" dirty="0" smtClean="0"/>
              <a:t>All three have in common the importance of goals and mission, processes, and outcomes.</a:t>
            </a:r>
          </a:p>
          <a:p>
            <a:r>
              <a:rPr lang="en-US" b="1" baseline="0" dirty="0" smtClean="0"/>
              <a:t>Practice what you teach: Think about what you want students to learn about public management and public administration: how to create and manage a program, including documenting their efforts.</a:t>
            </a:r>
          </a:p>
          <a:p>
            <a:r>
              <a:rPr lang="en-US" b="1" baseline="0" dirty="0" smtClean="0"/>
              <a:t>That’s what you should do.</a:t>
            </a: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5</a:t>
            </a:fld>
            <a:endParaRPr lang="en-US"/>
          </a:p>
        </p:txBody>
      </p:sp>
    </p:spTree>
    <p:extLst>
      <p:ext uri="{BB962C8B-B14F-4D97-AF65-F5344CB8AC3E}">
        <p14:creationId xmlns:p14="http://schemas.microsoft.com/office/powerpoint/2010/main" val="4112271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Think about accreditation</a:t>
            </a:r>
            <a:r>
              <a:rPr lang="en-US" b="1" baseline="0" dirty="0" smtClean="0"/>
              <a:t> as a triangle, the strongest geometric shape because it can bear large loads without collapsing.</a:t>
            </a:r>
          </a:p>
          <a:p>
            <a:r>
              <a:rPr lang="en-US" b="1" baseline="0" dirty="0" smtClean="0"/>
              <a:t>Each side of the triangle is a necessary part of your program and the story you tell about it.</a:t>
            </a:r>
          </a:p>
          <a:p>
            <a:pPr marL="628650" lvl="1" indent="-171450">
              <a:buFont typeface="Arial"/>
              <a:buChar char="•"/>
            </a:pPr>
            <a:r>
              <a:rPr lang="en-US" b="1" baseline="0" dirty="0" smtClean="0"/>
              <a:t>Without a mission, what’s the point of having processes in place? Why select one process over another?</a:t>
            </a:r>
          </a:p>
          <a:p>
            <a:pPr marL="628650" lvl="1" indent="-171450">
              <a:buFont typeface="Arial"/>
              <a:buChar char="•"/>
            </a:pPr>
            <a:r>
              <a:rPr lang="en-US" b="1" baseline="0" dirty="0" smtClean="0"/>
              <a:t>Without processes, how do you accomplish your mission?</a:t>
            </a:r>
          </a:p>
          <a:p>
            <a:pPr marL="628650" lvl="1" indent="-171450">
              <a:buFont typeface="Arial"/>
              <a:buChar char="•"/>
            </a:pPr>
            <a:r>
              <a:rPr lang="en-US" b="1" baseline="0" dirty="0" smtClean="0"/>
              <a:t>Without observable outcomes, how do you know whether your processes are working and you are achieving your mission?</a:t>
            </a:r>
          </a:p>
          <a:p>
            <a:r>
              <a:rPr lang="en-US" b="1" baseline="0" dirty="0" smtClean="0"/>
              <a:t>Like any good story, yours should come in three parts: a beginning, a middle and an end—mission, processes, and outcomes.</a:t>
            </a:r>
          </a:p>
          <a:p>
            <a:r>
              <a:rPr lang="en-US" b="1" baseline="0" dirty="0" smtClean="0"/>
              <a:t>If yours is a good story, it will be apparent to outside parties—accreditors—that its parts reinforce each other.</a:t>
            </a:r>
          </a:p>
          <a:p>
            <a:r>
              <a:rPr lang="en-US" b="1" baseline="0" dirty="0" smtClean="0"/>
              <a:t>Your story should be real, not a fantasy. COPRA does not expect perfection.</a:t>
            </a:r>
          </a:p>
          <a:p>
            <a:r>
              <a:rPr lang="en-US" b="1" baseline="0" dirty="0" smtClean="0"/>
              <a:t>Real programs face real challenges. COPRA expects programs to describe the challenges they uncover, the processes they use for addressing—or planning to address—them, the outcomes, and how these support the mission.</a:t>
            </a:r>
          </a:p>
        </p:txBody>
      </p:sp>
      <p:sp>
        <p:nvSpPr>
          <p:cNvPr id="4" name="Slide Number Placeholder 3"/>
          <p:cNvSpPr>
            <a:spLocks noGrp="1"/>
          </p:cNvSpPr>
          <p:nvPr>
            <p:ph type="sldNum" sz="quarter" idx="10"/>
          </p:nvPr>
        </p:nvSpPr>
        <p:spPr/>
        <p:txBody>
          <a:bodyPr/>
          <a:lstStyle/>
          <a:p>
            <a:fld id="{BED3A293-E2F0-CD45-A2F8-2DD135FF1F86}" type="slidenum">
              <a:rPr lang="en-US" smtClean="0"/>
              <a:t>6</a:t>
            </a:fld>
            <a:endParaRPr lang="en-US"/>
          </a:p>
        </p:txBody>
      </p:sp>
    </p:spTree>
    <p:extLst>
      <p:ext uri="{BB962C8B-B14F-4D97-AF65-F5344CB8AC3E}">
        <p14:creationId xmlns:p14="http://schemas.microsoft.com/office/powerpoint/2010/main" val="1254466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You can use this to think about NASPAA’s accreditation process. It’s </a:t>
            </a:r>
            <a:r>
              <a:rPr lang="en-US" sz="1200" b="1" kern="1200" dirty="0" smtClean="0">
                <a:solidFill>
                  <a:schemeClr val="tx1"/>
                </a:solidFill>
                <a:latin typeface="+mn-lt"/>
                <a:ea typeface="+mn-ea"/>
                <a:cs typeface="+mn-cs"/>
              </a:rPr>
              <a:t>twofold mission is to ensure excellence in education and training for public service and to promote the ideal of public service. </a:t>
            </a:r>
          </a:p>
          <a:p>
            <a:r>
              <a:rPr lang="en-US" sz="1200" b="1" kern="1200" dirty="0" smtClean="0">
                <a:solidFill>
                  <a:schemeClr val="tx1"/>
                </a:solidFill>
                <a:latin typeface="+mn-lt"/>
                <a:ea typeface="+mn-ea"/>
                <a:cs typeface="+mn-cs"/>
              </a:rPr>
              <a:t>Accreditation</a:t>
            </a:r>
            <a:r>
              <a:rPr lang="en-US" sz="1200" b="1" kern="1200" baseline="0" dirty="0" smtClean="0">
                <a:solidFill>
                  <a:schemeClr val="tx1"/>
                </a:solidFill>
                <a:latin typeface="+mn-lt"/>
                <a:ea typeface="+mn-ea"/>
                <a:cs typeface="+mn-cs"/>
              </a:rPr>
              <a:t> is one process for achieving this mission. Here’s a quick overview of what it looks like:</a:t>
            </a:r>
            <a:endParaRPr lang="en-US" sz="1200" b="1" kern="1200" dirty="0" smtClean="0">
              <a:solidFill>
                <a:schemeClr val="tx1"/>
              </a:solidFill>
              <a:latin typeface="+mn-lt"/>
              <a:ea typeface="+mn-ea"/>
              <a:cs typeface="+mn-cs"/>
            </a:endParaRPr>
          </a:p>
          <a:p>
            <a:r>
              <a:rPr lang="en-US" b="1" dirty="0" smtClean="0"/>
              <a:t>COPRA advises programs seeking initial accreditation on conditions for eligibility. The Program’s eligibility report goes to an Eligibility Committee of three that</a:t>
            </a:r>
            <a:r>
              <a:rPr lang="en-US" b="1" baseline="0" dirty="0" smtClean="0"/>
              <a:t> </a:t>
            </a:r>
            <a:r>
              <a:rPr lang="en-US" b="1" dirty="0" smtClean="0"/>
              <a:t>recommends to COPRA</a:t>
            </a:r>
            <a:r>
              <a:rPr lang="en-US" b="1" baseline="0" dirty="0" smtClean="0"/>
              <a:t> to proceed, proceed after addressing selected issues, or do not proceed. COPRA decides and informs the program. Programs seeking reaccreditation skip this step.</a:t>
            </a:r>
            <a:endParaRPr lang="en-US" b="1" dirty="0" smtClean="0"/>
          </a:p>
          <a:p>
            <a:r>
              <a:rPr lang="en-US" b="1" dirty="0" smtClean="0"/>
              <a:t>If</a:t>
            </a:r>
            <a:r>
              <a:rPr lang="en-US" b="1" baseline="0" dirty="0" smtClean="0"/>
              <a:t> the program proceeds, it prepares a s</a:t>
            </a:r>
            <a:r>
              <a:rPr lang="en-US" b="1" dirty="0" smtClean="0"/>
              <a:t>elf-study report that requires approximately one-year to produce, due in August</a:t>
            </a:r>
          </a:p>
          <a:p>
            <a:r>
              <a:rPr lang="en-US" b="1" dirty="0" smtClean="0"/>
              <a:t>COPRA subcommittee</a:t>
            </a:r>
            <a:r>
              <a:rPr lang="en-US" b="1" baseline="0" dirty="0" smtClean="0"/>
              <a:t> of 3 reviews SSR closely and reports on compliance to COPRA</a:t>
            </a:r>
          </a:p>
          <a:p>
            <a:r>
              <a:rPr lang="en-US" b="1" baseline="0" dirty="0" smtClean="0"/>
              <a:t>COPRA decides whether to recommend against proceeding, delay, or proceeding</a:t>
            </a:r>
          </a:p>
          <a:p>
            <a:r>
              <a:rPr lang="en-US" b="1" baseline="0" dirty="0" smtClean="0"/>
              <a:t>COPRA’s IR identifies areas of concern</a:t>
            </a:r>
          </a:p>
          <a:p>
            <a:r>
              <a:rPr lang="en-US" b="1" baseline="0" dirty="0" smtClean="0"/>
              <a:t>COPRA staff check for conflict of interest among potential SVT members</a:t>
            </a:r>
          </a:p>
          <a:p>
            <a:r>
              <a:rPr lang="en-US" b="1" baseline="0" dirty="0" smtClean="0"/>
              <a:t>Program negotiates SVT membership</a:t>
            </a:r>
          </a:p>
          <a:p>
            <a:r>
              <a:rPr lang="en-US" b="1" baseline="0" dirty="0" smtClean="0"/>
              <a:t>SVT visit includes interviews with key stakeholders and reviews of documents (print and electronic)</a:t>
            </a:r>
          </a:p>
          <a:p>
            <a:r>
              <a:rPr lang="en-US" b="1" baseline="0" dirty="0" smtClean="0"/>
              <a:t>SVT drafts a report on what it finds; does not rule on compliance</a:t>
            </a:r>
          </a:p>
          <a:p>
            <a:r>
              <a:rPr lang="en-US" b="1" baseline="0" dirty="0" smtClean="0"/>
              <a:t>Program responds to SVT draft</a:t>
            </a:r>
          </a:p>
          <a:p>
            <a:r>
              <a:rPr lang="en-US" b="1" baseline="0" dirty="0" smtClean="0"/>
              <a:t>Based on final report submitted by SVT, COPRA decides whether to accredit, typically for 7 years; whether to monitor; whether to extend accreditation for one year for program to come into compliance, or not to accredit</a:t>
            </a:r>
          </a:p>
          <a:p>
            <a:r>
              <a:rPr lang="en-US" b="1" baseline="0" dirty="0" smtClean="0"/>
              <a:t>Program can appeal negative decisions</a:t>
            </a:r>
          </a:p>
          <a:p>
            <a:r>
              <a:rPr lang="en-US" b="1" baseline="0" dirty="0" smtClean="0"/>
              <a:t>Program files annual updates</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Note: </a:t>
            </a:r>
            <a:r>
              <a:rPr lang="en-US" b="1" dirty="0" smtClean="0"/>
              <a:t>The Council</a:t>
            </a:r>
            <a:r>
              <a:rPr lang="en-US" b="1" baseline="0" dirty="0" smtClean="0"/>
              <a:t> for Higher Education Accreditation (CHEA), a nonprofit that</a:t>
            </a:r>
            <a:r>
              <a:rPr lang="en-US" b="1" dirty="0" smtClean="0"/>
              <a:t> advocates voluntary self-regulation,</a:t>
            </a:r>
            <a:r>
              <a:rPr lang="en-US" b="1" baseline="0" dirty="0" smtClean="0"/>
              <a:t> </a:t>
            </a:r>
            <a:r>
              <a:rPr lang="en-US" b="1" dirty="0" smtClean="0"/>
              <a:t>sets standards for accrediting bodies who choose to comply with them. NASPAA is an accredited accrediting</a:t>
            </a:r>
            <a:r>
              <a:rPr lang="en-US" b="1" baseline="0" dirty="0" smtClean="0"/>
              <a:t> agency.</a:t>
            </a:r>
            <a:endParaRPr lang="en-US" b="1" dirty="0" smtClean="0"/>
          </a:p>
          <a:p>
            <a:endParaRPr lang="en-US" b="1" baseline="0" dirty="0" smtClean="0"/>
          </a:p>
          <a:p>
            <a:endParaRPr lang="en-US" b="1" baseline="0" dirty="0" smtClean="0"/>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7</a:t>
            </a:fld>
            <a:endParaRPr lang="en-US"/>
          </a:p>
        </p:txBody>
      </p:sp>
    </p:spTree>
    <p:extLst>
      <p:ext uri="{BB962C8B-B14F-4D97-AF65-F5344CB8AC3E}">
        <p14:creationId xmlns:p14="http://schemas.microsoft.com/office/powerpoint/2010/main" val="1662437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The goal of all of this is continuous</a:t>
            </a:r>
            <a:r>
              <a:rPr lang="en-US" b="1" baseline="0" dirty="0" smtClean="0"/>
              <a:t> improvement.</a:t>
            </a:r>
          </a:p>
          <a:p>
            <a:r>
              <a:rPr lang="en-US" b="1" baseline="0" dirty="0" smtClean="0"/>
              <a:t>From the perspective of a program seeking accreditation, it is </a:t>
            </a:r>
            <a:r>
              <a:rPr lang="en-US" b="1" dirty="0" smtClean="0"/>
              <a:t>about telling the story</a:t>
            </a:r>
            <a:r>
              <a:rPr lang="en-US" b="1" baseline="0" dirty="0" smtClean="0"/>
              <a:t> of how you do this and having it verified.</a:t>
            </a:r>
            <a:endParaRPr lang="en-US" b="1" dirty="0" smtClean="0"/>
          </a:p>
          <a:p>
            <a:r>
              <a:rPr lang="en-US" b="1" dirty="0" smtClean="0"/>
              <a:t>The story is about your process for</a:t>
            </a:r>
            <a:r>
              <a:rPr lang="en-US" b="1" baseline="0" dirty="0" smtClean="0"/>
              <a:t> </a:t>
            </a:r>
            <a:r>
              <a:rPr lang="en-US" b="1" dirty="0" smtClean="0"/>
              <a:t>managing to your mission and</a:t>
            </a:r>
            <a:r>
              <a:rPr lang="en-US" b="1" baseline="0" dirty="0" smtClean="0"/>
              <a:t> improving how you do it</a:t>
            </a:r>
            <a:endParaRPr lang="en-US" b="1" dirty="0" smtClean="0"/>
          </a:p>
          <a:p>
            <a:r>
              <a:rPr lang="en-US" b="1" baseline="0" dirty="0" smtClean="0"/>
              <a:t>Verification asks programs to provide evidence that they are managing to their mission: </a:t>
            </a:r>
            <a:r>
              <a:rPr lang="en-US" b="1" baseline="0" dirty="0" err="1" smtClean="0"/>
              <a:t>documentating</a:t>
            </a:r>
            <a:r>
              <a:rPr lang="en-US" b="1" baseline="0" dirty="0" smtClean="0"/>
              <a:t> outcomes</a:t>
            </a:r>
          </a:p>
          <a:p>
            <a:r>
              <a:rPr lang="en-US" b="1" baseline="0" dirty="0" smtClean="0"/>
              <a:t>Accreditation assures your stakeholders that you are doing what you tell them you are doing, that you are achieving outcomes related to your mission</a:t>
            </a:r>
          </a:p>
          <a:p>
            <a:r>
              <a:rPr lang="en-US" b="1" baseline="0" dirty="0" smtClean="0"/>
              <a:t>Accreditation as a process promotes a shared vision among faculty, staff, students, and employers about your program.</a:t>
            </a:r>
          </a:p>
          <a:p>
            <a:r>
              <a:rPr lang="en-US" b="1" baseline="0" dirty="0" smtClean="0"/>
              <a:t>NASPAA affords considerable flexibility in defining what you are doing and how you are doing it, so long as your primary intent is to educate leaders and managers for public service.</a:t>
            </a:r>
            <a:endParaRPr lang="en-US" b="1" dirty="0" smtClean="0"/>
          </a:p>
          <a:p>
            <a:r>
              <a:rPr lang="en-US" b="0" dirty="0" smtClean="0"/>
              <a:t>Image from Google</a:t>
            </a:r>
            <a:r>
              <a:rPr lang="en-US" b="0" baseline="0" dirty="0" smtClean="0"/>
              <a:t> images: Burton Group</a:t>
            </a:r>
            <a:endParaRPr lang="en-US" b="0" dirty="0"/>
          </a:p>
        </p:txBody>
      </p:sp>
      <p:sp>
        <p:nvSpPr>
          <p:cNvPr id="4" name="Slide Number Placeholder 3"/>
          <p:cNvSpPr>
            <a:spLocks noGrp="1"/>
          </p:cNvSpPr>
          <p:nvPr>
            <p:ph type="sldNum" sz="quarter" idx="10"/>
          </p:nvPr>
        </p:nvSpPr>
        <p:spPr/>
        <p:txBody>
          <a:bodyPr/>
          <a:lstStyle/>
          <a:p>
            <a:fld id="{BED3A293-E2F0-CD45-A2F8-2DD135FF1F86}" type="slidenum">
              <a:rPr lang="en-US" smtClean="0"/>
              <a:t>8</a:t>
            </a:fld>
            <a:endParaRPr lang="en-US"/>
          </a:p>
        </p:txBody>
      </p:sp>
    </p:spTree>
    <p:extLst>
      <p:ext uri="{BB962C8B-B14F-4D97-AF65-F5344CB8AC3E}">
        <p14:creationId xmlns:p14="http://schemas.microsoft.com/office/powerpoint/2010/main" val="16473220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is not just about accreditation. This is also about improving</a:t>
            </a:r>
            <a:r>
              <a:rPr lang="en-US" b="1" baseline="0" dirty="0" smtClean="0"/>
              <a:t> public service.</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10</a:t>
            </a:fld>
            <a:endParaRPr lang="en-US"/>
          </a:p>
        </p:txBody>
      </p:sp>
    </p:spTree>
    <p:extLst>
      <p:ext uri="{BB962C8B-B14F-4D97-AF65-F5344CB8AC3E}">
        <p14:creationId xmlns:p14="http://schemas.microsoft.com/office/powerpoint/2010/main" val="2809196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8/13/14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8/13/14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8/13/14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accreditation.naspaa.org/ai-ques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9"/>
            <a:ext cx="6070308" cy="1048684"/>
          </a:xfrm>
        </p:spPr>
        <p:txBody>
          <a:bodyPr>
            <a:normAutofit fontScale="90000"/>
          </a:bodyPr>
          <a:lstStyle/>
          <a:p>
            <a:r>
              <a:rPr lang="en-US" dirty="0" smtClean="0"/>
              <a:t>NASPAA Accreditation</a:t>
            </a:r>
            <a:endParaRPr lang="en-US" dirty="0"/>
          </a:p>
        </p:txBody>
      </p:sp>
      <p:sp>
        <p:nvSpPr>
          <p:cNvPr id="3" name="Subtitle 2"/>
          <p:cNvSpPr>
            <a:spLocks noGrp="1"/>
          </p:cNvSpPr>
          <p:nvPr>
            <p:ph type="subTitle" idx="1"/>
          </p:nvPr>
        </p:nvSpPr>
        <p:spPr>
          <a:xfrm>
            <a:off x="3073692" y="5257800"/>
            <a:ext cx="5585676" cy="621792"/>
          </a:xfrm>
        </p:spPr>
        <p:txBody>
          <a:bodyPr>
            <a:normAutofit/>
          </a:bodyPr>
          <a:lstStyle/>
          <a:p>
            <a:r>
              <a:rPr lang="en-US" sz="2400" dirty="0" smtClean="0"/>
              <a:t>Accreditation as a process</a:t>
            </a:r>
            <a:endParaRPr lang="en-US" sz="2400" dirty="0"/>
          </a:p>
        </p:txBody>
      </p:sp>
      <p:pic>
        <p:nvPicPr>
          <p:cNvPr id="5" name="Picture 4" descr="NASPAAlog.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96257" y="1002458"/>
            <a:ext cx="2067059" cy="978408"/>
          </a:xfrm>
          <a:prstGeom prst="rect">
            <a:avLst/>
          </a:prstGeom>
        </p:spPr>
      </p:pic>
    </p:spTree>
    <p:extLst>
      <p:ext uri="{BB962C8B-B14F-4D97-AF65-F5344CB8AC3E}">
        <p14:creationId xmlns:p14="http://schemas.microsoft.com/office/powerpoint/2010/main" val="47034812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sz="half" idx="1"/>
          </p:nvPr>
        </p:nvSpPr>
        <p:spPr>
          <a:xfrm>
            <a:off x="457199" y="2573867"/>
            <a:ext cx="8500534" cy="1075265"/>
          </a:xfrm>
        </p:spPr>
        <p:txBody>
          <a:bodyPr>
            <a:normAutofit fontScale="92500"/>
          </a:bodyPr>
          <a:lstStyle/>
          <a:p>
            <a:pPr marL="0" indent="0">
              <a:buNone/>
            </a:pPr>
            <a:r>
              <a:rPr lang="en-US" sz="2400" dirty="0" smtClean="0">
                <a:solidFill>
                  <a:schemeClr val="accent1"/>
                </a:solidFill>
              </a:rPr>
              <a:t>…is </a:t>
            </a:r>
            <a:r>
              <a:rPr lang="en-US" sz="2400" b="1" i="1" dirty="0" smtClean="0">
                <a:solidFill>
                  <a:schemeClr val="accent1"/>
                </a:solidFill>
              </a:rPr>
              <a:t>not only</a:t>
            </a:r>
            <a:r>
              <a:rPr lang="en-US" sz="2400" dirty="0" smtClean="0">
                <a:solidFill>
                  <a:schemeClr val="accent1"/>
                </a:solidFill>
              </a:rPr>
              <a:t> about voluntarily conforming to standards set by NASPAA for educational programs in public service.</a:t>
            </a:r>
            <a:endParaRPr lang="en-US" sz="2400" dirty="0">
              <a:solidFill>
                <a:schemeClr val="accent1"/>
              </a:solidFill>
            </a:endParaRPr>
          </a:p>
        </p:txBody>
      </p:sp>
      <p:sp>
        <p:nvSpPr>
          <p:cNvPr id="4" name="Content Placeholder 3"/>
          <p:cNvSpPr>
            <a:spLocks noGrp="1"/>
          </p:cNvSpPr>
          <p:nvPr>
            <p:ph sz="half" idx="13"/>
          </p:nvPr>
        </p:nvSpPr>
        <p:spPr>
          <a:xfrm>
            <a:off x="457199" y="3886199"/>
            <a:ext cx="8500534" cy="1157515"/>
          </a:xfrm>
        </p:spPr>
        <p:txBody>
          <a:bodyPr>
            <a:normAutofit fontScale="92500" lnSpcReduction="10000"/>
          </a:bodyPr>
          <a:lstStyle/>
          <a:p>
            <a:pPr marL="0" indent="0">
              <a:buNone/>
            </a:pPr>
            <a:r>
              <a:rPr lang="en-US" sz="2600" dirty="0" smtClean="0">
                <a:solidFill>
                  <a:srgbClr val="990000"/>
                </a:solidFill>
              </a:rPr>
              <a:t>…</a:t>
            </a:r>
            <a:r>
              <a:rPr lang="en-US" sz="2600" b="1" i="1" dirty="0" smtClean="0">
                <a:solidFill>
                  <a:srgbClr val="990000"/>
                </a:solidFill>
              </a:rPr>
              <a:t>is</a:t>
            </a:r>
            <a:r>
              <a:rPr lang="en-US" sz="2600" dirty="0" smtClean="0">
                <a:solidFill>
                  <a:srgbClr val="990000"/>
                </a:solidFill>
              </a:rPr>
              <a:t> also about pursuing excellence in public service through education by executing well on a mission-based strategy. </a:t>
            </a:r>
          </a:p>
          <a:p>
            <a:pPr marL="0" indent="0">
              <a:buNone/>
            </a:pPr>
            <a:endParaRPr lang="en-US" sz="2800" dirty="0">
              <a:solidFill>
                <a:srgbClr val="990000"/>
              </a:solidFill>
            </a:endParaRPr>
          </a:p>
        </p:txBody>
      </p:sp>
      <p:pic>
        <p:nvPicPr>
          <p:cNvPr id="5" name="Picture 4" descr="NASPAAlog.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8900" y="517878"/>
            <a:ext cx="3090819" cy="1462988"/>
          </a:xfrm>
          <a:prstGeom prst="rect">
            <a:avLst/>
          </a:prstGeom>
        </p:spPr>
      </p:pic>
    </p:spTree>
    <p:extLst>
      <p:ext uri="{BB962C8B-B14F-4D97-AF65-F5344CB8AC3E}">
        <p14:creationId xmlns:p14="http://schemas.microsoft.com/office/powerpoint/2010/main" val="217090081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7628468" cy="1143000"/>
          </a:xfrm>
        </p:spPr>
        <p:txBody>
          <a:bodyPr/>
          <a:lstStyle/>
          <a:p>
            <a:r>
              <a:rPr lang="en-US" dirty="0" smtClean="0"/>
              <a:t>Inputs	Outputs	    Outcomes</a:t>
            </a:r>
            <a:endParaRPr lang="en-US" dirty="0"/>
          </a:p>
        </p:txBody>
      </p:sp>
      <p:sp>
        <p:nvSpPr>
          <p:cNvPr id="4" name="Text Placeholder 3"/>
          <p:cNvSpPr>
            <a:spLocks noGrp="1"/>
          </p:cNvSpPr>
          <p:nvPr>
            <p:ph type="body" idx="1"/>
          </p:nvPr>
        </p:nvSpPr>
        <p:spPr>
          <a:xfrm>
            <a:off x="457199" y="2054132"/>
            <a:ext cx="1827088" cy="707886"/>
          </a:xfrm>
        </p:spPr>
        <p:txBody>
          <a:bodyPr/>
          <a:lstStyle/>
          <a:p>
            <a:r>
              <a:rPr lang="en-US" dirty="0" smtClean="0"/>
              <a:t>Inputs</a:t>
            </a:r>
            <a:endParaRPr lang="en-US" dirty="0"/>
          </a:p>
        </p:txBody>
      </p:sp>
      <p:sp>
        <p:nvSpPr>
          <p:cNvPr id="5" name="Content Placeholder 4"/>
          <p:cNvSpPr>
            <a:spLocks noGrp="1"/>
          </p:cNvSpPr>
          <p:nvPr>
            <p:ph sz="half" idx="2"/>
          </p:nvPr>
        </p:nvSpPr>
        <p:spPr>
          <a:xfrm>
            <a:off x="283252" y="2877962"/>
            <a:ext cx="2468345" cy="3248200"/>
          </a:xfrm>
        </p:spPr>
        <p:txBody>
          <a:bodyPr/>
          <a:lstStyle/>
          <a:p>
            <a:pPr>
              <a:spcBef>
                <a:spcPts val="0"/>
              </a:spcBef>
            </a:pPr>
            <a:r>
              <a:rPr lang="en-US" dirty="0" smtClean="0"/>
              <a:t>Classrooms</a:t>
            </a:r>
          </a:p>
          <a:p>
            <a:pPr marL="0" indent="0">
              <a:spcBef>
                <a:spcPts val="0"/>
              </a:spcBef>
              <a:buNone/>
            </a:pPr>
            <a:endParaRPr lang="en-US" dirty="0" smtClean="0"/>
          </a:p>
          <a:p>
            <a:pPr>
              <a:spcBef>
                <a:spcPts val="0"/>
              </a:spcBef>
            </a:pPr>
            <a:r>
              <a:rPr lang="en-US" dirty="0" smtClean="0"/>
              <a:t>Syllabi</a:t>
            </a:r>
          </a:p>
          <a:p>
            <a:pPr marL="0" indent="0">
              <a:spcBef>
                <a:spcPts val="0"/>
              </a:spcBef>
              <a:buNone/>
            </a:pPr>
            <a:endParaRPr lang="en-US" dirty="0" smtClean="0"/>
          </a:p>
          <a:p>
            <a:pPr>
              <a:spcBef>
                <a:spcPts val="0"/>
              </a:spcBef>
            </a:pPr>
            <a:r>
              <a:rPr lang="en-US" dirty="0" smtClean="0"/>
              <a:t>Library resources</a:t>
            </a:r>
          </a:p>
          <a:p>
            <a:pPr marL="0" indent="0">
              <a:spcBef>
                <a:spcPts val="0"/>
              </a:spcBef>
              <a:buNone/>
            </a:pPr>
            <a:endParaRPr lang="en-US" dirty="0" smtClean="0"/>
          </a:p>
          <a:p>
            <a:pPr>
              <a:spcBef>
                <a:spcPts val="0"/>
              </a:spcBef>
            </a:pPr>
            <a:r>
              <a:rPr lang="en-US" dirty="0" smtClean="0"/>
              <a:t>PhD faculty</a:t>
            </a:r>
          </a:p>
          <a:p>
            <a:pPr marL="0" indent="0">
              <a:spcBef>
                <a:spcPts val="0"/>
              </a:spcBef>
              <a:buNone/>
            </a:pPr>
            <a:endParaRPr lang="en-US" dirty="0" smtClean="0"/>
          </a:p>
          <a:p>
            <a:pPr>
              <a:spcBef>
                <a:spcPts val="0"/>
              </a:spcBef>
            </a:pPr>
            <a:r>
              <a:rPr lang="en-US" dirty="0" smtClean="0"/>
              <a:t>…</a:t>
            </a:r>
          </a:p>
          <a:p>
            <a:endParaRPr lang="en-US" dirty="0"/>
          </a:p>
        </p:txBody>
      </p:sp>
      <p:sp>
        <p:nvSpPr>
          <p:cNvPr id="6" name="Text Placeholder 5"/>
          <p:cNvSpPr>
            <a:spLocks noGrp="1"/>
          </p:cNvSpPr>
          <p:nvPr>
            <p:ph type="body" sz="quarter" idx="3"/>
          </p:nvPr>
        </p:nvSpPr>
        <p:spPr>
          <a:xfrm>
            <a:off x="2832516" y="2054132"/>
            <a:ext cx="2019309" cy="707886"/>
          </a:xfrm>
        </p:spPr>
        <p:txBody>
          <a:bodyPr/>
          <a:lstStyle/>
          <a:p>
            <a:r>
              <a:rPr lang="en-US" dirty="0" smtClean="0"/>
              <a:t>Outputs</a:t>
            </a:r>
          </a:p>
        </p:txBody>
      </p:sp>
      <p:sp>
        <p:nvSpPr>
          <p:cNvPr id="7" name="Content Placeholder 6"/>
          <p:cNvSpPr>
            <a:spLocks noGrp="1"/>
          </p:cNvSpPr>
          <p:nvPr>
            <p:ph sz="quarter" idx="4"/>
          </p:nvPr>
        </p:nvSpPr>
        <p:spPr>
          <a:xfrm>
            <a:off x="2751597" y="2877962"/>
            <a:ext cx="2733193" cy="3252683"/>
          </a:xfrm>
        </p:spPr>
        <p:txBody>
          <a:bodyPr/>
          <a:lstStyle/>
          <a:p>
            <a:pPr>
              <a:spcBef>
                <a:spcPts val="0"/>
              </a:spcBef>
            </a:pPr>
            <a:r>
              <a:rPr lang="en-US" dirty="0" smtClean="0"/>
              <a:t>Student exams</a:t>
            </a:r>
          </a:p>
          <a:p>
            <a:pPr marL="0" indent="0">
              <a:spcBef>
                <a:spcPts val="0"/>
              </a:spcBef>
              <a:buNone/>
            </a:pPr>
            <a:endParaRPr lang="en-US" dirty="0" smtClean="0"/>
          </a:p>
          <a:p>
            <a:pPr>
              <a:spcBef>
                <a:spcPts val="0"/>
              </a:spcBef>
            </a:pPr>
            <a:r>
              <a:rPr lang="en-US" dirty="0" smtClean="0"/>
              <a:t>Credits/graduates</a:t>
            </a:r>
          </a:p>
          <a:p>
            <a:pPr marL="0" indent="0">
              <a:spcBef>
                <a:spcPts val="0"/>
              </a:spcBef>
              <a:buNone/>
            </a:pPr>
            <a:endParaRPr lang="en-US" dirty="0" smtClean="0"/>
          </a:p>
          <a:p>
            <a:pPr>
              <a:spcBef>
                <a:spcPts val="0"/>
              </a:spcBef>
            </a:pPr>
            <a:r>
              <a:rPr lang="en-US" dirty="0" smtClean="0"/>
              <a:t>Faculty publications</a:t>
            </a:r>
          </a:p>
          <a:p>
            <a:pPr>
              <a:spcBef>
                <a:spcPts val="0"/>
              </a:spcBef>
            </a:pPr>
            <a:endParaRPr lang="en-US" dirty="0" smtClean="0"/>
          </a:p>
          <a:p>
            <a:pPr>
              <a:spcBef>
                <a:spcPts val="0"/>
              </a:spcBef>
            </a:pPr>
            <a:r>
              <a:rPr lang="en-US" dirty="0" smtClean="0"/>
              <a:t>Policy analyses</a:t>
            </a:r>
          </a:p>
          <a:p>
            <a:pPr marL="0" indent="0">
              <a:spcBef>
                <a:spcPts val="0"/>
              </a:spcBef>
              <a:buNone/>
            </a:pPr>
            <a:endParaRPr lang="en-US" dirty="0" smtClean="0"/>
          </a:p>
          <a:p>
            <a:pPr>
              <a:spcBef>
                <a:spcPts val="0"/>
              </a:spcBef>
            </a:pPr>
            <a:r>
              <a:rPr lang="en-US" dirty="0" smtClean="0"/>
              <a:t>…</a:t>
            </a:r>
          </a:p>
          <a:p>
            <a:endParaRPr lang="en-US" dirty="0" smtClean="0"/>
          </a:p>
          <a:p>
            <a:pPr marL="0" indent="0">
              <a:buNone/>
            </a:pPr>
            <a:endParaRPr lang="en-US" dirty="0"/>
          </a:p>
        </p:txBody>
      </p:sp>
      <p:sp>
        <p:nvSpPr>
          <p:cNvPr id="9" name="TextBox 8"/>
          <p:cNvSpPr txBox="1"/>
          <p:nvPr/>
        </p:nvSpPr>
        <p:spPr>
          <a:xfrm>
            <a:off x="5610208" y="2877962"/>
            <a:ext cx="3198001" cy="2862323"/>
          </a:xfrm>
          <a:prstGeom prst="rect">
            <a:avLst/>
          </a:prstGeom>
          <a:noFill/>
        </p:spPr>
        <p:txBody>
          <a:bodyPr wrap="square" rtlCol="0">
            <a:spAutoFit/>
          </a:bodyPr>
          <a:lstStyle/>
          <a:p>
            <a:pPr marL="285750" lvl="0" indent="-285750">
              <a:buClr>
                <a:schemeClr val="accent1"/>
              </a:buClr>
              <a:buSzPct val="110000"/>
              <a:buFont typeface="Wingdings" charset="2"/>
              <a:buChar char="§"/>
            </a:pPr>
            <a:r>
              <a:rPr lang="en-US" dirty="0"/>
              <a:t>Student </a:t>
            </a:r>
            <a:r>
              <a:rPr lang="en-US" dirty="0" smtClean="0"/>
              <a:t>competencies</a:t>
            </a:r>
          </a:p>
          <a:p>
            <a:pPr lvl="0">
              <a:buClr>
                <a:schemeClr val="accent1"/>
              </a:buClr>
              <a:buSzPct val="110000"/>
            </a:pPr>
            <a:endParaRPr lang="en-US" dirty="0"/>
          </a:p>
          <a:p>
            <a:pPr marL="285750" lvl="0" indent="-285750">
              <a:buClr>
                <a:schemeClr val="accent1"/>
              </a:buClr>
              <a:buSzPct val="110000"/>
              <a:buFont typeface="Wingdings" charset="2"/>
              <a:buChar char="§"/>
            </a:pPr>
            <a:r>
              <a:rPr lang="en-US" dirty="0"/>
              <a:t>Job </a:t>
            </a:r>
            <a:r>
              <a:rPr lang="en-US" dirty="0" smtClean="0"/>
              <a:t>placements</a:t>
            </a:r>
          </a:p>
          <a:p>
            <a:pPr lvl="0">
              <a:buClr>
                <a:schemeClr val="accent1"/>
              </a:buClr>
              <a:buSzPct val="110000"/>
            </a:pPr>
            <a:endParaRPr lang="en-US" dirty="0"/>
          </a:p>
          <a:p>
            <a:pPr marL="285750" lvl="0" indent="-285750">
              <a:buClr>
                <a:schemeClr val="accent1"/>
              </a:buClr>
              <a:buSzPct val="110000"/>
              <a:buFont typeface="Wingdings" charset="2"/>
              <a:buChar char="§"/>
            </a:pPr>
            <a:r>
              <a:rPr lang="en-US" dirty="0"/>
              <a:t>Public policy </a:t>
            </a:r>
            <a:r>
              <a:rPr lang="en-US" dirty="0" smtClean="0"/>
              <a:t>changes</a:t>
            </a:r>
          </a:p>
          <a:p>
            <a:pPr lvl="0">
              <a:buClr>
                <a:schemeClr val="accent1"/>
              </a:buClr>
              <a:buSzPct val="110000"/>
            </a:pPr>
            <a:endParaRPr lang="en-US" dirty="0"/>
          </a:p>
          <a:p>
            <a:pPr marL="285750" lvl="0" indent="-285750">
              <a:buClr>
                <a:schemeClr val="accent1"/>
              </a:buClr>
              <a:buSzPct val="110000"/>
              <a:buFont typeface="Wingdings" charset="2"/>
              <a:buChar char="§"/>
            </a:pPr>
            <a:r>
              <a:rPr lang="en-US" dirty="0"/>
              <a:t>Agency </a:t>
            </a:r>
            <a:r>
              <a:rPr lang="en-US" dirty="0" smtClean="0"/>
              <a:t>improvements</a:t>
            </a:r>
          </a:p>
          <a:p>
            <a:pPr lvl="0">
              <a:buClr>
                <a:schemeClr val="accent1"/>
              </a:buClr>
              <a:buSzPct val="110000"/>
            </a:pPr>
            <a:endParaRPr lang="en-US" dirty="0"/>
          </a:p>
          <a:p>
            <a:pPr marL="285750" indent="-285750">
              <a:buClr>
                <a:schemeClr val="accent1"/>
              </a:buClr>
              <a:buSzPct val="110000"/>
              <a:buFont typeface="Wingdings" charset="2"/>
              <a:buChar char="§"/>
            </a:pPr>
            <a:r>
              <a:rPr lang="en-US" dirty="0" smtClean="0"/>
              <a:t>…</a:t>
            </a:r>
          </a:p>
          <a:p>
            <a:pPr>
              <a:buClr>
                <a:schemeClr val="accent1">
                  <a:lumMod val="75000"/>
                </a:schemeClr>
              </a:buClr>
              <a:buSzPct val="110000"/>
            </a:pPr>
            <a:endParaRPr lang="en-US" dirty="0"/>
          </a:p>
        </p:txBody>
      </p:sp>
      <p:sp>
        <p:nvSpPr>
          <p:cNvPr id="10" name="TextBox 9"/>
          <p:cNvSpPr txBox="1"/>
          <p:nvPr/>
        </p:nvSpPr>
        <p:spPr>
          <a:xfrm>
            <a:off x="5484791" y="2054132"/>
            <a:ext cx="3551848" cy="707886"/>
          </a:xfrm>
          <a:prstGeom prst="rect">
            <a:avLst/>
          </a:prstGeom>
          <a:noFill/>
        </p:spPr>
        <p:txBody>
          <a:bodyPr wrap="square" rtlCol="0">
            <a:spAutoFit/>
          </a:bodyPr>
          <a:lstStyle/>
          <a:p>
            <a:pPr algn="ctr"/>
            <a:endParaRPr lang="en-US" sz="2000" b="1" dirty="0" smtClean="0">
              <a:solidFill>
                <a:schemeClr val="accent1">
                  <a:lumMod val="75000"/>
                </a:schemeClr>
              </a:solidFill>
            </a:endParaRPr>
          </a:p>
          <a:p>
            <a:pPr algn="ctr"/>
            <a:r>
              <a:rPr lang="en-US" sz="2000" b="1" dirty="0" smtClean="0">
                <a:solidFill>
                  <a:schemeClr val="accent2">
                    <a:lumMod val="90000"/>
                    <a:lumOff val="10000"/>
                  </a:schemeClr>
                </a:solidFill>
              </a:rPr>
              <a:t>Mission-driven Outcomes</a:t>
            </a:r>
            <a:endParaRPr lang="en-US" sz="2000" b="1" dirty="0">
              <a:solidFill>
                <a:schemeClr val="accent2">
                  <a:lumMod val="90000"/>
                  <a:lumOff val="10000"/>
                </a:schemeClr>
              </a:solidFill>
            </a:endParaRPr>
          </a:p>
        </p:txBody>
      </p:sp>
      <p:sp>
        <p:nvSpPr>
          <p:cNvPr id="11" name="Right Arrow 10"/>
          <p:cNvSpPr/>
          <p:nvPr/>
        </p:nvSpPr>
        <p:spPr>
          <a:xfrm>
            <a:off x="1938866" y="1557868"/>
            <a:ext cx="345421" cy="414866"/>
          </a:xfrm>
          <a:prstGeom prst="rightArrow">
            <a:avLst/>
          </a:prstGeom>
        </p:spPr>
        <p:style>
          <a:lnRef idx="1">
            <a:schemeClr val="accent1"/>
          </a:lnRef>
          <a:fillRef idx="3">
            <a:schemeClr val="accent1"/>
          </a:fillRef>
          <a:effectRef idx="2">
            <a:schemeClr val="accent1"/>
          </a:effectRef>
          <a:fontRef idx="minor">
            <a:schemeClr val="lt1"/>
          </a:fontRef>
        </p:style>
        <p:txBody>
          <a:bodyPr lIns="217728" tIns="108864" rIns="217728" bIns="108864" rtlCol="0" anchor="ctr"/>
          <a:lstStyle/>
          <a:p>
            <a:pPr algn="ctr"/>
            <a:endParaRPr lang="en-US"/>
          </a:p>
        </p:txBody>
      </p:sp>
      <p:sp>
        <p:nvSpPr>
          <p:cNvPr id="12" name="Right Arrow 11"/>
          <p:cNvSpPr/>
          <p:nvPr/>
        </p:nvSpPr>
        <p:spPr>
          <a:xfrm>
            <a:off x="4224866" y="1557868"/>
            <a:ext cx="448733" cy="414866"/>
          </a:xfrm>
          <a:prstGeom prst="rightArrow">
            <a:avLst/>
          </a:prstGeom>
        </p:spPr>
        <p:style>
          <a:lnRef idx="1">
            <a:schemeClr val="accent1"/>
          </a:lnRef>
          <a:fillRef idx="3">
            <a:schemeClr val="accent1"/>
          </a:fillRef>
          <a:effectRef idx="2">
            <a:schemeClr val="accent1"/>
          </a:effectRef>
          <a:fontRef idx="minor">
            <a:schemeClr val="lt1"/>
          </a:fontRef>
        </p:style>
        <p:txBody>
          <a:bodyPr lIns="217728" tIns="108864" rIns="217728" bIns="108864" rtlCol="0" anchor="ctr"/>
          <a:lstStyle/>
          <a:p>
            <a:pPr algn="ctr"/>
            <a:endParaRPr lang="en-US"/>
          </a:p>
        </p:txBody>
      </p:sp>
    </p:spTree>
    <p:extLst>
      <p:ext uri="{BB962C8B-B14F-4D97-AF65-F5344CB8AC3E}">
        <p14:creationId xmlns:p14="http://schemas.microsoft.com/office/powerpoint/2010/main" val="358971967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20774"/>
            <a:ext cx="7263840" cy="1288230"/>
          </a:xfrm>
        </p:spPr>
        <p:txBody>
          <a:bodyPr/>
          <a:lstStyle/>
          <a:p>
            <a:r>
              <a:rPr lang="en-US" dirty="0" smtClean="0"/>
              <a:t>Think about the process of accreditation as:</a:t>
            </a:r>
            <a:endParaRPr lang="en-US" dirty="0"/>
          </a:p>
        </p:txBody>
      </p:sp>
      <p:sp>
        <p:nvSpPr>
          <p:cNvPr id="4" name="Text Placeholder 3"/>
          <p:cNvSpPr>
            <a:spLocks noGrp="1"/>
          </p:cNvSpPr>
          <p:nvPr>
            <p:ph type="body" idx="1"/>
          </p:nvPr>
        </p:nvSpPr>
        <p:spPr>
          <a:xfrm>
            <a:off x="340500" y="2054132"/>
            <a:ext cx="2181353" cy="707886"/>
          </a:xfrm>
        </p:spPr>
        <p:txBody>
          <a:bodyPr/>
          <a:lstStyle/>
          <a:p>
            <a:r>
              <a:rPr lang="en-US" dirty="0" smtClean="0">
                <a:solidFill>
                  <a:schemeClr val="accent3">
                    <a:lumMod val="75000"/>
                  </a:schemeClr>
                </a:solidFill>
              </a:rPr>
              <a:t>Writing A Grant Proposal</a:t>
            </a:r>
            <a:endParaRPr lang="en-US" dirty="0">
              <a:solidFill>
                <a:schemeClr val="accent3">
                  <a:lumMod val="75000"/>
                </a:schemeClr>
              </a:solidFill>
            </a:endParaRPr>
          </a:p>
        </p:txBody>
      </p:sp>
      <p:sp>
        <p:nvSpPr>
          <p:cNvPr id="5" name="Content Placeholder 4"/>
          <p:cNvSpPr>
            <a:spLocks noGrp="1"/>
          </p:cNvSpPr>
          <p:nvPr>
            <p:ph sz="half" idx="2"/>
          </p:nvPr>
        </p:nvSpPr>
        <p:spPr>
          <a:xfrm>
            <a:off x="237566" y="3015007"/>
            <a:ext cx="2514031" cy="3111155"/>
          </a:xfrm>
        </p:spPr>
        <p:txBody>
          <a:bodyPr/>
          <a:lstStyle/>
          <a:p>
            <a:r>
              <a:rPr lang="en-US" sz="2000" dirty="0" smtClean="0"/>
              <a:t>Problem/Goals</a:t>
            </a:r>
          </a:p>
          <a:p>
            <a:r>
              <a:rPr lang="en-US" sz="2000" dirty="0" smtClean="0"/>
              <a:t>Organization</a:t>
            </a:r>
          </a:p>
          <a:p>
            <a:r>
              <a:rPr lang="en-US" sz="2000" dirty="0" smtClean="0"/>
              <a:t>People</a:t>
            </a:r>
          </a:p>
          <a:p>
            <a:r>
              <a:rPr lang="en-US" sz="2000" dirty="0" smtClean="0"/>
              <a:t>Methodology</a:t>
            </a:r>
          </a:p>
          <a:p>
            <a:r>
              <a:rPr lang="en-US" sz="2000" dirty="0" smtClean="0"/>
              <a:t>Budget</a:t>
            </a:r>
            <a:endParaRPr lang="en-US" sz="2000" dirty="0"/>
          </a:p>
          <a:p>
            <a:r>
              <a:rPr lang="en-US" sz="2000" dirty="0" smtClean="0"/>
              <a:t>Evaluation</a:t>
            </a:r>
          </a:p>
          <a:p>
            <a:endParaRPr lang="en-US" dirty="0" smtClean="0"/>
          </a:p>
          <a:p>
            <a:endParaRPr lang="en-US" dirty="0" smtClean="0"/>
          </a:p>
          <a:p>
            <a:endParaRPr lang="en-US" dirty="0"/>
          </a:p>
        </p:txBody>
      </p:sp>
    </p:spTree>
    <p:extLst>
      <p:ext uri="{BB962C8B-B14F-4D97-AF65-F5344CB8AC3E}">
        <p14:creationId xmlns:p14="http://schemas.microsoft.com/office/powerpoint/2010/main" val="100518656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20774"/>
            <a:ext cx="7263840" cy="1288230"/>
          </a:xfrm>
        </p:spPr>
        <p:txBody>
          <a:bodyPr/>
          <a:lstStyle/>
          <a:p>
            <a:r>
              <a:rPr lang="en-US" dirty="0" smtClean="0"/>
              <a:t>Think about the process of accreditation as:</a:t>
            </a:r>
            <a:endParaRPr lang="en-US" dirty="0"/>
          </a:p>
        </p:txBody>
      </p:sp>
      <p:sp>
        <p:nvSpPr>
          <p:cNvPr id="4" name="Text Placeholder 3"/>
          <p:cNvSpPr>
            <a:spLocks noGrp="1"/>
          </p:cNvSpPr>
          <p:nvPr>
            <p:ph type="body" idx="1"/>
          </p:nvPr>
        </p:nvSpPr>
        <p:spPr>
          <a:xfrm>
            <a:off x="340500" y="2054132"/>
            <a:ext cx="2181353" cy="707886"/>
          </a:xfrm>
        </p:spPr>
        <p:txBody>
          <a:bodyPr/>
          <a:lstStyle/>
          <a:p>
            <a:r>
              <a:rPr lang="en-US" dirty="0" smtClean="0">
                <a:solidFill>
                  <a:schemeClr val="bg2"/>
                </a:solidFill>
              </a:rPr>
              <a:t>Writing a Grant Proposal</a:t>
            </a:r>
            <a:endParaRPr lang="en-US" dirty="0">
              <a:solidFill>
                <a:schemeClr val="bg2"/>
              </a:solidFill>
            </a:endParaRPr>
          </a:p>
        </p:txBody>
      </p:sp>
      <p:sp>
        <p:nvSpPr>
          <p:cNvPr id="5" name="Content Placeholder 4"/>
          <p:cNvSpPr>
            <a:spLocks noGrp="1"/>
          </p:cNvSpPr>
          <p:nvPr>
            <p:ph sz="half" idx="2"/>
          </p:nvPr>
        </p:nvSpPr>
        <p:spPr>
          <a:xfrm>
            <a:off x="237566" y="3005871"/>
            <a:ext cx="2514031" cy="3120291"/>
          </a:xfrm>
        </p:spPr>
        <p:txBody>
          <a:bodyPr/>
          <a:lstStyle/>
          <a:p>
            <a:r>
              <a:rPr lang="en-US" sz="2000" dirty="0" smtClean="0">
                <a:solidFill>
                  <a:schemeClr val="bg2">
                    <a:lumMod val="75000"/>
                  </a:schemeClr>
                </a:solidFill>
              </a:rPr>
              <a:t>Problem/Goals</a:t>
            </a:r>
          </a:p>
          <a:p>
            <a:r>
              <a:rPr lang="en-US" sz="2000" dirty="0" smtClean="0">
                <a:solidFill>
                  <a:schemeClr val="bg2">
                    <a:lumMod val="75000"/>
                  </a:schemeClr>
                </a:solidFill>
              </a:rPr>
              <a:t>Organization</a:t>
            </a:r>
          </a:p>
          <a:p>
            <a:r>
              <a:rPr lang="en-US" sz="2000" dirty="0" smtClean="0">
                <a:solidFill>
                  <a:schemeClr val="bg2">
                    <a:lumMod val="75000"/>
                  </a:schemeClr>
                </a:solidFill>
              </a:rPr>
              <a:t>People</a:t>
            </a:r>
          </a:p>
          <a:p>
            <a:r>
              <a:rPr lang="en-US" sz="2000" dirty="0" smtClean="0">
                <a:solidFill>
                  <a:schemeClr val="bg2">
                    <a:lumMod val="75000"/>
                  </a:schemeClr>
                </a:solidFill>
              </a:rPr>
              <a:t>Methodology</a:t>
            </a:r>
          </a:p>
          <a:p>
            <a:r>
              <a:rPr lang="en-US" sz="2000" dirty="0" smtClean="0">
                <a:solidFill>
                  <a:schemeClr val="bg2">
                    <a:lumMod val="75000"/>
                  </a:schemeClr>
                </a:solidFill>
              </a:rPr>
              <a:t>Budget</a:t>
            </a:r>
          </a:p>
          <a:p>
            <a:r>
              <a:rPr lang="en-US" sz="2000" dirty="0" smtClean="0">
                <a:solidFill>
                  <a:schemeClr val="bg2">
                    <a:lumMod val="75000"/>
                  </a:schemeClr>
                </a:solidFill>
              </a:rPr>
              <a:t>Evaluation</a:t>
            </a:r>
          </a:p>
          <a:p>
            <a:endParaRPr lang="en-US" dirty="0" smtClean="0"/>
          </a:p>
          <a:p>
            <a:endParaRPr lang="en-US" dirty="0" smtClean="0"/>
          </a:p>
          <a:p>
            <a:endParaRPr lang="en-US" dirty="0"/>
          </a:p>
        </p:txBody>
      </p:sp>
      <p:sp>
        <p:nvSpPr>
          <p:cNvPr id="6" name="Text Placeholder 5"/>
          <p:cNvSpPr>
            <a:spLocks noGrp="1"/>
          </p:cNvSpPr>
          <p:nvPr>
            <p:ph type="body" sz="quarter" idx="3"/>
          </p:nvPr>
        </p:nvSpPr>
        <p:spPr>
          <a:xfrm>
            <a:off x="2751597" y="2054132"/>
            <a:ext cx="2822063" cy="707886"/>
          </a:xfrm>
        </p:spPr>
        <p:txBody>
          <a:bodyPr/>
          <a:lstStyle/>
          <a:p>
            <a:r>
              <a:rPr lang="en-US" dirty="0" smtClean="0"/>
              <a:t>Conducting an Operational Audit</a:t>
            </a:r>
            <a:endParaRPr lang="en-US" dirty="0"/>
          </a:p>
        </p:txBody>
      </p:sp>
      <p:sp>
        <p:nvSpPr>
          <p:cNvPr id="7" name="Content Placeholder 6"/>
          <p:cNvSpPr>
            <a:spLocks noGrp="1"/>
          </p:cNvSpPr>
          <p:nvPr>
            <p:ph sz="quarter" idx="4"/>
          </p:nvPr>
        </p:nvSpPr>
        <p:spPr>
          <a:xfrm>
            <a:off x="2521853" y="3005871"/>
            <a:ext cx="3051807" cy="3124774"/>
          </a:xfrm>
        </p:spPr>
        <p:txBody>
          <a:bodyPr/>
          <a:lstStyle/>
          <a:p>
            <a:r>
              <a:rPr lang="en-US" sz="2000" dirty="0" smtClean="0"/>
              <a:t>Program objectives</a:t>
            </a:r>
          </a:p>
          <a:p>
            <a:r>
              <a:rPr lang="en-US" sz="2000" dirty="0" smtClean="0"/>
              <a:t>Structure</a:t>
            </a:r>
          </a:p>
          <a:p>
            <a:r>
              <a:rPr lang="en-US" sz="2000" dirty="0" smtClean="0"/>
              <a:t>Human resources</a:t>
            </a:r>
          </a:p>
          <a:p>
            <a:r>
              <a:rPr lang="en-US" sz="2000" dirty="0"/>
              <a:t>Policies &amp; </a:t>
            </a:r>
            <a:r>
              <a:rPr lang="en-US" sz="2000" dirty="0" smtClean="0"/>
              <a:t>procedures</a:t>
            </a:r>
          </a:p>
          <a:p>
            <a:r>
              <a:rPr lang="en-US" sz="2000" dirty="0" smtClean="0"/>
              <a:t>Budget</a:t>
            </a:r>
          </a:p>
          <a:p>
            <a:r>
              <a:rPr lang="en-US" sz="2000" dirty="0" smtClean="0"/>
              <a:t>Monitoring</a:t>
            </a:r>
          </a:p>
          <a:p>
            <a:endParaRPr lang="en-US" dirty="0" smtClean="0"/>
          </a:p>
          <a:p>
            <a:pPr marL="0" indent="0">
              <a:buNone/>
            </a:pPr>
            <a:endParaRPr lang="en-US" dirty="0"/>
          </a:p>
        </p:txBody>
      </p:sp>
    </p:spTree>
    <p:extLst>
      <p:ext uri="{BB962C8B-B14F-4D97-AF65-F5344CB8AC3E}">
        <p14:creationId xmlns:p14="http://schemas.microsoft.com/office/powerpoint/2010/main" val="324495723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20774"/>
            <a:ext cx="7263840" cy="1288230"/>
          </a:xfrm>
        </p:spPr>
        <p:txBody>
          <a:bodyPr/>
          <a:lstStyle/>
          <a:p>
            <a:r>
              <a:rPr lang="en-US" dirty="0" smtClean="0"/>
              <a:t>Think about the process of accreditation as:</a:t>
            </a:r>
            <a:endParaRPr lang="en-US" dirty="0"/>
          </a:p>
        </p:txBody>
      </p:sp>
      <p:sp>
        <p:nvSpPr>
          <p:cNvPr id="4" name="Text Placeholder 3"/>
          <p:cNvSpPr>
            <a:spLocks noGrp="1"/>
          </p:cNvSpPr>
          <p:nvPr>
            <p:ph type="body" idx="1"/>
          </p:nvPr>
        </p:nvSpPr>
        <p:spPr>
          <a:xfrm>
            <a:off x="340500" y="2054132"/>
            <a:ext cx="2181353" cy="707886"/>
          </a:xfrm>
        </p:spPr>
        <p:txBody>
          <a:bodyPr/>
          <a:lstStyle/>
          <a:p>
            <a:r>
              <a:rPr lang="en-US" dirty="0" smtClean="0">
                <a:solidFill>
                  <a:schemeClr val="accent5"/>
                </a:solidFill>
              </a:rPr>
              <a:t>Writing a Grant Proposal</a:t>
            </a:r>
            <a:endParaRPr lang="en-US" dirty="0">
              <a:solidFill>
                <a:schemeClr val="accent5"/>
              </a:solidFill>
            </a:endParaRPr>
          </a:p>
        </p:txBody>
      </p:sp>
      <p:sp>
        <p:nvSpPr>
          <p:cNvPr id="5" name="Content Placeholder 4"/>
          <p:cNvSpPr>
            <a:spLocks noGrp="1"/>
          </p:cNvSpPr>
          <p:nvPr>
            <p:ph sz="half" idx="2"/>
          </p:nvPr>
        </p:nvSpPr>
        <p:spPr>
          <a:xfrm>
            <a:off x="237567" y="3015007"/>
            <a:ext cx="2284288" cy="3111155"/>
          </a:xfrm>
        </p:spPr>
        <p:txBody>
          <a:bodyPr/>
          <a:lstStyle/>
          <a:p>
            <a:r>
              <a:rPr lang="en-US" sz="2000" dirty="0" smtClean="0">
                <a:solidFill>
                  <a:schemeClr val="bg2">
                    <a:lumMod val="75000"/>
                  </a:schemeClr>
                </a:solidFill>
              </a:rPr>
              <a:t>Problem/Goals</a:t>
            </a:r>
          </a:p>
          <a:p>
            <a:r>
              <a:rPr lang="en-US" sz="2000" dirty="0" smtClean="0">
                <a:solidFill>
                  <a:schemeClr val="bg2">
                    <a:lumMod val="75000"/>
                  </a:schemeClr>
                </a:solidFill>
              </a:rPr>
              <a:t>Organization</a:t>
            </a:r>
          </a:p>
          <a:p>
            <a:r>
              <a:rPr lang="en-US" sz="2000" dirty="0" smtClean="0">
                <a:solidFill>
                  <a:schemeClr val="bg2">
                    <a:lumMod val="75000"/>
                  </a:schemeClr>
                </a:solidFill>
              </a:rPr>
              <a:t>People</a:t>
            </a:r>
          </a:p>
          <a:p>
            <a:r>
              <a:rPr lang="en-US" sz="2000" dirty="0" smtClean="0">
                <a:solidFill>
                  <a:schemeClr val="bg2">
                    <a:lumMod val="75000"/>
                  </a:schemeClr>
                </a:solidFill>
              </a:rPr>
              <a:t>Methodology</a:t>
            </a:r>
          </a:p>
          <a:p>
            <a:r>
              <a:rPr lang="en-US" sz="2000" dirty="0" smtClean="0">
                <a:solidFill>
                  <a:schemeClr val="bg2">
                    <a:lumMod val="75000"/>
                  </a:schemeClr>
                </a:solidFill>
              </a:rPr>
              <a:t>Budget</a:t>
            </a:r>
          </a:p>
          <a:p>
            <a:r>
              <a:rPr lang="en-US" sz="2000" dirty="0" smtClean="0">
                <a:solidFill>
                  <a:schemeClr val="bg2">
                    <a:lumMod val="75000"/>
                  </a:schemeClr>
                </a:solidFill>
              </a:rPr>
              <a:t>Evaluation</a:t>
            </a:r>
          </a:p>
          <a:p>
            <a:endParaRPr lang="en-US" dirty="0" smtClean="0"/>
          </a:p>
          <a:p>
            <a:endParaRPr lang="en-US" dirty="0" smtClean="0"/>
          </a:p>
          <a:p>
            <a:endParaRPr lang="en-US" dirty="0"/>
          </a:p>
        </p:txBody>
      </p:sp>
      <p:sp>
        <p:nvSpPr>
          <p:cNvPr id="6" name="Text Placeholder 5"/>
          <p:cNvSpPr>
            <a:spLocks noGrp="1"/>
          </p:cNvSpPr>
          <p:nvPr>
            <p:ph type="body" sz="quarter" idx="3"/>
          </p:nvPr>
        </p:nvSpPr>
        <p:spPr>
          <a:xfrm>
            <a:off x="2751598" y="2054132"/>
            <a:ext cx="2751598" cy="707886"/>
          </a:xfrm>
        </p:spPr>
        <p:txBody>
          <a:bodyPr/>
          <a:lstStyle/>
          <a:p>
            <a:r>
              <a:rPr lang="en-US" dirty="0" smtClean="0">
                <a:solidFill>
                  <a:srgbClr val="A4A4A4"/>
                </a:solidFill>
              </a:rPr>
              <a:t>Conducting an Operational Audit</a:t>
            </a:r>
            <a:endParaRPr lang="en-US" dirty="0">
              <a:solidFill>
                <a:srgbClr val="A4A4A4"/>
              </a:solidFill>
            </a:endParaRPr>
          </a:p>
        </p:txBody>
      </p:sp>
      <p:sp>
        <p:nvSpPr>
          <p:cNvPr id="7" name="Content Placeholder 6"/>
          <p:cNvSpPr>
            <a:spLocks noGrp="1"/>
          </p:cNvSpPr>
          <p:nvPr>
            <p:ph sz="quarter" idx="4"/>
          </p:nvPr>
        </p:nvSpPr>
        <p:spPr>
          <a:xfrm>
            <a:off x="2521854" y="3015007"/>
            <a:ext cx="3051806" cy="3115638"/>
          </a:xfrm>
        </p:spPr>
        <p:txBody>
          <a:bodyPr>
            <a:normAutofit/>
          </a:bodyPr>
          <a:lstStyle/>
          <a:p>
            <a:r>
              <a:rPr lang="en-US" sz="2000" dirty="0" smtClean="0">
                <a:solidFill>
                  <a:schemeClr val="bg2">
                    <a:lumMod val="75000"/>
                  </a:schemeClr>
                </a:solidFill>
              </a:rPr>
              <a:t>Program objectives</a:t>
            </a:r>
          </a:p>
          <a:p>
            <a:r>
              <a:rPr lang="en-US" sz="2000" dirty="0" smtClean="0">
                <a:solidFill>
                  <a:schemeClr val="bg2">
                    <a:lumMod val="75000"/>
                  </a:schemeClr>
                </a:solidFill>
              </a:rPr>
              <a:t>Structure</a:t>
            </a:r>
          </a:p>
          <a:p>
            <a:r>
              <a:rPr lang="en-US" sz="2000" dirty="0" smtClean="0">
                <a:solidFill>
                  <a:schemeClr val="bg2">
                    <a:lumMod val="75000"/>
                  </a:schemeClr>
                </a:solidFill>
              </a:rPr>
              <a:t>Human resources</a:t>
            </a:r>
          </a:p>
          <a:p>
            <a:r>
              <a:rPr lang="en-US" sz="2000" dirty="0">
                <a:solidFill>
                  <a:schemeClr val="bg2">
                    <a:lumMod val="75000"/>
                  </a:schemeClr>
                </a:solidFill>
              </a:rPr>
              <a:t>Policies &amp; procedures</a:t>
            </a:r>
          </a:p>
          <a:p>
            <a:r>
              <a:rPr lang="en-US" sz="2000" dirty="0" smtClean="0">
                <a:solidFill>
                  <a:schemeClr val="bg2">
                    <a:lumMod val="75000"/>
                  </a:schemeClr>
                </a:solidFill>
              </a:rPr>
              <a:t>Budget</a:t>
            </a:r>
          </a:p>
          <a:p>
            <a:r>
              <a:rPr lang="en-US" sz="2000" dirty="0" smtClean="0">
                <a:solidFill>
                  <a:schemeClr val="bg2">
                    <a:lumMod val="75000"/>
                  </a:schemeClr>
                </a:solidFill>
              </a:rPr>
              <a:t>Monitoring</a:t>
            </a:r>
          </a:p>
          <a:p>
            <a:endParaRPr lang="en-US" dirty="0" smtClean="0"/>
          </a:p>
          <a:p>
            <a:pPr marL="0" indent="0">
              <a:buNone/>
            </a:pPr>
            <a:endParaRPr lang="en-US" dirty="0"/>
          </a:p>
        </p:txBody>
      </p:sp>
      <p:sp>
        <p:nvSpPr>
          <p:cNvPr id="9" name="TextBox 8"/>
          <p:cNvSpPr txBox="1"/>
          <p:nvPr/>
        </p:nvSpPr>
        <p:spPr>
          <a:xfrm>
            <a:off x="5503195" y="3015007"/>
            <a:ext cx="3640805" cy="3131627"/>
          </a:xfrm>
          <a:prstGeom prst="rect">
            <a:avLst/>
          </a:prstGeom>
          <a:noFill/>
        </p:spPr>
        <p:txBody>
          <a:bodyPr wrap="square" rtlCol="0">
            <a:spAutoFit/>
          </a:bodyPr>
          <a:lstStyle/>
          <a:p>
            <a:pPr marL="285750" indent="-285750">
              <a:spcAft>
                <a:spcPts val="1500"/>
              </a:spcAft>
              <a:buClr>
                <a:schemeClr val="accent1">
                  <a:lumMod val="75000"/>
                </a:schemeClr>
              </a:buClr>
              <a:buSzPct val="110000"/>
              <a:buFont typeface="Wingdings" charset="2"/>
              <a:buChar char="§"/>
            </a:pPr>
            <a:r>
              <a:rPr lang="en-US" sz="2000" dirty="0" smtClean="0"/>
              <a:t>Manage strategically: </a:t>
            </a:r>
            <a:r>
              <a:rPr lang="en-US" sz="2000" dirty="0"/>
              <a:t>1</a:t>
            </a:r>
            <a:endParaRPr lang="en-US" sz="2000" dirty="0" smtClean="0"/>
          </a:p>
          <a:p>
            <a:pPr indent="-285750">
              <a:buClr>
                <a:schemeClr val="accent1">
                  <a:lumMod val="75000"/>
                </a:schemeClr>
              </a:buClr>
              <a:buSzPct val="110000"/>
              <a:buFont typeface="Wingdings" charset="2"/>
              <a:buChar char="§"/>
            </a:pPr>
            <a:r>
              <a:rPr lang="en-US" sz="2000" dirty="0" smtClean="0"/>
              <a:t>Governance: 	    2</a:t>
            </a:r>
          </a:p>
          <a:p>
            <a:pPr>
              <a:buClr>
                <a:schemeClr val="accent1">
                  <a:lumMod val="75000"/>
                </a:schemeClr>
              </a:buClr>
              <a:buSzPct val="110000"/>
            </a:pPr>
            <a:endParaRPr lang="en-US" sz="2000" dirty="0" smtClean="0"/>
          </a:p>
          <a:p>
            <a:pPr indent="-285750">
              <a:spcAft>
                <a:spcPts val="600"/>
              </a:spcAft>
              <a:buClr>
                <a:schemeClr val="accent1">
                  <a:lumMod val="75000"/>
                </a:schemeClr>
              </a:buClr>
              <a:buSzPct val="110000"/>
              <a:buFont typeface="Wingdings" charset="2"/>
              <a:buChar char="§"/>
            </a:pPr>
            <a:r>
              <a:rPr lang="en-US" sz="2000" dirty="0" smtClean="0"/>
              <a:t>Faculty Performance: 3</a:t>
            </a:r>
          </a:p>
          <a:p>
            <a:pPr marL="285750" indent="-285750">
              <a:buClr>
                <a:schemeClr val="accent1">
                  <a:lumMod val="75000"/>
                </a:schemeClr>
              </a:buClr>
              <a:buSzPct val="110000"/>
              <a:buFont typeface="Wingdings" charset="2"/>
              <a:buChar char="§"/>
            </a:pPr>
            <a:r>
              <a:rPr lang="en-US" sz="2000" dirty="0"/>
              <a:t>Student Services: </a:t>
            </a:r>
            <a:r>
              <a:rPr lang="en-US" sz="2000" dirty="0" smtClean="0"/>
              <a:t>	    4</a:t>
            </a:r>
            <a:endParaRPr lang="en-US" sz="2000" dirty="0"/>
          </a:p>
          <a:p>
            <a:pPr marL="285750" indent="-285750">
              <a:spcAft>
                <a:spcPts val="600"/>
              </a:spcAft>
              <a:buClr>
                <a:schemeClr val="accent1">
                  <a:lumMod val="75000"/>
                </a:schemeClr>
              </a:buClr>
              <a:buSzPct val="110000"/>
              <a:buFont typeface="Wingdings" charset="2"/>
              <a:buChar char="§"/>
            </a:pPr>
            <a:r>
              <a:rPr lang="en-US" sz="2000" dirty="0"/>
              <a:t>Student Learning: 	</a:t>
            </a:r>
            <a:r>
              <a:rPr lang="en-US" sz="2000" dirty="0" smtClean="0"/>
              <a:t>    5</a:t>
            </a:r>
            <a:endParaRPr lang="en-US" sz="2000" dirty="0"/>
          </a:p>
          <a:p>
            <a:pPr marL="285750" indent="-285750">
              <a:spcAft>
                <a:spcPts val="1800"/>
              </a:spcAft>
              <a:buClr>
                <a:schemeClr val="accent1">
                  <a:lumMod val="75000"/>
                </a:schemeClr>
              </a:buClr>
              <a:buSzPct val="110000"/>
              <a:buFont typeface="Wingdings" charset="2"/>
              <a:buChar char="§"/>
            </a:pPr>
            <a:r>
              <a:rPr lang="en-US" sz="2000" dirty="0" smtClean="0"/>
              <a:t>Resources: 		    6</a:t>
            </a:r>
          </a:p>
          <a:p>
            <a:pPr marL="285750" indent="-285750">
              <a:spcAft>
                <a:spcPts val="1800"/>
              </a:spcAft>
              <a:buClr>
                <a:schemeClr val="accent1">
                  <a:lumMod val="75000"/>
                </a:schemeClr>
              </a:buClr>
              <a:buSzPct val="110000"/>
              <a:buFont typeface="Wingdings" charset="2"/>
              <a:buChar char="§"/>
            </a:pPr>
            <a:r>
              <a:rPr lang="en-US" sz="2000" dirty="0" smtClean="0"/>
              <a:t>Communications: 	    7</a:t>
            </a:r>
          </a:p>
        </p:txBody>
      </p:sp>
      <p:sp>
        <p:nvSpPr>
          <p:cNvPr id="10" name="TextBox 9"/>
          <p:cNvSpPr txBox="1"/>
          <p:nvPr/>
        </p:nvSpPr>
        <p:spPr>
          <a:xfrm>
            <a:off x="5573660" y="2054132"/>
            <a:ext cx="3179571" cy="707886"/>
          </a:xfrm>
          <a:prstGeom prst="rect">
            <a:avLst/>
          </a:prstGeom>
          <a:noFill/>
        </p:spPr>
        <p:txBody>
          <a:bodyPr wrap="square" rtlCol="0">
            <a:spAutoFit/>
          </a:bodyPr>
          <a:lstStyle/>
          <a:p>
            <a:pPr algn="ctr"/>
            <a:r>
              <a:rPr lang="en-US" sz="2000" b="1" dirty="0" smtClean="0">
                <a:solidFill>
                  <a:schemeClr val="accent2">
                    <a:lumMod val="90000"/>
                    <a:lumOff val="10000"/>
                  </a:schemeClr>
                </a:solidFill>
              </a:rPr>
              <a:t>Complying with Standards</a:t>
            </a:r>
            <a:endParaRPr lang="en-US" sz="2000" b="1" dirty="0">
              <a:solidFill>
                <a:schemeClr val="accent2">
                  <a:lumMod val="90000"/>
                  <a:lumOff val="10000"/>
                </a:schemeClr>
              </a:solidFill>
            </a:endParaRPr>
          </a:p>
        </p:txBody>
      </p:sp>
    </p:spTree>
    <p:extLst>
      <p:ext uri="{BB962C8B-B14F-4D97-AF65-F5344CB8AC3E}">
        <p14:creationId xmlns:p14="http://schemas.microsoft.com/office/powerpoint/2010/main" val="100518656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accreditation triangle</a:t>
            </a:r>
            <a:endParaRPr lang="en-US" dirty="0"/>
          </a:p>
        </p:txBody>
      </p:sp>
      <p:sp>
        <p:nvSpPr>
          <p:cNvPr id="3" name="Content Placeholder 2"/>
          <p:cNvSpPr>
            <a:spLocks noGrp="1"/>
          </p:cNvSpPr>
          <p:nvPr>
            <p:ph idx="1"/>
          </p:nvPr>
        </p:nvSpPr>
        <p:spPr/>
        <p:txBody>
          <a:bodyPr/>
          <a:lstStyle/>
          <a:p>
            <a:pPr marL="0" indent="0">
              <a:buNone/>
            </a:pPr>
            <a:r>
              <a:rPr lang="en-US" dirty="0" smtClean="0"/>
              <a:t> </a:t>
            </a:r>
            <a:endParaRPr lang="en-US" dirty="0"/>
          </a:p>
        </p:txBody>
      </p:sp>
      <p:sp>
        <p:nvSpPr>
          <p:cNvPr id="4" name="Isosceles Triangle 3"/>
          <p:cNvSpPr/>
          <p:nvPr/>
        </p:nvSpPr>
        <p:spPr>
          <a:xfrm>
            <a:off x="1914769" y="2999154"/>
            <a:ext cx="3888153" cy="2598615"/>
          </a:xfrm>
          <a:prstGeom prst="triangle">
            <a:avLst>
              <a:gd name="adj" fmla="val 49703"/>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TextBox 5"/>
          <p:cNvSpPr txBox="1"/>
          <p:nvPr/>
        </p:nvSpPr>
        <p:spPr>
          <a:xfrm rot="3243599">
            <a:off x="4752304" y="3943883"/>
            <a:ext cx="1302670" cy="369332"/>
          </a:xfrm>
          <a:prstGeom prst="rect">
            <a:avLst/>
          </a:prstGeom>
          <a:noFill/>
        </p:spPr>
        <p:txBody>
          <a:bodyPr wrap="square" rtlCol="0">
            <a:spAutoFit/>
          </a:bodyPr>
          <a:lstStyle/>
          <a:p>
            <a:r>
              <a:rPr lang="en-US" dirty="0" smtClean="0"/>
              <a:t>Process</a:t>
            </a:r>
            <a:endParaRPr lang="en-US" dirty="0"/>
          </a:p>
        </p:txBody>
      </p:sp>
      <p:sp>
        <p:nvSpPr>
          <p:cNvPr id="7" name="TextBox 6"/>
          <p:cNvSpPr txBox="1"/>
          <p:nvPr/>
        </p:nvSpPr>
        <p:spPr>
          <a:xfrm rot="18482233">
            <a:off x="1810588" y="3619509"/>
            <a:ext cx="1476391" cy="369332"/>
          </a:xfrm>
          <a:prstGeom prst="rect">
            <a:avLst/>
          </a:prstGeom>
          <a:noFill/>
        </p:spPr>
        <p:txBody>
          <a:bodyPr wrap="square" rtlCol="0">
            <a:spAutoFit/>
          </a:bodyPr>
          <a:lstStyle/>
          <a:p>
            <a:r>
              <a:rPr lang="en-US" dirty="0" smtClean="0"/>
              <a:t>Mission</a:t>
            </a:r>
            <a:endParaRPr lang="en-US" dirty="0"/>
          </a:p>
        </p:txBody>
      </p:sp>
      <p:sp>
        <p:nvSpPr>
          <p:cNvPr id="9" name="TextBox 8"/>
          <p:cNvSpPr txBox="1"/>
          <p:nvPr/>
        </p:nvSpPr>
        <p:spPr>
          <a:xfrm>
            <a:off x="3149085" y="5832231"/>
            <a:ext cx="1989529" cy="369332"/>
          </a:xfrm>
          <a:prstGeom prst="rect">
            <a:avLst/>
          </a:prstGeom>
          <a:noFill/>
        </p:spPr>
        <p:txBody>
          <a:bodyPr wrap="square" rtlCol="0">
            <a:spAutoFit/>
          </a:bodyPr>
          <a:lstStyle/>
          <a:p>
            <a:r>
              <a:rPr lang="en-US" dirty="0" smtClean="0"/>
              <a:t>Outcomes</a:t>
            </a:r>
            <a:endParaRPr lang="en-US" dirty="0"/>
          </a:p>
        </p:txBody>
      </p:sp>
    </p:spTree>
    <p:extLst>
      <p:ext uri="{BB962C8B-B14F-4D97-AF65-F5344CB8AC3E}">
        <p14:creationId xmlns:p14="http://schemas.microsoft.com/office/powerpoint/2010/main" val="160717446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857" y="699374"/>
            <a:ext cx="6464719" cy="1223904"/>
          </a:xfrm>
        </p:spPr>
        <p:txBody>
          <a:bodyPr/>
          <a:lstStyle/>
          <a:p>
            <a:r>
              <a:rPr lang="en-US" dirty="0" smtClean="0"/>
              <a:t>NASPAA’s Accreditation Process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5888717"/>
              </p:ext>
            </p:extLst>
          </p:nvPr>
        </p:nvGraphicFramePr>
        <p:xfrm>
          <a:off x="346451" y="1923277"/>
          <a:ext cx="7068026" cy="46686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975708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CAD004F7-7532-1742-BE38-73A4C0719EC0}"/>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CE4E432F-3A8F-C84C-99A2-A197117549A0}"/>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1053AF31-8F0F-F140-A3F8-4B17FDC7C721}"/>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7279ACD5-0615-E445-BFEB-26A9FC1BF598}"/>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EA0C6CF9-0970-8C40-A291-0E3075FCA70C}"/>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52492D10-F1A7-F24C-9F95-F74ADE8FDA10}"/>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graphicEl>
                                              <a:dgm id="{1D8ED387-7AEC-D74D-9532-B0BA71401521}"/>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graphicEl>
                                              <a:dgm id="{7668A94F-A6DA-E14A-B8B5-C18AFC3751E9}"/>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graphicEl>
                                              <a:dgm id="{B0F48647-6D78-3444-834D-926D23186A6C}"/>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graphicEl>
                                              <a:dgm id="{C64FC2B5-5FFE-DF4F-A5E2-14CB052F7551}"/>
                                            </p:graphic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
                                            <p:graphicEl>
                                              <a:dgm id="{6EBFE731-E41C-2649-BB17-5BF230C7C052}"/>
                                            </p:graphic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graphicEl>
                                              <a:dgm id="{95CFA911-42EF-334A-B775-C9427E70A3D1}"/>
                                            </p:graphic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
                                            <p:graphicEl>
                                              <a:dgm id="{E27AF0EF-7752-534C-8CAC-7827560289FA}"/>
                                            </p:graphic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graphicEl>
                                              <a:dgm id="{327A1FEF-817E-204F-A0B8-110A8F9D2E26}"/>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
                                            <p:graphicEl>
                                              <a:dgm id="{13290A8F-A6D9-5648-BB70-55FA743C319E}"/>
                                            </p:graphic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
                                            <p:graphicEl>
                                              <a:dgm id="{4EBC68CB-AE9B-E249-B9D1-4A62A07421CD}"/>
                                            </p:graphic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
                                            <p:graphicEl>
                                              <a:dgm id="{BA5BB952-9CE3-CB4E-9496-B9D480207600}"/>
                                            </p:graphic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
                                            <p:graphicEl>
                                              <a:dgm id="{8D78A3A9-DE6F-3D49-A6D7-09D6A9B41813}"/>
                                            </p:graphic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
                                            <p:graphicEl>
                                              <a:dgm id="{C0672B88-47F2-1349-A9E6-45386B46C6C9}"/>
                                            </p:graphic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4">
                                            <p:graphicEl>
                                              <a:dgm id="{854BD9EA-DC76-994D-974F-152BEEA94C9C}"/>
                                            </p:graphicEl>
                                          </p:spTgt>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
                                            <p:graphicEl>
                                              <a:dgm id="{163235AD-C982-EA4E-BF2D-A0C1EEDECE69}"/>
                                            </p:graphic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
                                            <p:graphicEl>
                                              <a:dgm id="{1D81DA75-309B-A944-AF2F-4E0B0005F63D}"/>
                                            </p:graphicEl>
                                          </p:spTgt>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
                                            <p:graphicEl>
                                              <a:dgm id="{809FFDD3-7403-7445-95CA-B007CBE897E8}"/>
                                            </p:graphic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4">
                                            <p:graphicEl>
                                              <a:dgm id="{50AFDA8E-24C2-CE4C-893B-4A066B93E6FE}"/>
                                            </p:graphicEl>
                                          </p:spTgt>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
                                            <p:graphicEl>
                                              <a:dgm id="{A6DC4C6D-9254-A141-B42F-E7C10A2B8305}"/>
                                            </p:graphic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
                                            <p:graphicEl>
                                              <a:dgm id="{0D055C23-0C52-8441-A02E-E33BF40D0C11}"/>
                                            </p:graphicEl>
                                          </p:spTgt>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4">
                                            <p:graphicEl>
                                              <a:dgm id="{AF389F6D-75F1-EC46-A86F-9F49751FB5DC}"/>
                                            </p:graphic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4">
                                            <p:graphicEl>
                                              <a:dgm id="{60196C07-79EB-614F-9B47-BB527673E9AF}"/>
                                            </p:graphicEl>
                                          </p:spTgt>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4">
                                            <p:graphicEl>
                                              <a:dgm id="{9E203412-6483-3840-BBF7-0563DB4F94FA}"/>
                                            </p:graphic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4">
                                            <p:graphicEl>
                                              <a:dgm id="{0731F58C-9A67-A745-8B85-C0C08E480A79}"/>
                                            </p:graphicEl>
                                          </p:spTgt>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4">
                                            <p:graphicEl>
                                              <a:dgm id="{51BCEAD2-C920-4248-BECF-2D1C5514EB5C}"/>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Accreditation is about process:</a:t>
            </a:r>
            <a:endParaRPr lang="en-US" dirty="0"/>
          </a:p>
        </p:txBody>
      </p:sp>
      <p:pic>
        <p:nvPicPr>
          <p:cNvPr id="7" name="Picture Placeholder 6" descr="Test-Environment-Process-Improvement.png"/>
          <p:cNvPicPr>
            <a:picLocks noGrp="1" noChangeAspect="1"/>
          </p:cNvPicPr>
          <p:nvPr>
            <p:ph type="pic" idx="1"/>
          </p:nvPr>
        </p:nvPicPr>
        <p:blipFill>
          <a:blip r:embed="rId3">
            <a:extLst>
              <a:ext uri="{28A0092B-C50C-407E-A947-70E740481C1C}">
                <a14:useLocalDpi xmlns:a14="http://schemas.microsoft.com/office/drawing/2010/main" val="0"/>
              </a:ext>
            </a:extLst>
          </a:blip>
          <a:srcRect t="8908" b="8908"/>
          <a:stretch>
            <a:fillRect/>
          </a:stretch>
        </p:blipFill>
        <p:spPr/>
      </p:pic>
      <p:sp>
        <p:nvSpPr>
          <p:cNvPr id="4" name="Text Placeholder 3"/>
          <p:cNvSpPr>
            <a:spLocks noGrp="1"/>
          </p:cNvSpPr>
          <p:nvPr>
            <p:ph type="body" sz="half" idx="2"/>
          </p:nvPr>
        </p:nvSpPr>
        <p:spPr>
          <a:xfrm>
            <a:off x="458788" y="4840941"/>
            <a:ext cx="7188628" cy="1304271"/>
          </a:xfrm>
        </p:spPr>
        <p:txBody>
          <a:bodyPr>
            <a:noAutofit/>
          </a:bodyPr>
          <a:lstStyle/>
          <a:p>
            <a:pPr algn="r"/>
            <a:r>
              <a:rPr lang="en-US" sz="2600" dirty="0" smtClean="0"/>
              <a:t>Improving management of the program</a:t>
            </a:r>
          </a:p>
          <a:p>
            <a:pPr algn="r"/>
            <a:r>
              <a:rPr lang="en-US" sz="2600" dirty="0" smtClean="0"/>
              <a:t>Documenting how you do that</a:t>
            </a:r>
          </a:p>
          <a:p>
            <a:pPr algn="r"/>
            <a:r>
              <a:rPr lang="en-US" sz="2600" dirty="0" smtClean="0"/>
              <a:t>To assure your stakeholders</a:t>
            </a:r>
            <a:endParaRPr lang="en-US" sz="2600" dirty="0"/>
          </a:p>
        </p:txBody>
      </p:sp>
    </p:spTree>
    <p:extLst>
      <p:ext uri="{BB962C8B-B14F-4D97-AF65-F5344CB8AC3E}">
        <p14:creationId xmlns:p14="http://schemas.microsoft.com/office/powerpoint/2010/main" val="85347289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a:xfrm>
            <a:off x="457199" y="2209800"/>
            <a:ext cx="6722534" cy="3916363"/>
          </a:xfrm>
        </p:spPr>
        <p:txBody>
          <a:bodyPr>
            <a:normAutofit/>
          </a:bodyPr>
          <a:lstStyle/>
          <a:p>
            <a:pPr marL="0" indent="0">
              <a:spcBef>
                <a:spcPts val="1200"/>
              </a:spcBef>
              <a:buNone/>
            </a:pPr>
            <a:r>
              <a:rPr lang="en-US" u="sng" dirty="0" smtClean="0"/>
              <a:t>Operational auditing</a:t>
            </a:r>
            <a:r>
              <a:rPr lang="en-US" dirty="0" smtClean="0"/>
              <a:t>:</a:t>
            </a:r>
          </a:p>
          <a:p>
            <a:pPr marL="0" indent="0">
              <a:spcBef>
                <a:spcPts val="1200"/>
              </a:spcBef>
              <a:buNone/>
            </a:pPr>
            <a:r>
              <a:rPr lang="en-US" i="1" dirty="0" err="1"/>
              <a:t>www.</a:t>
            </a:r>
            <a:r>
              <a:rPr lang="en-US" b="1" i="1" dirty="0" err="1"/>
              <a:t>gao</a:t>
            </a:r>
            <a:r>
              <a:rPr lang="en-US" i="1" dirty="0" err="1"/>
              <a:t>.gov</a:t>
            </a:r>
            <a:r>
              <a:rPr lang="en-US" i="1" dirty="0"/>
              <a:t>/products/</a:t>
            </a:r>
            <a:r>
              <a:rPr lang="en-US" b="1" i="1" dirty="0"/>
              <a:t>GAO</a:t>
            </a:r>
            <a:r>
              <a:rPr lang="en-US" i="1" dirty="0"/>
              <a:t>-12-331G</a:t>
            </a:r>
            <a:endParaRPr lang="en-US" dirty="0" smtClean="0"/>
          </a:p>
          <a:p>
            <a:pPr marL="0" indent="0">
              <a:spcBef>
                <a:spcPts val="1200"/>
              </a:spcBef>
              <a:buNone/>
            </a:pPr>
            <a:r>
              <a:rPr lang="en-US" sz="2400" dirty="0" smtClean="0"/>
              <a:t>If you have questions stimulated by this video, submit them to:</a:t>
            </a:r>
          </a:p>
          <a:p>
            <a:pPr marL="0" indent="0">
              <a:spcBef>
                <a:spcPts val="1200"/>
              </a:spcBef>
              <a:buNone/>
            </a:pPr>
            <a:r>
              <a:rPr lang="en-US" sz="2400" dirty="0">
                <a:hlinkClick r:id="rId2"/>
              </a:rPr>
              <a:t>accreditation.naspaa.org/ai-questions</a:t>
            </a:r>
            <a:endParaRPr lang="en-US" sz="2400" dirty="0" smtClean="0"/>
          </a:p>
          <a:p>
            <a:pPr marL="0" indent="0">
              <a:buNone/>
            </a:pPr>
            <a:endParaRPr lang="en-US" dirty="0"/>
          </a:p>
        </p:txBody>
      </p:sp>
    </p:spTree>
    <p:extLst>
      <p:ext uri="{BB962C8B-B14F-4D97-AF65-F5344CB8AC3E}">
        <p14:creationId xmlns:p14="http://schemas.microsoft.com/office/powerpoint/2010/main" val="171832924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3907</TotalTime>
  <Words>1702</Words>
  <Application>Microsoft Macintosh PowerPoint</Application>
  <PresentationFormat>On-screen Show (4:3)</PresentationFormat>
  <Paragraphs>203</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Plaza</vt:lpstr>
      <vt:lpstr>NASPAA Accreditation</vt:lpstr>
      <vt:lpstr>Inputs Outputs     Outcomes</vt:lpstr>
      <vt:lpstr>Think about the process of accreditation as:</vt:lpstr>
      <vt:lpstr>Think about the process of accreditation as:</vt:lpstr>
      <vt:lpstr>Think about the process of accreditation as:</vt:lpstr>
      <vt:lpstr>The accreditation triangle</vt:lpstr>
      <vt:lpstr>NASPAA’s Accreditation Process</vt:lpstr>
      <vt:lpstr>Accreditation is about process:</vt:lpstr>
      <vt:lpstr>Additional resources</vt:lpstr>
      <vt:lpstr> </vt:lpstr>
    </vt:vector>
  </TitlesOfParts>
  <Company>Willamette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Steven Maser</cp:lastModifiedBy>
  <cp:revision>91</cp:revision>
  <dcterms:created xsi:type="dcterms:W3CDTF">2014-03-28T02:56:54Z</dcterms:created>
  <dcterms:modified xsi:type="dcterms:W3CDTF">2014-08-14T04:40:36Z</dcterms:modified>
</cp:coreProperties>
</file>