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9" r:id="rId1"/>
  </p:sldMasterIdLst>
  <p:notesMasterIdLst>
    <p:notesMasterId r:id="rId11"/>
  </p:notesMasterIdLst>
  <p:sldIdLst>
    <p:sldId id="264" r:id="rId2"/>
    <p:sldId id="262" r:id="rId3"/>
    <p:sldId id="258" r:id="rId4"/>
    <p:sldId id="257" r:id="rId5"/>
    <p:sldId id="261" r:id="rId6"/>
    <p:sldId id="260" r:id="rId7"/>
    <p:sldId id="263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29" autoAdjust="0"/>
  </p:normalViewPr>
  <p:slideViewPr>
    <p:cSldViewPr snapToGrid="0" snapToObjects="1">
      <p:cViewPr>
        <p:scale>
          <a:sx n="150" d="100"/>
          <a:sy n="150" d="100"/>
        </p:scale>
        <p:origin x="-120" y="4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ADDC3-FD73-EB40-B231-F72B7976356A}" type="datetimeFigureOut">
              <a:rPr lang="en-US" smtClean="0"/>
              <a:t>7/20/14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1B54B-EEB0-E046-BFA4-3064F7E01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74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This segment is intended to help you understand accreditation as an outcome</a:t>
            </a:r>
            <a:r>
              <a:rPr lang="en-US" b="1" baseline="0" dirty="0" smtClean="0"/>
              <a:t>.</a:t>
            </a:r>
          </a:p>
          <a:p>
            <a:r>
              <a:rPr lang="en-US" b="1" baseline="0" dirty="0" smtClean="0"/>
              <a:t>The outcome of accreditation is a validation by an independent organization of the claims about your program that you make to your stakeholders</a:t>
            </a:r>
          </a:p>
          <a:p>
            <a:r>
              <a:rPr lang="en-US" b="1" baseline="0" dirty="0" smtClean="0"/>
              <a:t>To understand that outcome, and to earn it, you need to be able to tell the story of your program—its mission--from its inception to its operation today.</a:t>
            </a:r>
          </a:p>
          <a:p>
            <a:r>
              <a:rPr lang="en-US" b="1" baseline="0" dirty="0" smtClean="0"/>
              <a:t>And you need to be able to document your story: that is, explain how you made the decisions that brought you to this point and the information on which you based those decisions.</a:t>
            </a:r>
          </a:p>
          <a:p>
            <a:r>
              <a:rPr lang="en-US" b="1" baseline="0" dirty="0" smtClean="0"/>
              <a:t>We’ll demonstrate in this segment one way to do that.</a:t>
            </a:r>
          </a:p>
          <a:p>
            <a:endParaRPr lang="en-US" b="1" baseline="0" dirty="0" smtClean="0"/>
          </a:p>
          <a:p>
            <a:r>
              <a:rPr lang="en-US" b="1" baseline="0" dirty="0" smtClean="0"/>
              <a:t>Feel free to pause this video at any time to study a slide.</a:t>
            </a:r>
          </a:p>
          <a:p>
            <a:r>
              <a:rPr lang="en-US" b="1" baseline="0" dirty="0" smtClean="0"/>
              <a:t>Download the slides because they contain detailed notes</a:t>
            </a:r>
          </a:p>
          <a:p>
            <a:r>
              <a:rPr lang="en-US" b="1" baseline="0" dirty="0" smtClean="0"/>
              <a:t>You should send at least one representative from your program to the Accreditation Institute at NASPAA’s annual meeting</a:t>
            </a:r>
          </a:p>
          <a:p>
            <a:r>
              <a:rPr lang="en-US" b="1" baseline="0" dirty="0" smtClean="0"/>
              <a:t>The Accreditation Institute is where you’ll have an opportunity to practice applying the concepts and tools we review in these videos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86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To understand accreditation as an outcome, begin by</a:t>
            </a:r>
            <a:r>
              <a:rPr lang="en-US" b="1" baseline="0" dirty="0" smtClean="0"/>
              <a:t> asking: Who values your program and why?</a:t>
            </a:r>
            <a:endParaRPr lang="en-US" b="1" dirty="0" smtClean="0"/>
          </a:p>
          <a:p>
            <a:r>
              <a:rPr lang="en-US" b="1" dirty="0" smtClean="0"/>
              <a:t>Take five minutes to list all of the groups who are</a:t>
            </a:r>
            <a:r>
              <a:rPr lang="en-US" b="1" baseline="0" dirty="0" smtClean="0"/>
              <a:t> impacted by your program. Take a sheet of paper and draw a line down the center. On the left, list people or groups who have a stake in your success or failure; on the right side, list their reasons why.</a:t>
            </a:r>
          </a:p>
          <a:p>
            <a:r>
              <a:rPr lang="en-US" b="1" baseline="0" dirty="0" smtClean="0"/>
              <a:t>If accreditation is about validating the claims you are making, then you should be able to explain why you are making those claims and to whom.</a:t>
            </a:r>
          </a:p>
          <a:p>
            <a:endParaRPr lang="en-US" b="1" dirty="0" smtClean="0"/>
          </a:p>
          <a:p>
            <a:r>
              <a:rPr lang="en-US" b="1" dirty="0" smtClean="0"/>
              <a:t>The takeaways from this exercise typically</a:t>
            </a:r>
            <a:r>
              <a:rPr lang="en-US" b="1" baseline="0" dirty="0" smtClean="0"/>
              <a:t> include: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="1" baseline="0" dirty="0" smtClean="0"/>
              <a:t>history matter: who launched the program and why,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="1" baseline="0" dirty="0" smtClean="0"/>
              <a:t>the sustainability of the program is not a given—it requires ongoing support,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="1" baseline="0" dirty="0" smtClean="0"/>
              <a:t>programs tend to serve identifiable constituencies and regions.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b="1" baseline="0" dirty="0" smtClean="0"/>
              <a:t>different stakeholders engage with your program in different ways and require different types of information to justify their continuing engagement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1B54B-EEB0-E046-BFA4-3064F7E015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0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			Information                                                                                                         						Engagement</a:t>
            </a:r>
          </a:p>
          <a:p>
            <a:r>
              <a:rPr lang="en-US" b="1" dirty="0" smtClean="0"/>
              <a:t>Employers: Student competencies, faculty expertise							</a:t>
            </a:r>
            <a:r>
              <a:rPr lang="en-US" b="1" dirty="0" smtClean="0">
                <a:sym typeface="Wingdings"/>
              </a:rPr>
              <a:t>	</a:t>
            </a:r>
            <a:r>
              <a:rPr lang="en-US" b="1" dirty="0" smtClean="0"/>
              <a:t>advisory committees, guest instructors,</a:t>
            </a:r>
            <a:r>
              <a:rPr lang="en-US" b="1" baseline="0" dirty="0" smtClean="0"/>
              <a:t> field project hosts, internships, hire your graduates</a:t>
            </a:r>
            <a:endParaRPr lang="en-US" b="1" dirty="0" smtClean="0"/>
          </a:p>
          <a:p>
            <a:r>
              <a:rPr lang="en-US" b="1" dirty="0" smtClean="0"/>
              <a:t>Students: Faculty</a:t>
            </a:r>
            <a:r>
              <a:rPr lang="en-US" b="1" baseline="0" dirty="0" smtClean="0"/>
              <a:t> quality, student quality, program requirements, placement rates			</a:t>
            </a:r>
            <a:r>
              <a:rPr lang="en-US" b="1" baseline="0" dirty="0" smtClean="0">
                <a:sym typeface="Wingdings"/>
              </a:rPr>
              <a:t>	</a:t>
            </a:r>
            <a:r>
              <a:rPr lang="en-US" b="1" baseline="0" dirty="0" smtClean="0"/>
              <a:t>student activities, school committees, student government, learning</a:t>
            </a:r>
            <a:endParaRPr lang="en-US" b="1" dirty="0" smtClean="0"/>
          </a:p>
          <a:p>
            <a:r>
              <a:rPr lang="en-US" b="1" dirty="0" smtClean="0"/>
              <a:t>Faculty: Faculty</a:t>
            </a:r>
            <a:r>
              <a:rPr lang="en-US" b="1" baseline="0" dirty="0" smtClean="0"/>
              <a:t> quality, student quality, professional development, culture, expectations	</a:t>
            </a:r>
            <a:r>
              <a:rPr lang="en-US" b="1" baseline="0" dirty="0" smtClean="0">
                <a:sym typeface="Wingdings"/>
              </a:rPr>
              <a:t>	f</a:t>
            </a:r>
            <a:r>
              <a:rPr lang="en-US" b="1" baseline="0" dirty="0" smtClean="0"/>
              <a:t>aculty meetings, committees, teaching, engaging in community service, producing and disseminating knowledge</a:t>
            </a:r>
            <a:endParaRPr lang="en-US" b="1" dirty="0" smtClean="0"/>
          </a:p>
          <a:p>
            <a:r>
              <a:rPr lang="en-US" b="1" dirty="0" smtClean="0"/>
              <a:t>Grantors: Faculty quality,</a:t>
            </a:r>
            <a:r>
              <a:rPr lang="en-US" b="1" baseline="0" dirty="0" smtClean="0"/>
              <a:t> capacity to perform								</a:t>
            </a:r>
            <a:r>
              <a:rPr lang="en-US" b="1" baseline="0" dirty="0" smtClean="0">
                <a:sym typeface="Wingdings"/>
              </a:rPr>
              <a:t>	c</a:t>
            </a:r>
            <a:r>
              <a:rPr lang="en-US" b="1" baseline="0" dirty="0" smtClean="0"/>
              <a:t>ultivating relationships, reporting, they provide resources</a:t>
            </a:r>
            <a:endParaRPr lang="en-US" b="1" dirty="0" smtClean="0"/>
          </a:p>
          <a:p>
            <a:r>
              <a:rPr lang="en-US" b="1" dirty="0" smtClean="0"/>
              <a:t>Partner</a:t>
            </a:r>
            <a:r>
              <a:rPr lang="en-US" b="1" baseline="0" dirty="0" smtClean="0"/>
              <a:t> units within or outside of the university: Revenue generation, capacity to perform	</a:t>
            </a:r>
            <a:r>
              <a:rPr lang="en-US" b="1" baseline="0" dirty="0" smtClean="0">
                <a:sym typeface="Wingdings"/>
              </a:rPr>
              <a:t>	</a:t>
            </a:r>
            <a:r>
              <a:rPr lang="en-US" b="1" baseline="0" dirty="0" smtClean="0"/>
              <a:t>advisory committees, joint projects</a:t>
            </a:r>
          </a:p>
          <a:p>
            <a:endParaRPr lang="en-US" b="1" baseline="0" dirty="0" smtClean="0"/>
          </a:p>
          <a:p>
            <a:r>
              <a:rPr lang="en-US" b="1" baseline="0" dirty="0" smtClean="0"/>
              <a:t>Map the environment of your program and its stakeholders. Understand who influences whom. How do you engage them in the operation of your program?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1B54B-EEB0-E046-BFA4-3064F7E015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10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You’ve identified your stakeholders.</a:t>
            </a:r>
            <a:r>
              <a:rPr lang="en-US" b="1" baseline="0" dirty="0" smtClean="0"/>
              <a:t> Now, what’s the story of your program and their involvement in it?</a:t>
            </a:r>
            <a:endParaRPr lang="en-US" b="1" dirty="0" smtClean="0"/>
          </a:p>
          <a:p>
            <a:r>
              <a:rPr lang="en-US" b="1" dirty="0" smtClean="0"/>
              <a:t>From Cicero to Kipling, memorialized in his poem, “The Elephant’s Child”</a:t>
            </a:r>
          </a:p>
          <a:p>
            <a:pPr lvl="1"/>
            <a:r>
              <a:rPr lang="en-US" b="1" i="1" dirty="0" smtClean="0"/>
              <a:t>I keep six honest serving-men</a:t>
            </a:r>
          </a:p>
          <a:p>
            <a:pPr lvl="1"/>
            <a:r>
              <a:rPr lang="en-US" b="1" i="1" dirty="0" smtClean="0"/>
              <a:t>(They</a:t>
            </a:r>
            <a:r>
              <a:rPr lang="en-US" b="1" i="1" baseline="0" dirty="0" smtClean="0"/>
              <a:t> taught me all I knew);</a:t>
            </a:r>
          </a:p>
          <a:p>
            <a:pPr lvl="1"/>
            <a:r>
              <a:rPr lang="en-US" b="1" i="1" baseline="0" dirty="0" smtClean="0"/>
              <a:t>Their names are What and Why and When</a:t>
            </a:r>
          </a:p>
          <a:p>
            <a:pPr lvl="1"/>
            <a:r>
              <a:rPr lang="en-US" b="1" i="1" baseline="0" dirty="0" smtClean="0"/>
              <a:t>And How and Where and Who.</a:t>
            </a:r>
          </a:p>
          <a:p>
            <a:r>
              <a:rPr lang="en-US" b="1" dirty="0" smtClean="0"/>
              <a:t>The basics of gathering information to tell the</a:t>
            </a:r>
            <a:r>
              <a:rPr lang="en-US" b="1" baseline="0" dirty="0" smtClean="0"/>
              <a:t> story of your program</a:t>
            </a:r>
            <a:r>
              <a:rPr lang="en-US" b="1" dirty="0" smtClean="0"/>
              <a:t>: </a:t>
            </a:r>
          </a:p>
          <a:p>
            <a:pPr marL="628650" lvl="1" indent="-171450">
              <a:buFont typeface="Arial"/>
              <a:buChar char="•"/>
            </a:pPr>
            <a:r>
              <a:rPr lang="en-US" b="1" baseline="0" dirty="0" smtClean="0"/>
              <a:t>Who…</a:t>
            </a:r>
            <a:r>
              <a:rPr lang="en-US" b="1" dirty="0" smtClean="0"/>
              <a:t>started the</a:t>
            </a:r>
            <a:r>
              <a:rPr lang="en-US" b="1" baseline="0" dirty="0" smtClean="0"/>
              <a:t> program</a:t>
            </a:r>
            <a:r>
              <a:rPr lang="en-US" b="1" dirty="0" smtClean="0"/>
              <a:t>? Who</a:t>
            </a:r>
            <a:r>
              <a:rPr lang="en-US" b="1" baseline="0" dirty="0" smtClean="0"/>
              <a:t> is engaged with the program now?</a:t>
            </a:r>
            <a:endParaRPr lang="en-US" b="1" dirty="0" smtClean="0"/>
          </a:p>
          <a:p>
            <a:pPr marL="628650" lvl="1" indent="-171450">
              <a:buFont typeface="Arial"/>
              <a:buChar char="•"/>
            </a:pPr>
            <a:r>
              <a:rPr lang="en-US" b="1" baseline="0" dirty="0" smtClean="0"/>
              <a:t>What…was the process for creating it? For defining its mission? For engaging people who cared about it?</a:t>
            </a:r>
          </a:p>
          <a:p>
            <a:pPr marL="628650" lvl="1" indent="-171450">
              <a:buFont typeface="Arial"/>
              <a:buChar char="•"/>
            </a:pPr>
            <a:r>
              <a:rPr lang="en-US" b="1" baseline="0" dirty="0" smtClean="0"/>
              <a:t>Where…gets at the reasons the program is located where it is and not elsewhere.</a:t>
            </a:r>
          </a:p>
          <a:p>
            <a:pPr marL="628650" lvl="1" indent="-171450">
              <a:buFont typeface="Arial"/>
              <a:buChar char="•"/>
            </a:pPr>
            <a:r>
              <a:rPr lang="en-US" b="1" dirty="0" smtClean="0"/>
              <a:t>When leads into Why: the demands the</a:t>
            </a:r>
            <a:r>
              <a:rPr lang="en-US" b="1" baseline="0" dirty="0" smtClean="0"/>
              <a:t> initiators were</a:t>
            </a:r>
            <a:r>
              <a:rPr lang="en-US" b="1" dirty="0" smtClean="0"/>
              <a:t> responding to;</a:t>
            </a:r>
            <a:r>
              <a:rPr lang="en-US" b="1" baseline="0" dirty="0" smtClean="0"/>
              <a:t> the factors driving the decision…</a:t>
            </a:r>
          </a:p>
          <a:p>
            <a:pPr marL="628650" lvl="1" indent="-171450">
              <a:buFont typeface="Arial"/>
              <a:buChar char="•"/>
            </a:pPr>
            <a:r>
              <a:rPr lang="en-US" b="1" dirty="0" smtClean="0"/>
              <a:t>How…do the answers to the 5 W’s</a:t>
            </a:r>
            <a:r>
              <a:rPr lang="en-US" b="1" baseline="0" dirty="0" smtClean="0"/>
              <a:t> explain</a:t>
            </a:r>
            <a:r>
              <a:rPr lang="en-US" b="1" dirty="0" smtClean="0"/>
              <a:t> the unique characteristics</a:t>
            </a:r>
            <a:r>
              <a:rPr lang="en-US" b="1" baseline="0" dirty="0" smtClean="0"/>
              <a:t> and f</a:t>
            </a:r>
            <a:r>
              <a:rPr lang="en-US" b="1" dirty="0" smtClean="0"/>
              <a:t>ocus—the</a:t>
            </a:r>
            <a:r>
              <a:rPr lang="en-US" b="1" baseline="0" dirty="0" smtClean="0"/>
              <a:t> </a:t>
            </a:r>
            <a:r>
              <a:rPr lang="en-US" b="1" dirty="0" smtClean="0"/>
              <a:t>mission—of</a:t>
            </a:r>
            <a:r>
              <a:rPr lang="en-US" b="1" baseline="0" dirty="0" smtClean="0"/>
              <a:t> </a:t>
            </a:r>
            <a:r>
              <a:rPr lang="en-US" b="1" dirty="0" smtClean="0"/>
              <a:t> the program?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1B54B-EEB0-E046-BFA4-3064F7E015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6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After</a:t>
            </a:r>
            <a:r>
              <a:rPr lang="en-US" b="1" baseline="0" dirty="0" smtClean="0"/>
              <a:t> launch, programs invariably change. Why? How are the changes consistent with the program’s strategy for pursuing its mission? Who made the changes? On the basis of what evidence? </a:t>
            </a:r>
            <a:endParaRPr lang="en-US" b="1" dirty="0" smtClean="0"/>
          </a:p>
          <a:p>
            <a:r>
              <a:rPr lang="en-US" b="1" dirty="0" smtClean="0"/>
              <a:t>In effect, repeat the basics of information gathering to tell your story.</a:t>
            </a:r>
          </a:p>
          <a:p>
            <a:r>
              <a:rPr lang="en-US" b="1" dirty="0" smtClean="0"/>
              <a:t>Explain the evidence or</a:t>
            </a:r>
            <a:r>
              <a:rPr lang="en-US" b="1" baseline="0" dirty="0" smtClean="0"/>
              <a:t> information that justified the changes</a:t>
            </a:r>
          </a:p>
          <a:p>
            <a:r>
              <a:rPr lang="en-US" baseline="0" dirty="0" smtClean="0"/>
              <a:t>Image </a:t>
            </a:r>
            <a:r>
              <a:rPr lang="en-US" baseline="0" dirty="0" err="1" smtClean="0"/>
              <a:t>luf-kin.blogspot.com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1B54B-EEB0-E046-BFA4-3064F7E015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What</a:t>
            </a:r>
            <a:r>
              <a:rPr lang="en-US" b="1" baseline="0" dirty="0" smtClean="0"/>
              <a:t>’s the information on which you’ve based decision bout your program? What’s the evidence that you made </a:t>
            </a:r>
            <a:r>
              <a:rPr lang="en-US" b="1" baseline="0" smtClean="0"/>
              <a:t>informed decisions? </a:t>
            </a:r>
            <a:endParaRPr lang="en-US" b="1" dirty="0" smtClean="0"/>
          </a:p>
          <a:p>
            <a:r>
              <a:rPr lang="en-US" b="1" dirty="0" smtClean="0"/>
              <a:t>What</a:t>
            </a:r>
            <a:r>
              <a:rPr lang="en-US" b="1" baseline="0" dirty="0" smtClean="0"/>
              <a:t> documents should you be retaining for accreditors to review? Minutes of meetings, studies and reports, memoranda, agreements</a:t>
            </a:r>
          </a:p>
          <a:p>
            <a:r>
              <a:rPr lang="en-US" b="1" baseline="0" dirty="0" smtClean="0"/>
              <a:t>What information do you provide to prospective students, prospective employers, prospective funders, prospective faculty?</a:t>
            </a:r>
          </a:p>
          <a:p>
            <a:r>
              <a:rPr lang="en-US" b="1" baseline="0" dirty="0" smtClean="0"/>
              <a:t>If you can answer the questions in this set of slides, you have the basis for…..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1B54B-EEB0-E046-BFA4-3064F7E0156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79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Which is the outcome</a:t>
            </a:r>
            <a:r>
              <a:rPr lang="en-US" b="1" baseline="0" dirty="0" smtClean="0"/>
              <a:t> of accreditation</a:t>
            </a:r>
            <a:endParaRPr lang="en-US" b="1" dirty="0" smtClean="0"/>
          </a:p>
          <a:p>
            <a:r>
              <a:rPr lang="en-US" b="1" dirty="0" smtClean="0"/>
              <a:t>NASPAA</a:t>
            </a:r>
            <a:r>
              <a:rPr lang="en-US" b="1" baseline="0" dirty="0" smtClean="0"/>
              <a:t> accreditation is an independent assessment that helps your stakeholders justify their stakes!</a:t>
            </a:r>
          </a:p>
          <a:p>
            <a:r>
              <a:rPr lang="en-US" b="1" baseline="0" dirty="0" smtClean="0"/>
              <a:t>If you can answer all of the questions in this set of slides, you also have what you need to write the history of your program for the accreditation self-study report.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1B54B-EEB0-E046-BFA4-3064F7E015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88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This is not just about accreditation. This is </a:t>
            </a:r>
            <a:r>
              <a:rPr lang="en-US" b="1" dirty="0" smtClean="0"/>
              <a:t>also about </a:t>
            </a:r>
            <a:r>
              <a:rPr lang="en-US" b="1" dirty="0" smtClean="0"/>
              <a:t>improving public service.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3A293-E2F0-CD45-A2F8-2DD135FF1F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96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8B5E603-48FB-5E4B-9ECD-E4619B16F262}" type="datetimeFigureOut">
              <a:rPr lang="en-US" smtClean="0"/>
              <a:t>7/20/14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A62D9F98-4C6E-2E47-B940-89FA6577ED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  <p:sldLayoutId id="2147483837" r:id="rId18"/>
    <p:sldLayoutId id="2147483838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hallway.org" TargetMode="External"/><Relationship Id="rId3" Type="http://schemas.openxmlformats.org/officeDocument/2006/relationships/hyperlink" Target="http://accreditation.naspaa.org/ai-question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hyperlink" Target="http://accreditation.naspaa.org/ai-questions" TargetMode="External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3692" y="4208929"/>
            <a:ext cx="6070308" cy="10486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NASPAA Accreditation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73692" y="5257800"/>
            <a:ext cx="5585676" cy="62179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Accreditation as an outcome</a:t>
            </a:r>
            <a:endParaRPr lang="en-US" sz="2400" dirty="0"/>
          </a:p>
        </p:txBody>
      </p:sp>
      <p:pic>
        <p:nvPicPr>
          <p:cNvPr id="5" name="Picture 4" descr="NASPAAlo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6257" y="1002458"/>
            <a:ext cx="2067059" cy="9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914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cares about your program?</a:t>
            </a:r>
            <a:endParaRPr lang="en-US" dirty="0"/>
          </a:p>
        </p:txBody>
      </p:sp>
      <p:pic>
        <p:nvPicPr>
          <p:cNvPr id="5" name="Picture Placeholder 4" descr="Crowd_in_Willis_Street,_Wellington,_awaiting_the_results_of_the_1931_general_election.jp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14" b="15514"/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09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Stakeholders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467" y="2489200"/>
            <a:ext cx="6866466" cy="3636963"/>
          </a:xfrm>
        </p:spPr>
        <p:txBody>
          <a:bodyPr>
            <a:norm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Whose support is required Why? In what form?</a:t>
            </a:r>
            <a:endParaRPr lang="en-US" sz="2400" dirty="0"/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What information do they want to make decisions?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How do you engage them?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11833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538" y="1320800"/>
            <a:ext cx="5997038" cy="643467"/>
          </a:xfrm>
        </p:spPr>
        <p:txBody>
          <a:bodyPr/>
          <a:lstStyle/>
          <a:p>
            <a:r>
              <a:rPr lang="en-US" dirty="0" smtClean="0"/>
              <a:t>Launch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1200" y="2277533"/>
            <a:ext cx="3830088" cy="384863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Who?</a:t>
            </a:r>
          </a:p>
          <a:p>
            <a:r>
              <a:rPr lang="en-US" sz="2400" dirty="0" smtClean="0"/>
              <a:t>What?</a:t>
            </a:r>
          </a:p>
          <a:p>
            <a:r>
              <a:rPr lang="en-US" sz="2400" dirty="0" smtClean="0"/>
              <a:t>Where?</a:t>
            </a:r>
          </a:p>
          <a:p>
            <a:r>
              <a:rPr lang="en-US" sz="2400" dirty="0" smtClean="0"/>
              <a:t>When</a:t>
            </a:r>
            <a:r>
              <a:rPr lang="en-US" sz="2200" dirty="0" smtClean="0"/>
              <a:t>?</a:t>
            </a:r>
          </a:p>
          <a:p>
            <a:r>
              <a:rPr lang="en-US" sz="2400" dirty="0" smtClean="0"/>
              <a:t>Why</a:t>
            </a:r>
            <a:r>
              <a:rPr lang="en-US" sz="2400" dirty="0" smtClean="0">
                <a:sym typeface="Wingdings"/>
              </a:rPr>
              <a:t>? </a:t>
            </a:r>
          </a:p>
          <a:p>
            <a:r>
              <a:rPr lang="en-US" sz="2400" dirty="0" smtClean="0">
                <a:sym typeface="Wingdings"/>
              </a:rPr>
              <a:t>How?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124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025900"/>
            <a:ext cx="6477000" cy="584200"/>
          </a:xfrm>
        </p:spPr>
        <p:txBody>
          <a:bodyPr/>
          <a:lstStyle/>
          <a:p>
            <a:r>
              <a:rPr lang="en-US" sz="3600" dirty="0" smtClean="0"/>
              <a:t>Change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2032000" y="4610100"/>
            <a:ext cx="6743700" cy="2070100"/>
          </a:xfrm>
        </p:spPr>
        <p:txBody>
          <a:bodyPr>
            <a:norm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Who was engaged in making changes?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What was the process?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Why did you do it? 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/>
              <a:t>How do the changes relate to the program’s mission?</a:t>
            </a:r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7" name="Picture Placeholder 6" descr="Metamorphosis_frog_Meyers_edit.pn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0" b="225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34311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and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500" y="2209800"/>
            <a:ext cx="6134100" cy="39163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dirty="0" smtClean="0"/>
              <a:t>What documents and other evidence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 2" charset="2"/>
              <a:buChar char="¡"/>
            </a:pPr>
            <a:r>
              <a:rPr lang="en-US" sz="2400" dirty="0" smtClean="0"/>
              <a:t>confirm, and </a:t>
            </a:r>
          </a:p>
          <a:p>
            <a:pPr lvl="1">
              <a:buFont typeface="Wingdings 2" charset="2"/>
              <a:buChar char="¡"/>
            </a:pPr>
            <a:r>
              <a:rPr lang="en-US" sz="2400" dirty="0"/>
              <a:t>i</a:t>
            </a:r>
            <a:r>
              <a:rPr lang="en-US" sz="2400" dirty="0" smtClean="0"/>
              <a:t>nform </a:t>
            </a:r>
          </a:p>
          <a:p>
            <a:pPr marL="0" indent="0">
              <a:buNone/>
            </a:pPr>
            <a:r>
              <a:rPr lang="en-US" sz="2400" dirty="0"/>
              <a:t>y</a:t>
            </a:r>
            <a:r>
              <a:rPr lang="en-US" sz="2400" dirty="0" smtClean="0"/>
              <a:t>our program’s decisions?</a:t>
            </a:r>
          </a:p>
          <a:p>
            <a:pPr marL="0" indent="0">
              <a:buNone/>
            </a:pPr>
            <a:r>
              <a:rPr lang="en-US" sz="2400" dirty="0" smtClean="0"/>
              <a:t>And your stakeholder’s decision?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4459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4737100"/>
            <a:ext cx="8590758" cy="584200"/>
          </a:xfrm>
        </p:spPr>
        <p:txBody>
          <a:bodyPr/>
          <a:lstStyle/>
          <a:p>
            <a:r>
              <a:rPr lang="en-US" sz="3200" dirty="0" smtClean="0"/>
              <a:t>…assuring your stakeholders that</a:t>
            </a:r>
            <a:endParaRPr lang="en-US" sz="3200" dirty="0"/>
          </a:p>
        </p:txBody>
      </p:sp>
      <p:pic>
        <p:nvPicPr>
          <p:cNvPr id="5" name="Picture Placeholder 4" descr="162px-Afkrydsningsboks_(_check_box_)_2.svg.pn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348" b="-10348"/>
          <a:stretch>
            <a:fillRect/>
          </a:stretch>
        </p:blipFill>
        <p:spPr>
          <a:xfrm>
            <a:off x="127920" y="114300"/>
            <a:ext cx="3015259" cy="201763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000" y="5410200"/>
            <a:ext cx="8890000" cy="1028700"/>
          </a:xfrm>
        </p:spPr>
        <p:txBody>
          <a:bodyPr>
            <a:normAutofit/>
          </a:bodyPr>
          <a:lstStyle/>
          <a:p>
            <a:r>
              <a:rPr lang="en-US" sz="2200" dirty="0"/>
              <a:t>t</a:t>
            </a:r>
            <a:r>
              <a:rPr lang="en-US" sz="2200" dirty="0" smtClean="0"/>
              <a:t>he claims and promises you make are valid and demonstrable.</a:t>
            </a:r>
            <a:endParaRPr lang="en-US" sz="2200" dirty="0"/>
          </a:p>
        </p:txBody>
      </p:sp>
      <p:pic>
        <p:nvPicPr>
          <p:cNvPr id="9" name="Picture Placeholder 8" descr="Logo_Euro-Assurance.jpg"/>
          <p:cNvPicPr>
            <a:picLocks noGrp="1" noChangeAspect="1"/>
          </p:cNvPicPr>
          <p:nvPr>
            <p:ph type="pic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316" b="-37316"/>
          <a:stretch>
            <a:fillRect/>
          </a:stretch>
        </p:blipFill>
        <p:spPr/>
      </p:pic>
      <p:pic>
        <p:nvPicPr>
          <p:cNvPr id="8" name="Picture Placeholder 7" descr="117px-New_India_Assurance.svg.png"/>
          <p:cNvPicPr>
            <a:picLocks noGrp="1" noChangeAspect="1"/>
          </p:cNvPicPr>
          <p:nvPr>
            <p:ph type="pic" idx="1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49" r="-16549"/>
          <a:stretch>
            <a:fillRect/>
          </a:stretch>
        </p:blipFill>
        <p:spPr/>
      </p:pic>
      <p:pic>
        <p:nvPicPr>
          <p:cNvPr id="13" name="Picture Placeholder 12" descr="Quality_assurance.png"/>
          <p:cNvPicPr>
            <a:picLocks noGrp="1" noChangeAspect="1"/>
          </p:cNvPicPr>
          <p:nvPr>
            <p:ph type="pic" idx="1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735" b="-6735"/>
          <a:stretch>
            <a:fillRect/>
          </a:stretch>
        </p:blipFill>
        <p:spPr>
          <a:xfrm>
            <a:off x="5657088" y="2131935"/>
            <a:ext cx="2191512" cy="1775665"/>
          </a:xfrm>
        </p:spPr>
      </p:pic>
      <p:pic>
        <p:nvPicPr>
          <p:cNvPr id="3" name="Picture 2" descr="NASPAAlog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20" y="2043953"/>
            <a:ext cx="3440780" cy="186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86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722534" cy="39163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b="1" u="sng" dirty="0" smtClean="0"/>
              <a:t>Mapping your stakeholders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Source “A note on mapping” </a:t>
            </a:r>
            <a:r>
              <a:rPr lang="en-US" dirty="0" smtClean="0">
                <a:hlinkClick r:id="rId2"/>
              </a:rPr>
              <a:t>www.hallway.org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b="1" dirty="0" smtClean="0"/>
              <a:t>If you have questions stimulated by this video, submit them to</a:t>
            </a:r>
            <a:r>
              <a:rPr lang="en-US" dirty="0" smtClean="0"/>
              <a:t>: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>
                <a:hlinkClick r:id="rId3"/>
              </a:rPr>
              <a:t>accreditation.naspaa.org/ai-questions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70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573867"/>
            <a:ext cx="8500534" cy="10752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…is </a:t>
            </a:r>
            <a:r>
              <a:rPr lang="en-US" sz="2400" b="1" i="1" dirty="0" smtClean="0">
                <a:solidFill>
                  <a:schemeClr val="accent1"/>
                </a:solidFill>
              </a:rPr>
              <a:t>not only</a:t>
            </a:r>
            <a:r>
              <a:rPr lang="en-US" sz="2400" dirty="0" smtClean="0">
                <a:solidFill>
                  <a:schemeClr val="accent1"/>
                </a:solidFill>
              </a:rPr>
              <a:t> about voluntarily conforming to standards set by NASPAA for educational programs in public service.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>
          <a:xfrm>
            <a:off x="457199" y="3886199"/>
            <a:ext cx="8500534" cy="11575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smtClean="0">
                <a:solidFill>
                  <a:srgbClr val="990000"/>
                </a:solidFill>
              </a:rPr>
              <a:t>…</a:t>
            </a:r>
            <a:r>
              <a:rPr lang="en-US" sz="2600" b="1" i="1" dirty="0" smtClean="0">
                <a:solidFill>
                  <a:srgbClr val="990000"/>
                </a:solidFill>
              </a:rPr>
              <a:t>is</a:t>
            </a:r>
            <a:r>
              <a:rPr lang="en-US" sz="2600" dirty="0" smtClean="0">
                <a:solidFill>
                  <a:srgbClr val="990000"/>
                </a:solidFill>
              </a:rPr>
              <a:t> also about pursuing excellence in public service through education by executing well on a mission-based strategy. </a:t>
            </a:r>
          </a:p>
          <a:p>
            <a:pPr marL="0" indent="0">
              <a:buNone/>
            </a:pPr>
            <a:endParaRPr lang="en-US" sz="2800" dirty="0">
              <a:solidFill>
                <a:srgbClr val="990000"/>
              </a:solidFill>
            </a:endParaRPr>
          </a:p>
        </p:txBody>
      </p:sp>
      <p:pic>
        <p:nvPicPr>
          <p:cNvPr id="5" name="Picture 4" descr="NASPAAlo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517878"/>
            <a:ext cx="3090819" cy="14629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199" y="5240500"/>
            <a:ext cx="816385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If you have questions </a:t>
            </a:r>
            <a:r>
              <a:rPr lang="en-US" sz="2000" b="1" dirty="0" smtClean="0"/>
              <a:t>stimulated by this video, submit </a:t>
            </a:r>
            <a:r>
              <a:rPr lang="en-US" sz="2000" b="1" dirty="0"/>
              <a:t>them to:</a:t>
            </a:r>
          </a:p>
          <a:p>
            <a:endParaRPr lang="en-US" sz="2000" dirty="0" smtClean="0">
              <a:hlinkClick r:id=""/>
            </a:endParaRPr>
          </a:p>
          <a:p>
            <a:r>
              <a:rPr lang="en-US" sz="2000" dirty="0" smtClean="0">
                <a:hlinkClick r:id=""/>
              </a:rPr>
              <a:t>accreditation.naspaa.org</a:t>
            </a:r>
            <a:r>
              <a:rPr lang="en-US" sz="2000" dirty="0">
                <a:hlinkClick r:id="rId4"/>
              </a:rPr>
              <a:t>/ai-questions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00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8365</TotalTime>
  <Words>946</Words>
  <Application>Microsoft Macintosh PowerPoint</Application>
  <PresentationFormat>On-screen Show (4:3)</PresentationFormat>
  <Paragraphs>98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Plaza</vt:lpstr>
      <vt:lpstr>NASPAA Accreditation</vt:lpstr>
      <vt:lpstr>Who cares about your program?</vt:lpstr>
      <vt:lpstr>Stakeholders</vt:lpstr>
      <vt:lpstr>Launch</vt:lpstr>
      <vt:lpstr>Change</vt:lpstr>
      <vt:lpstr>Documentation and Evidence</vt:lpstr>
      <vt:lpstr>…assuring your stakeholders that</vt:lpstr>
      <vt:lpstr>Additional resources</vt:lpstr>
      <vt:lpstr> </vt:lpstr>
    </vt:vector>
  </TitlesOfParts>
  <Company>Willamette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History</dc:title>
  <dc:creator>Willamette University</dc:creator>
  <cp:lastModifiedBy>Steven Maser</cp:lastModifiedBy>
  <cp:revision>61</cp:revision>
  <dcterms:created xsi:type="dcterms:W3CDTF">2014-03-22T19:22:46Z</dcterms:created>
  <dcterms:modified xsi:type="dcterms:W3CDTF">2014-07-21T03:44:30Z</dcterms:modified>
</cp:coreProperties>
</file>