
<file path=[Content_Types].xml><?xml version="1.0" encoding="utf-8"?>
<Types xmlns="http://schemas.openxmlformats.org/package/2006/content-types">
  <Override PartName="/ppt/slides/slide47.xml" ContentType="application/vnd.openxmlformats-officedocument.presentationml.slide+xml"/>
  <Override PartName="/ppt/slides/slide58.xml" ContentType="application/vnd.openxmlformats-officedocument.presentationml.slide+xml"/>
  <Override PartName="/ppt/notesSlides/notesSlide2.xml" ContentType="application/vnd.openxmlformats-officedocument.presentationml.notesSlide+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s/slide54.xml" ContentType="application/vnd.openxmlformats-officedocument.presentationml.slide+xml"/>
  <Override PartName="/ppt/slides/slide65.xml" ContentType="application/vnd.openxmlformats-officedocument.presentationml.slide+xml"/>
  <Override PartName="/ppt/slides/slide83.xml" ContentType="application/vnd.openxmlformats-officedocument.presentationml.slide+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notesSlides/notesSlide38.xml" ContentType="application/vnd.openxmlformats-officedocument.presentationml.notesSlide+xml"/>
  <Override PartName="/ppt/notesSlides/notesSlide49.xml" ContentType="application/vnd.openxmlformats-officedocument.presentationml.notesSlide+xml"/>
  <Override PartName="/ppt/notesSlides/notesSlide67.xml" ContentType="application/vnd.openxmlformats-officedocument.presentationml.notesSlide+xml"/>
  <Override PartName="/ppt/slides/slide25.xml" ContentType="application/vnd.openxmlformats-officedocument.presentationml.slide+xml"/>
  <Override PartName="/ppt/slides/slide43.xml" ContentType="application/vnd.openxmlformats-officedocument.presentationml.slide+xml"/>
  <Override PartName="/ppt/slides/slide7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27.xml" ContentType="application/vnd.openxmlformats-officedocument.presentationml.notesSlide+xml"/>
  <Override PartName="/ppt/notesSlides/notesSlide45.xml" ContentType="application/vnd.openxmlformats-officedocument.presentationml.notesSlide+xml"/>
  <Override PartName="/ppt/notesSlides/notesSlide56.xml" ContentType="application/vnd.openxmlformats-officedocument.presentationml.notesSlide+xml"/>
  <Override PartName="/ppt/notesSlides/notesSlide74.xml" ContentType="application/vnd.openxmlformats-officedocument.presentationml.notesSlide+xml"/>
  <Default Extension="xml" ContentType="application/xml"/>
  <Override PartName="/ppt/slides/slide14.xml" ContentType="application/vnd.openxmlformats-officedocument.presentationml.slide+xml"/>
  <Override PartName="/ppt/slides/slide32.xml" ContentType="application/vnd.openxmlformats-officedocument.presentationml.slide+xml"/>
  <Override PartName="/ppt/slides/slide50.xml" ContentType="application/vnd.openxmlformats-officedocument.presentationml.slide+xml"/>
  <Override PartName="/ppt/slides/slide61.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notesSlides/notesSlide16.xml" ContentType="application/vnd.openxmlformats-officedocument.presentationml.notesSlide+xml"/>
  <Override PartName="/ppt/notesSlides/notesSlide34.xml" ContentType="application/vnd.openxmlformats-officedocument.presentationml.notesSlide+xml"/>
  <Override PartName="/ppt/notesSlides/notesSlide63.xml" ContentType="application/vnd.openxmlformats-officedocument.presentationml.notesSlide+xml"/>
  <Override PartName="/ppt/slides/slide1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notesSlides/notesSlide23.xml" ContentType="application/vnd.openxmlformats-officedocument.presentationml.notesSlide+xml"/>
  <Override PartName="/ppt/notesSlides/notesSlide41.xml" ContentType="application/vnd.openxmlformats-officedocument.presentationml.notesSlide+xml"/>
  <Override PartName="/ppt/notesSlides/notesSlide52.xml" ContentType="application/vnd.openxmlformats-officedocument.presentationml.notesSlide+xml"/>
  <Override PartName="/ppt/notesSlides/notesSlide70.xml" ContentType="application/vnd.openxmlformats-officedocument.presentationml.notesSlide+xml"/>
  <Override PartName="/ppt/notesSlides/notesSlide12.xml" ContentType="application/vnd.openxmlformats-officedocument.presentationml.notesSlide+xml"/>
  <Override PartName="/ppt/notesSlides/notesSlide30.xml" ContentType="application/vnd.openxmlformats-officedocument.presentationml.notesSlide+xml"/>
  <Override PartName="/ppt/notesSlides/notesSlide7.xml" ContentType="application/vnd.openxmlformats-officedocument.presentationml.notesSlide+xml"/>
  <Override PartName="/ppt/slides/slide9.xml" ContentType="application/vnd.openxmlformats-officedocument.presentationml.slide+xml"/>
  <Override PartName="/ppt/slides/slide59.xml" ContentType="application/vnd.openxmlformats-officedocument.presentationml.slide+xml"/>
  <Override PartName="/ppt/slides/slide77.xml" ContentType="application/vnd.openxmlformats-officedocument.presentationml.slide+xml"/>
  <Override PartName="/ppt/viewProps.xml" ContentType="application/vnd.openxmlformats-officedocument.presentationml.viewProps+xml"/>
  <Override PartName="/ppt/slides/slide5.xml" ContentType="application/vnd.openxmlformats-officedocument.presentationml.slide+xml"/>
  <Override PartName="/ppt/slides/slide19.xml" ContentType="application/vnd.openxmlformats-officedocument.presentationml.slide+xml"/>
  <Override PartName="/ppt/slides/slide48.xml" ContentType="application/vnd.openxmlformats-officedocument.presentationml.slide+xml"/>
  <Override PartName="/ppt/slides/slide66.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3.xml" ContentType="application/vnd.openxmlformats-officedocument.presentationml.notesSlide+xml"/>
  <Override PartName="/ppt/notesSlides/notesSlide68.xml" ContentType="application/vnd.openxmlformats-officedocument.presentationml.notesSlide+xml"/>
  <Override PartName="/ppt/notesSlides/notesSlide79.xml" ContentType="application/vnd.openxmlformats-officedocument.presentationml.notesSlide+xml"/>
  <Override PartName="/ppt/slides/slide26.xml" ContentType="application/vnd.openxmlformats-officedocument.presentationml.slide+xml"/>
  <Override PartName="/ppt/slides/slide37.xml" ContentType="application/vnd.openxmlformats-officedocument.presentationml.slide+xml"/>
  <Override PartName="/ppt/slides/slide55.xml" ContentType="application/vnd.openxmlformats-officedocument.presentationml.slide+xml"/>
  <Override PartName="/ppt/slides/slide73.xml" ContentType="application/vnd.openxmlformats-officedocument.presentationml.slide+xml"/>
  <Override PartName="/ppt/presProps.xml" ContentType="application/vnd.openxmlformats-officedocument.presentationml.presProps+xml"/>
  <Override PartName="/ppt/slideLayouts/slideLayout18.xml" ContentType="application/vnd.openxmlformats-officedocument.presentationml.slideLayout+xml"/>
  <Override PartName="/ppt/theme/theme2.xml" ContentType="application/vnd.openxmlformats-officedocument.theme+xml"/>
  <Override PartName="/ppt/notesSlides/notesSlide39.xml" ContentType="application/vnd.openxmlformats-officedocument.presentationml.notesSlide+xml"/>
  <Override PartName="/ppt/notesSlides/notesSlide57.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33.xml" ContentType="application/vnd.openxmlformats-officedocument.presentationml.slide+xml"/>
  <Override PartName="/ppt/slides/slide44.xml" ContentType="application/vnd.openxmlformats-officedocument.presentationml.slide+xml"/>
  <Override PartName="/ppt/slides/slide62.xml" ContentType="application/vnd.openxmlformats-officedocument.presentationml.slide+xml"/>
  <Override PartName="/ppt/slides/slide80.xml" ContentType="application/vnd.openxmlformats-officedocument.presentationml.slide+xml"/>
  <Override PartName="/ppt/slideLayouts/slideLayout3.xml" ContentType="application/vnd.openxmlformats-officedocument.presentationml.slideLayout+xml"/>
  <Override PartName="/ppt/notesSlides/notesSlide17.xml" ContentType="application/vnd.openxmlformats-officedocument.presentationml.notesSlide+xml"/>
  <Override PartName="/ppt/notesSlides/notesSlide28.xml" ContentType="application/vnd.openxmlformats-officedocument.presentationml.notesSlide+xml"/>
  <Override PartName="/ppt/notesSlides/notesSlide46.xml" ContentType="application/vnd.openxmlformats-officedocument.presentationml.notesSlide+xml"/>
  <Override PartName="/ppt/notesSlides/notesSlide64.xml" ContentType="application/vnd.openxmlformats-officedocument.presentationml.notesSlide+xml"/>
  <Override PartName="/ppt/notesSlides/notesSlide75.xml" ContentType="application/vnd.openxmlformats-officedocument.presentationml.notesSlide+xml"/>
  <Override PartName="/ppt/presentation.xml" ContentType="application/vnd.openxmlformats-officedocument.presentationml.presentation.main+xml"/>
  <Override PartName="/ppt/slides/slide22.xml" ContentType="application/vnd.openxmlformats-officedocument.presentationml.slide+xml"/>
  <Override PartName="/ppt/slides/slide51.xml" ContentType="application/vnd.openxmlformats-officedocument.presentationml.slide+xml"/>
  <Override PartName="/ppt/slideLayouts/slideLayout14.xml" ContentType="application/vnd.openxmlformats-officedocument.presentationml.slideLayout+xml"/>
  <Override PartName="/ppt/notesSlides/notesSlide24.xml" ContentType="application/vnd.openxmlformats-officedocument.presentationml.notesSlide+xml"/>
  <Override PartName="/ppt/notesSlides/notesSlide35.xml" ContentType="application/vnd.openxmlformats-officedocument.presentationml.notesSlide+xml"/>
  <Override PartName="/ppt/notesSlides/notesSlide53.xml" ContentType="application/vnd.openxmlformats-officedocument.presentationml.notesSlide+xml"/>
  <Override PartName="/ppt/notesSlides/notesSlide71.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40.xml" ContentType="application/vnd.openxmlformats-officedocument.presentationml.slide+xml"/>
  <Override PartName="/ppt/notesSlides/notesSlide13.xml" ContentType="application/vnd.openxmlformats-officedocument.presentationml.notesSlide+xml"/>
  <Override PartName="/ppt/notesSlides/notesSlide42.xml" ContentType="application/vnd.openxmlformats-officedocument.presentationml.notesSlide+xml"/>
  <Override PartName="/ppt/notesSlides/notesSlide60.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20.xml" ContentType="application/vnd.openxmlformats-officedocument.presentationml.notesSlide+xml"/>
  <Override PartName="/ppt/notesSlides/notesSlide31.xml" ContentType="application/vnd.openxmlformats-officedocument.presentationml.notesSlide+xml"/>
  <Override PartName="/ppt/slides/slide49.xml" ContentType="application/vnd.openxmlformats-officedocument.presentationml.slide+xml"/>
  <Override PartName="/ppt/slides/slide78.xml" ContentType="application/vnd.openxmlformats-officedocument.presentationml.slide+xml"/>
  <Override PartName="/ppt/notesSlides/notesSlide4.xml" ContentType="application/vnd.openxmlformats-officedocument.presentationml.notesSlide+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s/slide56.xml" ContentType="application/vnd.openxmlformats-officedocument.presentationml.slide+xml"/>
  <Override PartName="/ppt/slides/slide67.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notesSlides/notesSlide69.xml" ContentType="application/vnd.openxmlformats-officedocument.presentationml.notesSlide+xml"/>
  <Override PartName="/ppt/slideMasters/slideMaster1.xml" ContentType="application/vnd.openxmlformats-officedocument.presentationml.slideMaster+xml"/>
  <Override PartName="/ppt/slides/slide27.xml" ContentType="application/vnd.openxmlformats-officedocument.presentationml.slide+xml"/>
  <Override PartName="/ppt/slides/slide45.xml" ContentType="application/vnd.openxmlformats-officedocument.presentationml.slide+xml"/>
  <Override PartName="/ppt/slides/slide74.xml" ContentType="application/vnd.openxmlformats-officedocument.presentationml.slide+xml"/>
  <Override PartName="/ppt/slideLayouts/slideLayout4.xml" ContentType="application/vnd.openxmlformats-officedocument.presentationml.slideLayout+xml"/>
  <Override PartName="/ppt/notesSlides/notesSlide29.xml" ContentType="application/vnd.openxmlformats-officedocument.presentationml.notesSlide+xml"/>
  <Override PartName="/ppt/notesSlides/notesSlide47.xml" ContentType="application/vnd.openxmlformats-officedocument.presentationml.notesSlide+xml"/>
  <Override PartName="/ppt/notesSlides/notesSlide58.xml" ContentType="application/vnd.openxmlformats-officedocument.presentationml.notesSlide+xml"/>
  <Override PartName="/ppt/notesSlides/notesSlide76.xml" ContentType="application/vnd.openxmlformats-officedocument.presentationml.notesSlide+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Override PartName="/ppt/slides/slide52.xml" ContentType="application/vnd.openxmlformats-officedocument.presentationml.slide+xml"/>
  <Override PartName="/ppt/slides/slide63.xml" ContentType="application/vnd.openxmlformats-officedocument.presentationml.slide+xml"/>
  <Override PartName="/ppt/slides/slide81.xml" ContentType="application/vnd.openxmlformats-officedocument.presentationml.slide+xml"/>
  <Override PartName="/ppt/slideLayouts/slideLayout15.xml" ContentType="application/vnd.openxmlformats-officedocument.presentationml.slideLayout+xml"/>
  <Override PartName="/ppt/notesSlides/notesSlide18.xml" ContentType="application/vnd.openxmlformats-officedocument.presentationml.notesSlide+xml"/>
  <Override PartName="/ppt/notesSlides/notesSlide36.xml" ContentType="application/vnd.openxmlformats-officedocument.presentationml.notesSlide+xml"/>
  <Override PartName="/ppt/notesSlides/notesSlide65.xml" ContentType="application/vnd.openxmlformats-officedocument.presentationml.notesSlide+xml"/>
  <Default Extension="rels" ContentType="application/vnd.openxmlformats-package.relationships+xml"/>
  <Override PartName="/ppt/slides/slide23.xml" ContentType="application/vnd.openxmlformats-officedocument.presentationml.slide+xml"/>
  <Override PartName="/ppt/slides/slide41.xml" ContentType="application/vnd.openxmlformats-officedocument.presentationml.slide+xml"/>
  <Override PartName="/ppt/slides/slide70.xml" ContentType="application/vnd.openxmlformats-officedocument.presentationml.slide+xml"/>
  <Override PartName="/ppt/notesSlides/notesSlide25.xml" ContentType="application/vnd.openxmlformats-officedocument.presentationml.notesSlide+xml"/>
  <Override PartName="/ppt/notesSlides/notesSlide43.xml" ContentType="application/vnd.openxmlformats-officedocument.presentationml.notesSlide+xml"/>
  <Override PartName="/ppt/notesSlides/notesSlide54.xml" ContentType="application/vnd.openxmlformats-officedocument.presentationml.notesSlide+xml"/>
  <Override PartName="/ppt/notesSlides/notesSlide72.xml" ContentType="application/vnd.openxmlformats-officedocument.presentationml.notesSlide+xml"/>
  <Override PartName="/ppt/slides/slide12.xml" ContentType="application/vnd.openxmlformats-officedocument.presentationml.slide+xml"/>
  <Override PartName="/ppt/slides/slide30.xml" ContentType="application/vnd.openxmlformats-officedocument.presentationml.slide+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32.xml" ContentType="application/vnd.openxmlformats-officedocument.presentationml.notesSlide+xml"/>
  <Override PartName="/ppt/notesSlides/notesSlide61.xml" ContentType="application/vnd.openxmlformats-officedocument.presentationml.notesSlide+xml"/>
  <Override PartName="/ppt/notesSlides/notesSlide9.xml" ContentType="application/vnd.openxmlformats-officedocument.presentationml.notesSlide+xml"/>
  <Override PartName="/ppt/notesSlides/notesSlide21.xml" ContentType="application/vnd.openxmlformats-officedocument.presentationml.notesSlide+xml"/>
  <Override PartName="/ppt/notesSlides/notesSlide50.xml" ContentType="application/vnd.openxmlformats-officedocument.presentationml.notesSlide+xml"/>
  <Override PartName="/ppt/slides/slide79.xml" ContentType="application/vnd.openxmlformats-officedocument.presentationml.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68.xml" ContentType="application/vnd.openxmlformats-officedocument.presentationml.slide+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slides/slide28.xml" ContentType="application/vnd.openxmlformats-officedocument.presentationml.slide+xml"/>
  <Override PartName="/ppt/slides/slide39.xml" ContentType="application/vnd.openxmlformats-officedocument.presentationml.slide+xml"/>
  <Override PartName="/ppt/slides/slide57.xml" ContentType="application/vnd.openxmlformats-officedocument.presentationml.slide+xml"/>
  <Override PartName="/ppt/slides/slide75.xml" ContentType="application/vnd.openxmlformats-officedocument.presentationml.slide+xml"/>
  <Override PartName="/ppt/notesSlides/notesSlide1.xml" ContentType="application/vnd.openxmlformats-officedocument.presentationml.notesSlide+xml"/>
  <Override PartName="/ppt/notesSlides/notesSlide59.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46.xml" ContentType="application/vnd.openxmlformats-officedocument.presentationml.slide+xml"/>
  <Override PartName="/ppt/slides/slide64.xml" ContentType="application/vnd.openxmlformats-officedocument.presentationml.slide+xml"/>
  <Override PartName="/ppt/slideLayouts/slideLayout5.xml" ContentType="application/vnd.openxmlformats-officedocument.presentationml.slideLayout+xml"/>
  <Override PartName="/ppt/notesSlides/notesSlide19.xml" ContentType="application/vnd.openxmlformats-officedocument.presentationml.notesSlide+xml"/>
  <Override PartName="/ppt/notesSlides/notesSlide48.xml" ContentType="application/vnd.openxmlformats-officedocument.presentationml.notesSlide+xml"/>
  <Override PartName="/ppt/notesSlides/notesSlide66.xml" ContentType="application/vnd.openxmlformats-officedocument.presentationml.notesSlide+xml"/>
  <Override PartName="/ppt/notesSlides/notesSlide77.xml" ContentType="application/vnd.openxmlformats-officedocument.presentationml.notesSlide+xml"/>
  <Override PartName="/ppt/slides/slide24.xml" ContentType="application/vnd.openxmlformats-officedocument.presentationml.slide+xml"/>
  <Override PartName="/ppt/slides/slide35.xml" ContentType="application/vnd.openxmlformats-officedocument.presentationml.slide+xml"/>
  <Override PartName="/ppt/slides/slide53.xml" ContentType="application/vnd.openxmlformats-officedocument.presentationml.slide+xml"/>
  <Override PartName="/ppt/slides/slide71.xml" ContentType="application/vnd.openxmlformats-officedocument.presentationml.slide+xml"/>
  <Override PartName="/ppt/slides/slide82.xml" ContentType="application/vnd.openxmlformats-officedocument.presentationml.slide+xml"/>
  <Override PartName="/ppt/slideLayouts/slideLayout16.xml" ContentType="application/vnd.openxmlformats-officedocument.presentationml.slideLayout+xml"/>
  <Default Extension="jpeg" ContentType="image/jpeg"/>
  <Override PartName="/ppt/notesSlides/notesSlide37.xml" ContentType="application/vnd.openxmlformats-officedocument.presentationml.notesSlide+xml"/>
  <Override PartName="/ppt/notesSlides/notesSlide55.xml" ContentType="application/vnd.openxmlformats-officedocument.presentationml.notesSlide+xml"/>
  <Override PartName="/ppt/slides/slide13.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6.xml" ContentType="application/vnd.openxmlformats-officedocument.presentationml.notesSlide+xml"/>
  <Override PartName="/ppt/notesSlides/notesSlide44.xml" ContentType="application/vnd.openxmlformats-officedocument.presentationml.notesSlide+xml"/>
  <Override PartName="/ppt/notesSlides/notesSlide62.xml" ContentType="application/vnd.openxmlformats-officedocument.presentationml.notesSlide+xml"/>
  <Override PartName="/ppt/notesSlides/notesSlide73.xml" ContentType="application/vnd.openxmlformats-officedocument.presentationml.notesSlide+xml"/>
  <Override PartName="/ppt/slides/slide20.xml" ContentType="application/vnd.openxmlformats-officedocument.presentationml.slide+xml"/>
  <Override PartName="/ppt/slideLayouts/slideLayout12.xml" ContentType="application/vnd.openxmlformats-officedocument.presentationml.slideLayout+xml"/>
  <Override PartName="/ppt/notesSlides/notesSlide22.xml" ContentType="application/vnd.openxmlformats-officedocument.presentationml.notesSlide+xml"/>
  <Override PartName="/ppt/notesSlides/notesSlide33.xml" ContentType="application/vnd.openxmlformats-officedocument.presentationml.notesSlide+xml"/>
  <Override PartName="/ppt/notesSlides/notesSlide51.xml" ContentType="application/vnd.openxmlformats-officedocument.presentationml.notesSlide+xml"/>
  <Override PartName="/ppt/notesSlides/notesSlide80.xml" ContentType="application/vnd.openxmlformats-officedocument.presentationml.notesSlide+xml"/>
  <Override PartName="/ppt/notesSlides/notesSlide11.xml" ContentType="application/vnd.openxmlformats-officedocument.presentationml.notesSlide+xml"/>
  <Override PartName="/ppt/notesSlides/notesSlide40.xml" ContentType="application/vnd.openxmlformats-officedocument.presentationml.notesSlide+xml"/>
  <Override PartName="/ppt/notesSlides/notesSlide6.xml" ContentType="application/vnd.openxmlformats-officedocument.presentationml.notesSlide+xml"/>
  <Override PartName="/ppt/slides/slide8.xml" ContentType="application/vnd.openxmlformats-officedocument.presentationml.slide+xml"/>
  <Override PartName="/ppt/slides/slide69.xml" ContentType="application/vnd.openxmlformats-officedocument.presentationml.slide+xml"/>
  <Override PartName="/ppt/slides/slide29.xml" ContentType="application/vnd.openxmlformats-officedocument.presentationml.slide+xml"/>
  <Override PartName="/ppt/slides/slide76.xml" ContentType="application/vnd.openxmlformats-officedocument.presentationml.slide+xml"/>
  <Override PartName="/ppt/notesSlides/notesSlide78.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85"/>
  </p:notesMasterIdLst>
  <p:sldIdLst>
    <p:sldId id="348" r:id="rId2"/>
    <p:sldId id="267" r:id="rId3"/>
    <p:sldId id="290" r:id="rId4"/>
    <p:sldId id="291" r:id="rId5"/>
    <p:sldId id="292" r:id="rId6"/>
    <p:sldId id="293" r:id="rId7"/>
    <p:sldId id="294" r:id="rId8"/>
    <p:sldId id="282" r:id="rId9"/>
    <p:sldId id="287" r:id="rId10"/>
    <p:sldId id="295" r:id="rId11"/>
    <p:sldId id="284" r:id="rId12"/>
    <p:sldId id="285" r:id="rId13"/>
    <p:sldId id="286" r:id="rId14"/>
    <p:sldId id="289" r:id="rId15"/>
    <p:sldId id="288" r:id="rId16"/>
    <p:sldId id="296" r:id="rId17"/>
    <p:sldId id="298" r:id="rId18"/>
    <p:sldId id="299" r:id="rId19"/>
    <p:sldId id="300" r:id="rId20"/>
    <p:sldId id="301" r:id="rId21"/>
    <p:sldId id="302" r:id="rId22"/>
    <p:sldId id="303" r:id="rId23"/>
    <p:sldId id="304" r:id="rId24"/>
    <p:sldId id="305" r:id="rId25"/>
    <p:sldId id="306" r:id="rId26"/>
    <p:sldId id="307" r:id="rId27"/>
    <p:sldId id="309" r:id="rId28"/>
    <p:sldId id="308" r:id="rId29"/>
    <p:sldId id="349" r:id="rId30"/>
    <p:sldId id="311" r:id="rId31"/>
    <p:sldId id="312" r:id="rId32"/>
    <p:sldId id="313" r:id="rId33"/>
    <p:sldId id="316" r:id="rId34"/>
    <p:sldId id="317" r:id="rId35"/>
    <p:sldId id="314" r:id="rId36"/>
    <p:sldId id="315" r:id="rId37"/>
    <p:sldId id="319" r:id="rId38"/>
    <p:sldId id="321" r:id="rId39"/>
    <p:sldId id="318" r:id="rId40"/>
    <p:sldId id="322" r:id="rId41"/>
    <p:sldId id="323" r:id="rId42"/>
    <p:sldId id="327" r:id="rId43"/>
    <p:sldId id="324" r:id="rId44"/>
    <p:sldId id="325" r:id="rId45"/>
    <p:sldId id="328" r:id="rId46"/>
    <p:sldId id="329" r:id="rId47"/>
    <p:sldId id="326" r:id="rId48"/>
    <p:sldId id="330" r:id="rId49"/>
    <p:sldId id="332" r:id="rId50"/>
    <p:sldId id="331" r:id="rId51"/>
    <p:sldId id="333" r:id="rId52"/>
    <p:sldId id="334" r:id="rId53"/>
    <p:sldId id="336" r:id="rId54"/>
    <p:sldId id="337" r:id="rId55"/>
    <p:sldId id="338" r:id="rId56"/>
    <p:sldId id="339" r:id="rId57"/>
    <p:sldId id="340" r:id="rId58"/>
    <p:sldId id="341" r:id="rId59"/>
    <p:sldId id="342" r:id="rId60"/>
    <p:sldId id="343" r:id="rId61"/>
    <p:sldId id="344" r:id="rId62"/>
    <p:sldId id="345" r:id="rId63"/>
    <p:sldId id="346" r:id="rId64"/>
    <p:sldId id="347" r:id="rId65"/>
    <p:sldId id="351" r:id="rId66"/>
    <p:sldId id="350" r:id="rId67"/>
    <p:sldId id="353" r:id="rId68"/>
    <p:sldId id="354" r:id="rId69"/>
    <p:sldId id="357" r:id="rId70"/>
    <p:sldId id="356" r:id="rId71"/>
    <p:sldId id="355" r:id="rId72"/>
    <p:sldId id="358" r:id="rId73"/>
    <p:sldId id="359" r:id="rId74"/>
    <p:sldId id="360" r:id="rId75"/>
    <p:sldId id="361" r:id="rId76"/>
    <p:sldId id="362" r:id="rId77"/>
    <p:sldId id="363" r:id="rId78"/>
    <p:sldId id="364" r:id="rId79"/>
    <p:sldId id="365" r:id="rId80"/>
    <p:sldId id="366" r:id="rId81"/>
    <p:sldId id="368" r:id="rId82"/>
    <p:sldId id="369" r:id="rId83"/>
    <p:sldId id="367" r:id="rId84"/>
  </p:sldIdLst>
  <p:sldSz cx="9144000" cy="6858000" type="screen4x3"/>
  <p:notesSz cx="7086600" cy="93726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clrMru>
    <a:srgbClr val="9A3131"/>
    <a:srgbClr val="008000"/>
  </p:clrMru>
  <p:extLst>
    <p:ext uri="{E76CE94A-603C-4142-B9EB-6D1370010A27}">
      <p14:discardImageEditData xmlns:p14="http://schemas.microsoft.com/office/powerpoint/2010/main" xmlns="" val="0"/>
    </p:ext>
    <p:ext uri="{D31A062A-798A-4329-ABDD-BBA856620510}">
      <p14:defaultImageDpi xmlns:p14="http://schemas.microsoft.com/office/powerpoint/2010/main" xmlns="" val="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5341" autoAdjust="0"/>
  </p:normalViewPr>
  <p:slideViewPr>
    <p:cSldViewPr snapToGrid="0" snapToObjects="1">
      <p:cViewPr>
        <p:scale>
          <a:sx n="60" d="100"/>
          <a:sy n="60" d="100"/>
        </p:scale>
        <p:origin x="-1656" y="-294"/>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6" Type="http://schemas.openxmlformats.org/officeDocument/2006/relationships/slide" Target="slides/slide75.xml"/><Relationship Id="rId84" Type="http://schemas.openxmlformats.org/officeDocument/2006/relationships/slide" Target="slides/slide83.xml"/><Relationship Id="rId89" Type="http://schemas.openxmlformats.org/officeDocument/2006/relationships/tableStyles" Target="tableStyles.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79" Type="http://schemas.openxmlformats.org/officeDocument/2006/relationships/slide" Target="slides/slide78.xml"/><Relationship Id="rId87" Type="http://schemas.openxmlformats.org/officeDocument/2006/relationships/viewProps" Target="viewProps.xml"/><Relationship Id="rId5" Type="http://schemas.openxmlformats.org/officeDocument/2006/relationships/slide" Target="slides/slide4.xml"/><Relationship Id="rId61" Type="http://schemas.openxmlformats.org/officeDocument/2006/relationships/slide" Target="slides/slide60.xml"/><Relationship Id="rId82" Type="http://schemas.openxmlformats.org/officeDocument/2006/relationships/slide" Target="slides/slide81.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notesMaster" Target="notesMasters/notesMaster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0860" cy="468630"/>
          </a:xfrm>
          <a:prstGeom prst="rect">
            <a:avLst/>
          </a:prstGeom>
        </p:spPr>
        <p:txBody>
          <a:bodyPr vert="horz" lIns="94046" tIns="47023" rIns="94046" bIns="47023" rtlCol="0"/>
          <a:lstStyle>
            <a:lvl1pPr algn="l">
              <a:defRPr sz="1200"/>
            </a:lvl1pPr>
          </a:lstStyle>
          <a:p>
            <a:endParaRPr lang="en-US"/>
          </a:p>
        </p:txBody>
      </p:sp>
      <p:sp>
        <p:nvSpPr>
          <p:cNvPr id="3" name="Date Placeholder 2"/>
          <p:cNvSpPr>
            <a:spLocks noGrp="1"/>
          </p:cNvSpPr>
          <p:nvPr>
            <p:ph type="dt" idx="1"/>
          </p:nvPr>
        </p:nvSpPr>
        <p:spPr>
          <a:xfrm>
            <a:off x="4014100" y="0"/>
            <a:ext cx="3070860" cy="468630"/>
          </a:xfrm>
          <a:prstGeom prst="rect">
            <a:avLst/>
          </a:prstGeom>
        </p:spPr>
        <p:txBody>
          <a:bodyPr vert="horz" lIns="94046" tIns="47023" rIns="94046" bIns="47023" rtlCol="0"/>
          <a:lstStyle>
            <a:lvl1pPr algn="r">
              <a:defRPr sz="1200"/>
            </a:lvl1pPr>
          </a:lstStyle>
          <a:p>
            <a:fld id="{AF31757A-5700-0945-A257-0A6F5B0A26BB}" type="datetimeFigureOut">
              <a:rPr lang="en-US" smtClean="0"/>
              <a:pPr/>
              <a:t>10/12/2016</a:t>
            </a:fld>
            <a:endParaRPr lang="en-US"/>
          </a:p>
        </p:txBody>
      </p:sp>
      <p:sp>
        <p:nvSpPr>
          <p:cNvPr id="4" name="Slide Image Placeholder 3"/>
          <p:cNvSpPr>
            <a:spLocks noGrp="1" noRot="1" noChangeAspect="1"/>
          </p:cNvSpPr>
          <p:nvPr>
            <p:ph type="sldImg" idx="2"/>
          </p:nvPr>
        </p:nvSpPr>
        <p:spPr>
          <a:xfrm>
            <a:off x="1200150" y="703263"/>
            <a:ext cx="4686300" cy="3514725"/>
          </a:xfrm>
          <a:prstGeom prst="rect">
            <a:avLst/>
          </a:prstGeom>
          <a:noFill/>
          <a:ln w="12700">
            <a:solidFill>
              <a:prstClr val="black"/>
            </a:solidFill>
          </a:ln>
        </p:spPr>
        <p:txBody>
          <a:bodyPr vert="horz" lIns="94046" tIns="47023" rIns="94046" bIns="47023" rtlCol="0" anchor="ctr"/>
          <a:lstStyle/>
          <a:p>
            <a:endParaRPr lang="en-US"/>
          </a:p>
        </p:txBody>
      </p:sp>
      <p:sp>
        <p:nvSpPr>
          <p:cNvPr id="5" name="Notes Placeholder 4"/>
          <p:cNvSpPr>
            <a:spLocks noGrp="1"/>
          </p:cNvSpPr>
          <p:nvPr>
            <p:ph type="body" sz="quarter" idx="3"/>
          </p:nvPr>
        </p:nvSpPr>
        <p:spPr>
          <a:xfrm>
            <a:off x="708660" y="4451985"/>
            <a:ext cx="5669280" cy="4217670"/>
          </a:xfrm>
          <a:prstGeom prst="rect">
            <a:avLst/>
          </a:prstGeom>
        </p:spPr>
        <p:txBody>
          <a:bodyPr vert="horz" lIns="94046" tIns="47023" rIns="94046" bIns="47023"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902343"/>
            <a:ext cx="3070860" cy="468630"/>
          </a:xfrm>
          <a:prstGeom prst="rect">
            <a:avLst/>
          </a:prstGeom>
        </p:spPr>
        <p:txBody>
          <a:bodyPr vert="horz" lIns="94046" tIns="47023" rIns="94046" bIns="47023" rtlCol="0" anchor="b"/>
          <a:lstStyle>
            <a:lvl1pPr algn="l">
              <a:defRPr sz="1200"/>
            </a:lvl1pPr>
          </a:lstStyle>
          <a:p>
            <a:endParaRPr lang="en-US"/>
          </a:p>
        </p:txBody>
      </p:sp>
      <p:sp>
        <p:nvSpPr>
          <p:cNvPr id="7" name="Slide Number Placeholder 6"/>
          <p:cNvSpPr>
            <a:spLocks noGrp="1"/>
          </p:cNvSpPr>
          <p:nvPr>
            <p:ph type="sldNum" sz="quarter" idx="5"/>
          </p:nvPr>
        </p:nvSpPr>
        <p:spPr>
          <a:xfrm>
            <a:off x="4014100" y="8902343"/>
            <a:ext cx="3070860" cy="468630"/>
          </a:xfrm>
          <a:prstGeom prst="rect">
            <a:avLst/>
          </a:prstGeom>
        </p:spPr>
        <p:txBody>
          <a:bodyPr vert="horz" lIns="94046" tIns="47023" rIns="94046" bIns="47023" rtlCol="0" anchor="b"/>
          <a:lstStyle>
            <a:lvl1pPr algn="r">
              <a:defRPr sz="1200"/>
            </a:lvl1pPr>
          </a:lstStyle>
          <a:p>
            <a:fld id="{BED3A293-E2F0-CD45-A2F8-2DD135FF1F86}" type="slidenum">
              <a:rPr lang="en-US" smtClean="0"/>
              <a:pPr/>
              <a:t>‹#›</a:t>
            </a:fld>
            <a:endParaRPr lang="en-US"/>
          </a:p>
        </p:txBody>
      </p:sp>
    </p:spTree>
    <p:extLst>
      <p:ext uri="{BB962C8B-B14F-4D97-AF65-F5344CB8AC3E}">
        <p14:creationId xmlns:p14="http://schemas.microsoft.com/office/powerpoint/2010/main" xmlns="" val="472113558"/>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62.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63.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64.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65.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_rels/notesSlide66.xml.rels><?xml version="1.0" encoding="UTF-8" standalone="yes"?>
<Relationships xmlns="http://schemas.openxmlformats.org/package/2006/relationships"><Relationship Id="rId2" Type="http://schemas.openxmlformats.org/officeDocument/2006/relationships/slide" Target="../slides/slide68.xml"/><Relationship Id="rId1" Type="http://schemas.openxmlformats.org/officeDocument/2006/relationships/notesMaster" Target="../notesMasters/notesMaster1.xml"/></Relationships>
</file>

<file path=ppt/notesSlides/_rels/notesSlide67.xml.rels><?xml version="1.0" encoding="UTF-8" standalone="yes"?>
<Relationships xmlns="http://schemas.openxmlformats.org/package/2006/relationships"><Relationship Id="rId2" Type="http://schemas.openxmlformats.org/officeDocument/2006/relationships/slide" Target="../slides/slide69.xml"/><Relationship Id="rId1" Type="http://schemas.openxmlformats.org/officeDocument/2006/relationships/notesMaster" Target="../notesMasters/notesMaster1.xml"/></Relationships>
</file>

<file path=ppt/notesSlides/_rels/notesSlide68.xml.rels><?xml version="1.0" encoding="UTF-8" standalone="yes"?>
<Relationships xmlns="http://schemas.openxmlformats.org/package/2006/relationships"><Relationship Id="rId2" Type="http://schemas.openxmlformats.org/officeDocument/2006/relationships/slide" Target="../slides/slide70.xml"/><Relationship Id="rId1" Type="http://schemas.openxmlformats.org/officeDocument/2006/relationships/notesMaster" Target="../notesMasters/notesMaster1.xml"/></Relationships>
</file>

<file path=ppt/notesSlides/_rels/notesSlide69.xml.rels><?xml version="1.0" encoding="UTF-8" standalone="yes"?>
<Relationships xmlns="http://schemas.openxmlformats.org/package/2006/relationships"><Relationship Id="rId2" Type="http://schemas.openxmlformats.org/officeDocument/2006/relationships/slide" Target="../slides/slide7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0.xml.rels><?xml version="1.0" encoding="UTF-8" standalone="yes"?>
<Relationships xmlns="http://schemas.openxmlformats.org/package/2006/relationships"><Relationship Id="rId2" Type="http://schemas.openxmlformats.org/officeDocument/2006/relationships/slide" Target="../slides/slide72.xml"/><Relationship Id="rId1" Type="http://schemas.openxmlformats.org/officeDocument/2006/relationships/notesMaster" Target="../notesMasters/notesMaster1.xml"/></Relationships>
</file>

<file path=ppt/notesSlides/_rels/notesSlide71.xml.rels><?xml version="1.0" encoding="UTF-8" standalone="yes"?>
<Relationships xmlns="http://schemas.openxmlformats.org/package/2006/relationships"><Relationship Id="rId2" Type="http://schemas.openxmlformats.org/officeDocument/2006/relationships/slide" Target="../slides/slide73.xml"/><Relationship Id="rId1" Type="http://schemas.openxmlformats.org/officeDocument/2006/relationships/notesMaster" Target="../notesMasters/notesMaster1.xml"/></Relationships>
</file>

<file path=ppt/notesSlides/_rels/notesSlide72.xml.rels><?xml version="1.0" encoding="UTF-8" standalone="yes"?>
<Relationships xmlns="http://schemas.openxmlformats.org/package/2006/relationships"><Relationship Id="rId2" Type="http://schemas.openxmlformats.org/officeDocument/2006/relationships/slide" Target="../slides/slide74.xml"/><Relationship Id="rId1" Type="http://schemas.openxmlformats.org/officeDocument/2006/relationships/notesMaster" Target="../notesMasters/notesMaster1.xml"/></Relationships>
</file>

<file path=ppt/notesSlides/_rels/notesSlide73.xml.rels><?xml version="1.0" encoding="UTF-8" standalone="yes"?>
<Relationships xmlns="http://schemas.openxmlformats.org/package/2006/relationships"><Relationship Id="rId2" Type="http://schemas.openxmlformats.org/officeDocument/2006/relationships/slide" Target="../slides/slide75.xml"/><Relationship Id="rId1" Type="http://schemas.openxmlformats.org/officeDocument/2006/relationships/notesMaster" Target="../notesMasters/notesMaster1.xml"/></Relationships>
</file>

<file path=ppt/notesSlides/_rels/notesSlide74.xml.rels><?xml version="1.0" encoding="UTF-8" standalone="yes"?>
<Relationships xmlns="http://schemas.openxmlformats.org/package/2006/relationships"><Relationship Id="rId2" Type="http://schemas.openxmlformats.org/officeDocument/2006/relationships/slide" Target="../slides/slide76.xml"/><Relationship Id="rId1" Type="http://schemas.openxmlformats.org/officeDocument/2006/relationships/notesMaster" Target="../notesMasters/notesMaster1.xml"/></Relationships>
</file>

<file path=ppt/notesSlides/_rels/notesSlide75.xml.rels><?xml version="1.0" encoding="UTF-8" standalone="yes"?>
<Relationships xmlns="http://schemas.openxmlformats.org/package/2006/relationships"><Relationship Id="rId2" Type="http://schemas.openxmlformats.org/officeDocument/2006/relationships/slide" Target="../slides/slide77.xml"/><Relationship Id="rId1" Type="http://schemas.openxmlformats.org/officeDocument/2006/relationships/notesMaster" Target="../notesMasters/notesMaster1.xml"/></Relationships>
</file>

<file path=ppt/notesSlides/_rels/notesSlide76.xml.rels><?xml version="1.0" encoding="UTF-8" standalone="yes"?>
<Relationships xmlns="http://schemas.openxmlformats.org/package/2006/relationships"><Relationship Id="rId2" Type="http://schemas.openxmlformats.org/officeDocument/2006/relationships/slide" Target="../slides/slide78.xml"/><Relationship Id="rId1" Type="http://schemas.openxmlformats.org/officeDocument/2006/relationships/notesMaster" Target="../notesMasters/notesMaster1.xml"/></Relationships>
</file>

<file path=ppt/notesSlides/_rels/notesSlide77.xml.rels><?xml version="1.0" encoding="UTF-8" standalone="yes"?>
<Relationships xmlns="http://schemas.openxmlformats.org/package/2006/relationships"><Relationship Id="rId2" Type="http://schemas.openxmlformats.org/officeDocument/2006/relationships/slide" Target="../slides/slide79.xml"/><Relationship Id="rId1" Type="http://schemas.openxmlformats.org/officeDocument/2006/relationships/notesMaster" Target="../notesMasters/notesMaster1.xml"/></Relationships>
</file>

<file path=ppt/notesSlides/_rels/notesSlide78.xml.rels><?xml version="1.0" encoding="UTF-8" standalone="yes"?>
<Relationships xmlns="http://schemas.openxmlformats.org/package/2006/relationships"><Relationship Id="rId2" Type="http://schemas.openxmlformats.org/officeDocument/2006/relationships/slide" Target="../slides/slide80.xml"/><Relationship Id="rId1" Type="http://schemas.openxmlformats.org/officeDocument/2006/relationships/notesMaster" Target="../notesMasters/notesMaster1.xml"/></Relationships>
</file>

<file path=ppt/notesSlides/_rels/notesSlide79.xml.rels><?xml version="1.0" encoding="UTF-8" standalone="yes"?>
<Relationships xmlns="http://schemas.openxmlformats.org/package/2006/relationships"><Relationship Id="rId2" Type="http://schemas.openxmlformats.org/officeDocument/2006/relationships/slide" Target="../slides/slide8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0.xml.rels><?xml version="1.0" encoding="UTF-8" standalone="yes"?>
<Relationships xmlns="http://schemas.openxmlformats.org/package/2006/relationships"><Relationship Id="rId2" Type="http://schemas.openxmlformats.org/officeDocument/2006/relationships/slide" Target="../slides/slide8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Display until 7:50 or so?</a:t>
            </a:r>
            <a:endParaRPr lang="en-US" dirty="0"/>
          </a:p>
        </p:txBody>
      </p:sp>
      <p:sp>
        <p:nvSpPr>
          <p:cNvPr id="4" name="Slide Number Placeholder 3"/>
          <p:cNvSpPr>
            <a:spLocks noGrp="1"/>
          </p:cNvSpPr>
          <p:nvPr>
            <p:ph type="sldNum" sz="quarter" idx="10"/>
          </p:nvPr>
        </p:nvSpPr>
        <p:spPr/>
        <p:txBody>
          <a:bodyPr/>
          <a:lstStyle/>
          <a:p>
            <a:fld id="{BED3A293-E2F0-CD45-A2F8-2DD135FF1F86}" type="slidenum">
              <a:rPr lang="en-US" smtClean="0"/>
              <a:pPr/>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smtClean="0"/>
              <a:t>8:08</a:t>
            </a:r>
          </a:p>
          <a:p>
            <a:r>
              <a:rPr lang="en-US" b="1" dirty="0" smtClean="0"/>
              <a:t>We identify accreditation with strategic program management, which starts with program mission and program evaluation.</a:t>
            </a:r>
            <a:endParaRPr lang="en-US" b="1" dirty="0"/>
          </a:p>
        </p:txBody>
      </p:sp>
      <p:sp>
        <p:nvSpPr>
          <p:cNvPr id="4" name="Slide Number Placeholder 3"/>
          <p:cNvSpPr>
            <a:spLocks noGrp="1"/>
          </p:cNvSpPr>
          <p:nvPr>
            <p:ph type="sldNum" sz="quarter" idx="10"/>
          </p:nvPr>
        </p:nvSpPr>
        <p:spPr/>
        <p:txBody>
          <a:bodyPr/>
          <a:lstStyle/>
          <a:p>
            <a:fld id="{BED3A293-E2F0-CD45-A2F8-2DD135FF1F86}" type="slidenum">
              <a:rPr lang="en-US" smtClean="0"/>
              <a:pPr/>
              <a:t>10</a:t>
            </a:fld>
            <a:endParaRPr lang="en-US"/>
          </a:p>
        </p:txBody>
      </p:sp>
    </p:spTree>
    <p:extLst>
      <p:ext uri="{BB962C8B-B14F-4D97-AF65-F5344CB8AC3E}">
        <p14:creationId xmlns:p14="http://schemas.microsoft.com/office/powerpoint/2010/main" xmlns="" val="206522794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smtClean="0"/>
              <a:t>8:09</a:t>
            </a:r>
          </a:p>
          <a:p>
            <a:r>
              <a:rPr lang="en-US" b="1" dirty="0" smtClean="0"/>
              <a:t>The</a:t>
            </a:r>
            <a:r>
              <a:rPr lang="en-US" b="1" baseline="0" dirty="0" smtClean="0"/>
              <a:t> accreditation process walks you through an assessment of your performance so that you can make improvements – informed by relevant data – on an ongoing basis.</a:t>
            </a:r>
            <a:endParaRPr lang="en-US" b="1" dirty="0"/>
          </a:p>
        </p:txBody>
      </p:sp>
      <p:sp>
        <p:nvSpPr>
          <p:cNvPr id="4" name="Slide Number Placeholder 3"/>
          <p:cNvSpPr>
            <a:spLocks noGrp="1"/>
          </p:cNvSpPr>
          <p:nvPr>
            <p:ph type="sldNum" sz="quarter" idx="10"/>
          </p:nvPr>
        </p:nvSpPr>
        <p:spPr/>
        <p:txBody>
          <a:bodyPr/>
          <a:lstStyle/>
          <a:p>
            <a:fld id="{BED3A293-E2F0-CD45-A2F8-2DD135FF1F86}" type="slidenum">
              <a:rPr lang="en-US" smtClean="0"/>
              <a:pPr/>
              <a:t>11</a:t>
            </a:fld>
            <a:endParaRPr lang="en-US"/>
          </a:p>
        </p:txBody>
      </p:sp>
    </p:spTree>
    <p:extLst>
      <p:ext uri="{BB962C8B-B14F-4D97-AF65-F5344CB8AC3E}">
        <p14:creationId xmlns:p14="http://schemas.microsoft.com/office/powerpoint/2010/main" xmlns="" val="171795793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smtClean="0"/>
              <a:t>8:09</a:t>
            </a:r>
          </a:p>
          <a:p>
            <a:r>
              <a:rPr lang="en-US" b="1" dirty="0" smtClean="0"/>
              <a:t>As important as these reasons are, they are simply outputs of accreditation. A mission that is appropriate to your program’s goals and stakeholders,</a:t>
            </a:r>
            <a:r>
              <a:rPr lang="en-US" b="1" baseline="0" dirty="0" smtClean="0"/>
              <a:t> w</a:t>
            </a:r>
            <a:r>
              <a:rPr lang="en-US" b="1" dirty="0" smtClean="0"/>
              <a:t>idespread</a:t>
            </a:r>
            <a:r>
              <a:rPr lang="en-US" b="1" baseline="0" dirty="0" smtClean="0"/>
              <a:t> understanding and by-in of your mission, solid program evaluation that allows you to make strategic decisions, an assessment of student learning that accurately reflects the competencies of your students … these are all cornerstones of accreditation, and they lead to the outcome of accreditation.</a:t>
            </a:r>
            <a:endParaRPr lang="en-US" b="1" dirty="0"/>
          </a:p>
        </p:txBody>
      </p:sp>
      <p:sp>
        <p:nvSpPr>
          <p:cNvPr id="4" name="Slide Number Placeholder 3"/>
          <p:cNvSpPr>
            <a:spLocks noGrp="1"/>
          </p:cNvSpPr>
          <p:nvPr>
            <p:ph type="sldNum" sz="quarter" idx="10"/>
          </p:nvPr>
        </p:nvSpPr>
        <p:spPr/>
        <p:txBody>
          <a:bodyPr/>
          <a:lstStyle/>
          <a:p>
            <a:fld id="{BED3A293-E2F0-CD45-A2F8-2DD135FF1F86}" type="slidenum">
              <a:rPr lang="en-US" smtClean="0"/>
              <a:pPr/>
              <a:t>12</a:t>
            </a:fld>
            <a:endParaRPr lang="en-US"/>
          </a:p>
        </p:txBody>
      </p:sp>
    </p:spTree>
    <p:extLst>
      <p:ext uri="{BB962C8B-B14F-4D97-AF65-F5344CB8AC3E}">
        <p14:creationId xmlns:p14="http://schemas.microsoft.com/office/powerpoint/2010/main" xmlns="" val="79221042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smtClean="0"/>
              <a:t>8:10</a:t>
            </a:r>
          </a:p>
          <a:p>
            <a:r>
              <a:rPr lang="en-US" b="1" dirty="0" smtClean="0"/>
              <a:t>The purpose</a:t>
            </a:r>
            <a:r>
              <a:rPr lang="en-US" b="1" baseline="0" dirty="0" smtClean="0"/>
              <a:t> of accreditation – the ultimate outcome of accreditation – is the improvement of public service. Accreditation provides the evidence you need that your program contributes in meaningful ways to the health of public administration, public affairs, and public policy.</a:t>
            </a:r>
          </a:p>
          <a:p>
            <a:endParaRPr lang="en-US" b="1" baseline="0" dirty="0" smtClean="0"/>
          </a:p>
          <a:p>
            <a:r>
              <a:rPr lang="en-US" b="1" baseline="0" dirty="0" smtClean="0"/>
              <a:t>The reason this is important is that if you’re here because, for example, your Dean says we want our graduate programs to be accredited, but you’re not sure how that really relates to your program or what’s in it for you … or if you’re seeking reaccreditation because other programs around you are accredited so it’s a competition issue … then we’re going to ask you to work hard today to see the bigger picture. Sure, accreditation may address some tangential goals, and there’s nothing wrong with that. But we’re hoping that you come away from today’s institute understanding the power of accreditation to improve your programs’ contributions to public service.</a:t>
            </a:r>
            <a:endParaRPr lang="en-US" b="1" dirty="0"/>
          </a:p>
        </p:txBody>
      </p:sp>
      <p:sp>
        <p:nvSpPr>
          <p:cNvPr id="4" name="Slide Number Placeholder 3"/>
          <p:cNvSpPr>
            <a:spLocks noGrp="1"/>
          </p:cNvSpPr>
          <p:nvPr>
            <p:ph type="sldNum" sz="quarter" idx="10"/>
          </p:nvPr>
        </p:nvSpPr>
        <p:spPr/>
        <p:txBody>
          <a:bodyPr/>
          <a:lstStyle/>
          <a:p>
            <a:fld id="{BED3A293-E2F0-CD45-A2F8-2DD135FF1F86}" type="slidenum">
              <a:rPr lang="en-US" smtClean="0"/>
              <a:pPr/>
              <a:t>13</a:t>
            </a:fld>
            <a:endParaRPr lang="en-US"/>
          </a:p>
        </p:txBody>
      </p:sp>
    </p:spTree>
    <p:extLst>
      <p:ext uri="{BB962C8B-B14F-4D97-AF65-F5344CB8AC3E}">
        <p14:creationId xmlns:p14="http://schemas.microsoft.com/office/powerpoint/2010/main" xmlns="" val="324561639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baseline="0" dirty="0" smtClean="0"/>
              <a:t>8:11</a:t>
            </a:r>
          </a:p>
          <a:p>
            <a:r>
              <a:rPr lang="en-US" b="1" baseline="0" dirty="0" smtClean="0"/>
              <a:t>This should look familiar to you as it was discussed in the videos. Accreditation starts with your mission and related goals and public service values, requires a sound process for identifying and assessing your program’s decisions, actions and activities, so that your outcomes – student learning outcomes to be sure but also other important program outcomes – can be identified, assessed, and improved.</a:t>
            </a:r>
          </a:p>
        </p:txBody>
      </p:sp>
      <p:sp>
        <p:nvSpPr>
          <p:cNvPr id="4" name="Slide Number Placeholder 3"/>
          <p:cNvSpPr>
            <a:spLocks noGrp="1"/>
          </p:cNvSpPr>
          <p:nvPr>
            <p:ph type="sldNum" sz="quarter" idx="10"/>
          </p:nvPr>
        </p:nvSpPr>
        <p:spPr/>
        <p:txBody>
          <a:bodyPr/>
          <a:lstStyle/>
          <a:p>
            <a:fld id="{BED3A293-E2F0-CD45-A2F8-2DD135FF1F86}" type="slidenum">
              <a:rPr lang="en-US" smtClean="0"/>
              <a:pPr/>
              <a:t>14</a:t>
            </a:fld>
            <a:endParaRPr lang="en-US"/>
          </a:p>
        </p:txBody>
      </p:sp>
    </p:spTree>
    <p:extLst>
      <p:ext uri="{BB962C8B-B14F-4D97-AF65-F5344CB8AC3E}">
        <p14:creationId xmlns:p14="http://schemas.microsoft.com/office/powerpoint/2010/main" xmlns="" val="123001945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baseline="0" dirty="0" smtClean="0"/>
              <a:t>8:11</a:t>
            </a:r>
          </a:p>
          <a:p>
            <a:r>
              <a:rPr lang="en-US" b="1" baseline="0" dirty="0" smtClean="0"/>
              <a:t>These are the fundamental building blocks of accreditation, along with one other crucial element – evidence. When COPRA reviews a self study report, or sends a site visit team to your program, the Commission has to rely on not just what you say, but on the evidence that you provide. In my four years on COPRA there were numerous times when programs would respond to their Interim Reports by saying “Oh I guess we didn’t describe what we’re doing very well.” But almost always, what they really meant was “we didn’t provide the evidence COPRA needed to verify what we said.”</a:t>
            </a:r>
          </a:p>
        </p:txBody>
      </p:sp>
      <p:sp>
        <p:nvSpPr>
          <p:cNvPr id="4" name="Slide Number Placeholder 3"/>
          <p:cNvSpPr>
            <a:spLocks noGrp="1"/>
          </p:cNvSpPr>
          <p:nvPr>
            <p:ph type="sldNum" sz="quarter" idx="10"/>
          </p:nvPr>
        </p:nvSpPr>
        <p:spPr/>
        <p:txBody>
          <a:bodyPr/>
          <a:lstStyle/>
          <a:p>
            <a:fld id="{BED3A293-E2F0-CD45-A2F8-2DD135FF1F86}" type="slidenum">
              <a:rPr lang="en-US" smtClean="0"/>
              <a:pPr/>
              <a:t>15</a:t>
            </a:fld>
            <a:endParaRPr lang="en-US"/>
          </a:p>
        </p:txBody>
      </p:sp>
    </p:spTree>
    <p:extLst>
      <p:ext uri="{BB962C8B-B14F-4D97-AF65-F5344CB8AC3E}">
        <p14:creationId xmlns:p14="http://schemas.microsoft.com/office/powerpoint/2010/main" xmlns="" val="333597729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smtClean="0"/>
              <a:t>8:12</a:t>
            </a:r>
          </a:p>
          <a:p>
            <a:endParaRPr lang="en-US" b="1" dirty="0" smtClean="0"/>
          </a:p>
          <a:p>
            <a:r>
              <a:rPr lang="en-US" b="1" dirty="0" smtClean="0"/>
              <a:t> Our philosophy</a:t>
            </a:r>
            <a:r>
              <a:rPr lang="en-US" b="1" baseline="0" dirty="0" smtClean="0"/>
              <a:t> is: Managing your program effectively is your highest priority. Earning accreditation validates that. </a:t>
            </a:r>
          </a:p>
          <a:p>
            <a:r>
              <a:rPr lang="en-US" b="1" baseline="0" dirty="0" smtClean="0"/>
              <a:t>That’s why most of the videos end with this slide.</a:t>
            </a:r>
          </a:p>
          <a:p>
            <a:endParaRPr lang="en-US" b="1" baseline="0" dirty="0" smtClean="0"/>
          </a:p>
          <a:p>
            <a:r>
              <a:rPr lang="en-US" b="1" baseline="0" dirty="0" smtClean="0"/>
              <a:t>This philosophy is what allows NASPAA accreditation to apply to very different kinds of programs: large public policy programs, small MPA programs, urban programs, rural programs. It is also what allows NASPAA accreditation to be international in scope. NASPAA standards do not dictate precisely how to do things, but rather allows a program to define how best to do so in the terms of their own mission and the unique social, political, educational context in which they operate. </a:t>
            </a:r>
          </a:p>
          <a:p>
            <a:endParaRPr lang="en-US" b="1" baseline="0" dirty="0" smtClean="0"/>
          </a:p>
          <a:p>
            <a:endParaRPr lang="en-US" b="1" dirty="0"/>
          </a:p>
        </p:txBody>
      </p:sp>
      <p:sp>
        <p:nvSpPr>
          <p:cNvPr id="4" name="Slide Number Placeholder 3"/>
          <p:cNvSpPr>
            <a:spLocks noGrp="1"/>
          </p:cNvSpPr>
          <p:nvPr>
            <p:ph type="sldNum" sz="quarter" idx="10"/>
          </p:nvPr>
        </p:nvSpPr>
        <p:spPr/>
        <p:txBody>
          <a:bodyPr/>
          <a:lstStyle/>
          <a:p>
            <a:fld id="{BED3A293-E2F0-CD45-A2F8-2DD135FF1F86}" type="slidenum">
              <a:rPr lang="en-US" smtClean="0"/>
              <a:pPr/>
              <a:t>16</a:t>
            </a:fld>
            <a:endParaRPr lang="en-US"/>
          </a:p>
        </p:txBody>
      </p:sp>
    </p:spTree>
    <p:extLst>
      <p:ext uri="{BB962C8B-B14F-4D97-AF65-F5344CB8AC3E}">
        <p14:creationId xmlns:p14="http://schemas.microsoft.com/office/powerpoint/2010/main" xmlns="" val="73482938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8:12 – 8:15</a:t>
            </a:r>
          </a:p>
          <a:p>
            <a:r>
              <a:rPr lang="en-US" dirty="0" smtClean="0"/>
              <a:t>These are the key elements of the accreditation process. For today’s Accreditation Institute, the focus is on program management and in documenting program management in the Self Study Report.</a:t>
            </a:r>
            <a:endParaRPr lang="en-US" dirty="0"/>
          </a:p>
        </p:txBody>
      </p:sp>
      <p:sp>
        <p:nvSpPr>
          <p:cNvPr id="4" name="Slide Number Placeholder 3"/>
          <p:cNvSpPr>
            <a:spLocks noGrp="1"/>
          </p:cNvSpPr>
          <p:nvPr>
            <p:ph type="sldNum" sz="quarter" idx="10"/>
          </p:nvPr>
        </p:nvSpPr>
        <p:spPr/>
        <p:txBody>
          <a:bodyPr/>
          <a:lstStyle/>
          <a:p>
            <a:fld id="{BED3A293-E2F0-CD45-A2F8-2DD135FF1F86}" type="slidenum">
              <a:rPr lang="en-US" smtClean="0"/>
              <a:pPr/>
              <a:t>17</a:t>
            </a:fld>
            <a:endParaRPr lang="en-US"/>
          </a:p>
        </p:txBody>
      </p:sp>
    </p:spTree>
    <p:extLst>
      <p:ext uri="{BB962C8B-B14F-4D97-AF65-F5344CB8AC3E}">
        <p14:creationId xmlns:p14="http://schemas.microsoft.com/office/powerpoint/2010/main" xmlns="" val="85429291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8:12 – 8:15</a:t>
            </a:r>
          </a:p>
          <a:p>
            <a:r>
              <a:rPr lang="en-US" dirty="0" smtClean="0"/>
              <a:t>Introduce Laura Bloomberg as Chair</a:t>
            </a:r>
            <a:r>
              <a:rPr lang="en-US" baseline="0" dirty="0" smtClean="0"/>
              <a:t> of COPRA.</a:t>
            </a:r>
          </a:p>
          <a:p>
            <a:endParaRPr lang="en-US" baseline="0" dirty="0" smtClean="0"/>
          </a:p>
          <a:p>
            <a:r>
              <a:rPr lang="en-US" b="1" dirty="0" smtClean="0"/>
              <a:t>COPRA is the Commission on Peer Review and Accreditation: 14 academics</a:t>
            </a:r>
            <a:r>
              <a:rPr lang="en-US" b="1" baseline="0" dirty="0" smtClean="0"/>
              <a:t> and practitioners with the authority to make accreditation decisions based primarily on information you provide in your self-study and the report of a site visit team.</a:t>
            </a:r>
            <a:endParaRPr lang="en-US" b="1" dirty="0" smtClean="0"/>
          </a:p>
          <a:p>
            <a:r>
              <a:rPr lang="en-US" b="1" dirty="0" smtClean="0"/>
              <a:t>We</a:t>
            </a:r>
            <a:r>
              <a:rPr lang="en-US" b="1" baseline="0" dirty="0" smtClean="0"/>
              <a:t> are not COPRA. We’re experienced with COPRA and accreditation.  Jack has been chair of the Standards Committee for a number of years. I served for 4 years on COPRA, and last year I chaired the Commission.</a:t>
            </a:r>
          </a:p>
          <a:p>
            <a:r>
              <a:rPr lang="en-US" b="1" baseline="0" dirty="0" smtClean="0"/>
              <a:t>People on COPRA reviewed the PPTs for the videos you reviewed. </a:t>
            </a:r>
          </a:p>
          <a:p>
            <a:r>
              <a:rPr lang="en-US" b="1" baseline="0" dirty="0" smtClean="0"/>
              <a:t>We’ve been employed at accredited programs and gone through the accreditation process. </a:t>
            </a:r>
          </a:p>
          <a:p>
            <a:r>
              <a:rPr lang="en-US" b="1" baseline="0" dirty="0" smtClean="0"/>
              <a:t>We are not spokespeople for COPRA. Your COPRA liaison is your key source of information about COPRA.</a:t>
            </a:r>
            <a:endParaRPr lang="en-US" dirty="0"/>
          </a:p>
        </p:txBody>
      </p:sp>
      <p:sp>
        <p:nvSpPr>
          <p:cNvPr id="4" name="Slide Number Placeholder 3"/>
          <p:cNvSpPr>
            <a:spLocks noGrp="1"/>
          </p:cNvSpPr>
          <p:nvPr>
            <p:ph type="sldNum" sz="quarter" idx="10"/>
          </p:nvPr>
        </p:nvSpPr>
        <p:spPr/>
        <p:txBody>
          <a:bodyPr/>
          <a:lstStyle/>
          <a:p>
            <a:fld id="{BED3A293-E2F0-CD45-A2F8-2DD135FF1F86}" type="slidenum">
              <a:rPr lang="en-US" smtClean="0"/>
              <a:pPr/>
              <a:t>18</a:t>
            </a:fld>
            <a:endParaRPr lang="en-US"/>
          </a:p>
        </p:txBody>
      </p:sp>
    </p:spTree>
    <p:extLst>
      <p:ext uri="{BB962C8B-B14F-4D97-AF65-F5344CB8AC3E}">
        <p14:creationId xmlns:p14="http://schemas.microsoft.com/office/powerpoint/2010/main" xmlns="" val="420720143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8:16</a:t>
            </a:r>
          </a:p>
          <a:p>
            <a:r>
              <a:rPr lang="en-US" dirty="0" smtClean="0"/>
              <a:t>We’re going</a:t>
            </a:r>
            <a:r>
              <a:rPr lang="en-US" baseline="0" dirty="0" smtClean="0"/>
              <a:t> to talk quite a bit today about mission because mission drives everything: the students you recruit and serve, the faculty you hire, the way you define and assess student learning competencies… it all starts with your mission.</a:t>
            </a:r>
            <a:endParaRPr lang="en-US" dirty="0"/>
          </a:p>
        </p:txBody>
      </p:sp>
      <p:sp>
        <p:nvSpPr>
          <p:cNvPr id="4" name="Slide Number Placeholder 3"/>
          <p:cNvSpPr>
            <a:spLocks noGrp="1"/>
          </p:cNvSpPr>
          <p:nvPr>
            <p:ph type="sldNum" sz="quarter" idx="10"/>
          </p:nvPr>
        </p:nvSpPr>
        <p:spPr/>
        <p:txBody>
          <a:bodyPr/>
          <a:lstStyle/>
          <a:p>
            <a:fld id="{BED3A293-E2F0-CD45-A2F8-2DD135FF1F86}" type="slidenum">
              <a:rPr lang="en-US" smtClean="0"/>
              <a:pPr/>
              <a:t>19</a:t>
            </a:fld>
            <a:endParaRPr lang="en-US"/>
          </a:p>
        </p:txBody>
      </p:sp>
    </p:spTree>
    <p:extLst>
      <p:ext uri="{BB962C8B-B14F-4D97-AF65-F5344CB8AC3E}">
        <p14:creationId xmlns:p14="http://schemas.microsoft.com/office/powerpoint/2010/main" xmlns="" val="2089041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endParaRPr lang="en-US" b="1" dirty="0" smtClean="0"/>
          </a:p>
        </p:txBody>
      </p:sp>
      <p:sp>
        <p:nvSpPr>
          <p:cNvPr id="4" name="Slide Number Placeholder 3"/>
          <p:cNvSpPr>
            <a:spLocks noGrp="1"/>
          </p:cNvSpPr>
          <p:nvPr>
            <p:ph type="sldNum" sz="quarter" idx="10"/>
          </p:nvPr>
        </p:nvSpPr>
        <p:spPr/>
        <p:txBody>
          <a:bodyPr/>
          <a:lstStyle/>
          <a:p>
            <a:fld id="{BED3A293-E2F0-CD45-A2F8-2DD135FF1F86}" type="slidenum">
              <a:rPr lang="en-US" smtClean="0"/>
              <a:pPr/>
              <a:t>2</a:t>
            </a:fld>
            <a:endParaRPr lang="en-US"/>
          </a:p>
        </p:txBody>
      </p:sp>
    </p:spTree>
    <p:extLst>
      <p:ext uri="{BB962C8B-B14F-4D97-AF65-F5344CB8AC3E}">
        <p14:creationId xmlns:p14="http://schemas.microsoft.com/office/powerpoint/2010/main" xmlns="" val="739786412"/>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8:16</a:t>
            </a:r>
            <a:endParaRPr lang="en-US" dirty="0"/>
          </a:p>
        </p:txBody>
      </p:sp>
      <p:sp>
        <p:nvSpPr>
          <p:cNvPr id="4" name="Slide Number Placeholder 3"/>
          <p:cNvSpPr>
            <a:spLocks noGrp="1"/>
          </p:cNvSpPr>
          <p:nvPr>
            <p:ph type="sldNum" sz="quarter" idx="10"/>
          </p:nvPr>
        </p:nvSpPr>
        <p:spPr/>
        <p:txBody>
          <a:bodyPr/>
          <a:lstStyle/>
          <a:p>
            <a:fld id="{BED3A293-E2F0-CD45-A2F8-2DD135FF1F86}" type="slidenum">
              <a:rPr lang="en-US" smtClean="0"/>
              <a:pPr/>
              <a:t>20</a:t>
            </a:fld>
            <a:endParaRPr lang="en-US"/>
          </a:p>
        </p:txBody>
      </p:sp>
    </p:spTree>
    <p:extLst>
      <p:ext uri="{BB962C8B-B14F-4D97-AF65-F5344CB8AC3E}">
        <p14:creationId xmlns:p14="http://schemas.microsoft.com/office/powerpoint/2010/main" xmlns="" val="1242211107"/>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8:17 – 8:18 – ask for feedback on challenges of adopting this mission.</a:t>
            </a:r>
          </a:p>
          <a:p>
            <a:r>
              <a:rPr lang="en-US" dirty="0" smtClean="0"/>
              <a:t>Then summarize problems 8:18 – 8:20</a:t>
            </a:r>
          </a:p>
          <a:p>
            <a:endParaRPr lang="en-US" dirty="0" smtClean="0"/>
          </a:p>
          <a:p>
            <a:r>
              <a:rPr lang="en-US" b="1" baseline="0" dirty="0" smtClean="0"/>
              <a:t>Why do departments adopt generic mission statements?</a:t>
            </a:r>
          </a:p>
          <a:p>
            <a:endParaRPr lang="en-US" b="1" baseline="0" dirty="0" smtClean="0"/>
          </a:p>
          <a:p>
            <a:r>
              <a:rPr lang="en-US" b="1" baseline="0" dirty="0" smtClean="0"/>
              <a:t>Departments adopt such a mission to try to:</a:t>
            </a:r>
          </a:p>
          <a:p>
            <a:endParaRPr lang="en-US" b="1" baseline="0" dirty="0" smtClean="0"/>
          </a:p>
          <a:p>
            <a:pPr lvl="1"/>
            <a:r>
              <a:rPr lang="en-US" b="1" baseline="0" dirty="0" smtClean="0"/>
              <a:t>Avoid internal conflicts among faculty with different interests</a:t>
            </a:r>
          </a:p>
          <a:p>
            <a:pPr lvl="1"/>
            <a:r>
              <a:rPr lang="en-US" b="1" baseline="0" dirty="0" smtClean="0"/>
              <a:t>Avoid losing potential students from any sources</a:t>
            </a:r>
          </a:p>
          <a:p>
            <a:endParaRPr lang="en-US" b="1" baseline="0" dirty="0" smtClean="0"/>
          </a:p>
          <a:p>
            <a:r>
              <a:rPr lang="en-US" b="1" baseline="0" dirty="0" smtClean="0"/>
              <a:t>What are the challenges for this program in managing itself and for COPRA in accrediting it?</a:t>
            </a:r>
          </a:p>
          <a:p>
            <a:endParaRPr lang="en-US" b="1" baseline="0" dirty="0" smtClean="0"/>
          </a:p>
          <a:p>
            <a:r>
              <a:rPr lang="en-US" b="1" baseline="0" dirty="0" smtClean="0"/>
              <a:t>How will the program know that’s is succeeding or failing so that it can self-correct or improve?</a:t>
            </a:r>
          </a:p>
          <a:p>
            <a:r>
              <a:rPr lang="en-US" b="1" baseline="0" dirty="0" smtClean="0"/>
              <a:t>What in this tells the program or COPRA about the content of its curriculum, the types of students it recruits, or the faculty it recruits?</a:t>
            </a:r>
          </a:p>
          <a:p>
            <a:endParaRPr lang="en-US" b="1" baseline="0" dirty="0" smtClean="0"/>
          </a:p>
          <a:p>
            <a:r>
              <a:rPr lang="en-US" b="1" baseline="0" dirty="0" smtClean="0"/>
              <a:t>Generic mission statements pose difficulties both for managers and accreditors.</a:t>
            </a:r>
          </a:p>
          <a:p>
            <a:r>
              <a:rPr lang="en-US" b="1" baseline="0" dirty="0" smtClean="0"/>
              <a:t>If you were teaching your students to manage a program for a government agency, would you accept a statement like “Our mission is to serve the public,” </a:t>
            </a:r>
          </a:p>
          <a:p>
            <a:endParaRPr lang="en-US" b="1" baseline="0" dirty="0" smtClean="0"/>
          </a:p>
          <a:p>
            <a:r>
              <a:rPr lang="en-US" b="1" baseline="0" dirty="0" smtClean="0"/>
              <a:t>Practice what you teach.  </a:t>
            </a:r>
          </a:p>
          <a:p>
            <a:endParaRPr lang="en-US" dirty="0"/>
          </a:p>
        </p:txBody>
      </p:sp>
      <p:sp>
        <p:nvSpPr>
          <p:cNvPr id="4" name="Slide Number Placeholder 3"/>
          <p:cNvSpPr>
            <a:spLocks noGrp="1"/>
          </p:cNvSpPr>
          <p:nvPr>
            <p:ph type="sldNum" sz="quarter" idx="10"/>
          </p:nvPr>
        </p:nvSpPr>
        <p:spPr/>
        <p:txBody>
          <a:bodyPr/>
          <a:lstStyle/>
          <a:p>
            <a:fld id="{BED3A293-E2F0-CD45-A2F8-2DD135FF1F86}" type="slidenum">
              <a:rPr lang="en-US" smtClean="0"/>
              <a:pPr/>
              <a:t>21</a:t>
            </a:fld>
            <a:endParaRPr lang="en-US"/>
          </a:p>
        </p:txBody>
      </p:sp>
    </p:spTree>
    <p:extLst>
      <p:ext uri="{BB962C8B-B14F-4D97-AF65-F5344CB8AC3E}">
        <p14:creationId xmlns:p14="http://schemas.microsoft.com/office/powerpoint/2010/main" xmlns="" val="4205887907"/>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8:20</a:t>
            </a:r>
          </a:p>
          <a:p>
            <a:r>
              <a:rPr lang="en-US" dirty="0" smtClean="0"/>
              <a:t>On the paper provided on the tables, respond to these questions about your program (questions 1 through 3).</a:t>
            </a:r>
            <a:endParaRPr lang="en-US" dirty="0"/>
          </a:p>
        </p:txBody>
      </p:sp>
      <p:sp>
        <p:nvSpPr>
          <p:cNvPr id="4" name="Slide Number Placeholder 3"/>
          <p:cNvSpPr>
            <a:spLocks noGrp="1"/>
          </p:cNvSpPr>
          <p:nvPr>
            <p:ph type="sldNum" sz="quarter" idx="10"/>
          </p:nvPr>
        </p:nvSpPr>
        <p:spPr/>
        <p:txBody>
          <a:bodyPr/>
          <a:lstStyle/>
          <a:p>
            <a:fld id="{BED3A293-E2F0-CD45-A2F8-2DD135FF1F86}" type="slidenum">
              <a:rPr lang="en-US" smtClean="0"/>
              <a:pPr/>
              <a:t>22</a:t>
            </a:fld>
            <a:endParaRPr lang="en-US"/>
          </a:p>
        </p:txBody>
      </p:sp>
    </p:spTree>
    <p:extLst>
      <p:ext uri="{BB962C8B-B14F-4D97-AF65-F5344CB8AC3E}">
        <p14:creationId xmlns:p14="http://schemas.microsoft.com/office/powerpoint/2010/main" xmlns="" val="3282113126"/>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8:24</a:t>
            </a:r>
          </a:p>
          <a:p>
            <a:endParaRPr lang="en-US" dirty="0" smtClean="0"/>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dirty="0" smtClean="0">
                <a:ln>
                  <a:noFill/>
                </a:ln>
                <a:solidFill>
                  <a:prstClr val="black"/>
                </a:solidFill>
                <a:effectLst/>
                <a:uLnTx/>
                <a:uFillTx/>
                <a:latin typeface="+mn-lt"/>
                <a:ea typeface="+mn-ea"/>
                <a:cs typeface="+mn-cs"/>
              </a:rPr>
              <a:t>On that same paper, identify </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dirty="0" smtClean="0">
                <a:ln>
                  <a:noFill/>
                </a:ln>
                <a:solidFill>
                  <a:prstClr val="black"/>
                </a:solidFill>
                <a:effectLst/>
                <a:uLnTx/>
                <a:uFillTx/>
                <a:latin typeface="+mn-lt"/>
                <a:ea typeface="+mn-ea"/>
                <a:cs typeface="+mn-cs"/>
              </a:rPr>
              <a:t>What distinguishes your program from others that might attract students or faculty? (Q4)</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200" b="1" i="0" u="none" strike="noStrike" kern="1200" cap="none" spc="0" normalizeH="0" baseline="0" noProof="0" dirty="0" smtClean="0">
              <a:ln>
                <a:noFill/>
              </a:ln>
              <a:solidFill>
                <a:prstClr val="black"/>
              </a:solidFill>
              <a:effectLst/>
              <a:uLnTx/>
              <a:uFillTx/>
              <a:latin typeface="+mn-lt"/>
              <a:ea typeface="+mn-ea"/>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dirty="0" smtClean="0">
                <a:ln>
                  <a:noFill/>
                </a:ln>
                <a:solidFill>
                  <a:prstClr val="black"/>
                </a:solidFill>
                <a:effectLst/>
                <a:uLnTx/>
                <a:uFillTx/>
                <a:latin typeface="+mn-lt"/>
                <a:ea typeface="+mn-ea"/>
                <a:cs typeface="+mn-cs"/>
              </a:rPr>
              <a:t>Examples:</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200" b="1" i="0" u="none" strike="noStrike" kern="1200" cap="none" spc="0" normalizeH="0" baseline="0" noProof="0" dirty="0" smtClean="0">
              <a:ln>
                <a:noFill/>
              </a:ln>
              <a:solidFill>
                <a:prstClr val="black"/>
              </a:solidFill>
              <a:effectLst/>
              <a:uLnTx/>
              <a:uFillTx/>
              <a:latin typeface="+mn-lt"/>
              <a:ea typeface="+mn-ea"/>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dirty="0" smtClean="0">
                <a:ln>
                  <a:noFill/>
                </a:ln>
                <a:solidFill>
                  <a:prstClr val="black"/>
                </a:solidFill>
                <a:effectLst/>
                <a:uLnTx/>
                <a:uFillTx/>
                <a:latin typeface="+mn-lt"/>
                <a:ea typeface="+mn-ea"/>
                <a:cs typeface="+mn-cs"/>
              </a:rPr>
              <a:t>Serves students from a geographic area</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dirty="0" smtClean="0">
                <a:ln>
                  <a:noFill/>
                </a:ln>
                <a:solidFill>
                  <a:prstClr val="black"/>
                </a:solidFill>
                <a:effectLst/>
                <a:uLnTx/>
                <a:uFillTx/>
                <a:latin typeface="+mn-lt"/>
                <a:ea typeface="+mn-ea"/>
                <a:cs typeface="+mn-cs"/>
              </a:rPr>
              <a:t>Focus on particular area of public administration</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dirty="0" smtClean="0">
                <a:ln>
                  <a:noFill/>
                </a:ln>
                <a:solidFill>
                  <a:prstClr val="black"/>
                </a:solidFill>
                <a:effectLst/>
                <a:uLnTx/>
                <a:uFillTx/>
                <a:latin typeface="+mn-lt"/>
                <a:ea typeface="+mn-ea"/>
                <a:cs typeface="+mn-cs"/>
              </a:rPr>
              <a:t>Employment targets of graduates</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dirty="0" smtClean="0">
                <a:ln>
                  <a:noFill/>
                </a:ln>
                <a:solidFill>
                  <a:prstClr val="black"/>
                </a:solidFill>
                <a:effectLst/>
                <a:uLnTx/>
                <a:uFillTx/>
                <a:latin typeface="+mn-lt"/>
                <a:ea typeface="+mn-ea"/>
                <a:cs typeface="+mn-cs"/>
              </a:rPr>
              <a:t>Pedagogy</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dirty="0" smtClean="0">
                <a:ln>
                  <a:noFill/>
                </a:ln>
                <a:solidFill>
                  <a:prstClr val="black"/>
                </a:solidFill>
                <a:effectLst/>
                <a:uLnTx/>
                <a:uFillTx/>
                <a:latin typeface="+mn-lt"/>
                <a:ea typeface="+mn-ea"/>
                <a:cs typeface="+mn-cs"/>
              </a:rPr>
              <a:t>Key input features</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dirty="0" smtClean="0">
                <a:ln>
                  <a:noFill/>
                </a:ln>
                <a:solidFill>
                  <a:prstClr val="black"/>
                </a:solidFill>
                <a:effectLst/>
                <a:uLnTx/>
                <a:uFillTx/>
                <a:latin typeface="+mn-lt"/>
                <a:ea typeface="+mn-ea"/>
                <a:cs typeface="+mn-cs"/>
              </a:rPr>
              <a:t>Skill sets of graduates</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dirty="0" smtClean="0">
                <a:ln>
                  <a:noFill/>
                </a:ln>
                <a:solidFill>
                  <a:prstClr val="black"/>
                </a:solidFill>
                <a:effectLst/>
                <a:uLnTx/>
                <a:uFillTx/>
                <a:latin typeface="+mn-lt"/>
                <a:ea typeface="+mn-ea"/>
                <a:cs typeface="+mn-cs"/>
              </a:rPr>
              <a:t>Features of your students</a:t>
            </a:r>
          </a:p>
        </p:txBody>
      </p:sp>
      <p:sp>
        <p:nvSpPr>
          <p:cNvPr id="4" name="Slide Number Placeholder 3"/>
          <p:cNvSpPr>
            <a:spLocks noGrp="1"/>
          </p:cNvSpPr>
          <p:nvPr>
            <p:ph type="sldNum" sz="quarter" idx="10"/>
          </p:nvPr>
        </p:nvSpPr>
        <p:spPr/>
        <p:txBody>
          <a:bodyPr/>
          <a:lstStyle/>
          <a:p>
            <a:fld id="{BED3A293-E2F0-CD45-A2F8-2DD135FF1F86}" type="slidenum">
              <a:rPr lang="en-US" smtClean="0"/>
              <a:pPr/>
              <a:t>23</a:t>
            </a:fld>
            <a:endParaRPr lang="en-US"/>
          </a:p>
        </p:txBody>
      </p:sp>
    </p:spTree>
    <p:extLst>
      <p:ext uri="{BB962C8B-B14F-4D97-AF65-F5344CB8AC3E}">
        <p14:creationId xmlns:p14="http://schemas.microsoft.com/office/powerpoint/2010/main" xmlns="" val="971284414"/>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8:26</a:t>
            </a:r>
          </a:p>
          <a:p>
            <a:endParaRPr lang="en-US" dirty="0" smtClean="0"/>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dirty="0" smtClean="0">
                <a:ln>
                  <a:noFill/>
                </a:ln>
                <a:solidFill>
                  <a:prstClr val="black"/>
                </a:solidFill>
                <a:effectLst/>
                <a:uLnTx/>
                <a:uFillTx/>
                <a:latin typeface="+mn-lt"/>
                <a:ea typeface="+mn-ea"/>
                <a:cs typeface="+mn-cs"/>
              </a:rPr>
              <a:t>On that same paper, respond to Q5: What is it about public service that’s important to you, your faculty, your students? Think about values that are reflected in your curriculum, your approach to teaching, the research and service focus of your faculty, …</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200" b="1" i="0" u="none" strike="noStrike" kern="1200" cap="none" spc="0" normalizeH="0" baseline="0" noProof="0" dirty="0" smtClean="0">
              <a:ln>
                <a:noFill/>
              </a:ln>
              <a:solidFill>
                <a:prstClr val="black"/>
              </a:solidFill>
              <a:effectLst/>
              <a:uLnTx/>
              <a:uFillTx/>
              <a:latin typeface="+mn-lt"/>
              <a:ea typeface="+mn-ea"/>
              <a:cs typeface="+mn-cs"/>
            </a:endParaRPr>
          </a:p>
        </p:txBody>
      </p:sp>
      <p:sp>
        <p:nvSpPr>
          <p:cNvPr id="4" name="Slide Number Placeholder 3"/>
          <p:cNvSpPr>
            <a:spLocks noGrp="1"/>
          </p:cNvSpPr>
          <p:nvPr>
            <p:ph type="sldNum" sz="quarter" idx="10"/>
          </p:nvPr>
        </p:nvSpPr>
        <p:spPr/>
        <p:txBody>
          <a:bodyPr/>
          <a:lstStyle/>
          <a:p>
            <a:fld id="{BED3A293-E2F0-CD45-A2F8-2DD135FF1F86}" type="slidenum">
              <a:rPr lang="en-US" smtClean="0"/>
              <a:pPr/>
              <a:t>24</a:t>
            </a:fld>
            <a:endParaRPr lang="en-US"/>
          </a:p>
        </p:txBody>
      </p:sp>
    </p:spTree>
    <p:extLst>
      <p:ext uri="{BB962C8B-B14F-4D97-AF65-F5344CB8AC3E}">
        <p14:creationId xmlns:p14="http://schemas.microsoft.com/office/powerpoint/2010/main" xmlns="" val="1177120568"/>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8:28</a:t>
            </a:r>
          </a:p>
          <a:p>
            <a:endParaRPr lang="en-US" dirty="0" smtClean="0"/>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dirty="0" smtClean="0">
                <a:ln>
                  <a:noFill/>
                </a:ln>
                <a:solidFill>
                  <a:prstClr val="black"/>
                </a:solidFill>
                <a:effectLst/>
                <a:uLnTx/>
                <a:uFillTx/>
                <a:latin typeface="+mn-lt"/>
                <a:ea typeface="+mn-ea"/>
                <a:cs typeface="+mn-cs"/>
              </a:rPr>
              <a:t>And finally, answer the last question – question 6</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200" b="1" i="0" u="none" strike="noStrike" kern="1200" cap="none" spc="0" normalizeH="0" baseline="0" noProof="0" dirty="0" smtClean="0">
              <a:ln>
                <a:noFill/>
              </a:ln>
              <a:solidFill>
                <a:prstClr val="black"/>
              </a:solidFill>
              <a:effectLst/>
              <a:uLnTx/>
              <a:uFillTx/>
              <a:latin typeface="+mn-lt"/>
              <a:ea typeface="+mn-ea"/>
              <a:cs typeface="+mn-cs"/>
            </a:endParaRPr>
          </a:p>
        </p:txBody>
      </p:sp>
      <p:sp>
        <p:nvSpPr>
          <p:cNvPr id="4" name="Slide Number Placeholder 3"/>
          <p:cNvSpPr>
            <a:spLocks noGrp="1"/>
          </p:cNvSpPr>
          <p:nvPr>
            <p:ph type="sldNum" sz="quarter" idx="10"/>
          </p:nvPr>
        </p:nvSpPr>
        <p:spPr/>
        <p:txBody>
          <a:bodyPr/>
          <a:lstStyle/>
          <a:p>
            <a:fld id="{BED3A293-E2F0-CD45-A2F8-2DD135FF1F86}" type="slidenum">
              <a:rPr lang="en-US" smtClean="0"/>
              <a:pPr/>
              <a:t>25</a:t>
            </a:fld>
            <a:endParaRPr lang="en-US"/>
          </a:p>
        </p:txBody>
      </p:sp>
    </p:spTree>
    <p:extLst>
      <p:ext uri="{BB962C8B-B14F-4D97-AF65-F5344CB8AC3E}">
        <p14:creationId xmlns:p14="http://schemas.microsoft.com/office/powerpoint/2010/main" xmlns="" val="614011562"/>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8:30 – 8:40</a:t>
            </a:r>
          </a:p>
          <a:p>
            <a:endParaRPr lang="en-US" dirty="0" smtClean="0"/>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dirty="0" smtClean="0">
                <a:ln>
                  <a:noFill/>
                </a:ln>
                <a:solidFill>
                  <a:prstClr val="black"/>
                </a:solidFill>
                <a:effectLst/>
                <a:uLnTx/>
                <a:uFillTx/>
                <a:latin typeface="+mn-lt"/>
                <a:ea typeface="+mn-ea"/>
                <a:cs typeface="+mn-cs"/>
              </a:rPr>
              <a:t>Having filled out answers to the questions – exchange papers and write mission statements for each other’s programs. Discuss how the mission prepared by your partner compares to your current mission – what is missing from either? How could the existing mission be improved? </a:t>
            </a:r>
            <a:endParaRPr kumimoji="0" lang="en-US" sz="1200" b="1" i="0" u="none" strike="noStrike" kern="1200" cap="none" spc="0" normalizeH="0" baseline="0" noProof="0" dirty="0">
              <a:ln>
                <a:noFill/>
              </a:ln>
              <a:solidFill>
                <a:prstClr val="black"/>
              </a:solidFill>
              <a:effectLst/>
              <a:uLnTx/>
              <a:uFillTx/>
              <a:latin typeface="+mn-lt"/>
              <a:ea typeface="+mn-ea"/>
              <a:cs typeface="+mn-cs"/>
            </a:endParaRPr>
          </a:p>
        </p:txBody>
      </p:sp>
      <p:sp>
        <p:nvSpPr>
          <p:cNvPr id="4" name="Slide Number Placeholder 3"/>
          <p:cNvSpPr>
            <a:spLocks noGrp="1"/>
          </p:cNvSpPr>
          <p:nvPr>
            <p:ph type="sldNum" sz="quarter" idx="10"/>
          </p:nvPr>
        </p:nvSpPr>
        <p:spPr/>
        <p:txBody>
          <a:bodyPr/>
          <a:lstStyle/>
          <a:p>
            <a:fld id="{BED3A293-E2F0-CD45-A2F8-2DD135FF1F86}" type="slidenum">
              <a:rPr lang="en-US" smtClean="0"/>
              <a:pPr/>
              <a:t>26</a:t>
            </a:fld>
            <a:endParaRPr lang="en-US"/>
          </a:p>
        </p:txBody>
      </p:sp>
    </p:spTree>
    <p:extLst>
      <p:ext uri="{BB962C8B-B14F-4D97-AF65-F5344CB8AC3E}">
        <p14:creationId xmlns:p14="http://schemas.microsoft.com/office/powerpoint/2010/main" xmlns="" val="2265069760"/>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8:40 – 8:45</a:t>
            </a:r>
          </a:p>
          <a:p>
            <a:endParaRPr lang="en-US" dirty="0" smtClean="0"/>
          </a:p>
          <a:p>
            <a:pPr marL="228600" marR="0" lvl="0" indent="-228600" algn="l" defTabSz="457200" rtl="0" eaLnBrk="1" fontAlgn="auto" latinLnBrk="0" hangingPunct="1">
              <a:lnSpc>
                <a:spcPct val="80000"/>
              </a:lnSpc>
              <a:spcBef>
                <a:spcPts val="0"/>
              </a:spcBef>
              <a:spcAft>
                <a:spcPts val="0"/>
              </a:spcAft>
              <a:buClrTx/>
              <a:buSzTx/>
              <a:buFontTx/>
              <a:buNone/>
              <a:tabLst/>
              <a:defRPr/>
            </a:pPr>
            <a:r>
              <a:rPr kumimoji="0" lang="en-US" sz="1200" b="1" i="0" u="none" strike="noStrike" kern="1200" cap="none" spc="0" normalizeH="0" baseline="0" noProof="0" dirty="0" smtClean="0">
                <a:ln>
                  <a:noFill/>
                </a:ln>
                <a:solidFill>
                  <a:prstClr val="black"/>
                </a:solidFill>
                <a:effectLst/>
                <a:uLnTx/>
                <a:uFillTx/>
                <a:latin typeface="+mn-lt"/>
                <a:ea typeface="+mn-ea"/>
                <a:cs typeface="+mn-cs"/>
              </a:rPr>
              <a:t>From the perspective of any stakeholder, what would they like to know about your program?</a:t>
            </a:r>
          </a:p>
          <a:p>
            <a:pPr marL="228600" marR="0" lvl="0" indent="-228600" algn="l" defTabSz="457200" rtl="0" eaLnBrk="1" fontAlgn="auto" latinLnBrk="0" hangingPunct="1">
              <a:lnSpc>
                <a:spcPct val="80000"/>
              </a:lnSpc>
              <a:spcBef>
                <a:spcPts val="0"/>
              </a:spcBef>
              <a:spcAft>
                <a:spcPts val="0"/>
              </a:spcAft>
              <a:buClrTx/>
              <a:buSzTx/>
              <a:buFontTx/>
              <a:buNone/>
              <a:tabLst/>
              <a:defRPr/>
            </a:pPr>
            <a:r>
              <a:rPr kumimoji="0" lang="en-US" sz="1200" b="1" i="0" u="none" strike="noStrike" kern="1200" cap="none" spc="0" normalizeH="0" baseline="0" noProof="0" dirty="0" smtClean="0">
                <a:ln>
                  <a:noFill/>
                </a:ln>
                <a:solidFill>
                  <a:prstClr val="black"/>
                </a:solidFill>
                <a:effectLst/>
                <a:uLnTx/>
                <a:uFillTx/>
                <a:latin typeface="+mn-lt"/>
                <a:ea typeface="+mn-ea"/>
                <a:cs typeface="+mn-cs"/>
              </a:rPr>
              <a:t>How could they contribute to articulating your mission? </a:t>
            </a:r>
          </a:p>
          <a:p>
            <a:pPr marL="228600" marR="0" lvl="0" indent="-228600" algn="l" defTabSz="457200" rtl="0" eaLnBrk="1" fontAlgn="auto" latinLnBrk="0" hangingPunct="1">
              <a:lnSpc>
                <a:spcPct val="80000"/>
              </a:lnSpc>
              <a:spcBef>
                <a:spcPts val="0"/>
              </a:spcBef>
              <a:spcAft>
                <a:spcPts val="0"/>
              </a:spcAft>
              <a:buClrTx/>
              <a:buSzTx/>
              <a:buFontTx/>
              <a:buNone/>
              <a:tabLst/>
              <a:defRPr/>
            </a:pPr>
            <a:r>
              <a:rPr kumimoji="0" lang="en-US" sz="1200" b="1" i="0" u="none" strike="noStrike" kern="1200" cap="none" spc="0" normalizeH="0" baseline="0" noProof="0" dirty="0" smtClean="0">
                <a:ln>
                  <a:noFill/>
                </a:ln>
                <a:solidFill>
                  <a:prstClr val="black"/>
                </a:solidFill>
                <a:effectLst/>
                <a:uLnTx/>
                <a:uFillTx/>
                <a:latin typeface="+mn-lt"/>
                <a:ea typeface="+mn-ea"/>
                <a:cs typeface="+mn-cs"/>
              </a:rPr>
              <a:t>How can you involve them in the process? What is the appropriate role in an inclusive process? </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200" b="1" i="0" u="none" strike="noStrike" kern="1200" cap="none" spc="0" normalizeH="0" baseline="0" noProof="0" dirty="0" smtClean="0">
              <a:ln>
                <a:noFill/>
              </a:ln>
              <a:solidFill>
                <a:prstClr val="black"/>
              </a:solidFill>
              <a:effectLst/>
              <a:uLnTx/>
              <a:uFillTx/>
              <a:latin typeface="+mn-lt"/>
              <a:ea typeface="+mn-ea"/>
              <a:cs typeface="+mn-cs"/>
            </a:endParaRPr>
          </a:p>
        </p:txBody>
      </p:sp>
      <p:sp>
        <p:nvSpPr>
          <p:cNvPr id="4" name="Slide Number Placeholder 3"/>
          <p:cNvSpPr>
            <a:spLocks noGrp="1"/>
          </p:cNvSpPr>
          <p:nvPr>
            <p:ph type="sldNum" sz="quarter" idx="10"/>
          </p:nvPr>
        </p:nvSpPr>
        <p:spPr/>
        <p:txBody>
          <a:bodyPr/>
          <a:lstStyle/>
          <a:p>
            <a:fld id="{BED3A293-E2F0-CD45-A2F8-2DD135FF1F86}" type="slidenum">
              <a:rPr lang="en-US" smtClean="0"/>
              <a:pPr/>
              <a:t>27</a:t>
            </a:fld>
            <a:endParaRPr lang="en-US"/>
          </a:p>
        </p:txBody>
      </p:sp>
    </p:spTree>
    <p:extLst>
      <p:ext uri="{BB962C8B-B14F-4D97-AF65-F5344CB8AC3E}">
        <p14:creationId xmlns:p14="http://schemas.microsoft.com/office/powerpoint/2010/main" xmlns="" val="1497528883"/>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8:45 – 8:50</a:t>
            </a:r>
          </a:p>
          <a:p>
            <a:endParaRPr lang="en-US" dirty="0" smtClean="0"/>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dirty="0" smtClean="0">
                <a:ln>
                  <a:noFill/>
                </a:ln>
                <a:solidFill>
                  <a:prstClr val="black"/>
                </a:solidFill>
                <a:effectLst/>
                <a:uLnTx/>
                <a:uFillTx/>
                <a:latin typeface="+mn-lt"/>
                <a:ea typeface="+mn-ea"/>
                <a:cs typeface="+mn-cs"/>
              </a:rPr>
              <a:t>What really bugs or bothers you…because…?</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dirty="0" smtClean="0">
                <a:ln>
                  <a:noFill/>
                </a:ln>
                <a:solidFill>
                  <a:prstClr val="black"/>
                </a:solidFill>
                <a:effectLst/>
                <a:uLnTx/>
                <a:uFillTx/>
                <a:latin typeface="+mn-lt"/>
                <a:ea typeface="+mn-ea"/>
                <a:cs typeface="+mn-cs"/>
              </a:rPr>
              <a:t>What strikes you as excessive…because…?</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dirty="0" smtClean="0">
                <a:ln>
                  <a:noFill/>
                </a:ln>
                <a:solidFill>
                  <a:prstClr val="black"/>
                </a:solidFill>
                <a:effectLst/>
                <a:uLnTx/>
                <a:uFillTx/>
                <a:latin typeface="+mn-lt"/>
                <a:ea typeface="+mn-ea"/>
                <a:cs typeface="+mn-cs"/>
              </a:rPr>
              <a:t>What’s the part do you dread doing…because…?</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200" b="1" i="0" u="none" strike="noStrike" kern="1200" cap="none" spc="0" normalizeH="0" baseline="0" noProof="0" dirty="0" smtClean="0">
              <a:ln>
                <a:noFill/>
              </a:ln>
              <a:solidFill>
                <a:prstClr val="black"/>
              </a:solidFill>
              <a:effectLst/>
              <a:uLnTx/>
              <a:uFillTx/>
              <a:latin typeface="+mn-lt"/>
              <a:ea typeface="+mn-ea"/>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dirty="0" smtClean="0">
                <a:ln>
                  <a:noFill/>
                </a:ln>
                <a:solidFill>
                  <a:prstClr val="black"/>
                </a:solidFill>
                <a:effectLst/>
                <a:uLnTx/>
                <a:uFillTx/>
                <a:latin typeface="+mn-lt"/>
                <a:ea typeface="+mn-ea"/>
                <a:cs typeface="+mn-cs"/>
              </a:rPr>
              <a:t>Two minutes: Go—Focus on the biggest issues not the longest lists</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200" b="1" i="0" u="none" strike="noStrike" kern="1200" cap="none" spc="0" normalizeH="0" baseline="0" noProof="0" dirty="0" smtClean="0">
              <a:ln>
                <a:noFill/>
              </a:ln>
              <a:solidFill>
                <a:prstClr val="black"/>
              </a:solidFill>
              <a:effectLst/>
              <a:uLnTx/>
              <a:uFillTx/>
              <a:latin typeface="+mn-lt"/>
              <a:ea typeface="+mn-ea"/>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dirty="0" smtClean="0">
                <a:ln>
                  <a:noFill/>
                </a:ln>
                <a:solidFill>
                  <a:prstClr val="black"/>
                </a:solidFill>
                <a:effectLst/>
                <a:uLnTx/>
                <a:uFillTx/>
                <a:latin typeface="+mn-lt"/>
                <a:ea typeface="+mn-ea"/>
                <a:cs typeface="+mn-cs"/>
              </a:rPr>
              <a:t>NASPAA Staff and any COPRA members in the room will collect them. </a:t>
            </a:r>
            <a:endParaRPr kumimoji="0" lang="en-US" sz="1200" b="0" i="0" u="none" strike="noStrike" kern="1200" cap="none" spc="0" normalizeH="0" baseline="0" noProof="0" dirty="0" smtClean="0">
              <a:ln>
                <a:noFill/>
              </a:ln>
              <a:solidFill>
                <a:prstClr val="black"/>
              </a:solidFill>
              <a:effectLst/>
              <a:uLnTx/>
              <a:uFillTx/>
              <a:latin typeface="+mn-lt"/>
              <a:ea typeface="+mn-ea"/>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smtClean="0">
              <a:ln>
                <a:noFill/>
              </a:ln>
              <a:solidFill>
                <a:prstClr val="black"/>
              </a:solidFill>
              <a:effectLst/>
              <a:uLnTx/>
              <a:uFillTx/>
              <a:latin typeface="+mn-lt"/>
              <a:ea typeface="+mn-ea"/>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smtClean="0">
              <a:ln>
                <a:noFill/>
              </a:ln>
              <a:solidFill>
                <a:prstClr val="black"/>
              </a:solidFill>
              <a:effectLst/>
              <a:uLnTx/>
              <a:uFillTx/>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BED3A293-E2F0-CD45-A2F8-2DD135FF1F86}" type="slidenum">
              <a:rPr lang="en-US" smtClean="0"/>
              <a:pPr/>
              <a:t>28</a:t>
            </a:fld>
            <a:endParaRPr lang="en-US"/>
          </a:p>
        </p:txBody>
      </p:sp>
    </p:spTree>
    <p:extLst>
      <p:ext uri="{BB962C8B-B14F-4D97-AF65-F5344CB8AC3E}">
        <p14:creationId xmlns:p14="http://schemas.microsoft.com/office/powerpoint/2010/main" xmlns="" val="484375010"/>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endParaRPr lang="en-US" b="1" dirty="0" smtClean="0"/>
          </a:p>
        </p:txBody>
      </p:sp>
      <p:sp>
        <p:nvSpPr>
          <p:cNvPr id="4" name="Slide Number Placeholder 3"/>
          <p:cNvSpPr>
            <a:spLocks noGrp="1"/>
          </p:cNvSpPr>
          <p:nvPr>
            <p:ph type="sldNum" sz="quarter" idx="10"/>
          </p:nvPr>
        </p:nvSpPr>
        <p:spPr/>
        <p:txBody>
          <a:bodyPr/>
          <a:lstStyle/>
          <a:p>
            <a:fld id="{BED3A293-E2F0-CD45-A2F8-2DD135FF1F86}" type="slidenum">
              <a:rPr lang="en-US" smtClean="0"/>
              <a:pPr/>
              <a:t>30</a:t>
            </a:fld>
            <a:endParaRPr lang="en-US"/>
          </a:p>
        </p:txBody>
      </p:sp>
    </p:spTree>
    <p:extLst>
      <p:ext uri="{BB962C8B-B14F-4D97-AF65-F5344CB8AC3E}">
        <p14:creationId xmlns:p14="http://schemas.microsoft.com/office/powerpoint/2010/main" xmlns="" val="299612545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8:00 AM</a:t>
            </a:r>
          </a:p>
          <a:p>
            <a:endParaRPr lang="en-US" dirty="0" smtClean="0"/>
          </a:p>
          <a:p>
            <a:r>
              <a:rPr lang="en-US" dirty="0" smtClean="0"/>
              <a:t>Introduce Jo</a:t>
            </a:r>
            <a:r>
              <a:rPr lang="en-US" baseline="0" dirty="0" smtClean="0"/>
              <a:t> Ann, Jack, Heather, Crystal</a:t>
            </a:r>
            <a:endParaRPr lang="en-US" dirty="0"/>
          </a:p>
        </p:txBody>
      </p:sp>
      <p:sp>
        <p:nvSpPr>
          <p:cNvPr id="4" name="Slide Number Placeholder 3"/>
          <p:cNvSpPr>
            <a:spLocks noGrp="1"/>
          </p:cNvSpPr>
          <p:nvPr>
            <p:ph type="sldNum" sz="quarter" idx="10"/>
          </p:nvPr>
        </p:nvSpPr>
        <p:spPr/>
        <p:txBody>
          <a:bodyPr/>
          <a:lstStyle/>
          <a:p>
            <a:fld id="{BED3A293-E2F0-CD45-A2F8-2DD135FF1F86}" type="slidenum">
              <a:rPr lang="en-US" smtClean="0"/>
              <a:pPr/>
              <a:t>3</a:t>
            </a:fld>
            <a:endParaRPr lang="en-US"/>
          </a:p>
        </p:txBody>
      </p:sp>
    </p:spTree>
    <p:extLst>
      <p:ext uri="{BB962C8B-B14F-4D97-AF65-F5344CB8AC3E}">
        <p14:creationId xmlns:p14="http://schemas.microsoft.com/office/powerpoint/2010/main" xmlns="" val="2192052700"/>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9:00</a:t>
            </a:r>
          </a:p>
          <a:p>
            <a:endParaRPr lang="en-US" dirty="0" smtClean="0"/>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dirty="0" smtClean="0">
                <a:ln>
                  <a:noFill/>
                </a:ln>
                <a:solidFill>
                  <a:prstClr val="black"/>
                </a:solidFill>
                <a:effectLst/>
                <a:uLnTx/>
                <a:uFillTx/>
                <a:latin typeface="+mn-lt"/>
                <a:ea typeface="+mn-ea"/>
                <a:cs typeface="+mn-cs"/>
              </a:rPr>
              <a:t>The culture of accreditation can seem adversarial, especially if the program or the SVT lacks a full understanding of the needs and processes of the other side. The intent of this session is to foster a common dialogue that we hope will lead to a shared understanding of the multiple – and mostly complementary – needs and expectations of programs and site visitors. </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200" b="1" i="0" u="none" strike="noStrike" kern="1200" cap="none" spc="0" normalizeH="0" baseline="0" noProof="0" dirty="0" smtClean="0">
              <a:ln>
                <a:noFill/>
              </a:ln>
              <a:solidFill>
                <a:prstClr val="black"/>
              </a:solidFill>
              <a:effectLst/>
              <a:uLnTx/>
              <a:uFillTx/>
              <a:latin typeface="+mn-lt"/>
              <a:ea typeface="+mn-ea"/>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dirty="0" smtClean="0">
                <a:ln>
                  <a:noFill/>
                </a:ln>
                <a:solidFill>
                  <a:prstClr val="black"/>
                </a:solidFill>
                <a:effectLst/>
                <a:uLnTx/>
                <a:uFillTx/>
                <a:latin typeface="+mn-lt"/>
                <a:ea typeface="+mn-ea"/>
                <a:cs typeface="+mn-cs"/>
              </a:rPr>
              <a:t>We’ll do this through the lens of a common understanding of the standards themselves, and the ways in which evidence supports the narrative.</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200" b="1" i="0" u="none" strike="noStrike" kern="1200" cap="none" spc="0" normalizeH="0" baseline="0" noProof="0" dirty="0" smtClean="0">
              <a:ln>
                <a:noFill/>
              </a:ln>
              <a:solidFill>
                <a:prstClr val="black"/>
              </a:solidFill>
              <a:effectLst/>
              <a:uLnTx/>
              <a:uFillTx/>
              <a:latin typeface="+mn-lt"/>
              <a:ea typeface="+mn-ea"/>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dirty="0" smtClean="0">
                <a:ln>
                  <a:noFill/>
                </a:ln>
                <a:solidFill>
                  <a:prstClr val="black"/>
                </a:solidFill>
                <a:effectLst/>
                <a:uLnTx/>
                <a:uFillTx/>
                <a:latin typeface="+mn-lt"/>
                <a:ea typeface="+mn-ea"/>
                <a:cs typeface="+mn-cs"/>
              </a:rPr>
              <a:t>Programs and site visitors are really working with the same critical elements – the program’s descriptions and evidence.</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200" b="1" i="0" u="none" strike="noStrike" kern="1200" cap="none" spc="0" normalizeH="0" baseline="0" noProof="0" dirty="0" smtClean="0">
              <a:ln>
                <a:noFill/>
              </a:ln>
              <a:solidFill>
                <a:prstClr val="black"/>
              </a:solidFill>
              <a:effectLst/>
              <a:uLnTx/>
              <a:uFillTx/>
              <a:latin typeface="+mn-lt"/>
              <a:ea typeface="+mn-ea"/>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dirty="0" smtClean="0">
                <a:ln>
                  <a:noFill/>
                </a:ln>
                <a:solidFill>
                  <a:prstClr val="black"/>
                </a:solidFill>
                <a:effectLst/>
                <a:uLnTx/>
                <a:uFillTx/>
                <a:latin typeface="+mn-lt"/>
                <a:ea typeface="+mn-ea"/>
                <a:cs typeface="+mn-cs"/>
              </a:rPr>
              <a:t>We will not have time to delve into all of the details that programs will want to provide, or that SVTs will want to examine. Use the resources on the accreditation website! Read sample SSRs, diversity plans, etc.</a:t>
            </a:r>
            <a:endParaRPr kumimoji="0" lang="en-US" sz="1200" b="0" i="0" u="none" strike="noStrike" kern="1200" cap="none" spc="0" normalizeH="0" baseline="0" noProof="0" dirty="0" smtClean="0">
              <a:ln>
                <a:noFill/>
              </a:ln>
              <a:solidFill>
                <a:prstClr val="black"/>
              </a:solidFill>
              <a:effectLst/>
              <a:uLnTx/>
              <a:uFillTx/>
              <a:latin typeface="+mn-lt"/>
              <a:ea typeface="+mn-ea"/>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smtClean="0">
              <a:ln>
                <a:noFill/>
              </a:ln>
              <a:solidFill>
                <a:prstClr val="black"/>
              </a:solidFill>
              <a:effectLst/>
              <a:uLnTx/>
              <a:uFillTx/>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BED3A293-E2F0-CD45-A2F8-2DD135FF1F86}" type="slidenum">
              <a:rPr lang="en-US" smtClean="0"/>
              <a:pPr/>
              <a:t>31</a:t>
            </a:fld>
            <a:endParaRPr lang="en-US"/>
          </a:p>
        </p:txBody>
      </p:sp>
    </p:spTree>
    <p:extLst>
      <p:ext uri="{BB962C8B-B14F-4D97-AF65-F5344CB8AC3E}">
        <p14:creationId xmlns:p14="http://schemas.microsoft.com/office/powerpoint/2010/main" xmlns="" val="2433495617"/>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9:02</a:t>
            </a:r>
            <a:endParaRPr lang="en-US" dirty="0"/>
          </a:p>
        </p:txBody>
      </p:sp>
      <p:sp>
        <p:nvSpPr>
          <p:cNvPr id="4" name="Slide Number Placeholder 3"/>
          <p:cNvSpPr>
            <a:spLocks noGrp="1"/>
          </p:cNvSpPr>
          <p:nvPr>
            <p:ph type="sldNum" sz="quarter" idx="10"/>
          </p:nvPr>
        </p:nvSpPr>
        <p:spPr/>
        <p:txBody>
          <a:bodyPr/>
          <a:lstStyle/>
          <a:p>
            <a:fld id="{BED3A293-E2F0-CD45-A2F8-2DD135FF1F86}" type="slidenum">
              <a:rPr lang="en-US" smtClean="0"/>
              <a:pPr/>
              <a:t>32</a:t>
            </a:fld>
            <a:endParaRPr lang="en-US"/>
          </a:p>
        </p:txBody>
      </p:sp>
    </p:spTree>
    <p:extLst>
      <p:ext uri="{BB962C8B-B14F-4D97-AF65-F5344CB8AC3E}">
        <p14:creationId xmlns:p14="http://schemas.microsoft.com/office/powerpoint/2010/main" xmlns="" val="1380879625"/>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9:03</a:t>
            </a:r>
          </a:p>
          <a:p>
            <a:r>
              <a:rPr lang="en-US" b="1" dirty="0" smtClean="0"/>
              <a:t>This slide presents the shared journey you’re all on, the primary responsibilities</a:t>
            </a:r>
            <a:r>
              <a:rPr lang="en-US" b="1" baseline="0" dirty="0" smtClean="0"/>
              <a:t> and actions of programs in blue, and site visit teams in green</a:t>
            </a:r>
            <a:r>
              <a:rPr lang="en-US" b="1" dirty="0" smtClean="0"/>
              <a:t>. And of course, COPRA uses your elements to draft the Interim Report and make</a:t>
            </a:r>
            <a:r>
              <a:rPr lang="en-US" b="1" baseline="0" dirty="0" smtClean="0"/>
              <a:t> a final determination regarding accreditation.</a:t>
            </a:r>
          </a:p>
          <a:p>
            <a:endParaRPr lang="en-US" b="1" baseline="0" dirty="0" smtClean="0"/>
          </a:p>
          <a:p>
            <a:r>
              <a:rPr lang="en-US" b="1" baseline="0" dirty="0" smtClean="0"/>
              <a:t>A special note about the COPRA Liaison and the Interim Report. …  When you send your SSR to COPRA, you are assigned a member of COPRA who is your liaison. This person is also the liaison to the SVT. And, this person, in collaboration with other COPRA members, takes the lead in writing the Interim Report.</a:t>
            </a:r>
          </a:p>
          <a:p>
            <a:endParaRPr lang="en-US" b="1" baseline="0" dirty="0" smtClean="0"/>
          </a:p>
          <a:p>
            <a:r>
              <a:rPr lang="en-US" b="1" baseline="0" dirty="0" smtClean="0"/>
              <a:t>Programs can and should reach out to their liaison if they need information, clarifications, and so on. And SVTs should also view the liaison as a colleague in support of the accreditation process.</a:t>
            </a:r>
          </a:p>
          <a:p>
            <a:endParaRPr lang="en-US" b="1" baseline="0" dirty="0" smtClean="0"/>
          </a:p>
          <a:p>
            <a:r>
              <a:rPr lang="en-US" b="1" baseline="0" dirty="0" smtClean="0"/>
              <a:t>The Interim Report is COPRA’s initial response to the program’s self study report. It identifies areas where more information or clarifications are needed, questions about conformance with standards are posed, and signals are given to the SVT about the questions that need to be answered and the evidence that needs to be gathered and reviewed.  </a:t>
            </a:r>
            <a:endParaRPr lang="en-US" b="1" dirty="0"/>
          </a:p>
        </p:txBody>
      </p:sp>
      <p:sp>
        <p:nvSpPr>
          <p:cNvPr id="4" name="Slide Number Placeholder 3"/>
          <p:cNvSpPr>
            <a:spLocks noGrp="1"/>
          </p:cNvSpPr>
          <p:nvPr>
            <p:ph type="sldNum" sz="quarter" idx="10"/>
          </p:nvPr>
        </p:nvSpPr>
        <p:spPr/>
        <p:txBody>
          <a:bodyPr/>
          <a:lstStyle/>
          <a:p>
            <a:fld id="{BED3A293-E2F0-CD45-A2F8-2DD135FF1F86}" type="slidenum">
              <a:rPr lang="en-US" smtClean="0"/>
              <a:pPr/>
              <a:t>33</a:t>
            </a:fld>
            <a:endParaRPr lang="en-US"/>
          </a:p>
        </p:txBody>
      </p:sp>
    </p:spTree>
    <p:extLst>
      <p:ext uri="{BB962C8B-B14F-4D97-AF65-F5344CB8AC3E}">
        <p14:creationId xmlns:p14="http://schemas.microsoft.com/office/powerpoint/2010/main" xmlns="" val="3487253004"/>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9:05</a:t>
            </a:r>
          </a:p>
          <a:p>
            <a:r>
              <a:rPr lang="en-US" b="1" dirty="0" smtClean="0"/>
              <a:t>The intent of this session is to review the standards and have a shared conversation from</a:t>
            </a:r>
            <a:r>
              <a:rPr lang="en-US" b="1" baseline="0" dirty="0" smtClean="0"/>
              <a:t> dual perspectives – what is the narrative that will address the standards, and what is the evidence that will support the narrative.</a:t>
            </a:r>
          </a:p>
          <a:p>
            <a:endParaRPr lang="en-US" b="1" baseline="0" dirty="0" smtClean="0"/>
          </a:p>
          <a:p>
            <a:r>
              <a:rPr lang="en-US" b="1" baseline="0" dirty="0" smtClean="0"/>
              <a:t>You all have some 3x5 cards on your tables. Use these cards to note areas where you’re unsure about what kinds of narratives you should provide or expect, and/or what kind of evidence might be relevant.</a:t>
            </a:r>
            <a:endParaRPr lang="en-US" b="1" dirty="0"/>
          </a:p>
        </p:txBody>
      </p:sp>
      <p:sp>
        <p:nvSpPr>
          <p:cNvPr id="4" name="Slide Number Placeholder 3"/>
          <p:cNvSpPr>
            <a:spLocks noGrp="1"/>
          </p:cNvSpPr>
          <p:nvPr>
            <p:ph type="sldNum" sz="quarter" idx="10"/>
          </p:nvPr>
        </p:nvSpPr>
        <p:spPr/>
        <p:txBody>
          <a:bodyPr/>
          <a:lstStyle/>
          <a:p>
            <a:fld id="{BED3A293-E2F0-CD45-A2F8-2DD135FF1F86}" type="slidenum">
              <a:rPr lang="en-US" smtClean="0"/>
              <a:pPr/>
              <a:t>34</a:t>
            </a:fld>
            <a:endParaRPr lang="en-US"/>
          </a:p>
        </p:txBody>
      </p:sp>
    </p:spTree>
    <p:extLst>
      <p:ext uri="{BB962C8B-B14F-4D97-AF65-F5344CB8AC3E}">
        <p14:creationId xmlns:p14="http://schemas.microsoft.com/office/powerpoint/2010/main" xmlns="" val="3095416367"/>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9:05 – 9:12</a:t>
            </a:r>
          </a:p>
          <a:p>
            <a:endParaRPr lang="en-US" dirty="0" smtClean="0"/>
          </a:p>
          <a:p>
            <a:r>
              <a:rPr lang="en-US" b="1" dirty="0" smtClean="0"/>
              <a:t>Standard 1 is first among equals. Essentially Standard 1 tells COPRA: </a:t>
            </a:r>
          </a:p>
          <a:p>
            <a:pPr marL="171450" indent="-171450">
              <a:buFont typeface="Arial" panose="020B0604020202020204" pitchFamily="34" charset="0"/>
              <a:buChar char="•"/>
            </a:pPr>
            <a:r>
              <a:rPr lang="en-US" b="1" dirty="0" smtClean="0"/>
              <a:t>the purpose and values of the program, </a:t>
            </a:r>
          </a:p>
          <a:p>
            <a:pPr marL="171450" indent="-171450">
              <a:buFont typeface="Arial" panose="020B0604020202020204" pitchFamily="34" charset="0"/>
              <a:buChar char="•"/>
            </a:pPr>
            <a:r>
              <a:rPr lang="en-US" b="1" dirty="0" smtClean="0"/>
              <a:t>what the program is trying to achieve, </a:t>
            </a:r>
          </a:p>
          <a:p>
            <a:pPr marL="171450" indent="-171450">
              <a:buFont typeface="Arial" panose="020B0604020202020204" pitchFamily="34" charset="0"/>
              <a:buChar char="•"/>
            </a:pPr>
            <a:r>
              <a:rPr lang="en-US" b="1" dirty="0" smtClean="0"/>
              <a:t>what the program has achieved, and </a:t>
            </a:r>
          </a:p>
          <a:p>
            <a:pPr marL="171450" indent="-171450">
              <a:buFont typeface="Arial" panose="020B0604020202020204" pitchFamily="34" charset="0"/>
              <a:buChar char="•"/>
            </a:pPr>
            <a:r>
              <a:rPr lang="en-US" b="1" dirty="0" smtClean="0"/>
              <a:t>what kind of strategic program-level assessment is done to monitor program performance and make changes for improvement based on assessment results.</a:t>
            </a:r>
          </a:p>
          <a:p>
            <a:endParaRPr lang="en-US" b="1" dirty="0" smtClean="0"/>
          </a:p>
          <a:p>
            <a:r>
              <a:rPr lang="en-US" b="1" dirty="0" smtClean="0"/>
              <a:t>If programs are going to struggle, and if SVTs are going to be asked to look at specific areas, it is often within Standard 1.</a:t>
            </a:r>
          </a:p>
          <a:p>
            <a:endParaRPr lang="en-US" b="1" dirty="0" smtClean="0"/>
          </a:p>
          <a:p>
            <a:r>
              <a:rPr lang="en-US" b="1" dirty="0" smtClean="0"/>
              <a:t>Go through each section on page 1 of handout  – what the narrative should provide; what the SVT might want to ask and/or examine</a:t>
            </a:r>
          </a:p>
          <a:p>
            <a:r>
              <a:rPr lang="en-US" b="1" dirty="0" smtClean="0"/>
              <a:t>Explain that in</a:t>
            </a:r>
            <a:r>
              <a:rPr lang="en-US" b="1" baseline="0" dirty="0" smtClean="0"/>
              <a:t> this AI session participants will use Standard 1 as an example, write the narrative for standards 2, 3, and 4</a:t>
            </a:r>
            <a:endParaRPr lang="en-US" b="1" dirty="0"/>
          </a:p>
        </p:txBody>
      </p:sp>
      <p:sp>
        <p:nvSpPr>
          <p:cNvPr id="4" name="Slide Number Placeholder 3"/>
          <p:cNvSpPr>
            <a:spLocks noGrp="1"/>
          </p:cNvSpPr>
          <p:nvPr>
            <p:ph type="sldNum" sz="quarter" idx="10"/>
          </p:nvPr>
        </p:nvSpPr>
        <p:spPr/>
        <p:txBody>
          <a:bodyPr/>
          <a:lstStyle/>
          <a:p>
            <a:fld id="{BED3A293-E2F0-CD45-A2F8-2DD135FF1F86}" type="slidenum">
              <a:rPr lang="en-US" smtClean="0"/>
              <a:pPr/>
              <a:t>35</a:t>
            </a:fld>
            <a:endParaRPr lang="en-US"/>
          </a:p>
        </p:txBody>
      </p:sp>
    </p:spTree>
    <p:extLst>
      <p:ext uri="{BB962C8B-B14F-4D97-AF65-F5344CB8AC3E}">
        <p14:creationId xmlns:p14="http://schemas.microsoft.com/office/powerpoint/2010/main" xmlns="" val="458382888"/>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9:12</a:t>
            </a:r>
            <a:r>
              <a:rPr lang="en-US" baseline="0" dirty="0" smtClean="0"/>
              <a:t> – 9:18</a:t>
            </a:r>
            <a:endParaRPr lang="en-US" dirty="0" smtClean="0"/>
          </a:p>
          <a:p>
            <a:r>
              <a:rPr lang="en-US" dirty="0" smtClean="0"/>
              <a:t>Standard 2 is all about program</a:t>
            </a:r>
            <a:r>
              <a:rPr lang="en-US" baseline="0" dirty="0" smtClean="0"/>
              <a:t> leadership and administration. Who has the responsibility and authority for programmatic decisions? What kind of administrative assistance is in place? If you have several program delivery modalities, how are they administered?</a:t>
            </a:r>
          </a:p>
          <a:p>
            <a:r>
              <a:rPr lang="en-US" baseline="0" dirty="0" smtClean="0"/>
              <a:t>Work through handout sections for standard 2</a:t>
            </a:r>
          </a:p>
          <a:p>
            <a:r>
              <a:rPr lang="en-US" baseline="0" dirty="0" smtClean="0"/>
              <a:t>50% full time faculty</a:t>
            </a:r>
          </a:p>
          <a:p>
            <a:r>
              <a:rPr lang="en-US" baseline="0" dirty="0" smtClean="0"/>
              <a:t>50% nucleus faculty: teaching courses delivering required competencies</a:t>
            </a:r>
            <a:endParaRPr lang="en-US" dirty="0"/>
          </a:p>
        </p:txBody>
      </p:sp>
      <p:sp>
        <p:nvSpPr>
          <p:cNvPr id="4" name="Slide Number Placeholder 3"/>
          <p:cNvSpPr>
            <a:spLocks noGrp="1"/>
          </p:cNvSpPr>
          <p:nvPr>
            <p:ph type="sldNum" sz="quarter" idx="10"/>
          </p:nvPr>
        </p:nvSpPr>
        <p:spPr/>
        <p:txBody>
          <a:bodyPr/>
          <a:lstStyle/>
          <a:p>
            <a:fld id="{BED3A293-E2F0-CD45-A2F8-2DD135FF1F86}" type="slidenum">
              <a:rPr lang="en-US" smtClean="0"/>
              <a:pPr/>
              <a:t>36</a:t>
            </a:fld>
            <a:endParaRPr lang="en-US"/>
          </a:p>
        </p:txBody>
      </p:sp>
    </p:spTree>
    <p:extLst>
      <p:ext uri="{BB962C8B-B14F-4D97-AF65-F5344CB8AC3E}">
        <p14:creationId xmlns:p14="http://schemas.microsoft.com/office/powerpoint/2010/main" xmlns="" val="2196758448"/>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9:18 – 9:27</a:t>
            </a:r>
          </a:p>
          <a:p>
            <a:r>
              <a:rPr lang="en-US" dirty="0" smtClean="0"/>
              <a:t>Standard 3 is where you focus on your nucleus faculty and other faculty, where you articulate</a:t>
            </a:r>
            <a:r>
              <a:rPr lang="en-US" baseline="0" dirty="0" smtClean="0"/>
              <a:t> your expectations for faculty consistent with your mission, and where you discuss faculty diversity and a climate of inclusiveness. </a:t>
            </a:r>
          </a:p>
          <a:p>
            <a:r>
              <a:rPr lang="en-US" baseline="0" dirty="0" smtClean="0"/>
              <a:t>Go through sections under Standard 3</a:t>
            </a:r>
            <a:endParaRPr lang="en-US" dirty="0"/>
          </a:p>
        </p:txBody>
      </p:sp>
      <p:sp>
        <p:nvSpPr>
          <p:cNvPr id="4" name="Slide Number Placeholder 3"/>
          <p:cNvSpPr>
            <a:spLocks noGrp="1"/>
          </p:cNvSpPr>
          <p:nvPr>
            <p:ph type="sldNum" sz="quarter" idx="10"/>
          </p:nvPr>
        </p:nvSpPr>
        <p:spPr/>
        <p:txBody>
          <a:bodyPr/>
          <a:lstStyle/>
          <a:p>
            <a:fld id="{BED3A293-E2F0-CD45-A2F8-2DD135FF1F86}" type="slidenum">
              <a:rPr lang="en-US" smtClean="0"/>
              <a:pPr/>
              <a:t>37</a:t>
            </a:fld>
            <a:endParaRPr lang="en-US"/>
          </a:p>
        </p:txBody>
      </p:sp>
    </p:spTree>
    <p:extLst>
      <p:ext uri="{BB962C8B-B14F-4D97-AF65-F5344CB8AC3E}">
        <p14:creationId xmlns:p14="http://schemas.microsoft.com/office/powerpoint/2010/main" xmlns="" val="570760691"/>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9:27 – 9:37</a:t>
            </a:r>
          </a:p>
          <a:p>
            <a:r>
              <a:rPr lang="en-US" dirty="0" smtClean="0"/>
              <a:t>Standard 4 is all</a:t>
            </a:r>
            <a:r>
              <a:rPr lang="en-US" baseline="0" dirty="0" smtClean="0"/>
              <a:t> about students: consistent with your mission, how do you:</a:t>
            </a:r>
          </a:p>
          <a:p>
            <a:pPr marL="171450" indent="-171450">
              <a:buFont typeface="Arial" panose="020B0604020202020204" pitchFamily="34" charset="0"/>
              <a:buChar char="•"/>
            </a:pPr>
            <a:r>
              <a:rPr lang="en-US" baseline="0" dirty="0" smtClean="0"/>
              <a:t>Recruit students;</a:t>
            </a:r>
          </a:p>
          <a:p>
            <a:pPr marL="171450" indent="-171450">
              <a:buFont typeface="Arial" panose="020B0604020202020204" pitchFamily="34" charset="0"/>
              <a:buChar char="•"/>
            </a:pPr>
            <a:r>
              <a:rPr lang="en-US" baseline="0" dirty="0" smtClean="0"/>
              <a:t>Establish and enforce your admissions standards;</a:t>
            </a:r>
          </a:p>
          <a:p>
            <a:pPr marL="171450" indent="-171450">
              <a:buFont typeface="Arial" panose="020B0604020202020204" pitchFamily="34" charset="0"/>
              <a:buChar char="•"/>
            </a:pPr>
            <a:r>
              <a:rPr lang="en-US" baseline="0" dirty="0" smtClean="0"/>
              <a:t>Support your students through advising, internships and other experiential opportunities, career counseling and job placement;</a:t>
            </a:r>
          </a:p>
          <a:p>
            <a:pPr marL="0" indent="0">
              <a:buFont typeface="Arial" panose="020B0604020202020204" pitchFamily="34" charset="0"/>
              <a:buNone/>
            </a:pPr>
            <a:endParaRPr lang="en-US" baseline="0" dirty="0" smtClean="0"/>
          </a:p>
          <a:p>
            <a:pPr marL="0" indent="0">
              <a:buFontTx/>
              <a:buNone/>
            </a:pPr>
            <a:r>
              <a:rPr lang="en-US" baseline="0" dirty="0" smtClean="0"/>
              <a:t>Are your students completing the program and how does the program ensure that students finish in a timely fashion? </a:t>
            </a:r>
          </a:p>
          <a:p>
            <a:pPr marL="171450" indent="-171450">
              <a:buFont typeface="Arial" panose="020B0604020202020204" pitchFamily="34" charset="0"/>
              <a:buChar char="•"/>
            </a:pPr>
            <a:endParaRPr lang="en-US" baseline="0" dirty="0" smtClean="0"/>
          </a:p>
          <a:p>
            <a:pPr marL="0" indent="0">
              <a:buFontTx/>
              <a:buNone/>
            </a:pPr>
            <a:r>
              <a:rPr lang="en-US" baseline="0" dirty="0" smtClean="0"/>
              <a:t>And what is your program’s approach to student diversity and a climate of inclusiveness?</a:t>
            </a:r>
          </a:p>
        </p:txBody>
      </p:sp>
      <p:sp>
        <p:nvSpPr>
          <p:cNvPr id="4" name="Slide Number Placeholder 3"/>
          <p:cNvSpPr>
            <a:spLocks noGrp="1"/>
          </p:cNvSpPr>
          <p:nvPr>
            <p:ph type="sldNum" sz="quarter" idx="10"/>
          </p:nvPr>
        </p:nvSpPr>
        <p:spPr/>
        <p:txBody>
          <a:bodyPr/>
          <a:lstStyle/>
          <a:p>
            <a:fld id="{BED3A293-E2F0-CD45-A2F8-2DD135FF1F86}" type="slidenum">
              <a:rPr lang="en-US" smtClean="0"/>
              <a:pPr/>
              <a:t>38</a:t>
            </a:fld>
            <a:endParaRPr lang="en-US"/>
          </a:p>
        </p:txBody>
      </p:sp>
    </p:spTree>
    <p:extLst>
      <p:ext uri="{BB962C8B-B14F-4D97-AF65-F5344CB8AC3E}">
        <p14:creationId xmlns:p14="http://schemas.microsoft.com/office/powerpoint/2010/main" xmlns="" val="587588540"/>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9:37 – 9:45</a:t>
            </a:r>
          </a:p>
          <a:p>
            <a:r>
              <a:rPr lang="en-US" dirty="0" smtClean="0"/>
              <a:t>Instructions</a:t>
            </a:r>
          </a:p>
          <a:p>
            <a:r>
              <a:rPr lang="en-US" dirty="0" smtClean="0"/>
              <a:t>Refer to NASPAA</a:t>
            </a:r>
            <a:r>
              <a:rPr lang="en-US" baseline="0" dirty="0" smtClean="0"/>
              <a:t> standards and the Standard 1 example</a:t>
            </a:r>
          </a:p>
          <a:p>
            <a:r>
              <a:rPr lang="en-US" baseline="0" dirty="0" smtClean="0"/>
              <a:t>9:45 – 9:50 debrief</a:t>
            </a:r>
            <a:endParaRPr lang="en-US" dirty="0" smtClean="0"/>
          </a:p>
        </p:txBody>
      </p:sp>
      <p:sp>
        <p:nvSpPr>
          <p:cNvPr id="4" name="Slide Number Placeholder 3"/>
          <p:cNvSpPr>
            <a:spLocks noGrp="1"/>
          </p:cNvSpPr>
          <p:nvPr>
            <p:ph type="sldNum" sz="quarter" idx="10"/>
          </p:nvPr>
        </p:nvSpPr>
        <p:spPr/>
        <p:txBody>
          <a:bodyPr/>
          <a:lstStyle/>
          <a:p>
            <a:fld id="{BED3A293-E2F0-CD45-A2F8-2DD135FF1F86}" type="slidenum">
              <a:rPr lang="en-US" smtClean="0"/>
              <a:pPr/>
              <a:t>39</a:t>
            </a:fld>
            <a:endParaRPr lang="en-US"/>
          </a:p>
        </p:txBody>
      </p:sp>
    </p:spTree>
    <p:extLst>
      <p:ext uri="{BB962C8B-B14F-4D97-AF65-F5344CB8AC3E}">
        <p14:creationId xmlns:p14="http://schemas.microsoft.com/office/powerpoint/2010/main" xmlns="" val="3111681137"/>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endParaRPr lang="en-US" b="1" dirty="0" smtClean="0"/>
          </a:p>
        </p:txBody>
      </p:sp>
      <p:sp>
        <p:nvSpPr>
          <p:cNvPr id="4" name="Slide Number Placeholder 3"/>
          <p:cNvSpPr>
            <a:spLocks noGrp="1"/>
          </p:cNvSpPr>
          <p:nvPr>
            <p:ph type="sldNum" sz="quarter" idx="10"/>
          </p:nvPr>
        </p:nvSpPr>
        <p:spPr/>
        <p:txBody>
          <a:bodyPr/>
          <a:lstStyle/>
          <a:p>
            <a:fld id="{BED3A293-E2F0-CD45-A2F8-2DD135FF1F86}" type="slidenum">
              <a:rPr lang="en-US" smtClean="0"/>
              <a:pPr/>
              <a:t>40</a:t>
            </a:fld>
            <a:endParaRPr lang="en-US"/>
          </a:p>
        </p:txBody>
      </p:sp>
    </p:spTree>
    <p:extLst>
      <p:ext uri="{BB962C8B-B14F-4D97-AF65-F5344CB8AC3E}">
        <p14:creationId xmlns:p14="http://schemas.microsoft.com/office/powerpoint/2010/main" xmlns="" val="300092295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8:01 AM</a:t>
            </a:r>
            <a:endParaRPr lang="en-US" dirty="0"/>
          </a:p>
        </p:txBody>
      </p:sp>
      <p:sp>
        <p:nvSpPr>
          <p:cNvPr id="4" name="Slide Number Placeholder 3"/>
          <p:cNvSpPr>
            <a:spLocks noGrp="1"/>
          </p:cNvSpPr>
          <p:nvPr>
            <p:ph type="sldNum" sz="quarter" idx="10"/>
          </p:nvPr>
        </p:nvSpPr>
        <p:spPr/>
        <p:txBody>
          <a:bodyPr/>
          <a:lstStyle/>
          <a:p>
            <a:fld id="{BED3A293-E2F0-CD45-A2F8-2DD135FF1F86}" type="slidenum">
              <a:rPr lang="en-US" smtClean="0"/>
              <a:pPr/>
              <a:t>4</a:t>
            </a:fld>
            <a:endParaRPr lang="en-US"/>
          </a:p>
        </p:txBody>
      </p:sp>
    </p:spTree>
    <p:extLst>
      <p:ext uri="{BB962C8B-B14F-4D97-AF65-F5344CB8AC3E}">
        <p14:creationId xmlns:p14="http://schemas.microsoft.com/office/powerpoint/2010/main" xmlns="" val="1501510007"/>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10:00</a:t>
            </a:r>
          </a:p>
          <a:p>
            <a:endParaRPr lang="en-US" dirty="0" smtClean="0"/>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dirty="0" smtClean="0">
                <a:ln>
                  <a:noFill/>
                </a:ln>
                <a:solidFill>
                  <a:prstClr val="black"/>
                </a:solidFill>
                <a:effectLst/>
                <a:uLnTx/>
                <a:uFillTx/>
                <a:latin typeface="+mn-lt"/>
                <a:ea typeface="+mn-ea"/>
                <a:cs typeface="+mn-cs"/>
              </a:rPr>
              <a:t>The questions at the heart of Standard 5 are deceptively simple: What is it you expect your students to know and be able to do; how are you assessing how well your students are meeting your student learning expectations, and how do you use student learning assessment data to improve the program?</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200" b="1" i="0" u="none" strike="noStrike" kern="1200" cap="none" spc="0" normalizeH="0" baseline="0" noProof="0" dirty="0" smtClean="0">
              <a:ln>
                <a:noFill/>
              </a:ln>
              <a:solidFill>
                <a:prstClr val="black"/>
              </a:solidFill>
              <a:effectLst/>
              <a:uLnTx/>
              <a:uFillTx/>
              <a:latin typeface="+mn-lt"/>
              <a:ea typeface="+mn-ea"/>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dirty="0" smtClean="0">
                <a:ln>
                  <a:noFill/>
                </a:ln>
                <a:solidFill>
                  <a:prstClr val="black"/>
                </a:solidFill>
                <a:effectLst/>
                <a:uLnTx/>
                <a:uFillTx/>
                <a:latin typeface="+mn-lt"/>
                <a:ea typeface="+mn-ea"/>
                <a:cs typeface="+mn-cs"/>
              </a:rPr>
              <a:t>In this session, we will discuss the practices that will help you develop and implement an effective assessment process.</a:t>
            </a:r>
            <a:endParaRPr lang="en-US" dirty="0"/>
          </a:p>
        </p:txBody>
      </p:sp>
      <p:sp>
        <p:nvSpPr>
          <p:cNvPr id="4" name="Slide Number Placeholder 3"/>
          <p:cNvSpPr>
            <a:spLocks noGrp="1"/>
          </p:cNvSpPr>
          <p:nvPr>
            <p:ph type="sldNum" sz="quarter" idx="10"/>
          </p:nvPr>
        </p:nvSpPr>
        <p:spPr/>
        <p:txBody>
          <a:bodyPr/>
          <a:lstStyle/>
          <a:p>
            <a:fld id="{BED3A293-E2F0-CD45-A2F8-2DD135FF1F86}" type="slidenum">
              <a:rPr lang="en-US" smtClean="0"/>
              <a:pPr/>
              <a:t>41</a:t>
            </a:fld>
            <a:endParaRPr lang="en-US"/>
          </a:p>
        </p:txBody>
      </p:sp>
    </p:spTree>
    <p:extLst>
      <p:ext uri="{BB962C8B-B14F-4D97-AF65-F5344CB8AC3E}">
        <p14:creationId xmlns:p14="http://schemas.microsoft.com/office/powerpoint/2010/main" xmlns="" val="2024038380"/>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smtClean="0"/>
              <a:t>10:01 – 10:03  Review the universal competencies – emphasize how these are intentionally broad, vague, generic to encompass the full range of programs (MPA, MPP, </a:t>
            </a:r>
            <a:r>
              <a:rPr lang="en-US" baseline="0" dirty="0" err="1" smtClean="0"/>
              <a:t>MPAff</a:t>
            </a:r>
            <a:r>
              <a:rPr lang="en-US" baseline="0" dirty="0" smtClean="0"/>
              <a:t> and others) with a variety of missions and how the program is required / provided the opportunity to tailor them to their own mission. </a:t>
            </a:r>
          </a:p>
          <a:p>
            <a:endParaRPr lang="en-US" baseline="0" dirty="0" smtClean="0"/>
          </a:p>
        </p:txBody>
      </p:sp>
      <p:sp>
        <p:nvSpPr>
          <p:cNvPr id="4" name="Slide Number Placeholder 3"/>
          <p:cNvSpPr>
            <a:spLocks noGrp="1"/>
          </p:cNvSpPr>
          <p:nvPr>
            <p:ph type="sldNum" sz="quarter" idx="10"/>
          </p:nvPr>
        </p:nvSpPr>
        <p:spPr/>
        <p:txBody>
          <a:bodyPr/>
          <a:lstStyle/>
          <a:p>
            <a:fld id="{BED3A293-E2F0-CD45-A2F8-2DD135FF1F86}" type="slidenum">
              <a:rPr lang="en-US" smtClean="0"/>
              <a:pPr/>
              <a:t>42</a:t>
            </a:fld>
            <a:endParaRPr lang="en-US"/>
          </a:p>
        </p:txBody>
      </p:sp>
    </p:spTree>
    <p:extLst>
      <p:ext uri="{BB962C8B-B14F-4D97-AF65-F5344CB8AC3E}">
        <p14:creationId xmlns:p14="http://schemas.microsoft.com/office/powerpoint/2010/main" xmlns="" val="2478237541"/>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10:03 – 10:05</a:t>
            </a:r>
          </a:p>
          <a:p>
            <a:endParaRPr lang="en-US" dirty="0" smtClean="0"/>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dirty="0" smtClean="0">
                <a:ln>
                  <a:noFill/>
                </a:ln>
                <a:solidFill>
                  <a:prstClr val="black"/>
                </a:solidFill>
                <a:effectLst/>
                <a:uLnTx/>
                <a:uFillTx/>
                <a:latin typeface="+mn-lt"/>
                <a:ea typeface="+mn-ea"/>
                <a:cs typeface="+mn-cs"/>
              </a:rPr>
              <a:t>The universal competencies are domains that have been developed to allow programs to define them to align with their missions. Consider the competency </a:t>
            </a:r>
            <a:r>
              <a:rPr kumimoji="0" lang="en-US" sz="1200" b="1" i="1" u="none" strike="noStrike" kern="1200" cap="none" spc="0" normalizeH="0" baseline="0" noProof="0" dirty="0" smtClean="0">
                <a:ln>
                  <a:noFill/>
                </a:ln>
                <a:solidFill>
                  <a:prstClr val="black"/>
                </a:solidFill>
                <a:effectLst/>
                <a:uLnTx/>
                <a:uFillTx/>
                <a:latin typeface="+mn-lt"/>
                <a:ea typeface="+mn-ea"/>
                <a:cs typeface="+mn-cs"/>
              </a:rPr>
              <a:t>To lead and manage in public governance</a:t>
            </a:r>
            <a:r>
              <a:rPr kumimoji="0" lang="en-US" sz="1200" b="1" i="0" u="none" strike="noStrike" kern="1200" cap="none" spc="0" normalizeH="0" baseline="0" noProof="0" dirty="0" smtClean="0">
                <a:ln>
                  <a:noFill/>
                </a:ln>
                <a:solidFill>
                  <a:prstClr val="black"/>
                </a:solidFill>
                <a:effectLst/>
                <a:uLnTx/>
                <a:uFillTx/>
                <a:latin typeface="+mn-lt"/>
                <a:ea typeface="+mn-ea"/>
                <a:cs typeface="+mn-cs"/>
              </a:rPr>
              <a:t>. A large program that seeks to place students in public service in federal government or that has a curricular focus in policy analysis will define this competency very differently than a regional MPA program whose graduates seek to work for local governments.</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200" b="1" i="0" u="none" strike="noStrike" kern="1200" cap="none" spc="0" normalizeH="0" baseline="0" noProof="0" dirty="0" smtClean="0">
              <a:ln>
                <a:noFill/>
              </a:ln>
              <a:solidFill>
                <a:prstClr val="black"/>
              </a:solidFill>
              <a:effectLst/>
              <a:uLnTx/>
              <a:uFillTx/>
              <a:latin typeface="+mn-lt"/>
              <a:ea typeface="+mn-ea"/>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dirty="0" smtClean="0">
                <a:ln>
                  <a:noFill/>
                </a:ln>
                <a:solidFill>
                  <a:prstClr val="black"/>
                </a:solidFill>
                <a:effectLst/>
                <a:uLnTx/>
                <a:uFillTx/>
                <a:latin typeface="+mn-lt"/>
                <a:ea typeface="+mn-ea"/>
                <a:cs typeface="+mn-cs"/>
              </a:rPr>
              <a:t>Competency definitions are best developed collaboratively with your faculty because different core required classes will emphasize different competencies. </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200" b="1" i="0" u="none" strike="noStrike" kern="1200" cap="none" spc="0" normalizeH="0" baseline="0" noProof="0" dirty="0" smtClean="0">
              <a:ln>
                <a:noFill/>
              </a:ln>
              <a:solidFill>
                <a:prstClr val="black"/>
              </a:solidFill>
              <a:effectLst/>
              <a:uLnTx/>
              <a:uFillTx/>
              <a:latin typeface="+mn-lt"/>
              <a:ea typeface="+mn-ea"/>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dirty="0" smtClean="0">
                <a:ln>
                  <a:noFill/>
                </a:ln>
                <a:solidFill>
                  <a:prstClr val="black"/>
                </a:solidFill>
                <a:effectLst/>
                <a:uLnTx/>
                <a:uFillTx/>
                <a:latin typeface="+mn-lt"/>
                <a:ea typeface="+mn-ea"/>
                <a:cs typeface="+mn-cs"/>
              </a:rPr>
              <a:t>The temptation is to define the competencies with a broad range of student learning outcomes. In other words, programs sometimes want to drill down to 10 or 12 very specific learning outcomes for each competency. But you want to be strategic because if you have 10 or so different outcomes for each of 5 competencies, you will be assessing 50 or more student learning outcomes.</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200" b="1" i="0" u="none" strike="noStrike" kern="1200" cap="none" spc="0" normalizeH="0" baseline="0" noProof="0" dirty="0" smtClean="0">
              <a:ln>
                <a:noFill/>
              </a:ln>
              <a:solidFill>
                <a:prstClr val="black"/>
              </a:solidFill>
              <a:effectLst/>
              <a:uLnTx/>
              <a:uFillTx/>
              <a:latin typeface="+mn-lt"/>
              <a:ea typeface="+mn-ea"/>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dirty="0" smtClean="0">
                <a:ln>
                  <a:noFill/>
                </a:ln>
                <a:solidFill>
                  <a:prstClr val="black"/>
                </a:solidFill>
                <a:effectLst/>
                <a:uLnTx/>
                <a:uFillTx/>
                <a:latin typeface="+mn-lt"/>
                <a:ea typeface="+mn-ea"/>
                <a:cs typeface="+mn-cs"/>
              </a:rPr>
              <a:t>So one way to develop competency definitions is to ask your faculty to think about the most important higher-order learning outcomes that align with your mission.</a:t>
            </a:r>
            <a:endParaRPr lang="en-US" dirty="0"/>
          </a:p>
        </p:txBody>
      </p:sp>
      <p:sp>
        <p:nvSpPr>
          <p:cNvPr id="4" name="Slide Number Placeholder 3"/>
          <p:cNvSpPr>
            <a:spLocks noGrp="1"/>
          </p:cNvSpPr>
          <p:nvPr>
            <p:ph type="sldNum" sz="quarter" idx="10"/>
          </p:nvPr>
        </p:nvSpPr>
        <p:spPr/>
        <p:txBody>
          <a:bodyPr/>
          <a:lstStyle/>
          <a:p>
            <a:fld id="{BED3A293-E2F0-CD45-A2F8-2DD135FF1F86}" type="slidenum">
              <a:rPr lang="en-US" smtClean="0"/>
              <a:pPr/>
              <a:t>43</a:t>
            </a:fld>
            <a:endParaRPr lang="en-US"/>
          </a:p>
        </p:txBody>
      </p:sp>
    </p:spTree>
    <p:extLst>
      <p:ext uri="{BB962C8B-B14F-4D97-AF65-F5344CB8AC3E}">
        <p14:creationId xmlns:p14="http://schemas.microsoft.com/office/powerpoint/2010/main" xmlns="" val="472525882"/>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10:05 – 10:07</a:t>
            </a:r>
          </a:p>
          <a:p>
            <a:endParaRPr lang="en-US" dirty="0" smtClean="0"/>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dirty="0" smtClean="0">
                <a:ln>
                  <a:noFill/>
                </a:ln>
                <a:solidFill>
                  <a:prstClr val="black"/>
                </a:solidFill>
                <a:effectLst/>
                <a:uLnTx/>
                <a:uFillTx/>
                <a:latin typeface="+mn-lt"/>
                <a:ea typeface="+mn-ea"/>
                <a:cs typeface="+mn-cs"/>
              </a:rPr>
              <a:t>Defining the competencies appropriately for your mission is a critical first step because the definitions will drive the rest of your student learning assessment plan.</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200" b="1" i="0" u="none" strike="noStrike" kern="1200" cap="none" spc="0" normalizeH="0" baseline="0" noProof="0" dirty="0" smtClean="0">
              <a:ln>
                <a:noFill/>
              </a:ln>
              <a:solidFill>
                <a:prstClr val="black"/>
              </a:solidFill>
              <a:effectLst/>
              <a:uLnTx/>
              <a:uFillTx/>
              <a:latin typeface="+mn-lt"/>
              <a:ea typeface="+mn-ea"/>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dirty="0" smtClean="0">
                <a:ln>
                  <a:noFill/>
                </a:ln>
                <a:solidFill>
                  <a:prstClr val="black"/>
                </a:solidFill>
                <a:effectLst/>
                <a:uLnTx/>
                <a:uFillTx/>
                <a:latin typeface="+mn-lt"/>
                <a:ea typeface="+mn-ea"/>
                <a:cs typeface="+mn-cs"/>
              </a:rPr>
              <a:t>If you look at the sample assessment plan handout, you’ll see an example of an operationalization of the competency Analyze, synthesize, think critically, solve problems, make decisions. The first page contains definitions and the curriculum map. The second page reports the actual assessment that was done. </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200" b="1" i="0" u="none" strike="noStrike" kern="1200" cap="none" spc="0" normalizeH="0" baseline="0" noProof="0" dirty="0" smtClean="0">
              <a:ln>
                <a:noFill/>
              </a:ln>
              <a:solidFill>
                <a:prstClr val="black"/>
              </a:solidFill>
              <a:effectLst/>
              <a:uLnTx/>
              <a:uFillTx/>
              <a:latin typeface="+mn-lt"/>
              <a:ea typeface="+mn-ea"/>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10"/>
          </p:nvPr>
        </p:nvSpPr>
        <p:spPr/>
        <p:txBody>
          <a:bodyPr/>
          <a:lstStyle/>
          <a:p>
            <a:fld id="{BED3A293-E2F0-CD45-A2F8-2DD135FF1F86}" type="slidenum">
              <a:rPr lang="en-US" smtClean="0"/>
              <a:pPr/>
              <a:t>44</a:t>
            </a:fld>
            <a:endParaRPr lang="en-US"/>
          </a:p>
        </p:txBody>
      </p:sp>
    </p:spTree>
    <p:extLst>
      <p:ext uri="{BB962C8B-B14F-4D97-AF65-F5344CB8AC3E}">
        <p14:creationId xmlns:p14="http://schemas.microsoft.com/office/powerpoint/2010/main" xmlns="" val="25256994"/>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smtClean="0"/>
              <a:t>10:07</a:t>
            </a:r>
            <a:r>
              <a:rPr lang="en-US" b="1" baseline="0" dirty="0" smtClean="0"/>
              <a:t> – 10:10</a:t>
            </a:r>
            <a:endParaRPr lang="en-US" b="1" dirty="0"/>
          </a:p>
        </p:txBody>
      </p:sp>
      <p:sp>
        <p:nvSpPr>
          <p:cNvPr id="4" name="Slide Number Placeholder 3"/>
          <p:cNvSpPr>
            <a:spLocks noGrp="1"/>
          </p:cNvSpPr>
          <p:nvPr>
            <p:ph type="sldNum" sz="quarter" idx="10"/>
          </p:nvPr>
        </p:nvSpPr>
        <p:spPr/>
        <p:txBody>
          <a:bodyPr/>
          <a:lstStyle/>
          <a:p>
            <a:fld id="{BED3A293-E2F0-CD45-A2F8-2DD135FF1F86}" type="slidenum">
              <a:rPr lang="en-US" smtClean="0"/>
              <a:pPr/>
              <a:t>45</a:t>
            </a:fld>
            <a:endParaRPr lang="en-US"/>
          </a:p>
        </p:txBody>
      </p:sp>
    </p:spTree>
    <p:extLst>
      <p:ext uri="{BB962C8B-B14F-4D97-AF65-F5344CB8AC3E}">
        <p14:creationId xmlns:p14="http://schemas.microsoft.com/office/powerpoint/2010/main" xmlns="" val="4164052069"/>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smtClean="0"/>
              <a:t>10:10</a:t>
            </a:r>
            <a:r>
              <a:rPr lang="en-US" b="1" baseline="0" dirty="0" smtClean="0"/>
              <a:t> – 10:15</a:t>
            </a:r>
            <a:endParaRPr lang="en-US" b="1" dirty="0" smtClean="0"/>
          </a:p>
          <a:p>
            <a:r>
              <a:rPr lang="en-US" b="1" dirty="0" smtClean="0"/>
              <a:t>Exercise</a:t>
            </a:r>
            <a:endParaRPr lang="en-US" b="1" dirty="0"/>
          </a:p>
        </p:txBody>
      </p:sp>
      <p:sp>
        <p:nvSpPr>
          <p:cNvPr id="4" name="Slide Number Placeholder 3"/>
          <p:cNvSpPr>
            <a:spLocks noGrp="1"/>
          </p:cNvSpPr>
          <p:nvPr>
            <p:ph type="sldNum" sz="quarter" idx="10"/>
          </p:nvPr>
        </p:nvSpPr>
        <p:spPr/>
        <p:txBody>
          <a:bodyPr/>
          <a:lstStyle/>
          <a:p>
            <a:fld id="{BED3A293-E2F0-CD45-A2F8-2DD135FF1F86}" type="slidenum">
              <a:rPr lang="en-US" smtClean="0"/>
              <a:pPr/>
              <a:t>46</a:t>
            </a:fld>
            <a:endParaRPr lang="en-US"/>
          </a:p>
        </p:txBody>
      </p:sp>
    </p:spTree>
    <p:extLst>
      <p:ext uri="{BB962C8B-B14F-4D97-AF65-F5344CB8AC3E}">
        <p14:creationId xmlns:p14="http://schemas.microsoft.com/office/powerpoint/2010/main" xmlns="" val="383221773"/>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10:15</a:t>
            </a:r>
            <a:r>
              <a:rPr lang="en-US" baseline="0" dirty="0" smtClean="0"/>
              <a:t> – 10:17</a:t>
            </a:r>
            <a:endParaRPr lang="en-US" dirty="0" smtClean="0"/>
          </a:p>
          <a:p>
            <a:endParaRPr lang="en-US" dirty="0" smtClean="0"/>
          </a:p>
          <a:p>
            <a:pPr marL="0" marR="0" lvl="0" indent="0" algn="l" defTabSz="457200" rtl="0" eaLnBrk="1" fontAlgn="auto" latinLnBrk="0" hangingPunct="1">
              <a:lnSpc>
                <a:spcPct val="100000"/>
              </a:lnSpc>
              <a:spcBef>
                <a:spcPts val="0"/>
              </a:spcBef>
              <a:spcAft>
                <a:spcPts val="0"/>
              </a:spcAft>
              <a:buClrTx/>
              <a:buSzTx/>
              <a:buFontTx/>
              <a:buNone/>
              <a:tabLst/>
              <a:defRPr/>
            </a:pPr>
            <a:r>
              <a:rPr lang="en-US" dirty="0" smtClean="0"/>
              <a:t>Once you have defined the competencies</a:t>
            </a:r>
            <a:r>
              <a:rPr lang="en-US" baseline="0" dirty="0" smtClean="0"/>
              <a:t> and mapped the places where they are implemented, you’ll select your assessment artifacts – the student work and other indicators that will be assessed. We’ll talk about these points in more detail in a minute…</a:t>
            </a:r>
          </a:p>
          <a:p>
            <a:pPr marL="0" marR="0" lvl="0" indent="0" algn="l" defTabSz="457200" rtl="0" eaLnBrk="1" fontAlgn="auto" latinLnBrk="0" hangingPunct="1">
              <a:lnSpc>
                <a:spcPct val="100000"/>
              </a:lnSpc>
              <a:spcBef>
                <a:spcPts val="0"/>
              </a:spcBef>
              <a:spcAft>
                <a:spcPts val="0"/>
              </a:spcAft>
              <a:buClrTx/>
              <a:buSzTx/>
              <a:buFontTx/>
              <a:buNone/>
              <a:tabLst/>
              <a:defRPr/>
            </a:pPr>
            <a:endParaRPr lang="en-US" baseline="0" dirty="0" smtClean="0"/>
          </a:p>
          <a:p>
            <a:pPr marL="0" marR="0" lvl="0" indent="0" algn="l" defTabSz="457200" rtl="0" eaLnBrk="1" fontAlgn="auto" latinLnBrk="0" hangingPunct="1">
              <a:lnSpc>
                <a:spcPct val="100000"/>
              </a:lnSpc>
              <a:spcBef>
                <a:spcPts val="0"/>
              </a:spcBef>
              <a:spcAft>
                <a:spcPts val="0"/>
              </a:spcAft>
              <a:buClrTx/>
              <a:buSzTx/>
              <a:buFontTx/>
              <a:buNone/>
              <a:tabLst/>
              <a:defRPr/>
            </a:pPr>
            <a:r>
              <a:rPr lang="en-US" baseline="0" dirty="0" smtClean="0"/>
              <a:t>For each competency, it’s likely that you will want to use both direct and indirect measures. </a:t>
            </a:r>
          </a:p>
          <a:p>
            <a:pPr marL="0" marR="0" lvl="0" indent="0" algn="l" defTabSz="457200" rtl="0" eaLnBrk="1" fontAlgn="auto" latinLnBrk="0" hangingPunct="1">
              <a:lnSpc>
                <a:spcPct val="100000"/>
              </a:lnSpc>
              <a:spcBef>
                <a:spcPts val="0"/>
              </a:spcBef>
              <a:spcAft>
                <a:spcPts val="0"/>
              </a:spcAft>
              <a:buClrTx/>
              <a:buSzTx/>
              <a:buFontTx/>
              <a:buNone/>
              <a:tabLst/>
              <a:defRPr/>
            </a:pPr>
            <a:endParaRPr lang="en-US" baseline="0" dirty="0" smtClean="0"/>
          </a:p>
          <a:p>
            <a:pPr marL="0" marR="0" lvl="0" indent="0" algn="l" defTabSz="457200" rtl="0" eaLnBrk="1" fontAlgn="auto" latinLnBrk="0" hangingPunct="1">
              <a:lnSpc>
                <a:spcPct val="100000"/>
              </a:lnSpc>
              <a:spcBef>
                <a:spcPts val="0"/>
              </a:spcBef>
              <a:spcAft>
                <a:spcPts val="0"/>
              </a:spcAft>
              <a:buClrTx/>
              <a:buSzTx/>
              <a:buFontTx/>
              <a:buNone/>
              <a:tabLst/>
              <a:defRPr/>
            </a:pPr>
            <a:r>
              <a:rPr lang="en-US" baseline="0" dirty="0" smtClean="0"/>
              <a:t>It is advisable that you develop a rubric specifically for the student work you’re assessing. This means, first and foremost, that your assessment criteria will not be grades.</a:t>
            </a:r>
          </a:p>
          <a:p>
            <a:pPr marL="0" marR="0" lvl="0" indent="0" algn="l" defTabSz="4572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10"/>
          </p:nvPr>
        </p:nvSpPr>
        <p:spPr/>
        <p:txBody>
          <a:bodyPr/>
          <a:lstStyle/>
          <a:p>
            <a:fld id="{BED3A293-E2F0-CD45-A2F8-2DD135FF1F86}" type="slidenum">
              <a:rPr lang="en-US" smtClean="0"/>
              <a:pPr/>
              <a:t>47</a:t>
            </a:fld>
            <a:endParaRPr lang="en-US"/>
          </a:p>
        </p:txBody>
      </p:sp>
    </p:spTree>
    <p:extLst>
      <p:ext uri="{BB962C8B-B14F-4D97-AF65-F5344CB8AC3E}">
        <p14:creationId xmlns:p14="http://schemas.microsoft.com/office/powerpoint/2010/main" xmlns="" val="809599069"/>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smtClean="0"/>
              <a:t>10:17 – 10:20</a:t>
            </a:r>
          </a:p>
          <a:p>
            <a:endParaRPr lang="en-US" b="1" dirty="0" smtClean="0"/>
          </a:p>
          <a:p>
            <a:r>
              <a:rPr lang="en-US" b="1" dirty="0" smtClean="0"/>
              <a:t>This is</a:t>
            </a:r>
            <a:r>
              <a:rPr lang="en-US" b="1" baseline="0" dirty="0" smtClean="0"/>
              <a:t> a list of common assessment artifacts. Both indirect and direct evidence are important, but for different reasons. Direct evidence involves student work, and it will show you how well students are mastering the competency, and where gaps or needed improvements may be.</a:t>
            </a:r>
          </a:p>
          <a:p>
            <a:endParaRPr lang="en-US" b="1" baseline="0" dirty="0" smtClean="0"/>
          </a:p>
          <a:p>
            <a:r>
              <a:rPr lang="en-US" b="1" baseline="0" dirty="0" smtClean="0"/>
              <a:t>Indirect measures provide important perceptions of key stakeholders. </a:t>
            </a:r>
            <a:endParaRPr lang="en-US" dirty="0"/>
          </a:p>
        </p:txBody>
      </p:sp>
      <p:sp>
        <p:nvSpPr>
          <p:cNvPr id="4" name="Slide Number Placeholder 3"/>
          <p:cNvSpPr>
            <a:spLocks noGrp="1"/>
          </p:cNvSpPr>
          <p:nvPr>
            <p:ph type="sldNum" sz="quarter" idx="10"/>
          </p:nvPr>
        </p:nvSpPr>
        <p:spPr/>
        <p:txBody>
          <a:bodyPr/>
          <a:lstStyle/>
          <a:p>
            <a:fld id="{BED3A293-E2F0-CD45-A2F8-2DD135FF1F86}" type="slidenum">
              <a:rPr lang="en-US" smtClean="0"/>
              <a:pPr/>
              <a:t>48</a:t>
            </a:fld>
            <a:endParaRPr lang="en-US"/>
          </a:p>
        </p:txBody>
      </p:sp>
    </p:spTree>
    <p:extLst>
      <p:ext uri="{BB962C8B-B14F-4D97-AF65-F5344CB8AC3E}">
        <p14:creationId xmlns:p14="http://schemas.microsoft.com/office/powerpoint/2010/main" xmlns="" val="1643850370"/>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10:20</a:t>
            </a:r>
            <a:r>
              <a:rPr lang="en-US" baseline="0" dirty="0" smtClean="0"/>
              <a:t> – 10:22</a:t>
            </a:r>
            <a:endParaRPr lang="en-US" dirty="0" smtClean="0"/>
          </a:p>
          <a:p>
            <a:endParaRPr lang="en-US" dirty="0" smtClean="0"/>
          </a:p>
          <a:p>
            <a:pPr marL="0" marR="0" lvl="0" indent="0" algn="l" defTabSz="457200" rtl="0" eaLnBrk="1" fontAlgn="auto" latinLnBrk="0" hangingPunct="1">
              <a:lnSpc>
                <a:spcPct val="100000"/>
              </a:lnSpc>
              <a:spcBef>
                <a:spcPts val="0"/>
              </a:spcBef>
              <a:spcAft>
                <a:spcPts val="0"/>
              </a:spcAft>
              <a:buClrTx/>
              <a:buSzTx/>
              <a:buFontTx/>
              <a:buNone/>
              <a:tabLst/>
              <a:defRPr/>
            </a:pPr>
            <a:r>
              <a:rPr lang="en-US" dirty="0" smtClean="0"/>
              <a:t>Once you have defined the competencies</a:t>
            </a:r>
            <a:r>
              <a:rPr lang="en-US" baseline="0" dirty="0" smtClean="0"/>
              <a:t> and mapped the places where they are implemented, you’ll select your assessment artifacts – the student work and other indicators that will be assessed. We’ll talk about these points in more detail in a minute…</a:t>
            </a:r>
          </a:p>
          <a:p>
            <a:pPr marL="0" marR="0" lvl="0" indent="0" algn="l" defTabSz="457200" rtl="0" eaLnBrk="1" fontAlgn="auto" latinLnBrk="0" hangingPunct="1">
              <a:lnSpc>
                <a:spcPct val="100000"/>
              </a:lnSpc>
              <a:spcBef>
                <a:spcPts val="0"/>
              </a:spcBef>
              <a:spcAft>
                <a:spcPts val="0"/>
              </a:spcAft>
              <a:buClrTx/>
              <a:buSzTx/>
              <a:buFontTx/>
              <a:buNone/>
              <a:tabLst/>
              <a:defRPr/>
            </a:pPr>
            <a:endParaRPr lang="en-US" baseline="0" dirty="0" smtClean="0"/>
          </a:p>
          <a:p>
            <a:pPr marL="0" marR="0" lvl="0" indent="0" algn="l" defTabSz="457200" rtl="0" eaLnBrk="1" fontAlgn="auto" latinLnBrk="0" hangingPunct="1">
              <a:lnSpc>
                <a:spcPct val="100000"/>
              </a:lnSpc>
              <a:spcBef>
                <a:spcPts val="0"/>
              </a:spcBef>
              <a:spcAft>
                <a:spcPts val="0"/>
              </a:spcAft>
              <a:buClrTx/>
              <a:buSzTx/>
              <a:buFontTx/>
              <a:buNone/>
              <a:tabLst/>
              <a:defRPr/>
            </a:pPr>
            <a:r>
              <a:rPr lang="en-US" baseline="0" dirty="0" smtClean="0"/>
              <a:t>For each competency, it’s likely that you will want to use both direct and indirect measures. </a:t>
            </a:r>
          </a:p>
          <a:p>
            <a:pPr marL="0" marR="0" lvl="0" indent="0" algn="l" defTabSz="457200" rtl="0" eaLnBrk="1" fontAlgn="auto" latinLnBrk="0" hangingPunct="1">
              <a:lnSpc>
                <a:spcPct val="100000"/>
              </a:lnSpc>
              <a:spcBef>
                <a:spcPts val="0"/>
              </a:spcBef>
              <a:spcAft>
                <a:spcPts val="0"/>
              </a:spcAft>
              <a:buClrTx/>
              <a:buSzTx/>
              <a:buFontTx/>
              <a:buNone/>
              <a:tabLst/>
              <a:defRPr/>
            </a:pPr>
            <a:endParaRPr lang="en-US" baseline="0" dirty="0" smtClean="0"/>
          </a:p>
          <a:p>
            <a:pPr marL="0" marR="0" lvl="0" indent="0" algn="l" defTabSz="457200" rtl="0" eaLnBrk="1" fontAlgn="auto" latinLnBrk="0" hangingPunct="1">
              <a:lnSpc>
                <a:spcPct val="100000"/>
              </a:lnSpc>
              <a:spcBef>
                <a:spcPts val="0"/>
              </a:spcBef>
              <a:spcAft>
                <a:spcPts val="0"/>
              </a:spcAft>
              <a:buClrTx/>
              <a:buSzTx/>
              <a:buFontTx/>
              <a:buNone/>
              <a:tabLst/>
              <a:defRPr/>
            </a:pPr>
            <a:r>
              <a:rPr lang="en-US" baseline="0" dirty="0" smtClean="0"/>
              <a:t>It is advisable that you develop a rubric specifically for the student work you’re assessing. This means, first and foremost, that your assessment criteria will not be grades.</a:t>
            </a:r>
          </a:p>
          <a:p>
            <a:pPr marL="0" marR="0" lvl="0" indent="0" algn="l" defTabSz="4572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10"/>
          </p:nvPr>
        </p:nvSpPr>
        <p:spPr/>
        <p:txBody>
          <a:bodyPr/>
          <a:lstStyle/>
          <a:p>
            <a:fld id="{BED3A293-E2F0-CD45-A2F8-2DD135FF1F86}" type="slidenum">
              <a:rPr lang="en-US" smtClean="0"/>
              <a:pPr/>
              <a:t>49</a:t>
            </a:fld>
            <a:endParaRPr lang="en-US"/>
          </a:p>
        </p:txBody>
      </p:sp>
    </p:spTree>
    <p:extLst>
      <p:ext uri="{BB962C8B-B14F-4D97-AF65-F5344CB8AC3E}">
        <p14:creationId xmlns:p14="http://schemas.microsoft.com/office/powerpoint/2010/main" xmlns="" val="3099211615"/>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smtClean="0"/>
              <a:t>10:22</a:t>
            </a:r>
            <a:endParaRPr lang="en-US" b="1" dirty="0"/>
          </a:p>
        </p:txBody>
      </p:sp>
      <p:sp>
        <p:nvSpPr>
          <p:cNvPr id="4" name="Slide Number Placeholder 3"/>
          <p:cNvSpPr>
            <a:spLocks noGrp="1"/>
          </p:cNvSpPr>
          <p:nvPr>
            <p:ph type="sldNum" sz="quarter" idx="10"/>
          </p:nvPr>
        </p:nvSpPr>
        <p:spPr/>
        <p:txBody>
          <a:bodyPr/>
          <a:lstStyle/>
          <a:p>
            <a:fld id="{BED3A293-E2F0-CD45-A2F8-2DD135FF1F86}" type="slidenum">
              <a:rPr lang="en-US" smtClean="0"/>
              <a:pPr/>
              <a:t>50</a:t>
            </a:fld>
            <a:endParaRPr lang="en-US"/>
          </a:p>
        </p:txBody>
      </p:sp>
    </p:spTree>
    <p:extLst>
      <p:ext uri="{BB962C8B-B14F-4D97-AF65-F5344CB8AC3E}">
        <p14:creationId xmlns:p14="http://schemas.microsoft.com/office/powerpoint/2010/main" xmlns="" val="92338825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8:01 AM</a:t>
            </a:r>
            <a:endParaRPr lang="en-US" dirty="0"/>
          </a:p>
        </p:txBody>
      </p:sp>
      <p:sp>
        <p:nvSpPr>
          <p:cNvPr id="4" name="Slide Number Placeholder 3"/>
          <p:cNvSpPr>
            <a:spLocks noGrp="1"/>
          </p:cNvSpPr>
          <p:nvPr>
            <p:ph type="sldNum" sz="quarter" idx="10"/>
          </p:nvPr>
        </p:nvSpPr>
        <p:spPr/>
        <p:txBody>
          <a:bodyPr/>
          <a:lstStyle/>
          <a:p>
            <a:fld id="{BED3A293-E2F0-CD45-A2F8-2DD135FF1F86}" type="slidenum">
              <a:rPr lang="en-US" smtClean="0"/>
              <a:pPr/>
              <a:t>5</a:t>
            </a:fld>
            <a:endParaRPr lang="en-US"/>
          </a:p>
        </p:txBody>
      </p:sp>
    </p:spTree>
    <p:extLst>
      <p:ext uri="{BB962C8B-B14F-4D97-AF65-F5344CB8AC3E}">
        <p14:creationId xmlns:p14="http://schemas.microsoft.com/office/powerpoint/2010/main" xmlns="" val="3176288414"/>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baseline="0" dirty="0" smtClean="0"/>
              <a:t>10:23 – 10:25</a:t>
            </a:r>
          </a:p>
          <a:p>
            <a:endParaRPr lang="en-US" b="1" baseline="0" dirty="0" smtClean="0"/>
          </a:p>
          <a:p>
            <a:r>
              <a:rPr lang="en-US" b="1" baseline="0" dirty="0" smtClean="0"/>
              <a:t>What would you change? Add? Delete</a:t>
            </a:r>
          </a:p>
          <a:p>
            <a:endParaRPr lang="en-US" b="1" baseline="0" dirty="0" smtClean="0"/>
          </a:p>
          <a:p>
            <a:r>
              <a:rPr lang="en-US" b="1" baseline="0" dirty="0" smtClean="0"/>
              <a:t>Frames feedback for students by providing behavioral anchors</a:t>
            </a:r>
          </a:p>
          <a:p>
            <a:endParaRPr lang="en-US" b="1" baseline="0" dirty="0" smtClean="0"/>
          </a:p>
          <a:p>
            <a:r>
              <a:rPr lang="en-US" b="1" baseline="0" dirty="0" smtClean="0"/>
              <a:t>Other activities could be:</a:t>
            </a:r>
          </a:p>
          <a:p>
            <a:pPr marL="171450" indent="-171450">
              <a:buFont typeface="Arial"/>
              <a:buChar char="•"/>
            </a:pPr>
            <a:r>
              <a:rPr lang="en-US" b="1" baseline="0" dirty="0" smtClean="0"/>
              <a:t>Identifies alternative solutions</a:t>
            </a:r>
          </a:p>
          <a:p>
            <a:pPr marL="171450" indent="-171450">
              <a:buFont typeface="Arial"/>
              <a:buChar char="•"/>
            </a:pPr>
            <a:r>
              <a:rPr lang="en-US" b="1" baseline="0" dirty="0" smtClean="0"/>
              <a:t>Recommendations</a:t>
            </a:r>
          </a:p>
          <a:p>
            <a:pPr marL="171450" indent="-171450">
              <a:buFont typeface="Arial"/>
              <a:buChar char="•"/>
            </a:pPr>
            <a:r>
              <a:rPr lang="en-US" b="1" baseline="0" dirty="0" smtClean="0"/>
              <a:t>Implementation</a:t>
            </a:r>
          </a:p>
          <a:p>
            <a:pPr marL="171450" indent="-171450">
              <a:buFont typeface="Arial"/>
              <a:buChar char="•"/>
            </a:pPr>
            <a:r>
              <a:rPr lang="en-US" b="1" baseline="0" dirty="0" smtClean="0"/>
              <a:t>Answers case questions</a:t>
            </a:r>
          </a:p>
          <a:p>
            <a:pPr marL="171450" indent="-171450">
              <a:buFont typeface="Arial"/>
              <a:buChar char="•"/>
            </a:pPr>
            <a:r>
              <a:rPr lang="en-US" b="1" baseline="0" dirty="0" smtClean="0"/>
              <a:t>Oral presentation</a:t>
            </a:r>
          </a:p>
          <a:p>
            <a:endParaRPr lang="en-US" b="1" baseline="0" dirty="0" smtClean="0"/>
          </a:p>
          <a:p>
            <a:r>
              <a:rPr lang="en-US" b="1" baseline="0" dirty="0" smtClean="0"/>
              <a:t> </a:t>
            </a:r>
            <a:endParaRPr lang="en-US" b="1" dirty="0"/>
          </a:p>
        </p:txBody>
      </p:sp>
      <p:sp>
        <p:nvSpPr>
          <p:cNvPr id="4" name="Slide Number Placeholder 3"/>
          <p:cNvSpPr>
            <a:spLocks noGrp="1"/>
          </p:cNvSpPr>
          <p:nvPr>
            <p:ph type="sldNum" sz="quarter" idx="10"/>
          </p:nvPr>
        </p:nvSpPr>
        <p:spPr/>
        <p:txBody>
          <a:bodyPr/>
          <a:lstStyle/>
          <a:p>
            <a:fld id="{BED3A293-E2F0-CD45-A2F8-2DD135FF1F86}" type="slidenum">
              <a:rPr lang="en-US" smtClean="0"/>
              <a:pPr/>
              <a:t>51</a:t>
            </a:fld>
            <a:endParaRPr lang="en-US"/>
          </a:p>
        </p:txBody>
      </p:sp>
    </p:spTree>
    <p:extLst>
      <p:ext uri="{BB962C8B-B14F-4D97-AF65-F5344CB8AC3E}">
        <p14:creationId xmlns:p14="http://schemas.microsoft.com/office/powerpoint/2010/main" xmlns="" val="2448830021"/>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10:26</a:t>
            </a:r>
          </a:p>
          <a:p>
            <a:endParaRPr lang="en-US" dirty="0" smtClean="0"/>
          </a:p>
          <a:p>
            <a:pPr marL="0" marR="0" lvl="0" indent="0" algn="l" defTabSz="4572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10"/>
          </p:nvPr>
        </p:nvSpPr>
        <p:spPr/>
        <p:txBody>
          <a:bodyPr/>
          <a:lstStyle/>
          <a:p>
            <a:fld id="{BED3A293-E2F0-CD45-A2F8-2DD135FF1F86}" type="slidenum">
              <a:rPr lang="en-US" smtClean="0"/>
              <a:pPr/>
              <a:t>52</a:t>
            </a:fld>
            <a:endParaRPr lang="en-US"/>
          </a:p>
        </p:txBody>
      </p:sp>
    </p:spTree>
    <p:extLst>
      <p:ext uri="{BB962C8B-B14F-4D97-AF65-F5344CB8AC3E}">
        <p14:creationId xmlns:p14="http://schemas.microsoft.com/office/powerpoint/2010/main" xmlns="" val="1712041267"/>
      </p:ext>
    </p:extLst>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10:26 – 10:31</a:t>
            </a:r>
          </a:p>
          <a:p>
            <a:endParaRPr lang="en-US" dirty="0" smtClean="0"/>
          </a:p>
          <a:p>
            <a:pPr marL="0" marR="0" lvl="0" indent="0" algn="l" defTabSz="4572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10"/>
          </p:nvPr>
        </p:nvSpPr>
        <p:spPr/>
        <p:txBody>
          <a:bodyPr/>
          <a:lstStyle/>
          <a:p>
            <a:fld id="{BED3A293-E2F0-CD45-A2F8-2DD135FF1F86}" type="slidenum">
              <a:rPr lang="en-US" smtClean="0"/>
              <a:pPr/>
              <a:t>53</a:t>
            </a:fld>
            <a:endParaRPr lang="en-US"/>
          </a:p>
        </p:txBody>
      </p:sp>
    </p:spTree>
    <p:extLst>
      <p:ext uri="{BB962C8B-B14F-4D97-AF65-F5344CB8AC3E}">
        <p14:creationId xmlns:p14="http://schemas.microsoft.com/office/powerpoint/2010/main" xmlns="" val="780807662"/>
      </p:ext>
    </p:extLst>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10:31 – 10:35</a:t>
            </a:r>
          </a:p>
          <a:p>
            <a:endParaRPr lang="en-US" dirty="0" smtClean="0"/>
          </a:p>
          <a:p>
            <a:pPr marL="0" marR="0" lvl="0" indent="0" algn="l" defTabSz="4572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10"/>
          </p:nvPr>
        </p:nvSpPr>
        <p:spPr/>
        <p:txBody>
          <a:bodyPr/>
          <a:lstStyle/>
          <a:p>
            <a:fld id="{BED3A293-E2F0-CD45-A2F8-2DD135FF1F86}" type="slidenum">
              <a:rPr lang="en-US" smtClean="0"/>
              <a:pPr/>
              <a:t>54</a:t>
            </a:fld>
            <a:endParaRPr lang="en-US"/>
          </a:p>
        </p:txBody>
      </p:sp>
    </p:spTree>
    <p:extLst>
      <p:ext uri="{BB962C8B-B14F-4D97-AF65-F5344CB8AC3E}">
        <p14:creationId xmlns:p14="http://schemas.microsoft.com/office/powerpoint/2010/main" xmlns="" val="2499754104"/>
      </p:ext>
    </p:extLst>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10:31 – 10:35</a:t>
            </a:r>
          </a:p>
          <a:p>
            <a:endParaRPr lang="en-US" dirty="0" smtClean="0"/>
          </a:p>
          <a:p>
            <a:pPr marL="0" marR="0" lvl="0" indent="0" algn="l" defTabSz="4572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10"/>
          </p:nvPr>
        </p:nvSpPr>
        <p:spPr/>
        <p:txBody>
          <a:bodyPr/>
          <a:lstStyle/>
          <a:p>
            <a:fld id="{BED3A293-E2F0-CD45-A2F8-2DD135FF1F86}" type="slidenum">
              <a:rPr lang="en-US" smtClean="0"/>
              <a:pPr/>
              <a:t>55</a:t>
            </a:fld>
            <a:endParaRPr lang="en-US"/>
          </a:p>
        </p:txBody>
      </p:sp>
    </p:spTree>
    <p:extLst>
      <p:ext uri="{BB962C8B-B14F-4D97-AF65-F5344CB8AC3E}">
        <p14:creationId xmlns:p14="http://schemas.microsoft.com/office/powerpoint/2010/main" xmlns="" val="3448689519"/>
      </p:ext>
    </p:extLst>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10:35 – 10:45 exercise</a:t>
            </a:r>
          </a:p>
          <a:p>
            <a:r>
              <a:rPr lang="en-US" dirty="0" smtClean="0"/>
              <a:t>10:45</a:t>
            </a:r>
            <a:r>
              <a:rPr lang="en-US" baseline="0" dirty="0" smtClean="0"/>
              <a:t> – 10:50 debrief</a:t>
            </a:r>
            <a:endParaRPr lang="en-US" dirty="0" smtClean="0"/>
          </a:p>
          <a:p>
            <a:endParaRPr lang="en-US" dirty="0" smtClean="0"/>
          </a:p>
          <a:p>
            <a:pPr marL="0" marR="0" lvl="0" indent="0" algn="l" defTabSz="4572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10"/>
          </p:nvPr>
        </p:nvSpPr>
        <p:spPr/>
        <p:txBody>
          <a:bodyPr/>
          <a:lstStyle/>
          <a:p>
            <a:fld id="{BED3A293-E2F0-CD45-A2F8-2DD135FF1F86}" type="slidenum">
              <a:rPr lang="en-US" smtClean="0"/>
              <a:pPr/>
              <a:t>56</a:t>
            </a:fld>
            <a:endParaRPr lang="en-US"/>
          </a:p>
        </p:txBody>
      </p:sp>
    </p:spTree>
    <p:extLst>
      <p:ext uri="{BB962C8B-B14F-4D97-AF65-F5344CB8AC3E}">
        <p14:creationId xmlns:p14="http://schemas.microsoft.com/office/powerpoint/2010/main" xmlns="" val="1564208945"/>
      </p:ext>
    </p:extLst>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endParaRPr lang="en-US" b="1" dirty="0" smtClean="0"/>
          </a:p>
        </p:txBody>
      </p:sp>
      <p:sp>
        <p:nvSpPr>
          <p:cNvPr id="4" name="Slide Number Placeholder 3"/>
          <p:cNvSpPr>
            <a:spLocks noGrp="1"/>
          </p:cNvSpPr>
          <p:nvPr>
            <p:ph type="sldNum" sz="quarter" idx="10"/>
          </p:nvPr>
        </p:nvSpPr>
        <p:spPr/>
        <p:txBody>
          <a:bodyPr/>
          <a:lstStyle/>
          <a:p>
            <a:fld id="{BED3A293-E2F0-CD45-A2F8-2DD135FF1F86}" type="slidenum">
              <a:rPr lang="en-US" smtClean="0"/>
              <a:pPr/>
              <a:t>57</a:t>
            </a:fld>
            <a:endParaRPr lang="en-US"/>
          </a:p>
        </p:txBody>
      </p:sp>
    </p:spTree>
    <p:extLst>
      <p:ext uri="{BB962C8B-B14F-4D97-AF65-F5344CB8AC3E}">
        <p14:creationId xmlns:p14="http://schemas.microsoft.com/office/powerpoint/2010/main" xmlns="" val="1618625240"/>
      </p:ext>
    </p:extLst>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11:00</a:t>
            </a:r>
          </a:p>
          <a:p>
            <a:r>
              <a:rPr lang="en-US" dirty="0" smtClean="0"/>
              <a:t>Present</a:t>
            </a:r>
            <a:r>
              <a:rPr lang="en-US" baseline="0" dirty="0" smtClean="0"/>
              <a:t> underlying assumptions that based on the videos and other materials, people already understand why this is important and have a sense of some options. </a:t>
            </a:r>
            <a:endParaRPr lang="x-none" dirty="0"/>
          </a:p>
        </p:txBody>
      </p:sp>
      <p:sp>
        <p:nvSpPr>
          <p:cNvPr id="4" name="Slide Number Placeholder 3"/>
          <p:cNvSpPr>
            <a:spLocks noGrp="1"/>
          </p:cNvSpPr>
          <p:nvPr>
            <p:ph type="sldNum" sz="quarter" idx="10"/>
          </p:nvPr>
        </p:nvSpPr>
        <p:spPr/>
        <p:txBody>
          <a:bodyPr/>
          <a:lstStyle/>
          <a:p>
            <a:fld id="{BED3A293-E2F0-CD45-A2F8-2DD135FF1F86}" type="slidenum">
              <a:rPr lang="en-US" smtClean="0"/>
              <a:pPr/>
              <a:t>58</a:t>
            </a:fld>
            <a:endParaRPr lang="en-US"/>
          </a:p>
        </p:txBody>
      </p:sp>
    </p:spTree>
    <p:extLst>
      <p:ext uri="{BB962C8B-B14F-4D97-AF65-F5344CB8AC3E}">
        <p14:creationId xmlns:p14="http://schemas.microsoft.com/office/powerpoint/2010/main" xmlns="" val="2674707919"/>
      </p:ext>
    </p:extLst>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11:02</a:t>
            </a:r>
          </a:p>
          <a:p>
            <a:endParaRPr lang="en-US" dirty="0" smtClean="0"/>
          </a:p>
          <a:p>
            <a:r>
              <a:rPr lang="en-US" dirty="0" smtClean="0"/>
              <a:t>Elements of diversity can include some non-traditional dimensions of diversity (such as political diversity or diversity of academic disciplines), but also must include the dimensions most relevant for the particular cultural/societal context in which the program is located. For programs in the U.S., this means your Diversity Plan must address issues of race, gender and ethnicity as appropriate for the context of your program – your mission and your local environment.  For programs outside the U.S., the program has a responsibility to define the dimensions of diversity most relevant in their cultural and historical context. They should ask themselves, “what groups have historically been systematically excluded from access to education, positions of responsibility and authority in public service, and/or fair treatment in society based on discriminatory policies or practices?”</a:t>
            </a:r>
            <a:endParaRPr lang="x-none" dirty="0"/>
          </a:p>
        </p:txBody>
      </p:sp>
      <p:sp>
        <p:nvSpPr>
          <p:cNvPr id="4" name="Slide Number Placeholder 3"/>
          <p:cNvSpPr>
            <a:spLocks noGrp="1"/>
          </p:cNvSpPr>
          <p:nvPr>
            <p:ph type="sldNum" sz="quarter" idx="10"/>
          </p:nvPr>
        </p:nvSpPr>
        <p:spPr/>
        <p:txBody>
          <a:bodyPr/>
          <a:lstStyle/>
          <a:p>
            <a:fld id="{BED3A293-E2F0-CD45-A2F8-2DD135FF1F86}" type="slidenum">
              <a:rPr lang="en-US" smtClean="0"/>
              <a:pPr/>
              <a:t>59</a:t>
            </a:fld>
            <a:endParaRPr lang="en-US"/>
          </a:p>
        </p:txBody>
      </p:sp>
    </p:spTree>
    <p:extLst>
      <p:ext uri="{BB962C8B-B14F-4D97-AF65-F5344CB8AC3E}">
        <p14:creationId xmlns:p14="http://schemas.microsoft.com/office/powerpoint/2010/main" xmlns="" val="2987275013"/>
      </p:ext>
    </p:extLst>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baseline="0" dirty="0" smtClean="0"/>
              <a:t>11:04</a:t>
            </a:r>
          </a:p>
          <a:p>
            <a:endParaRPr lang="en-US" b="1" dirty="0" smtClean="0"/>
          </a:p>
          <a:p>
            <a:pPr marL="0" marR="0" lvl="0" indent="0" algn="l" defTabSz="457200" rtl="0" eaLnBrk="1" fontAlgn="auto" latinLnBrk="0" hangingPunct="1">
              <a:lnSpc>
                <a:spcPct val="100000"/>
              </a:lnSpc>
              <a:spcBef>
                <a:spcPts val="0"/>
              </a:spcBef>
              <a:spcAft>
                <a:spcPts val="0"/>
              </a:spcAft>
              <a:buClrTx/>
              <a:buSzTx/>
              <a:buFontTx/>
              <a:buNone/>
              <a:tabLst/>
              <a:defRPr/>
            </a:pPr>
            <a:r>
              <a:rPr lang="en-US" b="1" baseline="0" dirty="0" smtClean="0"/>
              <a:t>Standard 3 and Standard 4 are the places where you will reference your diversity plan. Standard 3 probes about the faculty as a whole in terms of their diversity and the policies and practices of the program to promote diversity and inclusiveness. A similar concern is raised in Standard 4 with respect to students. The concept is that programs should employ faculty members and serve students who reflect the diversity of the communities the program serves. </a:t>
            </a:r>
          </a:p>
          <a:p>
            <a:pPr marL="0" marR="0" lvl="0" indent="0" algn="l" defTabSz="457200" rtl="0" eaLnBrk="1" fontAlgn="auto" latinLnBrk="0" hangingPunct="1">
              <a:lnSpc>
                <a:spcPct val="100000"/>
              </a:lnSpc>
              <a:spcBef>
                <a:spcPts val="0"/>
              </a:spcBef>
              <a:spcAft>
                <a:spcPts val="0"/>
              </a:spcAft>
              <a:buClrTx/>
              <a:buSzTx/>
              <a:buFontTx/>
              <a:buNone/>
              <a:tabLst/>
              <a:defRPr/>
            </a:pPr>
            <a:endParaRPr lang="en-US" b="1" baseline="0" dirty="0" smtClean="0"/>
          </a:p>
          <a:p>
            <a:pPr marL="0" marR="0" lvl="0" indent="0" algn="l" defTabSz="457200" rtl="0" eaLnBrk="1" fontAlgn="auto" latinLnBrk="0" hangingPunct="1">
              <a:lnSpc>
                <a:spcPct val="100000"/>
              </a:lnSpc>
              <a:spcBef>
                <a:spcPts val="0"/>
              </a:spcBef>
              <a:spcAft>
                <a:spcPts val="0"/>
              </a:spcAft>
              <a:buClrTx/>
              <a:buSzTx/>
              <a:buFontTx/>
              <a:buNone/>
              <a:tabLst/>
              <a:defRPr/>
            </a:pPr>
            <a:r>
              <a:rPr lang="en-US" b="1" baseline="0" dirty="0" smtClean="0"/>
              <a:t>Programs should create an environment where everyone—faculty, students and staff—feels respected and included in the community. </a:t>
            </a:r>
          </a:p>
          <a:p>
            <a:endParaRPr lang="en-US" b="1" dirty="0"/>
          </a:p>
        </p:txBody>
      </p:sp>
      <p:sp>
        <p:nvSpPr>
          <p:cNvPr id="4" name="Slide Number Placeholder 3"/>
          <p:cNvSpPr>
            <a:spLocks noGrp="1"/>
          </p:cNvSpPr>
          <p:nvPr>
            <p:ph type="sldNum" sz="quarter" idx="10"/>
          </p:nvPr>
        </p:nvSpPr>
        <p:spPr/>
        <p:txBody>
          <a:bodyPr/>
          <a:lstStyle/>
          <a:p>
            <a:fld id="{BED3A293-E2F0-CD45-A2F8-2DD135FF1F86}" type="slidenum">
              <a:rPr lang="en-US" smtClean="0"/>
              <a:pPr/>
              <a:t>60</a:t>
            </a:fld>
            <a:endParaRPr lang="en-US"/>
          </a:p>
        </p:txBody>
      </p:sp>
    </p:spTree>
    <p:extLst>
      <p:ext uri="{BB962C8B-B14F-4D97-AF65-F5344CB8AC3E}">
        <p14:creationId xmlns:p14="http://schemas.microsoft.com/office/powerpoint/2010/main" xmlns="" val="389120381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baseline="0" dirty="0" smtClean="0"/>
              <a:t>8:03 AM</a:t>
            </a:r>
          </a:p>
          <a:p>
            <a:endParaRPr lang="en-US" b="1" baseline="0" dirty="0" smtClean="0"/>
          </a:p>
          <a:p>
            <a:r>
              <a:rPr lang="en-US" b="1" baseline="0" dirty="0" smtClean="0"/>
              <a:t>History has shown that participants in accreditation training tend to take literally everything the lead trainers say and do. You might think that if you reproduce to the letter somehow the content of the videos and today’s session, you will be accredited. It’s like being asked by a student “Professor, will this be on the test”? So the student can memorize it and pass the test. We caution you not to be like those students. We are providing concepts and tools that you will apply to your program’s circumstances. </a:t>
            </a:r>
          </a:p>
          <a:p>
            <a:endParaRPr lang="en-US" b="1" dirty="0" smtClean="0"/>
          </a:p>
          <a:p>
            <a:r>
              <a:rPr lang="en-US" b="1" dirty="0" smtClean="0"/>
              <a:t>In that sense, we’re not lecturing. We’re providing information, context, exercises. You’ll do at least as much work as we do </a:t>
            </a:r>
            <a:r>
              <a:rPr lang="en-US" b="1" baseline="0" dirty="0" smtClean="0"/>
              <a:t>today. And if you have questions later, you can always go back to the videos.</a:t>
            </a:r>
            <a:endParaRPr lang="en-US" b="1" dirty="0" smtClean="0"/>
          </a:p>
          <a:p>
            <a:endParaRPr lang="en-US" b="1" dirty="0" smtClean="0"/>
          </a:p>
          <a:p>
            <a:r>
              <a:rPr lang="en-US" b="1" dirty="0" smtClean="0"/>
              <a:t>Some exercises</a:t>
            </a:r>
            <a:r>
              <a:rPr lang="en-US" b="1" baseline="0" dirty="0" smtClean="0"/>
              <a:t> specific to your individual programs, some generic and to help you learn tools you’ll apply.</a:t>
            </a:r>
          </a:p>
          <a:p>
            <a:endParaRPr lang="en-US" b="1" baseline="0" dirty="0" smtClean="0"/>
          </a:p>
          <a:p>
            <a:pPr marL="0" marR="0" indent="0" algn="l" defTabSz="457200" rtl="0" eaLnBrk="1" fontAlgn="auto" latinLnBrk="0" hangingPunct="1">
              <a:lnSpc>
                <a:spcPct val="100000"/>
              </a:lnSpc>
              <a:spcBef>
                <a:spcPts val="0"/>
              </a:spcBef>
              <a:spcAft>
                <a:spcPts val="0"/>
              </a:spcAft>
              <a:buClrTx/>
              <a:buSzTx/>
              <a:buFontTx/>
              <a:buNone/>
              <a:tabLst/>
              <a:defRPr/>
            </a:pPr>
            <a:r>
              <a:rPr lang="en-US" b="1" dirty="0" smtClean="0"/>
              <a:t>Timing is tight</a:t>
            </a:r>
            <a:r>
              <a:rPr lang="en-US" b="1" baseline="0" dirty="0" smtClean="0"/>
              <a:t> today, so please stay with us. Get organized at your tables.</a:t>
            </a:r>
            <a:endParaRPr lang="en-US" b="1" dirty="0" smtClean="0"/>
          </a:p>
          <a:p>
            <a:endParaRPr lang="en-US" dirty="0" smtClean="0"/>
          </a:p>
          <a:p>
            <a:endParaRPr lang="en-US" dirty="0"/>
          </a:p>
        </p:txBody>
      </p:sp>
      <p:sp>
        <p:nvSpPr>
          <p:cNvPr id="4" name="Slide Number Placeholder 3"/>
          <p:cNvSpPr>
            <a:spLocks noGrp="1"/>
          </p:cNvSpPr>
          <p:nvPr>
            <p:ph type="sldNum" sz="quarter" idx="10"/>
          </p:nvPr>
        </p:nvSpPr>
        <p:spPr/>
        <p:txBody>
          <a:bodyPr/>
          <a:lstStyle/>
          <a:p>
            <a:fld id="{BED3A293-E2F0-CD45-A2F8-2DD135FF1F86}" type="slidenum">
              <a:rPr lang="en-US" smtClean="0"/>
              <a:pPr/>
              <a:t>6</a:t>
            </a:fld>
            <a:endParaRPr lang="en-US"/>
          </a:p>
        </p:txBody>
      </p:sp>
    </p:spTree>
    <p:extLst>
      <p:ext uri="{BB962C8B-B14F-4D97-AF65-F5344CB8AC3E}">
        <p14:creationId xmlns:p14="http://schemas.microsoft.com/office/powerpoint/2010/main" xmlns="" val="3590778497"/>
      </p:ext>
    </p:extLst>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baseline="0" dirty="0" smtClean="0"/>
              <a:t>11:05</a:t>
            </a:r>
            <a:endParaRPr lang="en-US" b="1" dirty="0" smtClean="0"/>
          </a:p>
          <a:p>
            <a:endParaRPr lang="en-US" b="1" dirty="0"/>
          </a:p>
        </p:txBody>
      </p:sp>
      <p:sp>
        <p:nvSpPr>
          <p:cNvPr id="4" name="Slide Number Placeholder 3"/>
          <p:cNvSpPr>
            <a:spLocks noGrp="1"/>
          </p:cNvSpPr>
          <p:nvPr>
            <p:ph type="sldNum" sz="quarter" idx="10"/>
          </p:nvPr>
        </p:nvSpPr>
        <p:spPr/>
        <p:txBody>
          <a:bodyPr/>
          <a:lstStyle/>
          <a:p>
            <a:fld id="{BED3A293-E2F0-CD45-A2F8-2DD135FF1F86}" type="slidenum">
              <a:rPr lang="en-US" smtClean="0"/>
              <a:pPr/>
              <a:t>61</a:t>
            </a:fld>
            <a:endParaRPr lang="en-US"/>
          </a:p>
        </p:txBody>
      </p:sp>
    </p:spTree>
    <p:extLst>
      <p:ext uri="{BB962C8B-B14F-4D97-AF65-F5344CB8AC3E}">
        <p14:creationId xmlns:p14="http://schemas.microsoft.com/office/powerpoint/2010/main" xmlns="" val="429810312"/>
      </p:ext>
    </p:extLst>
  </p:cSld>
  <p:clrMapOvr>
    <a:masterClrMapping/>
  </p:clrMapOvr>
</p:notes>
</file>

<file path=ppt/notesSlides/notesSlide6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smtClean="0"/>
              <a:t>11:06</a:t>
            </a:r>
          </a:p>
          <a:p>
            <a:r>
              <a:rPr lang="en-US" b="1" dirty="0" smtClean="0"/>
              <a:t>Must</a:t>
            </a:r>
            <a:r>
              <a:rPr lang="en-US" b="1" baseline="0" dirty="0" smtClean="0"/>
              <a:t> be able to be monitored refers to </a:t>
            </a:r>
            <a:r>
              <a:rPr lang="en-US" b="1" baseline="0" dirty="0" err="1" smtClean="0"/>
              <a:t>benchmarkable</a:t>
            </a:r>
            <a:r>
              <a:rPr lang="en-US" b="1" baseline="0" dirty="0" smtClean="0"/>
              <a:t> actions – not just words</a:t>
            </a:r>
            <a:endParaRPr lang="en-US" b="1" dirty="0"/>
          </a:p>
        </p:txBody>
      </p:sp>
      <p:sp>
        <p:nvSpPr>
          <p:cNvPr id="4" name="Slide Number Placeholder 3"/>
          <p:cNvSpPr>
            <a:spLocks noGrp="1"/>
          </p:cNvSpPr>
          <p:nvPr>
            <p:ph type="sldNum" sz="quarter" idx="10"/>
          </p:nvPr>
        </p:nvSpPr>
        <p:spPr/>
        <p:txBody>
          <a:bodyPr/>
          <a:lstStyle/>
          <a:p>
            <a:fld id="{BED3A293-E2F0-CD45-A2F8-2DD135FF1F86}" type="slidenum">
              <a:rPr lang="en-US" smtClean="0"/>
              <a:pPr/>
              <a:t>62</a:t>
            </a:fld>
            <a:endParaRPr lang="en-US"/>
          </a:p>
        </p:txBody>
      </p:sp>
    </p:spTree>
    <p:extLst>
      <p:ext uri="{BB962C8B-B14F-4D97-AF65-F5344CB8AC3E}">
        <p14:creationId xmlns:p14="http://schemas.microsoft.com/office/powerpoint/2010/main" xmlns="" val="2937943316"/>
      </p:ext>
    </p:extLst>
  </p:cSld>
  <p:clrMapOvr>
    <a:masterClrMapping/>
  </p:clrMapOvr>
</p:notes>
</file>

<file path=ppt/notesSlides/notesSlide6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11:10-11:25 Group activity: </a:t>
            </a:r>
          </a:p>
          <a:p>
            <a:r>
              <a:rPr lang="en-US" sz="1200" kern="1200" dirty="0" smtClean="0">
                <a:solidFill>
                  <a:schemeClr val="tx1"/>
                </a:solidFill>
                <a:effectLst/>
                <a:latin typeface="+mn-lt"/>
                <a:ea typeface="+mn-ea"/>
                <a:cs typeface="+mn-cs"/>
              </a:rPr>
              <a:t>15</a:t>
            </a:r>
            <a:r>
              <a:rPr lang="en-US" sz="1200" kern="1200" baseline="0" dirty="0" smtClean="0">
                <a:solidFill>
                  <a:schemeClr val="tx1"/>
                </a:solidFill>
                <a:effectLst/>
                <a:latin typeface="+mn-lt"/>
                <a:ea typeface="+mn-ea"/>
                <a:cs typeface="+mn-cs"/>
              </a:rPr>
              <a:t> minutes to brainstorm the generic lists (5 each x 6 = 30)</a:t>
            </a:r>
          </a:p>
          <a:p>
            <a:endParaRPr lang="en-US" sz="1200" kern="1200" baseline="0" dirty="0" smtClean="0">
              <a:solidFill>
                <a:schemeClr val="tx1"/>
              </a:solidFill>
              <a:effectLst/>
              <a:latin typeface="+mn-lt"/>
              <a:ea typeface="+mn-ea"/>
              <a:cs typeface="+mn-cs"/>
            </a:endParaRPr>
          </a:p>
          <a:p>
            <a:r>
              <a:rPr lang="en-US" sz="1200" kern="1200" baseline="0" dirty="0" smtClean="0">
                <a:solidFill>
                  <a:schemeClr val="tx1"/>
                </a:solidFill>
                <a:effectLst/>
                <a:latin typeface="+mn-lt"/>
                <a:ea typeface="+mn-ea"/>
                <a:cs typeface="+mn-cs"/>
              </a:rPr>
              <a:t>11:25-11:30 Individual activity</a:t>
            </a:r>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An example: </a:t>
            </a:r>
          </a:p>
          <a:p>
            <a:r>
              <a:rPr lang="en-US" sz="1200" kern="1200" dirty="0" smtClean="0">
                <a:solidFill>
                  <a:schemeClr val="tx1"/>
                </a:solidFill>
                <a:effectLst/>
                <a:latin typeface="+mn-lt"/>
                <a:ea typeface="+mn-ea"/>
                <a:cs typeface="+mn-cs"/>
              </a:rPr>
              <a:t>Generic strategy for creating an inclusive climate for students: Invite a diverse array of guest speakers to classes</a:t>
            </a:r>
          </a:p>
          <a:p>
            <a:r>
              <a:rPr lang="en-US" sz="1200" kern="1200" dirty="0" smtClean="0">
                <a:solidFill>
                  <a:schemeClr val="tx1"/>
                </a:solidFill>
                <a:effectLst/>
                <a:latin typeface="+mn-lt"/>
                <a:ea typeface="+mn-ea"/>
                <a:cs typeface="+mn-cs"/>
              </a:rPr>
              <a:t>Tailored strategy for a program that emphasizes preparing students for work in international NGOs: Utilize video conferencing to include guest speakers with experience in NGOs outside of the United States to discuss their experiences</a:t>
            </a:r>
          </a:p>
          <a:p>
            <a:r>
              <a:rPr lang="en-US" sz="1200" kern="1200" dirty="0" smtClean="0">
                <a:solidFill>
                  <a:schemeClr val="tx1"/>
                </a:solidFill>
                <a:effectLst/>
                <a:latin typeface="+mn-lt"/>
                <a:ea typeface="+mn-ea"/>
                <a:cs typeface="+mn-cs"/>
              </a:rPr>
              <a:t>Tailored strategy for a program that is</a:t>
            </a:r>
            <a:r>
              <a:rPr lang="en-US" sz="1200" kern="1200" baseline="0" dirty="0" smtClean="0">
                <a:solidFill>
                  <a:schemeClr val="tx1"/>
                </a:solidFill>
                <a:effectLst/>
                <a:latin typeface="+mn-lt"/>
                <a:ea typeface="+mn-ea"/>
                <a:cs typeface="+mn-cs"/>
              </a:rPr>
              <a:t> located within an inner-city metropolitan area and is focused on preparing students for work in local government: Invite guest speakers of color from local government agencies. </a:t>
            </a:r>
          </a:p>
          <a:p>
            <a:endParaRPr lang="en-US" sz="1200" kern="1200" baseline="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11:30-11:45 Share and Compare – report out some examples of generic vs. tailored</a:t>
            </a:r>
          </a:p>
          <a:p>
            <a:endParaRPr lang="en-US" sz="1200" kern="1200" dirty="0" smtClean="0">
              <a:solidFill>
                <a:schemeClr val="tx1"/>
              </a:solidFill>
              <a:effectLst/>
              <a:latin typeface="+mn-lt"/>
              <a:ea typeface="+mn-ea"/>
              <a:cs typeface="+mn-cs"/>
            </a:endParaRPr>
          </a:p>
          <a:p>
            <a:endParaRPr lang="en-US" sz="1200" kern="1200" dirty="0" smtClean="0">
              <a:solidFill>
                <a:schemeClr val="tx1"/>
              </a:solidFill>
              <a:effectLst/>
              <a:latin typeface="+mn-lt"/>
              <a:ea typeface="+mn-ea"/>
              <a:cs typeface="+mn-cs"/>
            </a:endParaRPr>
          </a:p>
          <a:p>
            <a:endParaRPr lang="x-none" dirty="0"/>
          </a:p>
        </p:txBody>
      </p:sp>
      <p:sp>
        <p:nvSpPr>
          <p:cNvPr id="4" name="Slide Number Placeholder 3"/>
          <p:cNvSpPr>
            <a:spLocks noGrp="1"/>
          </p:cNvSpPr>
          <p:nvPr>
            <p:ph type="sldNum" sz="quarter" idx="10"/>
          </p:nvPr>
        </p:nvSpPr>
        <p:spPr/>
        <p:txBody>
          <a:bodyPr/>
          <a:lstStyle/>
          <a:p>
            <a:fld id="{BED3A293-E2F0-CD45-A2F8-2DD135FF1F86}" type="slidenum">
              <a:rPr lang="en-US" smtClean="0"/>
              <a:pPr/>
              <a:t>63</a:t>
            </a:fld>
            <a:endParaRPr lang="en-US"/>
          </a:p>
        </p:txBody>
      </p:sp>
    </p:spTree>
    <p:extLst>
      <p:ext uri="{BB962C8B-B14F-4D97-AF65-F5344CB8AC3E}">
        <p14:creationId xmlns:p14="http://schemas.microsoft.com/office/powerpoint/2010/main" xmlns="" val="2484271272"/>
      </p:ext>
    </p:extLst>
  </p:cSld>
  <p:clrMapOvr>
    <a:masterClrMapping/>
  </p:clrMapOvr>
</p:notes>
</file>

<file path=ppt/notesSlides/notesSlide6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smtClean="0"/>
              <a:t>Use if</a:t>
            </a:r>
            <a:r>
              <a:rPr lang="en-US" b="1" baseline="0" dirty="0" smtClean="0"/>
              <a:t> the tables are unable to generate ideas. </a:t>
            </a:r>
            <a:endParaRPr lang="en-US" b="1" dirty="0"/>
          </a:p>
        </p:txBody>
      </p:sp>
      <p:sp>
        <p:nvSpPr>
          <p:cNvPr id="4" name="Slide Number Placeholder 3"/>
          <p:cNvSpPr>
            <a:spLocks noGrp="1"/>
          </p:cNvSpPr>
          <p:nvPr>
            <p:ph type="sldNum" sz="quarter" idx="10"/>
          </p:nvPr>
        </p:nvSpPr>
        <p:spPr/>
        <p:txBody>
          <a:bodyPr/>
          <a:lstStyle/>
          <a:p>
            <a:fld id="{BED3A293-E2F0-CD45-A2F8-2DD135FF1F86}" type="slidenum">
              <a:rPr lang="en-US" smtClean="0"/>
              <a:pPr/>
              <a:t>64</a:t>
            </a:fld>
            <a:endParaRPr lang="en-US"/>
          </a:p>
        </p:txBody>
      </p:sp>
    </p:spTree>
    <p:extLst>
      <p:ext uri="{BB962C8B-B14F-4D97-AF65-F5344CB8AC3E}">
        <p14:creationId xmlns:p14="http://schemas.microsoft.com/office/powerpoint/2010/main" xmlns="" val="4068614816"/>
      </p:ext>
    </p:extLst>
  </p:cSld>
  <p:clrMapOvr>
    <a:masterClrMapping/>
  </p:clrMapOvr>
</p:notes>
</file>

<file path=ppt/notesSlides/notesSlide6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endParaRPr lang="en-US" b="1" dirty="0" smtClean="0"/>
          </a:p>
        </p:txBody>
      </p:sp>
      <p:sp>
        <p:nvSpPr>
          <p:cNvPr id="4" name="Slide Number Placeholder 3"/>
          <p:cNvSpPr>
            <a:spLocks noGrp="1"/>
          </p:cNvSpPr>
          <p:nvPr>
            <p:ph type="sldNum" sz="quarter" idx="10"/>
          </p:nvPr>
        </p:nvSpPr>
        <p:spPr/>
        <p:txBody>
          <a:bodyPr/>
          <a:lstStyle/>
          <a:p>
            <a:fld id="{BED3A293-E2F0-CD45-A2F8-2DD135FF1F86}" type="slidenum">
              <a:rPr lang="en-US" smtClean="0"/>
              <a:pPr/>
              <a:t>65</a:t>
            </a:fld>
            <a:endParaRPr lang="en-US"/>
          </a:p>
        </p:txBody>
      </p:sp>
    </p:spTree>
    <p:extLst>
      <p:ext uri="{BB962C8B-B14F-4D97-AF65-F5344CB8AC3E}">
        <p14:creationId xmlns:p14="http://schemas.microsoft.com/office/powerpoint/2010/main" xmlns="" val="1526038731"/>
      </p:ext>
    </p:extLst>
  </p:cSld>
  <p:clrMapOvr>
    <a:masterClrMapping/>
  </p:clrMapOvr>
</p:notes>
</file>

<file path=ppt/notesSlides/notesSlide6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1:45</a:t>
            </a:r>
          </a:p>
        </p:txBody>
      </p:sp>
      <p:sp>
        <p:nvSpPr>
          <p:cNvPr id="4" name="Slide Number Placeholder 3"/>
          <p:cNvSpPr>
            <a:spLocks noGrp="1"/>
          </p:cNvSpPr>
          <p:nvPr>
            <p:ph type="sldNum" sz="quarter" idx="10"/>
          </p:nvPr>
        </p:nvSpPr>
        <p:spPr/>
        <p:txBody>
          <a:bodyPr/>
          <a:lstStyle/>
          <a:p>
            <a:fld id="{BED3A293-E2F0-CD45-A2F8-2DD135FF1F86}" type="slidenum">
              <a:rPr lang="en-US" smtClean="0"/>
              <a:pPr/>
              <a:t>67</a:t>
            </a:fld>
            <a:endParaRPr lang="en-US"/>
          </a:p>
        </p:txBody>
      </p:sp>
    </p:spTree>
    <p:extLst>
      <p:ext uri="{BB962C8B-B14F-4D97-AF65-F5344CB8AC3E}">
        <p14:creationId xmlns:p14="http://schemas.microsoft.com/office/powerpoint/2010/main" xmlns="" val="261171014"/>
      </p:ext>
    </p:extLst>
  </p:cSld>
  <p:clrMapOvr>
    <a:masterClrMapping/>
  </p:clrMapOvr>
</p:notes>
</file>

<file path=ppt/notesSlides/notesSlide6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1:45 – 1:50 p.m.</a:t>
            </a:r>
          </a:p>
        </p:txBody>
      </p:sp>
      <p:sp>
        <p:nvSpPr>
          <p:cNvPr id="4" name="Slide Number Placeholder 3"/>
          <p:cNvSpPr>
            <a:spLocks noGrp="1"/>
          </p:cNvSpPr>
          <p:nvPr>
            <p:ph type="sldNum" sz="quarter" idx="10"/>
          </p:nvPr>
        </p:nvSpPr>
        <p:spPr/>
        <p:txBody>
          <a:bodyPr/>
          <a:lstStyle/>
          <a:p>
            <a:fld id="{BED3A293-E2F0-CD45-A2F8-2DD135FF1F86}" type="slidenum">
              <a:rPr lang="en-US" smtClean="0"/>
              <a:pPr/>
              <a:t>68</a:t>
            </a:fld>
            <a:endParaRPr lang="en-US"/>
          </a:p>
        </p:txBody>
      </p:sp>
    </p:spTree>
    <p:extLst>
      <p:ext uri="{BB962C8B-B14F-4D97-AF65-F5344CB8AC3E}">
        <p14:creationId xmlns:p14="http://schemas.microsoft.com/office/powerpoint/2010/main" xmlns="" val="3011400035"/>
      </p:ext>
    </p:extLst>
  </p:cSld>
  <p:clrMapOvr>
    <a:masterClrMapping/>
  </p:clrMapOvr>
</p:notes>
</file>

<file path=ppt/notesSlides/notesSlide6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1:50 – 2:00 p.m.</a:t>
            </a:r>
          </a:p>
          <a:p>
            <a:r>
              <a:rPr lang="en-US" dirty="0" smtClean="0"/>
              <a:t>The centerpiece of the accreditation process is your program mission.</a:t>
            </a:r>
            <a:r>
              <a:rPr lang="en-US" baseline="0" dirty="0" smtClean="0"/>
              <a:t> All of the standards ask you to align what you are doing to your mission. Your mission provides the context for your program goals and public service values. It will drive the kind of students you recruit and the faculty you hire. </a:t>
            </a:r>
          </a:p>
          <a:p>
            <a:endParaRPr lang="en-US" baseline="0" dirty="0" smtClean="0"/>
          </a:p>
          <a:p>
            <a:r>
              <a:rPr lang="en-US" baseline="0" dirty="0" smtClean="0"/>
              <a:t>Your mission will link to the curriculum you establish and the way you define the universal competencies. COPRA expects that you have a documented process in place for establishing and reviewing your mission, and that you have widespread involvement of your stakeholders. For many programs, this is done by establishing Advisory Boards, Alumni Boards, Employer Advisory Boards, or some other external bodies. It also means establishing a process for involving students, faculty and other university stakeholders.</a:t>
            </a:r>
          </a:p>
          <a:p>
            <a:endParaRPr lang="en-US" baseline="0" dirty="0" smtClean="0"/>
          </a:p>
          <a:p>
            <a:r>
              <a:rPr lang="en-US" baseline="0" dirty="0" smtClean="0"/>
              <a:t>How you establish and implement strategic program management is up to you. COPRA doesn’t require that you have a strategic plan. However, the Commission does expect you to document your program goals and the process by which you assess goal achievement. So for many programs it makes sense to engage in strategic planning. </a:t>
            </a:r>
          </a:p>
          <a:p>
            <a:endParaRPr lang="en-US" baseline="0" dirty="0" smtClean="0"/>
          </a:p>
          <a:p>
            <a:r>
              <a:rPr lang="en-US" baseline="0" dirty="0" smtClean="0"/>
              <a:t>COPRA also expects that programs will provide a logic model that illustrates how your program moves from inputs to outputs to outcomes in achievement of your goals and, ultimately, your mission.</a:t>
            </a:r>
            <a:endParaRPr lang="en-US" dirty="0" smtClean="0"/>
          </a:p>
          <a:p>
            <a:endParaRPr lang="en-US" dirty="0" smtClean="0"/>
          </a:p>
        </p:txBody>
      </p:sp>
      <p:sp>
        <p:nvSpPr>
          <p:cNvPr id="4" name="Slide Number Placeholder 3"/>
          <p:cNvSpPr>
            <a:spLocks noGrp="1"/>
          </p:cNvSpPr>
          <p:nvPr>
            <p:ph type="sldNum" sz="quarter" idx="10"/>
          </p:nvPr>
        </p:nvSpPr>
        <p:spPr/>
        <p:txBody>
          <a:bodyPr/>
          <a:lstStyle/>
          <a:p>
            <a:fld id="{BED3A293-E2F0-CD45-A2F8-2DD135FF1F86}" type="slidenum">
              <a:rPr lang="en-US" smtClean="0"/>
              <a:pPr/>
              <a:t>69</a:t>
            </a:fld>
            <a:endParaRPr lang="en-US"/>
          </a:p>
        </p:txBody>
      </p:sp>
    </p:spTree>
    <p:extLst>
      <p:ext uri="{BB962C8B-B14F-4D97-AF65-F5344CB8AC3E}">
        <p14:creationId xmlns:p14="http://schemas.microsoft.com/office/powerpoint/2010/main" xmlns="" val="890247136"/>
      </p:ext>
    </p:extLst>
  </p:cSld>
  <p:clrMapOvr>
    <a:masterClrMapping/>
  </p:clrMapOvr>
</p:notes>
</file>

<file path=ppt/notesSlides/notesSlide6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2:00 – 2:05 p.m.</a:t>
            </a:r>
          </a:p>
        </p:txBody>
      </p:sp>
      <p:sp>
        <p:nvSpPr>
          <p:cNvPr id="4" name="Slide Number Placeholder 3"/>
          <p:cNvSpPr>
            <a:spLocks noGrp="1"/>
          </p:cNvSpPr>
          <p:nvPr>
            <p:ph type="sldNum" sz="quarter" idx="10"/>
          </p:nvPr>
        </p:nvSpPr>
        <p:spPr/>
        <p:txBody>
          <a:bodyPr/>
          <a:lstStyle/>
          <a:p>
            <a:fld id="{BED3A293-E2F0-CD45-A2F8-2DD135FF1F86}" type="slidenum">
              <a:rPr lang="en-US" smtClean="0"/>
              <a:pPr/>
              <a:t>70</a:t>
            </a:fld>
            <a:endParaRPr lang="en-US"/>
          </a:p>
        </p:txBody>
      </p:sp>
    </p:spTree>
    <p:extLst>
      <p:ext uri="{BB962C8B-B14F-4D97-AF65-F5344CB8AC3E}">
        <p14:creationId xmlns:p14="http://schemas.microsoft.com/office/powerpoint/2010/main" xmlns="" val="2976124696"/>
      </p:ext>
    </p:extLst>
  </p:cSld>
  <p:clrMapOvr>
    <a:masterClrMapping/>
  </p:clrMapOvr>
</p:notes>
</file>

<file path=ppt/notesSlides/notesSlide6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2:05 – 2:10 p.m.</a:t>
            </a:r>
          </a:p>
        </p:txBody>
      </p:sp>
      <p:sp>
        <p:nvSpPr>
          <p:cNvPr id="4" name="Slide Number Placeholder 3"/>
          <p:cNvSpPr>
            <a:spLocks noGrp="1"/>
          </p:cNvSpPr>
          <p:nvPr>
            <p:ph type="sldNum" sz="quarter" idx="10"/>
          </p:nvPr>
        </p:nvSpPr>
        <p:spPr/>
        <p:txBody>
          <a:bodyPr/>
          <a:lstStyle/>
          <a:p>
            <a:fld id="{BED3A293-E2F0-CD45-A2F8-2DD135FF1F86}" type="slidenum">
              <a:rPr lang="en-US" smtClean="0"/>
              <a:pPr/>
              <a:t>71</a:t>
            </a:fld>
            <a:endParaRPr lang="en-US"/>
          </a:p>
        </p:txBody>
      </p:sp>
    </p:spTree>
    <p:extLst>
      <p:ext uri="{BB962C8B-B14F-4D97-AF65-F5344CB8AC3E}">
        <p14:creationId xmlns:p14="http://schemas.microsoft.com/office/powerpoint/2010/main" xmlns="" val="46286700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smtClean="0"/>
              <a:t>8:04</a:t>
            </a:r>
          </a:p>
          <a:p>
            <a:endParaRPr lang="en-US" b="1" dirty="0" smtClean="0"/>
          </a:p>
          <a:p>
            <a:r>
              <a:rPr lang="en-US" b="1" dirty="0" smtClean="0"/>
              <a:t>To download the PPTs for today’s onsite</a:t>
            </a:r>
            <a:r>
              <a:rPr lang="en-US" b="1" baseline="0" dirty="0" smtClean="0"/>
              <a:t> training, go to the Conference App, available at:</a:t>
            </a:r>
            <a:endParaRPr lang="en-US" b="1" dirty="0" smtClean="0"/>
          </a:p>
          <a:p>
            <a:r>
              <a:rPr lang="en-US" b="1" dirty="0" smtClean="0"/>
              <a:t>First website has links to the SSI, COPRA</a:t>
            </a:r>
            <a:r>
              <a:rPr lang="en-US" b="1" baseline="0" dirty="0" smtClean="0"/>
              <a:t> policy statements, and the videos</a:t>
            </a:r>
          </a:p>
          <a:p>
            <a:r>
              <a:rPr lang="en-US" b="1" baseline="0" dirty="0" smtClean="0"/>
              <a:t>    Policy statements collect the reasons for COPRA decisions that set precedents.</a:t>
            </a:r>
          </a:p>
          <a:p>
            <a:r>
              <a:rPr lang="en-US" b="1" baseline="0" dirty="0" smtClean="0"/>
              <a:t>Second website has the official standards, peer examples, guidance</a:t>
            </a:r>
          </a:p>
          <a:p>
            <a:r>
              <a:rPr lang="en-US" b="1" baseline="0" dirty="0" smtClean="0"/>
              <a:t>Third website has information about site visits and being a site visitor</a:t>
            </a:r>
            <a:endParaRPr lang="en-US" b="1" dirty="0"/>
          </a:p>
        </p:txBody>
      </p:sp>
      <p:sp>
        <p:nvSpPr>
          <p:cNvPr id="4" name="Slide Number Placeholder 3"/>
          <p:cNvSpPr>
            <a:spLocks noGrp="1"/>
          </p:cNvSpPr>
          <p:nvPr>
            <p:ph type="sldNum" sz="quarter" idx="10"/>
          </p:nvPr>
        </p:nvSpPr>
        <p:spPr/>
        <p:txBody>
          <a:bodyPr/>
          <a:lstStyle/>
          <a:p>
            <a:fld id="{BED3A293-E2F0-CD45-A2F8-2DD135FF1F86}" type="slidenum">
              <a:rPr lang="en-US" smtClean="0"/>
              <a:pPr/>
              <a:t>7</a:t>
            </a:fld>
            <a:endParaRPr lang="en-US"/>
          </a:p>
        </p:txBody>
      </p:sp>
    </p:spTree>
    <p:extLst>
      <p:ext uri="{BB962C8B-B14F-4D97-AF65-F5344CB8AC3E}">
        <p14:creationId xmlns:p14="http://schemas.microsoft.com/office/powerpoint/2010/main" xmlns="" val="3888705987"/>
      </p:ext>
    </p:extLst>
  </p:cSld>
  <p:clrMapOvr>
    <a:masterClrMapping/>
  </p:clrMapOvr>
</p:notes>
</file>

<file path=ppt/notesSlides/notesSlide7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2:10 – 2:20 p.m.</a:t>
            </a:r>
          </a:p>
          <a:p>
            <a:r>
              <a:rPr lang="en-US" dirty="0" smtClean="0"/>
              <a:t>For those of you who are familiar with the pre-2009 accreditation process, it is important to understand that everything is now online. You’ll use the </a:t>
            </a:r>
            <a:r>
              <a:rPr lang="en-US" dirty="0" err="1" smtClean="0"/>
              <a:t>Civicore</a:t>
            </a:r>
            <a:r>
              <a:rPr lang="en-US" dirty="0" smtClean="0"/>
              <a:t> system to submit all accreditation documents.</a:t>
            </a:r>
          </a:p>
          <a:p>
            <a:endParaRPr lang="en-US" dirty="0" smtClean="0"/>
          </a:p>
          <a:p>
            <a:r>
              <a:rPr lang="en-US" dirty="0" smtClean="0"/>
              <a:t>The SSR itself is completed by filling in the report template. You have the opportunity – and you are strongly encouraged – to upload supplemental documents as appendices to your report. </a:t>
            </a:r>
          </a:p>
          <a:p>
            <a:endParaRPr lang="en-US" dirty="0" smtClean="0"/>
          </a:p>
          <a:p>
            <a:r>
              <a:rPr lang="en-US" dirty="0" smtClean="0"/>
              <a:t>-- What kind of documents?</a:t>
            </a:r>
          </a:p>
          <a:p>
            <a:endParaRPr lang="en-US" dirty="0" smtClean="0"/>
          </a:p>
          <a:p>
            <a:r>
              <a:rPr lang="en-US" dirty="0" smtClean="0"/>
              <a:t>COPRA’s 14 Commissioners include a practitioner</a:t>
            </a:r>
            <a:r>
              <a:rPr lang="en-US" baseline="0" dirty="0" smtClean="0"/>
              <a:t> and academics who represent a broad mix of programs… large, small, national, regional, research universities and teaching-intensive institutions, international programs, and so on. </a:t>
            </a:r>
          </a:p>
          <a:p>
            <a:endParaRPr lang="en-US" baseline="0" dirty="0" smtClean="0"/>
          </a:p>
          <a:p>
            <a:r>
              <a:rPr lang="en-US" dirty="0" smtClean="0"/>
              <a:t>Your program</a:t>
            </a:r>
            <a:r>
              <a:rPr lang="en-US" baseline="0" dirty="0" smtClean="0"/>
              <a:t>’s SSR is reviewed by one Commissioner who is your liaison, and this person is assisted by 2 or 3  other Commissioners. Together they note areas of concern or issues that need clarification and they make a preliminary recommendation about whether it appears your program is ready to go to a site visit. </a:t>
            </a:r>
          </a:p>
          <a:p>
            <a:endParaRPr lang="en-US" baseline="0" dirty="0" smtClean="0"/>
          </a:p>
          <a:p>
            <a:r>
              <a:rPr lang="en-US" baseline="0" dirty="0" smtClean="0"/>
              <a:t>During the October COPRA meeting the entire Commission carefully reviews and discusses each SSR and determines the recommendation that will be made regarding going to the site visit, as well as the questions and requests for clarification, organized by the standards, that you will be asked to respond to.</a:t>
            </a:r>
          </a:p>
          <a:p>
            <a:endParaRPr lang="en-US" baseline="0" dirty="0" smtClean="0"/>
          </a:p>
          <a:p>
            <a:r>
              <a:rPr lang="en-US" baseline="0" dirty="0" smtClean="0"/>
              <a:t>There are two important points to emphasize. First, even if COPRA recommends that you delay a site visit, the program is permitted to proceed with a site visit and sometimes that happens. Whether or not that is a wise decision really depends on the nature of the concerns and whether the program thinks it can address them.</a:t>
            </a:r>
          </a:p>
          <a:p>
            <a:endParaRPr lang="en-US" baseline="0" dirty="0" smtClean="0"/>
          </a:p>
          <a:p>
            <a:r>
              <a:rPr lang="en-US" baseline="0" dirty="0" smtClean="0"/>
              <a:t>Second, every program is assigned a liaison. You can and should reach out to this person. Liaisons can discuss and clarify the Interim Report and provide useful information about COPRA’s comments.</a:t>
            </a:r>
            <a:endParaRPr lang="en-US" dirty="0" smtClean="0"/>
          </a:p>
          <a:p>
            <a:endParaRPr lang="en-US" dirty="0" smtClean="0"/>
          </a:p>
        </p:txBody>
      </p:sp>
      <p:sp>
        <p:nvSpPr>
          <p:cNvPr id="4" name="Slide Number Placeholder 3"/>
          <p:cNvSpPr>
            <a:spLocks noGrp="1"/>
          </p:cNvSpPr>
          <p:nvPr>
            <p:ph type="sldNum" sz="quarter" idx="10"/>
          </p:nvPr>
        </p:nvSpPr>
        <p:spPr/>
        <p:txBody>
          <a:bodyPr/>
          <a:lstStyle/>
          <a:p>
            <a:fld id="{BED3A293-E2F0-CD45-A2F8-2DD135FF1F86}" type="slidenum">
              <a:rPr lang="en-US" smtClean="0"/>
              <a:pPr/>
              <a:t>72</a:t>
            </a:fld>
            <a:endParaRPr lang="en-US"/>
          </a:p>
        </p:txBody>
      </p:sp>
    </p:spTree>
    <p:extLst>
      <p:ext uri="{BB962C8B-B14F-4D97-AF65-F5344CB8AC3E}">
        <p14:creationId xmlns:p14="http://schemas.microsoft.com/office/powerpoint/2010/main" xmlns="" val="2483311884"/>
      </p:ext>
    </p:extLst>
  </p:cSld>
  <p:clrMapOvr>
    <a:masterClrMapping/>
  </p:clrMapOvr>
</p:notes>
</file>

<file path=ppt/notesSlides/notesSlide7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2:20 – 2:27 p.m. </a:t>
            </a:r>
          </a:p>
          <a:p>
            <a:endParaRPr lang="en-US" dirty="0" smtClean="0"/>
          </a:p>
          <a:p>
            <a:r>
              <a:rPr lang="en-US" dirty="0" smtClean="0"/>
              <a:t>Purpose of IR and IR response</a:t>
            </a:r>
          </a:p>
          <a:p>
            <a:r>
              <a:rPr lang="en-US" dirty="0" smtClean="0"/>
              <a:t>-- for</a:t>
            </a:r>
            <a:r>
              <a:rPr lang="en-US" baseline="0" dirty="0" smtClean="0"/>
              <a:t> program</a:t>
            </a:r>
          </a:p>
          <a:p>
            <a:r>
              <a:rPr lang="en-US" baseline="0" dirty="0" smtClean="0"/>
              <a:t>-- for SVT</a:t>
            </a:r>
          </a:p>
          <a:p>
            <a:endParaRPr lang="en-US" baseline="0" dirty="0" smtClean="0"/>
          </a:p>
          <a:p>
            <a:r>
              <a:rPr lang="en-US" baseline="0" dirty="0" smtClean="0"/>
              <a:t>How SVTs are constructed</a:t>
            </a:r>
          </a:p>
          <a:p>
            <a:endParaRPr lang="en-US" baseline="0" dirty="0" smtClean="0"/>
          </a:p>
          <a:p>
            <a:r>
              <a:rPr lang="en-US" baseline="0" dirty="0" smtClean="0"/>
              <a:t>Basic SV format: 2 ½ days</a:t>
            </a:r>
          </a:p>
          <a:p>
            <a:endParaRPr lang="en-US" baseline="0" dirty="0" smtClean="0"/>
          </a:p>
          <a:p>
            <a:r>
              <a:rPr lang="en-US" baseline="0" dirty="0" smtClean="0"/>
              <a:t>Line up availability of university personnel</a:t>
            </a:r>
          </a:p>
          <a:p>
            <a:endParaRPr lang="en-US" baseline="0" dirty="0" smtClean="0"/>
          </a:p>
          <a:p>
            <a:r>
              <a:rPr lang="en-US" baseline="0" dirty="0" smtClean="0"/>
              <a:t>Take a couple of minutes and list the people at your institution  with whom you would want the SVT  to meet</a:t>
            </a:r>
          </a:p>
          <a:p>
            <a:endParaRPr lang="en-US" baseline="0" dirty="0" smtClean="0"/>
          </a:p>
          <a:p>
            <a:endParaRPr lang="en-US" baseline="0" dirty="0" smtClean="0"/>
          </a:p>
          <a:p>
            <a:endParaRPr lang="en-US" dirty="0" smtClean="0"/>
          </a:p>
        </p:txBody>
      </p:sp>
      <p:sp>
        <p:nvSpPr>
          <p:cNvPr id="4" name="Slide Number Placeholder 3"/>
          <p:cNvSpPr>
            <a:spLocks noGrp="1"/>
          </p:cNvSpPr>
          <p:nvPr>
            <p:ph type="sldNum" sz="quarter" idx="10"/>
          </p:nvPr>
        </p:nvSpPr>
        <p:spPr/>
        <p:txBody>
          <a:bodyPr/>
          <a:lstStyle/>
          <a:p>
            <a:fld id="{BED3A293-E2F0-CD45-A2F8-2DD135FF1F86}" type="slidenum">
              <a:rPr lang="en-US" smtClean="0"/>
              <a:pPr/>
              <a:t>73</a:t>
            </a:fld>
            <a:endParaRPr lang="en-US"/>
          </a:p>
        </p:txBody>
      </p:sp>
    </p:spTree>
    <p:extLst>
      <p:ext uri="{BB962C8B-B14F-4D97-AF65-F5344CB8AC3E}">
        <p14:creationId xmlns:p14="http://schemas.microsoft.com/office/powerpoint/2010/main" xmlns="" val="322170078"/>
      </p:ext>
    </p:extLst>
  </p:cSld>
  <p:clrMapOvr>
    <a:masterClrMapping/>
  </p:clrMapOvr>
</p:notes>
</file>

<file path=ppt/notesSlides/notesSlide7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2:27 – 2:30 p.m. </a:t>
            </a:r>
          </a:p>
          <a:p>
            <a:endParaRPr lang="en-US" dirty="0" smtClean="0"/>
          </a:p>
          <a:p>
            <a:endParaRPr lang="en-US" baseline="0" dirty="0" smtClean="0"/>
          </a:p>
          <a:p>
            <a:endParaRPr lang="en-US" baseline="0" dirty="0" smtClean="0"/>
          </a:p>
          <a:p>
            <a:endParaRPr lang="en-US" dirty="0" smtClean="0"/>
          </a:p>
        </p:txBody>
      </p:sp>
      <p:sp>
        <p:nvSpPr>
          <p:cNvPr id="4" name="Slide Number Placeholder 3"/>
          <p:cNvSpPr>
            <a:spLocks noGrp="1"/>
          </p:cNvSpPr>
          <p:nvPr>
            <p:ph type="sldNum" sz="quarter" idx="10"/>
          </p:nvPr>
        </p:nvSpPr>
        <p:spPr/>
        <p:txBody>
          <a:bodyPr/>
          <a:lstStyle/>
          <a:p>
            <a:fld id="{BED3A293-E2F0-CD45-A2F8-2DD135FF1F86}" type="slidenum">
              <a:rPr lang="en-US" smtClean="0"/>
              <a:pPr/>
              <a:t>74</a:t>
            </a:fld>
            <a:endParaRPr lang="en-US"/>
          </a:p>
        </p:txBody>
      </p:sp>
    </p:spTree>
    <p:extLst>
      <p:ext uri="{BB962C8B-B14F-4D97-AF65-F5344CB8AC3E}">
        <p14:creationId xmlns:p14="http://schemas.microsoft.com/office/powerpoint/2010/main" xmlns="" val="1876150175"/>
      </p:ext>
    </p:extLst>
  </p:cSld>
  <p:clrMapOvr>
    <a:masterClrMapping/>
  </p:clrMapOvr>
</p:notes>
</file>

<file path=ppt/notesSlides/notesSlide7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2:30 p.m. </a:t>
            </a:r>
          </a:p>
          <a:p>
            <a:endParaRPr lang="en-US" dirty="0" smtClean="0"/>
          </a:p>
          <a:p>
            <a:endParaRPr lang="en-US" baseline="0" dirty="0" smtClean="0"/>
          </a:p>
          <a:p>
            <a:endParaRPr lang="en-US" baseline="0" dirty="0" smtClean="0"/>
          </a:p>
          <a:p>
            <a:endParaRPr lang="en-US" dirty="0" smtClean="0"/>
          </a:p>
        </p:txBody>
      </p:sp>
      <p:sp>
        <p:nvSpPr>
          <p:cNvPr id="4" name="Slide Number Placeholder 3"/>
          <p:cNvSpPr>
            <a:spLocks noGrp="1"/>
          </p:cNvSpPr>
          <p:nvPr>
            <p:ph type="sldNum" sz="quarter" idx="10"/>
          </p:nvPr>
        </p:nvSpPr>
        <p:spPr/>
        <p:txBody>
          <a:bodyPr/>
          <a:lstStyle/>
          <a:p>
            <a:fld id="{BED3A293-E2F0-CD45-A2F8-2DD135FF1F86}" type="slidenum">
              <a:rPr lang="en-US" smtClean="0"/>
              <a:pPr/>
              <a:t>75</a:t>
            </a:fld>
            <a:endParaRPr lang="en-US"/>
          </a:p>
        </p:txBody>
      </p:sp>
    </p:spTree>
    <p:extLst>
      <p:ext uri="{BB962C8B-B14F-4D97-AF65-F5344CB8AC3E}">
        <p14:creationId xmlns:p14="http://schemas.microsoft.com/office/powerpoint/2010/main" xmlns="" val="4249726157"/>
      </p:ext>
    </p:extLst>
  </p:cSld>
  <p:clrMapOvr>
    <a:masterClrMapping/>
  </p:clrMapOvr>
</p:notes>
</file>

<file path=ppt/notesSlides/notesSlide7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2:33 p.m. </a:t>
            </a:r>
          </a:p>
          <a:p>
            <a:endParaRPr lang="en-US" dirty="0" smtClean="0"/>
          </a:p>
          <a:p>
            <a:endParaRPr lang="en-US" baseline="0" dirty="0" smtClean="0"/>
          </a:p>
          <a:p>
            <a:endParaRPr lang="en-US" baseline="0" dirty="0" smtClean="0"/>
          </a:p>
          <a:p>
            <a:endParaRPr lang="en-US" dirty="0" smtClean="0"/>
          </a:p>
        </p:txBody>
      </p:sp>
      <p:sp>
        <p:nvSpPr>
          <p:cNvPr id="4" name="Slide Number Placeholder 3"/>
          <p:cNvSpPr>
            <a:spLocks noGrp="1"/>
          </p:cNvSpPr>
          <p:nvPr>
            <p:ph type="sldNum" sz="quarter" idx="10"/>
          </p:nvPr>
        </p:nvSpPr>
        <p:spPr/>
        <p:txBody>
          <a:bodyPr/>
          <a:lstStyle/>
          <a:p>
            <a:fld id="{BED3A293-E2F0-CD45-A2F8-2DD135FF1F86}" type="slidenum">
              <a:rPr lang="en-US" smtClean="0"/>
              <a:pPr/>
              <a:t>76</a:t>
            </a:fld>
            <a:endParaRPr lang="en-US"/>
          </a:p>
        </p:txBody>
      </p:sp>
    </p:spTree>
    <p:extLst>
      <p:ext uri="{BB962C8B-B14F-4D97-AF65-F5344CB8AC3E}">
        <p14:creationId xmlns:p14="http://schemas.microsoft.com/office/powerpoint/2010/main" xmlns="" val="3135656491"/>
      </p:ext>
    </p:extLst>
  </p:cSld>
  <p:clrMapOvr>
    <a:masterClrMapping/>
  </p:clrMapOvr>
</p:notes>
</file>

<file path=ppt/notesSlides/notesSlide7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2:35 p.m. </a:t>
            </a:r>
          </a:p>
          <a:p>
            <a:endParaRPr lang="en-US" dirty="0" smtClean="0"/>
          </a:p>
          <a:p>
            <a:endParaRPr lang="en-US" baseline="0" dirty="0" smtClean="0"/>
          </a:p>
          <a:p>
            <a:endParaRPr lang="en-US" baseline="0" dirty="0" smtClean="0"/>
          </a:p>
          <a:p>
            <a:endParaRPr lang="en-US" dirty="0" smtClean="0"/>
          </a:p>
        </p:txBody>
      </p:sp>
      <p:sp>
        <p:nvSpPr>
          <p:cNvPr id="4" name="Slide Number Placeholder 3"/>
          <p:cNvSpPr>
            <a:spLocks noGrp="1"/>
          </p:cNvSpPr>
          <p:nvPr>
            <p:ph type="sldNum" sz="quarter" idx="10"/>
          </p:nvPr>
        </p:nvSpPr>
        <p:spPr/>
        <p:txBody>
          <a:bodyPr/>
          <a:lstStyle/>
          <a:p>
            <a:fld id="{BED3A293-E2F0-CD45-A2F8-2DD135FF1F86}" type="slidenum">
              <a:rPr lang="en-US" smtClean="0"/>
              <a:pPr/>
              <a:t>77</a:t>
            </a:fld>
            <a:endParaRPr lang="en-US"/>
          </a:p>
        </p:txBody>
      </p:sp>
    </p:spTree>
    <p:extLst>
      <p:ext uri="{BB962C8B-B14F-4D97-AF65-F5344CB8AC3E}">
        <p14:creationId xmlns:p14="http://schemas.microsoft.com/office/powerpoint/2010/main" xmlns="" val="1204782034"/>
      </p:ext>
    </p:extLst>
  </p:cSld>
  <p:clrMapOvr>
    <a:masterClrMapping/>
  </p:clrMapOvr>
</p:notes>
</file>

<file path=ppt/notesSlides/notesSlide7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2:40 p.m. </a:t>
            </a:r>
          </a:p>
          <a:p>
            <a:endParaRPr lang="en-US" dirty="0" smtClean="0"/>
          </a:p>
          <a:p>
            <a:r>
              <a:rPr lang="en-US" baseline="0" dirty="0" smtClean="0"/>
              <a:t>These are the possible outcomes for programs seeking reaccreditation.</a:t>
            </a:r>
          </a:p>
          <a:p>
            <a:endParaRPr lang="en-US" baseline="0" dirty="0" smtClean="0"/>
          </a:p>
          <a:p>
            <a:endParaRPr lang="en-US" dirty="0" smtClean="0"/>
          </a:p>
        </p:txBody>
      </p:sp>
      <p:sp>
        <p:nvSpPr>
          <p:cNvPr id="4" name="Slide Number Placeholder 3"/>
          <p:cNvSpPr>
            <a:spLocks noGrp="1"/>
          </p:cNvSpPr>
          <p:nvPr>
            <p:ph type="sldNum" sz="quarter" idx="10"/>
          </p:nvPr>
        </p:nvSpPr>
        <p:spPr/>
        <p:txBody>
          <a:bodyPr/>
          <a:lstStyle/>
          <a:p>
            <a:fld id="{BED3A293-E2F0-CD45-A2F8-2DD135FF1F86}" type="slidenum">
              <a:rPr lang="en-US" smtClean="0"/>
              <a:pPr/>
              <a:t>78</a:t>
            </a:fld>
            <a:endParaRPr lang="en-US"/>
          </a:p>
        </p:txBody>
      </p:sp>
    </p:spTree>
    <p:extLst>
      <p:ext uri="{BB962C8B-B14F-4D97-AF65-F5344CB8AC3E}">
        <p14:creationId xmlns:p14="http://schemas.microsoft.com/office/powerpoint/2010/main" xmlns="" val="3835899319"/>
      </p:ext>
    </p:extLst>
  </p:cSld>
  <p:clrMapOvr>
    <a:masterClrMapping/>
  </p:clrMapOvr>
</p:notes>
</file>

<file path=ppt/notesSlides/notesSlide7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2:40 p.m. </a:t>
            </a:r>
          </a:p>
          <a:p>
            <a:endParaRPr lang="en-US" dirty="0" smtClean="0"/>
          </a:p>
          <a:p>
            <a:r>
              <a:rPr lang="en-US" baseline="0" dirty="0" smtClean="0"/>
              <a:t>And these are the possible outcomes for unaccredited programs seeking accreditation.</a:t>
            </a:r>
            <a:endParaRPr lang="en-US" dirty="0" smtClean="0"/>
          </a:p>
        </p:txBody>
      </p:sp>
      <p:sp>
        <p:nvSpPr>
          <p:cNvPr id="4" name="Slide Number Placeholder 3"/>
          <p:cNvSpPr>
            <a:spLocks noGrp="1"/>
          </p:cNvSpPr>
          <p:nvPr>
            <p:ph type="sldNum" sz="quarter" idx="10"/>
          </p:nvPr>
        </p:nvSpPr>
        <p:spPr/>
        <p:txBody>
          <a:bodyPr/>
          <a:lstStyle/>
          <a:p>
            <a:fld id="{BED3A293-E2F0-CD45-A2F8-2DD135FF1F86}" type="slidenum">
              <a:rPr lang="en-US" smtClean="0"/>
              <a:pPr/>
              <a:t>79</a:t>
            </a:fld>
            <a:endParaRPr lang="en-US"/>
          </a:p>
        </p:txBody>
      </p:sp>
    </p:spTree>
    <p:extLst>
      <p:ext uri="{BB962C8B-B14F-4D97-AF65-F5344CB8AC3E}">
        <p14:creationId xmlns:p14="http://schemas.microsoft.com/office/powerpoint/2010/main" xmlns="" val="4268819961"/>
      </p:ext>
    </p:extLst>
  </p:cSld>
  <p:clrMapOvr>
    <a:masterClrMapping/>
  </p:clrMapOvr>
</p:notes>
</file>

<file path=ppt/notesSlides/notesSlide7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2:40 – 2:45</a:t>
            </a:r>
            <a:r>
              <a:rPr lang="en-US" baseline="0" dirty="0" smtClean="0"/>
              <a:t> p</a:t>
            </a:r>
            <a:r>
              <a:rPr lang="en-US" dirty="0" smtClean="0"/>
              <a:t>.m. </a:t>
            </a:r>
          </a:p>
          <a:p>
            <a:endParaRPr lang="en-US" dirty="0" smtClean="0"/>
          </a:p>
          <a:p>
            <a:r>
              <a:rPr lang="en-US" dirty="0" smtClean="0"/>
              <a:t>2:45 – 2:50 reports, Q &amp; A</a:t>
            </a:r>
          </a:p>
          <a:p>
            <a:endParaRPr lang="en-US" dirty="0" smtClean="0"/>
          </a:p>
          <a:p>
            <a:endParaRPr lang="en-US" dirty="0" smtClean="0"/>
          </a:p>
        </p:txBody>
      </p:sp>
      <p:sp>
        <p:nvSpPr>
          <p:cNvPr id="4" name="Slide Number Placeholder 3"/>
          <p:cNvSpPr>
            <a:spLocks noGrp="1"/>
          </p:cNvSpPr>
          <p:nvPr>
            <p:ph type="sldNum" sz="quarter" idx="10"/>
          </p:nvPr>
        </p:nvSpPr>
        <p:spPr/>
        <p:txBody>
          <a:bodyPr/>
          <a:lstStyle/>
          <a:p>
            <a:fld id="{BED3A293-E2F0-CD45-A2F8-2DD135FF1F86}" type="slidenum">
              <a:rPr lang="en-US" smtClean="0"/>
              <a:pPr/>
              <a:t>80</a:t>
            </a:fld>
            <a:endParaRPr lang="en-US"/>
          </a:p>
        </p:txBody>
      </p:sp>
    </p:spTree>
    <p:extLst>
      <p:ext uri="{BB962C8B-B14F-4D97-AF65-F5344CB8AC3E}">
        <p14:creationId xmlns:p14="http://schemas.microsoft.com/office/powerpoint/2010/main" xmlns="" val="798606579"/>
      </p:ext>
    </p:extLst>
  </p:cSld>
  <p:clrMapOvr>
    <a:masterClrMapping/>
  </p:clrMapOvr>
</p:notes>
</file>

<file path=ppt/notesSlides/notesSlide7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endParaRPr lang="en-US" b="1" dirty="0" smtClean="0"/>
          </a:p>
        </p:txBody>
      </p:sp>
      <p:sp>
        <p:nvSpPr>
          <p:cNvPr id="4" name="Slide Number Placeholder 3"/>
          <p:cNvSpPr>
            <a:spLocks noGrp="1"/>
          </p:cNvSpPr>
          <p:nvPr>
            <p:ph type="sldNum" sz="quarter" idx="10"/>
          </p:nvPr>
        </p:nvSpPr>
        <p:spPr/>
        <p:txBody>
          <a:bodyPr/>
          <a:lstStyle/>
          <a:p>
            <a:fld id="{BED3A293-E2F0-CD45-A2F8-2DD135FF1F86}" type="slidenum">
              <a:rPr lang="en-US" smtClean="0"/>
              <a:pPr/>
              <a:t>81</a:t>
            </a:fld>
            <a:endParaRPr lang="en-US"/>
          </a:p>
        </p:txBody>
      </p:sp>
    </p:spTree>
    <p:extLst>
      <p:ext uri="{BB962C8B-B14F-4D97-AF65-F5344CB8AC3E}">
        <p14:creationId xmlns:p14="http://schemas.microsoft.com/office/powerpoint/2010/main" xmlns="" val="365640038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smtClean="0"/>
              <a:t>8:05</a:t>
            </a:r>
          </a:p>
          <a:p>
            <a:r>
              <a:rPr lang="en-US" b="1" dirty="0" smtClean="0"/>
              <a:t>Before we spend an entire day on accreditation, let’s find out why you’re here. There are 3 x 5 cards on the table. Take one and tell us, very briefly, why you are seeking accreditation or reaccreditation or, if you’re here for site visitor training, why your program is accredited. When you’re finished have someone at your table collect the cards.</a:t>
            </a:r>
          </a:p>
          <a:p>
            <a:endParaRPr lang="en-US" b="1" dirty="0" smtClean="0"/>
          </a:p>
          <a:p>
            <a:r>
              <a:rPr lang="en-US" b="1" dirty="0" smtClean="0"/>
              <a:t>Select</a:t>
            </a:r>
            <a:r>
              <a:rPr lang="en-US" b="1" baseline="0" dirty="0" smtClean="0"/>
              <a:t> 3 or 4 tables and ask someone to pick a card and read it to the group. </a:t>
            </a:r>
            <a:endParaRPr lang="en-US" b="1" dirty="0" smtClean="0"/>
          </a:p>
          <a:p>
            <a:endParaRPr lang="en-US" b="1" dirty="0" smtClean="0"/>
          </a:p>
          <a:p>
            <a:endParaRPr lang="en-US" b="1" dirty="0"/>
          </a:p>
        </p:txBody>
      </p:sp>
      <p:sp>
        <p:nvSpPr>
          <p:cNvPr id="4" name="Slide Number Placeholder 3"/>
          <p:cNvSpPr>
            <a:spLocks noGrp="1"/>
          </p:cNvSpPr>
          <p:nvPr>
            <p:ph type="sldNum" sz="quarter" idx="10"/>
          </p:nvPr>
        </p:nvSpPr>
        <p:spPr/>
        <p:txBody>
          <a:bodyPr/>
          <a:lstStyle/>
          <a:p>
            <a:fld id="{BED3A293-E2F0-CD45-A2F8-2DD135FF1F86}" type="slidenum">
              <a:rPr lang="en-US" smtClean="0"/>
              <a:pPr/>
              <a:t>8</a:t>
            </a:fld>
            <a:endParaRPr lang="en-US"/>
          </a:p>
        </p:txBody>
      </p:sp>
    </p:spTree>
    <p:extLst>
      <p:ext uri="{BB962C8B-B14F-4D97-AF65-F5344CB8AC3E}">
        <p14:creationId xmlns:p14="http://schemas.microsoft.com/office/powerpoint/2010/main" xmlns="" val="2809196144"/>
      </p:ext>
    </p:extLst>
  </p:cSld>
  <p:clrMapOvr>
    <a:masterClrMapping/>
  </p:clrMapOvr>
</p:notes>
</file>

<file path=ppt/notesSlides/notesSlide8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mtClean="0"/>
              <a:t>3 – 3:45</a:t>
            </a:r>
            <a:endParaRPr lang="en-US" dirty="0" smtClean="0"/>
          </a:p>
          <a:p>
            <a:endParaRPr lang="en-US" dirty="0" smtClean="0"/>
          </a:p>
          <a:p>
            <a:endParaRPr lang="en-US" dirty="0" smtClean="0"/>
          </a:p>
        </p:txBody>
      </p:sp>
      <p:sp>
        <p:nvSpPr>
          <p:cNvPr id="4" name="Slide Number Placeholder 3"/>
          <p:cNvSpPr>
            <a:spLocks noGrp="1"/>
          </p:cNvSpPr>
          <p:nvPr>
            <p:ph type="sldNum" sz="quarter" idx="10"/>
          </p:nvPr>
        </p:nvSpPr>
        <p:spPr/>
        <p:txBody>
          <a:bodyPr/>
          <a:lstStyle/>
          <a:p>
            <a:fld id="{BED3A293-E2F0-CD45-A2F8-2DD135FF1F86}" type="slidenum">
              <a:rPr lang="en-US" smtClean="0"/>
              <a:pPr/>
              <a:t>82</a:t>
            </a:fld>
            <a:endParaRPr lang="en-US"/>
          </a:p>
        </p:txBody>
      </p:sp>
    </p:spTree>
    <p:extLst>
      <p:ext uri="{BB962C8B-B14F-4D97-AF65-F5344CB8AC3E}">
        <p14:creationId xmlns:p14="http://schemas.microsoft.com/office/powerpoint/2010/main" xmlns="" val="78195377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smtClean="0"/>
              <a:t>8:08</a:t>
            </a:r>
          </a:p>
          <a:p>
            <a:r>
              <a:rPr lang="en-US" b="1" dirty="0" smtClean="0"/>
              <a:t>We do know that there are some reasons – we would argue not</a:t>
            </a:r>
            <a:r>
              <a:rPr lang="en-US" b="1" baseline="0" dirty="0" smtClean="0"/>
              <a:t> the most important reasons – why programs seek accreditation. These are important by-products of accreditation but in and of themselves, they shouldn’t be the critical drivers of accreditation.</a:t>
            </a:r>
            <a:endParaRPr lang="en-US" b="1" dirty="0"/>
          </a:p>
        </p:txBody>
      </p:sp>
      <p:sp>
        <p:nvSpPr>
          <p:cNvPr id="4" name="Slide Number Placeholder 3"/>
          <p:cNvSpPr>
            <a:spLocks noGrp="1"/>
          </p:cNvSpPr>
          <p:nvPr>
            <p:ph type="sldNum" sz="quarter" idx="10"/>
          </p:nvPr>
        </p:nvSpPr>
        <p:spPr/>
        <p:txBody>
          <a:bodyPr/>
          <a:lstStyle/>
          <a:p>
            <a:fld id="{BED3A293-E2F0-CD45-A2F8-2DD135FF1F86}" type="slidenum">
              <a:rPr lang="en-US" smtClean="0"/>
              <a:pPr/>
              <a:t>9</a:t>
            </a:fld>
            <a:endParaRPr lang="en-US"/>
          </a:p>
        </p:txBody>
      </p:sp>
    </p:spTree>
    <p:extLst>
      <p:ext uri="{BB962C8B-B14F-4D97-AF65-F5344CB8AC3E}">
        <p14:creationId xmlns:p14="http://schemas.microsoft.com/office/powerpoint/2010/main" xmlns="" val="287576711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3186953" y="268288"/>
            <a:ext cx="5669280" cy="39003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8" name="Rectangle 7"/>
          <p:cNvSpPr/>
          <p:nvPr/>
        </p:nvSpPr>
        <p:spPr>
          <a:xfrm>
            <a:off x="268940" y="268288"/>
            <a:ext cx="182880" cy="3886853"/>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ctrTitle"/>
          </p:nvPr>
        </p:nvSpPr>
        <p:spPr>
          <a:xfrm>
            <a:off x="3200400" y="4208929"/>
            <a:ext cx="5458968" cy="1048684"/>
          </a:xfrm>
        </p:spPr>
        <p:txBody>
          <a:bodyPr vert="horz" lIns="91440" tIns="45720" rIns="91440" bIns="45720" rtlCol="0" anchor="b" anchorCtr="0">
            <a:normAutofit/>
          </a:bodyPr>
          <a:lstStyle>
            <a:lvl1pPr algn="l" defTabSz="914400" rtl="0" eaLnBrk="1" latinLnBrk="0" hangingPunct="1">
              <a:spcBef>
                <a:spcPct val="0"/>
              </a:spcBef>
              <a:buNone/>
              <a:defRPr sz="4600" kern="1200">
                <a:solidFill>
                  <a:schemeClr val="accent1"/>
                </a:solidFill>
                <a:latin typeface="+mj-lt"/>
                <a:ea typeface="+mj-ea"/>
                <a:cs typeface="+mj-cs"/>
              </a:defRPr>
            </a:lvl1pPr>
          </a:lstStyle>
          <a:p>
            <a:r>
              <a:rPr lang="en-US" smtClean="0"/>
              <a:t>Click to edit Master title style</a:t>
            </a:r>
            <a:endParaRPr/>
          </a:p>
        </p:txBody>
      </p:sp>
      <p:sp>
        <p:nvSpPr>
          <p:cNvPr id="3" name="Subtitle 2"/>
          <p:cNvSpPr>
            <a:spLocks noGrp="1"/>
          </p:cNvSpPr>
          <p:nvPr>
            <p:ph type="subTitle" idx="1"/>
          </p:nvPr>
        </p:nvSpPr>
        <p:spPr>
          <a:xfrm>
            <a:off x="3200400" y="5257800"/>
            <a:ext cx="5458968" cy="621792"/>
          </a:xfrm>
        </p:spPr>
        <p:txBody>
          <a:bodyPr vert="horz" lIns="91440" tIns="45720" rIns="91440" bIns="45720" rtlCol="0">
            <a:normAutofit/>
          </a:bodyPr>
          <a:lstStyle>
            <a:lvl1pPr marL="0" indent="0" algn="l" defTabSz="914400" rtl="0" eaLnBrk="1" latinLnBrk="0" hangingPunct="1">
              <a:spcBef>
                <a:spcPts val="0"/>
              </a:spcBef>
              <a:buClr>
                <a:schemeClr val="accent1"/>
              </a:buClr>
              <a:buSzPct val="100000"/>
              <a:buFont typeface="Wingdings 2" pitchFamily="18" charset="2"/>
              <a:buNone/>
              <a:defRPr sz="1600" kern="1200">
                <a:solidFill>
                  <a:schemeClr val="tx2"/>
                </a:solidFill>
                <a:latin typeface="+mn-lt"/>
                <a:ea typeface="+mn-ea"/>
                <a:cs typeface="+mn-c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dirty="0"/>
          </a:p>
        </p:txBody>
      </p:sp>
      <p:sp>
        <p:nvSpPr>
          <p:cNvPr id="4" name="Date Placeholder 3"/>
          <p:cNvSpPr>
            <a:spLocks noGrp="1"/>
          </p:cNvSpPr>
          <p:nvPr>
            <p:ph type="dt" sz="half" idx="10"/>
          </p:nvPr>
        </p:nvSpPr>
        <p:spPr>
          <a:xfrm>
            <a:off x="3276600" y="390525"/>
            <a:ext cx="5504688" cy="365125"/>
          </a:xfrm>
        </p:spPr>
        <p:txBody>
          <a:bodyPr vert="horz" lIns="91440" tIns="45720" rIns="91440" bIns="45720" rtlCol="0" anchor="ctr"/>
          <a:lstStyle>
            <a:lvl1pPr marL="0" algn="r" defTabSz="914400" rtl="0" eaLnBrk="1" latinLnBrk="0" hangingPunct="1">
              <a:defRPr sz="2200" b="0" kern="1200" baseline="0">
                <a:solidFill>
                  <a:schemeClr val="bg1"/>
                </a:solidFill>
                <a:latin typeface="+mn-lt"/>
                <a:ea typeface="+mn-ea"/>
                <a:cs typeface="+mn-cs"/>
              </a:defRPr>
            </a:lvl1pPr>
          </a:lstStyle>
          <a:p>
            <a:fld id="{B1A24CD3-204F-4468-8EE4-28A6668D006A}" type="datetimeFigureOut">
              <a:rPr lang="en-US" smtClean="0"/>
              <a:pPr/>
              <a:t>10/12/2016</a:t>
            </a:fld>
            <a:endParaRPr lang="en-US"/>
          </a:p>
        </p:txBody>
      </p:sp>
      <p:sp>
        <p:nvSpPr>
          <p:cNvPr id="5" name="Footer Placeholder 4"/>
          <p:cNvSpPr>
            <a:spLocks noGrp="1"/>
          </p:cNvSpPr>
          <p:nvPr>
            <p:ph type="ftr" sz="quarter" idx="11"/>
          </p:nvPr>
        </p:nvSpPr>
        <p:spPr>
          <a:xfrm>
            <a:off x="3218688" y="6356350"/>
            <a:ext cx="4736592" cy="365125"/>
          </a:xfrm>
        </p:spPr>
        <p:txBody>
          <a:bodyPr vert="horz" lIns="91440" tIns="45720" rIns="91440" bIns="45720" rtlCol="0" anchor="ctr"/>
          <a:lstStyle>
            <a:lvl1pPr marL="0" algn="l" defTabSz="914400" rtl="0" eaLnBrk="1" latinLnBrk="0" hangingPunct="1">
              <a:defRPr sz="1100" b="1" kern="1200">
                <a:solidFill>
                  <a:schemeClr val="tx2">
                    <a:lumMod val="60000"/>
                    <a:lumOff val="40000"/>
                  </a:schemeClr>
                </a:solidFill>
                <a:latin typeface="+mn-lt"/>
                <a:ea typeface="+mn-ea"/>
                <a:cs typeface="+mn-cs"/>
              </a:defRPr>
            </a:lvl1pPr>
          </a:lstStyle>
          <a:p>
            <a:endParaRPr lang="en-US"/>
          </a:p>
        </p:txBody>
      </p:sp>
      <p:sp>
        <p:nvSpPr>
          <p:cNvPr id="6" name="Slide Number Placeholder 5"/>
          <p:cNvSpPr>
            <a:spLocks noGrp="1"/>
          </p:cNvSpPr>
          <p:nvPr>
            <p:ph type="sldNum" sz="quarter" idx="12"/>
          </p:nvPr>
        </p:nvSpPr>
        <p:spPr>
          <a:xfrm>
            <a:off x="8256494" y="6356350"/>
            <a:ext cx="685800" cy="365125"/>
          </a:xfrm>
        </p:spPr>
        <p:txBody>
          <a:bodyPr vert="horz" lIns="91440" tIns="45720" rIns="91440" bIns="45720" rtlCol="0" anchor="ctr"/>
          <a:lstStyle>
            <a:lvl1pPr marL="0" algn="r" defTabSz="914400" rtl="0" eaLnBrk="1" latinLnBrk="0" hangingPunct="1">
              <a:defRPr sz="1100" b="1" kern="1200">
                <a:solidFill>
                  <a:schemeClr val="tx2">
                    <a:lumMod val="60000"/>
                    <a:lumOff val="40000"/>
                  </a:schemeClr>
                </a:solidFill>
                <a:latin typeface="+mn-lt"/>
                <a:ea typeface="+mn-ea"/>
                <a:cs typeface="+mn-cs"/>
              </a:defRPr>
            </a:lvl1pPr>
          </a:lstStyle>
          <a:p>
            <a:fld id="{57AF16DE-A0D5-4438-950F-5B1E159C2C28}"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3 Content">
    <p:spTree>
      <p:nvGrpSpPr>
        <p:cNvPr id="1" name=""/>
        <p:cNvGrpSpPr/>
        <p:nvPr/>
      </p:nvGrpSpPr>
      <p:grpSpPr>
        <a:xfrm>
          <a:off x="0" y="0"/>
          <a:ext cx="0" cy="0"/>
          <a:chOff x="0" y="0"/>
          <a:chExt cx="0" cy="0"/>
        </a:xfrm>
      </p:grpSpPr>
      <p:sp>
        <p:nvSpPr>
          <p:cNvPr id="8" name="Rectangle 7"/>
          <p:cNvSpPr/>
          <p:nvPr/>
        </p:nvSpPr>
        <p:spPr>
          <a:xfrm>
            <a:off x="8148918" y="268288"/>
            <a:ext cx="718073"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14400"/>
            <a:ext cx="7391401" cy="1143000"/>
          </a:xfrm>
        </p:spPr>
        <p:txBody>
          <a:bodyPr/>
          <a:lstStyle/>
          <a:p>
            <a:r>
              <a:rPr lang="en-US" smtClean="0"/>
              <a:t>Click to edit Master title style</a:t>
            </a:r>
            <a:endParaRPr/>
          </a:p>
        </p:txBody>
      </p:sp>
      <p:sp>
        <p:nvSpPr>
          <p:cNvPr id="3" name="Content Placeholder 2"/>
          <p:cNvSpPr>
            <a:spLocks noGrp="1"/>
          </p:cNvSpPr>
          <p:nvPr>
            <p:ph sz="half" idx="1"/>
          </p:nvPr>
        </p:nvSpPr>
        <p:spPr>
          <a:xfrm>
            <a:off x="4282440" y="2214562"/>
            <a:ext cx="3566160"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5" name="Date Placeholder 4"/>
          <p:cNvSpPr>
            <a:spLocks noGrp="1"/>
          </p:cNvSpPr>
          <p:nvPr>
            <p:ph type="dt" sz="half" idx="10"/>
          </p:nvPr>
        </p:nvSpPr>
        <p:spPr/>
        <p:txBody>
          <a:bodyPr/>
          <a:lstStyle/>
          <a:p>
            <a:fld id="{B1A24CD3-204F-4468-8EE4-28A6668D006A}" type="datetimeFigureOut">
              <a:rPr lang="en-US" smtClean="0"/>
              <a:pPr/>
              <a:t>10/12/2016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pPr/>
              <a:t>‹#›</a:t>
            </a:fld>
            <a:endParaRPr lang="en-US"/>
          </a:p>
        </p:txBody>
      </p:sp>
      <p:sp>
        <p:nvSpPr>
          <p:cNvPr id="9" name="Content Placeholder 2"/>
          <p:cNvSpPr>
            <a:spLocks noGrp="1"/>
          </p:cNvSpPr>
          <p:nvPr>
            <p:ph sz="half" idx="13"/>
          </p:nvPr>
        </p:nvSpPr>
        <p:spPr>
          <a:xfrm>
            <a:off x="4282440" y="4224973"/>
            <a:ext cx="3566160"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10" name="Content Placeholder 2"/>
          <p:cNvSpPr>
            <a:spLocks noGrp="1"/>
          </p:cNvSpPr>
          <p:nvPr>
            <p:ph sz="half" idx="14"/>
          </p:nvPr>
        </p:nvSpPr>
        <p:spPr>
          <a:xfrm>
            <a:off x="457200" y="2214563"/>
            <a:ext cx="3566160" cy="391160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4 Content">
    <p:spTree>
      <p:nvGrpSpPr>
        <p:cNvPr id="1" name=""/>
        <p:cNvGrpSpPr/>
        <p:nvPr/>
      </p:nvGrpSpPr>
      <p:grpSpPr>
        <a:xfrm>
          <a:off x="0" y="0"/>
          <a:ext cx="0" cy="0"/>
          <a:chOff x="0" y="0"/>
          <a:chExt cx="0" cy="0"/>
        </a:xfrm>
      </p:grpSpPr>
      <p:sp>
        <p:nvSpPr>
          <p:cNvPr id="8" name="Rectangle 7"/>
          <p:cNvSpPr/>
          <p:nvPr/>
        </p:nvSpPr>
        <p:spPr>
          <a:xfrm>
            <a:off x="8148918" y="268288"/>
            <a:ext cx="718073"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14400"/>
            <a:ext cx="7391401" cy="1143000"/>
          </a:xfrm>
        </p:spPr>
        <p:txBody>
          <a:bodyPr/>
          <a:lstStyle/>
          <a:p>
            <a:r>
              <a:rPr lang="en-US" smtClean="0"/>
              <a:t>Click to edit Master title style</a:t>
            </a:r>
            <a:endParaRPr/>
          </a:p>
        </p:txBody>
      </p:sp>
      <p:sp>
        <p:nvSpPr>
          <p:cNvPr id="3" name="Content Placeholder 2"/>
          <p:cNvSpPr>
            <a:spLocks noGrp="1"/>
          </p:cNvSpPr>
          <p:nvPr>
            <p:ph sz="half" idx="1"/>
          </p:nvPr>
        </p:nvSpPr>
        <p:spPr>
          <a:xfrm>
            <a:off x="4282440" y="2214562"/>
            <a:ext cx="3566160"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5" name="Date Placeholder 4"/>
          <p:cNvSpPr>
            <a:spLocks noGrp="1"/>
          </p:cNvSpPr>
          <p:nvPr>
            <p:ph type="dt" sz="half" idx="10"/>
          </p:nvPr>
        </p:nvSpPr>
        <p:spPr/>
        <p:txBody>
          <a:bodyPr/>
          <a:lstStyle/>
          <a:p>
            <a:fld id="{B1A24CD3-204F-4468-8EE4-28A6668D006A}" type="datetimeFigureOut">
              <a:rPr lang="en-US" smtClean="0"/>
              <a:pPr/>
              <a:t>10/12/2016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pPr/>
              <a:t>‹#›</a:t>
            </a:fld>
            <a:endParaRPr lang="en-US"/>
          </a:p>
        </p:txBody>
      </p:sp>
      <p:sp>
        <p:nvSpPr>
          <p:cNvPr id="9" name="Content Placeholder 2"/>
          <p:cNvSpPr>
            <a:spLocks noGrp="1"/>
          </p:cNvSpPr>
          <p:nvPr>
            <p:ph sz="half" idx="13"/>
          </p:nvPr>
        </p:nvSpPr>
        <p:spPr>
          <a:xfrm>
            <a:off x="4282440" y="4224973"/>
            <a:ext cx="3566160"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11" name="Content Placeholder 2"/>
          <p:cNvSpPr>
            <a:spLocks noGrp="1"/>
          </p:cNvSpPr>
          <p:nvPr>
            <p:ph sz="half" idx="14"/>
          </p:nvPr>
        </p:nvSpPr>
        <p:spPr>
          <a:xfrm>
            <a:off x="457200" y="2214562"/>
            <a:ext cx="3566160"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12" name="Content Placeholder 2"/>
          <p:cNvSpPr>
            <a:spLocks noGrp="1"/>
          </p:cNvSpPr>
          <p:nvPr>
            <p:ph sz="half" idx="15"/>
          </p:nvPr>
        </p:nvSpPr>
        <p:spPr>
          <a:xfrm>
            <a:off x="457200" y="4224973"/>
            <a:ext cx="3566160"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Rectangle 5"/>
          <p:cNvSpPr/>
          <p:nvPr/>
        </p:nvSpPr>
        <p:spPr>
          <a:xfrm>
            <a:off x="8148918" y="268288"/>
            <a:ext cx="718073"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p:txBody>
          <a:bodyPr/>
          <a:lstStyle/>
          <a:p>
            <a:r>
              <a:rPr lang="en-US" smtClean="0"/>
              <a:t>Click to edit Master title style</a:t>
            </a:r>
            <a:endParaRPr/>
          </a:p>
        </p:txBody>
      </p:sp>
      <p:sp>
        <p:nvSpPr>
          <p:cNvPr id="3" name="Date Placeholder 2"/>
          <p:cNvSpPr>
            <a:spLocks noGrp="1"/>
          </p:cNvSpPr>
          <p:nvPr>
            <p:ph type="dt" sz="half" idx="10"/>
          </p:nvPr>
        </p:nvSpPr>
        <p:spPr/>
        <p:txBody>
          <a:bodyPr/>
          <a:lstStyle/>
          <a:p>
            <a:fld id="{B1A24CD3-204F-4468-8EE4-28A6668D006A}" type="datetimeFigureOut">
              <a:rPr lang="en-US" smtClean="0"/>
              <a:pPr/>
              <a:t>10/12/2016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7AF16DE-A0D5-4438-950F-5B1E159C2C28}" type="slidenum">
              <a:rPr lang="en-US" smtClean="0"/>
              <a:pPr/>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Rectangle 4"/>
          <p:cNvSpPr/>
          <p:nvPr/>
        </p:nvSpPr>
        <p:spPr>
          <a:xfrm>
            <a:off x="8148918" y="268288"/>
            <a:ext cx="718073" cy="56692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Date Placeholder 1"/>
          <p:cNvSpPr>
            <a:spLocks noGrp="1"/>
          </p:cNvSpPr>
          <p:nvPr>
            <p:ph type="dt" sz="half" idx="10"/>
          </p:nvPr>
        </p:nvSpPr>
        <p:spPr/>
        <p:txBody>
          <a:bodyPr/>
          <a:lstStyle/>
          <a:p>
            <a:fld id="{B1A24CD3-204F-4468-8EE4-28A6668D006A}" type="datetimeFigureOut">
              <a:rPr lang="en-US" smtClean="0"/>
              <a:pPr/>
              <a:t>10/12/2016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7AF16DE-A0D5-4438-950F-5B1E159C2C28}" type="slidenum">
              <a:rPr lang="en-US" smtClean="0"/>
              <a:pPr/>
              <a:t>‹#›</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Rectangle 7"/>
          <p:cNvSpPr/>
          <p:nvPr/>
        </p:nvSpPr>
        <p:spPr>
          <a:xfrm>
            <a:off x="8148918" y="268288"/>
            <a:ext cx="718073" cy="56692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95082"/>
            <a:ext cx="3566160" cy="1035424"/>
          </a:xfrm>
        </p:spPr>
        <p:txBody>
          <a:bodyPr anchor="b"/>
          <a:lstStyle>
            <a:lvl1pPr algn="l">
              <a:defRPr sz="2800" b="0"/>
            </a:lvl1pPr>
          </a:lstStyle>
          <a:p>
            <a:r>
              <a:rPr lang="en-US" smtClean="0"/>
              <a:t>Click to edit Master title style</a:t>
            </a:r>
            <a:endParaRPr/>
          </a:p>
        </p:txBody>
      </p:sp>
      <p:sp>
        <p:nvSpPr>
          <p:cNvPr id="3" name="Content Placeholder 2"/>
          <p:cNvSpPr>
            <a:spLocks noGrp="1"/>
          </p:cNvSpPr>
          <p:nvPr>
            <p:ph idx="1"/>
          </p:nvPr>
        </p:nvSpPr>
        <p:spPr>
          <a:xfrm>
            <a:off x="4762052" y="990600"/>
            <a:ext cx="3566160" cy="5135563"/>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Text Placeholder 3"/>
          <p:cNvSpPr>
            <a:spLocks noGrp="1"/>
          </p:cNvSpPr>
          <p:nvPr>
            <p:ph type="body" sz="half" idx="2"/>
          </p:nvPr>
        </p:nvSpPr>
        <p:spPr>
          <a:xfrm>
            <a:off x="457199" y="2057400"/>
            <a:ext cx="3566160" cy="3657601"/>
          </a:xfrm>
        </p:spPr>
        <p:txBody>
          <a:bodyPr>
            <a:normAutofit/>
          </a:bodyPr>
          <a:lstStyle>
            <a:lvl1pPr marL="0" indent="0">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1A24CD3-204F-4468-8EE4-28A6668D006A}" type="datetimeFigureOut">
              <a:rPr lang="en-US" smtClean="0"/>
              <a:pPr/>
              <a:t>10/12/2016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pPr/>
              <a:t>‹#›</a:t>
            </a:fld>
            <a:endParaRPr 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8" name="Rectangle 7"/>
          <p:cNvSpPr/>
          <p:nvPr/>
        </p:nvSpPr>
        <p:spPr>
          <a:xfrm>
            <a:off x="4746811" y="268288"/>
            <a:ext cx="4114800" cy="56692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95082"/>
            <a:ext cx="3566160" cy="1035424"/>
          </a:xfrm>
        </p:spPr>
        <p:txBody>
          <a:bodyPr anchor="b"/>
          <a:lstStyle>
            <a:lvl1pPr algn="l">
              <a:defRPr sz="2800" b="0"/>
            </a:lvl1pPr>
          </a:lstStyle>
          <a:p>
            <a:r>
              <a:rPr lang="en-US" smtClean="0"/>
              <a:t>Click to edit Master title style</a:t>
            </a:r>
            <a:endParaRPr/>
          </a:p>
        </p:txBody>
      </p:sp>
      <p:sp>
        <p:nvSpPr>
          <p:cNvPr id="4" name="Text Placeholder 3"/>
          <p:cNvSpPr>
            <a:spLocks noGrp="1"/>
          </p:cNvSpPr>
          <p:nvPr>
            <p:ph type="body" sz="half" idx="2"/>
          </p:nvPr>
        </p:nvSpPr>
        <p:spPr>
          <a:xfrm>
            <a:off x="457199" y="2057400"/>
            <a:ext cx="3566160" cy="3657601"/>
          </a:xfrm>
        </p:spPr>
        <p:txBody>
          <a:bodyPr>
            <a:normAutofit/>
          </a:bodyPr>
          <a:lstStyle>
            <a:lvl1pPr marL="0" indent="0">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161365" y="6124014"/>
            <a:ext cx="1752600" cy="365125"/>
          </a:xfrm>
        </p:spPr>
        <p:txBody>
          <a:bodyPr/>
          <a:lstStyle>
            <a:lvl1pPr algn="l">
              <a:defRPr/>
            </a:lvl1pPr>
          </a:lstStyle>
          <a:p>
            <a:fld id="{B1A24CD3-204F-4468-8EE4-28A6668D006A}" type="datetimeFigureOut">
              <a:rPr lang="en-US" smtClean="0"/>
              <a:pPr/>
              <a:t>10/12/2016</a:t>
            </a:fld>
            <a:endParaRPr lang="en-US"/>
          </a:p>
        </p:txBody>
      </p:sp>
      <p:sp>
        <p:nvSpPr>
          <p:cNvPr id="6" name="Footer Placeholder 5"/>
          <p:cNvSpPr>
            <a:spLocks noGrp="1"/>
          </p:cNvSpPr>
          <p:nvPr>
            <p:ph type="ftr" sz="quarter" idx="11"/>
          </p:nvPr>
        </p:nvSpPr>
        <p:spPr>
          <a:xfrm>
            <a:off x="174812" y="6356350"/>
            <a:ext cx="3863788" cy="365125"/>
          </a:xfrm>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pPr/>
              <a:t>‹#›</a:t>
            </a:fld>
            <a:endParaRPr lang="en-US"/>
          </a:p>
        </p:txBody>
      </p:sp>
      <p:sp>
        <p:nvSpPr>
          <p:cNvPr id="10" name="Picture Placeholder 9"/>
          <p:cNvSpPr>
            <a:spLocks noGrp="1"/>
          </p:cNvSpPr>
          <p:nvPr>
            <p:ph type="pic" sz="quarter" idx="13"/>
          </p:nvPr>
        </p:nvSpPr>
        <p:spPr>
          <a:xfrm>
            <a:off x="4760258" y="990600"/>
            <a:ext cx="4096512" cy="5611813"/>
          </a:xfrm>
        </p:spPr>
        <p:txBody>
          <a:bodyPr/>
          <a:lstStyle>
            <a:lvl1pPr>
              <a:buNone/>
              <a:defRPr/>
            </a:lvl1pPr>
          </a:lstStyle>
          <a:p>
            <a:r>
              <a:rPr lang="en-US" smtClean="0"/>
              <a:t>Drag picture to placeholder or click icon to add</a:t>
            </a:r>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picTx" preserve="1">
  <p:cSld name="Picture above Caption">
    <p:spTree>
      <p:nvGrpSpPr>
        <p:cNvPr id="1" name=""/>
        <p:cNvGrpSpPr/>
        <p:nvPr/>
      </p:nvGrpSpPr>
      <p:grpSpPr>
        <a:xfrm>
          <a:off x="0" y="0"/>
          <a:ext cx="0" cy="0"/>
          <a:chOff x="0" y="0"/>
          <a:chExt cx="0" cy="0"/>
        </a:xfrm>
      </p:grpSpPr>
      <p:sp>
        <p:nvSpPr>
          <p:cNvPr id="8" name="Rectangle 7"/>
          <p:cNvSpPr/>
          <p:nvPr/>
        </p:nvSpPr>
        <p:spPr>
          <a:xfrm>
            <a:off x="7216775" y="268288"/>
            <a:ext cx="1639457" cy="363931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8788" y="4267200"/>
            <a:ext cx="6477000" cy="566738"/>
          </a:xfrm>
        </p:spPr>
        <p:txBody>
          <a:bodyPr anchor="b"/>
          <a:lstStyle>
            <a:lvl1pPr algn="l">
              <a:defRPr sz="2800" b="0"/>
            </a:lvl1pPr>
          </a:lstStyle>
          <a:p>
            <a:r>
              <a:rPr lang="en-US" smtClean="0"/>
              <a:t>Click to edit Master title style</a:t>
            </a:r>
            <a:endParaRPr/>
          </a:p>
        </p:txBody>
      </p:sp>
      <p:sp>
        <p:nvSpPr>
          <p:cNvPr id="3" name="Picture Placeholder 2"/>
          <p:cNvSpPr>
            <a:spLocks noGrp="1"/>
          </p:cNvSpPr>
          <p:nvPr>
            <p:ph type="pic" idx="1"/>
          </p:nvPr>
        </p:nvSpPr>
        <p:spPr>
          <a:xfrm>
            <a:off x="269874" y="268288"/>
            <a:ext cx="6858000" cy="3639312"/>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a:p>
        </p:txBody>
      </p:sp>
      <p:sp>
        <p:nvSpPr>
          <p:cNvPr id="4" name="Text Placeholder 3"/>
          <p:cNvSpPr>
            <a:spLocks noGrp="1"/>
          </p:cNvSpPr>
          <p:nvPr>
            <p:ph type="body" sz="half" idx="2"/>
          </p:nvPr>
        </p:nvSpPr>
        <p:spPr>
          <a:xfrm>
            <a:off x="458788" y="4840941"/>
            <a:ext cx="6475412" cy="1304271"/>
          </a:xfrm>
        </p:spPr>
        <p:txBody>
          <a:bodyPr>
            <a:normAutofit/>
          </a:bodyPr>
          <a:lstStyle>
            <a:lvl1pPr marL="0" indent="0">
              <a:spcBef>
                <a:spcPts val="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1A24CD3-204F-4468-8EE4-28A6668D006A}" type="datetimeFigureOut">
              <a:rPr lang="en-US" smtClean="0"/>
              <a:pPr/>
              <a:t>10/12/2016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pPr/>
              <a:t>‹#›</a:t>
            </a:fld>
            <a:endParaRPr 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picTx" preserve="1">
  <p:cSld name="4 Pictures with Caption">
    <p:spTree>
      <p:nvGrpSpPr>
        <p:cNvPr id="1" name=""/>
        <p:cNvGrpSpPr/>
        <p:nvPr/>
      </p:nvGrpSpPr>
      <p:grpSpPr>
        <a:xfrm>
          <a:off x="0" y="0"/>
          <a:ext cx="0" cy="0"/>
          <a:chOff x="0" y="0"/>
          <a:chExt cx="0" cy="0"/>
        </a:xfrm>
      </p:grpSpPr>
      <p:sp>
        <p:nvSpPr>
          <p:cNvPr id="8" name="Rectangle 7"/>
          <p:cNvSpPr/>
          <p:nvPr/>
        </p:nvSpPr>
        <p:spPr>
          <a:xfrm>
            <a:off x="8135471" y="268288"/>
            <a:ext cx="720761" cy="363931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8788" y="4267200"/>
            <a:ext cx="6477000" cy="566738"/>
          </a:xfrm>
        </p:spPr>
        <p:txBody>
          <a:bodyPr anchor="b"/>
          <a:lstStyle>
            <a:lvl1pPr algn="l">
              <a:defRPr sz="2800" b="0"/>
            </a:lvl1pPr>
          </a:lstStyle>
          <a:p>
            <a:r>
              <a:rPr lang="en-US" smtClean="0"/>
              <a:t>Click to edit Master title style</a:t>
            </a:r>
            <a:endParaRPr/>
          </a:p>
        </p:txBody>
      </p:sp>
      <p:sp>
        <p:nvSpPr>
          <p:cNvPr id="3" name="Picture Placeholder 2"/>
          <p:cNvSpPr>
            <a:spLocks noGrp="1"/>
          </p:cNvSpPr>
          <p:nvPr>
            <p:ph type="pic" idx="1"/>
          </p:nvPr>
        </p:nvSpPr>
        <p:spPr>
          <a:xfrm>
            <a:off x="269874" y="268288"/>
            <a:ext cx="3006726" cy="3639312"/>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a:p>
        </p:txBody>
      </p:sp>
      <p:sp>
        <p:nvSpPr>
          <p:cNvPr id="4" name="Text Placeholder 3"/>
          <p:cNvSpPr>
            <a:spLocks noGrp="1"/>
          </p:cNvSpPr>
          <p:nvPr>
            <p:ph type="body" sz="half" idx="2"/>
          </p:nvPr>
        </p:nvSpPr>
        <p:spPr>
          <a:xfrm>
            <a:off x="458788" y="4840941"/>
            <a:ext cx="6475412" cy="1304271"/>
          </a:xfrm>
        </p:spPr>
        <p:txBody>
          <a:bodyPr>
            <a:normAutofit/>
          </a:bodyPr>
          <a:lstStyle>
            <a:lvl1pPr marL="0" indent="0">
              <a:spcBef>
                <a:spcPts val="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1A24CD3-204F-4468-8EE4-28A6668D006A}" type="datetimeFigureOut">
              <a:rPr lang="en-US" smtClean="0"/>
              <a:pPr/>
              <a:t>10/12/2016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pPr/>
              <a:t>‹#›</a:t>
            </a:fld>
            <a:endParaRPr lang="en-US"/>
          </a:p>
        </p:txBody>
      </p:sp>
      <p:sp>
        <p:nvSpPr>
          <p:cNvPr id="10" name="Picture Placeholder 2"/>
          <p:cNvSpPr>
            <a:spLocks noGrp="1"/>
          </p:cNvSpPr>
          <p:nvPr>
            <p:ph type="pic" idx="13"/>
          </p:nvPr>
        </p:nvSpPr>
        <p:spPr>
          <a:xfrm>
            <a:off x="3352800" y="268288"/>
            <a:ext cx="4701988" cy="177566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a:p>
        </p:txBody>
      </p:sp>
      <p:sp>
        <p:nvSpPr>
          <p:cNvPr id="11" name="Picture Placeholder 2"/>
          <p:cNvSpPr>
            <a:spLocks noGrp="1"/>
          </p:cNvSpPr>
          <p:nvPr>
            <p:ph type="pic" idx="14"/>
          </p:nvPr>
        </p:nvSpPr>
        <p:spPr>
          <a:xfrm>
            <a:off x="3352800" y="2131935"/>
            <a:ext cx="2304288" cy="177566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a:p>
        </p:txBody>
      </p:sp>
      <p:sp>
        <p:nvSpPr>
          <p:cNvPr id="12" name="Picture Placeholder 2"/>
          <p:cNvSpPr>
            <a:spLocks noGrp="1"/>
          </p:cNvSpPr>
          <p:nvPr>
            <p:ph type="pic" idx="15"/>
          </p:nvPr>
        </p:nvSpPr>
        <p:spPr>
          <a:xfrm>
            <a:off x="5750500" y="2131935"/>
            <a:ext cx="2304288" cy="177566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7" name="Rectangle 6"/>
          <p:cNvSpPr/>
          <p:nvPr/>
        </p:nvSpPr>
        <p:spPr>
          <a:xfrm>
            <a:off x="7212106" y="268288"/>
            <a:ext cx="1645920"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p:txBody>
          <a:bodyPr/>
          <a:lstStyle/>
          <a:p>
            <a:r>
              <a:rPr lang="en-US" smtClean="0"/>
              <a:t>Click to edit Master title style</a:t>
            </a:r>
            <a:endParaRPr/>
          </a:p>
        </p:txBody>
      </p:sp>
      <p:sp>
        <p:nvSpPr>
          <p:cNvPr id="3" name="Vertical Text Placeholder 2"/>
          <p:cNvSpPr>
            <a:spLocks noGrp="1"/>
          </p:cNvSpPr>
          <p:nvPr>
            <p:ph type="body" orient="vert" idx="1"/>
          </p:nvPr>
        </p:nvSpPr>
        <p:spPr/>
        <p:txBody>
          <a:bodyPr vert="eaVert"/>
          <a:lstStyle>
            <a:lvl5pP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10"/>
          </p:nvPr>
        </p:nvSpPr>
        <p:spPr/>
        <p:txBody>
          <a:bodyPr/>
          <a:lstStyle/>
          <a:p>
            <a:fld id="{B1A24CD3-204F-4468-8EE4-28A6668D006A}" type="datetimeFigureOut">
              <a:rPr lang="en-US" smtClean="0"/>
              <a:pPr/>
              <a:t>10/12/2016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7AF16DE-A0D5-4438-950F-5B1E159C2C28}" type="slidenum">
              <a:rPr lang="en-US" smtClean="0"/>
              <a:pPr/>
              <a:t>‹#›</a:t>
            </a:fld>
            <a:endParaRPr 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8148918" y="268288"/>
            <a:ext cx="718073" cy="56692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Vertical Title 1"/>
          <p:cNvSpPr>
            <a:spLocks noGrp="1"/>
          </p:cNvSpPr>
          <p:nvPr>
            <p:ph type="title" orient="vert"/>
          </p:nvPr>
        </p:nvSpPr>
        <p:spPr>
          <a:xfrm>
            <a:off x="7543799" y="1035424"/>
            <a:ext cx="1322295" cy="5090739"/>
          </a:xfrm>
        </p:spPr>
        <p:txBody>
          <a:bodyPr vert="eaVert" anchor="t" anchorCtr="0"/>
          <a:lstStyle/>
          <a:p>
            <a:r>
              <a:rPr lang="en-US" smtClean="0"/>
              <a:t>Click to edit Master title style</a:t>
            </a:r>
            <a:endParaRPr/>
          </a:p>
        </p:txBody>
      </p:sp>
      <p:sp>
        <p:nvSpPr>
          <p:cNvPr id="3" name="Vertical Text Placeholder 2"/>
          <p:cNvSpPr>
            <a:spLocks noGrp="1"/>
          </p:cNvSpPr>
          <p:nvPr>
            <p:ph type="body" orient="vert" idx="1"/>
          </p:nvPr>
        </p:nvSpPr>
        <p:spPr>
          <a:xfrm>
            <a:off x="457200" y="1035424"/>
            <a:ext cx="6019800" cy="5109789"/>
          </a:xfrm>
        </p:spPr>
        <p:txBody>
          <a:bodyPr vert="eaVert"/>
          <a:lstStyle>
            <a:lvl5pP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10"/>
          </p:nvPr>
        </p:nvSpPr>
        <p:spPr/>
        <p:txBody>
          <a:bodyPr/>
          <a:lstStyle/>
          <a:p>
            <a:fld id="{B1A24CD3-204F-4468-8EE4-28A6668D006A}" type="datetimeFigureOut">
              <a:rPr lang="en-US" smtClean="0"/>
              <a:pPr/>
              <a:t>10/12/2016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7AF16DE-A0D5-4438-950F-5B1E159C2C28}"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7" name="Rectangle 6"/>
          <p:cNvSpPr/>
          <p:nvPr/>
        </p:nvSpPr>
        <p:spPr>
          <a:xfrm>
            <a:off x="7212106" y="268288"/>
            <a:ext cx="1645920"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idx="1"/>
          </p:nvPr>
        </p:nvSpPr>
        <p:spPr/>
        <p:txBody>
          <a:bodyPr/>
          <a:lstStyle>
            <a:lvl5pP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10"/>
          </p:nvPr>
        </p:nvSpPr>
        <p:spPr>
          <a:xfrm>
            <a:off x="7212106" y="6356350"/>
            <a:ext cx="1752600" cy="365125"/>
          </a:xfrm>
        </p:spPr>
        <p:txBody>
          <a:bodyPr/>
          <a:lstStyle/>
          <a:p>
            <a:fld id="{B1A24CD3-204F-4468-8EE4-28A6668D006A}" type="datetimeFigureOut">
              <a:rPr lang="en-US" smtClean="0"/>
              <a:pPr/>
              <a:t>10/12/2016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7AF16DE-A0D5-4438-950F-5B1E159C2C28}"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7" name="Rectangle 6"/>
          <p:cNvSpPr/>
          <p:nvPr/>
        </p:nvSpPr>
        <p:spPr>
          <a:xfrm>
            <a:off x="3186953" y="268288"/>
            <a:ext cx="5669280" cy="25603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ctrTitle"/>
          </p:nvPr>
        </p:nvSpPr>
        <p:spPr>
          <a:xfrm>
            <a:off x="3200399" y="4171950"/>
            <a:ext cx="5457919" cy="1085850"/>
          </a:xfrm>
        </p:spPr>
        <p:txBody>
          <a:bodyPr>
            <a:normAutofit/>
          </a:bodyPr>
          <a:lstStyle>
            <a:lvl1pPr>
              <a:defRPr sz="4600"/>
            </a:lvl1pPr>
          </a:lstStyle>
          <a:p>
            <a:r>
              <a:rPr lang="en-US" smtClean="0"/>
              <a:t>Click to edit Master title style</a:t>
            </a:r>
            <a:endParaRPr/>
          </a:p>
        </p:txBody>
      </p:sp>
      <p:sp>
        <p:nvSpPr>
          <p:cNvPr id="3" name="Subtitle 2"/>
          <p:cNvSpPr>
            <a:spLocks noGrp="1"/>
          </p:cNvSpPr>
          <p:nvPr>
            <p:ph type="subTitle" idx="1"/>
          </p:nvPr>
        </p:nvSpPr>
        <p:spPr>
          <a:xfrm>
            <a:off x="3200401" y="5257799"/>
            <a:ext cx="5457918" cy="618565"/>
          </a:xfrm>
        </p:spPr>
        <p:txBody>
          <a:bodyPr>
            <a:normAutofit/>
          </a:bodyPr>
          <a:lstStyle>
            <a:lvl1pPr marL="0" indent="0" algn="l">
              <a:spcBef>
                <a:spcPct val="0"/>
              </a:spcBef>
              <a:buNone/>
              <a:defRPr sz="1600">
                <a:solidFill>
                  <a:schemeClr val="tx2"/>
                </a:solidFill>
              </a:defRPr>
            </a:lvl1pPr>
            <a:lvl2pPr marL="457200" indent="0" algn="ctr">
              <a:spcBef>
                <a:spcPct val="0"/>
              </a:spcBef>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dirty="0"/>
          </a:p>
        </p:txBody>
      </p:sp>
      <p:sp>
        <p:nvSpPr>
          <p:cNvPr id="4" name="Date Placeholder 3"/>
          <p:cNvSpPr>
            <a:spLocks noGrp="1"/>
          </p:cNvSpPr>
          <p:nvPr>
            <p:ph type="dt" sz="half" idx="10"/>
          </p:nvPr>
        </p:nvSpPr>
        <p:spPr>
          <a:xfrm>
            <a:off x="3276600" y="389965"/>
            <a:ext cx="5499847" cy="365125"/>
          </a:xfrm>
        </p:spPr>
        <p:txBody>
          <a:bodyPr/>
          <a:lstStyle>
            <a:lvl1pPr>
              <a:defRPr sz="2200" b="0" baseline="0">
                <a:solidFill>
                  <a:schemeClr val="bg1"/>
                </a:solidFill>
              </a:defRPr>
            </a:lvl1pPr>
          </a:lstStyle>
          <a:p>
            <a:fld id="{B1A24CD3-204F-4468-8EE4-28A6668D006A}" type="datetimeFigureOut">
              <a:rPr lang="en-US" smtClean="0"/>
              <a:pPr/>
              <a:t>10/12/2016</a:t>
            </a:fld>
            <a:endParaRPr lang="en-US"/>
          </a:p>
        </p:txBody>
      </p:sp>
      <p:sp>
        <p:nvSpPr>
          <p:cNvPr id="5" name="Footer Placeholder 4"/>
          <p:cNvSpPr>
            <a:spLocks noGrp="1"/>
          </p:cNvSpPr>
          <p:nvPr>
            <p:ph type="ftr" sz="quarter" idx="11"/>
          </p:nvPr>
        </p:nvSpPr>
        <p:spPr>
          <a:xfrm>
            <a:off x="3213847" y="6356350"/>
            <a:ext cx="4734112" cy="365125"/>
          </a:xfrm>
        </p:spPr>
        <p:txBody>
          <a:bodyPr/>
          <a:lstStyle/>
          <a:p>
            <a:endParaRPr lang="en-US"/>
          </a:p>
        </p:txBody>
      </p:sp>
      <p:sp>
        <p:nvSpPr>
          <p:cNvPr id="6" name="Slide Number Placeholder 5"/>
          <p:cNvSpPr>
            <a:spLocks noGrp="1"/>
          </p:cNvSpPr>
          <p:nvPr>
            <p:ph type="sldNum" sz="quarter" idx="12"/>
          </p:nvPr>
        </p:nvSpPr>
        <p:spPr>
          <a:xfrm>
            <a:off x="8265459" y="6356350"/>
            <a:ext cx="685800" cy="365125"/>
          </a:xfrm>
        </p:spPr>
        <p:txBody>
          <a:bodyPr vert="horz" lIns="91440" tIns="45720" rIns="91440" bIns="45720" rtlCol="0" anchor="ctr"/>
          <a:lstStyle>
            <a:lvl1pPr marL="0" algn="r" defTabSz="914400" rtl="0" eaLnBrk="1" latinLnBrk="0" hangingPunct="1">
              <a:defRPr sz="1100" b="1" kern="1200">
                <a:solidFill>
                  <a:schemeClr val="tx2">
                    <a:lumMod val="60000"/>
                    <a:lumOff val="40000"/>
                  </a:schemeClr>
                </a:solidFill>
                <a:latin typeface="+mn-lt"/>
                <a:ea typeface="+mn-ea"/>
                <a:cs typeface="+mn-cs"/>
              </a:defRPr>
            </a:lvl1pPr>
          </a:lstStyle>
          <a:p>
            <a:fld id="{57AF16DE-A0D5-4438-950F-5B1E159C2C28}" type="slidenum">
              <a:rPr lang="en-US" smtClean="0"/>
              <a:pPr/>
              <a:t>‹#›</a:t>
            </a:fld>
            <a:endParaRPr lang="en-US"/>
          </a:p>
        </p:txBody>
      </p:sp>
      <p:sp>
        <p:nvSpPr>
          <p:cNvPr id="9" name="Picture Placeholder 8"/>
          <p:cNvSpPr>
            <a:spLocks noGrp="1"/>
          </p:cNvSpPr>
          <p:nvPr>
            <p:ph type="pic" sz="quarter" idx="13"/>
          </p:nvPr>
        </p:nvSpPr>
        <p:spPr>
          <a:xfrm>
            <a:off x="3200400" y="2877671"/>
            <a:ext cx="5646867" cy="1280160"/>
          </a:xfrm>
        </p:spPr>
        <p:txBody>
          <a:bodyPr/>
          <a:lstStyle>
            <a:lvl1pPr>
              <a:buNone/>
              <a:defRPr/>
            </a:lvl1pPr>
          </a:lstStyle>
          <a:p>
            <a:r>
              <a:rPr lang="en-US" smtClean="0"/>
              <a:t>Drag picture to placeholder or click icon to add</a:t>
            </a:r>
            <a:endParaRPr/>
          </a:p>
        </p:txBody>
      </p:sp>
      <p:sp>
        <p:nvSpPr>
          <p:cNvPr id="10" name="Rectangle 9"/>
          <p:cNvSpPr/>
          <p:nvPr/>
        </p:nvSpPr>
        <p:spPr>
          <a:xfrm>
            <a:off x="268940" y="268288"/>
            <a:ext cx="182880" cy="3886853"/>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Content, and Picture">
    <p:spTree>
      <p:nvGrpSpPr>
        <p:cNvPr id="1" name=""/>
        <p:cNvGrpSpPr/>
        <p:nvPr/>
      </p:nvGrpSpPr>
      <p:grpSpPr>
        <a:xfrm>
          <a:off x="0" y="0"/>
          <a:ext cx="0" cy="0"/>
          <a:chOff x="0" y="0"/>
          <a:chExt cx="0" cy="0"/>
        </a:xfrm>
      </p:grpSpPr>
      <p:sp>
        <p:nvSpPr>
          <p:cNvPr id="7" name="Rectangle 6"/>
          <p:cNvSpPr/>
          <p:nvPr/>
        </p:nvSpPr>
        <p:spPr>
          <a:xfrm>
            <a:off x="269875" y="268288"/>
            <a:ext cx="1645920"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2178423" y="914400"/>
            <a:ext cx="6508377" cy="1143000"/>
          </a:xfrm>
        </p:spPr>
        <p:txBody>
          <a:bodyPr/>
          <a:lstStyle/>
          <a:p>
            <a:r>
              <a:rPr lang="en-US" smtClean="0"/>
              <a:t>Click to edit Master title style</a:t>
            </a:r>
            <a:endParaRPr/>
          </a:p>
        </p:txBody>
      </p:sp>
      <p:sp>
        <p:nvSpPr>
          <p:cNvPr id="3" name="Content Placeholder 2"/>
          <p:cNvSpPr>
            <a:spLocks noGrp="1"/>
          </p:cNvSpPr>
          <p:nvPr>
            <p:ph idx="1"/>
          </p:nvPr>
        </p:nvSpPr>
        <p:spPr>
          <a:xfrm>
            <a:off x="2178423" y="2209800"/>
            <a:ext cx="6508377" cy="3916363"/>
          </a:xfrm>
        </p:spPr>
        <p:txBody>
          <a:bodyPr/>
          <a:lstStyle>
            <a:lvl5pP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10"/>
          </p:nvPr>
        </p:nvSpPr>
        <p:spPr>
          <a:xfrm>
            <a:off x="7212106" y="6356350"/>
            <a:ext cx="1752600" cy="365125"/>
          </a:xfrm>
        </p:spPr>
        <p:txBody>
          <a:bodyPr/>
          <a:lstStyle/>
          <a:p>
            <a:fld id="{B1A24CD3-204F-4468-8EE4-28A6668D006A}" type="datetimeFigureOut">
              <a:rPr lang="en-US" smtClean="0"/>
              <a:pPr/>
              <a:t>10/12/2016</a:t>
            </a:fld>
            <a:endParaRPr lang="en-US"/>
          </a:p>
        </p:txBody>
      </p:sp>
      <p:sp>
        <p:nvSpPr>
          <p:cNvPr id="5" name="Footer Placeholder 4"/>
          <p:cNvSpPr>
            <a:spLocks noGrp="1"/>
          </p:cNvSpPr>
          <p:nvPr>
            <p:ph type="ftr" sz="quarter" idx="11"/>
          </p:nvPr>
        </p:nvSpPr>
        <p:spPr>
          <a:xfrm>
            <a:off x="2178423" y="6356350"/>
            <a:ext cx="4926852" cy="365125"/>
          </a:xfrm>
        </p:spPr>
        <p:txBody>
          <a:bodyPr/>
          <a:lstStyle/>
          <a:p>
            <a:endParaRPr lang="en-US"/>
          </a:p>
        </p:txBody>
      </p:sp>
      <p:sp>
        <p:nvSpPr>
          <p:cNvPr id="6" name="Slide Number Placeholder 5"/>
          <p:cNvSpPr>
            <a:spLocks noGrp="1"/>
          </p:cNvSpPr>
          <p:nvPr>
            <p:ph type="sldNum" sz="quarter" idx="12"/>
          </p:nvPr>
        </p:nvSpPr>
        <p:spPr>
          <a:xfrm>
            <a:off x="331694" y="361016"/>
            <a:ext cx="506506" cy="365125"/>
          </a:xfrm>
        </p:spPr>
        <p:txBody>
          <a:bodyPr/>
          <a:lstStyle/>
          <a:p>
            <a:fld id="{57AF16DE-A0D5-4438-950F-5B1E159C2C28}" type="slidenum">
              <a:rPr lang="en-US" smtClean="0"/>
              <a:pPr/>
              <a:t>‹#›</a:t>
            </a:fld>
            <a:endParaRPr lang="en-US"/>
          </a:p>
        </p:txBody>
      </p:sp>
      <p:sp>
        <p:nvSpPr>
          <p:cNvPr id="9" name="Picture Placeholder 8"/>
          <p:cNvSpPr>
            <a:spLocks noGrp="1"/>
          </p:cNvSpPr>
          <p:nvPr>
            <p:ph type="pic" sz="quarter" idx="13"/>
          </p:nvPr>
        </p:nvSpPr>
        <p:spPr>
          <a:xfrm>
            <a:off x="269875" y="1976718"/>
            <a:ext cx="1645920" cy="4625788"/>
          </a:xfrm>
        </p:spPr>
        <p:txBody>
          <a:bodyPr/>
          <a:lstStyle>
            <a:lvl1pPr>
              <a:buNone/>
              <a:defRPr/>
            </a:lvl1pPr>
          </a:lstStyle>
          <a:p>
            <a:r>
              <a:rPr lang="en-US" smtClean="0"/>
              <a:t>Drag picture to placeholder or click icon to add</a:t>
            </a:r>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7" name="Rectangle 6"/>
          <p:cNvSpPr/>
          <p:nvPr/>
        </p:nvSpPr>
        <p:spPr>
          <a:xfrm>
            <a:off x="7758952" y="268288"/>
            <a:ext cx="1099073" cy="6350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2209801" y="3429000"/>
            <a:ext cx="4966446" cy="1398494"/>
          </a:xfrm>
        </p:spPr>
        <p:txBody>
          <a:bodyPr anchor="b" anchorCtr="0"/>
          <a:lstStyle>
            <a:lvl1pPr algn="r">
              <a:defRPr sz="4600" b="0" cap="none" baseline="0"/>
            </a:lvl1pPr>
          </a:lstStyle>
          <a:p>
            <a:r>
              <a:rPr lang="en-US" smtClean="0"/>
              <a:t>Click to edit Master title style</a:t>
            </a:r>
            <a:endParaRPr/>
          </a:p>
        </p:txBody>
      </p:sp>
      <p:sp>
        <p:nvSpPr>
          <p:cNvPr id="3" name="Text Placeholder 2"/>
          <p:cNvSpPr>
            <a:spLocks noGrp="1"/>
          </p:cNvSpPr>
          <p:nvPr>
            <p:ph type="body" idx="1"/>
          </p:nvPr>
        </p:nvSpPr>
        <p:spPr>
          <a:xfrm>
            <a:off x="2209801" y="4824414"/>
            <a:ext cx="4966446" cy="1320800"/>
          </a:xfrm>
        </p:spPr>
        <p:txBody>
          <a:bodyPr anchor="t" anchorCtr="0">
            <a:normAutofit/>
          </a:bodyPr>
          <a:lstStyle>
            <a:lvl1pPr marL="0" indent="0" algn="r">
              <a:spcBef>
                <a:spcPts val="0"/>
              </a:spcBef>
              <a:buNone/>
              <a:defRPr sz="16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a:xfrm>
            <a:off x="5562600" y="6356350"/>
            <a:ext cx="1622612" cy="365125"/>
          </a:xfrm>
        </p:spPr>
        <p:txBody>
          <a:bodyPr/>
          <a:lstStyle/>
          <a:p>
            <a:fld id="{B1A24CD3-204F-4468-8EE4-28A6668D006A}" type="datetimeFigureOut">
              <a:rPr lang="en-US" smtClean="0"/>
              <a:pPr/>
              <a:t>10/12/2016</a:t>
            </a:fld>
            <a:endParaRPr lang="en-US"/>
          </a:p>
        </p:txBody>
      </p:sp>
      <p:sp>
        <p:nvSpPr>
          <p:cNvPr id="5" name="Footer Placeholder 4"/>
          <p:cNvSpPr>
            <a:spLocks noGrp="1"/>
          </p:cNvSpPr>
          <p:nvPr>
            <p:ph type="ftr" sz="quarter" idx="11"/>
          </p:nvPr>
        </p:nvSpPr>
        <p:spPr>
          <a:xfrm>
            <a:off x="174812" y="6356350"/>
            <a:ext cx="5311588" cy="365125"/>
          </a:xfrm>
        </p:spPr>
        <p:txBody>
          <a:bodyPr/>
          <a:lstStyle/>
          <a:p>
            <a:endParaRPr lang="en-US"/>
          </a:p>
        </p:txBody>
      </p:sp>
      <p:sp>
        <p:nvSpPr>
          <p:cNvPr id="6" name="Slide Number Placeholder 5"/>
          <p:cNvSpPr>
            <a:spLocks noGrp="1"/>
          </p:cNvSpPr>
          <p:nvPr>
            <p:ph type="sldNum" sz="quarter" idx="12"/>
          </p:nvPr>
        </p:nvSpPr>
        <p:spPr/>
        <p:txBody>
          <a:bodyPr/>
          <a:lstStyle/>
          <a:p>
            <a:fld id="{57AF16DE-A0D5-4438-950F-5B1E159C2C28}"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Section with Picture">
    <p:spTree>
      <p:nvGrpSpPr>
        <p:cNvPr id="1" name=""/>
        <p:cNvGrpSpPr/>
        <p:nvPr/>
      </p:nvGrpSpPr>
      <p:grpSpPr>
        <a:xfrm>
          <a:off x="0" y="0"/>
          <a:ext cx="0" cy="0"/>
          <a:chOff x="0" y="0"/>
          <a:chExt cx="0" cy="0"/>
        </a:xfrm>
      </p:grpSpPr>
      <p:sp>
        <p:nvSpPr>
          <p:cNvPr id="7" name="Rectangle 6"/>
          <p:cNvSpPr/>
          <p:nvPr/>
        </p:nvSpPr>
        <p:spPr>
          <a:xfrm>
            <a:off x="269875" y="4773706"/>
            <a:ext cx="2971800" cy="184458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3720354" y="3429001"/>
            <a:ext cx="4966446" cy="1398494"/>
          </a:xfrm>
        </p:spPr>
        <p:txBody>
          <a:bodyPr anchor="b" anchorCtr="0"/>
          <a:lstStyle>
            <a:lvl1pPr algn="r">
              <a:defRPr sz="4600" b="0" cap="none" baseline="0"/>
            </a:lvl1pPr>
          </a:lstStyle>
          <a:p>
            <a:r>
              <a:rPr lang="en-US" smtClean="0"/>
              <a:t>Click to edit Master title style</a:t>
            </a:r>
            <a:endParaRPr/>
          </a:p>
        </p:txBody>
      </p:sp>
      <p:sp>
        <p:nvSpPr>
          <p:cNvPr id="3" name="Text Placeholder 2"/>
          <p:cNvSpPr>
            <a:spLocks noGrp="1"/>
          </p:cNvSpPr>
          <p:nvPr>
            <p:ph type="body" idx="1"/>
          </p:nvPr>
        </p:nvSpPr>
        <p:spPr>
          <a:xfrm>
            <a:off x="3720354" y="4824414"/>
            <a:ext cx="4966446" cy="1320800"/>
          </a:xfrm>
        </p:spPr>
        <p:txBody>
          <a:bodyPr anchor="t" anchorCtr="0">
            <a:normAutofit/>
          </a:bodyPr>
          <a:lstStyle>
            <a:lvl1pPr marL="0" indent="0" algn="r">
              <a:spcBef>
                <a:spcPts val="0"/>
              </a:spcBef>
              <a:buNone/>
              <a:defRPr sz="16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6" name="Slide Number Placeholder 5"/>
          <p:cNvSpPr>
            <a:spLocks noGrp="1"/>
          </p:cNvSpPr>
          <p:nvPr>
            <p:ph type="sldNum" sz="quarter" idx="12"/>
          </p:nvPr>
        </p:nvSpPr>
        <p:spPr>
          <a:xfrm>
            <a:off x="351212" y="6104965"/>
            <a:ext cx="506506" cy="365125"/>
          </a:xfrm>
        </p:spPr>
        <p:txBody>
          <a:bodyPr/>
          <a:lstStyle/>
          <a:p>
            <a:fld id="{57AF16DE-A0D5-4438-950F-5B1E159C2C28}" type="slidenum">
              <a:rPr lang="en-US" smtClean="0"/>
              <a:pPr/>
              <a:t>‹#›</a:t>
            </a:fld>
            <a:endParaRPr lang="en-US"/>
          </a:p>
        </p:txBody>
      </p:sp>
      <p:sp>
        <p:nvSpPr>
          <p:cNvPr id="9" name="Picture Placeholder 8"/>
          <p:cNvSpPr>
            <a:spLocks noGrp="1"/>
          </p:cNvSpPr>
          <p:nvPr>
            <p:ph type="pic" sz="quarter" idx="13"/>
          </p:nvPr>
        </p:nvSpPr>
        <p:spPr>
          <a:xfrm>
            <a:off x="269874" y="268288"/>
            <a:ext cx="2971800" cy="4438650"/>
          </a:xfrm>
        </p:spPr>
        <p:txBody>
          <a:bodyPr/>
          <a:lstStyle>
            <a:lvl1pPr>
              <a:buNone/>
              <a:defRPr/>
            </a:lvl1pPr>
          </a:lstStyle>
          <a:p>
            <a:r>
              <a:rPr lang="en-US" smtClean="0"/>
              <a:t>Drag picture to placeholder or click icon to add</a:t>
            </a:r>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Rectangle 7"/>
          <p:cNvSpPr/>
          <p:nvPr/>
        </p:nvSpPr>
        <p:spPr>
          <a:xfrm>
            <a:off x="8148918" y="268288"/>
            <a:ext cx="718073"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14400"/>
            <a:ext cx="7391401" cy="1143000"/>
          </a:xfrm>
        </p:spPr>
        <p:txBody>
          <a:bodyPr/>
          <a:lstStyle/>
          <a:p>
            <a:r>
              <a:rPr lang="en-US" smtClean="0"/>
              <a:t>Click to edit Master title style</a:t>
            </a:r>
            <a:endParaRPr/>
          </a:p>
        </p:txBody>
      </p:sp>
      <p:sp>
        <p:nvSpPr>
          <p:cNvPr id="3" name="Content Placeholder 2"/>
          <p:cNvSpPr>
            <a:spLocks noGrp="1"/>
          </p:cNvSpPr>
          <p:nvPr>
            <p:ph sz="half" idx="1"/>
          </p:nvPr>
        </p:nvSpPr>
        <p:spPr>
          <a:xfrm>
            <a:off x="457200" y="2214563"/>
            <a:ext cx="3566160" cy="391160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Content Placeholder 3"/>
          <p:cNvSpPr>
            <a:spLocks noGrp="1"/>
          </p:cNvSpPr>
          <p:nvPr>
            <p:ph sz="half" idx="2"/>
          </p:nvPr>
        </p:nvSpPr>
        <p:spPr>
          <a:xfrm>
            <a:off x="4282440" y="2214563"/>
            <a:ext cx="3566160" cy="391160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5" name="Date Placeholder 4"/>
          <p:cNvSpPr>
            <a:spLocks noGrp="1"/>
          </p:cNvSpPr>
          <p:nvPr>
            <p:ph type="dt" sz="half" idx="10"/>
          </p:nvPr>
        </p:nvSpPr>
        <p:spPr/>
        <p:txBody>
          <a:bodyPr/>
          <a:lstStyle/>
          <a:p>
            <a:fld id="{B1A24CD3-204F-4468-8EE4-28A6668D006A}" type="datetimeFigureOut">
              <a:rPr lang="en-US" smtClean="0"/>
              <a:pPr/>
              <a:t>10/12/2016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Rectangle 9"/>
          <p:cNvSpPr/>
          <p:nvPr/>
        </p:nvSpPr>
        <p:spPr>
          <a:xfrm>
            <a:off x="8148918" y="268288"/>
            <a:ext cx="718073"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14400"/>
            <a:ext cx="7388352" cy="1143000"/>
          </a:xfrm>
        </p:spPr>
        <p:txBody>
          <a:bodyPr/>
          <a:lstStyle>
            <a:lvl1pPr>
              <a:defRPr/>
            </a:lvl1pPr>
          </a:lstStyle>
          <a:p>
            <a:r>
              <a:rPr lang="en-US" smtClean="0"/>
              <a:t>Click to edit Master title style</a:t>
            </a:r>
            <a:endParaRPr/>
          </a:p>
        </p:txBody>
      </p:sp>
      <p:sp>
        <p:nvSpPr>
          <p:cNvPr id="3" name="Text Placeholder 2"/>
          <p:cNvSpPr>
            <a:spLocks noGrp="1"/>
          </p:cNvSpPr>
          <p:nvPr>
            <p:ph type="body" idx="1"/>
          </p:nvPr>
        </p:nvSpPr>
        <p:spPr>
          <a:xfrm>
            <a:off x="457200" y="2054132"/>
            <a:ext cx="3566160" cy="639762"/>
          </a:xfrm>
        </p:spPr>
        <p:txBody>
          <a:bodyPr anchor="b">
            <a:noAutofit/>
          </a:bodyPr>
          <a:lstStyle>
            <a:lvl1pPr marL="0" indent="0" algn="ctr">
              <a:spcBef>
                <a:spcPct val="0"/>
              </a:spcBef>
              <a:buNone/>
              <a:defRPr sz="20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689411"/>
            <a:ext cx="3566160" cy="3436751"/>
          </a:xfrm>
        </p:spPr>
        <p:txBody>
          <a:bodyPr>
            <a:normAutofit/>
          </a:bodyPr>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5" name="Text Placeholder 4"/>
          <p:cNvSpPr>
            <a:spLocks noGrp="1"/>
          </p:cNvSpPr>
          <p:nvPr>
            <p:ph type="body" sz="quarter" idx="3"/>
          </p:nvPr>
        </p:nvSpPr>
        <p:spPr>
          <a:xfrm>
            <a:off x="4279391" y="2054132"/>
            <a:ext cx="3566160" cy="639762"/>
          </a:xfrm>
        </p:spPr>
        <p:txBody>
          <a:bodyPr anchor="b">
            <a:noAutofit/>
          </a:bodyPr>
          <a:lstStyle>
            <a:lvl1pPr marL="0" indent="0" algn="ctr">
              <a:spcBef>
                <a:spcPct val="0"/>
              </a:spcBef>
              <a:buNone/>
              <a:defRPr sz="20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279391" y="2689411"/>
            <a:ext cx="3566160" cy="3436751"/>
          </a:xfrm>
        </p:spPr>
        <p:txBody>
          <a:bodyPr>
            <a:normAutofit/>
          </a:bodyPr>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7" name="Date Placeholder 6"/>
          <p:cNvSpPr>
            <a:spLocks noGrp="1"/>
          </p:cNvSpPr>
          <p:nvPr>
            <p:ph type="dt" sz="half" idx="10"/>
          </p:nvPr>
        </p:nvSpPr>
        <p:spPr/>
        <p:txBody>
          <a:bodyPr/>
          <a:lstStyle/>
          <a:p>
            <a:fld id="{B1A24CD3-204F-4468-8EE4-28A6668D006A}" type="datetimeFigureOut">
              <a:rPr lang="en-US" smtClean="0"/>
              <a:pPr/>
              <a:t>10/12/2016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7AF16DE-A0D5-4438-950F-5B1E159C2C28}"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2 Content, Top and Bottom">
    <p:spTree>
      <p:nvGrpSpPr>
        <p:cNvPr id="1" name=""/>
        <p:cNvGrpSpPr/>
        <p:nvPr/>
      </p:nvGrpSpPr>
      <p:grpSpPr>
        <a:xfrm>
          <a:off x="0" y="0"/>
          <a:ext cx="0" cy="0"/>
          <a:chOff x="0" y="0"/>
          <a:chExt cx="0" cy="0"/>
        </a:xfrm>
      </p:grpSpPr>
      <p:sp>
        <p:nvSpPr>
          <p:cNvPr id="8" name="Rectangle 7"/>
          <p:cNvSpPr/>
          <p:nvPr/>
        </p:nvSpPr>
        <p:spPr>
          <a:xfrm>
            <a:off x="8148918" y="268288"/>
            <a:ext cx="718073"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14400"/>
            <a:ext cx="7391401" cy="1143000"/>
          </a:xfrm>
        </p:spPr>
        <p:txBody>
          <a:bodyPr/>
          <a:lstStyle/>
          <a:p>
            <a:r>
              <a:rPr lang="en-US" smtClean="0"/>
              <a:t>Click to edit Master title style</a:t>
            </a:r>
            <a:endParaRPr/>
          </a:p>
        </p:txBody>
      </p:sp>
      <p:sp>
        <p:nvSpPr>
          <p:cNvPr id="3" name="Content Placeholder 2"/>
          <p:cNvSpPr>
            <a:spLocks noGrp="1"/>
          </p:cNvSpPr>
          <p:nvPr>
            <p:ph sz="half" idx="1"/>
          </p:nvPr>
        </p:nvSpPr>
        <p:spPr>
          <a:xfrm>
            <a:off x="457199" y="2214562"/>
            <a:ext cx="7396163"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5" name="Date Placeholder 4"/>
          <p:cNvSpPr>
            <a:spLocks noGrp="1"/>
          </p:cNvSpPr>
          <p:nvPr>
            <p:ph type="dt" sz="half" idx="10"/>
          </p:nvPr>
        </p:nvSpPr>
        <p:spPr/>
        <p:txBody>
          <a:bodyPr/>
          <a:lstStyle/>
          <a:p>
            <a:fld id="{B1A24CD3-204F-4468-8EE4-28A6668D006A}" type="datetimeFigureOut">
              <a:rPr lang="en-US" smtClean="0"/>
              <a:pPr/>
              <a:t>10/12/2016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pPr/>
              <a:t>‹#›</a:t>
            </a:fld>
            <a:endParaRPr lang="en-US"/>
          </a:p>
        </p:txBody>
      </p:sp>
      <p:sp>
        <p:nvSpPr>
          <p:cNvPr id="9" name="Content Placeholder 2"/>
          <p:cNvSpPr>
            <a:spLocks noGrp="1"/>
          </p:cNvSpPr>
          <p:nvPr>
            <p:ph sz="half" idx="13"/>
          </p:nvPr>
        </p:nvSpPr>
        <p:spPr>
          <a:xfrm>
            <a:off x="457199" y="4224973"/>
            <a:ext cx="7396163"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199" y="914400"/>
            <a:ext cx="6508377" cy="1143000"/>
          </a:xfrm>
          <a:prstGeom prst="rect">
            <a:avLst/>
          </a:prstGeom>
        </p:spPr>
        <p:txBody>
          <a:bodyPr vert="horz" lIns="91440" tIns="45720" rIns="91440" bIns="45720" rtlCol="0" anchor="b" anchorCtr="0">
            <a:noAutofit/>
          </a:bodyPr>
          <a:lstStyle/>
          <a:p>
            <a:r>
              <a:rPr lang="en-US" smtClean="0"/>
              <a:t>Click to edit Master title style</a:t>
            </a:r>
            <a:endParaRPr/>
          </a:p>
        </p:txBody>
      </p:sp>
      <p:sp>
        <p:nvSpPr>
          <p:cNvPr id="3" name="Text Placeholder 2"/>
          <p:cNvSpPr>
            <a:spLocks noGrp="1"/>
          </p:cNvSpPr>
          <p:nvPr>
            <p:ph type="body" idx="1"/>
          </p:nvPr>
        </p:nvSpPr>
        <p:spPr>
          <a:xfrm>
            <a:off x="457199" y="2209800"/>
            <a:ext cx="6508377" cy="39163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2"/>
          </p:nvPr>
        </p:nvSpPr>
        <p:spPr>
          <a:xfrm>
            <a:off x="7198659" y="6356350"/>
            <a:ext cx="1752600" cy="365125"/>
          </a:xfrm>
          <a:prstGeom prst="rect">
            <a:avLst/>
          </a:prstGeom>
        </p:spPr>
        <p:txBody>
          <a:bodyPr vert="horz" lIns="91440" tIns="45720" rIns="91440" bIns="45720" rtlCol="0" anchor="ctr"/>
          <a:lstStyle>
            <a:lvl1pPr algn="r">
              <a:defRPr sz="1100" b="1">
                <a:solidFill>
                  <a:schemeClr val="tx2">
                    <a:lumMod val="60000"/>
                    <a:lumOff val="40000"/>
                  </a:schemeClr>
                </a:solidFill>
              </a:defRPr>
            </a:lvl1pPr>
          </a:lstStyle>
          <a:p>
            <a:fld id="{B1A24CD3-204F-4468-8EE4-28A6668D006A}" type="datetimeFigureOut">
              <a:rPr lang="en-US" smtClean="0"/>
              <a:pPr/>
              <a:t>10/12/2016</a:t>
            </a:fld>
            <a:endParaRPr lang="en-US"/>
          </a:p>
        </p:txBody>
      </p:sp>
      <p:sp>
        <p:nvSpPr>
          <p:cNvPr id="5" name="Footer Placeholder 4"/>
          <p:cNvSpPr>
            <a:spLocks noGrp="1"/>
          </p:cNvSpPr>
          <p:nvPr>
            <p:ph type="ftr" sz="quarter" idx="3"/>
          </p:nvPr>
        </p:nvSpPr>
        <p:spPr>
          <a:xfrm>
            <a:off x="174812" y="6356350"/>
            <a:ext cx="6007100" cy="365125"/>
          </a:xfrm>
          <a:prstGeom prst="rect">
            <a:avLst/>
          </a:prstGeom>
        </p:spPr>
        <p:txBody>
          <a:bodyPr vert="horz" lIns="91440" tIns="45720" rIns="91440" bIns="45720" rtlCol="0" anchor="ctr"/>
          <a:lstStyle>
            <a:lvl1pPr algn="l">
              <a:defRPr sz="1100" b="1">
                <a:solidFill>
                  <a:schemeClr val="tx2">
                    <a:lumMod val="60000"/>
                    <a:lumOff val="40000"/>
                  </a:schemeClr>
                </a:solidFill>
              </a:defRPr>
            </a:lvl1pPr>
          </a:lstStyle>
          <a:p>
            <a:endParaRPr lang="en-US"/>
          </a:p>
        </p:txBody>
      </p:sp>
      <p:sp>
        <p:nvSpPr>
          <p:cNvPr id="6" name="Slide Number Placeholder 5"/>
          <p:cNvSpPr>
            <a:spLocks noGrp="1"/>
          </p:cNvSpPr>
          <p:nvPr>
            <p:ph type="sldNum" sz="quarter" idx="4"/>
          </p:nvPr>
        </p:nvSpPr>
        <p:spPr>
          <a:xfrm>
            <a:off x="8256494" y="361016"/>
            <a:ext cx="506506" cy="365125"/>
          </a:xfrm>
          <a:prstGeom prst="rect">
            <a:avLst/>
          </a:prstGeom>
        </p:spPr>
        <p:txBody>
          <a:bodyPr vert="horz" lIns="91440" tIns="45720" rIns="91440" bIns="45720" rtlCol="0" anchor="ctr"/>
          <a:lstStyle>
            <a:lvl1pPr algn="r">
              <a:defRPr sz="2200" b="1">
                <a:solidFill>
                  <a:schemeClr val="bg1"/>
                </a:solidFill>
              </a:defRPr>
            </a:lvl1pPr>
          </a:lstStyle>
          <a:p>
            <a:fld id="{57AF16DE-A0D5-4438-950F-5B1E159C2C28}"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 id="2147483678" r:id="rId18"/>
    <p:sldLayoutId id="2147483679" r:id="rId19"/>
  </p:sldLayoutIdLst>
  <p:txStyles>
    <p:titleStyle>
      <a:lvl1pPr algn="l" defTabSz="914400" rtl="0" eaLnBrk="1" latinLnBrk="0" hangingPunct="1">
        <a:spcBef>
          <a:spcPct val="0"/>
        </a:spcBef>
        <a:buNone/>
        <a:defRPr sz="3600" kern="1200">
          <a:solidFill>
            <a:schemeClr val="accent1"/>
          </a:solidFill>
          <a:latin typeface="+mj-lt"/>
          <a:ea typeface="+mj-ea"/>
          <a:cs typeface="+mj-cs"/>
        </a:defRPr>
      </a:lvl1pPr>
    </p:titleStyle>
    <p:bodyStyle>
      <a:lvl1pPr marL="228600" indent="-228600" algn="l" defTabSz="914400" rtl="0" eaLnBrk="1" latinLnBrk="0" hangingPunct="1">
        <a:spcBef>
          <a:spcPts val="1800"/>
        </a:spcBef>
        <a:buClr>
          <a:schemeClr val="accent1"/>
        </a:buClr>
        <a:buSzPct val="100000"/>
        <a:buFont typeface="Wingdings 2" pitchFamily="18" charset="2"/>
        <a:buChar char="¡"/>
        <a:defRPr sz="2000" kern="1200">
          <a:solidFill>
            <a:schemeClr val="tx2"/>
          </a:solidFill>
          <a:latin typeface="+mn-lt"/>
          <a:ea typeface="+mn-ea"/>
          <a:cs typeface="+mn-cs"/>
        </a:defRPr>
      </a:lvl1pPr>
      <a:lvl2pPr marL="457200" indent="-228600" algn="l" defTabSz="914400" rtl="0" eaLnBrk="1" latinLnBrk="0" hangingPunct="1">
        <a:spcBef>
          <a:spcPts val="600"/>
        </a:spcBef>
        <a:buClr>
          <a:schemeClr val="accent1">
            <a:lumMod val="50000"/>
          </a:schemeClr>
        </a:buClr>
        <a:buSzPct val="100000"/>
        <a:buFont typeface="Wingdings 2" pitchFamily="18" charset="2"/>
        <a:buChar char="¡"/>
        <a:defRPr sz="1800" kern="1200">
          <a:solidFill>
            <a:schemeClr val="tx2"/>
          </a:solidFill>
          <a:latin typeface="+mn-lt"/>
          <a:ea typeface="+mn-ea"/>
          <a:cs typeface="+mn-cs"/>
        </a:defRPr>
      </a:lvl2pPr>
      <a:lvl3pPr marL="685800" indent="-228600" algn="l" defTabSz="914400" rtl="0" eaLnBrk="1" latinLnBrk="0" hangingPunct="1">
        <a:spcBef>
          <a:spcPts val="600"/>
        </a:spcBef>
        <a:buClr>
          <a:schemeClr val="accent1"/>
        </a:buClr>
        <a:buSzPct val="100000"/>
        <a:buFont typeface="Wingdings 2" pitchFamily="18" charset="2"/>
        <a:buChar char="¡"/>
        <a:defRPr sz="1800" kern="1200">
          <a:solidFill>
            <a:schemeClr val="tx2"/>
          </a:solidFill>
          <a:latin typeface="+mn-lt"/>
          <a:ea typeface="+mn-ea"/>
          <a:cs typeface="+mn-cs"/>
        </a:defRPr>
      </a:lvl3pPr>
      <a:lvl4pPr marL="914400" indent="-228600" algn="l" defTabSz="914400" rtl="0" eaLnBrk="1" latinLnBrk="0" hangingPunct="1">
        <a:spcBef>
          <a:spcPts val="600"/>
        </a:spcBef>
        <a:buClr>
          <a:schemeClr val="accent1">
            <a:lumMod val="50000"/>
          </a:schemeClr>
        </a:buClr>
        <a:buSzPct val="100000"/>
        <a:buFont typeface="Wingdings 2" pitchFamily="18" charset="2"/>
        <a:buChar char="¡"/>
        <a:defRPr sz="1800" kern="1200">
          <a:solidFill>
            <a:schemeClr val="tx2"/>
          </a:solidFill>
          <a:latin typeface="+mn-lt"/>
          <a:ea typeface="+mn-ea"/>
          <a:cs typeface="+mn-cs"/>
        </a:defRPr>
      </a:lvl4pPr>
      <a:lvl5pPr marL="1143000" indent="-228600" algn="l" defTabSz="914400" rtl="0" eaLnBrk="1" latinLnBrk="0" hangingPunct="1">
        <a:spcBef>
          <a:spcPts val="600"/>
        </a:spcBef>
        <a:buClr>
          <a:schemeClr val="accent1"/>
        </a:buClr>
        <a:buSzPct val="100000"/>
        <a:buFont typeface="Wingdings 2" pitchFamily="18" charset="2"/>
        <a:buChar char="¡"/>
        <a:defRPr sz="1800" kern="1200">
          <a:solidFill>
            <a:schemeClr val="tx2"/>
          </a:solidFill>
          <a:latin typeface="+mn-lt"/>
          <a:ea typeface="+mn-ea"/>
          <a:cs typeface="+mn-cs"/>
        </a:defRPr>
      </a:lvl5pPr>
      <a:lvl6pPr marL="1377950" indent="-228600" algn="l" defTabSz="914400" rtl="0" eaLnBrk="1" latinLnBrk="0" hangingPunct="1">
        <a:spcBef>
          <a:spcPct val="20000"/>
        </a:spcBef>
        <a:buClr>
          <a:schemeClr val="accent1">
            <a:lumMod val="50000"/>
          </a:schemeClr>
        </a:buClr>
        <a:buFont typeface="Wingdings 2" pitchFamily="18" charset="2"/>
        <a:buChar char=""/>
        <a:defRPr lang="en-US" sz="1800" kern="1200" dirty="0" smtClean="0">
          <a:solidFill>
            <a:schemeClr val="tx2"/>
          </a:solidFill>
          <a:latin typeface="+mn-lt"/>
          <a:ea typeface="+mn-ea"/>
          <a:cs typeface="+mn-cs"/>
        </a:defRPr>
      </a:lvl6pPr>
      <a:lvl7pPr marL="1603375" indent="-228600" algn="l" defTabSz="914400" rtl="0" eaLnBrk="1" latinLnBrk="0" hangingPunct="1">
        <a:spcBef>
          <a:spcPct val="20000"/>
        </a:spcBef>
        <a:buClr>
          <a:schemeClr val="accent1"/>
        </a:buClr>
        <a:buFont typeface="Wingdings 2" pitchFamily="18" charset="2"/>
        <a:buChar char=""/>
        <a:defRPr lang="en-US" sz="1800" kern="1200" dirty="0" smtClean="0">
          <a:solidFill>
            <a:schemeClr val="tx2"/>
          </a:solidFill>
          <a:latin typeface="+mn-lt"/>
          <a:ea typeface="+mn-ea"/>
          <a:cs typeface="+mn-cs"/>
        </a:defRPr>
      </a:lvl7pPr>
      <a:lvl8pPr marL="1830388" indent="-228600" algn="l" defTabSz="914400" rtl="0" eaLnBrk="1" latinLnBrk="0" hangingPunct="1">
        <a:spcBef>
          <a:spcPct val="20000"/>
        </a:spcBef>
        <a:buClr>
          <a:schemeClr val="accent1">
            <a:lumMod val="50000"/>
          </a:schemeClr>
        </a:buClr>
        <a:buFont typeface="Wingdings 2" pitchFamily="18" charset="2"/>
        <a:buChar char=""/>
        <a:defRPr lang="en-US" sz="1800" kern="1200" dirty="0" smtClean="0">
          <a:solidFill>
            <a:schemeClr val="tx2"/>
          </a:solidFill>
          <a:latin typeface="+mn-lt"/>
          <a:ea typeface="+mn-ea"/>
          <a:cs typeface="+mn-cs"/>
        </a:defRPr>
      </a:lvl8pPr>
      <a:lvl9pPr marL="2057400" indent="-228600" algn="l" defTabSz="914400" rtl="0" eaLnBrk="1" latinLnBrk="0" hangingPunct="1">
        <a:spcBef>
          <a:spcPct val="20000"/>
        </a:spcBef>
        <a:buClr>
          <a:schemeClr val="accent1"/>
        </a:buClr>
        <a:buFont typeface="Wingdings 2" pitchFamily="18" charset="2"/>
        <a:buChar char=""/>
        <a:defRPr lang="en-US" sz="1800" kern="1200" dirty="0">
          <a:solidFill>
            <a:schemeClr val="tx2"/>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0.xml"/><Relationship Id="rId1" Type="http://schemas.openxmlformats.org/officeDocument/2006/relationships/slideLayout" Target="../slideLayouts/slideLayout9.xml"/></Relationships>
</file>

<file path=ppt/slides/_rels/slide1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1.xml"/><Relationship Id="rId1" Type="http://schemas.openxmlformats.org/officeDocument/2006/relationships/slideLayout" Target="../slideLayouts/slideLayout9.xml"/></Relationships>
</file>

<file path=ppt/slides/_rels/slide1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2.xml"/><Relationship Id="rId1" Type="http://schemas.openxmlformats.org/officeDocument/2006/relationships/slideLayout" Target="../slideLayouts/slideLayout9.xml"/></Relationships>
</file>

<file path=ppt/slides/_rels/slide1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3.xml"/><Relationship Id="rId1" Type="http://schemas.openxmlformats.org/officeDocument/2006/relationships/slideLayout" Target="../slideLayouts/slideLayout9.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9.xml"/><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40.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9.xml"/><Relationship Id="rId1" Type="http://schemas.openxmlformats.org/officeDocument/2006/relationships/slideLayout" Target="../slideLayouts/slideLayout1.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7.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8.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3.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7.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7.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7.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7.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7.xml"/></Relationships>
</file>

<file path=ppt/slides/_rels/slide5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56.xml"/><Relationship Id="rId1" Type="http://schemas.openxmlformats.org/officeDocument/2006/relationships/slideLayout" Target="../slideLayouts/slideLayout1.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57.xml"/><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58.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3.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59.xml"/><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2" Type="http://schemas.openxmlformats.org/officeDocument/2006/relationships/notesSlide" Target="../notesSlides/notesSlide60.xml"/><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61.xml"/><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2" Type="http://schemas.openxmlformats.org/officeDocument/2006/relationships/notesSlide" Target="../notesSlides/notesSlide62.xml"/><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2" Type="http://schemas.openxmlformats.org/officeDocument/2006/relationships/notesSlide" Target="../notesSlides/notesSlide63.xml"/><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64.xml"/><Relationship Id="rId1" Type="http://schemas.openxmlformats.org/officeDocument/2006/relationships/slideLayout" Target="../slideLayouts/slideLayout1.xml"/></Relationships>
</file>

<file path=ppt/slides/_rels/slide6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2" Type="http://schemas.openxmlformats.org/officeDocument/2006/relationships/notesSlide" Target="../notesSlides/notesSlide65.xml"/><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2" Type="http://schemas.openxmlformats.org/officeDocument/2006/relationships/notesSlide" Target="../notesSlides/notesSlide66.xml"/><Relationship Id="rId1" Type="http://schemas.openxmlformats.org/officeDocument/2006/relationships/slideLayout" Target="../slideLayouts/slideLayout7.xml"/></Relationships>
</file>

<file path=ppt/slides/_rels/slide69.xml.rels><?xml version="1.0" encoding="UTF-8" standalone="yes"?>
<Relationships xmlns="http://schemas.openxmlformats.org/package/2006/relationships"><Relationship Id="rId2" Type="http://schemas.openxmlformats.org/officeDocument/2006/relationships/notesSlide" Target="../notesSlides/notesSlide67.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hyperlink" Target="http://accreditation.naspaa.org/considering-accreditation/" TargetMode="External"/><Relationship Id="rId7" Type="http://schemas.openxmlformats.org/officeDocument/2006/relationships/hyperlink" Target="http://accreditation.naspaa.org/for-site-visitors/" TargetMode="External"/><Relationship Id="rId2" Type="http://schemas.openxmlformats.org/officeDocument/2006/relationships/notesSlide" Target="../notesSlides/notesSlide7.xml"/><Relationship Id="rId1" Type="http://schemas.openxmlformats.org/officeDocument/2006/relationships/slideLayout" Target="../slideLayouts/slideLayout13.xml"/><Relationship Id="rId6" Type="http://schemas.openxmlformats.org/officeDocument/2006/relationships/hyperlink" Target="http://accreditation.naspaa.org/resources/peer-examples/" TargetMode="External"/><Relationship Id="rId5" Type="http://schemas.openxmlformats.org/officeDocument/2006/relationships/hyperlink" Target="http://accreditation.naspaa.org/resources/official-standards-policies/" TargetMode="External"/><Relationship Id="rId4" Type="http://schemas.openxmlformats.org/officeDocument/2006/relationships/hyperlink" Target="http://accreditation.naspaa.org/resources/" TargetMode="External"/></Relationships>
</file>

<file path=ppt/slides/_rels/slide70.xml.rels><?xml version="1.0" encoding="UTF-8" standalone="yes"?>
<Relationships xmlns="http://schemas.openxmlformats.org/package/2006/relationships"><Relationship Id="rId2" Type="http://schemas.openxmlformats.org/officeDocument/2006/relationships/notesSlide" Target="../notesSlides/notesSlide68.xml"/><Relationship Id="rId1" Type="http://schemas.openxmlformats.org/officeDocument/2006/relationships/slideLayout" Target="../slideLayouts/slideLayout7.xml"/></Relationships>
</file>

<file path=ppt/slides/_rels/slide71.xml.rels><?xml version="1.0" encoding="UTF-8" standalone="yes"?>
<Relationships xmlns="http://schemas.openxmlformats.org/package/2006/relationships"><Relationship Id="rId2" Type="http://schemas.openxmlformats.org/officeDocument/2006/relationships/notesSlide" Target="../notesSlides/notesSlide69.xml"/><Relationship Id="rId1" Type="http://schemas.openxmlformats.org/officeDocument/2006/relationships/slideLayout" Target="../slideLayouts/slideLayout7.xml"/></Relationships>
</file>

<file path=ppt/slides/_rels/slide72.xml.rels><?xml version="1.0" encoding="UTF-8" standalone="yes"?>
<Relationships xmlns="http://schemas.openxmlformats.org/package/2006/relationships"><Relationship Id="rId2" Type="http://schemas.openxmlformats.org/officeDocument/2006/relationships/notesSlide" Target="../notesSlides/notesSlide70.xml"/><Relationship Id="rId1" Type="http://schemas.openxmlformats.org/officeDocument/2006/relationships/slideLayout" Target="../slideLayouts/slideLayout7.xml"/></Relationships>
</file>

<file path=ppt/slides/_rels/slide73.xml.rels><?xml version="1.0" encoding="UTF-8" standalone="yes"?>
<Relationships xmlns="http://schemas.openxmlformats.org/package/2006/relationships"><Relationship Id="rId2" Type="http://schemas.openxmlformats.org/officeDocument/2006/relationships/notesSlide" Target="../notesSlides/notesSlide71.xml"/><Relationship Id="rId1" Type="http://schemas.openxmlformats.org/officeDocument/2006/relationships/slideLayout" Target="../slideLayouts/slideLayout7.xml"/></Relationships>
</file>

<file path=ppt/slides/_rels/slide74.xml.rels><?xml version="1.0" encoding="UTF-8" standalone="yes"?>
<Relationships xmlns="http://schemas.openxmlformats.org/package/2006/relationships"><Relationship Id="rId2" Type="http://schemas.openxmlformats.org/officeDocument/2006/relationships/notesSlide" Target="../notesSlides/notesSlide72.xml"/><Relationship Id="rId1" Type="http://schemas.openxmlformats.org/officeDocument/2006/relationships/slideLayout" Target="../slideLayouts/slideLayout7.xml"/></Relationships>
</file>

<file path=ppt/slides/_rels/slide75.xml.rels><?xml version="1.0" encoding="UTF-8" standalone="yes"?>
<Relationships xmlns="http://schemas.openxmlformats.org/package/2006/relationships"><Relationship Id="rId2" Type="http://schemas.openxmlformats.org/officeDocument/2006/relationships/notesSlide" Target="../notesSlides/notesSlide73.xml"/><Relationship Id="rId1" Type="http://schemas.openxmlformats.org/officeDocument/2006/relationships/slideLayout" Target="../slideLayouts/slideLayout7.xml"/></Relationships>
</file>

<file path=ppt/slides/_rels/slide76.xml.rels><?xml version="1.0" encoding="UTF-8" standalone="yes"?>
<Relationships xmlns="http://schemas.openxmlformats.org/package/2006/relationships"><Relationship Id="rId2" Type="http://schemas.openxmlformats.org/officeDocument/2006/relationships/notesSlide" Target="../notesSlides/notesSlide74.xml"/><Relationship Id="rId1" Type="http://schemas.openxmlformats.org/officeDocument/2006/relationships/slideLayout" Target="../slideLayouts/slideLayout7.xml"/></Relationships>
</file>

<file path=ppt/slides/_rels/slide77.xml.rels><?xml version="1.0" encoding="UTF-8" standalone="yes"?>
<Relationships xmlns="http://schemas.openxmlformats.org/package/2006/relationships"><Relationship Id="rId2" Type="http://schemas.openxmlformats.org/officeDocument/2006/relationships/notesSlide" Target="../notesSlides/notesSlide75.xml"/><Relationship Id="rId1" Type="http://schemas.openxmlformats.org/officeDocument/2006/relationships/slideLayout" Target="../slideLayouts/slideLayout7.xml"/></Relationships>
</file>

<file path=ppt/slides/_rels/slide78.xml.rels><?xml version="1.0" encoding="UTF-8" standalone="yes"?>
<Relationships xmlns="http://schemas.openxmlformats.org/package/2006/relationships"><Relationship Id="rId2" Type="http://schemas.openxmlformats.org/officeDocument/2006/relationships/notesSlide" Target="../notesSlides/notesSlide76.xml"/><Relationship Id="rId1" Type="http://schemas.openxmlformats.org/officeDocument/2006/relationships/slideLayout" Target="../slideLayouts/slideLayout7.xml"/></Relationships>
</file>

<file path=ppt/slides/_rels/slide79.xml.rels><?xml version="1.0" encoding="UTF-8" standalone="yes"?>
<Relationships xmlns="http://schemas.openxmlformats.org/package/2006/relationships"><Relationship Id="rId2" Type="http://schemas.openxmlformats.org/officeDocument/2006/relationships/notesSlide" Target="../notesSlides/notesSlide7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8.xml"/><Relationship Id="rId1" Type="http://schemas.openxmlformats.org/officeDocument/2006/relationships/slideLayout" Target="../slideLayouts/slideLayout9.xml"/></Relationships>
</file>

<file path=ppt/slides/_rels/slide80.xml.rels><?xml version="1.0" encoding="UTF-8" standalone="yes"?>
<Relationships xmlns="http://schemas.openxmlformats.org/package/2006/relationships"><Relationship Id="rId2" Type="http://schemas.openxmlformats.org/officeDocument/2006/relationships/notesSlide" Target="../notesSlides/notesSlide78.xml"/><Relationship Id="rId1" Type="http://schemas.openxmlformats.org/officeDocument/2006/relationships/slideLayout" Target="../slideLayouts/slideLayout7.xml"/></Relationships>
</file>

<file path=ppt/slides/_rels/slide8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79.xml"/><Relationship Id="rId1" Type="http://schemas.openxmlformats.org/officeDocument/2006/relationships/slideLayout" Target="../slideLayouts/slideLayout1.xml"/></Relationships>
</file>

<file path=ppt/slides/_rels/slide82.xml.rels><?xml version="1.0" encoding="UTF-8" standalone="yes"?>
<Relationships xmlns="http://schemas.openxmlformats.org/package/2006/relationships"><Relationship Id="rId2" Type="http://schemas.openxmlformats.org/officeDocument/2006/relationships/notesSlide" Target="../notesSlides/notesSlide80.xml"/><Relationship Id="rId1" Type="http://schemas.openxmlformats.org/officeDocument/2006/relationships/slideLayout" Target="../slideLayouts/slideLayout7.xml"/></Relationships>
</file>

<file path=ppt/slides/_rels/slide8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9.xml"/><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48275" y="457200"/>
            <a:ext cx="6814457" cy="1077218"/>
          </a:xfrm>
          <a:prstGeom prst="rect">
            <a:avLst/>
          </a:prstGeom>
          <a:noFill/>
        </p:spPr>
        <p:txBody>
          <a:bodyPr wrap="square" rtlCol="0">
            <a:spAutoFit/>
          </a:bodyPr>
          <a:lstStyle/>
          <a:p>
            <a:pPr algn="ctr"/>
            <a:r>
              <a:rPr lang="en-US" sz="3200" b="1" dirty="0" smtClean="0">
                <a:solidFill>
                  <a:srgbClr val="890505"/>
                </a:solidFill>
                <a:latin typeface="Franklin Gothic Demi Cond" panose="020B0706030402020204" pitchFamily="34" charset="0"/>
              </a:rPr>
              <a:t>Thank you to our generous breakfast sponsor, The American University in Cairo!</a:t>
            </a:r>
            <a:endParaRPr lang="en-US" sz="3200" b="1" dirty="0">
              <a:solidFill>
                <a:srgbClr val="890505"/>
              </a:solidFill>
              <a:latin typeface="Franklin Gothic Demi Cond" panose="020B0706030402020204" pitchFamily="34" charset="0"/>
            </a:endParaRPr>
          </a:p>
        </p:txBody>
      </p:sp>
      <p:pic>
        <p:nvPicPr>
          <p:cNvPr id="2050" name="Picture 2" descr="http://www.aucegypt.edu/sites/all/themes/auc/logo.png"/>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533400" y="2895600"/>
            <a:ext cx="8519583" cy="1752600"/>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xmlns="" val="217234730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NASPAAlog.jpg"/>
          <p:cNvPicPr>
            <a:picLocks noChangeAspect="1"/>
          </p:cNvPicPr>
          <p:nvPr/>
        </p:nvPicPr>
        <p:blipFill>
          <a:blip r:embed="rId3" cstate="email">
            <a:extLst>
              <a:ext uri="{28A0092B-C50C-407E-A947-70E740481C1C}">
                <a14:useLocalDpi xmlns:a14="http://schemas.microsoft.com/office/drawing/2010/main" xmlns="" val="0"/>
              </a:ext>
            </a:extLst>
          </a:blip>
          <a:stretch>
            <a:fillRect/>
          </a:stretch>
        </p:blipFill>
        <p:spPr>
          <a:xfrm>
            <a:off x="4762543" y="517878"/>
            <a:ext cx="3090819" cy="1462988"/>
          </a:xfrm>
          <a:prstGeom prst="rect">
            <a:avLst/>
          </a:prstGeom>
        </p:spPr>
      </p:pic>
      <p:sp>
        <p:nvSpPr>
          <p:cNvPr id="6" name="Content Placeholder 5"/>
          <p:cNvSpPr>
            <a:spLocks noGrp="1"/>
          </p:cNvSpPr>
          <p:nvPr>
            <p:ph sz="half" idx="1"/>
          </p:nvPr>
        </p:nvSpPr>
        <p:spPr>
          <a:xfrm>
            <a:off x="457199" y="2214561"/>
            <a:ext cx="7396163" cy="3646281"/>
          </a:xfrm>
        </p:spPr>
        <p:txBody>
          <a:bodyPr>
            <a:noAutofit/>
          </a:bodyPr>
          <a:lstStyle/>
          <a:p>
            <a:pPr marL="0" indent="0">
              <a:buNone/>
            </a:pPr>
            <a:r>
              <a:rPr lang="en-US" sz="3600" dirty="0" smtClean="0">
                <a:solidFill>
                  <a:schemeClr val="tx1"/>
                </a:solidFill>
              </a:rPr>
              <a:t>Understand what your program is trying to accomplish (mission)</a:t>
            </a:r>
          </a:p>
          <a:p>
            <a:pPr marL="0" indent="0">
              <a:buNone/>
            </a:pPr>
            <a:r>
              <a:rPr lang="en-US" sz="3600" dirty="0" smtClean="0">
                <a:solidFill>
                  <a:schemeClr val="tx1"/>
                </a:solidFill>
              </a:rPr>
              <a:t>Identify gaps in what you say you’re doing and what you’re actually doing</a:t>
            </a:r>
          </a:p>
        </p:txBody>
      </p:sp>
      <p:sp>
        <p:nvSpPr>
          <p:cNvPr id="2" name="TextBox 1"/>
          <p:cNvSpPr txBox="1"/>
          <p:nvPr/>
        </p:nvSpPr>
        <p:spPr>
          <a:xfrm>
            <a:off x="737937" y="673768"/>
            <a:ext cx="3769895" cy="1323439"/>
          </a:xfrm>
          <a:prstGeom prst="rect">
            <a:avLst/>
          </a:prstGeom>
          <a:noFill/>
        </p:spPr>
        <p:txBody>
          <a:bodyPr wrap="square" rtlCol="0">
            <a:spAutoFit/>
          </a:bodyPr>
          <a:lstStyle/>
          <a:p>
            <a:r>
              <a:rPr lang="en-US" sz="4000" dirty="0" smtClean="0">
                <a:solidFill>
                  <a:srgbClr val="9A3131"/>
                </a:solidFill>
              </a:rPr>
              <a:t>Value of Accreditation</a:t>
            </a:r>
            <a:endParaRPr lang="en-US" sz="4000" dirty="0">
              <a:solidFill>
                <a:srgbClr val="9A3131"/>
              </a:solidFill>
            </a:endParaRPr>
          </a:p>
        </p:txBody>
      </p:sp>
    </p:spTree>
    <p:extLst>
      <p:ext uri="{BB962C8B-B14F-4D97-AF65-F5344CB8AC3E}">
        <p14:creationId xmlns:p14="http://schemas.microsoft.com/office/powerpoint/2010/main" xmlns="" val="268909520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NASPAAlog.jpg"/>
          <p:cNvPicPr>
            <a:picLocks noChangeAspect="1"/>
          </p:cNvPicPr>
          <p:nvPr/>
        </p:nvPicPr>
        <p:blipFill>
          <a:blip r:embed="rId3" cstate="email">
            <a:extLst>
              <a:ext uri="{28A0092B-C50C-407E-A947-70E740481C1C}">
                <a14:useLocalDpi xmlns:a14="http://schemas.microsoft.com/office/drawing/2010/main" xmlns="" val="0"/>
              </a:ext>
            </a:extLst>
          </a:blip>
          <a:stretch>
            <a:fillRect/>
          </a:stretch>
        </p:blipFill>
        <p:spPr>
          <a:xfrm>
            <a:off x="4762543" y="517878"/>
            <a:ext cx="3090819" cy="1462988"/>
          </a:xfrm>
          <a:prstGeom prst="rect">
            <a:avLst/>
          </a:prstGeom>
        </p:spPr>
      </p:pic>
      <p:sp>
        <p:nvSpPr>
          <p:cNvPr id="6" name="Content Placeholder 5"/>
          <p:cNvSpPr>
            <a:spLocks noGrp="1"/>
          </p:cNvSpPr>
          <p:nvPr>
            <p:ph sz="half" idx="1"/>
          </p:nvPr>
        </p:nvSpPr>
        <p:spPr>
          <a:xfrm>
            <a:off x="457199" y="2214561"/>
            <a:ext cx="7396163" cy="3646281"/>
          </a:xfrm>
        </p:spPr>
        <p:txBody>
          <a:bodyPr>
            <a:noAutofit/>
          </a:bodyPr>
          <a:lstStyle/>
          <a:p>
            <a:pPr marL="0" indent="0">
              <a:buNone/>
            </a:pPr>
            <a:r>
              <a:rPr lang="en-US" sz="3600" dirty="0">
                <a:solidFill>
                  <a:schemeClr val="tx1"/>
                </a:solidFill>
              </a:rPr>
              <a:t>Assess your program’s performance </a:t>
            </a:r>
          </a:p>
          <a:p>
            <a:pPr marL="0" indent="0">
              <a:buNone/>
            </a:pPr>
            <a:r>
              <a:rPr lang="en-US" sz="3600" dirty="0" smtClean="0">
                <a:solidFill>
                  <a:schemeClr val="tx1"/>
                </a:solidFill>
              </a:rPr>
              <a:t>Analyze, synthesize, make data-driven improvements in a continuous improvement environment</a:t>
            </a:r>
            <a:endParaRPr lang="en-US" sz="3600" dirty="0">
              <a:solidFill>
                <a:schemeClr val="tx1"/>
              </a:solidFill>
            </a:endParaRPr>
          </a:p>
        </p:txBody>
      </p:sp>
      <p:sp>
        <p:nvSpPr>
          <p:cNvPr id="2" name="TextBox 1"/>
          <p:cNvSpPr txBox="1"/>
          <p:nvPr/>
        </p:nvSpPr>
        <p:spPr>
          <a:xfrm>
            <a:off x="737937" y="673768"/>
            <a:ext cx="3769895" cy="1323439"/>
          </a:xfrm>
          <a:prstGeom prst="rect">
            <a:avLst/>
          </a:prstGeom>
          <a:noFill/>
        </p:spPr>
        <p:txBody>
          <a:bodyPr wrap="square" rtlCol="0">
            <a:spAutoFit/>
          </a:bodyPr>
          <a:lstStyle/>
          <a:p>
            <a:r>
              <a:rPr lang="en-US" sz="4000" dirty="0" smtClean="0">
                <a:solidFill>
                  <a:srgbClr val="9A3131"/>
                </a:solidFill>
              </a:rPr>
              <a:t>Value of Accreditation</a:t>
            </a:r>
            <a:endParaRPr lang="en-US" sz="4000" dirty="0">
              <a:solidFill>
                <a:srgbClr val="9A3131"/>
              </a:solidFill>
            </a:endParaRPr>
          </a:p>
        </p:txBody>
      </p:sp>
    </p:spTree>
    <p:extLst>
      <p:ext uri="{BB962C8B-B14F-4D97-AF65-F5344CB8AC3E}">
        <p14:creationId xmlns:p14="http://schemas.microsoft.com/office/powerpoint/2010/main" xmlns="" val="367424481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NASPAAlog.jpg"/>
          <p:cNvPicPr>
            <a:picLocks noChangeAspect="1"/>
          </p:cNvPicPr>
          <p:nvPr/>
        </p:nvPicPr>
        <p:blipFill>
          <a:blip r:embed="rId3" cstate="email">
            <a:extLst>
              <a:ext uri="{28A0092B-C50C-407E-A947-70E740481C1C}">
                <a14:useLocalDpi xmlns:a14="http://schemas.microsoft.com/office/drawing/2010/main" xmlns="" val="0"/>
              </a:ext>
            </a:extLst>
          </a:blip>
          <a:stretch>
            <a:fillRect/>
          </a:stretch>
        </p:blipFill>
        <p:spPr>
          <a:xfrm>
            <a:off x="4762543" y="517878"/>
            <a:ext cx="3090819" cy="1462988"/>
          </a:xfrm>
          <a:prstGeom prst="rect">
            <a:avLst/>
          </a:prstGeom>
        </p:spPr>
      </p:pic>
      <p:sp>
        <p:nvSpPr>
          <p:cNvPr id="6" name="Content Placeholder 5"/>
          <p:cNvSpPr>
            <a:spLocks noGrp="1"/>
          </p:cNvSpPr>
          <p:nvPr>
            <p:ph sz="half" idx="1"/>
          </p:nvPr>
        </p:nvSpPr>
        <p:spPr>
          <a:xfrm>
            <a:off x="457199" y="2214561"/>
            <a:ext cx="7396163" cy="3646281"/>
          </a:xfrm>
        </p:spPr>
        <p:txBody>
          <a:bodyPr>
            <a:noAutofit/>
          </a:bodyPr>
          <a:lstStyle/>
          <a:p>
            <a:pPr marL="0" indent="0">
              <a:buNone/>
            </a:pPr>
            <a:r>
              <a:rPr lang="en-US" sz="3600" dirty="0" smtClean="0">
                <a:solidFill>
                  <a:schemeClr val="tx1"/>
                </a:solidFill>
              </a:rPr>
              <a:t>These are the “what” of accreditation – the outputs of accreditation.</a:t>
            </a:r>
          </a:p>
          <a:p>
            <a:pPr marL="0" indent="0">
              <a:buNone/>
            </a:pPr>
            <a:r>
              <a:rPr lang="en-US" sz="3600" dirty="0" smtClean="0">
                <a:solidFill>
                  <a:schemeClr val="tx1"/>
                </a:solidFill>
              </a:rPr>
              <a:t>The “why” of accreditation – the outcome is…</a:t>
            </a:r>
            <a:endParaRPr lang="en-US" sz="3600" dirty="0">
              <a:solidFill>
                <a:schemeClr val="tx1"/>
              </a:solidFill>
            </a:endParaRPr>
          </a:p>
        </p:txBody>
      </p:sp>
      <p:sp>
        <p:nvSpPr>
          <p:cNvPr id="2" name="TextBox 1"/>
          <p:cNvSpPr txBox="1"/>
          <p:nvPr/>
        </p:nvSpPr>
        <p:spPr>
          <a:xfrm>
            <a:off x="737937" y="673768"/>
            <a:ext cx="3769895" cy="1323439"/>
          </a:xfrm>
          <a:prstGeom prst="rect">
            <a:avLst/>
          </a:prstGeom>
          <a:noFill/>
        </p:spPr>
        <p:txBody>
          <a:bodyPr wrap="square" rtlCol="0">
            <a:spAutoFit/>
          </a:bodyPr>
          <a:lstStyle/>
          <a:p>
            <a:r>
              <a:rPr lang="en-US" sz="4000" dirty="0" smtClean="0">
                <a:solidFill>
                  <a:srgbClr val="9A3131"/>
                </a:solidFill>
              </a:rPr>
              <a:t>Value of Accreditation</a:t>
            </a:r>
            <a:endParaRPr lang="en-US" sz="4000" dirty="0">
              <a:solidFill>
                <a:srgbClr val="9A3131"/>
              </a:solidFill>
            </a:endParaRPr>
          </a:p>
        </p:txBody>
      </p:sp>
    </p:spTree>
    <p:extLst>
      <p:ext uri="{BB962C8B-B14F-4D97-AF65-F5344CB8AC3E}">
        <p14:creationId xmlns:p14="http://schemas.microsoft.com/office/powerpoint/2010/main" xmlns="" val="149132254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NASPAAlog.jpg"/>
          <p:cNvPicPr>
            <a:picLocks noChangeAspect="1"/>
          </p:cNvPicPr>
          <p:nvPr/>
        </p:nvPicPr>
        <p:blipFill>
          <a:blip r:embed="rId3" cstate="email">
            <a:extLst>
              <a:ext uri="{28A0092B-C50C-407E-A947-70E740481C1C}">
                <a14:useLocalDpi xmlns:a14="http://schemas.microsoft.com/office/drawing/2010/main" xmlns="" val="0"/>
              </a:ext>
            </a:extLst>
          </a:blip>
          <a:stretch>
            <a:fillRect/>
          </a:stretch>
        </p:blipFill>
        <p:spPr>
          <a:xfrm>
            <a:off x="4762543" y="517878"/>
            <a:ext cx="3090819" cy="1462988"/>
          </a:xfrm>
          <a:prstGeom prst="rect">
            <a:avLst/>
          </a:prstGeom>
        </p:spPr>
      </p:pic>
      <p:sp>
        <p:nvSpPr>
          <p:cNvPr id="6" name="Content Placeholder 5"/>
          <p:cNvSpPr>
            <a:spLocks noGrp="1"/>
          </p:cNvSpPr>
          <p:nvPr>
            <p:ph sz="half" idx="1"/>
          </p:nvPr>
        </p:nvSpPr>
        <p:spPr>
          <a:xfrm>
            <a:off x="457199" y="2214561"/>
            <a:ext cx="7396163" cy="3646281"/>
          </a:xfrm>
        </p:spPr>
        <p:txBody>
          <a:bodyPr>
            <a:noAutofit/>
          </a:bodyPr>
          <a:lstStyle/>
          <a:p>
            <a:pPr marL="0" indent="0">
              <a:buNone/>
            </a:pPr>
            <a:r>
              <a:rPr lang="en-US" sz="3600" dirty="0" smtClean="0">
                <a:solidFill>
                  <a:schemeClr val="tx1"/>
                </a:solidFill>
              </a:rPr>
              <a:t>Demonstrating you’re meeting stakeholder needs (STUDENTS!, faculty, employers, community partners, </a:t>
            </a:r>
            <a:r>
              <a:rPr lang="en-US" sz="3600" dirty="0" err="1" smtClean="0">
                <a:solidFill>
                  <a:schemeClr val="tx1"/>
                </a:solidFill>
              </a:rPr>
              <a:t>etc</a:t>
            </a:r>
            <a:r>
              <a:rPr lang="en-US" sz="3600" dirty="0" smtClean="0">
                <a:solidFill>
                  <a:schemeClr val="tx1"/>
                </a:solidFill>
              </a:rPr>
              <a:t>)…</a:t>
            </a:r>
          </a:p>
          <a:p>
            <a:pPr marL="0" indent="0">
              <a:buNone/>
            </a:pPr>
            <a:r>
              <a:rPr lang="en-US" sz="3600" b="1" dirty="0" smtClean="0">
                <a:solidFill>
                  <a:srgbClr val="C00000"/>
                </a:solidFill>
              </a:rPr>
              <a:t>for the purpose of improving public service</a:t>
            </a:r>
            <a:endParaRPr lang="en-US" sz="3600" b="1" dirty="0">
              <a:solidFill>
                <a:srgbClr val="C00000"/>
              </a:solidFill>
            </a:endParaRPr>
          </a:p>
        </p:txBody>
      </p:sp>
      <p:sp>
        <p:nvSpPr>
          <p:cNvPr id="2" name="TextBox 1"/>
          <p:cNvSpPr txBox="1"/>
          <p:nvPr/>
        </p:nvSpPr>
        <p:spPr>
          <a:xfrm>
            <a:off x="737937" y="673768"/>
            <a:ext cx="3769895" cy="1323439"/>
          </a:xfrm>
          <a:prstGeom prst="rect">
            <a:avLst/>
          </a:prstGeom>
          <a:noFill/>
        </p:spPr>
        <p:txBody>
          <a:bodyPr wrap="square" rtlCol="0">
            <a:spAutoFit/>
          </a:bodyPr>
          <a:lstStyle/>
          <a:p>
            <a:r>
              <a:rPr lang="en-US" sz="4000" dirty="0" smtClean="0">
                <a:solidFill>
                  <a:srgbClr val="9A3131"/>
                </a:solidFill>
              </a:rPr>
              <a:t>Value of Accreditation</a:t>
            </a:r>
            <a:endParaRPr lang="en-US" sz="4000" dirty="0">
              <a:solidFill>
                <a:srgbClr val="9A3131"/>
              </a:solidFill>
            </a:endParaRPr>
          </a:p>
        </p:txBody>
      </p:sp>
    </p:spTree>
    <p:extLst>
      <p:ext uri="{BB962C8B-B14F-4D97-AF65-F5344CB8AC3E}">
        <p14:creationId xmlns:p14="http://schemas.microsoft.com/office/powerpoint/2010/main" xmlns="" val="405314014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accreditation triangle (from the videos…)</a:t>
            </a:r>
            <a:endParaRPr lang="en-US" dirty="0"/>
          </a:p>
        </p:txBody>
      </p:sp>
      <p:sp>
        <p:nvSpPr>
          <p:cNvPr id="3" name="Content Placeholder 2"/>
          <p:cNvSpPr>
            <a:spLocks noGrp="1"/>
          </p:cNvSpPr>
          <p:nvPr>
            <p:ph idx="1"/>
          </p:nvPr>
        </p:nvSpPr>
        <p:spPr/>
        <p:txBody>
          <a:bodyPr/>
          <a:lstStyle/>
          <a:p>
            <a:pPr marL="0" indent="0">
              <a:buNone/>
            </a:pPr>
            <a:r>
              <a:rPr lang="en-US" dirty="0" smtClean="0"/>
              <a:t> </a:t>
            </a:r>
            <a:endParaRPr lang="en-US" dirty="0"/>
          </a:p>
        </p:txBody>
      </p:sp>
      <p:sp>
        <p:nvSpPr>
          <p:cNvPr id="4" name="Isosceles Triangle 3"/>
          <p:cNvSpPr/>
          <p:nvPr/>
        </p:nvSpPr>
        <p:spPr>
          <a:xfrm>
            <a:off x="1914769" y="2999154"/>
            <a:ext cx="3888153" cy="2598615"/>
          </a:xfrm>
          <a:prstGeom prst="triangle">
            <a:avLst>
              <a:gd name="adj" fmla="val 49703"/>
            </a:avLst>
          </a:prstGeom>
          <a:ln/>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6" name="TextBox 5"/>
          <p:cNvSpPr txBox="1"/>
          <p:nvPr/>
        </p:nvSpPr>
        <p:spPr>
          <a:xfrm rot="3243599">
            <a:off x="4752304" y="3897717"/>
            <a:ext cx="1302670" cy="461665"/>
          </a:xfrm>
          <a:prstGeom prst="rect">
            <a:avLst/>
          </a:prstGeom>
          <a:noFill/>
        </p:spPr>
        <p:txBody>
          <a:bodyPr wrap="square" rtlCol="0">
            <a:spAutoFit/>
          </a:bodyPr>
          <a:lstStyle/>
          <a:p>
            <a:r>
              <a:rPr lang="en-US" sz="2400" dirty="0" smtClean="0"/>
              <a:t>Process</a:t>
            </a:r>
            <a:endParaRPr lang="en-US" sz="2400" dirty="0"/>
          </a:p>
        </p:txBody>
      </p:sp>
      <p:sp>
        <p:nvSpPr>
          <p:cNvPr id="7" name="TextBox 6"/>
          <p:cNvSpPr txBox="1"/>
          <p:nvPr/>
        </p:nvSpPr>
        <p:spPr>
          <a:xfrm rot="18482233">
            <a:off x="1810588" y="3573343"/>
            <a:ext cx="1476391" cy="461665"/>
          </a:xfrm>
          <a:prstGeom prst="rect">
            <a:avLst/>
          </a:prstGeom>
          <a:noFill/>
        </p:spPr>
        <p:txBody>
          <a:bodyPr wrap="square" rtlCol="0">
            <a:spAutoFit/>
          </a:bodyPr>
          <a:lstStyle/>
          <a:p>
            <a:r>
              <a:rPr lang="en-US" sz="2400" dirty="0" smtClean="0"/>
              <a:t>Mission</a:t>
            </a:r>
            <a:endParaRPr lang="en-US" sz="2400" dirty="0"/>
          </a:p>
        </p:txBody>
      </p:sp>
      <p:sp>
        <p:nvSpPr>
          <p:cNvPr id="9" name="TextBox 8"/>
          <p:cNvSpPr txBox="1"/>
          <p:nvPr/>
        </p:nvSpPr>
        <p:spPr>
          <a:xfrm>
            <a:off x="3149085" y="5832231"/>
            <a:ext cx="1989529" cy="461665"/>
          </a:xfrm>
          <a:prstGeom prst="rect">
            <a:avLst/>
          </a:prstGeom>
          <a:noFill/>
        </p:spPr>
        <p:txBody>
          <a:bodyPr wrap="square" rtlCol="0">
            <a:spAutoFit/>
          </a:bodyPr>
          <a:lstStyle/>
          <a:p>
            <a:r>
              <a:rPr lang="en-US" sz="2400" dirty="0" smtClean="0"/>
              <a:t>Outcomes</a:t>
            </a:r>
            <a:endParaRPr lang="en-US" sz="2400" dirty="0"/>
          </a:p>
        </p:txBody>
      </p:sp>
    </p:spTree>
    <p:extLst>
      <p:ext uri="{BB962C8B-B14F-4D97-AF65-F5344CB8AC3E}">
        <p14:creationId xmlns:p14="http://schemas.microsoft.com/office/powerpoint/2010/main" xmlns="" val="252275188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199" y="545432"/>
            <a:ext cx="6508377" cy="1091838"/>
          </a:xfrm>
        </p:spPr>
        <p:txBody>
          <a:bodyPr/>
          <a:lstStyle/>
          <a:p>
            <a:r>
              <a:rPr lang="en-US" dirty="0" smtClean="0"/>
              <a:t>The building blocks of accreditation</a:t>
            </a:r>
            <a:endParaRPr lang="en-US" dirty="0"/>
          </a:p>
        </p:txBody>
      </p:sp>
      <p:sp>
        <p:nvSpPr>
          <p:cNvPr id="3" name="Content Placeholder 2"/>
          <p:cNvSpPr>
            <a:spLocks noGrp="1"/>
          </p:cNvSpPr>
          <p:nvPr>
            <p:ph idx="1"/>
          </p:nvPr>
        </p:nvSpPr>
        <p:spPr/>
        <p:txBody>
          <a:bodyPr/>
          <a:lstStyle/>
          <a:p>
            <a:pPr marL="0" indent="0">
              <a:buNone/>
            </a:pPr>
            <a:r>
              <a:rPr lang="en-US" dirty="0" smtClean="0"/>
              <a:t> </a:t>
            </a:r>
            <a:endParaRPr lang="en-US" dirty="0"/>
          </a:p>
        </p:txBody>
      </p:sp>
      <p:sp>
        <p:nvSpPr>
          <p:cNvPr id="4" name="Isosceles Triangle 3"/>
          <p:cNvSpPr/>
          <p:nvPr/>
        </p:nvSpPr>
        <p:spPr>
          <a:xfrm>
            <a:off x="1914769" y="2134400"/>
            <a:ext cx="3888153" cy="3622431"/>
          </a:xfrm>
          <a:prstGeom prst="triangle">
            <a:avLst>
              <a:gd name="adj" fmla="val 49703"/>
            </a:avLst>
          </a:prstGeom>
          <a:ln/>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6" name="TextBox 5"/>
          <p:cNvSpPr txBox="1"/>
          <p:nvPr/>
        </p:nvSpPr>
        <p:spPr>
          <a:xfrm rot="3637812">
            <a:off x="4681146" y="3972090"/>
            <a:ext cx="1394718" cy="461665"/>
          </a:xfrm>
          <a:prstGeom prst="rect">
            <a:avLst/>
          </a:prstGeom>
          <a:noFill/>
        </p:spPr>
        <p:txBody>
          <a:bodyPr wrap="square" rtlCol="0">
            <a:spAutoFit/>
          </a:bodyPr>
          <a:lstStyle/>
          <a:p>
            <a:r>
              <a:rPr lang="en-US" sz="2400" dirty="0" smtClean="0"/>
              <a:t>Process</a:t>
            </a:r>
            <a:endParaRPr lang="en-US" sz="2400" dirty="0"/>
          </a:p>
        </p:txBody>
      </p:sp>
      <p:sp>
        <p:nvSpPr>
          <p:cNvPr id="7" name="TextBox 6"/>
          <p:cNvSpPr txBox="1"/>
          <p:nvPr/>
        </p:nvSpPr>
        <p:spPr>
          <a:xfrm rot="18012119">
            <a:off x="1810588" y="3573343"/>
            <a:ext cx="1476391" cy="461665"/>
          </a:xfrm>
          <a:prstGeom prst="rect">
            <a:avLst/>
          </a:prstGeom>
          <a:noFill/>
        </p:spPr>
        <p:txBody>
          <a:bodyPr wrap="square" rtlCol="0">
            <a:spAutoFit/>
          </a:bodyPr>
          <a:lstStyle/>
          <a:p>
            <a:r>
              <a:rPr lang="en-US" sz="2400" dirty="0" smtClean="0"/>
              <a:t>Mission</a:t>
            </a:r>
            <a:endParaRPr lang="en-US" sz="2400" dirty="0"/>
          </a:p>
        </p:txBody>
      </p:sp>
      <p:sp>
        <p:nvSpPr>
          <p:cNvPr id="9" name="TextBox 8"/>
          <p:cNvSpPr txBox="1"/>
          <p:nvPr/>
        </p:nvSpPr>
        <p:spPr>
          <a:xfrm>
            <a:off x="3149085" y="5832231"/>
            <a:ext cx="1989529" cy="461665"/>
          </a:xfrm>
          <a:prstGeom prst="rect">
            <a:avLst/>
          </a:prstGeom>
          <a:noFill/>
        </p:spPr>
        <p:txBody>
          <a:bodyPr wrap="square" rtlCol="0">
            <a:spAutoFit/>
          </a:bodyPr>
          <a:lstStyle/>
          <a:p>
            <a:r>
              <a:rPr lang="en-US" sz="2400" dirty="0" smtClean="0"/>
              <a:t>Outcomes</a:t>
            </a:r>
            <a:endParaRPr lang="en-US" sz="2400" dirty="0"/>
          </a:p>
        </p:txBody>
      </p:sp>
      <p:sp>
        <p:nvSpPr>
          <p:cNvPr id="5" name="TextBox 4"/>
          <p:cNvSpPr txBox="1"/>
          <p:nvPr/>
        </p:nvSpPr>
        <p:spPr>
          <a:xfrm>
            <a:off x="2598821" y="4764279"/>
            <a:ext cx="2539793" cy="461665"/>
          </a:xfrm>
          <a:prstGeom prst="rect">
            <a:avLst/>
          </a:prstGeom>
          <a:noFill/>
        </p:spPr>
        <p:txBody>
          <a:bodyPr wrap="square" rtlCol="0">
            <a:spAutoFit/>
          </a:bodyPr>
          <a:lstStyle/>
          <a:p>
            <a:pPr algn="ctr"/>
            <a:r>
              <a:rPr lang="en-US" sz="2400" b="1" dirty="0" smtClean="0">
                <a:solidFill>
                  <a:schemeClr val="bg1"/>
                </a:solidFill>
              </a:rPr>
              <a:t>EVIDENCE</a:t>
            </a:r>
            <a:endParaRPr lang="en-US" sz="2400" b="1" dirty="0">
              <a:solidFill>
                <a:schemeClr val="bg1"/>
              </a:solidFill>
            </a:endParaRPr>
          </a:p>
        </p:txBody>
      </p:sp>
    </p:spTree>
    <p:extLst>
      <p:ext uri="{BB962C8B-B14F-4D97-AF65-F5344CB8AC3E}">
        <p14:creationId xmlns:p14="http://schemas.microsoft.com/office/powerpoint/2010/main" xmlns="" val="360537217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17811" y="136357"/>
            <a:ext cx="6508377" cy="1143000"/>
          </a:xfrm>
        </p:spPr>
        <p:txBody>
          <a:bodyPr/>
          <a:lstStyle/>
          <a:p>
            <a:pPr algn="ctr"/>
            <a:r>
              <a:rPr lang="en-US" sz="4800" b="1" dirty="0" smtClean="0"/>
              <a:t>Philosophy</a:t>
            </a:r>
            <a:endParaRPr lang="en-US" sz="4800" b="1" dirty="0"/>
          </a:p>
        </p:txBody>
      </p:sp>
      <p:sp>
        <p:nvSpPr>
          <p:cNvPr id="3" name="Content Placeholder 2"/>
          <p:cNvSpPr>
            <a:spLocks noGrp="1"/>
          </p:cNvSpPr>
          <p:nvPr>
            <p:ph sz="quarter" idx="4294967295"/>
          </p:nvPr>
        </p:nvSpPr>
        <p:spPr>
          <a:xfrm>
            <a:off x="609600" y="1600200"/>
            <a:ext cx="7924800" cy="4114800"/>
          </a:xfrm>
          <a:prstGeom prst="rect">
            <a:avLst/>
          </a:prstGeom>
        </p:spPr>
        <p:txBody>
          <a:bodyPr>
            <a:noAutofit/>
          </a:bodyPr>
          <a:lstStyle/>
          <a:p>
            <a:pPr marL="0" indent="0" algn="ctr">
              <a:buNone/>
            </a:pPr>
            <a:r>
              <a:rPr lang="en-US" sz="4400" b="1" dirty="0" smtClean="0">
                <a:solidFill>
                  <a:srgbClr val="FF0000"/>
                </a:solidFill>
              </a:rPr>
              <a:t>Mission-Driven</a:t>
            </a:r>
          </a:p>
          <a:p>
            <a:pPr marL="0" indent="0" algn="ctr">
              <a:buNone/>
            </a:pPr>
            <a:r>
              <a:rPr lang="en-US" sz="4400" b="1" dirty="0" smtClean="0">
                <a:solidFill>
                  <a:srgbClr val="FF6600"/>
                </a:solidFill>
              </a:rPr>
              <a:t>Outcomes-Oriented</a:t>
            </a:r>
          </a:p>
          <a:p>
            <a:pPr marL="0" indent="0" algn="ctr">
              <a:buNone/>
            </a:pPr>
            <a:r>
              <a:rPr lang="en-US" sz="4400" b="1" dirty="0" smtClean="0">
                <a:solidFill>
                  <a:srgbClr val="0070C0"/>
                </a:solidFill>
              </a:rPr>
              <a:t>Evidence-Based</a:t>
            </a:r>
          </a:p>
          <a:p>
            <a:pPr marL="0" indent="0" algn="ctr">
              <a:buNone/>
            </a:pPr>
            <a:r>
              <a:rPr lang="en-US" sz="4400" b="1" dirty="0" smtClean="0">
                <a:solidFill>
                  <a:srgbClr val="8CCC11"/>
                </a:solidFill>
              </a:rPr>
              <a:t>Accreditation-Earning</a:t>
            </a:r>
          </a:p>
          <a:p>
            <a:pPr marL="0" indent="0" algn="ctr">
              <a:buNone/>
            </a:pPr>
            <a:r>
              <a:rPr lang="en-US" sz="4400" b="1" dirty="0" smtClean="0"/>
              <a:t>Program Management</a:t>
            </a:r>
            <a:endParaRPr lang="en-US" sz="4400" b="1" dirty="0"/>
          </a:p>
        </p:txBody>
      </p:sp>
    </p:spTree>
    <p:extLst>
      <p:ext uri="{BB962C8B-B14F-4D97-AF65-F5344CB8AC3E}">
        <p14:creationId xmlns:p14="http://schemas.microsoft.com/office/powerpoint/2010/main" xmlns="" val="102766369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96778" y="573504"/>
            <a:ext cx="6508377" cy="741947"/>
          </a:xfrm>
        </p:spPr>
        <p:txBody>
          <a:bodyPr/>
          <a:lstStyle/>
          <a:p>
            <a:r>
              <a:rPr lang="en-US" dirty="0" smtClean="0"/>
              <a:t>Overview of Process</a:t>
            </a:r>
            <a:endParaRPr lang="en-US" dirty="0"/>
          </a:p>
        </p:txBody>
      </p:sp>
      <p:sp>
        <p:nvSpPr>
          <p:cNvPr id="3" name="Content Placeholder 2"/>
          <p:cNvSpPr>
            <a:spLocks noGrp="1"/>
          </p:cNvSpPr>
          <p:nvPr>
            <p:ph idx="1"/>
          </p:nvPr>
        </p:nvSpPr>
        <p:spPr>
          <a:xfrm>
            <a:off x="457199" y="2075935"/>
            <a:ext cx="8489093" cy="4572000"/>
          </a:xfrm>
        </p:spPr>
        <p:txBody>
          <a:bodyPr>
            <a:normAutofit lnSpcReduction="10000"/>
          </a:bodyPr>
          <a:lstStyle/>
          <a:p>
            <a:r>
              <a:rPr lang="en-US" sz="2500" dirty="0"/>
              <a:t>Program with professional public service mission in operation with formal program evaluation</a:t>
            </a:r>
          </a:p>
          <a:p>
            <a:r>
              <a:rPr lang="en-US" sz="2500" dirty="0"/>
              <a:t>Eligibility</a:t>
            </a:r>
          </a:p>
          <a:p>
            <a:r>
              <a:rPr lang="en-US" sz="2500" b="1" dirty="0">
                <a:solidFill>
                  <a:srgbClr val="C00000"/>
                </a:solidFill>
              </a:rPr>
              <a:t>Self-Study Report</a:t>
            </a:r>
          </a:p>
          <a:p>
            <a:r>
              <a:rPr lang="en-US" sz="2500" dirty="0"/>
              <a:t>Interim Report (&amp; Program Response)</a:t>
            </a:r>
          </a:p>
          <a:p>
            <a:r>
              <a:rPr lang="en-US" sz="2500" b="1" dirty="0">
                <a:solidFill>
                  <a:srgbClr val="C00000"/>
                </a:solidFill>
              </a:rPr>
              <a:t>External Site Visit </a:t>
            </a:r>
            <a:r>
              <a:rPr lang="en-US" sz="2500" dirty="0"/>
              <a:t>(Draft Report, Program Response, Final Report)</a:t>
            </a:r>
          </a:p>
          <a:p>
            <a:r>
              <a:rPr lang="en-US" sz="2500" dirty="0"/>
              <a:t>COPRA Decision (may include Monitoring)</a:t>
            </a:r>
          </a:p>
          <a:p>
            <a:r>
              <a:rPr lang="en-US" sz="2500" dirty="0"/>
              <a:t>Annual Reports (required)</a:t>
            </a:r>
          </a:p>
          <a:p>
            <a:endParaRPr lang="en-US" dirty="0"/>
          </a:p>
        </p:txBody>
      </p:sp>
    </p:spTree>
    <p:extLst>
      <p:ext uri="{BB962C8B-B14F-4D97-AF65-F5344CB8AC3E}">
        <p14:creationId xmlns:p14="http://schemas.microsoft.com/office/powerpoint/2010/main" xmlns="" val="9784708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199" y="202530"/>
            <a:ext cx="6508377" cy="741947"/>
          </a:xfrm>
        </p:spPr>
        <p:txBody>
          <a:bodyPr/>
          <a:lstStyle/>
          <a:p>
            <a:r>
              <a:rPr lang="en-US" dirty="0" smtClean="0"/>
              <a:t>Key Actors</a:t>
            </a:r>
            <a:endParaRPr lang="en-US" dirty="0"/>
          </a:p>
        </p:txBody>
      </p:sp>
      <p:sp>
        <p:nvSpPr>
          <p:cNvPr id="3" name="Content Placeholder 2"/>
          <p:cNvSpPr>
            <a:spLocks noGrp="1"/>
          </p:cNvSpPr>
          <p:nvPr>
            <p:ph idx="1"/>
          </p:nvPr>
        </p:nvSpPr>
        <p:spPr>
          <a:xfrm>
            <a:off x="457199" y="1155031"/>
            <a:ext cx="7804485" cy="5358063"/>
          </a:xfrm>
        </p:spPr>
        <p:txBody>
          <a:bodyPr>
            <a:normAutofit/>
          </a:bodyPr>
          <a:lstStyle/>
          <a:p>
            <a:r>
              <a:rPr lang="en-US" sz="2400" dirty="0"/>
              <a:t>NASPAA Staff </a:t>
            </a:r>
          </a:p>
          <a:p>
            <a:r>
              <a:rPr lang="en-US" sz="2400" dirty="0"/>
              <a:t>Commission on Peer Review and Accreditation (COPRA)</a:t>
            </a:r>
          </a:p>
          <a:p>
            <a:r>
              <a:rPr lang="en-US" sz="2400" dirty="0"/>
              <a:t>COPRA Liaison</a:t>
            </a:r>
          </a:p>
          <a:p>
            <a:r>
              <a:rPr lang="en-US" sz="2400" dirty="0"/>
              <a:t>Site Visit Team</a:t>
            </a:r>
          </a:p>
          <a:p>
            <a:r>
              <a:rPr lang="en-US" sz="2400" dirty="0"/>
              <a:t>NASPAA Executive Council</a:t>
            </a:r>
          </a:p>
          <a:p>
            <a:r>
              <a:rPr lang="en-US" sz="2400" dirty="0"/>
              <a:t>NASPAA Standards Committee</a:t>
            </a:r>
          </a:p>
          <a:p>
            <a:r>
              <a:rPr lang="en-US" sz="2400" dirty="0"/>
              <a:t>NASPAA Members</a:t>
            </a:r>
          </a:p>
          <a:p>
            <a:r>
              <a:rPr lang="en-US" sz="2400" dirty="0"/>
              <a:t>Council on Higher Education Accreditation (CHEA)</a:t>
            </a:r>
            <a:endParaRPr lang="x-none" sz="2400" dirty="0"/>
          </a:p>
          <a:p>
            <a:pPr marL="0" indent="0">
              <a:buNone/>
            </a:pPr>
            <a:endParaRPr lang="en-US" dirty="0"/>
          </a:p>
        </p:txBody>
      </p:sp>
    </p:spTree>
    <p:extLst>
      <p:ext uri="{BB962C8B-B14F-4D97-AF65-F5344CB8AC3E}">
        <p14:creationId xmlns:p14="http://schemas.microsoft.com/office/powerpoint/2010/main" xmlns="" val="40419881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199" y="481264"/>
            <a:ext cx="6508377" cy="834190"/>
          </a:xfrm>
        </p:spPr>
        <p:txBody>
          <a:bodyPr/>
          <a:lstStyle/>
          <a:p>
            <a:r>
              <a:rPr lang="en-US" dirty="0" smtClean="0"/>
              <a:t>It all starts with the mission</a:t>
            </a:r>
            <a:endParaRPr lang="en-US" dirty="0"/>
          </a:p>
        </p:txBody>
      </p:sp>
      <p:sp>
        <p:nvSpPr>
          <p:cNvPr id="3" name="Content Placeholder 2"/>
          <p:cNvSpPr>
            <a:spLocks noGrp="1"/>
          </p:cNvSpPr>
          <p:nvPr>
            <p:ph idx="1"/>
          </p:nvPr>
        </p:nvSpPr>
        <p:spPr>
          <a:xfrm>
            <a:off x="457199" y="1588168"/>
            <a:ext cx="7660106" cy="4537996"/>
          </a:xfrm>
        </p:spPr>
        <p:txBody>
          <a:bodyPr>
            <a:noAutofit/>
          </a:bodyPr>
          <a:lstStyle/>
          <a:p>
            <a:r>
              <a:rPr lang="en-US" sz="3000" dirty="0" smtClean="0"/>
              <a:t>What makes for a good mission?</a:t>
            </a:r>
          </a:p>
          <a:p>
            <a:pPr lvl="1"/>
            <a:r>
              <a:rPr lang="en-US" sz="3000" b="1" dirty="0" smtClean="0">
                <a:solidFill>
                  <a:srgbClr val="C00000"/>
                </a:solidFill>
              </a:rPr>
              <a:t>Content</a:t>
            </a:r>
          </a:p>
          <a:p>
            <a:pPr lvl="2"/>
            <a:r>
              <a:rPr lang="en-US" sz="3000" dirty="0" smtClean="0"/>
              <a:t>A balance of realism and optimism</a:t>
            </a:r>
          </a:p>
          <a:p>
            <a:pPr lvl="2"/>
            <a:r>
              <a:rPr lang="en-US" sz="3000" dirty="0" smtClean="0"/>
              <a:t>Not generic</a:t>
            </a:r>
          </a:p>
          <a:p>
            <a:pPr lvl="2"/>
            <a:r>
              <a:rPr lang="en-US" sz="3000" dirty="0" smtClean="0"/>
              <a:t>Useful – guides decisions and actions</a:t>
            </a:r>
          </a:p>
          <a:p>
            <a:pPr marL="457200" lvl="2" indent="0">
              <a:buNone/>
            </a:pPr>
            <a:endParaRPr lang="en-US" sz="3000" dirty="0"/>
          </a:p>
          <a:p>
            <a:pPr lvl="1"/>
            <a:r>
              <a:rPr lang="en-US" sz="3000" b="1" dirty="0" smtClean="0">
                <a:solidFill>
                  <a:srgbClr val="C00000"/>
                </a:solidFill>
              </a:rPr>
              <a:t>Process</a:t>
            </a:r>
          </a:p>
          <a:p>
            <a:pPr lvl="2"/>
            <a:r>
              <a:rPr lang="en-US" sz="3000" dirty="0" smtClean="0"/>
              <a:t>Inclusive of stakeholders</a:t>
            </a:r>
          </a:p>
          <a:p>
            <a:pPr lvl="2"/>
            <a:r>
              <a:rPr lang="en-US" sz="3000" dirty="0" smtClean="0"/>
              <a:t>Revisited periodically</a:t>
            </a:r>
            <a:endParaRPr lang="en-US" sz="3000" dirty="0"/>
          </a:p>
        </p:txBody>
      </p:sp>
    </p:spTree>
    <p:extLst>
      <p:ext uri="{BB962C8B-B14F-4D97-AF65-F5344CB8AC3E}">
        <p14:creationId xmlns:p14="http://schemas.microsoft.com/office/powerpoint/2010/main" xmlns="" val="324521466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073692" y="4208928"/>
            <a:ext cx="6070308" cy="1483211"/>
          </a:xfrm>
        </p:spPr>
        <p:txBody>
          <a:bodyPr>
            <a:normAutofit/>
          </a:bodyPr>
          <a:lstStyle/>
          <a:p>
            <a:r>
              <a:rPr lang="en-US" sz="3400" dirty="0" smtClean="0"/>
              <a:t>2016 NASPAA Accreditation</a:t>
            </a:r>
            <a:br>
              <a:rPr lang="en-US" sz="3400" dirty="0" smtClean="0"/>
            </a:br>
            <a:r>
              <a:rPr lang="en-US" sz="3400" dirty="0" smtClean="0"/>
              <a:t>Institute</a:t>
            </a:r>
            <a:endParaRPr lang="en-US" sz="3400" dirty="0"/>
          </a:p>
        </p:txBody>
      </p:sp>
      <p:sp>
        <p:nvSpPr>
          <p:cNvPr id="3" name="Subtitle 2"/>
          <p:cNvSpPr>
            <a:spLocks noGrp="1"/>
          </p:cNvSpPr>
          <p:nvPr>
            <p:ph type="subTitle" idx="1"/>
          </p:nvPr>
        </p:nvSpPr>
        <p:spPr>
          <a:xfrm>
            <a:off x="3073691" y="5692139"/>
            <a:ext cx="5747923" cy="775091"/>
          </a:xfrm>
        </p:spPr>
        <p:txBody>
          <a:bodyPr>
            <a:normAutofit lnSpcReduction="10000"/>
          </a:bodyPr>
          <a:lstStyle/>
          <a:p>
            <a:r>
              <a:rPr lang="en-US" sz="2400" dirty="0" smtClean="0"/>
              <a:t>Columbus, Ohio</a:t>
            </a:r>
          </a:p>
          <a:p>
            <a:r>
              <a:rPr lang="en-US" sz="2400" dirty="0" smtClean="0"/>
              <a:t>October </a:t>
            </a:r>
            <a:r>
              <a:rPr lang="en-US" sz="2400" dirty="0" smtClean="0"/>
              <a:t>19, </a:t>
            </a:r>
            <a:r>
              <a:rPr lang="en-US" sz="2400" dirty="0" smtClean="0"/>
              <a:t>2016</a:t>
            </a:r>
            <a:endParaRPr lang="en-US" sz="2400" dirty="0"/>
          </a:p>
        </p:txBody>
      </p:sp>
      <p:pic>
        <p:nvPicPr>
          <p:cNvPr id="5" name="Picture 4" descr="NASPAAlog.jpg"/>
          <p:cNvPicPr>
            <a:picLocks noChangeAspect="1"/>
          </p:cNvPicPr>
          <p:nvPr/>
        </p:nvPicPr>
        <p:blipFill>
          <a:blip r:embed="rId3" cstate="email">
            <a:extLst>
              <a:ext uri="{28A0092B-C50C-407E-A947-70E740481C1C}">
                <a14:useLocalDpi xmlns:a14="http://schemas.microsoft.com/office/drawing/2010/main" xmlns="" val="0"/>
              </a:ext>
            </a:extLst>
          </a:blip>
          <a:stretch>
            <a:fillRect/>
          </a:stretch>
        </p:blipFill>
        <p:spPr>
          <a:xfrm>
            <a:off x="5014343" y="802635"/>
            <a:ext cx="2067059" cy="978408"/>
          </a:xfrm>
          <a:prstGeom prst="rect">
            <a:avLst/>
          </a:prstGeom>
        </p:spPr>
      </p:pic>
      <p:sp>
        <p:nvSpPr>
          <p:cNvPr id="4" name="TextBox 3"/>
          <p:cNvSpPr txBox="1"/>
          <p:nvPr/>
        </p:nvSpPr>
        <p:spPr>
          <a:xfrm>
            <a:off x="3577389" y="2697397"/>
            <a:ext cx="4940969" cy="1384995"/>
          </a:xfrm>
          <a:prstGeom prst="rect">
            <a:avLst/>
          </a:prstGeom>
          <a:noFill/>
        </p:spPr>
        <p:txBody>
          <a:bodyPr wrap="square" rtlCol="0">
            <a:spAutoFit/>
          </a:bodyPr>
          <a:lstStyle/>
          <a:p>
            <a:pPr algn="ctr"/>
            <a:r>
              <a:rPr lang="en-US" sz="2800" b="1" dirty="0" smtClean="0">
                <a:solidFill>
                  <a:schemeClr val="bg1"/>
                </a:solidFill>
              </a:rPr>
              <a:t>Welcome!  </a:t>
            </a:r>
          </a:p>
          <a:p>
            <a:pPr algn="ctr"/>
            <a:r>
              <a:rPr lang="en-US" sz="2800" b="1" dirty="0" smtClean="0">
                <a:solidFill>
                  <a:schemeClr val="bg1"/>
                </a:solidFill>
              </a:rPr>
              <a:t>We will begin promptly at 8:00 a.m.</a:t>
            </a:r>
            <a:endParaRPr lang="en-US" sz="2800" b="1" dirty="0">
              <a:solidFill>
                <a:schemeClr val="bg1"/>
              </a:solidFill>
            </a:endParaRPr>
          </a:p>
        </p:txBody>
      </p:sp>
    </p:spTree>
    <p:extLst>
      <p:ext uri="{BB962C8B-B14F-4D97-AF65-F5344CB8AC3E}">
        <p14:creationId xmlns:p14="http://schemas.microsoft.com/office/powerpoint/2010/main" xmlns="" val="470348120"/>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199" y="481264"/>
            <a:ext cx="6508377" cy="834190"/>
          </a:xfrm>
        </p:spPr>
        <p:txBody>
          <a:bodyPr/>
          <a:lstStyle/>
          <a:p>
            <a:r>
              <a:rPr lang="en-US" dirty="0" smtClean="0"/>
              <a:t>It all starts with the mission</a:t>
            </a:r>
            <a:endParaRPr lang="en-US" dirty="0"/>
          </a:p>
        </p:txBody>
      </p:sp>
      <p:sp>
        <p:nvSpPr>
          <p:cNvPr id="3" name="Content Placeholder 2"/>
          <p:cNvSpPr>
            <a:spLocks noGrp="1"/>
          </p:cNvSpPr>
          <p:nvPr>
            <p:ph idx="1"/>
          </p:nvPr>
        </p:nvSpPr>
        <p:spPr>
          <a:xfrm>
            <a:off x="457199" y="1588168"/>
            <a:ext cx="7660106" cy="4537996"/>
          </a:xfrm>
        </p:spPr>
        <p:txBody>
          <a:bodyPr>
            <a:normAutofit/>
          </a:bodyPr>
          <a:lstStyle/>
          <a:p>
            <a:r>
              <a:rPr lang="en-US" sz="2600" dirty="0" smtClean="0"/>
              <a:t>A good mission answers four questions:</a:t>
            </a:r>
          </a:p>
          <a:p>
            <a:pPr marL="514350" indent="-514350">
              <a:buFont typeface="+mj-lt"/>
              <a:buAutoNum type="arabicPeriod"/>
            </a:pPr>
            <a:r>
              <a:rPr lang="en-US" sz="2600" dirty="0" smtClean="0"/>
              <a:t>What do we do?</a:t>
            </a:r>
          </a:p>
          <a:p>
            <a:pPr marL="514350" indent="-514350">
              <a:buFont typeface="+mj-lt"/>
              <a:buAutoNum type="arabicPeriod"/>
            </a:pPr>
            <a:r>
              <a:rPr lang="en-US" sz="2600" dirty="0" smtClean="0"/>
              <a:t>How do we do it?</a:t>
            </a:r>
          </a:p>
          <a:p>
            <a:pPr marL="514350" indent="-514350">
              <a:buFont typeface="+mj-lt"/>
              <a:buAutoNum type="arabicPeriod"/>
            </a:pPr>
            <a:r>
              <a:rPr lang="en-US" sz="2600" dirty="0" smtClean="0"/>
              <a:t>Whom do we do it for?</a:t>
            </a:r>
          </a:p>
          <a:p>
            <a:pPr marL="514350" indent="-514350">
              <a:buFont typeface="+mj-lt"/>
              <a:buAutoNum type="arabicPeriod"/>
            </a:pPr>
            <a:r>
              <a:rPr lang="en-US" sz="2600" dirty="0" smtClean="0"/>
              <a:t>What value are we creating?</a:t>
            </a:r>
            <a:endParaRPr lang="en-US" sz="2600" dirty="0"/>
          </a:p>
          <a:p>
            <a:endParaRPr lang="en-US" sz="2600" dirty="0"/>
          </a:p>
        </p:txBody>
      </p:sp>
    </p:spTree>
    <p:extLst>
      <p:ext uri="{BB962C8B-B14F-4D97-AF65-F5344CB8AC3E}">
        <p14:creationId xmlns:p14="http://schemas.microsoft.com/office/powerpoint/2010/main" xmlns="" val="153801198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199" y="481264"/>
            <a:ext cx="6508377" cy="834190"/>
          </a:xfrm>
        </p:spPr>
        <p:txBody>
          <a:bodyPr/>
          <a:lstStyle/>
          <a:p>
            <a:r>
              <a:rPr lang="en-US" dirty="0" smtClean="0"/>
              <a:t>The Generic Mission</a:t>
            </a:r>
            <a:endParaRPr lang="en-US" dirty="0"/>
          </a:p>
        </p:txBody>
      </p:sp>
      <p:sp>
        <p:nvSpPr>
          <p:cNvPr id="3" name="Content Placeholder 2"/>
          <p:cNvSpPr>
            <a:spLocks noGrp="1"/>
          </p:cNvSpPr>
          <p:nvPr>
            <p:ph idx="1"/>
          </p:nvPr>
        </p:nvSpPr>
        <p:spPr>
          <a:xfrm>
            <a:off x="457199" y="1588168"/>
            <a:ext cx="7660106" cy="4537996"/>
          </a:xfrm>
        </p:spPr>
        <p:txBody>
          <a:bodyPr>
            <a:normAutofit/>
          </a:bodyPr>
          <a:lstStyle/>
          <a:p>
            <a:pPr marL="0" indent="0">
              <a:buNone/>
            </a:pPr>
            <a:endParaRPr lang="en-US" sz="2800" dirty="0" smtClean="0"/>
          </a:p>
          <a:p>
            <a:pPr marL="0" indent="0" algn="ctr">
              <a:buNone/>
            </a:pPr>
            <a:r>
              <a:rPr lang="en-US" sz="3200" dirty="0" smtClean="0"/>
              <a:t>Our mission is </a:t>
            </a:r>
          </a:p>
          <a:p>
            <a:pPr marL="0" indent="0" algn="ctr">
              <a:buNone/>
            </a:pPr>
            <a:r>
              <a:rPr lang="en-US" sz="3200" dirty="0" smtClean="0"/>
              <a:t>to train leaders for public service</a:t>
            </a:r>
            <a:endParaRPr lang="en-US" sz="3200" dirty="0"/>
          </a:p>
        </p:txBody>
      </p:sp>
    </p:spTree>
    <p:extLst>
      <p:ext uri="{BB962C8B-B14F-4D97-AF65-F5344CB8AC3E}">
        <p14:creationId xmlns:p14="http://schemas.microsoft.com/office/powerpoint/2010/main" xmlns="" val="328956279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199" y="898359"/>
            <a:ext cx="6508377" cy="834190"/>
          </a:xfrm>
        </p:spPr>
        <p:txBody>
          <a:bodyPr/>
          <a:lstStyle/>
          <a:p>
            <a:r>
              <a:rPr lang="en-US" dirty="0" smtClean="0"/>
              <a:t>Designing a useful mission statement</a:t>
            </a:r>
            <a:endParaRPr lang="en-US" dirty="0"/>
          </a:p>
        </p:txBody>
      </p:sp>
      <p:sp>
        <p:nvSpPr>
          <p:cNvPr id="3" name="Content Placeholder 2"/>
          <p:cNvSpPr>
            <a:spLocks noGrp="1"/>
          </p:cNvSpPr>
          <p:nvPr>
            <p:ph idx="1"/>
          </p:nvPr>
        </p:nvSpPr>
        <p:spPr>
          <a:xfrm>
            <a:off x="457199" y="1925052"/>
            <a:ext cx="7660106" cy="4201111"/>
          </a:xfrm>
        </p:spPr>
        <p:txBody>
          <a:bodyPr>
            <a:normAutofit/>
          </a:bodyPr>
          <a:lstStyle/>
          <a:p>
            <a:r>
              <a:rPr lang="en-US" sz="3200" dirty="0" smtClean="0"/>
              <a:t>What are you particularly proud of with respect to your program?</a:t>
            </a:r>
          </a:p>
          <a:p>
            <a:r>
              <a:rPr lang="en-US" sz="3200" dirty="0" smtClean="0"/>
              <a:t>What is your program especially good at?</a:t>
            </a:r>
          </a:p>
          <a:p>
            <a:r>
              <a:rPr lang="en-US" sz="3200" dirty="0" smtClean="0"/>
              <a:t>What would you like your program to be known for in the future?</a:t>
            </a:r>
            <a:endParaRPr lang="en-US" sz="3200" dirty="0"/>
          </a:p>
        </p:txBody>
      </p:sp>
    </p:spTree>
    <p:extLst>
      <p:ext uri="{BB962C8B-B14F-4D97-AF65-F5344CB8AC3E}">
        <p14:creationId xmlns:p14="http://schemas.microsoft.com/office/powerpoint/2010/main" xmlns="" val="2811436350"/>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199" y="417096"/>
            <a:ext cx="7391401" cy="994610"/>
          </a:xfrm>
        </p:spPr>
        <p:txBody>
          <a:bodyPr/>
          <a:lstStyle/>
          <a:p>
            <a:r>
              <a:rPr lang="en-US" dirty="0" smtClean="0"/>
              <a:t>What distinguishes your program from others?</a:t>
            </a:r>
            <a:endParaRPr lang="en-US" dirty="0"/>
          </a:p>
        </p:txBody>
      </p:sp>
      <p:sp>
        <p:nvSpPr>
          <p:cNvPr id="3" name="Content Placeholder 2"/>
          <p:cNvSpPr>
            <a:spLocks noGrp="1"/>
          </p:cNvSpPr>
          <p:nvPr>
            <p:ph sz="half" idx="1"/>
          </p:nvPr>
        </p:nvSpPr>
        <p:spPr>
          <a:xfrm>
            <a:off x="457199" y="1588168"/>
            <a:ext cx="4033787" cy="4876800"/>
          </a:xfrm>
        </p:spPr>
        <p:txBody>
          <a:bodyPr>
            <a:normAutofit lnSpcReduction="10000"/>
          </a:bodyPr>
          <a:lstStyle/>
          <a:p>
            <a:pPr marL="0" indent="0">
              <a:buNone/>
            </a:pPr>
            <a:r>
              <a:rPr lang="en-US" sz="2600" dirty="0" smtClean="0">
                <a:solidFill>
                  <a:schemeClr val="accent4"/>
                </a:solidFill>
              </a:rPr>
              <a:t>Serves rural communities</a:t>
            </a:r>
          </a:p>
          <a:p>
            <a:pPr marL="0" indent="0">
              <a:buNone/>
            </a:pPr>
            <a:r>
              <a:rPr lang="en-US" sz="2600" dirty="0" smtClean="0">
                <a:solidFill>
                  <a:schemeClr val="accent4"/>
                </a:solidFill>
              </a:rPr>
              <a:t>Serves urban areas</a:t>
            </a:r>
          </a:p>
          <a:p>
            <a:pPr marL="0" indent="0">
              <a:buNone/>
            </a:pPr>
            <a:r>
              <a:rPr lang="en-US" sz="2600" dirty="0" smtClean="0">
                <a:solidFill>
                  <a:srgbClr val="00B0F0"/>
                </a:solidFill>
              </a:rPr>
              <a:t>Focuses on national security</a:t>
            </a:r>
          </a:p>
          <a:p>
            <a:pPr marL="0" indent="0">
              <a:buNone/>
            </a:pPr>
            <a:r>
              <a:rPr lang="en-US" sz="2600" dirty="0" smtClean="0">
                <a:solidFill>
                  <a:srgbClr val="00B0F0"/>
                </a:solidFill>
              </a:rPr>
              <a:t>Focuses on economic development</a:t>
            </a:r>
          </a:p>
          <a:p>
            <a:pPr marL="0" indent="0">
              <a:buNone/>
            </a:pPr>
            <a:r>
              <a:rPr lang="en-US" sz="2600" dirty="0" smtClean="0">
                <a:solidFill>
                  <a:schemeClr val="tx1"/>
                </a:solidFill>
              </a:rPr>
              <a:t>Graduates generalists</a:t>
            </a:r>
          </a:p>
          <a:p>
            <a:pPr marL="0" indent="0">
              <a:buNone/>
            </a:pPr>
            <a:r>
              <a:rPr lang="en-US" sz="2600" dirty="0" smtClean="0">
                <a:solidFill>
                  <a:schemeClr val="tx1"/>
                </a:solidFill>
              </a:rPr>
              <a:t>Graduates policy analysts</a:t>
            </a:r>
            <a:endParaRPr lang="en-US" sz="2600" dirty="0">
              <a:solidFill>
                <a:schemeClr val="tx1"/>
              </a:solidFill>
            </a:endParaRPr>
          </a:p>
        </p:txBody>
      </p:sp>
      <p:sp>
        <p:nvSpPr>
          <p:cNvPr id="4" name="Content Placeholder 3"/>
          <p:cNvSpPr>
            <a:spLocks noGrp="1"/>
          </p:cNvSpPr>
          <p:nvPr>
            <p:ph sz="half" idx="2"/>
          </p:nvPr>
        </p:nvSpPr>
        <p:spPr>
          <a:xfrm>
            <a:off x="4490986" y="1588167"/>
            <a:ext cx="4508635" cy="4876801"/>
          </a:xfrm>
        </p:spPr>
        <p:txBody>
          <a:bodyPr>
            <a:normAutofit lnSpcReduction="10000"/>
          </a:bodyPr>
          <a:lstStyle/>
          <a:p>
            <a:pPr marL="0" indent="0">
              <a:buNone/>
            </a:pPr>
            <a:r>
              <a:rPr lang="en-US" sz="2600" dirty="0" smtClean="0">
                <a:solidFill>
                  <a:srgbClr val="008000"/>
                </a:solidFill>
              </a:rPr>
              <a:t>Service learning</a:t>
            </a:r>
          </a:p>
          <a:p>
            <a:pPr marL="0" indent="0">
              <a:buNone/>
            </a:pPr>
            <a:r>
              <a:rPr lang="en-US" sz="2600" dirty="0" smtClean="0">
                <a:solidFill>
                  <a:srgbClr val="008000"/>
                </a:solidFill>
              </a:rPr>
              <a:t>Quantitative emphasis</a:t>
            </a:r>
          </a:p>
          <a:p>
            <a:pPr marL="0" indent="0">
              <a:buNone/>
            </a:pPr>
            <a:r>
              <a:rPr lang="en-US" sz="2600" dirty="0" smtClean="0">
                <a:solidFill>
                  <a:srgbClr val="C00000"/>
                </a:solidFill>
              </a:rPr>
              <a:t>Low student/faculty ratio</a:t>
            </a:r>
          </a:p>
          <a:p>
            <a:pPr marL="0" indent="0">
              <a:buNone/>
            </a:pPr>
            <a:r>
              <a:rPr lang="en-US" sz="2600" dirty="0" smtClean="0">
                <a:solidFill>
                  <a:srgbClr val="C00000"/>
                </a:solidFill>
              </a:rPr>
              <a:t>Experienced adjuncts</a:t>
            </a:r>
          </a:p>
          <a:p>
            <a:pPr marL="0" indent="0">
              <a:buNone/>
            </a:pPr>
            <a:r>
              <a:rPr lang="en-US" sz="2600" dirty="0" smtClean="0"/>
              <a:t>Experienced student body</a:t>
            </a:r>
          </a:p>
          <a:p>
            <a:pPr marL="0" indent="0">
              <a:buNone/>
            </a:pPr>
            <a:r>
              <a:rPr lang="en-US" sz="2600" dirty="0" smtClean="0"/>
              <a:t>Diversity of student body</a:t>
            </a:r>
          </a:p>
          <a:p>
            <a:pPr marL="0" indent="0">
              <a:buNone/>
            </a:pPr>
            <a:r>
              <a:rPr lang="en-US" sz="2600" dirty="0" smtClean="0">
                <a:solidFill>
                  <a:srgbClr val="00B0F0"/>
                </a:solidFill>
              </a:rPr>
              <a:t>Inculcates leadership</a:t>
            </a:r>
          </a:p>
          <a:p>
            <a:pPr marL="0" indent="0">
              <a:buNone/>
            </a:pPr>
            <a:r>
              <a:rPr lang="en-US" sz="2600" dirty="0" smtClean="0">
                <a:solidFill>
                  <a:srgbClr val="00B0F0"/>
                </a:solidFill>
              </a:rPr>
              <a:t>Inculcates teamwork</a:t>
            </a:r>
            <a:endParaRPr lang="en-US" sz="2600" dirty="0">
              <a:solidFill>
                <a:srgbClr val="00B0F0"/>
              </a:solidFill>
            </a:endParaRPr>
          </a:p>
        </p:txBody>
      </p:sp>
    </p:spTree>
    <p:extLst>
      <p:ext uri="{BB962C8B-B14F-4D97-AF65-F5344CB8AC3E}">
        <p14:creationId xmlns:p14="http://schemas.microsoft.com/office/powerpoint/2010/main" xmlns="" val="3488280604"/>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199" y="417096"/>
            <a:ext cx="7391401" cy="994610"/>
          </a:xfrm>
        </p:spPr>
        <p:txBody>
          <a:bodyPr/>
          <a:lstStyle/>
          <a:p>
            <a:r>
              <a:rPr lang="en-US" dirty="0" smtClean="0"/>
              <a:t>What are your program’s public service values?</a:t>
            </a:r>
            <a:endParaRPr lang="en-US" dirty="0"/>
          </a:p>
        </p:txBody>
      </p:sp>
      <p:sp>
        <p:nvSpPr>
          <p:cNvPr id="4" name="Content Placeholder 3"/>
          <p:cNvSpPr>
            <a:spLocks noGrp="1"/>
          </p:cNvSpPr>
          <p:nvPr>
            <p:ph sz="half" idx="2"/>
          </p:nvPr>
        </p:nvSpPr>
        <p:spPr>
          <a:xfrm>
            <a:off x="457200" y="1588167"/>
            <a:ext cx="8542421" cy="4876801"/>
          </a:xfrm>
        </p:spPr>
        <p:txBody>
          <a:bodyPr>
            <a:normAutofit/>
          </a:bodyPr>
          <a:lstStyle/>
          <a:p>
            <a:pPr marL="0" indent="0" algn="ctr">
              <a:buNone/>
            </a:pPr>
            <a:r>
              <a:rPr lang="en-US" sz="2600" b="1" dirty="0" smtClean="0">
                <a:solidFill>
                  <a:srgbClr val="008000"/>
                </a:solidFill>
              </a:rPr>
              <a:t>Civil rights</a:t>
            </a:r>
          </a:p>
          <a:p>
            <a:pPr marL="0" indent="0" algn="ctr">
              <a:buNone/>
            </a:pPr>
            <a:r>
              <a:rPr lang="en-US" sz="2600" b="1" dirty="0" smtClean="0">
                <a:solidFill>
                  <a:srgbClr val="008000"/>
                </a:solidFill>
              </a:rPr>
              <a:t>Constitutionalism</a:t>
            </a:r>
          </a:p>
          <a:p>
            <a:pPr marL="0" indent="0" algn="ctr">
              <a:buNone/>
            </a:pPr>
            <a:r>
              <a:rPr lang="en-US" sz="2600" b="1" dirty="0" smtClean="0">
                <a:solidFill>
                  <a:srgbClr val="008000"/>
                </a:solidFill>
              </a:rPr>
              <a:t>Equity</a:t>
            </a:r>
          </a:p>
          <a:p>
            <a:pPr marL="0" indent="0" algn="ctr">
              <a:buNone/>
            </a:pPr>
            <a:r>
              <a:rPr lang="en-US" sz="2600" b="1" dirty="0" smtClean="0">
                <a:solidFill>
                  <a:srgbClr val="008000"/>
                </a:solidFill>
              </a:rPr>
              <a:t>Efficiency</a:t>
            </a:r>
          </a:p>
          <a:p>
            <a:pPr marL="0" indent="0" algn="ctr">
              <a:buNone/>
            </a:pPr>
            <a:r>
              <a:rPr lang="en-US" sz="2600" b="1" dirty="0" smtClean="0">
                <a:solidFill>
                  <a:srgbClr val="008000"/>
                </a:solidFill>
              </a:rPr>
              <a:t>Sustainability</a:t>
            </a:r>
          </a:p>
          <a:p>
            <a:pPr marL="0" indent="0" algn="ctr">
              <a:buNone/>
            </a:pPr>
            <a:r>
              <a:rPr lang="en-US" sz="2600" b="1" dirty="0" smtClean="0">
                <a:solidFill>
                  <a:srgbClr val="008000"/>
                </a:solidFill>
              </a:rPr>
              <a:t>Accountability</a:t>
            </a:r>
          </a:p>
          <a:p>
            <a:pPr marL="0" indent="0" algn="ctr">
              <a:buNone/>
            </a:pPr>
            <a:r>
              <a:rPr lang="en-US" sz="2600" b="1" dirty="0" smtClean="0">
                <a:solidFill>
                  <a:srgbClr val="008000"/>
                </a:solidFill>
              </a:rPr>
              <a:t>Transparency</a:t>
            </a:r>
          </a:p>
          <a:p>
            <a:pPr marL="0" indent="0" algn="ctr">
              <a:buNone/>
            </a:pPr>
            <a:r>
              <a:rPr lang="en-US" sz="2600" b="1" dirty="0" smtClean="0">
                <a:solidFill>
                  <a:srgbClr val="008000"/>
                </a:solidFill>
              </a:rPr>
              <a:t>Inclusiveness…</a:t>
            </a:r>
            <a:endParaRPr lang="en-US" sz="2600" b="1" dirty="0">
              <a:solidFill>
                <a:srgbClr val="00B0F0"/>
              </a:solidFill>
            </a:endParaRPr>
          </a:p>
        </p:txBody>
      </p:sp>
    </p:spTree>
    <p:extLst>
      <p:ext uri="{BB962C8B-B14F-4D97-AF65-F5344CB8AC3E}">
        <p14:creationId xmlns:p14="http://schemas.microsoft.com/office/powerpoint/2010/main" xmlns="" val="553318907"/>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199" y="417096"/>
            <a:ext cx="7595938" cy="994610"/>
          </a:xfrm>
        </p:spPr>
        <p:txBody>
          <a:bodyPr/>
          <a:lstStyle/>
          <a:p>
            <a:r>
              <a:rPr lang="en-US" dirty="0" smtClean="0"/>
              <a:t>Whom does your program serve?</a:t>
            </a:r>
            <a:endParaRPr lang="en-US" dirty="0"/>
          </a:p>
        </p:txBody>
      </p:sp>
      <p:sp>
        <p:nvSpPr>
          <p:cNvPr id="4" name="Content Placeholder 3"/>
          <p:cNvSpPr>
            <a:spLocks noGrp="1"/>
          </p:cNvSpPr>
          <p:nvPr>
            <p:ph sz="half" idx="2"/>
          </p:nvPr>
        </p:nvSpPr>
        <p:spPr>
          <a:xfrm>
            <a:off x="457200" y="1588167"/>
            <a:ext cx="8542421" cy="4876801"/>
          </a:xfrm>
        </p:spPr>
        <p:txBody>
          <a:bodyPr>
            <a:normAutofit/>
          </a:bodyPr>
          <a:lstStyle/>
          <a:p>
            <a:pPr marL="0" indent="0" algn="ctr">
              <a:buNone/>
            </a:pPr>
            <a:r>
              <a:rPr lang="en-US" sz="2600" dirty="0" smtClean="0">
                <a:solidFill>
                  <a:schemeClr val="tx1"/>
                </a:solidFill>
              </a:rPr>
              <a:t>Rural or urban communities</a:t>
            </a:r>
          </a:p>
          <a:p>
            <a:pPr marL="0" indent="0" algn="ctr">
              <a:buNone/>
            </a:pPr>
            <a:r>
              <a:rPr lang="en-US" sz="2600" dirty="0" smtClean="0">
                <a:solidFill>
                  <a:schemeClr val="tx1"/>
                </a:solidFill>
              </a:rPr>
              <a:t>International organizations</a:t>
            </a:r>
          </a:p>
          <a:p>
            <a:pPr marL="0" indent="0" algn="ctr">
              <a:buNone/>
            </a:pPr>
            <a:r>
              <a:rPr lang="en-US" sz="2600" dirty="0" smtClean="0">
                <a:solidFill>
                  <a:schemeClr val="tx1"/>
                </a:solidFill>
              </a:rPr>
              <a:t>National government</a:t>
            </a:r>
          </a:p>
          <a:p>
            <a:pPr marL="0" indent="0" algn="ctr">
              <a:buNone/>
            </a:pPr>
            <a:r>
              <a:rPr lang="en-US" sz="2600" dirty="0" smtClean="0">
                <a:solidFill>
                  <a:schemeClr val="tx1"/>
                </a:solidFill>
              </a:rPr>
              <a:t>Nonprofits</a:t>
            </a:r>
          </a:p>
          <a:p>
            <a:pPr marL="0" indent="0" algn="ctr">
              <a:buNone/>
            </a:pPr>
            <a:r>
              <a:rPr lang="en-US" sz="2600" dirty="0" smtClean="0">
                <a:solidFill>
                  <a:schemeClr val="tx1"/>
                </a:solidFill>
              </a:rPr>
              <a:t>State agency employees</a:t>
            </a:r>
          </a:p>
          <a:p>
            <a:pPr marL="0" indent="0" algn="ctr">
              <a:buNone/>
            </a:pPr>
            <a:r>
              <a:rPr lang="en-US" sz="2600" dirty="0" smtClean="0">
                <a:solidFill>
                  <a:schemeClr val="tx1"/>
                </a:solidFill>
              </a:rPr>
              <a:t>Municipal government employees</a:t>
            </a:r>
          </a:p>
          <a:p>
            <a:pPr marL="0" indent="0" algn="ctr">
              <a:buNone/>
            </a:pPr>
            <a:r>
              <a:rPr lang="en-US" sz="2600" dirty="0" smtClean="0">
                <a:solidFill>
                  <a:schemeClr val="tx1"/>
                </a:solidFill>
              </a:rPr>
              <a:t>Recent grads from nearby universities</a:t>
            </a:r>
          </a:p>
          <a:p>
            <a:pPr marL="0" indent="0" algn="ctr">
              <a:buNone/>
            </a:pPr>
            <a:r>
              <a:rPr lang="en-US" sz="2600" dirty="0" smtClean="0">
                <a:solidFill>
                  <a:schemeClr val="tx1"/>
                </a:solidFill>
              </a:rPr>
              <a:t>Criminal justice industry …</a:t>
            </a:r>
            <a:endParaRPr lang="en-US" sz="2600" dirty="0">
              <a:solidFill>
                <a:schemeClr val="tx1"/>
              </a:solidFill>
            </a:endParaRPr>
          </a:p>
        </p:txBody>
      </p:sp>
    </p:spTree>
    <p:extLst>
      <p:ext uri="{BB962C8B-B14F-4D97-AF65-F5344CB8AC3E}">
        <p14:creationId xmlns:p14="http://schemas.microsoft.com/office/powerpoint/2010/main" xmlns="" val="161138447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199" y="417096"/>
            <a:ext cx="7595938" cy="994610"/>
          </a:xfrm>
        </p:spPr>
        <p:txBody>
          <a:bodyPr/>
          <a:lstStyle/>
          <a:p>
            <a:r>
              <a:rPr lang="en-US" dirty="0" smtClean="0"/>
              <a:t>Partner Exercise</a:t>
            </a:r>
            <a:endParaRPr lang="en-US" dirty="0"/>
          </a:p>
        </p:txBody>
      </p:sp>
      <p:sp>
        <p:nvSpPr>
          <p:cNvPr id="4" name="Content Placeholder 3"/>
          <p:cNvSpPr>
            <a:spLocks noGrp="1"/>
          </p:cNvSpPr>
          <p:nvPr>
            <p:ph sz="half" idx="2"/>
          </p:nvPr>
        </p:nvSpPr>
        <p:spPr>
          <a:xfrm>
            <a:off x="457199" y="1860882"/>
            <a:ext cx="8542421" cy="4876801"/>
          </a:xfrm>
        </p:spPr>
        <p:txBody>
          <a:bodyPr>
            <a:normAutofit/>
          </a:bodyPr>
          <a:lstStyle/>
          <a:p>
            <a:pPr marL="514350" indent="-514350">
              <a:buFont typeface="+mj-lt"/>
              <a:buAutoNum type="arabicPeriod"/>
            </a:pPr>
            <a:r>
              <a:rPr lang="en-US" sz="2600" dirty="0" smtClean="0">
                <a:solidFill>
                  <a:schemeClr val="tx1"/>
                </a:solidFill>
              </a:rPr>
              <a:t>Partner with someone at your table (from your program or another) and exchange the papers where you answered the 6 questions about your program’s strengths, aspirations, distinguishing characteristics, public service values, and key constituencies.</a:t>
            </a:r>
          </a:p>
          <a:p>
            <a:pPr marL="514350" indent="-514350">
              <a:buFont typeface="+mj-lt"/>
              <a:buAutoNum type="arabicPeriod"/>
            </a:pPr>
            <a:r>
              <a:rPr lang="en-US" sz="2600" dirty="0" smtClean="0">
                <a:solidFill>
                  <a:schemeClr val="tx1"/>
                </a:solidFill>
              </a:rPr>
              <a:t>Write a mission statement for the other person’s program based on the answers.</a:t>
            </a:r>
          </a:p>
          <a:p>
            <a:pPr marL="514350" indent="-514350">
              <a:buFont typeface="+mj-lt"/>
              <a:buAutoNum type="arabicPeriod"/>
            </a:pPr>
            <a:r>
              <a:rPr lang="en-US" sz="2600" dirty="0" smtClean="0">
                <a:solidFill>
                  <a:schemeClr val="tx1"/>
                </a:solidFill>
              </a:rPr>
              <a:t>Share and discuss how well each mission captures the program’s essence.</a:t>
            </a:r>
            <a:endParaRPr lang="en-US" sz="2600" dirty="0">
              <a:solidFill>
                <a:schemeClr val="tx1"/>
              </a:solidFill>
            </a:endParaRPr>
          </a:p>
        </p:txBody>
      </p:sp>
    </p:spTree>
    <p:extLst>
      <p:ext uri="{BB962C8B-B14F-4D97-AF65-F5344CB8AC3E}">
        <p14:creationId xmlns:p14="http://schemas.microsoft.com/office/powerpoint/2010/main" xmlns="" val="392815321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199" y="417096"/>
            <a:ext cx="7595938" cy="994610"/>
          </a:xfrm>
        </p:spPr>
        <p:txBody>
          <a:bodyPr/>
          <a:lstStyle/>
          <a:p>
            <a:r>
              <a:rPr lang="en-US" dirty="0" smtClean="0"/>
              <a:t>Who are the stakeholders in your program?</a:t>
            </a:r>
            <a:endParaRPr lang="en-US" dirty="0"/>
          </a:p>
        </p:txBody>
      </p:sp>
      <p:sp>
        <p:nvSpPr>
          <p:cNvPr id="4" name="Content Placeholder 3"/>
          <p:cNvSpPr>
            <a:spLocks noGrp="1"/>
          </p:cNvSpPr>
          <p:nvPr>
            <p:ph sz="half" idx="2"/>
          </p:nvPr>
        </p:nvSpPr>
        <p:spPr>
          <a:xfrm>
            <a:off x="457200" y="1732547"/>
            <a:ext cx="8542421" cy="4732421"/>
          </a:xfrm>
        </p:spPr>
        <p:txBody>
          <a:bodyPr>
            <a:normAutofit/>
          </a:bodyPr>
          <a:lstStyle/>
          <a:p>
            <a:pPr marL="0" indent="0" algn="ctr">
              <a:buNone/>
            </a:pPr>
            <a:r>
              <a:rPr lang="en-US" sz="2800" dirty="0" smtClean="0">
                <a:solidFill>
                  <a:schemeClr val="tx1"/>
                </a:solidFill>
              </a:rPr>
              <a:t>University administrators</a:t>
            </a:r>
          </a:p>
          <a:p>
            <a:pPr marL="0" indent="0" algn="ctr">
              <a:buNone/>
            </a:pPr>
            <a:r>
              <a:rPr lang="en-US" sz="2800" dirty="0" smtClean="0">
                <a:solidFill>
                  <a:schemeClr val="tx1"/>
                </a:solidFill>
              </a:rPr>
              <a:t>Partner units</a:t>
            </a:r>
          </a:p>
          <a:p>
            <a:pPr marL="0" indent="0" algn="ctr">
              <a:buNone/>
            </a:pPr>
            <a:r>
              <a:rPr lang="en-US" sz="2800" dirty="0" smtClean="0">
                <a:solidFill>
                  <a:schemeClr val="tx1"/>
                </a:solidFill>
              </a:rPr>
              <a:t>Major employers</a:t>
            </a:r>
          </a:p>
          <a:p>
            <a:pPr marL="0" indent="0" algn="ctr">
              <a:buNone/>
            </a:pPr>
            <a:r>
              <a:rPr lang="en-US" sz="2800" dirty="0" smtClean="0">
                <a:solidFill>
                  <a:schemeClr val="tx1"/>
                </a:solidFill>
              </a:rPr>
              <a:t>Faculty</a:t>
            </a:r>
          </a:p>
          <a:p>
            <a:pPr marL="0" indent="0" algn="ctr">
              <a:buNone/>
            </a:pPr>
            <a:r>
              <a:rPr lang="en-US" sz="2800" dirty="0" smtClean="0">
                <a:solidFill>
                  <a:schemeClr val="tx1"/>
                </a:solidFill>
              </a:rPr>
              <a:t>Students</a:t>
            </a:r>
          </a:p>
          <a:p>
            <a:pPr marL="0" indent="0" algn="ctr">
              <a:buNone/>
            </a:pPr>
            <a:r>
              <a:rPr lang="en-US" sz="2800" dirty="0" smtClean="0">
                <a:solidFill>
                  <a:schemeClr val="tx1"/>
                </a:solidFill>
              </a:rPr>
              <a:t>Staff</a:t>
            </a:r>
          </a:p>
          <a:p>
            <a:pPr marL="0" indent="0" algn="ctr">
              <a:buNone/>
            </a:pPr>
            <a:r>
              <a:rPr lang="en-US" sz="2800" dirty="0" smtClean="0">
                <a:solidFill>
                  <a:schemeClr val="tx1"/>
                </a:solidFill>
              </a:rPr>
              <a:t>Alumni</a:t>
            </a:r>
            <a:endParaRPr lang="en-US" sz="2800" dirty="0">
              <a:solidFill>
                <a:schemeClr val="tx1"/>
              </a:solidFill>
            </a:endParaRPr>
          </a:p>
        </p:txBody>
      </p:sp>
    </p:spTree>
    <p:extLst>
      <p:ext uri="{BB962C8B-B14F-4D97-AF65-F5344CB8AC3E}">
        <p14:creationId xmlns:p14="http://schemas.microsoft.com/office/powerpoint/2010/main" xmlns="" val="156520839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199" y="342900"/>
            <a:ext cx="7391401" cy="1143000"/>
          </a:xfrm>
        </p:spPr>
        <p:txBody>
          <a:bodyPr/>
          <a:lstStyle/>
          <a:p>
            <a:r>
              <a:rPr lang="en-US" dirty="0" smtClean="0"/>
              <a:t>Persistent questions &amp; concerns</a:t>
            </a:r>
            <a:endParaRPr lang="en-US" dirty="0"/>
          </a:p>
        </p:txBody>
      </p:sp>
      <p:sp>
        <p:nvSpPr>
          <p:cNvPr id="4" name="Content Placeholder 3"/>
          <p:cNvSpPr>
            <a:spLocks noGrp="1"/>
          </p:cNvSpPr>
          <p:nvPr>
            <p:ph sz="half" idx="2"/>
          </p:nvPr>
        </p:nvSpPr>
        <p:spPr>
          <a:xfrm>
            <a:off x="457199" y="2053390"/>
            <a:ext cx="7980948" cy="4265279"/>
          </a:xfrm>
        </p:spPr>
        <p:txBody>
          <a:bodyPr>
            <a:normAutofit/>
          </a:bodyPr>
          <a:lstStyle/>
          <a:p>
            <a:pPr marL="514350" indent="-514350">
              <a:buFont typeface="+mj-lt"/>
              <a:buAutoNum type="arabicPeriod"/>
            </a:pPr>
            <a:r>
              <a:rPr lang="en-US" sz="2800" dirty="0" smtClean="0"/>
              <a:t>List the features of accreditation that you find to be the most</a:t>
            </a:r>
          </a:p>
          <a:p>
            <a:pPr marL="0" indent="0" algn="ctr">
              <a:buNone/>
            </a:pPr>
            <a:r>
              <a:rPr lang="en-US" sz="2800" b="1" dirty="0" smtClean="0">
                <a:solidFill>
                  <a:srgbClr val="C00000"/>
                </a:solidFill>
              </a:rPr>
              <a:t>Confusing …  frustrating … onerous …</a:t>
            </a:r>
          </a:p>
          <a:p>
            <a:pPr marL="0" indent="0" algn="ctr">
              <a:buNone/>
            </a:pPr>
            <a:r>
              <a:rPr lang="en-US" sz="2800" dirty="0" smtClean="0"/>
              <a:t>WHY?</a:t>
            </a:r>
          </a:p>
          <a:p>
            <a:pPr marL="514350" indent="-514350">
              <a:buFont typeface="+mj-lt"/>
              <a:buAutoNum type="arabicPeriod" startAt="2"/>
            </a:pPr>
            <a:r>
              <a:rPr lang="en-US" sz="2800" dirty="0" smtClean="0"/>
              <a:t>Is there a topic you would like to discuss in greater detail at lunch? Use a 3x5 card – the most popular topics will get tables.</a:t>
            </a:r>
            <a:endParaRPr lang="en-US" sz="2800" dirty="0"/>
          </a:p>
        </p:txBody>
      </p:sp>
    </p:spTree>
    <p:extLst>
      <p:ext uri="{BB962C8B-B14F-4D97-AF65-F5344CB8AC3E}">
        <p14:creationId xmlns:p14="http://schemas.microsoft.com/office/powerpoint/2010/main" xmlns="" val="235406897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22585" y="457200"/>
            <a:ext cx="6814457" cy="1077218"/>
          </a:xfrm>
          <a:prstGeom prst="rect">
            <a:avLst/>
          </a:prstGeom>
          <a:noFill/>
        </p:spPr>
        <p:txBody>
          <a:bodyPr wrap="square" rtlCol="0">
            <a:spAutoFit/>
          </a:bodyPr>
          <a:lstStyle/>
          <a:p>
            <a:pPr algn="ctr"/>
            <a:r>
              <a:rPr lang="en-US" sz="3200" b="1" dirty="0" smtClean="0">
                <a:solidFill>
                  <a:srgbClr val="890505"/>
                </a:solidFill>
                <a:latin typeface="Franklin Gothic Demi Cond" panose="020B0706030402020204" pitchFamily="34" charset="0"/>
              </a:rPr>
              <a:t>Thank you to our generous refreshments sponsor, Brigham Young University!</a:t>
            </a:r>
            <a:endParaRPr lang="en-US" sz="3200" b="1" dirty="0">
              <a:solidFill>
                <a:srgbClr val="890505"/>
              </a:solidFill>
              <a:latin typeface="Franklin Gothic Demi Cond" panose="020B0706030402020204" pitchFamily="34" charset="0"/>
            </a:endParaRPr>
          </a:p>
        </p:txBody>
      </p:sp>
      <p:pic>
        <p:nvPicPr>
          <p:cNvPr id="3074" name="Picture 2" descr="http://universe.byu.edu/wp-content/uploads/photo-gallery/BYU%20Letter%20Logo.jpg"/>
          <p:cNvPicPr>
            <a:picLocks noChangeAspect="1" noChangeArrowheads="1"/>
          </p:cNvPicPr>
          <p:nvPr/>
        </p:nvPicPr>
        <p:blipFill>
          <a:blip r:embed="rId2" cstate="email">
            <a:extLst>
              <a:ext uri="{28A0092B-C50C-407E-A947-70E740481C1C}">
                <a14:useLocalDpi xmlns:a14="http://schemas.microsoft.com/office/drawing/2010/main" xmlns="" val="0"/>
              </a:ext>
            </a:extLst>
          </a:blip>
          <a:srcRect/>
          <a:stretch>
            <a:fillRect/>
          </a:stretch>
        </p:blipFill>
        <p:spPr bwMode="auto">
          <a:xfrm>
            <a:off x="914400" y="1828800"/>
            <a:ext cx="7573309" cy="3862388"/>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xmlns="" val="180565024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4483" y="144379"/>
            <a:ext cx="6508377" cy="1143000"/>
          </a:xfrm>
        </p:spPr>
        <p:txBody>
          <a:bodyPr/>
          <a:lstStyle/>
          <a:p>
            <a:pPr algn="ctr"/>
            <a:r>
              <a:rPr lang="en-US" sz="4400" dirty="0" smtClean="0"/>
              <a:t>Institute Structure</a:t>
            </a:r>
            <a:endParaRPr lang="en-US" sz="4400" dirty="0"/>
          </a:p>
        </p:txBody>
      </p:sp>
      <p:sp>
        <p:nvSpPr>
          <p:cNvPr id="3" name="Content Placeholder 2"/>
          <p:cNvSpPr>
            <a:spLocks noGrp="1"/>
          </p:cNvSpPr>
          <p:nvPr>
            <p:ph idx="1"/>
          </p:nvPr>
        </p:nvSpPr>
        <p:spPr>
          <a:xfrm>
            <a:off x="609600" y="1600200"/>
            <a:ext cx="7924800" cy="4849368"/>
          </a:xfrm>
          <a:prstGeom prst="rect">
            <a:avLst/>
          </a:prstGeom>
        </p:spPr>
        <p:txBody>
          <a:bodyPr>
            <a:normAutofit fontScale="62500" lnSpcReduction="20000"/>
          </a:bodyPr>
          <a:lstStyle/>
          <a:p>
            <a:r>
              <a:rPr lang="en-US" sz="4400" dirty="0">
                <a:cs typeface="Arial" panose="020B0604020202020204" pitchFamily="34" charset="0"/>
              </a:rPr>
              <a:t>6</a:t>
            </a:r>
            <a:r>
              <a:rPr lang="en-US" sz="4400" dirty="0" smtClean="0">
                <a:cs typeface="Arial" panose="020B0604020202020204" pitchFamily="34" charset="0"/>
              </a:rPr>
              <a:t> sessions</a:t>
            </a:r>
          </a:p>
          <a:p>
            <a:pPr lvl="1"/>
            <a:r>
              <a:rPr lang="en-US" sz="4400" dirty="0" smtClean="0">
                <a:cs typeface="Arial" panose="020B0604020202020204" pitchFamily="34" charset="0"/>
              </a:rPr>
              <a:t>Together for the first and last with separate sessions for “Advanced” Program Representatives, beginners, and Site Visitor Training</a:t>
            </a:r>
          </a:p>
          <a:p>
            <a:r>
              <a:rPr lang="en-US" sz="4400" dirty="0" smtClean="0">
                <a:cs typeface="Arial" panose="020B0604020202020204" pitchFamily="34" charset="0"/>
              </a:rPr>
              <a:t>50 minutes each, 10 minute breaks</a:t>
            </a:r>
          </a:p>
          <a:p>
            <a:r>
              <a:rPr lang="en-US" sz="4400" dirty="0" smtClean="0">
                <a:cs typeface="Arial" panose="020B0604020202020204" pitchFamily="34" charset="0"/>
              </a:rPr>
              <a:t>Lunch provided: option of table topics or free</a:t>
            </a:r>
          </a:p>
          <a:p>
            <a:r>
              <a:rPr lang="en-US" sz="4400" dirty="0" smtClean="0">
                <a:cs typeface="Arial" panose="020B0604020202020204" pitchFamily="34" charset="0"/>
              </a:rPr>
              <a:t>Interactive and program-focused</a:t>
            </a:r>
          </a:p>
          <a:p>
            <a:r>
              <a:rPr lang="en-US" sz="4400" dirty="0" smtClean="0">
                <a:cs typeface="Arial" panose="020B0604020202020204" pitchFamily="34" charset="0"/>
              </a:rPr>
              <a:t>Assumes familiarity with accreditation documents and videos</a:t>
            </a:r>
          </a:p>
          <a:p>
            <a:pPr marL="0" indent="0">
              <a:buNone/>
            </a:pPr>
            <a:endParaRPr lang="en-US" sz="4400" dirty="0" smtClean="0"/>
          </a:p>
          <a:p>
            <a:pPr marL="0" indent="0">
              <a:buNone/>
            </a:pPr>
            <a:endParaRPr lang="en-US" dirty="0" smtClean="0"/>
          </a:p>
          <a:p>
            <a:endParaRPr lang="en-US" dirty="0"/>
          </a:p>
        </p:txBody>
      </p:sp>
    </p:spTree>
    <p:extLst>
      <p:ext uri="{BB962C8B-B14F-4D97-AF65-F5344CB8AC3E}">
        <p14:creationId xmlns:p14="http://schemas.microsoft.com/office/powerpoint/2010/main" xmlns="" val="4058613575"/>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073692" y="4208928"/>
            <a:ext cx="6070308" cy="1483211"/>
          </a:xfrm>
        </p:spPr>
        <p:txBody>
          <a:bodyPr>
            <a:normAutofit/>
          </a:bodyPr>
          <a:lstStyle/>
          <a:p>
            <a:r>
              <a:rPr lang="en-US" sz="3400" dirty="0" smtClean="0"/>
              <a:t>2016 NASPAA Accreditation</a:t>
            </a:r>
            <a:br>
              <a:rPr lang="en-US" sz="3400" dirty="0" smtClean="0"/>
            </a:br>
            <a:r>
              <a:rPr lang="en-US" sz="3400" dirty="0" smtClean="0"/>
              <a:t>Institute</a:t>
            </a:r>
            <a:endParaRPr lang="en-US" sz="3400" dirty="0"/>
          </a:p>
        </p:txBody>
      </p:sp>
      <p:sp>
        <p:nvSpPr>
          <p:cNvPr id="3" name="Subtitle 2"/>
          <p:cNvSpPr>
            <a:spLocks noGrp="1"/>
          </p:cNvSpPr>
          <p:nvPr>
            <p:ph type="subTitle" idx="1"/>
          </p:nvPr>
        </p:nvSpPr>
        <p:spPr>
          <a:xfrm>
            <a:off x="3073691" y="5692139"/>
            <a:ext cx="5747923" cy="775091"/>
          </a:xfrm>
        </p:spPr>
        <p:txBody>
          <a:bodyPr>
            <a:normAutofit lnSpcReduction="10000"/>
          </a:bodyPr>
          <a:lstStyle/>
          <a:p>
            <a:r>
              <a:rPr lang="en-US" sz="2400" dirty="0" smtClean="0"/>
              <a:t>Columbus, Ohio</a:t>
            </a:r>
          </a:p>
          <a:p>
            <a:r>
              <a:rPr lang="en-US" sz="2400" dirty="0" smtClean="0"/>
              <a:t>October </a:t>
            </a:r>
            <a:r>
              <a:rPr lang="en-US" sz="2400" dirty="0" smtClean="0"/>
              <a:t>19, </a:t>
            </a:r>
            <a:r>
              <a:rPr lang="en-US" sz="2400" dirty="0" smtClean="0"/>
              <a:t>2016</a:t>
            </a:r>
            <a:endParaRPr lang="en-US" sz="2400" dirty="0"/>
          </a:p>
        </p:txBody>
      </p:sp>
      <p:pic>
        <p:nvPicPr>
          <p:cNvPr id="5" name="Picture 4" descr="NASPAAlog.jpg"/>
          <p:cNvPicPr>
            <a:picLocks noChangeAspect="1"/>
          </p:cNvPicPr>
          <p:nvPr/>
        </p:nvPicPr>
        <p:blipFill>
          <a:blip r:embed="rId3" cstate="email">
            <a:extLst>
              <a:ext uri="{28A0092B-C50C-407E-A947-70E740481C1C}">
                <a14:useLocalDpi xmlns:a14="http://schemas.microsoft.com/office/drawing/2010/main" xmlns="" val="0"/>
              </a:ext>
            </a:extLst>
          </a:blip>
          <a:stretch>
            <a:fillRect/>
          </a:stretch>
        </p:blipFill>
        <p:spPr>
          <a:xfrm>
            <a:off x="5014343" y="802635"/>
            <a:ext cx="2067059" cy="978408"/>
          </a:xfrm>
          <a:prstGeom prst="rect">
            <a:avLst/>
          </a:prstGeom>
        </p:spPr>
      </p:pic>
      <p:sp>
        <p:nvSpPr>
          <p:cNvPr id="4" name="TextBox 3"/>
          <p:cNvSpPr txBox="1"/>
          <p:nvPr/>
        </p:nvSpPr>
        <p:spPr>
          <a:xfrm>
            <a:off x="3577389" y="1962159"/>
            <a:ext cx="4940969" cy="2246769"/>
          </a:xfrm>
          <a:prstGeom prst="rect">
            <a:avLst/>
          </a:prstGeom>
          <a:noFill/>
        </p:spPr>
        <p:txBody>
          <a:bodyPr wrap="square" rtlCol="0">
            <a:spAutoFit/>
          </a:bodyPr>
          <a:lstStyle/>
          <a:p>
            <a:pPr algn="ctr"/>
            <a:r>
              <a:rPr lang="en-US" sz="2800" b="1" dirty="0" smtClean="0">
                <a:solidFill>
                  <a:schemeClr val="bg1"/>
                </a:solidFill>
              </a:rPr>
              <a:t>10 minute break  </a:t>
            </a:r>
          </a:p>
          <a:p>
            <a:pPr algn="ctr"/>
            <a:r>
              <a:rPr lang="en-US" sz="2800" b="1" dirty="0" smtClean="0">
                <a:solidFill>
                  <a:schemeClr val="bg1"/>
                </a:solidFill>
              </a:rPr>
              <a:t>We will begin promptly at 9:00 a.m.</a:t>
            </a:r>
          </a:p>
          <a:p>
            <a:pPr algn="ctr"/>
            <a:r>
              <a:rPr lang="en-US" sz="2800" b="1" dirty="0" smtClean="0">
                <a:solidFill>
                  <a:schemeClr val="bg1"/>
                </a:solidFill>
              </a:rPr>
              <a:t>Directions – who goes to what room?</a:t>
            </a:r>
            <a:endParaRPr lang="en-US" sz="2800" b="1" dirty="0">
              <a:solidFill>
                <a:schemeClr val="bg1"/>
              </a:solidFill>
            </a:endParaRPr>
          </a:p>
        </p:txBody>
      </p:sp>
    </p:spTree>
    <p:extLst>
      <p:ext uri="{BB962C8B-B14F-4D97-AF65-F5344CB8AC3E}">
        <p14:creationId xmlns:p14="http://schemas.microsoft.com/office/powerpoint/2010/main" xmlns="" val="3821140386"/>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199" y="914400"/>
            <a:ext cx="7391401" cy="1143000"/>
          </a:xfrm>
        </p:spPr>
        <p:txBody>
          <a:bodyPr/>
          <a:lstStyle/>
          <a:p>
            <a:r>
              <a:rPr lang="en-US" dirty="0" smtClean="0"/>
              <a:t>Session 2BC     The Self-Study Report and the Site Visit: </a:t>
            </a:r>
            <a:br>
              <a:rPr lang="en-US" dirty="0" smtClean="0"/>
            </a:br>
            <a:r>
              <a:rPr lang="en-US" dirty="0" smtClean="0"/>
              <a:t>2 Perspectives</a:t>
            </a:r>
            <a:endParaRPr lang="en-US" dirty="0"/>
          </a:p>
        </p:txBody>
      </p:sp>
      <p:sp>
        <p:nvSpPr>
          <p:cNvPr id="4" name="Content Placeholder 3"/>
          <p:cNvSpPr>
            <a:spLocks noGrp="1"/>
          </p:cNvSpPr>
          <p:nvPr>
            <p:ph sz="half" idx="2"/>
          </p:nvPr>
        </p:nvSpPr>
        <p:spPr>
          <a:xfrm>
            <a:off x="457199" y="2422358"/>
            <a:ext cx="7980948" cy="3896311"/>
          </a:xfrm>
        </p:spPr>
        <p:txBody>
          <a:bodyPr>
            <a:noAutofit/>
          </a:bodyPr>
          <a:lstStyle/>
          <a:p>
            <a:pPr marL="0" indent="0">
              <a:buNone/>
            </a:pPr>
            <a:r>
              <a:rPr lang="en-US" sz="3000" dirty="0" smtClean="0"/>
              <a:t>Why put program directors and site visitors together? </a:t>
            </a:r>
          </a:p>
          <a:p>
            <a:pPr marL="0" indent="0">
              <a:buNone/>
            </a:pPr>
            <a:endParaRPr lang="en-US" sz="3000" dirty="0" smtClean="0"/>
          </a:p>
          <a:p>
            <a:pPr marL="0" indent="0">
              <a:buNone/>
            </a:pPr>
            <a:r>
              <a:rPr lang="en-US" sz="3000" dirty="0" smtClean="0"/>
              <a:t>Programs: describe your conformance with standards; provide evidence</a:t>
            </a:r>
          </a:p>
          <a:p>
            <a:pPr marL="0" indent="0">
              <a:buNone/>
            </a:pPr>
            <a:r>
              <a:rPr lang="en-US" sz="3000" dirty="0" smtClean="0"/>
              <a:t>Site visitors: observe, question, examine and describe evidence</a:t>
            </a:r>
            <a:endParaRPr lang="en-US" sz="3000" dirty="0"/>
          </a:p>
        </p:txBody>
      </p:sp>
    </p:spTree>
    <p:extLst>
      <p:ext uri="{BB962C8B-B14F-4D97-AF65-F5344CB8AC3E}">
        <p14:creationId xmlns:p14="http://schemas.microsoft.com/office/powerpoint/2010/main" xmlns="" val="339522477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42900"/>
            <a:ext cx="7391401" cy="1143000"/>
          </a:xfrm>
        </p:spPr>
        <p:txBody>
          <a:bodyPr/>
          <a:lstStyle/>
          <a:p>
            <a:r>
              <a:rPr lang="en-US" sz="4000" dirty="0" smtClean="0"/>
              <a:t>Logistics</a:t>
            </a:r>
            <a:endParaRPr lang="en-US" sz="4000" dirty="0"/>
          </a:p>
        </p:txBody>
      </p:sp>
      <p:sp>
        <p:nvSpPr>
          <p:cNvPr id="4" name="Content Placeholder 3"/>
          <p:cNvSpPr>
            <a:spLocks noGrp="1"/>
          </p:cNvSpPr>
          <p:nvPr>
            <p:ph sz="half" idx="2"/>
          </p:nvPr>
        </p:nvSpPr>
        <p:spPr>
          <a:xfrm>
            <a:off x="457200" y="1909011"/>
            <a:ext cx="8077200" cy="4217152"/>
          </a:xfrm>
        </p:spPr>
        <p:txBody>
          <a:bodyPr>
            <a:normAutofit/>
          </a:bodyPr>
          <a:lstStyle/>
          <a:p>
            <a:pPr marL="0" indent="0">
              <a:buNone/>
            </a:pPr>
            <a:r>
              <a:rPr lang="en-US" sz="3200" dirty="0" smtClean="0"/>
              <a:t>Please make sure there is a mixture of program representatives and site visitor trainees at each table. </a:t>
            </a:r>
          </a:p>
          <a:p>
            <a:pPr marL="0" indent="0">
              <a:buNone/>
            </a:pPr>
            <a:r>
              <a:rPr lang="en-US" sz="3200" dirty="0" smtClean="0"/>
              <a:t>Take a minute to make sure this is true of your table.  Move if you have to.</a:t>
            </a:r>
            <a:endParaRPr lang="en-US" sz="3200" dirty="0"/>
          </a:p>
        </p:txBody>
      </p:sp>
    </p:spTree>
    <p:extLst>
      <p:ext uri="{BB962C8B-B14F-4D97-AF65-F5344CB8AC3E}">
        <p14:creationId xmlns:p14="http://schemas.microsoft.com/office/powerpoint/2010/main" xmlns="" val="31710727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96778" y="573504"/>
            <a:ext cx="6508377" cy="741947"/>
          </a:xfrm>
        </p:spPr>
        <p:txBody>
          <a:bodyPr/>
          <a:lstStyle/>
          <a:p>
            <a:r>
              <a:rPr lang="en-US" sz="4000" dirty="0" smtClean="0"/>
              <a:t>Overview of Process</a:t>
            </a:r>
            <a:endParaRPr lang="en-US" sz="4000" dirty="0"/>
          </a:p>
        </p:txBody>
      </p:sp>
      <p:sp>
        <p:nvSpPr>
          <p:cNvPr id="3" name="Content Placeholder 2"/>
          <p:cNvSpPr>
            <a:spLocks noGrp="1"/>
          </p:cNvSpPr>
          <p:nvPr>
            <p:ph idx="1"/>
          </p:nvPr>
        </p:nvSpPr>
        <p:spPr>
          <a:xfrm>
            <a:off x="457199" y="1491916"/>
            <a:ext cx="7804485" cy="4971133"/>
          </a:xfrm>
        </p:spPr>
        <p:txBody>
          <a:bodyPr>
            <a:normAutofit/>
          </a:bodyPr>
          <a:lstStyle/>
          <a:p>
            <a:r>
              <a:rPr lang="en-US" sz="3200" b="1" dirty="0" smtClean="0">
                <a:solidFill>
                  <a:srgbClr val="00B0F0"/>
                </a:solidFill>
              </a:rPr>
              <a:t>Self-Study </a:t>
            </a:r>
            <a:r>
              <a:rPr lang="en-US" sz="3200" b="1" dirty="0">
                <a:solidFill>
                  <a:srgbClr val="00B0F0"/>
                </a:solidFill>
              </a:rPr>
              <a:t>Report</a:t>
            </a:r>
          </a:p>
          <a:p>
            <a:r>
              <a:rPr lang="en-US" sz="3200" dirty="0"/>
              <a:t>Interim Report </a:t>
            </a:r>
            <a:endParaRPr lang="en-US" sz="3200" dirty="0" smtClean="0"/>
          </a:p>
          <a:p>
            <a:pPr lvl="1"/>
            <a:r>
              <a:rPr lang="en-US" sz="3000" b="1" dirty="0" smtClean="0">
                <a:solidFill>
                  <a:srgbClr val="00B0F0"/>
                </a:solidFill>
              </a:rPr>
              <a:t>Program Response</a:t>
            </a:r>
            <a:endParaRPr lang="en-US" sz="3000" b="1" dirty="0">
              <a:solidFill>
                <a:srgbClr val="00B0F0"/>
              </a:solidFill>
            </a:endParaRPr>
          </a:p>
          <a:p>
            <a:r>
              <a:rPr lang="en-US" sz="3200" b="1" dirty="0">
                <a:solidFill>
                  <a:srgbClr val="00B050"/>
                </a:solidFill>
              </a:rPr>
              <a:t>External Site Visit </a:t>
            </a:r>
            <a:endParaRPr lang="en-US" sz="3200" b="1" dirty="0" smtClean="0">
              <a:solidFill>
                <a:srgbClr val="00B050"/>
              </a:solidFill>
            </a:endParaRPr>
          </a:p>
          <a:p>
            <a:pPr lvl="1"/>
            <a:r>
              <a:rPr lang="en-US" sz="3000" b="1" dirty="0" smtClean="0">
                <a:solidFill>
                  <a:srgbClr val="00B050"/>
                </a:solidFill>
              </a:rPr>
              <a:t>Draft Site Visit Report </a:t>
            </a:r>
          </a:p>
          <a:p>
            <a:pPr lvl="2"/>
            <a:r>
              <a:rPr lang="en-US" sz="3000" b="1" dirty="0" smtClean="0">
                <a:solidFill>
                  <a:srgbClr val="00B0F0"/>
                </a:solidFill>
              </a:rPr>
              <a:t>Program Response </a:t>
            </a:r>
          </a:p>
          <a:p>
            <a:pPr lvl="1"/>
            <a:r>
              <a:rPr lang="en-US" sz="3000" b="1" dirty="0" smtClean="0">
                <a:solidFill>
                  <a:srgbClr val="00B050"/>
                </a:solidFill>
              </a:rPr>
              <a:t>Final Site Visit Report</a:t>
            </a:r>
            <a:endParaRPr lang="en-US" sz="3000" b="1" dirty="0">
              <a:solidFill>
                <a:srgbClr val="00B050"/>
              </a:solidFill>
            </a:endParaRPr>
          </a:p>
          <a:p>
            <a:r>
              <a:rPr lang="en-US" sz="3200" dirty="0"/>
              <a:t>COPRA </a:t>
            </a:r>
            <a:r>
              <a:rPr lang="en-US" sz="3200" dirty="0" smtClean="0"/>
              <a:t>Decision</a:t>
            </a:r>
            <a:endParaRPr lang="en-US" sz="3200" dirty="0"/>
          </a:p>
          <a:p>
            <a:pPr marL="0" indent="0">
              <a:buNone/>
            </a:pPr>
            <a:endParaRPr lang="en-US" dirty="0"/>
          </a:p>
        </p:txBody>
      </p:sp>
      <p:sp>
        <p:nvSpPr>
          <p:cNvPr id="4" name="Right Arrow 3"/>
          <p:cNvSpPr/>
          <p:nvPr/>
        </p:nvSpPr>
        <p:spPr>
          <a:xfrm rot="1535354">
            <a:off x="4404359" y="1812462"/>
            <a:ext cx="1302229" cy="721894"/>
          </a:xfrm>
          <a:prstGeom prst="right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 name="Right Arrow 4"/>
          <p:cNvSpPr/>
          <p:nvPr/>
        </p:nvSpPr>
        <p:spPr>
          <a:xfrm rot="20437363">
            <a:off x="4321880" y="3110536"/>
            <a:ext cx="1318454" cy="731369"/>
          </a:xfrm>
          <a:prstGeom prst="right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 name="TextBox 5"/>
          <p:cNvSpPr txBox="1"/>
          <p:nvPr/>
        </p:nvSpPr>
        <p:spPr>
          <a:xfrm>
            <a:off x="5798622" y="2310063"/>
            <a:ext cx="2646947" cy="1077218"/>
          </a:xfrm>
          <a:prstGeom prst="rect">
            <a:avLst/>
          </a:prstGeom>
          <a:noFill/>
        </p:spPr>
        <p:txBody>
          <a:bodyPr wrap="square" rtlCol="0">
            <a:spAutoFit/>
          </a:bodyPr>
          <a:lstStyle/>
          <a:p>
            <a:r>
              <a:rPr lang="en-US" sz="3200" dirty="0" smtClean="0"/>
              <a:t>COPRA Liaison</a:t>
            </a:r>
            <a:endParaRPr lang="en-US" sz="3200" dirty="0"/>
          </a:p>
        </p:txBody>
      </p:sp>
    </p:spTree>
    <p:extLst>
      <p:ext uri="{BB962C8B-B14F-4D97-AF65-F5344CB8AC3E}">
        <p14:creationId xmlns:p14="http://schemas.microsoft.com/office/powerpoint/2010/main" xmlns="" val="1850286584"/>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96778" y="573504"/>
            <a:ext cx="6508377" cy="741947"/>
          </a:xfrm>
        </p:spPr>
        <p:txBody>
          <a:bodyPr/>
          <a:lstStyle/>
          <a:p>
            <a:r>
              <a:rPr lang="en-US" sz="4000" dirty="0" smtClean="0"/>
              <a:t>Overview of Process</a:t>
            </a:r>
            <a:endParaRPr lang="en-US" sz="4000" dirty="0"/>
          </a:p>
        </p:txBody>
      </p:sp>
      <p:sp>
        <p:nvSpPr>
          <p:cNvPr id="3" name="Content Placeholder 2"/>
          <p:cNvSpPr>
            <a:spLocks noGrp="1"/>
          </p:cNvSpPr>
          <p:nvPr>
            <p:ph idx="1"/>
          </p:nvPr>
        </p:nvSpPr>
        <p:spPr>
          <a:xfrm>
            <a:off x="457199" y="1491916"/>
            <a:ext cx="7804485" cy="4971133"/>
          </a:xfrm>
        </p:spPr>
        <p:txBody>
          <a:bodyPr>
            <a:normAutofit/>
          </a:bodyPr>
          <a:lstStyle/>
          <a:p>
            <a:r>
              <a:rPr lang="en-US" sz="3200" b="1" dirty="0" smtClean="0">
                <a:solidFill>
                  <a:srgbClr val="00B0F0"/>
                </a:solidFill>
              </a:rPr>
              <a:t>Self-Study </a:t>
            </a:r>
            <a:r>
              <a:rPr lang="en-US" sz="3200" b="1" dirty="0">
                <a:solidFill>
                  <a:srgbClr val="00B0F0"/>
                </a:solidFill>
              </a:rPr>
              <a:t>Report</a:t>
            </a:r>
          </a:p>
          <a:p>
            <a:r>
              <a:rPr lang="en-US" sz="3200" dirty="0"/>
              <a:t>Interim Report </a:t>
            </a:r>
            <a:endParaRPr lang="en-US" sz="3200" dirty="0" smtClean="0"/>
          </a:p>
          <a:p>
            <a:pPr lvl="1"/>
            <a:r>
              <a:rPr lang="en-US" sz="3000" b="1" dirty="0" smtClean="0">
                <a:solidFill>
                  <a:srgbClr val="00B0F0"/>
                </a:solidFill>
              </a:rPr>
              <a:t>Program Response</a:t>
            </a:r>
            <a:endParaRPr lang="en-US" sz="3000" b="1" dirty="0">
              <a:solidFill>
                <a:srgbClr val="00B0F0"/>
              </a:solidFill>
            </a:endParaRPr>
          </a:p>
          <a:p>
            <a:r>
              <a:rPr lang="en-US" sz="3200" b="1" dirty="0">
                <a:solidFill>
                  <a:srgbClr val="00B050"/>
                </a:solidFill>
              </a:rPr>
              <a:t>External Site Visit </a:t>
            </a:r>
            <a:endParaRPr lang="en-US" sz="3200" b="1" dirty="0" smtClean="0">
              <a:solidFill>
                <a:srgbClr val="00B050"/>
              </a:solidFill>
            </a:endParaRPr>
          </a:p>
          <a:p>
            <a:pPr lvl="1"/>
            <a:r>
              <a:rPr lang="en-US" sz="3000" b="1" dirty="0" smtClean="0">
                <a:solidFill>
                  <a:srgbClr val="00B050"/>
                </a:solidFill>
              </a:rPr>
              <a:t>Draft Site Visit Report </a:t>
            </a:r>
          </a:p>
          <a:p>
            <a:pPr lvl="2"/>
            <a:r>
              <a:rPr lang="en-US" sz="3000" b="1" dirty="0" smtClean="0">
                <a:solidFill>
                  <a:srgbClr val="00B0F0"/>
                </a:solidFill>
              </a:rPr>
              <a:t>Program Response </a:t>
            </a:r>
          </a:p>
          <a:p>
            <a:pPr lvl="1"/>
            <a:r>
              <a:rPr lang="en-US" sz="3000" b="1" dirty="0" smtClean="0">
                <a:solidFill>
                  <a:srgbClr val="00B050"/>
                </a:solidFill>
              </a:rPr>
              <a:t>Final Site Visit Report</a:t>
            </a:r>
            <a:endParaRPr lang="en-US" sz="3000" b="1" dirty="0">
              <a:solidFill>
                <a:srgbClr val="00B050"/>
              </a:solidFill>
            </a:endParaRPr>
          </a:p>
          <a:p>
            <a:r>
              <a:rPr lang="en-US" sz="3200" dirty="0"/>
              <a:t>COPRA </a:t>
            </a:r>
            <a:r>
              <a:rPr lang="en-US" sz="3200" dirty="0" smtClean="0"/>
              <a:t>Decision</a:t>
            </a:r>
            <a:endParaRPr lang="en-US" sz="3200" dirty="0"/>
          </a:p>
          <a:p>
            <a:pPr marL="0" indent="0">
              <a:buNone/>
            </a:pPr>
            <a:endParaRPr lang="en-US" dirty="0"/>
          </a:p>
        </p:txBody>
      </p:sp>
      <p:sp>
        <p:nvSpPr>
          <p:cNvPr id="4" name="Right Brace 3"/>
          <p:cNvSpPr/>
          <p:nvPr/>
        </p:nvSpPr>
        <p:spPr>
          <a:xfrm>
            <a:off x="4764505" y="1491916"/>
            <a:ext cx="1732548" cy="4331368"/>
          </a:xfrm>
          <a:prstGeom prst="rightBrace">
            <a:avLst/>
          </a:prstGeom>
          <a:ln w="41275"/>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5" name="TextBox 4"/>
          <p:cNvSpPr txBox="1"/>
          <p:nvPr/>
        </p:nvSpPr>
        <p:spPr>
          <a:xfrm>
            <a:off x="6497053" y="2454442"/>
            <a:ext cx="2133600" cy="2677656"/>
          </a:xfrm>
          <a:prstGeom prst="rect">
            <a:avLst/>
          </a:prstGeom>
          <a:noFill/>
        </p:spPr>
        <p:txBody>
          <a:bodyPr wrap="square" rtlCol="0">
            <a:spAutoFit/>
          </a:bodyPr>
          <a:lstStyle/>
          <a:p>
            <a:r>
              <a:rPr lang="en-US" sz="2400" dirty="0" smtClean="0"/>
              <a:t>Standard by standard review from program perspective and SVT perspective</a:t>
            </a:r>
            <a:endParaRPr lang="en-US" sz="2400" dirty="0"/>
          </a:p>
        </p:txBody>
      </p:sp>
    </p:spTree>
    <p:extLst>
      <p:ext uri="{BB962C8B-B14F-4D97-AF65-F5344CB8AC3E}">
        <p14:creationId xmlns:p14="http://schemas.microsoft.com/office/powerpoint/2010/main" xmlns="" val="2423606350"/>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42900"/>
            <a:ext cx="7391401" cy="1143000"/>
          </a:xfrm>
        </p:spPr>
        <p:txBody>
          <a:bodyPr/>
          <a:lstStyle/>
          <a:p>
            <a:r>
              <a:rPr lang="en-US" sz="4000" dirty="0" smtClean="0"/>
              <a:t>Standard 1: Strategic Program Management</a:t>
            </a:r>
            <a:endParaRPr lang="en-US" sz="4000" dirty="0"/>
          </a:p>
        </p:txBody>
      </p:sp>
      <p:sp>
        <p:nvSpPr>
          <p:cNvPr id="4" name="Content Placeholder 3"/>
          <p:cNvSpPr>
            <a:spLocks noGrp="1"/>
          </p:cNvSpPr>
          <p:nvPr>
            <p:ph sz="half" idx="2"/>
          </p:nvPr>
        </p:nvSpPr>
        <p:spPr>
          <a:xfrm>
            <a:off x="457199" y="1604211"/>
            <a:ext cx="8189495" cy="4521952"/>
          </a:xfrm>
        </p:spPr>
        <p:txBody>
          <a:bodyPr>
            <a:normAutofit/>
          </a:bodyPr>
          <a:lstStyle/>
          <a:p>
            <a:pPr marL="0" indent="0">
              <a:buNone/>
            </a:pPr>
            <a:r>
              <a:rPr lang="en-US" sz="3000" dirty="0" smtClean="0"/>
              <a:t>This standard provides the foundation for all the other standards.</a:t>
            </a:r>
          </a:p>
          <a:p>
            <a:pPr marL="0" indent="0">
              <a:buNone/>
            </a:pPr>
            <a:r>
              <a:rPr lang="en-US" sz="3000" dirty="0" smtClean="0"/>
              <a:t>1.1  </a:t>
            </a:r>
            <a:r>
              <a:rPr lang="en-US" sz="3000" b="1" dirty="0" smtClean="0">
                <a:solidFill>
                  <a:srgbClr val="9A3131"/>
                </a:solidFill>
              </a:rPr>
              <a:t>Mission</a:t>
            </a:r>
            <a:r>
              <a:rPr lang="en-US" sz="3000" dirty="0" smtClean="0"/>
              <a:t>: Statement, Process, Values</a:t>
            </a:r>
          </a:p>
          <a:p>
            <a:pPr marL="0" indent="0">
              <a:buNone/>
            </a:pPr>
            <a:r>
              <a:rPr lang="en-US" sz="3000" dirty="0" smtClean="0"/>
              <a:t>1.2  </a:t>
            </a:r>
            <a:r>
              <a:rPr lang="en-US" sz="3000" b="1" dirty="0" smtClean="0">
                <a:solidFill>
                  <a:srgbClr val="9A3131"/>
                </a:solidFill>
              </a:rPr>
              <a:t>Performance Expectations</a:t>
            </a:r>
            <a:r>
              <a:rPr lang="en-US" sz="3000" dirty="0" smtClean="0"/>
              <a:t>: Program Goals</a:t>
            </a:r>
            <a:r>
              <a:rPr lang="en-US" sz="3000" dirty="0"/>
              <a:t> </a:t>
            </a:r>
            <a:r>
              <a:rPr lang="en-US" sz="3000" dirty="0" smtClean="0"/>
              <a:t>linked to mission, values, stakeholder needs, aspirational contributions</a:t>
            </a:r>
          </a:p>
          <a:p>
            <a:pPr marL="0" indent="0">
              <a:buNone/>
            </a:pPr>
            <a:r>
              <a:rPr lang="en-US" sz="3000" dirty="0" smtClean="0"/>
              <a:t>1.3  </a:t>
            </a:r>
            <a:r>
              <a:rPr lang="en-US" sz="3000" b="1" dirty="0" smtClean="0">
                <a:solidFill>
                  <a:srgbClr val="9A3131"/>
                </a:solidFill>
              </a:rPr>
              <a:t>Program Evaluation</a:t>
            </a:r>
            <a:r>
              <a:rPr lang="en-US" sz="3000" dirty="0" smtClean="0"/>
              <a:t>: Program Outcomes, Assessment Process</a:t>
            </a:r>
            <a:endParaRPr lang="en-US" sz="3000" dirty="0"/>
          </a:p>
        </p:txBody>
      </p:sp>
    </p:spTree>
    <p:extLst>
      <p:ext uri="{BB962C8B-B14F-4D97-AF65-F5344CB8AC3E}">
        <p14:creationId xmlns:p14="http://schemas.microsoft.com/office/powerpoint/2010/main" xmlns="" val="605190566"/>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42900"/>
            <a:ext cx="7391401" cy="1143000"/>
          </a:xfrm>
        </p:spPr>
        <p:txBody>
          <a:bodyPr/>
          <a:lstStyle/>
          <a:p>
            <a:r>
              <a:rPr lang="en-US" sz="4000" dirty="0" smtClean="0"/>
              <a:t>Standard 2: Matching Governance with Mission</a:t>
            </a:r>
            <a:endParaRPr lang="en-US" sz="4000" dirty="0"/>
          </a:p>
        </p:txBody>
      </p:sp>
      <p:sp>
        <p:nvSpPr>
          <p:cNvPr id="4" name="Content Placeholder 3"/>
          <p:cNvSpPr>
            <a:spLocks noGrp="1"/>
          </p:cNvSpPr>
          <p:nvPr>
            <p:ph sz="half" idx="2"/>
          </p:nvPr>
        </p:nvSpPr>
        <p:spPr>
          <a:xfrm>
            <a:off x="457200" y="1909011"/>
            <a:ext cx="8077200" cy="4217152"/>
          </a:xfrm>
        </p:spPr>
        <p:txBody>
          <a:bodyPr>
            <a:normAutofit/>
          </a:bodyPr>
          <a:lstStyle/>
          <a:p>
            <a:pPr marL="0" indent="0">
              <a:buNone/>
            </a:pPr>
            <a:r>
              <a:rPr lang="en-US" sz="3200" dirty="0" smtClean="0"/>
              <a:t>How does your administrative infrastructure align with your mission, goals, and objectives for all program modalities?</a:t>
            </a:r>
          </a:p>
          <a:p>
            <a:pPr marL="0" indent="0">
              <a:buNone/>
            </a:pPr>
            <a:r>
              <a:rPr lang="en-US" sz="3200" dirty="0" smtClean="0"/>
              <a:t>Faculty Governance: capacity, authority, substantial determining influence; 50% rules</a:t>
            </a:r>
            <a:endParaRPr lang="en-US" sz="3200" dirty="0"/>
          </a:p>
        </p:txBody>
      </p:sp>
    </p:spTree>
    <p:extLst>
      <p:ext uri="{BB962C8B-B14F-4D97-AF65-F5344CB8AC3E}">
        <p14:creationId xmlns:p14="http://schemas.microsoft.com/office/powerpoint/2010/main" xmlns="" val="2882584830"/>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42900"/>
            <a:ext cx="7391401" cy="1143000"/>
          </a:xfrm>
        </p:spPr>
        <p:txBody>
          <a:bodyPr/>
          <a:lstStyle/>
          <a:p>
            <a:r>
              <a:rPr lang="en-US" sz="4000" dirty="0" smtClean="0"/>
              <a:t>Standard 3: Faculty Performance</a:t>
            </a:r>
            <a:endParaRPr lang="en-US" sz="4000" dirty="0"/>
          </a:p>
        </p:txBody>
      </p:sp>
      <p:sp>
        <p:nvSpPr>
          <p:cNvPr id="4" name="Content Placeholder 3"/>
          <p:cNvSpPr>
            <a:spLocks noGrp="1"/>
          </p:cNvSpPr>
          <p:nvPr>
            <p:ph sz="half" idx="2"/>
          </p:nvPr>
        </p:nvSpPr>
        <p:spPr>
          <a:xfrm>
            <a:off x="457200" y="1909011"/>
            <a:ext cx="8077200" cy="4217152"/>
          </a:xfrm>
        </p:spPr>
        <p:txBody>
          <a:bodyPr>
            <a:normAutofit/>
          </a:bodyPr>
          <a:lstStyle/>
          <a:p>
            <a:pPr marL="0" indent="0">
              <a:buNone/>
            </a:pPr>
            <a:r>
              <a:rPr lang="en-US" sz="3200" dirty="0" smtClean="0"/>
              <a:t>Defining AQ/PQ; 75% rule</a:t>
            </a:r>
          </a:p>
          <a:p>
            <a:pPr marL="0" indent="0">
              <a:buNone/>
            </a:pPr>
            <a:r>
              <a:rPr lang="en-US" sz="3200" dirty="0" smtClean="0"/>
              <a:t>Faculty Diversity</a:t>
            </a:r>
          </a:p>
          <a:p>
            <a:pPr marL="0" indent="0">
              <a:buNone/>
            </a:pPr>
            <a:r>
              <a:rPr lang="en-US" sz="3200" dirty="0" smtClean="0"/>
              <a:t>Research, scholarship, service</a:t>
            </a:r>
          </a:p>
          <a:p>
            <a:pPr marL="0" indent="0">
              <a:buNone/>
            </a:pPr>
            <a:endParaRPr lang="en-US" sz="3200" dirty="0" smtClean="0"/>
          </a:p>
        </p:txBody>
      </p:sp>
    </p:spTree>
    <p:extLst>
      <p:ext uri="{BB962C8B-B14F-4D97-AF65-F5344CB8AC3E}">
        <p14:creationId xmlns:p14="http://schemas.microsoft.com/office/powerpoint/2010/main" xmlns="" val="2072367679"/>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42900"/>
            <a:ext cx="7391401" cy="1143000"/>
          </a:xfrm>
        </p:spPr>
        <p:txBody>
          <a:bodyPr/>
          <a:lstStyle/>
          <a:p>
            <a:r>
              <a:rPr lang="en-US" sz="4000" dirty="0" smtClean="0"/>
              <a:t>Standard 4: Serving Students</a:t>
            </a:r>
            <a:endParaRPr lang="en-US" sz="4000" dirty="0"/>
          </a:p>
        </p:txBody>
      </p:sp>
      <p:sp>
        <p:nvSpPr>
          <p:cNvPr id="4" name="Content Placeholder 3"/>
          <p:cNvSpPr>
            <a:spLocks noGrp="1"/>
          </p:cNvSpPr>
          <p:nvPr>
            <p:ph sz="half" idx="2"/>
          </p:nvPr>
        </p:nvSpPr>
        <p:spPr>
          <a:xfrm>
            <a:off x="296334" y="1574799"/>
            <a:ext cx="7916333" cy="4910667"/>
          </a:xfrm>
        </p:spPr>
        <p:txBody>
          <a:bodyPr>
            <a:normAutofit fontScale="92500" lnSpcReduction="10000"/>
          </a:bodyPr>
          <a:lstStyle/>
          <a:p>
            <a:pPr marL="0" indent="0">
              <a:buNone/>
            </a:pPr>
            <a:r>
              <a:rPr lang="en-US" sz="3000" dirty="0" smtClean="0"/>
              <a:t>Consistent with your mission…   </a:t>
            </a:r>
          </a:p>
          <a:p>
            <a:pPr>
              <a:buFont typeface="Wingdings" panose="05000000000000000000" pitchFamily="2" charset="2"/>
              <a:buChar char="Ø"/>
            </a:pPr>
            <a:r>
              <a:rPr lang="en-US" sz="3000" dirty="0" smtClean="0"/>
              <a:t>Recruitment practices and admissions criteria;</a:t>
            </a:r>
          </a:p>
          <a:p>
            <a:pPr>
              <a:buFont typeface="Wingdings" panose="05000000000000000000" pitchFamily="2" charset="2"/>
              <a:buChar char="Ø"/>
            </a:pPr>
            <a:r>
              <a:rPr lang="en-US" sz="3000" dirty="0" smtClean="0"/>
              <a:t>Support services: advising; internship placements, supervision; program completion; career counseling; job placements;</a:t>
            </a:r>
          </a:p>
          <a:p>
            <a:pPr>
              <a:buFont typeface="Wingdings" panose="05000000000000000000" pitchFamily="2" charset="2"/>
              <a:buChar char="Ø"/>
            </a:pPr>
            <a:r>
              <a:rPr lang="en-US" sz="3000" dirty="0" smtClean="0"/>
              <a:t>Accurate student data (get those tables right!) </a:t>
            </a:r>
          </a:p>
          <a:p>
            <a:pPr>
              <a:buFont typeface="Wingdings" panose="05000000000000000000" pitchFamily="2" charset="2"/>
              <a:buChar char="Ø"/>
            </a:pPr>
            <a:r>
              <a:rPr lang="en-US" sz="3000" dirty="0" smtClean="0"/>
              <a:t>Diversity, climate of inclusion</a:t>
            </a:r>
          </a:p>
        </p:txBody>
      </p:sp>
    </p:spTree>
    <p:extLst>
      <p:ext uri="{BB962C8B-B14F-4D97-AF65-F5344CB8AC3E}">
        <p14:creationId xmlns:p14="http://schemas.microsoft.com/office/powerpoint/2010/main" xmlns="" val="2488484185"/>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42900"/>
            <a:ext cx="7391401" cy="1143000"/>
          </a:xfrm>
        </p:spPr>
        <p:txBody>
          <a:bodyPr/>
          <a:lstStyle/>
          <a:p>
            <a:r>
              <a:rPr lang="en-US" sz="4000" dirty="0" smtClean="0"/>
              <a:t>Pick a standard, get a partner</a:t>
            </a:r>
            <a:endParaRPr lang="en-US" sz="4000" dirty="0"/>
          </a:p>
        </p:txBody>
      </p:sp>
      <p:sp>
        <p:nvSpPr>
          <p:cNvPr id="4" name="Content Placeholder 3"/>
          <p:cNvSpPr>
            <a:spLocks noGrp="1"/>
          </p:cNvSpPr>
          <p:nvPr>
            <p:ph sz="half" idx="2"/>
          </p:nvPr>
        </p:nvSpPr>
        <p:spPr>
          <a:xfrm>
            <a:off x="457200" y="1909011"/>
            <a:ext cx="8077200" cy="4217152"/>
          </a:xfrm>
        </p:spPr>
        <p:txBody>
          <a:bodyPr>
            <a:normAutofit/>
          </a:bodyPr>
          <a:lstStyle/>
          <a:p>
            <a:pPr marL="0" indent="0">
              <a:buNone/>
            </a:pPr>
            <a:r>
              <a:rPr lang="en-US" sz="3200" dirty="0" smtClean="0"/>
              <a:t>Take 5 minutes, work with a partner. Try for a program/site visitor pairing.</a:t>
            </a:r>
          </a:p>
          <a:p>
            <a:pPr marL="0" indent="0">
              <a:buNone/>
            </a:pPr>
            <a:r>
              <a:rPr lang="en-US" sz="3200" dirty="0" smtClean="0"/>
              <a:t>Programs: what do you need to describe? What evidence do you provide?</a:t>
            </a:r>
          </a:p>
          <a:p>
            <a:pPr marL="0" indent="0">
              <a:buNone/>
            </a:pPr>
            <a:r>
              <a:rPr lang="en-US" sz="3200" dirty="0" smtClean="0"/>
              <a:t>Site visitors: what questions do you ask? What evidence do you want to see?</a:t>
            </a:r>
            <a:endParaRPr lang="en-US" sz="3200" dirty="0"/>
          </a:p>
        </p:txBody>
      </p:sp>
    </p:spTree>
    <p:extLst>
      <p:ext uri="{BB962C8B-B14F-4D97-AF65-F5344CB8AC3E}">
        <p14:creationId xmlns:p14="http://schemas.microsoft.com/office/powerpoint/2010/main" xmlns="" val="129871963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0" y="144463"/>
            <a:ext cx="6508750" cy="834105"/>
          </a:xfrm>
        </p:spPr>
        <p:txBody>
          <a:bodyPr/>
          <a:lstStyle/>
          <a:p>
            <a:pPr algn="ctr"/>
            <a:r>
              <a:rPr lang="en-US" sz="4400" dirty="0" smtClean="0"/>
              <a:t>The Six Sessions</a:t>
            </a:r>
            <a:endParaRPr lang="en-US" sz="4400" dirty="0"/>
          </a:p>
        </p:txBody>
      </p:sp>
      <p:sp>
        <p:nvSpPr>
          <p:cNvPr id="3" name="Content Placeholder 2"/>
          <p:cNvSpPr>
            <a:spLocks noGrp="1"/>
          </p:cNvSpPr>
          <p:nvPr>
            <p:ph idx="4294967295"/>
          </p:nvPr>
        </p:nvSpPr>
        <p:spPr>
          <a:xfrm>
            <a:off x="0" y="978568"/>
            <a:ext cx="7924800" cy="5471445"/>
          </a:xfrm>
          <a:prstGeom prst="rect">
            <a:avLst/>
          </a:prstGeom>
        </p:spPr>
        <p:txBody>
          <a:bodyPr>
            <a:normAutofit fontScale="62500" lnSpcReduction="20000"/>
          </a:bodyPr>
          <a:lstStyle/>
          <a:p>
            <a:pPr marL="742950" indent="-742950">
              <a:buFont typeface="+mj-lt"/>
              <a:buAutoNum type="arabicPeriod"/>
            </a:pPr>
            <a:r>
              <a:rPr lang="en-US" sz="4400" dirty="0" smtClean="0">
                <a:cs typeface="Arial" panose="020B0604020202020204" pitchFamily="34" charset="0"/>
              </a:rPr>
              <a:t>Fundamental building blocks of accreditation: Everybody.</a:t>
            </a:r>
          </a:p>
          <a:p>
            <a:pPr marL="742950" indent="-742950">
              <a:buFont typeface="+mj-lt"/>
              <a:buAutoNum type="arabicPeriod"/>
            </a:pPr>
            <a:r>
              <a:rPr lang="en-US" sz="4400" dirty="0" smtClean="0">
                <a:cs typeface="Arial" panose="020B0604020202020204" pitchFamily="34" charset="0"/>
              </a:rPr>
              <a:t>Program Evaluation: fundamentals for beginners; or self-study and site visit combined perspectives for advanced program directors and site visitor training.</a:t>
            </a:r>
          </a:p>
          <a:p>
            <a:pPr marL="742950" indent="-742950">
              <a:buFont typeface="+mj-lt"/>
              <a:buAutoNum type="arabicPeriod"/>
            </a:pPr>
            <a:r>
              <a:rPr lang="en-US" sz="4400" dirty="0" smtClean="0">
                <a:cs typeface="Arial" panose="020B0604020202020204" pitchFamily="34" charset="0"/>
              </a:rPr>
              <a:t>Student Learning Assessment: defining, measuring, assessment plan, rubrics for beginners; or reliability, validity, closing the loop for advanced program directors. Break for site visitor training participants.</a:t>
            </a:r>
          </a:p>
          <a:p>
            <a:pPr marL="0" indent="0">
              <a:buNone/>
            </a:pPr>
            <a:endParaRPr lang="en-US" sz="4400" dirty="0" smtClean="0"/>
          </a:p>
          <a:p>
            <a:pPr marL="0" indent="0">
              <a:buNone/>
            </a:pPr>
            <a:endParaRPr lang="en-US" dirty="0" smtClean="0"/>
          </a:p>
          <a:p>
            <a:endParaRPr lang="en-US" dirty="0"/>
          </a:p>
        </p:txBody>
      </p:sp>
    </p:spTree>
    <p:extLst>
      <p:ext uri="{BB962C8B-B14F-4D97-AF65-F5344CB8AC3E}">
        <p14:creationId xmlns:p14="http://schemas.microsoft.com/office/powerpoint/2010/main" xmlns="" val="2016703032"/>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073692" y="4208928"/>
            <a:ext cx="6070308" cy="1483211"/>
          </a:xfrm>
        </p:spPr>
        <p:txBody>
          <a:bodyPr>
            <a:normAutofit/>
          </a:bodyPr>
          <a:lstStyle/>
          <a:p>
            <a:r>
              <a:rPr lang="en-US" sz="3400" dirty="0" smtClean="0"/>
              <a:t>2016 NASPAA Accreditation</a:t>
            </a:r>
            <a:br>
              <a:rPr lang="en-US" sz="3400" dirty="0" smtClean="0"/>
            </a:br>
            <a:r>
              <a:rPr lang="en-US" sz="3400" dirty="0" smtClean="0"/>
              <a:t>Institute</a:t>
            </a:r>
            <a:endParaRPr lang="en-US" sz="3400" dirty="0"/>
          </a:p>
        </p:txBody>
      </p:sp>
      <p:sp>
        <p:nvSpPr>
          <p:cNvPr id="3" name="Subtitle 2"/>
          <p:cNvSpPr>
            <a:spLocks noGrp="1"/>
          </p:cNvSpPr>
          <p:nvPr>
            <p:ph type="subTitle" idx="1"/>
          </p:nvPr>
        </p:nvSpPr>
        <p:spPr>
          <a:xfrm>
            <a:off x="3073691" y="5692139"/>
            <a:ext cx="5747923" cy="775091"/>
          </a:xfrm>
        </p:spPr>
        <p:txBody>
          <a:bodyPr>
            <a:normAutofit lnSpcReduction="10000"/>
          </a:bodyPr>
          <a:lstStyle/>
          <a:p>
            <a:r>
              <a:rPr lang="en-US" sz="2400" dirty="0" smtClean="0"/>
              <a:t>Columbus, Ohio</a:t>
            </a:r>
          </a:p>
          <a:p>
            <a:r>
              <a:rPr lang="en-US" sz="2400" dirty="0" smtClean="0"/>
              <a:t>October </a:t>
            </a:r>
            <a:r>
              <a:rPr lang="en-US" sz="2400" dirty="0" smtClean="0"/>
              <a:t>19, </a:t>
            </a:r>
            <a:r>
              <a:rPr lang="en-US" sz="2400" dirty="0" smtClean="0"/>
              <a:t>2016</a:t>
            </a:r>
            <a:endParaRPr lang="en-US" sz="2400" dirty="0"/>
          </a:p>
        </p:txBody>
      </p:sp>
      <p:pic>
        <p:nvPicPr>
          <p:cNvPr id="5" name="Picture 4" descr="NASPAAlog.jpg"/>
          <p:cNvPicPr>
            <a:picLocks noChangeAspect="1"/>
          </p:cNvPicPr>
          <p:nvPr/>
        </p:nvPicPr>
        <p:blipFill>
          <a:blip r:embed="rId3" cstate="email">
            <a:extLst>
              <a:ext uri="{28A0092B-C50C-407E-A947-70E740481C1C}">
                <a14:useLocalDpi xmlns:a14="http://schemas.microsoft.com/office/drawing/2010/main" xmlns="" val="0"/>
              </a:ext>
            </a:extLst>
          </a:blip>
          <a:stretch>
            <a:fillRect/>
          </a:stretch>
        </p:blipFill>
        <p:spPr>
          <a:xfrm>
            <a:off x="5014343" y="802635"/>
            <a:ext cx="2067059" cy="978408"/>
          </a:xfrm>
          <a:prstGeom prst="rect">
            <a:avLst/>
          </a:prstGeom>
        </p:spPr>
      </p:pic>
      <p:sp>
        <p:nvSpPr>
          <p:cNvPr id="4" name="TextBox 3"/>
          <p:cNvSpPr txBox="1"/>
          <p:nvPr/>
        </p:nvSpPr>
        <p:spPr>
          <a:xfrm>
            <a:off x="3577389" y="2697397"/>
            <a:ext cx="4940969" cy="1384995"/>
          </a:xfrm>
          <a:prstGeom prst="rect">
            <a:avLst/>
          </a:prstGeom>
          <a:noFill/>
        </p:spPr>
        <p:txBody>
          <a:bodyPr wrap="square" rtlCol="0">
            <a:spAutoFit/>
          </a:bodyPr>
          <a:lstStyle/>
          <a:p>
            <a:pPr algn="ctr"/>
            <a:r>
              <a:rPr lang="en-US" sz="2800" b="1" dirty="0" smtClean="0">
                <a:solidFill>
                  <a:schemeClr val="bg1"/>
                </a:solidFill>
              </a:rPr>
              <a:t>10 minute break  </a:t>
            </a:r>
          </a:p>
          <a:p>
            <a:pPr algn="ctr"/>
            <a:r>
              <a:rPr lang="en-US" sz="2800" b="1" dirty="0" smtClean="0">
                <a:solidFill>
                  <a:schemeClr val="bg1"/>
                </a:solidFill>
              </a:rPr>
              <a:t>We will begin promptly at 10:00 a.m.</a:t>
            </a:r>
          </a:p>
        </p:txBody>
      </p:sp>
    </p:spTree>
    <p:extLst>
      <p:ext uri="{BB962C8B-B14F-4D97-AF65-F5344CB8AC3E}">
        <p14:creationId xmlns:p14="http://schemas.microsoft.com/office/powerpoint/2010/main" xmlns="" val="2659788005"/>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199" y="914400"/>
            <a:ext cx="7391401" cy="1143000"/>
          </a:xfrm>
        </p:spPr>
        <p:txBody>
          <a:bodyPr/>
          <a:lstStyle/>
          <a:p>
            <a:r>
              <a:rPr lang="en-US" dirty="0" smtClean="0"/>
              <a:t>Session 3B     Student Learning Assessment: Reliability, Validity, Best Practices</a:t>
            </a:r>
            <a:endParaRPr lang="en-US" dirty="0"/>
          </a:p>
        </p:txBody>
      </p:sp>
      <p:sp>
        <p:nvSpPr>
          <p:cNvPr id="4" name="Content Placeholder 3"/>
          <p:cNvSpPr>
            <a:spLocks noGrp="1"/>
          </p:cNvSpPr>
          <p:nvPr>
            <p:ph sz="half" idx="2"/>
          </p:nvPr>
        </p:nvSpPr>
        <p:spPr>
          <a:xfrm>
            <a:off x="457199" y="2422358"/>
            <a:ext cx="7980948" cy="3896311"/>
          </a:xfrm>
        </p:spPr>
        <p:txBody>
          <a:bodyPr>
            <a:noAutofit/>
          </a:bodyPr>
          <a:lstStyle/>
          <a:p>
            <a:pPr marL="0" indent="0">
              <a:buNone/>
            </a:pPr>
            <a:r>
              <a:rPr lang="en-US" sz="3000" dirty="0" smtClean="0"/>
              <a:t>Standard 1: overall strategic program management and evaluation; student learning is just one part. </a:t>
            </a:r>
          </a:p>
          <a:p>
            <a:pPr marL="0" indent="0">
              <a:buNone/>
            </a:pPr>
            <a:r>
              <a:rPr lang="en-US" sz="3000" dirty="0" smtClean="0"/>
              <a:t>Standard 5: implementing NASPAA required Universal Competencies and assessing student learning.</a:t>
            </a:r>
            <a:endParaRPr lang="en-US" sz="3000" dirty="0"/>
          </a:p>
        </p:txBody>
      </p:sp>
    </p:spTree>
    <p:extLst>
      <p:ext uri="{BB962C8B-B14F-4D97-AF65-F5344CB8AC3E}">
        <p14:creationId xmlns:p14="http://schemas.microsoft.com/office/powerpoint/2010/main" xmlns="" val="1224498000"/>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0946" y="274638"/>
            <a:ext cx="8273454" cy="1143000"/>
          </a:xfrm>
        </p:spPr>
        <p:txBody>
          <a:bodyPr/>
          <a:lstStyle/>
          <a:p>
            <a:r>
              <a:rPr lang="en-US" dirty="0" smtClean="0"/>
              <a:t>Universal competencies</a:t>
            </a:r>
            <a:endParaRPr lang="en-US" dirty="0"/>
          </a:p>
        </p:txBody>
      </p:sp>
      <p:sp>
        <p:nvSpPr>
          <p:cNvPr id="3" name="Content Placeholder 2"/>
          <p:cNvSpPr>
            <a:spLocks noGrp="1"/>
          </p:cNvSpPr>
          <p:nvPr>
            <p:ph sz="quarter" idx="4294967295"/>
          </p:nvPr>
        </p:nvSpPr>
        <p:spPr>
          <a:xfrm>
            <a:off x="260946" y="2019300"/>
            <a:ext cx="8750406" cy="4248150"/>
          </a:xfrm>
          <a:prstGeom prst="rect">
            <a:avLst/>
          </a:prstGeom>
        </p:spPr>
        <p:txBody>
          <a:bodyPr>
            <a:normAutofit fontScale="92500" lnSpcReduction="20000"/>
          </a:bodyPr>
          <a:lstStyle/>
          <a:p>
            <a:pPr>
              <a:buFont typeface="+mj-lt"/>
              <a:buAutoNum type="arabicPeriod"/>
            </a:pPr>
            <a:r>
              <a:rPr lang="en-US" sz="3000" dirty="0" smtClean="0"/>
              <a:t>Lead and manage in public governance</a:t>
            </a:r>
          </a:p>
          <a:p>
            <a:pPr>
              <a:buFont typeface="+mj-lt"/>
              <a:buAutoNum type="arabicPeriod"/>
            </a:pPr>
            <a:r>
              <a:rPr lang="en-US" sz="3000" dirty="0" smtClean="0"/>
              <a:t>Participate in and contribute to the policy process</a:t>
            </a:r>
          </a:p>
          <a:p>
            <a:pPr>
              <a:buFont typeface="+mj-lt"/>
              <a:buAutoNum type="arabicPeriod"/>
            </a:pPr>
            <a:r>
              <a:rPr lang="en-US" sz="3000" dirty="0" smtClean="0"/>
              <a:t>Analyze, synthesize, think critically, solve problems and make decisions</a:t>
            </a:r>
          </a:p>
          <a:p>
            <a:pPr>
              <a:buFont typeface="+mj-lt"/>
              <a:buAutoNum type="arabicPeriod"/>
            </a:pPr>
            <a:r>
              <a:rPr lang="en-US" sz="3000" dirty="0" smtClean="0"/>
              <a:t>Articulate and apply a public service perspective</a:t>
            </a:r>
          </a:p>
          <a:p>
            <a:pPr>
              <a:buFont typeface="+mj-lt"/>
              <a:buAutoNum type="arabicPeriod"/>
            </a:pPr>
            <a:r>
              <a:rPr lang="en-US" sz="3000" dirty="0" smtClean="0"/>
              <a:t>Communicate and interact productively with a diverse and changing workforce and citizenry</a:t>
            </a:r>
          </a:p>
          <a:p>
            <a:pPr>
              <a:buFont typeface="+mj-lt"/>
              <a:buAutoNum type="arabicPeriod"/>
            </a:pPr>
            <a:endParaRPr lang="en-US" dirty="0"/>
          </a:p>
        </p:txBody>
      </p:sp>
    </p:spTree>
    <p:extLst>
      <p:ext uri="{BB962C8B-B14F-4D97-AF65-F5344CB8AC3E}">
        <p14:creationId xmlns:p14="http://schemas.microsoft.com/office/powerpoint/2010/main" xmlns="" val="1471971074"/>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199" y="914400"/>
            <a:ext cx="7391401" cy="1143000"/>
          </a:xfrm>
        </p:spPr>
        <p:txBody>
          <a:bodyPr/>
          <a:lstStyle/>
          <a:p>
            <a:r>
              <a:rPr lang="en-US" dirty="0" smtClean="0"/>
              <a:t>Operationalization of the Universal Competency Domains</a:t>
            </a:r>
            <a:endParaRPr lang="en-US" dirty="0"/>
          </a:p>
        </p:txBody>
      </p:sp>
      <p:sp>
        <p:nvSpPr>
          <p:cNvPr id="4" name="Content Placeholder 3"/>
          <p:cNvSpPr>
            <a:spLocks noGrp="1"/>
          </p:cNvSpPr>
          <p:nvPr>
            <p:ph sz="half" idx="2"/>
          </p:nvPr>
        </p:nvSpPr>
        <p:spPr>
          <a:xfrm>
            <a:off x="457199" y="2422358"/>
            <a:ext cx="7980948" cy="3896311"/>
          </a:xfrm>
        </p:spPr>
        <p:txBody>
          <a:bodyPr>
            <a:noAutofit/>
          </a:bodyPr>
          <a:lstStyle/>
          <a:p>
            <a:pPr>
              <a:buFont typeface="Wingdings" panose="05000000000000000000" pitchFamily="2" charset="2"/>
              <a:buChar char="Ø"/>
            </a:pPr>
            <a:r>
              <a:rPr lang="en-US" sz="3000" dirty="0" smtClean="0"/>
              <a:t>Appropriate for your mission and curricular focus</a:t>
            </a:r>
          </a:p>
          <a:p>
            <a:pPr>
              <a:buFont typeface="Wingdings" panose="05000000000000000000" pitchFamily="2" charset="2"/>
              <a:buChar char="Ø"/>
            </a:pPr>
            <a:r>
              <a:rPr lang="en-US" sz="3000" dirty="0" smtClean="0"/>
              <a:t>Developed with wide faculty participation</a:t>
            </a:r>
          </a:p>
          <a:p>
            <a:pPr>
              <a:buFont typeface="Wingdings" panose="05000000000000000000" pitchFamily="2" charset="2"/>
              <a:buChar char="Ø"/>
            </a:pPr>
            <a:r>
              <a:rPr lang="en-US" sz="3000" dirty="0" smtClean="0"/>
              <a:t>Think strategically about the number of student learning outcomes per competency</a:t>
            </a:r>
          </a:p>
          <a:p>
            <a:pPr>
              <a:buFont typeface="Wingdings" panose="05000000000000000000" pitchFamily="2" charset="2"/>
              <a:buChar char="Ø"/>
            </a:pPr>
            <a:endParaRPr lang="en-US" sz="3000" dirty="0" smtClean="0"/>
          </a:p>
          <a:p>
            <a:pPr>
              <a:buFont typeface="Wingdings" panose="05000000000000000000" pitchFamily="2" charset="2"/>
              <a:buChar char="Ø"/>
            </a:pPr>
            <a:endParaRPr lang="en-US" sz="3000" dirty="0"/>
          </a:p>
        </p:txBody>
      </p:sp>
    </p:spTree>
    <p:extLst>
      <p:ext uri="{BB962C8B-B14F-4D97-AF65-F5344CB8AC3E}">
        <p14:creationId xmlns:p14="http://schemas.microsoft.com/office/powerpoint/2010/main" xmlns="" val="314317136"/>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199" y="914400"/>
            <a:ext cx="7391401" cy="1143000"/>
          </a:xfrm>
        </p:spPr>
        <p:txBody>
          <a:bodyPr/>
          <a:lstStyle/>
          <a:p>
            <a:r>
              <a:rPr lang="en-US" dirty="0" smtClean="0"/>
              <a:t>Operationalization of the Universal Competency Domains</a:t>
            </a:r>
            <a:endParaRPr lang="en-US" dirty="0"/>
          </a:p>
        </p:txBody>
      </p:sp>
      <p:sp>
        <p:nvSpPr>
          <p:cNvPr id="4" name="Content Placeholder 3"/>
          <p:cNvSpPr>
            <a:spLocks noGrp="1"/>
          </p:cNvSpPr>
          <p:nvPr>
            <p:ph sz="half" idx="2"/>
          </p:nvPr>
        </p:nvSpPr>
        <p:spPr>
          <a:xfrm>
            <a:off x="457199" y="2422358"/>
            <a:ext cx="7980948" cy="3896311"/>
          </a:xfrm>
        </p:spPr>
        <p:txBody>
          <a:bodyPr>
            <a:noAutofit/>
          </a:bodyPr>
          <a:lstStyle/>
          <a:p>
            <a:pPr>
              <a:buFont typeface="Wingdings" panose="05000000000000000000" pitchFamily="2" charset="2"/>
              <a:buChar char="Ø"/>
            </a:pPr>
            <a:r>
              <a:rPr lang="en-US" sz="3000" dirty="0" smtClean="0"/>
              <a:t>COPRA expects a written assessment plan</a:t>
            </a:r>
          </a:p>
          <a:p>
            <a:pPr>
              <a:buFont typeface="Wingdings" panose="05000000000000000000" pitchFamily="2" charset="2"/>
              <a:buChar char="Ø"/>
            </a:pPr>
            <a:r>
              <a:rPr lang="en-US" sz="3000" dirty="0" smtClean="0"/>
              <a:t>SLOs may be addressed in several places – choose course(s) with the primary emphasis  </a:t>
            </a:r>
          </a:p>
          <a:p>
            <a:pPr>
              <a:buFont typeface="Wingdings" panose="05000000000000000000" pitchFamily="2" charset="2"/>
              <a:buChar char="Ø"/>
            </a:pPr>
            <a:r>
              <a:rPr lang="en-US" sz="3000" dirty="0" smtClean="0"/>
              <a:t>A curriculum map is very useful in visualizing competency coverage</a:t>
            </a:r>
          </a:p>
          <a:p>
            <a:pPr>
              <a:buFont typeface="Wingdings" panose="05000000000000000000" pitchFamily="2" charset="2"/>
              <a:buChar char="Ø"/>
            </a:pPr>
            <a:endParaRPr lang="en-US" sz="3000" dirty="0" smtClean="0"/>
          </a:p>
          <a:p>
            <a:pPr>
              <a:buFont typeface="Wingdings" panose="05000000000000000000" pitchFamily="2" charset="2"/>
              <a:buChar char="Ø"/>
            </a:pPr>
            <a:endParaRPr lang="en-US" sz="3000" dirty="0" smtClean="0"/>
          </a:p>
          <a:p>
            <a:pPr>
              <a:buFont typeface="Wingdings" panose="05000000000000000000" pitchFamily="2" charset="2"/>
              <a:buChar char="Ø"/>
            </a:pPr>
            <a:endParaRPr lang="en-US" sz="3000" dirty="0"/>
          </a:p>
        </p:txBody>
      </p:sp>
    </p:spTree>
    <p:extLst>
      <p:ext uri="{BB962C8B-B14F-4D97-AF65-F5344CB8AC3E}">
        <p14:creationId xmlns:p14="http://schemas.microsoft.com/office/powerpoint/2010/main" xmlns="" val="4237397950"/>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199" y="533400"/>
            <a:ext cx="6508377" cy="1066800"/>
          </a:xfrm>
        </p:spPr>
        <p:txBody>
          <a:bodyPr/>
          <a:lstStyle/>
          <a:p>
            <a:r>
              <a:rPr lang="en-US" sz="3600" dirty="0" smtClean="0"/>
              <a:t>The Mapping process</a:t>
            </a:r>
            <a:endParaRPr lang="en-US" sz="3600" dirty="0"/>
          </a:p>
        </p:txBody>
      </p:sp>
      <p:sp>
        <p:nvSpPr>
          <p:cNvPr id="3" name="Content Placeholder 2"/>
          <p:cNvSpPr>
            <a:spLocks noGrp="1"/>
          </p:cNvSpPr>
          <p:nvPr>
            <p:ph sz="quarter" idx="4294967295"/>
          </p:nvPr>
        </p:nvSpPr>
        <p:spPr>
          <a:xfrm>
            <a:off x="609600" y="1600200"/>
            <a:ext cx="7924800" cy="4591050"/>
          </a:xfrm>
          <a:prstGeom prst="rect">
            <a:avLst/>
          </a:prstGeom>
        </p:spPr>
        <p:txBody>
          <a:bodyPr>
            <a:normAutofit fontScale="92500" lnSpcReduction="20000"/>
          </a:bodyPr>
          <a:lstStyle/>
          <a:p>
            <a:endParaRPr lang="en-US" dirty="0" smtClean="0"/>
          </a:p>
          <a:p>
            <a:r>
              <a:rPr lang="en-US" sz="3200" dirty="0" smtClean="0"/>
              <a:t>List of required courses </a:t>
            </a:r>
          </a:p>
          <a:p>
            <a:r>
              <a:rPr lang="en-US" sz="3200" dirty="0" smtClean="0"/>
              <a:t>List of competencies (defined)</a:t>
            </a:r>
          </a:p>
          <a:p>
            <a:r>
              <a:rPr lang="en-US" sz="3200" dirty="0" smtClean="0"/>
              <a:t>Process of matching in a matrix</a:t>
            </a:r>
          </a:p>
          <a:p>
            <a:r>
              <a:rPr lang="en-US" sz="3200" dirty="0" smtClean="0"/>
              <a:t>Looking for gaps or disproportionate coverage</a:t>
            </a:r>
          </a:p>
          <a:p>
            <a:r>
              <a:rPr lang="en-US" sz="3200" dirty="0" smtClean="0"/>
              <a:t>Linking back to mission</a:t>
            </a:r>
          </a:p>
          <a:p>
            <a:r>
              <a:rPr lang="en-US" sz="3200" dirty="0" smtClean="0"/>
              <a:t>Basic and advanced versions</a:t>
            </a:r>
          </a:p>
          <a:p>
            <a:endParaRPr lang="en-US" dirty="0"/>
          </a:p>
        </p:txBody>
      </p:sp>
    </p:spTree>
    <p:extLst>
      <p:ext uri="{BB962C8B-B14F-4D97-AF65-F5344CB8AC3E}">
        <p14:creationId xmlns:p14="http://schemas.microsoft.com/office/powerpoint/2010/main" xmlns="" val="3970993868"/>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199" y="400050"/>
            <a:ext cx="6508377" cy="933450"/>
          </a:xfrm>
        </p:spPr>
        <p:txBody>
          <a:bodyPr/>
          <a:lstStyle/>
          <a:p>
            <a:r>
              <a:rPr lang="en-US" sz="3600" dirty="0" smtClean="0"/>
              <a:t>Exercise</a:t>
            </a:r>
            <a:endParaRPr lang="en-US" sz="3600" dirty="0"/>
          </a:p>
        </p:txBody>
      </p:sp>
      <p:sp>
        <p:nvSpPr>
          <p:cNvPr id="3" name="Content Placeholder 2"/>
          <p:cNvSpPr>
            <a:spLocks noGrp="1"/>
          </p:cNvSpPr>
          <p:nvPr>
            <p:ph sz="quarter" idx="4294967295"/>
          </p:nvPr>
        </p:nvSpPr>
        <p:spPr>
          <a:xfrm>
            <a:off x="609600" y="952500"/>
            <a:ext cx="7924800" cy="5238750"/>
          </a:xfrm>
          <a:prstGeom prst="rect">
            <a:avLst/>
          </a:prstGeom>
        </p:spPr>
        <p:txBody>
          <a:bodyPr>
            <a:normAutofit/>
          </a:bodyPr>
          <a:lstStyle/>
          <a:p>
            <a:pPr marL="0" indent="0">
              <a:buNone/>
            </a:pPr>
            <a:endParaRPr lang="en-US" dirty="0" smtClean="0"/>
          </a:p>
          <a:p>
            <a:r>
              <a:rPr lang="en-US" sz="3200" dirty="0" smtClean="0"/>
              <a:t>Use the sample competency definitions as a guide, but try to:</a:t>
            </a:r>
          </a:p>
          <a:p>
            <a:pPr lvl="1"/>
            <a:r>
              <a:rPr lang="en-US" sz="3000" dirty="0" smtClean="0"/>
              <a:t>Improve upon the definitions</a:t>
            </a:r>
          </a:p>
          <a:p>
            <a:pPr lvl="1"/>
            <a:r>
              <a:rPr lang="en-US" sz="3000" dirty="0" smtClean="0"/>
              <a:t>Make the definitions appropriate for your program’s mission</a:t>
            </a:r>
          </a:p>
          <a:p>
            <a:pPr lvl="1"/>
            <a:r>
              <a:rPr lang="en-US" sz="3000" dirty="0" smtClean="0"/>
              <a:t>Map the required courses where the analyze-synthesize competency is implemented in your program</a:t>
            </a:r>
          </a:p>
          <a:p>
            <a:endParaRPr lang="en-US" dirty="0"/>
          </a:p>
        </p:txBody>
      </p:sp>
    </p:spTree>
    <p:extLst>
      <p:ext uri="{BB962C8B-B14F-4D97-AF65-F5344CB8AC3E}">
        <p14:creationId xmlns:p14="http://schemas.microsoft.com/office/powerpoint/2010/main" xmlns="" val="2324848898"/>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199" y="914400"/>
            <a:ext cx="7391401" cy="1143000"/>
          </a:xfrm>
        </p:spPr>
        <p:txBody>
          <a:bodyPr/>
          <a:lstStyle/>
          <a:p>
            <a:r>
              <a:rPr lang="en-US" dirty="0" smtClean="0"/>
              <a:t>Student Learning Assessment</a:t>
            </a:r>
            <a:endParaRPr lang="en-US" dirty="0"/>
          </a:p>
        </p:txBody>
      </p:sp>
      <p:sp>
        <p:nvSpPr>
          <p:cNvPr id="4" name="Content Placeholder 3"/>
          <p:cNvSpPr>
            <a:spLocks noGrp="1"/>
          </p:cNvSpPr>
          <p:nvPr>
            <p:ph sz="half" idx="2"/>
          </p:nvPr>
        </p:nvSpPr>
        <p:spPr>
          <a:xfrm>
            <a:off x="457199" y="2422358"/>
            <a:ext cx="7980948" cy="3896311"/>
          </a:xfrm>
        </p:spPr>
        <p:txBody>
          <a:bodyPr>
            <a:noAutofit/>
          </a:bodyPr>
          <a:lstStyle/>
          <a:p>
            <a:pPr>
              <a:buFont typeface="Wingdings" panose="05000000000000000000" pitchFamily="2" charset="2"/>
              <a:buChar char="Ø"/>
            </a:pPr>
            <a:r>
              <a:rPr lang="en-US" sz="3000" dirty="0" smtClean="0"/>
              <a:t>Direct and indirect measures</a:t>
            </a:r>
          </a:p>
          <a:p>
            <a:pPr>
              <a:buFont typeface="Wingdings" panose="05000000000000000000" pitchFamily="2" charset="2"/>
              <a:buChar char="Ø"/>
            </a:pPr>
            <a:r>
              <a:rPr lang="en-US" sz="3000" dirty="0" smtClean="0"/>
              <a:t>Limited – most important – measures</a:t>
            </a:r>
          </a:p>
          <a:p>
            <a:pPr>
              <a:buFont typeface="Wingdings" panose="05000000000000000000" pitchFamily="2" charset="2"/>
              <a:buChar char="Ø"/>
            </a:pPr>
            <a:r>
              <a:rPr lang="en-US" sz="3000" dirty="0" smtClean="0"/>
              <a:t>Use rubrics, multiple assessors</a:t>
            </a:r>
          </a:p>
          <a:p>
            <a:pPr>
              <a:buFont typeface="Wingdings" panose="05000000000000000000" pitchFamily="2" charset="2"/>
              <a:buChar char="Ø"/>
            </a:pPr>
            <a:r>
              <a:rPr lang="en-US" sz="3000" dirty="0" smtClean="0"/>
              <a:t>Do not use grades as your metric</a:t>
            </a:r>
          </a:p>
          <a:p>
            <a:pPr>
              <a:buFont typeface="Wingdings" panose="05000000000000000000" pitchFamily="2" charset="2"/>
              <a:buChar char="Ø"/>
            </a:pPr>
            <a:r>
              <a:rPr lang="en-US" sz="3000" dirty="0" smtClean="0"/>
              <a:t>Pay attention to reliability and validity</a:t>
            </a:r>
          </a:p>
          <a:p>
            <a:pPr>
              <a:buFont typeface="Wingdings" panose="05000000000000000000" pitchFamily="2" charset="2"/>
              <a:buChar char="Ø"/>
            </a:pPr>
            <a:endParaRPr lang="en-US" sz="3000" dirty="0" smtClean="0"/>
          </a:p>
          <a:p>
            <a:pPr>
              <a:buFont typeface="Wingdings" panose="05000000000000000000" pitchFamily="2" charset="2"/>
              <a:buChar char="Ø"/>
            </a:pPr>
            <a:endParaRPr lang="en-US" sz="3000" dirty="0" smtClean="0"/>
          </a:p>
          <a:p>
            <a:pPr>
              <a:buFont typeface="Wingdings" panose="05000000000000000000" pitchFamily="2" charset="2"/>
              <a:buChar char="Ø"/>
            </a:pPr>
            <a:endParaRPr lang="en-US" sz="3000" dirty="0" smtClean="0"/>
          </a:p>
          <a:p>
            <a:pPr>
              <a:buFont typeface="Wingdings" panose="05000000000000000000" pitchFamily="2" charset="2"/>
              <a:buChar char="Ø"/>
            </a:pPr>
            <a:endParaRPr lang="en-US" sz="3000" dirty="0"/>
          </a:p>
        </p:txBody>
      </p:sp>
    </p:spTree>
    <p:extLst>
      <p:ext uri="{BB962C8B-B14F-4D97-AF65-F5344CB8AC3E}">
        <p14:creationId xmlns:p14="http://schemas.microsoft.com/office/powerpoint/2010/main" xmlns="" val="382779221"/>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Content Placeholder 8"/>
          <p:cNvSpPr>
            <a:spLocks noGrp="1"/>
          </p:cNvSpPr>
          <p:nvPr>
            <p:ph sz="quarter" idx="4294967295"/>
          </p:nvPr>
        </p:nvSpPr>
        <p:spPr>
          <a:xfrm>
            <a:off x="4343401" y="933450"/>
            <a:ext cx="4636246" cy="4781550"/>
          </a:xfrm>
          <a:prstGeom prst="rect">
            <a:avLst/>
          </a:prstGeom>
        </p:spPr>
        <p:txBody>
          <a:bodyPr/>
          <a:lstStyle/>
          <a:p>
            <a:r>
              <a:rPr lang="en-US" sz="2300" dirty="0" smtClean="0">
                <a:solidFill>
                  <a:schemeClr val="tx1"/>
                </a:solidFill>
              </a:rPr>
              <a:t>Exit interviews: grads</a:t>
            </a:r>
          </a:p>
          <a:p>
            <a:r>
              <a:rPr lang="en-US" sz="2300" dirty="0" smtClean="0">
                <a:solidFill>
                  <a:schemeClr val="tx1"/>
                </a:solidFill>
              </a:rPr>
              <a:t>Focus groups with       students, alumni, employers</a:t>
            </a:r>
          </a:p>
          <a:p>
            <a:r>
              <a:rPr lang="en-US" sz="2300" dirty="0" smtClean="0">
                <a:solidFill>
                  <a:schemeClr val="tx1"/>
                </a:solidFill>
              </a:rPr>
              <a:t>Student self-assessments</a:t>
            </a:r>
          </a:p>
          <a:p>
            <a:r>
              <a:rPr lang="en-US" sz="2300" dirty="0" smtClean="0">
                <a:solidFill>
                  <a:schemeClr val="tx1"/>
                </a:solidFill>
              </a:rPr>
              <a:t>Surveys of employers</a:t>
            </a:r>
          </a:p>
          <a:p>
            <a:r>
              <a:rPr lang="en-US" sz="2300" dirty="0" smtClean="0">
                <a:solidFill>
                  <a:schemeClr val="tx1"/>
                </a:solidFill>
              </a:rPr>
              <a:t>Surveys of students/alumni</a:t>
            </a:r>
          </a:p>
          <a:p>
            <a:endParaRPr lang="en-US" dirty="0" smtClean="0"/>
          </a:p>
          <a:p>
            <a:endParaRPr lang="en-US" dirty="0" smtClean="0"/>
          </a:p>
          <a:p>
            <a:endParaRPr lang="en-US" dirty="0"/>
          </a:p>
        </p:txBody>
      </p:sp>
      <p:sp>
        <p:nvSpPr>
          <p:cNvPr id="8" name="Content Placeholder 7"/>
          <p:cNvSpPr>
            <a:spLocks noGrp="1"/>
          </p:cNvSpPr>
          <p:nvPr>
            <p:ph sz="quarter" idx="4294967295"/>
          </p:nvPr>
        </p:nvSpPr>
        <p:spPr>
          <a:xfrm>
            <a:off x="0" y="762000"/>
            <a:ext cx="4527176" cy="6096000"/>
          </a:xfrm>
          <a:prstGeom prst="rect">
            <a:avLst/>
          </a:prstGeom>
        </p:spPr>
        <p:txBody>
          <a:bodyPr>
            <a:normAutofit fontScale="62500" lnSpcReduction="20000"/>
          </a:bodyPr>
          <a:lstStyle/>
          <a:p>
            <a:r>
              <a:rPr lang="en-US" sz="3700" dirty="0" smtClean="0">
                <a:solidFill>
                  <a:schemeClr val="tx2"/>
                </a:solidFill>
              </a:rPr>
              <a:t>Annotated bibliographies</a:t>
            </a:r>
          </a:p>
          <a:p>
            <a:r>
              <a:rPr lang="en-US" sz="3700" dirty="0" smtClean="0">
                <a:solidFill>
                  <a:schemeClr val="tx2"/>
                </a:solidFill>
              </a:rPr>
              <a:t>Student presentations</a:t>
            </a:r>
          </a:p>
          <a:p>
            <a:r>
              <a:rPr lang="en-US" sz="3700" dirty="0" smtClean="0">
                <a:solidFill>
                  <a:schemeClr val="tx2"/>
                </a:solidFill>
              </a:rPr>
              <a:t>Mock interviews</a:t>
            </a:r>
          </a:p>
          <a:p>
            <a:r>
              <a:rPr lang="en-US" sz="3700" dirty="0" smtClean="0">
                <a:solidFill>
                  <a:schemeClr val="tx2"/>
                </a:solidFill>
              </a:rPr>
              <a:t>Case study analysis</a:t>
            </a:r>
          </a:p>
          <a:p>
            <a:r>
              <a:rPr lang="en-US" sz="3700" dirty="0" smtClean="0">
                <a:solidFill>
                  <a:schemeClr val="tx2"/>
                </a:solidFill>
              </a:rPr>
              <a:t>Course assignments</a:t>
            </a:r>
          </a:p>
          <a:p>
            <a:r>
              <a:rPr lang="en-US" sz="3700" dirty="0" smtClean="0">
                <a:solidFill>
                  <a:schemeClr val="tx2"/>
                </a:solidFill>
              </a:rPr>
              <a:t>Service learning reports</a:t>
            </a:r>
          </a:p>
          <a:p>
            <a:r>
              <a:rPr lang="en-US" sz="3700" dirty="0" smtClean="0">
                <a:solidFill>
                  <a:schemeClr val="tx2"/>
                </a:solidFill>
              </a:rPr>
              <a:t>Examinations</a:t>
            </a:r>
          </a:p>
          <a:p>
            <a:r>
              <a:rPr lang="en-US" sz="3700" dirty="0" smtClean="0">
                <a:solidFill>
                  <a:schemeClr val="tx2"/>
                </a:solidFill>
              </a:rPr>
              <a:t>Final projects/theses</a:t>
            </a:r>
          </a:p>
          <a:p>
            <a:r>
              <a:rPr lang="en-US" sz="3700" dirty="0" smtClean="0">
                <a:solidFill>
                  <a:schemeClr val="tx2"/>
                </a:solidFill>
              </a:rPr>
              <a:t>Internship reports</a:t>
            </a:r>
          </a:p>
          <a:p>
            <a:r>
              <a:rPr lang="en-US" sz="3700" dirty="0" smtClean="0">
                <a:solidFill>
                  <a:schemeClr val="tx2"/>
                </a:solidFill>
              </a:rPr>
              <a:t>Blog, wiki, journal postings</a:t>
            </a:r>
          </a:p>
          <a:p>
            <a:r>
              <a:rPr lang="en-US" sz="3700" dirty="0" smtClean="0">
                <a:solidFill>
                  <a:schemeClr val="tx2"/>
                </a:solidFill>
              </a:rPr>
              <a:t>Role play/simulation</a:t>
            </a:r>
          </a:p>
          <a:p>
            <a:r>
              <a:rPr lang="en-US" sz="3400" dirty="0" smtClean="0">
                <a:solidFill>
                  <a:schemeClr val="tx2"/>
                </a:solidFill>
              </a:rPr>
              <a:t>Policy analyses</a:t>
            </a:r>
          </a:p>
          <a:p>
            <a:endParaRPr lang="en-US" dirty="0" smtClean="0"/>
          </a:p>
          <a:p>
            <a:endParaRPr lang="en-US" dirty="0" smtClean="0"/>
          </a:p>
          <a:p>
            <a:endParaRPr lang="en-US" dirty="0" smtClean="0"/>
          </a:p>
          <a:p>
            <a:endParaRPr lang="en-US" dirty="0"/>
          </a:p>
        </p:txBody>
      </p:sp>
      <p:sp>
        <p:nvSpPr>
          <p:cNvPr id="6" name="Text Placeholder 5"/>
          <p:cNvSpPr>
            <a:spLocks noGrp="1"/>
          </p:cNvSpPr>
          <p:nvPr>
            <p:ph type="body" idx="1"/>
          </p:nvPr>
        </p:nvSpPr>
        <p:spPr>
          <a:xfrm>
            <a:off x="609600" y="194235"/>
            <a:ext cx="7715250" cy="567765"/>
          </a:xfrm>
        </p:spPr>
        <p:txBody>
          <a:bodyPr>
            <a:noAutofit/>
          </a:bodyPr>
          <a:lstStyle/>
          <a:p>
            <a:pPr algn="l"/>
            <a:r>
              <a:rPr lang="en-US" sz="3200" b="1" dirty="0" smtClean="0"/>
              <a:t>Direct Evidence       Indirect Evidence</a:t>
            </a:r>
            <a:endParaRPr lang="en-US" sz="3200" b="1" dirty="0"/>
          </a:p>
        </p:txBody>
      </p:sp>
    </p:spTree>
    <p:extLst>
      <p:ext uri="{BB962C8B-B14F-4D97-AF65-F5344CB8AC3E}">
        <p14:creationId xmlns:p14="http://schemas.microsoft.com/office/powerpoint/2010/main" xmlns="" val="605746446"/>
      </p:ext>
    </p:extLst>
  </p:cSld>
  <p:clrMapOvr>
    <a:masterClrMapping/>
  </p:clrMapOvr>
  <mc:AlternateContent xmlns:mc="http://schemas.openxmlformats.org/markup-compatibility/2006">
    <mc:Choice xmlns:p14="http://schemas.microsoft.com/office/powerpoint/2010/main" xmlns="" Requires="p14">
      <p:transition spd="slow" p14:dur="2000"/>
    </mc:Choice>
    <mc:Fallback>
      <p:transition spd="slow"/>
    </mc:Fallback>
  </mc:AlternateContent>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199" y="476250"/>
            <a:ext cx="7391401" cy="1123950"/>
          </a:xfrm>
        </p:spPr>
        <p:txBody>
          <a:bodyPr/>
          <a:lstStyle/>
          <a:p>
            <a:r>
              <a:rPr lang="en-US" dirty="0" smtClean="0"/>
              <a:t>Rubrics are your best assessment friend</a:t>
            </a:r>
            <a:endParaRPr lang="en-US" dirty="0"/>
          </a:p>
        </p:txBody>
      </p:sp>
      <p:sp>
        <p:nvSpPr>
          <p:cNvPr id="4" name="Content Placeholder 3"/>
          <p:cNvSpPr>
            <a:spLocks noGrp="1"/>
          </p:cNvSpPr>
          <p:nvPr>
            <p:ph sz="half" idx="2"/>
          </p:nvPr>
        </p:nvSpPr>
        <p:spPr>
          <a:xfrm>
            <a:off x="457199" y="1828800"/>
            <a:ext cx="7980948" cy="4489869"/>
          </a:xfrm>
        </p:spPr>
        <p:txBody>
          <a:bodyPr>
            <a:noAutofit/>
          </a:bodyPr>
          <a:lstStyle/>
          <a:p>
            <a:pPr marL="0" indent="0">
              <a:buNone/>
            </a:pPr>
            <a:r>
              <a:rPr lang="en-US" sz="3000" dirty="0" smtClean="0"/>
              <a:t>Good rubrics:</a:t>
            </a:r>
          </a:p>
          <a:p>
            <a:pPr>
              <a:buFont typeface="Wingdings" panose="05000000000000000000" pitchFamily="2" charset="2"/>
              <a:buChar char="Ø"/>
            </a:pPr>
            <a:r>
              <a:rPr lang="en-US" sz="3000" dirty="0" smtClean="0"/>
              <a:t>Clearly describe the expected knowledge, skills and abilities the student work should demonstrate</a:t>
            </a:r>
          </a:p>
          <a:p>
            <a:pPr>
              <a:buFont typeface="Wingdings" panose="05000000000000000000" pitchFamily="2" charset="2"/>
              <a:buChar char="Ø"/>
            </a:pPr>
            <a:r>
              <a:rPr lang="en-US" sz="3000" dirty="0" smtClean="0"/>
              <a:t>Articulate the differences between exceptional, acceptable, needs work, etc.</a:t>
            </a:r>
          </a:p>
          <a:p>
            <a:pPr>
              <a:buFont typeface="Wingdings" panose="05000000000000000000" pitchFamily="2" charset="2"/>
              <a:buChar char="Ø"/>
            </a:pPr>
            <a:r>
              <a:rPr lang="en-US" sz="3000" dirty="0" smtClean="0"/>
              <a:t>Use the review of student work, do not use grades.</a:t>
            </a:r>
          </a:p>
          <a:p>
            <a:pPr>
              <a:buFont typeface="Wingdings" panose="05000000000000000000" pitchFamily="2" charset="2"/>
              <a:buChar char="Ø"/>
            </a:pPr>
            <a:endParaRPr lang="en-US" sz="3000" dirty="0" smtClean="0"/>
          </a:p>
          <a:p>
            <a:pPr>
              <a:buFont typeface="Wingdings" panose="05000000000000000000" pitchFamily="2" charset="2"/>
              <a:buChar char="Ø"/>
            </a:pPr>
            <a:endParaRPr lang="en-US" sz="3000" dirty="0" smtClean="0"/>
          </a:p>
          <a:p>
            <a:pPr>
              <a:buFont typeface="Wingdings" panose="05000000000000000000" pitchFamily="2" charset="2"/>
              <a:buChar char="Ø"/>
            </a:pPr>
            <a:endParaRPr lang="en-US" sz="3000" dirty="0" smtClean="0"/>
          </a:p>
          <a:p>
            <a:pPr>
              <a:buFont typeface="Wingdings" panose="05000000000000000000" pitchFamily="2" charset="2"/>
              <a:buChar char="Ø"/>
            </a:pPr>
            <a:endParaRPr lang="en-US" sz="3000" dirty="0"/>
          </a:p>
        </p:txBody>
      </p:sp>
    </p:spTree>
    <p:extLst>
      <p:ext uri="{BB962C8B-B14F-4D97-AF65-F5344CB8AC3E}">
        <p14:creationId xmlns:p14="http://schemas.microsoft.com/office/powerpoint/2010/main" xmlns="" val="270171288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0" y="144463"/>
            <a:ext cx="6508750" cy="834105"/>
          </a:xfrm>
        </p:spPr>
        <p:txBody>
          <a:bodyPr/>
          <a:lstStyle/>
          <a:p>
            <a:pPr algn="ctr"/>
            <a:r>
              <a:rPr lang="en-US" sz="4400" dirty="0" smtClean="0"/>
              <a:t>The Six Sessions</a:t>
            </a:r>
            <a:endParaRPr lang="en-US" sz="4400" dirty="0"/>
          </a:p>
        </p:txBody>
      </p:sp>
      <p:sp>
        <p:nvSpPr>
          <p:cNvPr id="3" name="Content Placeholder 2"/>
          <p:cNvSpPr>
            <a:spLocks noGrp="1"/>
          </p:cNvSpPr>
          <p:nvPr>
            <p:ph idx="4294967295"/>
          </p:nvPr>
        </p:nvSpPr>
        <p:spPr>
          <a:xfrm>
            <a:off x="0" y="978568"/>
            <a:ext cx="7924800" cy="5471445"/>
          </a:xfrm>
          <a:prstGeom prst="rect">
            <a:avLst/>
          </a:prstGeom>
        </p:spPr>
        <p:txBody>
          <a:bodyPr>
            <a:normAutofit/>
          </a:bodyPr>
          <a:lstStyle/>
          <a:p>
            <a:pPr marL="742950" indent="-742950">
              <a:buFont typeface="+mj-lt"/>
              <a:buAutoNum type="arabicPeriod" startAt="4"/>
            </a:pPr>
            <a:r>
              <a:rPr lang="en-US" sz="3500" dirty="0" smtClean="0">
                <a:cs typeface="Arial" panose="020B0604020202020204" pitchFamily="34" charset="0"/>
              </a:rPr>
              <a:t>Diversity and Inclusiveness for program directors; or Site Visitor Training</a:t>
            </a:r>
          </a:p>
          <a:p>
            <a:pPr marL="742950" indent="-742950">
              <a:buFont typeface="+mj-lt"/>
              <a:buAutoNum type="arabicPeriod" startAt="4"/>
            </a:pPr>
            <a:r>
              <a:rPr lang="en-US" sz="3500" dirty="0" smtClean="0">
                <a:cs typeface="Arial" panose="020B0604020202020204" pitchFamily="34" charset="0"/>
              </a:rPr>
              <a:t>Accreditation mechanics: Self-study report and Site Visits for program directors; or Site Visitor Workshop</a:t>
            </a:r>
          </a:p>
          <a:p>
            <a:pPr marL="742950" indent="-742950">
              <a:buFont typeface="+mj-lt"/>
              <a:buAutoNum type="arabicPeriod" startAt="4"/>
            </a:pPr>
            <a:r>
              <a:rPr lang="en-US" sz="3500" dirty="0" smtClean="0">
                <a:cs typeface="Arial" panose="020B0604020202020204" pitchFamily="34" charset="0"/>
              </a:rPr>
              <a:t>Frequently Asked Questions, participant Q &amp; A: Everybody</a:t>
            </a:r>
          </a:p>
          <a:p>
            <a:pPr marL="0" indent="0">
              <a:buNone/>
            </a:pPr>
            <a:endParaRPr lang="en-US" sz="4400" dirty="0" smtClean="0"/>
          </a:p>
          <a:p>
            <a:pPr marL="0" indent="0">
              <a:buNone/>
            </a:pPr>
            <a:endParaRPr lang="en-US" dirty="0" smtClean="0"/>
          </a:p>
          <a:p>
            <a:endParaRPr lang="en-US" dirty="0"/>
          </a:p>
        </p:txBody>
      </p:sp>
    </p:spTree>
    <p:extLst>
      <p:ext uri="{BB962C8B-B14F-4D97-AF65-F5344CB8AC3E}">
        <p14:creationId xmlns:p14="http://schemas.microsoft.com/office/powerpoint/2010/main" xmlns="" val="1955649966"/>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 y="0"/>
            <a:ext cx="8534398" cy="1143000"/>
          </a:xfrm>
        </p:spPr>
        <p:txBody>
          <a:bodyPr/>
          <a:lstStyle/>
          <a:p>
            <a:r>
              <a:rPr lang="en-US" dirty="0" smtClean="0"/>
              <a:t>Mortal Person Rubric</a:t>
            </a:r>
            <a:endParaRPr lang="en-US" dirty="0"/>
          </a:p>
        </p:txBody>
      </p:sp>
      <p:graphicFrame>
        <p:nvGraphicFramePr>
          <p:cNvPr id="7" name="Content Placeholder 6"/>
          <p:cNvGraphicFramePr>
            <a:graphicFrameLocks noGrp="1"/>
          </p:cNvGraphicFramePr>
          <p:nvPr>
            <p:ph sz="quarter" idx="4294967295"/>
            <p:extLst>
              <p:ext uri="{D42A27DB-BD31-4B8C-83A1-F6EECF244321}">
                <p14:modId xmlns:p14="http://schemas.microsoft.com/office/powerpoint/2010/main" xmlns="" val="457018172"/>
              </p:ext>
            </p:extLst>
          </p:nvPr>
        </p:nvGraphicFramePr>
        <p:xfrm>
          <a:off x="94598" y="1417638"/>
          <a:ext cx="8737163" cy="5257799"/>
        </p:xfrm>
        <a:graphic>
          <a:graphicData uri="http://schemas.openxmlformats.org/drawingml/2006/table">
            <a:tbl>
              <a:tblPr firstRow="1" bandRow="1">
                <a:tableStyleId>{5C22544A-7EE6-4342-B048-85BDC9FD1C3A}</a:tableStyleId>
              </a:tblPr>
              <a:tblGrid>
                <a:gridCol w="1404822"/>
                <a:gridCol w="1637972"/>
                <a:gridCol w="1414701"/>
                <a:gridCol w="1414701"/>
                <a:gridCol w="1414701"/>
                <a:gridCol w="1450266"/>
              </a:tblGrid>
              <a:tr h="1071033">
                <a:tc>
                  <a:txBody>
                    <a:bodyPr/>
                    <a:lstStyle/>
                    <a:p>
                      <a:pPr algn="ctr"/>
                      <a:r>
                        <a:rPr lang="en-US" sz="1800" dirty="0" smtClean="0"/>
                        <a:t>Factor</a:t>
                      </a:r>
                      <a:endParaRPr lang="en-US" sz="1800" dirty="0"/>
                    </a:p>
                  </a:txBody>
                  <a:tcPr/>
                </a:tc>
                <a:tc>
                  <a:txBody>
                    <a:bodyPr/>
                    <a:lstStyle/>
                    <a:p>
                      <a:pPr algn="ctr"/>
                      <a:r>
                        <a:rPr lang="en-US" sz="1800" dirty="0" smtClean="0">
                          <a:solidFill>
                            <a:srgbClr val="FF0000"/>
                          </a:solidFill>
                        </a:rPr>
                        <a:t>Far Exceeds</a:t>
                      </a:r>
                    </a:p>
                    <a:p>
                      <a:pPr algn="ctr"/>
                      <a:r>
                        <a:rPr lang="en-US" sz="1800" dirty="0" smtClean="0">
                          <a:solidFill>
                            <a:srgbClr val="FF0000"/>
                          </a:solidFill>
                        </a:rPr>
                        <a:t>(Superman)</a:t>
                      </a:r>
                      <a:endParaRPr lang="en-US" sz="1800" dirty="0">
                        <a:solidFill>
                          <a:srgbClr val="FF0000"/>
                        </a:solidFill>
                      </a:endParaRPr>
                    </a:p>
                  </a:txBody>
                  <a:tcPr/>
                </a:tc>
                <a:tc>
                  <a:txBody>
                    <a:bodyPr/>
                    <a:lstStyle/>
                    <a:p>
                      <a:pPr algn="ctr"/>
                      <a:r>
                        <a:rPr lang="en-US" sz="1800" dirty="0" smtClean="0"/>
                        <a:t>Exceeds</a:t>
                      </a:r>
                      <a:endParaRPr lang="en-US" sz="1800" dirty="0"/>
                    </a:p>
                  </a:txBody>
                  <a:tcPr/>
                </a:tc>
                <a:tc>
                  <a:txBody>
                    <a:bodyPr/>
                    <a:lstStyle/>
                    <a:p>
                      <a:pPr algn="ctr"/>
                      <a:r>
                        <a:rPr lang="en-US" sz="1800" dirty="0" smtClean="0"/>
                        <a:t>Meets</a:t>
                      </a:r>
                      <a:endParaRPr lang="en-US" sz="1800" dirty="0"/>
                    </a:p>
                  </a:txBody>
                  <a:tcPr/>
                </a:tc>
                <a:tc>
                  <a:txBody>
                    <a:bodyPr/>
                    <a:lstStyle/>
                    <a:p>
                      <a:pPr algn="ctr"/>
                      <a:r>
                        <a:rPr lang="en-US" sz="1800" dirty="0" smtClean="0"/>
                        <a:t>Needs</a:t>
                      </a:r>
                      <a:r>
                        <a:rPr lang="en-US" sz="1800" baseline="0" dirty="0" smtClean="0"/>
                        <a:t> to </a:t>
                      </a:r>
                      <a:r>
                        <a:rPr lang="en-US" sz="1800" dirty="0" smtClean="0"/>
                        <a:t>Improve</a:t>
                      </a:r>
                      <a:endParaRPr lang="en-US" sz="1800" dirty="0"/>
                    </a:p>
                  </a:txBody>
                  <a:tcPr/>
                </a:tc>
                <a:tc>
                  <a:txBody>
                    <a:bodyPr/>
                    <a:lstStyle/>
                    <a:p>
                      <a:pPr algn="ctr"/>
                      <a:r>
                        <a:rPr lang="en-US" sz="1800" dirty="0" smtClean="0"/>
                        <a:t>Fails to meet minimums</a:t>
                      </a:r>
                      <a:endParaRPr lang="en-US" sz="1800" dirty="0"/>
                    </a:p>
                  </a:txBody>
                  <a:tcPr/>
                </a:tc>
              </a:tr>
              <a:tr h="1395589">
                <a:tc>
                  <a:txBody>
                    <a:bodyPr/>
                    <a:lstStyle/>
                    <a:p>
                      <a:r>
                        <a:rPr lang="en-US" sz="1800" dirty="0" smtClean="0"/>
                        <a:t>Timeliness</a:t>
                      </a:r>
                      <a:endParaRPr lang="en-US" sz="1800" dirty="0"/>
                    </a:p>
                  </a:txBody>
                  <a:tcPr/>
                </a:tc>
                <a:tc>
                  <a:txBody>
                    <a:bodyPr/>
                    <a:lstStyle/>
                    <a:p>
                      <a:r>
                        <a:rPr lang="en-US" sz="1800" dirty="0" smtClean="0">
                          <a:solidFill>
                            <a:srgbClr val="FF0000"/>
                          </a:solidFill>
                        </a:rPr>
                        <a:t>Faster than a speeding bullet</a:t>
                      </a:r>
                      <a:endParaRPr lang="en-US" sz="1800" dirty="0">
                        <a:solidFill>
                          <a:srgbClr val="FF0000"/>
                        </a:solidFill>
                      </a:endParaRPr>
                    </a:p>
                  </a:txBody>
                  <a:tcPr/>
                </a:tc>
                <a:tc>
                  <a:txBody>
                    <a:bodyPr/>
                    <a:lstStyle/>
                    <a:p>
                      <a:r>
                        <a:rPr lang="en-US" sz="1800" dirty="0" smtClean="0"/>
                        <a:t>As fast as a speeding bullet</a:t>
                      </a:r>
                      <a:endParaRPr lang="en-US" sz="1800" dirty="0"/>
                    </a:p>
                  </a:txBody>
                  <a:tcPr/>
                </a:tc>
                <a:tc>
                  <a:txBody>
                    <a:bodyPr/>
                    <a:lstStyle/>
                    <a:p>
                      <a:r>
                        <a:rPr lang="en-US" sz="1800" dirty="0" smtClean="0"/>
                        <a:t>Not quite as fast as a speeding bullet</a:t>
                      </a:r>
                      <a:endParaRPr lang="en-US" sz="1800" dirty="0"/>
                    </a:p>
                  </a:txBody>
                  <a:tcPr/>
                </a:tc>
                <a:tc>
                  <a:txBody>
                    <a:bodyPr/>
                    <a:lstStyle/>
                    <a:p>
                      <a:r>
                        <a:rPr lang="en-US" sz="1800" dirty="0" smtClean="0"/>
                        <a:t>Would you believe a slow bullet?</a:t>
                      </a:r>
                      <a:endParaRPr lang="en-US" sz="1800" dirty="0"/>
                    </a:p>
                  </a:txBody>
                  <a:tcPr/>
                </a:tc>
                <a:tc>
                  <a:txBody>
                    <a:bodyPr/>
                    <a:lstStyle/>
                    <a:p>
                      <a:r>
                        <a:rPr lang="en-US" sz="1800" dirty="0" smtClean="0"/>
                        <a:t>Shoots self </a:t>
                      </a:r>
                      <a:endParaRPr lang="en-US" sz="1800" dirty="0"/>
                    </a:p>
                  </a:txBody>
                  <a:tcPr/>
                </a:tc>
              </a:tr>
              <a:tr h="1071033">
                <a:tc>
                  <a:txBody>
                    <a:bodyPr/>
                    <a:lstStyle/>
                    <a:p>
                      <a:r>
                        <a:rPr lang="en-US" sz="1800" dirty="0" smtClean="0"/>
                        <a:t>Strength</a:t>
                      </a:r>
                      <a:endParaRPr lang="en-US" sz="1800" dirty="0"/>
                    </a:p>
                  </a:txBody>
                  <a:tcPr/>
                </a:tc>
                <a:tc>
                  <a:txBody>
                    <a:bodyPr/>
                    <a:lstStyle/>
                    <a:p>
                      <a:r>
                        <a:rPr lang="en-US" sz="1800" dirty="0" smtClean="0">
                          <a:solidFill>
                            <a:srgbClr val="FF0000"/>
                          </a:solidFill>
                        </a:rPr>
                        <a:t>Stronger</a:t>
                      </a:r>
                      <a:r>
                        <a:rPr lang="en-US" sz="1800" baseline="0" dirty="0" smtClean="0">
                          <a:solidFill>
                            <a:srgbClr val="FF0000"/>
                          </a:solidFill>
                        </a:rPr>
                        <a:t> than a locomotive</a:t>
                      </a:r>
                      <a:endParaRPr lang="en-US" sz="1800" dirty="0">
                        <a:solidFill>
                          <a:srgbClr val="FF0000"/>
                        </a:solidFill>
                      </a:endParaRPr>
                    </a:p>
                  </a:txBody>
                  <a:tcPr/>
                </a:tc>
                <a:tc>
                  <a:txBody>
                    <a:bodyPr/>
                    <a:lstStyle/>
                    <a:p>
                      <a:r>
                        <a:rPr lang="en-US" sz="1800" dirty="0" smtClean="0"/>
                        <a:t>Stronger than a bull elephant</a:t>
                      </a:r>
                      <a:endParaRPr lang="en-US" sz="1800" dirty="0"/>
                    </a:p>
                  </a:txBody>
                  <a:tcPr/>
                </a:tc>
                <a:tc>
                  <a:txBody>
                    <a:bodyPr/>
                    <a:lstStyle/>
                    <a:p>
                      <a:r>
                        <a:rPr lang="en-US" sz="1800" dirty="0" smtClean="0"/>
                        <a:t>Stronger</a:t>
                      </a:r>
                      <a:r>
                        <a:rPr lang="en-US" sz="1800" baseline="0" dirty="0" smtClean="0"/>
                        <a:t> than a bull</a:t>
                      </a:r>
                      <a:endParaRPr lang="en-US" sz="1800" dirty="0"/>
                    </a:p>
                  </a:txBody>
                  <a:tcPr/>
                </a:tc>
                <a:tc>
                  <a:txBody>
                    <a:bodyPr/>
                    <a:lstStyle/>
                    <a:p>
                      <a:r>
                        <a:rPr lang="en-US" sz="1800" dirty="0" smtClean="0"/>
                        <a:t>Shoots bull</a:t>
                      </a:r>
                      <a:endParaRPr lang="en-US" sz="1800" dirty="0"/>
                    </a:p>
                  </a:txBody>
                  <a:tcPr/>
                </a:tc>
                <a:tc>
                  <a:txBody>
                    <a:bodyPr/>
                    <a:lstStyle/>
                    <a:p>
                      <a:r>
                        <a:rPr lang="en-US" sz="1800" dirty="0" smtClean="0"/>
                        <a:t>Smells like a bull</a:t>
                      </a:r>
                      <a:endParaRPr lang="en-US" sz="1800" dirty="0"/>
                    </a:p>
                  </a:txBody>
                  <a:tcPr/>
                </a:tc>
              </a:tr>
              <a:tr h="1720144">
                <a:tc>
                  <a:txBody>
                    <a:bodyPr/>
                    <a:lstStyle/>
                    <a:p>
                      <a:r>
                        <a:rPr lang="en-US" sz="1800" dirty="0" smtClean="0"/>
                        <a:t>Quality</a:t>
                      </a:r>
                      <a:endParaRPr lang="en-US" sz="1800" dirty="0"/>
                    </a:p>
                  </a:txBody>
                  <a:tcPr/>
                </a:tc>
                <a:tc>
                  <a:txBody>
                    <a:bodyPr/>
                    <a:lstStyle/>
                    <a:p>
                      <a:r>
                        <a:rPr lang="en-US" sz="1800" dirty="0" smtClean="0">
                          <a:solidFill>
                            <a:srgbClr val="FF0000"/>
                          </a:solidFill>
                        </a:rPr>
                        <a:t>Leaps tall buildings with a single bound</a:t>
                      </a:r>
                      <a:endParaRPr lang="en-US" sz="1800" dirty="0">
                        <a:solidFill>
                          <a:srgbClr val="FF0000"/>
                        </a:solidFill>
                      </a:endParaRPr>
                    </a:p>
                  </a:txBody>
                  <a:tcPr/>
                </a:tc>
                <a:tc>
                  <a:txBody>
                    <a:bodyPr/>
                    <a:lstStyle/>
                    <a:p>
                      <a:r>
                        <a:rPr lang="en-US" sz="1800" dirty="0" smtClean="0"/>
                        <a:t>Takes</a:t>
                      </a:r>
                      <a:r>
                        <a:rPr lang="en-US" sz="1800" baseline="0" dirty="0" smtClean="0"/>
                        <a:t> a running start to leap tall buildings</a:t>
                      </a:r>
                      <a:endParaRPr lang="en-US" sz="1800" dirty="0"/>
                    </a:p>
                  </a:txBody>
                  <a:tcPr/>
                </a:tc>
                <a:tc>
                  <a:txBody>
                    <a:bodyPr/>
                    <a:lstStyle/>
                    <a:p>
                      <a:r>
                        <a:rPr lang="en-US" sz="1800" dirty="0" smtClean="0"/>
                        <a:t>Leaps over short building with no spires</a:t>
                      </a:r>
                      <a:endParaRPr lang="en-US" sz="1800" dirty="0"/>
                    </a:p>
                  </a:txBody>
                  <a:tcPr/>
                </a:tc>
                <a:tc>
                  <a:txBody>
                    <a:bodyPr/>
                    <a:lstStyle/>
                    <a:p>
                      <a:r>
                        <a:rPr lang="en-US" sz="1800" dirty="0" smtClean="0"/>
                        <a:t>Crashes when jumping over buildings</a:t>
                      </a:r>
                      <a:endParaRPr lang="en-US" sz="1800" dirty="0"/>
                    </a:p>
                  </a:txBody>
                  <a:tcPr/>
                </a:tc>
                <a:tc>
                  <a:txBody>
                    <a:bodyPr/>
                    <a:lstStyle/>
                    <a:p>
                      <a:r>
                        <a:rPr lang="en-US" sz="1800" dirty="0" smtClean="0"/>
                        <a:t>Can’t recognize buildings or jump</a:t>
                      </a:r>
                      <a:endParaRPr lang="en-US" sz="1800" dirty="0"/>
                    </a:p>
                  </a:txBody>
                  <a:tcPr/>
                </a:tc>
              </a:tr>
            </a:tbl>
          </a:graphicData>
        </a:graphic>
      </p:graphicFrame>
    </p:spTree>
    <p:extLst>
      <p:ext uri="{BB962C8B-B14F-4D97-AF65-F5344CB8AC3E}">
        <p14:creationId xmlns:p14="http://schemas.microsoft.com/office/powerpoint/2010/main" xmlns="" val="1924681460"/>
      </p:ext>
    </p:extLst>
  </p:cSld>
  <p:clrMapOvr>
    <a:masterClrMapping/>
  </p:clrMapOvr>
  <mc:AlternateContent xmlns:mc="http://schemas.openxmlformats.org/markup-compatibility/2006">
    <mc:Choice xmlns:p14="http://schemas.microsoft.com/office/powerpoint/2010/main" xmlns="" Requires="p14">
      <p:transition spd="slow" p14:dur="2000"/>
    </mc:Choice>
    <mc:Fallback>
      <p:transition spd="slow"/>
    </mc:Fallback>
  </mc:AlternateContent>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8534400" cy="639762"/>
          </a:xfrm>
        </p:spPr>
        <p:txBody>
          <a:bodyPr/>
          <a:lstStyle/>
          <a:p>
            <a:r>
              <a:rPr lang="en-US" dirty="0" smtClean="0"/>
              <a:t>Partial RUBRIC FOR A CASE</a:t>
            </a:r>
            <a:endParaRPr lang="en-US" dirty="0"/>
          </a:p>
        </p:txBody>
      </p:sp>
      <p:graphicFrame>
        <p:nvGraphicFramePr>
          <p:cNvPr id="7" name="Content Placeholder 6"/>
          <p:cNvGraphicFramePr>
            <a:graphicFrameLocks noGrp="1"/>
          </p:cNvGraphicFramePr>
          <p:nvPr>
            <p:ph sz="quarter" idx="4294967295"/>
            <p:extLst/>
          </p:nvPr>
        </p:nvGraphicFramePr>
        <p:xfrm>
          <a:off x="0" y="1028700"/>
          <a:ext cx="9144000" cy="5845373"/>
        </p:xfrm>
        <a:graphic>
          <a:graphicData uri="http://schemas.openxmlformats.org/drawingml/2006/table">
            <a:tbl>
              <a:tblPr bandRow="1">
                <a:tableStyleId>{5C22544A-7EE6-4342-B048-85BDC9FD1C3A}</a:tableStyleId>
              </a:tblPr>
              <a:tblGrid>
                <a:gridCol w="2146300"/>
                <a:gridCol w="2425700"/>
                <a:gridCol w="2286000"/>
                <a:gridCol w="2286000"/>
              </a:tblGrid>
              <a:tr h="380167">
                <a:tc>
                  <a:txBody>
                    <a:bodyPr/>
                    <a:lstStyle/>
                    <a:p>
                      <a:pPr algn="ctr"/>
                      <a:r>
                        <a:rPr lang="en-US" sz="2000" b="1" dirty="0" smtClean="0"/>
                        <a:t>ACTIVITY</a:t>
                      </a:r>
                      <a:endParaRPr lang="en-US" sz="2000" b="1" dirty="0"/>
                    </a:p>
                  </a:txBody>
                  <a:tcPr/>
                </a:tc>
                <a:tc>
                  <a:txBody>
                    <a:bodyPr/>
                    <a:lstStyle/>
                    <a:p>
                      <a:pPr algn="ctr"/>
                      <a:r>
                        <a:rPr lang="en-US" sz="2000" b="1" dirty="0" smtClean="0"/>
                        <a:t>EXCEEDS</a:t>
                      </a:r>
                      <a:endParaRPr lang="en-US" sz="2000" b="1" dirty="0"/>
                    </a:p>
                  </a:txBody>
                  <a:tcPr/>
                </a:tc>
                <a:tc>
                  <a:txBody>
                    <a:bodyPr/>
                    <a:lstStyle/>
                    <a:p>
                      <a:pPr algn="ctr"/>
                      <a:r>
                        <a:rPr lang="en-US" sz="2000" b="1" dirty="0" smtClean="0"/>
                        <a:t>MEETS</a:t>
                      </a:r>
                      <a:endParaRPr lang="en-US" sz="2000" b="1" dirty="0"/>
                    </a:p>
                  </a:txBody>
                  <a:tcPr/>
                </a:tc>
                <a:tc>
                  <a:txBody>
                    <a:bodyPr/>
                    <a:lstStyle/>
                    <a:p>
                      <a:pPr algn="ctr"/>
                      <a:r>
                        <a:rPr lang="en-US" sz="2000" b="1" dirty="0" smtClean="0"/>
                        <a:t>FAILS TO MEET</a:t>
                      </a:r>
                      <a:endParaRPr lang="en-US" sz="2000" b="1" dirty="0"/>
                    </a:p>
                  </a:txBody>
                  <a:tcPr/>
                </a:tc>
              </a:tr>
              <a:tr h="2304240">
                <a:tc>
                  <a:txBody>
                    <a:bodyPr/>
                    <a:lstStyle/>
                    <a:p>
                      <a:pPr marL="0" marR="0">
                        <a:spcBef>
                          <a:spcPts val="0"/>
                        </a:spcBef>
                        <a:spcAft>
                          <a:spcPts val="0"/>
                        </a:spcAft>
                      </a:pPr>
                      <a:r>
                        <a:rPr lang="en-US" sz="2000" b="1" dirty="0">
                          <a:effectLst/>
                          <a:latin typeface="Arial"/>
                          <a:ea typeface="Times New Roman"/>
                        </a:rPr>
                        <a:t>Identifies salient challenges</a:t>
                      </a:r>
                      <a:endParaRPr lang="en-US" sz="2000" dirty="0">
                        <a:effectLst/>
                        <a:latin typeface="Times New Roman"/>
                        <a:ea typeface="Times New Roman"/>
                      </a:endParaRPr>
                    </a:p>
                  </a:txBody>
                  <a:tcPr marL="68580" marR="68580" marT="0" marB="0"/>
                </a:tc>
                <a:tc>
                  <a:txBody>
                    <a:bodyPr/>
                    <a:lstStyle/>
                    <a:p>
                      <a:pPr marL="0" marR="0">
                        <a:spcBef>
                          <a:spcPts val="0"/>
                        </a:spcBef>
                        <a:spcAft>
                          <a:spcPts val="0"/>
                        </a:spcAft>
                      </a:pPr>
                      <a:r>
                        <a:rPr lang="en-US" sz="2000" b="1" dirty="0">
                          <a:effectLst/>
                          <a:latin typeface="Arial"/>
                          <a:ea typeface="Times New Roman"/>
                        </a:rPr>
                        <a:t>Identifies all salient </a:t>
                      </a:r>
                      <a:r>
                        <a:rPr lang="en-US" sz="2000" b="1" dirty="0" smtClean="0">
                          <a:effectLst/>
                          <a:latin typeface="Arial"/>
                          <a:ea typeface="Times New Roman"/>
                        </a:rPr>
                        <a:t>challenges, </a:t>
                      </a:r>
                      <a:r>
                        <a:rPr lang="en-US" sz="2000" b="1" dirty="0">
                          <a:effectLst/>
                          <a:latin typeface="Arial"/>
                          <a:ea typeface="Times New Roman"/>
                        </a:rPr>
                        <a:t>substantiated with available conceptual and quantitative evidence </a:t>
                      </a:r>
                      <a:endParaRPr lang="en-US" sz="2000" dirty="0">
                        <a:effectLst/>
                        <a:latin typeface="Times New Roman"/>
                        <a:ea typeface="Times New Roman"/>
                      </a:endParaRPr>
                    </a:p>
                  </a:txBody>
                  <a:tcPr marL="68580" marR="68580" marT="0" marB="0"/>
                </a:tc>
                <a:tc>
                  <a:txBody>
                    <a:bodyPr/>
                    <a:lstStyle/>
                    <a:p>
                      <a:pPr marL="0" marR="0">
                        <a:spcBef>
                          <a:spcPts val="0"/>
                        </a:spcBef>
                        <a:spcAft>
                          <a:spcPts val="0"/>
                        </a:spcAft>
                      </a:pPr>
                      <a:r>
                        <a:rPr lang="en-US" sz="2000" b="1" dirty="0">
                          <a:effectLst/>
                          <a:latin typeface="Arial"/>
                          <a:ea typeface="Times New Roman"/>
                        </a:rPr>
                        <a:t>Identifies all salient </a:t>
                      </a:r>
                      <a:r>
                        <a:rPr lang="en-US" sz="2000" b="1" dirty="0" smtClean="0">
                          <a:effectLst/>
                          <a:latin typeface="Arial"/>
                          <a:ea typeface="Times New Roman"/>
                        </a:rPr>
                        <a:t>challenges</a:t>
                      </a:r>
                      <a:endParaRPr lang="en-US" sz="2000" dirty="0">
                        <a:effectLst/>
                        <a:latin typeface="Times New Roman"/>
                        <a:ea typeface="Times New Roman"/>
                      </a:endParaRPr>
                    </a:p>
                  </a:txBody>
                  <a:tcPr marL="68580" marR="68580" marT="0" marB="0"/>
                </a:tc>
                <a:tc>
                  <a:txBody>
                    <a:bodyPr/>
                    <a:lstStyle/>
                    <a:p>
                      <a:pPr marL="0" marR="0">
                        <a:spcBef>
                          <a:spcPts val="0"/>
                        </a:spcBef>
                        <a:spcAft>
                          <a:spcPts val="0"/>
                        </a:spcAft>
                      </a:pPr>
                      <a:r>
                        <a:rPr lang="en-US" sz="2000" b="1" dirty="0">
                          <a:effectLst/>
                          <a:latin typeface="Arial"/>
                          <a:ea typeface="Times New Roman"/>
                        </a:rPr>
                        <a:t>Overlooks salient </a:t>
                      </a:r>
                      <a:r>
                        <a:rPr lang="en-US" sz="2000" b="1" dirty="0" smtClean="0">
                          <a:effectLst/>
                          <a:latin typeface="Arial"/>
                          <a:ea typeface="Times New Roman"/>
                        </a:rPr>
                        <a:t>challenges</a:t>
                      </a:r>
                      <a:endParaRPr lang="en-US" sz="2000" dirty="0">
                        <a:effectLst/>
                        <a:latin typeface="Times New Roman"/>
                        <a:ea typeface="Times New Roman"/>
                      </a:endParaRPr>
                    </a:p>
                  </a:txBody>
                  <a:tcPr marL="68580" marR="68580" marT="0" marB="0"/>
                </a:tc>
              </a:tr>
              <a:tr h="3144893">
                <a:tc>
                  <a:txBody>
                    <a:bodyPr/>
                    <a:lstStyle/>
                    <a:p>
                      <a:pPr marL="0" marR="0">
                        <a:spcBef>
                          <a:spcPts val="0"/>
                        </a:spcBef>
                        <a:spcAft>
                          <a:spcPts val="0"/>
                        </a:spcAft>
                      </a:pPr>
                      <a:r>
                        <a:rPr lang="en-US" sz="2000" b="1" dirty="0">
                          <a:effectLst/>
                          <a:latin typeface="Arial"/>
                          <a:ea typeface="Times New Roman"/>
                        </a:rPr>
                        <a:t>Applies analytical </a:t>
                      </a:r>
                      <a:r>
                        <a:rPr lang="en-US" sz="2000" b="1" dirty="0" smtClean="0">
                          <a:effectLst/>
                          <a:latin typeface="Arial"/>
                          <a:ea typeface="Times New Roman"/>
                        </a:rPr>
                        <a:t>tools/concepts </a:t>
                      </a:r>
                      <a:r>
                        <a:rPr lang="en-US" sz="2000" b="1" dirty="0">
                          <a:effectLst/>
                          <a:latin typeface="Arial"/>
                          <a:ea typeface="Times New Roman"/>
                        </a:rPr>
                        <a:t>from the course/text</a:t>
                      </a:r>
                      <a:endParaRPr lang="en-US" sz="2000" dirty="0">
                        <a:effectLst/>
                        <a:latin typeface="Times New Roman"/>
                        <a:ea typeface="Times New Roman"/>
                      </a:endParaRPr>
                    </a:p>
                  </a:txBody>
                  <a:tcPr marL="68580" marR="68580" marT="0" marB="0"/>
                </a:tc>
                <a:tc>
                  <a:txBody>
                    <a:bodyPr/>
                    <a:lstStyle/>
                    <a:p>
                      <a:pPr marL="0" marR="0">
                        <a:spcBef>
                          <a:spcPts val="0"/>
                        </a:spcBef>
                        <a:spcAft>
                          <a:spcPts val="0"/>
                        </a:spcAft>
                      </a:pPr>
                      <a:r>
                        <a:rPr lang="en-US" sz="2000" b="1" dirty="0">
                          <a:effectLst/>
                          <a:latin typeface="Arial"/>
                          <a:ea typeface="Times New Roman"/>
                        </a:rPr>
                        <a:t>Applies </a:t>
                      </a:r>
                      <a:r>
                        <a:rPr lang="en-US" sz="2000" b="1" dirty="0" smtClean="0">
                          <a:effectLst/>
                          <a:latin typeface="Arial"/>
                          <a:ea typeface="Times New Roman"/>
                        </a:rPr>
                        <a:t>analytical </a:t>
                      </a:r>
                      <a:r>
                        <a:rPr lang="en-US" sz="2000" b="1" dirty="0">
                          <a:effectLst/>
                          <a:latin typeface="Arial"/>
                          <a:ea typeface="Times New Roman"/>
                        </a:rPr>
                        <a:t>tools/concepts appropriately to relevant information. Draws correct inferences. Identifies non-obvious problems and relationships. </a:t>
                      </a:r>
                      <a:endParaRPr lang="en-US" sz="2000" dirty="0">
                        <a:effectLst/>
                        <a:latin typeface="Times New Roman"/>
                        <a:ea typeface="Times New Roman"/>
                      </a:endParaRPr>
                    </a:p>
                  </a:txBody>
                  <a:tcPr marL="68580" marR="68580" marT="0" marB="0"/>
                </a:tc>
                <a:tc>
                  <a:txBody>
                    <a:bodyPr/>
                    <a:lstStyle/>
                    <a:p>
                      <a:pPr marL="0" marR="0">
                        <a:spcBef>
                          <a:spcPts val="0"/>
                        </a:spcBef>
                        <a:spcAft>
                          <a:spcPts val="0"/>
                        </a:spcAft>
                      </a:pPr>
                      <a:r>
                        <a:rPr lang="en-US" sz="2000" b="1" dirty="0">
                          <a:effectLst/>
                          <a:latin typeface="Arial"/>
                          <a:ea typeface="Times New Roman"/>
                        </a:rPr>
                        <a:t>Applies chapter analytical tools/ concepts appropriately to relevant information from the case. Draws correct inferences.</a:t>
                      </a:r>
                      <a:endParaRPr lang="en-US" sz="2000" dirty="0">
                        <a:effectLst/>
                        <a:latin typeface="Times New Roman"/>
                        <a:ea typeface="Times New Roman"/>
                      </a:endParaRPr>
                    </a:p>
                  </a:txBody>
                  <a:tcPr marL="68580" marR="68580" marT="0" marB="0"/>
                </a:tc>
                <a:tc>
                  <a:txBody>
                    <a:bodyPr/>
                    <a:lstStyle/>
                    <a:p>
                      <a:pPr marL="0" marR="0">
                        <a:spcBef>
                          <a:spcPts val="0"/>
                        </a:spcBef>
                        <a:spcAft>
                          <a:spcPts val="0"/>
                        </a:spcAft>
                      </a:pPr>
                      <a:r>
                        <a:rPr lang="en-US" sz="2000" b="1" dirty="0">
                          <a:effectLst/>
                          <a:latin typeface="Arial"/>
                          <a:ea typeface="Times New Roman"/>
                        </a:rPr>
                        <a:t>Does not apply analytical tools/</a:t>
                      </a:r>
                      <a:r>
                        <a:rPr lang="en-US" sz="2000" b="1" dirty="0" smtClean="0">
                          <a:effectLst/>
                          <a:latin typeface="Arial"/>
                          <a:ea typeface="Times New Roman"/>
                        </a:rPr>
                        <a:t>concepts. </a:t>
                      </a:r>
                      <a:r>
                        <a:rPr lang="en-US" sz="2000" b="1" dirty="0">
                          <a:effectLst/>
                          <a:latin typeface="Arial"/>
                          <a:ea typeface="Times New Roman"/>
                        </a:rPr>
                        <a:t>Fails to use relevant information. Draws incorrect inferences. </a:t>
                      </a:r>
                      <a:endParaRPr lang="en-US" sz="2000" dirty="0">
                        <a:effectLst/>
                        <a:latin typeface="Times New Roman"/>
                        <a:ea typeface="Times New Roman"/>
                      </a:endParaRPr>
                    </a:p>
                  </a:txBody>
                  <a:tcPr marL="68580" marR="68580" marT="0" marB="0"/>
                </a:tc>
              </a:tr>
            </a:tbl>
          </a:graphicData>
        </a:graphic>
      </p:graphicFrame>
    </p:spTree>
    <p:extLst>
      <p:ext uri="{BB962C8B-B14F-4D97-AF65-F5344CB8AC3E}">
        <p14:creationId xmlns:p14="http://schemas.microsoft.com/office/powerpoint/2010/main" xmlns="" val="431357090"/>
      </p:ext>
    </p:extLst>
  </p:cSld>
  <p:clrMapOvr>
    <a:masterClrMapping/>
  </p:clrMapOvr>
  <mc:AlternateContent xmlns:mc="http://schemas.openxmlformats.org/markup-compatibility/2006">
    <mc:Choice xmlns:p14="http://schemas.microsoft.com/office/powerpoint/2010/main" xmlns="" Requires="p14">
      <p:transition spd="slow" p14:dur="2000"/>
    </mc:Choice>
    <mc:Fallback>
      <p:transition spd="slow"/>
    </mc:Fallback>
  </mc:AlternateContent>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199" y="476250"/>
            <a:ext cx="7391401" cy="1123950"/>
          </a:xfrm>
        </p:spPr>
        <p:txBody>
          <a:bodyPr/>
          <a:lstStyle/>
          <a:p>
            <a:r>
              <a:rPr lang="en-US" dirty="0" smtClean="0"/>
              <a:t>Rubrics are your best assessment friend</a:t>
            </a:r>
            <a:endParaRPr lang="en-US" dirty="0"/>
          </a:p>
        </p:txBody>
      </p:sp>
      <p:sp>
        <p:nvSpPr>
          <p:cNvPr id="4" name="Content Placeholder 3"/>
          <p:cNvSpPr>
            <a:spLocks noGrp="1"/>
          </p:cNvSpPr>
          <p:nvPr>
            <p:ph sz="half" idx="2"/>
          </p:nvPr>
        </p:nvSpPr>
        <p:spPr>
          <a:xfrm>
            <a:off x="457199" y="1828800"/>
            <a:ext cx="7980948" cy="4489869"/>
          </a:xfrm>
        </p:spPr>
        <p:txBody>
          <a:bodyPr>
            <a:noAutofit/>
          </a:bodyPr>
          <a:lstStyle/>
          <a:p>
            <a:pPr marL="0" indent="0">
              <a:buNone/>
            </a:pPr>
            <a:r>
              <a:rPr lang="en-US" sz="3000" dirty="0" smtClean="0"/>
              <a:t>Rubrics provide formative assessment: they help you understand the specific areas where students are having trouble, and provide context for helping the program think about corrective action.</a:t>
            </a:r>
          </a:p>
          <a:p>
            <a:pPr marL="0" indent="0">
              <a:buNone/>
            </a:pPr>
            <a:r>
              <a:rPr lang="en-US" sz="3000" dirty="0" smtClean="0"/>
              <a:t>Grades do not tell you much about problem areas, so you won’t know how to make changes for improvement.</a:t>
            </a:r>
          </a:p>
        </p:txBody>
      </p:sp>
    </p:spTree>
    <p:extLst>
      <p:ext uri="{BB962C8B-B14F-4D97-AF65-F5344CB8AC3E}">
        <p14:creationId xmlns:p14="http://schemas.microsoft.com/office/powerpoint/2010/main" xmlns="" val="3250730830"/>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199" y="476250"/>
            <a:ext cx="7391401" cy="1123950"/>
          </a:xfrm>
        </p:spPr>
        <p:txBody>
          <a:bodyPr/>
          <a:lstStyle/>
          <a:p>
            <a:r>
              <a:rPr lang="en-US" dirty="0" smtClean="0"/>
              <a:t>Establishing Rubric Reliability and Validity</a:t>
            </a:r>
            <a:endParaRPr lang="en-US" dirty="0"/>
          </a:p>
        </p:txBody>
      </p:sp>
      <p:sp>
        <p:nvSpPr>
          <p:cNvPr id="4" name="Content Placeholder 3"/>
          <p:cNvSpPr>
            <a:spLocks noGrp="1"/>
          </p:cNvSpPr>
          <p:nvPr>
            <p:ph sz="half" idx="2"/>
          </p:nvPr>
        </p:nvSpPr>
        <p:spPr>
          <a:xfrm>
            <a:off x="457198" y="1828800"/>
            <a:ext cx="8191501" cy="4489869"/>
          </a:xfrm>
        </p:spPr>
        <p:txBody>
          <a:bodyPr>
            <a:noAutofit/>
          </a:bodyPr>
          <a:lstStyle/>
          <a:p>
            <a:r>
              <a:rPr lang="en-US" sz="2800" dirty="0"/>
              <a:t>Reliability = Consistency = Inter-Rater Reliability</a:t>
            </a:r>
          </a:p>
          <a:p>
            <a:pPr lvl="1"/>
            <a:r>
              <a:rPr lang="en-US" sz="2800" dirty="0"/>
              <a:t>Multiple evaluators, the same rubric, compare assessments</a:t>
            </a:r>
          </a:p>
          <a:p>
            <a:pPr lvl="1"/>
            <a:r>
              <a:rPr lang="en-US" sz="2800" dirty="0"/>
              <a:t>Discuss, clarify cell descriptions, minimize subjectivity</a:t>
            </a:r>
          </a:p>
          <a:p>
            <a:r>
              <a:rPr lang="en-US" sz="2800" dirty="0"/>
              <a:t>Validity = Measuring Intended Competency</a:t>
            </a:r>
          </a:p>
          <a:p>
            <a:pPr lvl="1"/>
            <a:r>
              <a:rPr lang="en-US" sz="2800" dirty="0"/>
              <a:t>In Design (face validity, Advisory Board)</a:t>
            </a:r>
          </a:p>
          <a:p>
            <a:pPr lvl="1"/>
            <a:r>
              <a:rPr lang="en-US" sz="2800" dirty="0"/>
              <a:t>In Application (multiple measures of each competency and compare)</a:t>
            </a:r>
          </a:p>
        </p:txBody>
      </p:sp>
    </p:spTree>
    <p:extLst>
      <p:ext uri="{BB962C8B-B14F-4D97-AF65-F5344CB8AC3E}">
        <p14:creationId xmlns:p14="http://schemas.microsoft.com/office/powerpoint/2010/main" xmlns="" val="4090112036"/>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199" y="476250"/>
            <a:ext cx="7391401" cy="1123950"/>
          </a:xfrm>
        </p:spPr>
        <p:txBody>
          <a:bodyPr/>
          <a:lstStyle/>
          <a:p>
            <a:r>
              <a:rPr lang="en-US" dirty="0" smtClean="0"/>
              <a:t>Assessment Best Practices and COPRA Expectations</a:t>
            </a:r>
            <a:endParaRPr lang="en-US" dirty="0"/>
          </a:p>
        </p:txBody>
      </p:sp>
      <p:sp>
        <p:nvSpPr>
          <p:cNvPr id="4" name="Content Placeholder 3"/>
          <p:cNvSpPr>
            <a:spLocks noGrp="1"/>
          </p:cNvSpPr>
          <p:nvPr>
            <p:ph sz="half" idx="2"/>
          </p:nvPr>
        </p:nvSpPr>
        <p:spPr>
          <a:xfrm>
            <a:off x="457198" y="1828800"/>
            <a:ext cx="8191501" cy="4489869"/>
          </a:xfrm>
        </p:spPr>
        <p:txBody>
          <a:bodyPr>
            <a:noAutofit/>
          </a:bodyPr>
          <a:lstStyle/>
          <a:p>
            <a:pPr>
              <a:buFont typeface="Wingdings" panose="05000000000000000000" pitchFamily="2" charset="2"/>
              <a:buChar char="Ø"/>
            </a:pPr>
            <a:r>
              <a:rPr lang="en-US" sz="3000" dirty="0"/>
              <a:t> </a:t>
            </a:r>
            <a:r>
              <a:rPr lang="en-US" sz="3000" dirty="0" smtClean="0"/>
              <a:t>“Closing the loop”: 3 competencies</a:t>
            </a:r>
          </a:p>
          <a:p>
            <a:pPr>
              <a:buFont typeface="Wingdings" panose="05000000000000000000" pitchFamily="2" charset="2"/>
              <a:buChar char="Ø"/>
            </a:pPr>
            <a:r>
              <a:rPr lang="en-US" sz="3000" dirty="0"/>
              <a:t> </a:t>
            </a:r>
            <a:r>
              <a:rPr lang="en-US" sz="3000" dirty="0" smtClean="0"/>
              <a:t>Set performance goals</a:t>
            </a:r>
          </a:p>
          <a:p>
            <a:pPr>
              <a:buFont typeface="Wingdings" panose="05000000000000000000" pitchFamily="2" charset="2"/>
              <a:buChar char="Ø"/>
            </a:pPr>
            <a:r>
              <a:rPr lang="en-US" sz="3000" dirty="0"/>
              <a:t> </a:t>
            </a:r>
            <a:r>
              <a:rPr lang="en-US" sz="3000" dirty="0" smtClean="0"/>
              <a:t>Develop a process for analyzing data, determining results, communicating with stakeholders</a:t>
            </a:r>
          </a:p>
          <a:p>
            <a:pPr>
              <a:buFont typeface="Wingdings" panose="05000000000000000000" pitchFamily="2" charset="2"/>
              <a:buChar char="Ø"/>
            </a:pPr>
            <a:r>
              <a:rPr lang="en-US" sz="3000" dirty="0" smtClean="0"/>
              <a:t>How often to assess a competency? Once every 7 years probably not enough</a:t>
            </a:r>
            <a:endParaRPr lang="en-US" sz="3000" dirty="0"/>
          </a:p>
        </p:txBody>
      </p:sp>
    </p:spTree>
    <p:extLst>
      <p:ext uri="{BB962C8B-B14F-4D97-AF65-F5344CB8AC3E}">
        <p14:creationId xmlns:p14="http://schemas.microsoft.com/office/powerpoint/2010/main" xmlns="" val="1169542163"/>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199" y="476250"/>
            <a:ext cx="7391401" cy="1123950"/>
          </a:xfrm>
        </p:spPr>
        <p:txBody>
          <a:bodyPr/>
          <a:lstStyle/>
          <a:p>
            <a:r>
              <a:rPr lang="en-US" dirty="0" smtClean="0"/>
              <a:t>Assessment Best Practices and COPRA Expectations</a:t>
            </a:r>
            <a:endParaRPr lang="en-US" dirty="0"/>
          </a:p>
        </p:txBody>
      </p:sp>
      <p:sp>
        <p:nvSpPr>
          <p:cNvPr id="4" name="Content Placeholder 3"/>
          <p:cNvSpPr>
            <a:spLocks noGrp="1"/>
          </p:cNvSpPr>
          <p:nvPr>
            <p:ph sz="half" idx="2"/>
          </p:nvPr>
        </p:nvSpPr>
        <p:spPr>
          <a:xfrm>
            <a:off x="457198" y="1828800"/>
            <a:ext cx="8191501" cy="4489869"/>
          </a:xfrm>
        </p:spPr>
        <p:txBody>
          <a:bodyPr>
            <a:noAutofit/>
          </a:bodyPr>
          <a:lstStyle/>
          <a:p>
            <a:pPr>
              <a:buFont typeface="Wingdings" panose="05000000000000000000" pitchFamily="2" charset="2"/>
              <a:buChar char="Ø"/>
            </a:pPr>
            <a:r>
              <a:rPr lang="en-US" sz="3000" dirty="0"/>
              <a:t> </a:t>
            </a:r>
            <a:r>
              <a:rPr lang="en-US" sz="3000" dirty="0" smtClean="0"/>
              <a:t>Use multiple (direct and indirect) measures</a:t>
            </a:r>
          </a:p>
          <a:p>
            <a:pPr>
              <a:buFont typeface="Wingdings" panose="05000000000000000000" pitchFamily="2" charset="2"/>
              <a:buChar char="Ø"/>
            </a:pPr>
            <a:r>
              <a:rPr lang="en-US" sz="3000" dirty="0" smtClean="0"/>
              <a:t>Not too many measures (leads to confusing/conflicting results; sustainability issues)</a:t>
            </a:r>
          </a:p>
          <a:p>
            <a:pPr>
              <a:buFont typeface="Wingdings" panose="05000000000000000000" pitchFamily="2" charset="2"/>
              <a:buChar char="Ø"/>
            </a:pPr>
            <a:r>
              <a:rPr lang="en-US" sz="3000" dirty="0" smtClean="0"/>
              <a:t>Rubrics, not grades</a:t>
            </a:r>
          </a:p>
          <a:p>
            <a:pPr>
              <a:buFont typeface="Wingdings" panose="05000000000000000000" pitchFamily="2" charset="2"/>
              <a:buChar char="Ø"/>
            </a:pPr>
            <a:r>
              <a:rPr lang="en-US" sz="3000" dirty="0" smtClean="0"/>
              <a:t>Close the loop: data-driven changes should actually align with the evidence</a:t>
            </a:r>
            <a:endParaRPr lang="en-US" sz="3000" dirty="0"/>
          </a:p>
        </p:txBody>
      </p:sp>
    </p:spTree>
    <p:extLst>
      <p:ext uri="{BB962C8B-B14F-4D97-AF65-F5344CB8AC3E}">
        <p14:creationId xmlns:p14="http://schemas.microsoft.com/office/powerpoint/2010/main" xmlns="" val="1807269901"/>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199" y="476250"/>
            <a:ext cx="7391401" cy="1123950"/>
          </a:xfrm>
        </p:spPr>
        <p:txBody>
          <a:bodyPr/>
          <a:lstStyle/>
          <a:p>
            <a:r>
              <a:rPr lang="en-US" dirty="0" smtClean="0"/>
              <a:t>Exercise – 10 minutes</a:t>
            </a:r>
            <a:endParaRPr lang="en-US" dirty="0"/>
          </a:p>
        </p:txBody>
      </p:sp>
      <p:sp>
        <p:nvSpPr>
          <p:cNvPr id="4" name="Content Placeholder 3"/>
          <p:cNvSpPr>
            <a:spLocks noGrp="1"/>
          </p:cNvSpPr>
          <p:nvPr>
            <p:ph sz="half" idx="2"/>
          </p:nvPr>
        </p:nvSpPr>
        <p:spPr>
          <a:xfrm>
            <a:off x="457198" y="1828800"/>
            <a:ext cx="8191501" cy="4489869"/>
          </a:xfrm>
        </p:spPr>
        <p:txBody>
          <a:bodyPr>
            <a:noAutofit/>
          </a:bodyPr>
          <a:lstStyle/>
          <a:p>
            <a:pPr>
              <a:buFont typeface="Wingdings" panose="05000000000000000000" pitchFamily="2" charset="2"/>
              <a:buChar char="Ø"/>
            </a:pPr>
            <a:r>
              <a:rPr lang="en-US" sz="3000" dirty="0"/>
              <a:t> </a:t>
            </a:r>
            <a:r>
              <a:rPr lang="en-US" sz="3000" dirty="0" smtClean="0"/>
              <a:t>Read the sample interim report</a:t>
            </a:r>
          </a:p>
          <a:p>
            <a:pPr>
              <a:buFont typeface="Wingdings" panose="05000000000000000000" pitchFamily="2" charset="2"/>
              <a:buChar char="Ø"/>
            </a:pPr>
            <a:r>
              <a:rPr lang="en-US" sz="3000" dirty="0" smtClean="0"/>
              <a:t>Work with a partner</a:t>
            </a:r>
          </a:p>
          <a:p>
            <a:pPr>
              <a:buFont typeface="Wingdings" panose="05000000000000000000" pitchFamily="2" charset="2"/>
              <a:buChar char="Ø"/>
            </a:pPr>
            <a:r>
              <a:rPr lang="en-US" sz="3000" dirty="0" smtClean="0"/>
              <a:t>Identify specific areas where the program failed to follow COPRA expectations and/or best practices</a:t>
            </a:r>
            <a:endParaRPr lang="en-US" sz="3000" dirty="0"/>
          </a:p>
        </p:txBody>
      </p:sp>
    </p:spTree>
    <p:extLst>
      <p:ext uri="{BB962C8B-B14F-4D97-AF65-F5344CB8AC3E}">
        <p14:creationId xmlns:p14="http://schemas.microsoft.com/office/powerpoint/2010/main" xmlns="" val="3314725971"/>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073692" y="4208928"/>
            <a:ext cx="6070308" cy="1483211"/>
          </a:xfrm>
        </p:spPr>
        <p:txBody>
          <a:bodyPr>
            <a:normAutofit/>
          </a:bodyPr>
          <a:lstStyle/>
          <a:p>
            <a:r>
              <a:rPr lang="en-US" sz="3400" dirty="0" smtClean="0"/>
              <a:t>2016 NASPAA Accreditation</a:t>
            </a:r>
            <a:br>
              <a:rPr lang="en-US" sz="3400" dirty="0" smtClean="0"/>
            </a:br>
            <a:r>
              <a:rPr lang="en-US" sz="3400" dirty="0" smtClean="0"/>
              <a:t>Institute</a:t>
            </a:r>
            <a:endParaRPr lang="en-US" sz="3400" dirty="0"/>
          </a:p>
        </p:txBody>
      </p:sp>
      <p:sp>
        <p:nvSpPr>
          <p:cNvPr id="3" name="Subtitle 2"/>
          <p:cNvSpPr>
            <a:spLocks noGrp="1"/>
          </p:cNvSpPr>
          <p:nvPr>
            <p:ph type="subTitle" idx="1"/>
          </p:nvPr>
        </p:nvSpPr>
        <p:spPr>
          <a:xfrm>
            <a:off x="3073691" y="5692139"/>
            <a:ext cx="5747923" cy="775091"/>
          </a:xfrm>
        </p:spPr>
        <p:txBody>
          <a:bodyPr>
            <a:normAutofit lnSpcReduction="10000"/>
          </a:bodyPr>
          <a:lstStyle/>
          <a:p>
            <a:r>
              <a:rPr lang="en-US" sz="2400" dirty="0" smtClean="0"/>
              <a:t>Columbus, Ohio</a:t>
            </a:r>
          </a:p>
          <a:p>
            <a:r>
              <a:rPr lang="en-US" sz="2400" dirty="0" smtClean="0"/>
              <a:t>October </a:t>
            </a:r>
            <a:r>
              <a:rPr lang="en-US" sz="2400" dirty="0" smtClean="0"/>
              <a:t>19, </a:t>
            </a:r>
            <a:r>
              <a:rPr lang="en-US" sz="2400" dirty="0" smtClean="0"/>
              <a:t>2016</a:t>
            </a:r>
            <a:endParaRPr lang="en-US" sz="2400" dirty="0"/>
          </a:p>
        </p:txBody>
      </p:sp>
      <p:pic>
        <p:nvPicPr>
          <p:cNvPr id="5" name="Picture 4" descr="NASPAAlog.jpg"/>
          <p:cNvPicPr>
            <a:picLocks noChangeAspect="1"/>
          </p:cNvPicPr>
          <p:nvPr/>
        </p:nvPicPr>
        <p:blipFill>
          <a:blip r:embed="rId3" cstate="email">
            <a:extLst>
              <a:ext uri="{28A0092B-C50C-407E-A947-70E740481C1C}">
                <a14:useLocalDpi xmlns:a14="http://schemas.microsoft.com/office/drawing/2010/main" xmlns="" val="0"/>
              </a:ext>
            </a:extLst>
          </a:blip>
          <a:stretch>
            <a:fillRect/>
          </a:stretch>
        </p:blipFill>
        <p:spPr>
          <a:xfrm>
            <a:off x="5014343" y="802635"/>
            <a:ext cx="2067059" cy="978408"/>
          </a:xfrm>
          <a:prstGeom prst="rect">
            <a:avLst/>
          </a:prstGeom>
        </p:spPr>
      </p:pic>
      <p:sp>
        <p:nvSpPr>
          <p:cNvPr id="4" name="TextBox 3"/>
          <p:cNvSpPr txBox="1"/>
          <p:nvPr/>
        </p:nvSpPr>
        <p:spPr>
          <a:xfrm>
            <a:off x="3577389" y="2697397"/>
            <a:ext cx="4940969" cy="1384995"/>
          </a:xfrm>
          <a:prstGeom prst="rect">
            <a:avLst/>
          </a:prstGeom>
          <a:noFill/>
        </p:spPr>
        <p:txBody>
          <a:bodyPr wrap="square" rtlCol="0">
            <a:spAutoFit/>
          </a:bodyPr>
          <a:lstStyle/>
          <a:p>
            <a:pPr algn="ctr"/>
            <a:r>
              <a:rPr lang="en-US" sz="2800" b="1" dirty="0" smtClean="0">
                <a:solidFill>
                  <a:schemeClr val="bg1"/>
                </a:solidFill>
              </a:rPr>
              <a:t>10 minute break  </a:t>
            </a:r>
          </a:p>
          <a:p>
            <a:pPr algn="ctr"/>
            <a:r>
              <a:rPr lang="en-US" sz="2800" b="1" dirty="0" smtClean="0">
                <a:solidFill>
                  <a:schemeClr val="bg1"/>
                </a:solidFill>
              </a:rPr>
              <a:t>We will begin promptly at 11:00 a.m.</a:t>
            </a:r>
          </a:p>
        </p:txBody>
      </p:sp>
    </p:spTree>
    <p:extLst>
      <p:ext uri="{BB962C8B-B14F-4D97-AF65-F5344CB8AC3E}">
        <p14:creationId xmlns:p14="http://schemas.microsoft.com/office/powerpoint/2010/main" xmlns="" val="3072357087"/>
      </p:ext>
    </p:extLst>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199" y="514350"/>
            <a:ext cx="6508377" cy="1257300"/>
          </a:xfrm>
        </p:spPr>
        <p:txBody>
          <a:bodyPr/>
          <a:lstStyle/>
          <a:p>
            <a:r>
              <a:rPr lang="en-US" dirty="0" smtClean="0"/>
              <a:t>Session 4AB: Diversity &amp; Inclusiveness</a:t>
            </a:r>
            <a:endParaRPr lang="x-none" dirty="0"/>
          </a:p>
        </p:txBody>
      </p:sp>
      <p:sp>
        <p:nvSpPr>
          <p:cNvPr id="3" name="Content Placeholder 2"/>
          <p:cNvSpPr>
            <a:spLocks noGrp="1"/>
          </p:cNvSpPr>
          <p:nvPr>
            <p:ph sz="quarter" idx="4294967295"/>
          </p:nvPr>
        </p:nvSpPr>
        <p:spPr>
          <a:xfrm>
            <a:off x="609600" y="1981200"/>
            <a:ext cx="7924800" cy="3733800"/>
          </a:xfrm>
          <a:prstGeom prst="rect">
            <a:avLst/>
          </a:prstGeom>
        </p:spPr>
        <p:txBody>
          <a:bodyPr>
            <a:normAutofit lnSpcReduction="10000"/>
          </a:bodyPr>
          <a:lstStyle/>
          <a:p>
            <a:pPr marL="0" indent="0">
              <a:buNone/>
            </a:pPr>
            <a:r>
              <a:rPr lang="en-US" sz="3000" dirty="0" smtClean="0"/>
              <a:t>Session Objectives</a:t>
            </a:r>
          </a:p>
          <a:p>
            <a:r>
              <a:rPr lang="en-US" sz="3000" dirty="0" smtClean="0"/>
              <a:t>Understand </a:t>
            </a:r>
            <a:r>
              <a:rPr lang="en-US" sz="3000" dirty="0"/>
              <a:t>the </a:t>
            </a:r>
            <a:r>
              <a:rPr lang="en-US" sz="3000" dirty="0" smtClean="0"/>
              <a:t>rationale for a </a:t>
            </a:r>
            <a:r>
              <a:rPr lang="en-US" sz="3000" dirty="0"/>
              <a:t>diversity </a:t>
            </a:r>
            <a:r>
              <a:rPr lang="en-US" sz="3000" dirty="0" smtClean="0"/>
              <a:t>plan requirement and the role as plan can play in program management</a:t>
            </a:r>
          </a:p>
          <a:p>
            <a:r>
              <a:rPr lang="en-US" sz="3000" dirty="0" smtClean="0"/>
              <a:t>Be </a:t>
            </a:r>
            <a:r>
              <a:rPr lang="en-US" sz="3000" dirty="0"/>
              <a:t>able to articulate different strategies for pursuing diversity appropriate for program </a:t>
            </a:r>
            <a:r>
              <a:rPr lang="en-US" sz="3000" dirty="0" smtClean="0"/>
              <a:t>mission and context</a:t>
            </a:r>
            <a:endParaRPr lang="en-US" sz="3000" dirty="0"/>
          </a:p>
          <a:p>
            <a:endParaRPr lang="en-US" sz="1800" dirty="0"/>
          </a:p>
          <a:p>
            <a:pPr marL="0" indent="0">
              <a:buNone/>
            </a:pPr>
            <a:endParaRPr lang="x-none" dirty="0"/>
          </a:p>
        </p:txBody>
      </p:sp>
    </p:spTree>
    <p:extLst>
      <p:ext uri="{BB962C8B-B14F-4D97-AF65-F5344CB8AC3E}">
        <p14:creationId xmlns:p14="http://schemas.microsoft.com/office/powerpoint/2010/main" xmlns="" val="3585537777"/>
      </p:ext>
    </p:extLst>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199" y="495300"/>
            <a:ext cx="6508377" cy="819150"/>
          </a:xfrm>
        </p:spPr>
        <p:txBody>
          <a:bodyPr/>
          <a:lstStyle/>
          <a:p>
            <a:r>
              <a:rPr lang="en-US" dirty="0" smtClean="0"/>
              <a:t>Elements of diversity</a:t>
            </a:r>
            <a:endParaRPr lang="x-none" dirty="0"/>
          </a:p>
        </p:txBody>
      </p:sp>
      <p:sp>
        <p:nvSpPr>
          <p:cNvPr id="3" name="Content Placeholder 2"/>
          <p:cNvSpPr>
            <a:spLocks noGrp="1"/>
          </p:cNvSpPr>
          <p:nvPr>
            <p:ph sz="quarter" idx="4294967295"/>
          </p:nvPr>
        </p:nvSpPr>
        <p:spPr>
          <a:xfrm>
            <a:off x="609600" y="1600200"/>
            <a:ext cx="7924800" cy="4610100"/>
          </a:xfrm>
          <a:prstGeom prst="rect">
            <a:avLst/>
          </a:prstGeom>
        </p:spPr>
        <p:txBody>
          <a:bodyPr>
            <a:normAutofit fontScale="92500" lnSpcReduction="10000"/>
          </a:bodyPr>
          <a:lstStyle/>
          <a:p>
            <a:pPr>
              <a:buFont typeface="Wingdings" panose="05000000000000000000" pitchFamily="2" charset="2"/>
              <a:buChar char="Ø"/>
            </a:pPr>
            <a:r>
              <a:rPr lang="en-US" sz="3200" dirty="0" smtClean="0"/>
              <a:t>U.S.-based Programs</a:t>
            </a:r>
          </a:p>
          <a:p>
            <a:pPr lvl="1">
              <a:buFont typeface="Wingdings" panose="05000000000000000000" pitchFamily="2" charset="2"/>
              <a:buChar char="Ø"/>
            </a:pPr>
            <a:r>
              <a:rPr lang="en-US" sz="3200" dirty="0" smtClean="0"/>
              <a:t>Legally-Protected Classes</a:t>
            </a:r>
          </a:p>
          <a:p>
            <a:pPr>
              <a:buFont typeface="Wingdings" panose="05000000000000000000" pitchFamily="2" charset="2"/>
              <a:buChar char="Ø"/>
            </a:pPr>
            <a:r>
              <a:rPr lang="en-US" sz="3200" dirty="0" smtClean="0"/>
              <a:t>Programs outside the U.S. </a:t>
            </a:r>
          </a:p>
          <a:p>
            <a:pPr lvl="1">
              <a:buFont typeface="Wingdings" panose="05000000000000000000" pitchFamily="2" charset="2"/>
              <a:buChar char="Ø"/>
            </a:pPr>
            <a:r>
              <a:rPr lang="en-US" sz="3200" dirty="0" smtClean="0"/>
              <a:t>Historical Discrimination or Exclusion</a:t>
            </a:r>
          </a:p>
          <a:p>
            <a:pPr lvl="1">
              <a:buFont typeface="Wingdings" panose="05000000000000000000" pitchFamily="2" charset="2"/>
              <a:buChar char="Ø"/>
            </a:pPr>
            <a:endParaRPr lang="en-US" sz="3200" dirty="0"/>
          </a:p>
          <a:p>
            <a:pPr>
              <a:buFont typeface="Wingdings" panose="05000000000000000000" pitchFamily="2" charset="2"/>
              <a:buChar char="Ø"/>
            </a:pPr>
            <a:r>
              <a:rPr lang="en-US" sz="3200" dirty="0" smtClean="0"/>
              <a:t>In either context, the Diversity Plan may address other forms of diversity </a:t>
            </a:r>
            <a:r>
              <a:rPr lang="en-US" sz="3200" i="1" dirty="0" smtClean="0"/>
              <a:t>in addition to</a:t>
            </a:r>
            <a:r>
              <a:rPr lang="en-US" sz="3200" dirty="0" smtClean="0"/>
              <a:t>, </a:t>
            </a:r>
            <a:r>
              <a:rPr lang="en-US" sz="3200" i="1" dirty="0" smtClean="0"/>
              <a:t>but not in place of</a:t>
            </a:r>
            <a:r>
              <a:rPr lang="en-US" sz="3200" dirty="0" smtClean="0"/>
              <a:t>, these required aspects of diversity</a:t>
            </a:r>
          </a:p>
          <a:p>
            <a:pPr lvl="1"/>
            <a:endParaRPr lang="en-US" sz="2400" dirty="0"/>
          </a:p>
          <a:p>
            <a:pPr lvl="1"/>
            <a:endParaRPr lang="x-none" sz="2400" dirty="0"/>
          </a:p>
        </p:txBody>
      </p:sp>
    </p:spTree>
    <p:extLst>
      <p:ext uri="{BB962C8B-B14F-4D97-AF65-F5344CB8AC3E}">
        <p14:creationId xmlns:p14="http://schemas.microsoft.com/office/powerpoint/2010/main" xmlns="" val="59095169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4294967295"/>
          </p:nvPr>
        </p:nvSpPr>
        <p:spPr>
          <a:xfrm>
            <a:off x="0" y="1304925"/>
            <a:ext cx="9010650" cy="5287963"/>
          </a:xfrm>
          <a:prstGeom prst="rect">
            <a:avLst/>
          </a:prstGeom>
        </p:spPr>
        <p:txBody>
          <a:bodyPr>
            <a:normAutofit lnSpcReduction="10000"/>
          </a:bodyPr>
          <a:lstStyle/>
          <a:p>
            <a:r>
              <a:rPr lang="en-US" sz="3200" dirty="0">
                <a:cs typeface="Arial" panose="020B0604020202020204" pitchFamily="34" charset="0"/>
              </a:rPr>
              <a:t>W</a:t>
            </a:r>
            <a:r>
              <a:rPr lang="en-US" sz="3200" dirty="0" smtClean="0">
                <a:cs typeface="Arial" panose="020B0604020202020204" pitchFamily="34" charset="0"/>
              </a:rPr>
              <a:t>e do not repeat the videos (watch them and download the PPTs with notes) </a:t>
            </a:r>
          </a:p>
          <a:p>
            <a:r>
              <a:rPr lang="en-US" sz="3200" dirty="0" smtClean="0">
                <a:cs typeface="Arial" panose="020B0604020202020204" pitchFamily="34" charset="0"/>
              </a:rPr>
              <a:t>We apply concepts and tools</a:t>
            </a:r>
          </a:p>
          <a:p>
            <a:r>
              <a:rPr lang="en-US" sz="3200" dirty="0" smtClean="0">
                <a:cs typeface="Arial" panose="020B0604020202020204" pitchFamily="34" charset="0"/>
              </a:rPr>
              <a:t>You will not write your self-study </a:t>
            </a:r>
          </a:p>
          <a:p>
            <a:r>
              <a:rPr lang="en-US" sz="3200" dirty="0" smtClean="0">
                <a:cs typeface="Arial" panose="020B0604020202020204" pitchFamily="34" charset="0"/>
              </a:rPr>
              <a:t>Goal: Return home motivated and prepared with knowledge and strategies to engage your stakeholders in strategic program management, to document what you do in your self-study report, and/or to prepare for the Site Visit</a:t>
            </a:r>
          </a:p>
          <a:p>
            <a:pPr marL="0" indent="0">
              <a:buNone/>
            </a:pPr>
            <a:endParaRPr lang="en-US" dirty="0"/>
          </a:p>
          <a:p>
            <a:pPr marL="0" indent="0">
              <a:buNone/>
            </a:pPr>
            <a:endParaRPr lang="en-US" dirty="0"/>
          </a:p>
        </p:txBody>
      </p:sp>
      <p:sp>
        <p:nvSpPr>
          <p:cNvPr id="4" name="Title 3"/>
          <p:cNvSpPr>
            <a:spLocks noGrp="1"/>
          </p:cNvSpPr>
          <p:nvPr>
            <p:ph type="title" idx="4294967295"/>
          </p:nvPr>
        </p:nvSpPr>
        <p:spPr>
          <a:xfrm>
            <a:off x="0" y="274638"/>
            <a:ext cx="7924800" cy="890587"/>
          </a:xfrm>
        </p:spPr>
        <p:txBody>
          <a:bodyPr/>
          <a:lstStyle/>
          <a:p>
            <a:pPr algn="ctr"/>
            <a:r>
              <a:rPr lang="en-US" sz="4400" dirty="0" smtClean="0"/>
              <a:t>Expectations &amp; Assumptions</a:t>
            </a:r>
            <a:endParaRPr lang="en-US" sz="4400" dirty="0"/>
          </a:p>
        </p:txBody>
      </p:sp>
    </p:spTree>
    <p:extLst>
      <p:ext uri="{BB962C8B-B14F-4D97-AF65-F5344CB8AC3E}">
        <p14:creationId xmlns:p14="http://schemas.microsoft.com/office/powerpoint/2010/main" xmlns="" val="3202878783"/>
      </p:ext>
    </p:extLst>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75488" y="274638"/>
            <a:ext cx="6725412" cy="907986"/>
          </a:xfrm>
        </p:spPr>
        <p:txBody>
          <a:bodyPr/>
          <a:lstStyle/>
          <a:p>
            <a:r>
              <a:rPr lang="en-US" sz="3200" dirty="0" smtClean="0"/>
              <a:t>Required COMPONENTS OF a diversity plan</a:t>
            </a:r>
            <a:endParaRPr lang="en-US" sz="3200" dirty="0"/>
          </a:p>
        </p:txBody>
      </p:sp>
      <p:sp>
        <p:nvSpPr>
          <p:cNvPr id="3" name="Content Placeholder 2"/>
          <p:cNvSpPr>
            <a:spLocks noGrp="1"/>
          </p:cNvSpPr>
          <p:nvPr>
            <p:ph sz="quarter" idx="4294967295"/>
          </p:nvPr>
        </p:nvSpPr>
        <p:spPr>
          <a:xfrm>
            <a:off x="609600" y="1600200"/>
            <a:ext cx="7924800" cy="4114800"/>
          </a:xfrm>
          <a:prstGeom prst="rect">
            <a:avLst/>
          </a:prstGeom>
        </p:spPr>
        <p:txBody>
          <a:bodyPr>
            <a:normAutofit/>
          </a:bodyPr>
          <a:lstStyle/>
          <a:p>
            <a:pPr marL="0" indent="0">
              <a:buNone/>
            </a:pPr>
            <a:r>
              <a:rPr lang="en-US" sz="3200" dirty="0" smtClean="0"/>
              <a:t>What does your program do to </a:t>
            </a:r>
          </a:p>
          <a:p>
            <a:pPr lvl="1"/>
            <a:r>
              <a:rPr lang="en-US" sz="3200" dirty="0" smtClean="0"/>
              <a:t>RECRUIT, </a:t>
            </a:r>
          </a:p>
          <a:p>
            <a:pPr lvl="1"/>
            <a:r>
              <a:rPr lang="en-US" sz="3200" dirty="0" smtClean="0"/>
              <a:t>RETAIN, and </a:t>
            </a:r>
          </a:p>
          <a:p>
            <a:pPr lvl="1"/>
            <a:r>
              <a:rPr lang="en-US" sz="3200" dirty="0" smtClean="0"/>
              <a:t>CREATE AN INCLUSIVE CLIMATE </a:t>
            </a:r>
          </a:p>
          <a:p>
            <a:pPr marL="0" indent="0">
              <a:buNone/>
            </a:pPr>
            <a:r>
              <a:rPr lang="en-US" sz="3200" dirty="0"/>
              <a:t>f</a:t>
            </a:r>
            <a:r>
              <a:rPr lang="en-US" sz="3200" dirty="0" smtClean="0"/>
              <a:t>or a diverse faculty and diverse student body? </a:t>
            </a:r>
            <a:endParaRPr lang="en-US" sz="3200" dirty="0"/>
          </a:p>
          <a:p>
            <a:pPr marL="0" indent="0">
              <a:buNone/>
            </a:pPr>
            <a:endParaRPr lang="en-US" sz="3200" dirty="0" smtClean="0"/>
          </a:p>
          <a:p>
            <a:pPr marL="0" indent="0">
              <a:buNone/>
            </a:pPr>
            <a:endParaRPr lang="en-US" sz="3200" dirty="0"/>
          </a:p>
        </p:txBody>
      </p:sp>
    </p:spTree>
    <p:extLst>
      <p:ext uri="{BB962C8B-B14F-4D97-AF65-F5344CB8AC3E}">
        <p14:creationId xmlns:p14="http://schemas.microsoft.com/office/powerpoint/2010/main" xmlns="" val="738636579"/>
      </p:ext>
    </p:extLst>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75488" y="680022"/>
            <a:ext cx="7106412" cy="907986"/>
          </a:xfrm>
        </p:spPr>
        <p:txBody>
          <a:bodyPr/>
          <a:lstStyle/>
          <a:p>
            <a:r>
              <a:rPr lang="en-US" sz="3200" dirty="0" smtClean="0"/>
              <a:t>Additional (optional ) COMPONENTS OF a diversity plan</a:t>
            </a:r>
            <a:endParaRPr lang="en-US" sz="3200" dirty="0"/>
          </a:p>
        </p:txBody>
      </p:sp>
      <p:sp>
        <p:nvSpPr>
          <p:cNvPr id="3" name="Content Placeholder 2"/>
          <p:cNvSpPr>
            <a:spLocks noGrp="1"/>
          </p:cNvSpPr>
          <p:nvPr>
            <p:ph sz="quarter" idx="4294967295"/>
          </p:nvPr>
        </p:nvSpPr>
        <p:spPr>
          <a:xfrm>
            <a:off x="609600" y="1828800"/>
            <a:ext cx="7924800" cy="4324350"/>
          </a:xfrm>
          <a:prstGeom prst="rect">
            <a:avLst/>
          </a:prstGeom>
        </p:spPr>
        <p:txBody>
          <a:bodyPr>
            <a:noAutofit/>
          </a:bodyPr>
          <a:lstStyle/>
          <a:p>
            <a:pPr marL="0" indent="0">
              <a:buNone/>
            </a:pPr>
            <a:r>
              <a:rPr lang="en-US" sz="2800" dirty="0" smtClean="0"/>
              <a:t>What does your program do to… </a:t>
            </a:r>
          </a:p>
          <a:p>
            <a:pPr lvl="1"/>
            <a:r>
              <a:rPr lang="en-US" sz="2800" dirty="0" smtClean="0"/>
              <a:t>Advance RESEARCH related to diversity and inclusion?  </a:t>
            </a:r>
          </a:p>
          <a:p>
            <a:pPr lvl="1"/>
            <a:r>
              <a:rPr lang="en-US" sz="2800" dirty="0" smtClean="0"/>
              <a:t>Promote community and professional SERVICE related to diversity and inclusion?</a:t>
            </a:r>
          </a:p>
          <a:p>
            <a:pPr lvl="1"/>
            <a:r>
              <a:rPr lang="en-US" sz="2800" dirty="0" smtClean="0"/>
              <a:t>Prepare students with the COMPETENCIES for public service careers in an increasingly diverse society and workplace? (Related to Standard 5, Universal Competency 5)</a:t>
            </a:r>
          </a:p>
          <a:p>
            <a:pPr marL="0" indent="0">
              <a:buNone/>
            </a:pPr>
            <a:endParaRPr lang="en-US" sz="3000" dirty="0"/>
          </a:p>
          <a:p>
            <a:pPr marL="0" indent="0">
              <a:buNone/>
            </a:pPr>
            <a:endParaRPr lang="en-US" sz="3200" dirty="0" smtClean="0"/>
          </a:p>
          <a:p>
            <a:pPr marL="0" indent="0">
              <a:buNone/>
            </a:pPr>
            <a:endParaRPr lang="en-US" sz="3200" dirty="0"/>
          </a:p>
        </p:txBody>
      </p:sp>
    </p:spTree>
    <p:extLst>
      <p:ext uri="{BB962C8B-B14F-4D97-AF65-F5344CB8AC3E}">
        <p14:creationId xmlns:p14="http://schemas.microsoft.com/office/powerpoint/2010/main" xmlns="" val="3894102775"/>
      </p:ext>
    </p:extLst>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341376"/>
            <a:ext cx="7924800" cy="565009"/>
          </a:xfrm>
        </p:spPr>
        <p:txBody>
          <a:bodyPr/>
          <a:lstStyle/>
          <a:p>
            <a:r>
              <a:rPr lang="en-US" sz="3500" dirty="0" smtClean="0"/>
              <a:t>Key considerations</a:t>
            </a:r>
            <a:endParaRPr lang="en-US" sz="3500" dirty="0"/>
          </a:p>
        </p:txBody>
      </p:sp>
      <p:sp>
        <p:nvSpPr>
          <p:cNvPr id="3" name="Content Placeholder 2"/>
          <p:cNvSpPr>
            <a:spLocks noGrp="1"/>
          </p:cNvSpPr>
          <p:nvPr>
            <p:ph sz="quarter" idx="4294967295"/>
          </p:nvPr>
        </p:nvSpPr>
        <p:spPr>
          <a:xfrm>
            <a:off x="0" y="1394460"/>
            <a:ext cx="8196072" cy="4303568"/>
          </a:xfrm>
          <a:prstGeom prst="rect">
            <a:avLst/>
          </a:prstGeom>
        </p:spPr>
        <p:txBody>
          <a:bodyPr>
            <a:noAutofit/>
          </a:bodyPr>
          <a:lstStyle/>
          <a:p>
            <a:r>
              <a:rPr lang="en-US" sz="2800" dirty="0" smtClean="0"/>
              <a:t>Can include some generic strategies,        but should also include some tailored strategies</a:t>
            </a:r>
          </a:p>
          <a:p>
            <a:pPr lvl="1"/>
            <a:r>
              <a:rPr lang="en-US" sz="2800" dirty="0" smtClean="0"/>
              <a:t>based on mission; based on location </a:t>
            </a:r>
          </a:p>
          <a:p>
            <a:r>
              <a:rPr lang="en-US" sz="2800" dirty="0" smtClean="0"/>
              <a:t>No need to limit to demographic diversity, but demographic diversity cannot be ignored </a:t>
            </a:r>
          </a:p>
          <a:p>
            <a:r>
              <a:rPr lang="en-US" sz="2800" dirty="0" smtClean="0"/>
              <a:t>Must be written; have assessable objectives</a:t>
            </a:r>
          </a:p>
          <a:p>
            <a:r>
              <a:rPr lang="en-US" sz="2800" dirty="0" smtClean="0"/>
              <a:t>Must be able to monitor and assess whether you are following the plan</a:t>
            </a:r>
          </a:p>
        </p:txBody>
      </p:sp>
    </p:spTree>
    <p:extLst>
      <p:ext uri="{BB962C8B-B14F-4D97-AF65-F5344CB8AC3E}">
        <p14:creationId xmlns:p14="http://schemas.microsoft.com/office/powerpoint/2010/main" xmlns="" val="1672040951"/>
      </p:ext>
    </p:extLst>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81050" y="438150"/>
            <a:ext cx="5898777" cy="876300"/>
          </a:xfrm>
        </p:spPr>
        <p:txBody>
          <a:bodyPr/>
          <a:lstStyle/>
          <a:p>
            <a:r>
              <a:rPr lang="en-US" dirty="0"/>
              <a:t>A</a:t>
            </a:r>
            <a:r>
              <a:rPr lang="en-US" dirty="0" smtClean="0"/>
              <a:t>CTIVITY</a:t>
            </a:r>
            <a:endParaRPr lang="x-none" dirty="0"/>
          </a:p>
        </p:txBody>
      </p:sp>
      <p:sp>
        <p:nvSpPr>
          <p:cNvPr id="3" name="Content Placeholder 2"/>
          <p:cNvSpPr>
            <a:spLocks noGrp="1"/>
          </p:cNvSpPr>
          <p:nvPr>
            <p:ph sz="quarter" idx="4294967295"/>
          </p:nvPr>
        </p:nvSpPr>
        <p:spPr>
          <a:xfrm>
            <a:off x="609600" y="2057400"/>
            <a:ext cx="7924800" cy="4114800"/>
          </a:xfrm>
          <a:prstGeom prst="rect">
            <a:avLst/>
          </a:prstGeom>
        </p:spPr>
        <p:txBody>
          <a:bodyPr>
            <a:normAutofit/>
          </a:bodyPr>
          <a:lstStyle/>
          <a:p>
            <a:r>
              <a:rPr lang="en-US" sz="3000" dirty="0" smtClean="0"/>
              <a:t>Group – Generic Strategies</a:t>
            </a:r>
          </a:p>
          <a:p>
            <a:endParaRPr lang="en-US" sz="3000" dirty="0"/>
          </a:p>
          <a:p>
            <a:r>
              <a:rPr lang="en-US" sz="3000" dirty="0" smtClean="0"/>
              <a:t>Individual – Tailored Strategies</a:t>
            </a:r>
          </a:p>
          <a:p>
            <a:endParaRPr lang="en-US" sz="3000" dirty="0" smtClean="0"/>
          </a:p>
          <a:p>
            <a:r>
              <a:rPr lang="en-US" sz="3000" dirty="0" smtClean="0"/>
              <a:t>Share and compare – Report observations </a:t>
            </a:r>
          </a:p>
          <a:p>
            <a:endParaRPr lang="x-none" dirty="0"/>
          </a:p>
        </p:txBody>
      </p:sp>
    </p:spTree>
    <p:extLst>
      <p:ext uri="{BB962C8B-B14F-4D97-AF65-F5344CB8AC3E}">
        <p14:creationId xmlns:p14="http://schemas.microsoft.com/office/powerpoint/2010/main" xmlns="" val="1592776161"/>
      </p:ext>
    </p:extLst>
  </p:cSld>
  <p:clrMapOvr>
    <a:masterClrMapping/>
  </p:clrMapOvr>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13137" y="274638"/>
            <a:ext cx="8221263" cy="714918"/>
          </a:xfrm>
        </p:spPr>
        <p:txBody>
          <a:bodyPr/>
          <a:lstStyle/>
          <a:p>
            <a:r>
              <a:rPr lang="en-US" sz="3200" dirty="0" smtClean="0"/>
              <a:t>Potential strategies</a:t>
            </a:r>
            <a:endParaRPr lang="en-US" sz="3200" dirty="0"/>
          </a:p>
        </p:txBody>
      </p:sp>
      <p:sp>
        <p:nvSpPr>
          <p:cNvPr id="3" name="Content Placeholder 2"/>
          <p:cNvSpPr>
            <a:spLocks noGrp="1"/>
          </p:cNvSpPr>
          <p:nvPr>
            <p:ph sz="quarter" idx="4294967295"/>
          </p:nvPr>
        </p:nvSpPr>
        <p:spPr>
          <a:xfrm>
            <a:off x="313137" y="1183710"/>
            <a:ext cx="8492660" cy="5674290"/>
          </a:xfrm>
          <a:prstGeom prst="rect">
            <a:avLst/>
          </a:prstGeom>
        </p:spPr>
        <p:txBody>
          <a:bodyPr>
            <a:normAutofit fontScale="92500" lnSpcReduction="20000"/>
          </a:bodyPr>
          <a:lstStyle/>
          <a:p>
            <a:pPr>
              <a:spcBef>
                <a:spcPts val="0"/>
              </a:spcBef>
              <a:spcAft>
                <a:spcPts val="0"/>
              </a:spcAft>
            </a:pPr>
            <a:r>
              <a:rPr lang="en-US" sz="3000" dirty="0" smtClean="0"/>
              <a:t>Language and distribution of job announcements</a:t>
            </a:r>
          </a:p>
          <a:p>
            <a:pPr>
              <a:spcBef>
                <a:spcPts val="0"/>
              </a:spcBef>
              <a:spcAft>
                <a:spcPts val="0"/>
              </a:spcAft>
            </a:pPr>
            <a:r>
              <a:rPr lang="en-US" sz="3000" dirty="0" smtClean="0"/>
              <a:t>Personal networks</a:t>
            </a:r>
          </a:p>
          <a:p>
            <a:pPr>
              <a:spcBef>
                <a:spcPts val="0"/>
              </a:spcBef>
              <a:spcAft>
                <a:spcPts val="0"/>
              </a:spcAft>
            </a:pPr>
            <a:r>
              <a:rPr lang="en-US" sz="3000" dirty="0" smtClean="0"/>
              <a:t>Program recruitment materials and activities</a:t>
            </a:r>
          </a:p>
          <a:p>
            <a:pPr>
              <a:spcBef>
                <a:spcPts val="0"/>
              </a:spcBef>
              <a:spcAft>
                <a:spcPts val="0"/>
              </a:spcAft>
            </a:pPr>
            <a:r>
              <a:rPr lang="en-US" sz="3000" dirty="0" smtClean="0"/>
              <a:t>Website images and content</a:t>
            </a:r>
          </a:p>
          <a:p>
            <a:pPr>
              <a:spcBef>
                <a:spcPts val="0"/>
              </a:spcBef>
              <a:spcAft>
                <a:spcPts val="0"/>
              </a:spcAft>
            </a:pPr>
            <a:r>
              <a:rPr lang="en-US" sz="3000" dirty="0" smtClean="0"/>
              <a:t>Limited service responsibilities for junior faculty</a:t>
            </a:r>
          </a:p>
          <a:p>
            <a:pPr>
              <a:spcBef>
                <a:spcPts val="0"/>
              </a:spcBef>
              <a:spcAft>
                <a:spcPts val="0"/>
              </a:spcAft>
            </a:pPr>
            <a:r>
              <a:rPr lang="en-US" sz="3000" dirty="0" smtClean="0"/>
              <a:t>Mentoring programs for faculty and students</a:t>
            </a:r>
          </a:p>
          <a:p>
            <a:pPr>
              <a:spcBef>
                <a:spcPts val="0"/>
              </a:spcBef>
              <a:spcAft>
                <a:spcPts val="0"/>
              </a:spcAft>
            </a:pPr>
            <a:r>
              <a:rPr lang="en-US" sz="3000" dirty="0" smtClean="0"/>
              <a:t>Collaboration with other programs with different diversity (within country and/or international)</a:t>
            </a:r>
          </a:p>
          <a:p>
            <a:pPr>
              <a:spcBef>
                <a:spcPts val="0"/>
              </a:spcBef>
              <a:spcAft>
                <a:spcPts val="0"/>
              </a:spcAft>
            </a:pPr>
            <a:r>
              <a:rPr lang="en-US" sz="3000" dirty="0" smtClean="0"/>
              <a:t>Guest speakers (in person or virtual)</a:t>
            </a:r>
          </a:p>
          <a:p>
            <a:pPr>
              <a:spcBef>
                <a:spcPts val="0"/>
              </a:spcBef>
              <a:spcAft>
                <a:spcPts val="0"/>
              </a:spcAft>
            </a:pPr>
            <a:r>
              <a:rPr lang="en-US" sz="3000" dirty="0" smtClean="0"/>
              <a:t>Conference participation (in person or virtual)</a:t>
            </a:r>
          </a:p>
          <a:p>
            <a:pPr>
              <a:spcBef>
                <a:spcPts val="0"/>
              </a:spcBef>
              <a:spcAft>
                <a:spcPts val="0"/>
              </a:spcAft>
            </a:pPr>
            <a:r>
              <a:rPr lang="en-US" sz="3000" dirty="0" smtClean="0"/>
              <a:t>Service learning in diverse communities</a:t>
            </a:r>
          </a:p>
          <a:p>
            <a:pPr>
              <a:spcBef>
                <a:spcPts val="0"/>
              </a:spcBef>
              <a:spcAft>
                <a:spcPts val="0"/>
              </a:spcAft>
            </a:pPr>
            <a:r>
              <a:rPr lang="en-US" sz="3000" dirty="0" smtClean="0"/>
              <a:t>Course materials and pedagogies – readings, cases, topics, CLAC, teams…</a:t>
            </a:r>
          </a:p>
          <a:p>
            <a:pPr>
              <a:spcBef>
                <a:spcPts val="0"/>
              </a:spcBef>
              <a:spcAft>
                <a:spcPts val="0"/>
              </a:spcAft>
            </a:pPr>
            <a:r>
              <a:rPr lang="en-US" sz="3000" dirty="0" smtClean="0"/>
              <a:t>International experiences</a:t>
            </a:r>
          </a:p>
          <a:p>
            <a:endParaRPr lang="en-US" dirty="0" smtClean="0"/>
          </a:p>
        </p:txBody>
      </p:sp>
    </p:spTree>
    <p:extLst>
      <p:ext uri="{BB962C8B-B14F-4D97-AF65-F5344CB8AC3E}">
        <p14:creationId xmlns:p14="http://schemas.microsoft.com/office/powerpoint/2010/main" xmlns="" val="244745955"/>
      </p:ext>
    </p:extLst>
  </p:cSld>
  <p:clrMapOvr>
    <a:masterClrMapping/>
  </p:clrMapOvr>
  <mc:AlternateContent xmlns:mc="http://schemas.openxmlformats.org/markup-compatibility/2006">
    <mc:Choice xmlns:p14="http://schemas.microsoft.com/office/powerpoint/2010/main" xmlns="" Requires="p14">
      <p:transition spd="slow" p14:dur="2000"/>
    </mc:Choice>
    <mc:Fallback>
      <p:transition spd="slow"/>
    </mc:Fallback>
  </mc:AlternateContent>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073692" y="4208928"/>
            <a:ext cx="6070308" cy="1483211"/>
          </a:xfrm>
        </p:spPr>
        <p:txBody>
          <a:bodyPr>
            <a:normAutofit/>
          </a:bodyPr>
          <a:lstStyle/>
          <a:p>
            <a:r>
              <a:rPr lang="en-US" sz="3400" dirty="0" smtClean="0"/>
              <a:t>2016 NASPAA Accreditation</a:t>
            </a:r>
            <a:br>
              <a:rPr lang="en-US" sz="3400" dirty="0" smtClean="0"/>
            </a:br>
            <a:r>
              <a:rPr lang="en-US" sz="3400" dirty="0" smtClean="0"/>
              <a:t>Institute</a:t>
            </a:r>
            <a:endParaRPr lang="en-US" sz="3400" dirty="0"/>
          </a:p>
        </p:txBody>
      </p:sp>
      <p:sp>
        <p:nvSpPr>
          <p:cNvPr id="3" name="Subtitle 2"/>
          <p:cNvSpPr>
            <a:spLocks noGrp="1"/>
          </p:cNvSpPr>
          <p:nvPr>
            <p:ph type="subTitle" idx="1"/>
          </p:nvPr>
        </p:nvSpPr>
        <p:spPr>
          <a:xfrm>
            <a:off x="3073691" y="5692139"/>
            <a:ext cx="5747923" cy="775091"/>
          </a:xfrm>
        </p:spPr>
        <p:txBody>
          <a:bodyPr>
            <a:normAutofit lnSpcReduction="10000"/>
          </a:bodyPr>
          <a:lstStyle/>
          <a:p>
            <a:r>
              <a:rPr lang="en-US" sz="2400" dirty="0" smtClean="0"/>
              <a:t>Columbus, Ohio</a:t>
            </a:r>
          </a:p>
          <a:p>
            <a:r>
              <a:rPr lang="en-US" sz="2400" dirty="0" smtClean="0"/>
              <a:t>October </a:t>
            </a:r>
            <a:r>
              <a:rPr lang="en-US" sz="2400" dirty="0" smtClean="0"/>
              <a:t>19, </a:t>
            </a:r>
            <a:r>
              <a:rPr lang="en-US" sz="2400" dirty="0" smtClean="0"/>
              <a:t>2016</a:t>
            </a:r>
            <a:endParaRPr lang="en-US" sz="2400" dirty="0"/>
          </a:p>
        </p:txBody>
      </p:sp>
      <p:pic>
        <p:nvPicPr>
          <p:cNvPr id="5" name="Picture 4" descr="NASPAAlog.jpg"/>
          <p:cNvPicPr>
            <a:picLocks noChangeAspect="1"/>
          </p:cNvPicPr>
          <p:nvPr/>
        </p:nvPicPr>
        <p:blipFill>
          <a:blip r:embed="rId3" cstate="email">
            <a:extLst>
              <a:ext uri="{28A0092B-C50C-407E-A947-70E740481C1C}">
                <a14:useLocalDpi xmlns:a14="http://schemas.microsoft.com/office/drawing/2010/main" xmlns="" val="0"/>
              </a:ext>
            </a:extLst>
          </a:blip>
          <a:stretch>
            <a:fillRect/>
          </a:stretch>
        </p:blipFill>
        <p:spPr>
          <a:xfrm>
            <a:off x="5014343" y="802635"/>
            <a:ext cx="2067059" cy="978408"/>
          </a:xfrm>
          <a:prstGeom prst="rect">
            <a:avLst/>
          </a:prstGeom>
        </p:spPr>
      </p:pic>
      <p:sp>
        <p:nvSpPr>
          <p:cNvPr id="4" name="TextBox 3"/>
          <p:cNvSpPr txBox="1"/>
          <p:nvPr/>
        </p:nvSpPr>
        <p:spPr>
          <a:xfrm>
            <a:off x="3577389" y="2697397"/>
            <a:ext cx="4940969" cy="954107"/>
          </a:xfrm>
          <a:prstGeom prst="rect">
            <a:avLst/>
          </a:prstGeom>
          <a:noFill/>
        </p:spPr>
        <p:txBody>
          <a:bodyPr wrap="square" rtlCol="0">
            <a:spAutoFit/>
          </a:bodyPr>
          <a:lstStyle/>
          <a:p>
            <a:pPr algn="ctr"/>
            <a:r>
              <a:rPr lang="en-US" sz="2800" b="1" dirty="0" smtClean="0">
                <a:solidFill>
                  <a:schemeClr val="bg1"/>
                </a:solidFill>
              </a:rPr>
              <a:t>JOIN US FOR LUNCH!</a:t>
            </a:r>
          </a:p>
          <a:p>
            <a:pPr algn="ctr"/>
            <a:r>
              <a:rPr lang="en-US" sz="2800" b="1" dirty="0" smtClean="0">
                <a:solidFill>
                  <a:schemeClr val="bg1"/>
                </a:solidFill>
              </a:rPr>
              <a:t>Noon – 1:30 p.m.</a:t>
            </a:r>
          </a:p>
        </p:txBody>
      </p:sp>
    </p:spTree>
    <p:extLst>
      <p:ext uri="{BB962C8B-B14F-4D97-AF65-F5344CB8AC3E}">
        <p14:creationId xmlns:p14="http://schemas.microsoft.com/office/powerpoint/2010/main" xmlns="" val="4269482488"/>
      </p:ext>
    </p:extLst>
  </p:cSld>
  <p:clrMapOvr>
    <a:masterClrMapping/>
  </p:clrMapOvr>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http://www.wcupa.edu/communications/newLogo/images/logo/mainLogo.png"/>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957943" y="1828800"/>
            <a:ext cx="7896225" cy="3933826"/>
          </a:xfrm>
          <a:prstGeom prst="rect">
            <a:avLst/>
          </a:prstGeom>
          <a:noFill/>
          <a:extLst>
            <a:ext uri="{909E8E84-426E-40DD-AFC4-6F175D3DCCD1}">
              <a14:hiddenFill xmlns:a14="http://schemas.microsoft.com/office/drawing/2010/main" xmlns="">
                <a:solidFill>
                  <a:srgbClr val="FFFFFF"/>
                </a:solidFill>
              </a14:hiddenFill>
            </a:ext>
          </a:extLst>
        </p:spPr>
      </p:pic>
      <p:sp>
        <p:nvSpPr>
          <p:cNvPr id="4" name="TextBox 3"/>
          <p:cNvSpPr txBox="1"/>
          <p:nvPr/>
        </p:nvSpPr>
        <p:spPr>
          <a:xfrm>
            <a:off x="323169" y="476250"/>
            <a:ext cx="6814457" cy="1077218"/>
          </a:xfrm>
          <a:prstGeom prst="rect">
            <a:avLst/>
          </a:prstGeom>
          <a:noFill/>
        </p:spPr>
        <p:txBody>
          <a:bodyPr wrap="square" rtlCol="0">
            <a:spAutoFit/>
          </a:bodyPr>
          <a:lstStyle/>
          <a:p>
            <a:pPr algn="ctr"/>
            <a:r>
              <a:rPr lang="en-US" sz="3200" b="1" dirty="0" smtClean="0">
                <a:solidFill>
                  <a:srgbClr val="890505"/>
                </a:solidFill>
                <a:latin typeface="Franklin Gothic Demi Cond" panose="020B0706030402020204" pitchFamily="34" charset="0"/>
              </a:rPr>
              <a:t>Thank you to our generous lunch sponsor, West Chester University!</a:t>
            </a:r>
            <a:endParaRPr lang="en-US" sz="3200" b="1" dirty="0">
              <a:solidFill>
                <a:srgbClr val="890505"/>
              </a:solidFill>
              <a:latin typeface="Franklin Gothic Demi Cond" panose="020B0706030402020204" pitchFamily="34" charset="0"/>
            </a:endParaRPr>
          </a:p>
        </p:txBody>
      </p:sp>
    </p:spTree>
    <p:extLst>
      <p:ext uri="{BB962C8B-B14F-4D97-AF65-F5344CB8AC3E}">
        <p14:creationId xmlns:p14="http://schemas.microsoft.com/office/powerpoint/2010/main" xmlns="" val="3344243780"/>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199" y="514350"/>
            <a:ext cx="6508377" cy="1257300"/>
          </a:xfrm>
        </p:spPr>
        <p:txBody>
          <a:bodyPr/>
          <a:lstStyle/>
          <a:p>
            <a:r>
              <a:rPr lang="en-US" dirty="0" smtClean="0"/>
              <a:t>Session 5AB: Fundamentals of Self-Study &amp; Site Visit</a:t>
            </a:r>
            <a:endParaRPr lang="x-none" dirty="0"/>
          </a:p>
        </p:txBody>
      </p:sp>
      <p:sp>
        <p:nvSpPr>
          <p:cNvPr id="3" name="Content Placeholder 2"/>
          <p:cNvSpPr>
            <a:spLocks noGrp="1"/>
          </p:cNvSpPr>
          <p:nvPr>
            <p:ph sz="quarter" idx="4294967295"/>
          </p:nvPr>
        </p:nvSpPr>
        <p:spPr>
          <a:xfrm>
            <a:off x="609600" y="1981200"/>
            <a:ext cx="7924800" cy="4210050"/>
          </a:xfrm>
          <a:prstGeom prst="rect">
            <a:avLst/>
          </a:prstGeom>
        </p:spPr>
        <p:txBody>
          <a:bodyPr>
            <a:normAutofit/>
          </a:bodyPr>
          <a:lstStyle/>
          <a:p>
            <a:pPr marL="0" indent="0">
              <a:buNone/>
            </a:pPr>
            <a:r>
              <a:rPr lang="en-US" sz="3000" dirty="0" smtClean="0"/>
              <a:t>Session Objectives</a:t>
            </a:r>
          </a:p>
          <a:p>
            <a:pPr>
              <a:buFont typeface="Wingdings" panose="05000000000000000000" pitchFamily="2" charset="2"/>
              <a:buChar char="Ø"/>
            </a:pPr>
            <a:r>
              <a:rPr lang="en-US" sz="3000" dirty="0" smtClean="0"/>
              <a:t>Understand the steps involved in preparing for the self-study year, SSR, Site Visit</a:t>
            </a:r>
          </a:p>
          <a:p>
            <a:pPr>
              <a:buFont typeface="Wingdings" panose="05000000000000000000" pitchFamily="2" charset="2"/>
              <a:buChar char="Ø"/>
            </a:pPr>
            <a:r>
              <a:rPr lang="en-US" sz="3000" dirty="0" smtClean="0"/>
              <a:t>Understand the documentation needed</a:t>
            </a:r>
          </a:p>
          <a:p>
            <a:pPr>
              <a:buFont typeface="Wingdings" panose="05000000000000000000" pitchFamily="2" charset="2"/>
              <a:buChar char="Ø"/>
            </a:pPr>
            <a:r>
              <a:rPr lang="en-US" sz="3000" dirty="0" smtClean="0"/>
              <a:t>Be prepared to assist the site visit team</a:t>
            </a:r>
            <a:endParaRPr lang="en-US" sz="1800" dirty="0"/>
          </a:p>
          <a:p>
            <a:pPr marL="0" indent="0">
              <a:buNone/>
            </a:pPr>
            <a:endParaRPr lang="x-none" dirty="0"/>
          </a:p>
        </p:txBody>
      </p:sp>
    </p:spTree>
    <p:extLst>
      <p:ext uri="{BB962C8B-B14F-4D97-AF65-F5344CB8AC3E}">
        <p14:creationId xmlns:p14="http://schemas.microsoft.com/office/powerpoint/2010/main" xmlns="" val="2431687053"/>
      </p:ext>
    </p:extLst>
  </p:cSld>
  <p:clrMapOvr>
    <a:masterClrMapping/>
  </p:clrMapOvr>
  <p:timing>
    <p:tnLst>
      <p:par>
        <p:cT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199" y="552450"/>
            <a:ext cx="7391401" cy="781050"/>
          </a:xfrm>
        </p:spPr>
        <p:txBody>
          <a:bodyPr/>
          <a:lstStyle/>
          <a:p>
            <a:r>
              <a:rPr lang="en-US" dirty="0" smtClean="0"/>
              <a:t>Preparing for the Self Study</a:t>
            </a:r>
            <a:endParaRPr lang="en-US" dirty="0"/>
          </a:p>
        </p:txBody>
      </p:sp>
      <p:sp>
        <p:nvSpPr>
          <p:cNvPr id="4" name="Content Placeholder 3"/>
          <p:cNvSpPr>
            <a:spLocks noGrp="1"/>
          </p:cNvSpPr>
          <p:nvPr>
            <p:ph sz="half" idx="2"/>
          </p:nvPr>
        </p:nvSpPr>
        <p:spPr>
          <a:xfrm>
            <a:off x="457199" y="1657350"/>
            <a:ext cx="7980948" cy="4661319"/>
          </a:xfrm>
        </p:spPr>
        <p:txBody>
          <a:bodyPr>
            <a:noAutofit/>
          </a:bodyPr>
          <a:lstStyle/>
          <a:p>
            <a:pPr>
              <a:buFont typeface="Wingdings" panose="05000000000000000000" pitchFamily="2" charset="2"/>
              <a:buChar char="Ø"/>
            </a:pPr>
            <a:r>
              <a:rPr lang="en-US" sz="3000" dirty="0" smtClean="0"/>
              <a:t>Wide-spread institutional support for (re)accreditation?</a:t>
            </a:r>
          </a:p>
          <a:p>
            <a:pPr>
              <a:buFont typeface="Wingdings" panose="05000000000000000000" pitchFamily="2" charset="2"/>
              <a:buChar char="Ø"/>
            </a:pPr>
            <a:r>
              <a:rPr lang="en-US" sz="3000" dirty="0" smtClean="0"/>
              <a:t>Necessary data?</a:t>
            </a:r>
          </a:p>
          <a:p>
            <a:pPr>
              <a:buFont typeface="Wingdings" panose="05000000000000000000" pitchFamily="2" charset="2"/>
              <a:buChar char="Ø"/>
            </a:pPr>
            <a:r>
              <a:rPr lang="en-US" sz="3000" dirty="0" smtClean="0"/>
              <a:t>Strategic processes?</a:t>
            </a:r>
          </a:p>
          <a:p>
            <a:pPr>
              <a:buFont typeface="Wingdings" panose="05000000000000000000" pitchFamily="2" charset="2"/>
              <a:buChar char="Ø"/>
            </a:pPr>
            <a:r>
              <a:rPr lang="en-US" sz="3000" dirty="0" smtClean="0"/>
              <a:t>Student learning assessment?</a:t>
            </a:r>
          </a:p>
          <a:p>
            <a:pPr>
              <a:buFont typeface="Wingdings" panose="05000000000000000000" pitchFamily="2" charset="2"/>
              <a:buChar char="Ø"/>
            </a:pPr>
            <a:r>
              <a:rPr lang="en-US" sz="3000" dirty="0" smtClean="0"/>
              <a:t>Workload plan – writing, editing SSR?</a:t>
            </a:r>
          </a:p>
          <a:p>
            <a:pPr>
              <a:buFont typeface="Wingdings" panose="05000000000000000000" pitchFamily="2" charset="2"/>
              <a:buChar char="Ø"/>
            </a:pPr>
            <a:r>
              <a:rPr lang="en-US" sz="3000" dirty="0" smtClean="0"/>
              <a:t>Institutional approval and payment?</a:t>
            </a:r>
          </a:p>
          <a:p>
            <a:pPr>
              <a:buFont typeface="Wingdings" panose="05000000000000000000" pitchFamily="2" charset="2"/>
              <a:buChar char="Ø"/>
            </a:pPr>
            <a:endParaRPr lang="en-US" sz="3000" dirty="0" smtClean="0"/>
          </a:p>
          <a:p>
            <a:pPr>
              <a:buFont typeface="Wingdings" panose="05000000000000000000" pitchFamily="2" charset="2"/>
              <a:buChar char="Ø"/>
            </a:pPr>
            <a:endParaRPr lang="en-US" sz="3000" dirty="0"/>
          </a:p>
        </p:txBody>
      </p:sp>
    </p:spTree>
    <p:extLst>
      <p:ext uri="{BB962C8B-B14F-4D97-AF65-F5344CB8AC3E}">
        <p14:creationId xmlns:p14="http://schemas.microsoft.com/office/powerpoint/2010/main" xmlns="" val="659617291"/>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199" y="381000"/>
            <a:ext cx="7391401" cy="1352550"/>
          </a:xfrm>
        </p:spPr>
        <p:txBody>
          <a:bodyPr/>
          <a:lstStyle/>
          <a:p>
            <a:r>
              <a:rPr lang="en-US" dirty="0" smtClean="0"/>
              <a:t>Strategic Management Processes</a:t>
            </a:r>
            <a:endParaRPr lang="en-US" dirty="0"/>
          </a:p>
        </p:txBody>
      </p:sp>
      <p:sp>
        <p:nvSpPr>
          <p:cNvPr id="4" name="Content Placeholder 3"/>
          <p:cNvSpPr>
            <a:spLocks noGrp="1"/>
          </p:cNvSpPr>
          <p:nvPr>
            <p:ph sz="half" idx="2"/>
          </p:nvPr>
        </p:nvSpPr>
        <p:spPr>
          <a:xfrm>
            <a:off x="457199" y="1962150"/>
            <a:ext cx="7980948" cy="4356519"/>
          </a:xfrm>
        </p:spPr>
        <p:txBody>
          <a:bodyPr>
            <a:noAutofit/>
          </a:bodyPr>
          <a:lstStyle/>
          <a:p>
            <a:pPr>
              <a:buFont typeface="Wingdings" panose="05000000000000000000" pitchFamily="2" charset="2"/>
              <a:buChar char="Ø"/>
            </a:pPr>
            <a:r>
              <a:rPr lang="en-US" sz="3000" dirty="0" smtClean="0"/>
              <a:t>Mission review; logic model </a:t>
            </a:r>
          </a:p>
          <a:p>
            <a:pPr lvl="1">
              <a:buFont typeface="Wingdings" panose="05000000000000000000" pitchFamily="2" charset="2"/>
              <a:buChar char="Ø"/>
            </a:pPr>
            <a:r>
              <a:rPr lang="en-US" sz="3000" dirty="0" smtClean="0"/>
              <a:t>Process for widespread involvement of stakeholders</a:t>
            </a:r>
          </a:p>
          <a:p>
            <a:pPr>
              <a:buFont typeface="Wingdings" panose="05000000000000000000" pitchFamily="2" charset="2"/>
              <a:buChar char="Ø"/>
            </a:pPr>
            <a:r>
              <a:rPr lang="en-US" sz="3000" dirty="0" smtClean="0"/>
              <a:t>Strategic Plan not required but you will need to document program goals &amp; public service values linked to your mission</a:t>
            </a:r>
          </a:p>
          <a:p>
            <a:pPr lvl="1">
              <a:buFont typeface="Wingdings" panose="05000000000000000000" pitchFamily="2" charset="2"/>
              <a:buChar char="Ø"/>
            </a:pPr>
            <a:r>
              <a:rPr lang="en-US" sz="3000" dirty="0" smtClean="0"/>
              <a:t>What are they; how do you assess goal achievement?</a:t>
            </a:r>
          </a:p>
          <a:p>
            <a:pPr marL="0" indent="0">
              <a:buNone/>
            </a:pPr>
            <a:endParaRPr lang="en-US" sz="3000" dirty="0"/>
          </a:p>
        </p:txBody>
      </p:sp>
    </p:spTree>
    <p:extLst>
      <p:ext uri="{BB962C8B-B14F-4D97-AF65-F5344CB8AC3E}">
        <p14:creationId xmlns:p14="http://schemas.microsoft.com/office/powerpoint/2010/main" xmlns="" val="140420735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609600" y="274638"/>
            <a:ext cx="7315199" cy="785812"/>
          </a:xfrm>
        </p:spPr>
        <p:txBody>
          <a:bodyPr/>
          <a:lstStyle/>
          <a:p>
            <a:r>
              <a:rPr lang="en-US" sz="3600" dirty="0" smtClean="0"/>
              <a:t>Resources </a:t>
            </a:r>
            <a:endParaRPr lang="en-US" sz="3600" dirty="0"/>
          </a:p>
        </p:txBody>
      </p:sp>
      <p:sp>
        <p:nvSpPr>
          <p:cNvPr id="3" name="Content Placeholder 2"/>
          <p:cNvSpPr>
            <a:spLocks noGrp="1"/>
          </p:cNvSpPr>
          <p:nvPr>
            <p:ph sz="quarter" idx="4294967295"/>
          </p:nvPr>
        </p:nvSpPr>
        <p:spPr>
          <a:xfrm>
            <a:off x="609601" y="1165225"/>
            <a:ext cx="8534400" cy="4989513"/>
          </a:xfrm>
          <a:prstGeom prst="rect">
            <a:avLst/>
          </a:prstGeom>
        </p:spPr>
        <p:txBody>
          <a:bodyPr>
            <a:normAutofit fontScale="92500" lnSpcReduction="10000"/>
          </a:bodyPr>
          <a:lstStyle/>
          <a:p>
            <a:r>
              <a:rPr lang="en-US" sz="3200" dirty="0" smtClean="0">
                <a:solidFill>
                  <a:srgbClr val="8CCC11"/>
                </a:solidFill>
                <a:latin typeface="Arial" panose="020B0604020202020204" pitchFamily="34" charset="0"/>
                <a:cs typeface="Arial" panose="020B0604020202020204" pitchFamily="34" charset="0"/>
              </a:rPr>
              <a:t>On site PPTs available at </a:t>
            </a:r>
            <a:r>
              <a:rPr lang="en-US" sz="3200" dirty="0" smtClean="0">
                <a:solidFill>
                  <a:srgbClr val="8CCC11"/>
                </a:solidFill>
                <a:latin typeface="Arial" panose="020B0604020202020204" pitchFamily="34" charset="0"/>
                <a:cs typeface="Arial" panose="020B0604020202020204" pitchFamily="34" charset="0"/>
                <a:hlinkClick r:id="rId3"/>
              </a:rPr>
              <a:t>http</a:t>
            </a:r>
            <a:r>
              <a:rPr lang="en-US" sz="3200" dirty="0">
                <a:solidFill>
                  <a:srgbClr val="8CCC11"/>
                </a:solidFill>
                <a:latin typeface="Arial" panose="020B0604020202020204" pitchFamily="34" charset="0"/>
                <a:cs typeface="Arial" panose="020B0604020202020204" pitchFamily="34" charset="0"/>
                <a:hlinkClick r:id="rId3"/>
              </a:rPr>
              <a:t>://</a:t>
            </a:r>
            <a:r>
              <a:rPr lang="en-US" sz="3200" dirty="0" smtClean="0">
                <a:solidFill>
                  <a:srgbClr val="8CCC11"/>
                </a:solidFill>
                <a:latin typeface="Arial" panose="020B0604020202020204" pitchFamily="34" charset="0"/>
                <a:cs typeface="Arial" panose="020B0604020202020204" pitchFamily="34" charset="0"/>
                <a:hlinkClick r:id="rId3"/>
              </a:rPr>
              <a:t>accreditation.naspaa.org/considering-accreditation/</a:t>
            </a:r>
            <a:r>
              <a:rPr lang="en-US" sz="3200" dirty="0" smtClean="0">
                <a:solidFill>
                  <a:srgbClr val="8CCC11"/>
                </a:solidFill>
                <a:latin typeface="Arial" panose="020B0604020202020204" pitchFamily="34" charset="0"/>
                <a:cs typeface="Arial" panose="020B0604020202020204" pitchFamily="34" charset="0"/>
              </a:rPr>
              <a:t>   </a:t>
            </a:r>
          </a:p>
          <a:p>
            <a:r>
              <a:rPr lang="en-US" sz="3200" dirty="0" smtClean="0">
                <a:solidFill>
                  <a:srgbClr val="8CCC11"/>
                </a:solidFill>
                <a:latin typeface="Arial" panose="020B0604020202020204" pitchFamily="34" charset="0"/>
                <a:cs typeface="Arial" panose="020B0604020202020204" pitchFamily="34" charset="0"/>
              </a:rPr>
              <a:t>Lots of documents and samples available at:</a:t>
            </a:r>
            <a:r>
              <a:rPr lang="en-US" sz="3200" dirty="0">
                <a:solidFill>
                  <a:srgbClr val="8CCC11"/>
                </a:solidFill>
                <a:latin typeface="Arial" panose="020B0604020202020204" pitchFamily="34" charset="0"/>
                <a:cs typeface="Arial" panose="020B0604020202020204" pitchFamily="34" charset="0"/>
              </a:rPr>
              <a:t> </a:t>
            </a:r>
            <a:r>
              <a:rPr lang="en-US" sz="3200" dirty="0" smtClean="0">
                <a:solidFill>
                  <a:srgbClr val="8CCC11"/>
                </a:solidFill>
                <a:latin typeface="Arial" panose="020B0604020202020204" pitchFamily="34" charset="0"/>
                <a:cs typeface="Arial" panose="020B0604020202020204" pitchFamily="34" charset="0"/>
                <a:hlinkClick r:id="rId4"/>
              </a:rPr>
              <a:t>http</a:t>
            </a:r>
            <a:r>
              <a:rPr lang="en-US" sz="3200" dirty="0">
                <a:solidFill>
                  <a:srgbClr val="8CCC11"/>
                </a:solidFill>
                <a:latin typeface="Arial" panose="020B0604020202020204" pitchFamily="34" charset="0"/>
                <a:cs typeface="Arial" panose="020B0604020202020204" pitchFamily="34" charset="0"/>
                <a:hlinkClick r:id="rId4"/>
              </a:rPr>
              <a:t>://accreditation.naspaa.org/resources</a:t>
            </a:r>
            <a:r>
              <a:rPr lang="en-US" sz="3200" dirty="0" smtClean="0">
                <a:solidFill>
                  <a:srgbClr val="8CCC11"/>
                </a:solidFill>
                <a:latin typeface="Arial" panose="020B0604020202020204" pitchFamily="34" charset="0"/>
                <a:cs typeface="Arial" panose="020B0604020202020204" pitchFamily="34" charset="0"/>
                <a:hlinkClick r:id="rId4"/>
              </a:rPr>
              <a:t>/</a:t>
            </a:r>
            <a:endParaRPr lang="en-US" sz="3200" dirty="0" smtClean="0">
              <a:solidFill>
                <a:srgbClr val="8CCC11"/>
              </a:solidFill>
              <a:latin typeface="Arial" panose="020B0604020202020204" pitchFamily="34" charset="0"/>
              <a:cs typeface="Arial" panose="020B0604020202020204" pitchFamily="34" charset="0"/>
            </a:endParaRPr>
          </a:p>
          <a:p>
            <a:pPr marL="800100" lvl="2" indent="0">
              <a:buNone/>
            </a:pPr>
            <a:r>
              <a:rPr lang="en-US" sz="2800" dirty="0">
                <a:latin typeface="Arial" panose="020B0604020202020204" pitchFamily="34" charset="0"/>
                <a:cs typeface="Arial" panose="020B0604020202020204" pitchFamily="34" charset="0"/>
                <a:hlinkClick r:id="rId5"/>
              </a:rPr>
              <a:t>http://accreditation.naspaa.org/resources/official-standards-policies/</a:t>
            </a:r>
            <a:r>
              <a:rPr lang="en-US" sz="2800" dirty="0">
                <a:latin typeface="Arial" panose="020B0604020202020204" pitchFamily="34" charset="0"/>
                <a:cs typeface="Arial" panose="020B0604020202020204" pitchFamily="34" charset="0"/>
              </a:rPr>
              <a:t>​</a:t>
            </a:r>
            <a:endParaRPr lang="en-US" sz="3200" dirty="0">
              <a:latin typeface="Arial" panose="020B0604020202020204" pitchFamily="34" charset="0"/>
              <a:cs typeface="Arial" panose="020B0604020202020204" pitchFamily="34" charset="0"/>
            </a:endParaRPr>
          </a:p>
          <a:p>
            <a:pPr marL="800100" lvl="2" indent="0">
              <a:buNone/>
            </a:pPr>
            <a:r>
              <a:rPr lang="en-US" sz="2800" dirty="0">
                <a:latin typeface="Arial" panose="020B0604020202020204" pitchFamily="34" charset="0"/>
                <a:cs typeface="Arial" panose="020B0604020202020204" pitchFamily="34" charset="0"/>
                <a:hlinkClick r:id="rId6"/>
              </a:rPr>
              <a:t>http://accreditation.naspaa.org/resources/peer-examples/</a:t>
            </a:r>
            <a:r>
              <a:rPr lang="en-US" sz="2800" dirty="0" smtClean="0">
                <a:latin typeface="Arial" panose="020B0604020202020204" pitchFamily="34" charset="0"/>
                <a:cs typeface="Arial" panose="020B0604020202020204" pitchFamily="34" charset="0"/>
              </a:rPr>
              <a:t>​</a:t>
            </a:r>
            <a:endParaRPr lang="en-US" sz="2800" dirty="0">
              <a:solidFill>
                <a:srgbClr val="8CCC11"/>
              </a:solidFill>
              <a:latin typeface="Arial" panose="020B0604020202020204" pitchFamily="34" charset="0"/>
              <a:cs typeface="Arial" panose="020B0604020202020204" pitchFamily="34" charset="0"/>
            </a:endParaRPr>
          </a:p>
          <a:p>
            <a:pPr marL="800100" lvl="2" indent="0">
              <a:buNone/>
            </a:pPr>
            <a:r>
              <a:rPr lang="en-US" sz="3200" dirty="0" smtClean="0">
                <a:solidFill>
                  <a:srgbClr val="8CCC11"/>
                </a:solidFill>
                <a:latin typeface="Arial" panose="020B0604020202020204" pitchFamily="34" charset="0"/>
                <a:cs typeface="Arial" panose="020B0604020202020204" pitchFamily="34" charset="0"/>
                <a:hlinkClick r:id="rId7"/>
              </a:rPr>
              <a:t>http</a:t>
            </a:r>
            <a:r>
              <a:rPr lang="en-US" sz="3200" dirty="0">
                <a:solidFill>
                  <a:srgbClr val="8CCC11"/>
                </a:solidFill>
                <a:latin typeface="Arial" panose="020B0604020202020204" pitchFamily="34" charset="0"/>
                <a:cs typeface="Arial" panose="020B0604020202020204" pitchFamily="34" charset="0"/>
                <a:hlinkClick r:id="rId7"/>
              </a:rPr>
              <a:t>://accreditation.naspaa.org/for-site-visitors</a:t>
            </a:r>
            <a:r>
              <a:rPr lang="en-US" sz="3200" dirty="0" smtClean="0">
                <a:solidFill>
                  <a:srgbClr val="8CCC11"/>
                </a:solidFill>
                <a:latin typeface="Arial" panose="020B0604020202020204" pitchFamily="34" charset="0"/>
                <a:cs typeface="Arial" panose="020B0604020202020204" pitchFamily="34" charset="0"/>
                <a:hlinkClick r:id="rId7"/>
              </a:rPr>
              <a:t>/</a:t>
            </a:r>
            <a:r>
              <a:rPr lang="en-US" sz="3200" dirty="0" smtClean="0">
                <a:solidFill>
                  <a:srgbClr val="8CCC11"/>
                </a:solidFill>
                <a:latin typeface="Arial" panose="020B0604020202020204" pitchFamily="34" charset="0"/>
                <a:cs typeface="Arial" panose="020B0604020202020204" pitchFamily="34" charset="0"/>
              </a:rPr>
              <a:t> </a:t>
            </a:r>
          </a:p>
          <a:p>
            <a:endParaRPr lang="en-US" dirty="0"/>
          </a:p>
        </p:txBody>
      </p:sp>
    </p:spTree>
    <p:extLst>
      <p:ext uri="{BB962C8B-B14F-4D97-AF65-F5344CB8AC3E}">
        <p14:creationId xmlns:p14="http://schemas.microsoft.com/office/powerpoint/2010/main" xmlns="" val="4154732927"/>
      </p:ext>
    </p:extLst>
  </p:cSld>
  <p:clrMapOvr>
    <a:masterClrMapping/>
  </p:clrMapOvr>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199" y="381000"/>
            <a:ext cx="7391401" cy="1352550"/>
          </a:xfrm>
        </p:spPr>
        <p:txBody>
          <a:bodyPr/>
          <a:lstStyle/>
          <a:p>
            <a:r>
              <a:rPr lang="en-US" dirty="0" smtClean="0"/>
              <a:t>Student Learning Assessment</a:t>
            </a:r>
            <a:endParaRPr lang="en-US" dirty="0"/>
          </a:p>
        </p:txBody>
      </p:sp>
      <p:sp>
        <p:nvSpPr>
          <p:cNvPr id="4" name="Content Placeholder 3"/>
          <p:cNvSpPr>
            <a:spLocks noGrp="1"/>
          </p:cNvSpPr>
          <p:nvPr>
            <p:ph sz="half" idx="2"/>
          </p:nvPr>
        </p:nvSpPr>
        <p:spPr>
          <a:xfrm>
            <a:off x="457199" y="1962150"/>
            <a:ext cx="7980948" cy="4356519"/>
          </a:xfrm>
        </p:spPr>
        <p:txBody>
          <a:bodyPr>
            <a:noAutofit/>
          </a:bodyPr>
          <a:lstStyle/>
          <a:p>
            <a:pPr>
              <a:buFont typeface="Wingdings" panose="05000000000000000000" pitchFamily="2" charset="2"/>
              <a:buChar char="Ø"/>
            </a:pPr>
            <a:r>
              <a:rPr lang="en-US" sz="3000" dirty="0" smtClean="0"/>
              <a:t>Written Assessment Plan</a:t>
            </a:r>
          </a:p>
          <a:p>
            <a:pPr>
              <a:buFont typeface="Wingdings" panose="05000000000000000000" pitchFamily="2" charset="2"/>
              <a:buChar char="Ø"/>
            </a:pPr>
            <a:r>
              <a:rPr lang="en-US" sz="3000" dirty="0" smtClean="0"/>
              <a:t>Define the 5 required Universal Competencies</a:t>
            </a:r>
          </a:p>
          <a:p>
            <a:pPr>
              <a:buFont typeface="Wingdings" panose="05000000000000000000" pitchFamily="2" charset="2"/>
              <a:buChar char="Ø"/>
            </a:pPr>
            <a:r>
              <a:rPr lang="en-US" sz="3000" dirty="0" smtClean="0"/>
              <a:t>Assess at least 3 competencies</a:t>
            </a:r>
          </a:p>
          <a:p>
            <a:pPr lvl="1">
              <a:buFont typeface="Wingdings" panose="05000000000000000000" pitchFamily="2" charset="2"/>
              <a:buChar char="Ø"/>
            </a:pPr>
            <a:r>
              <a:rPr lang="en-US" sz="3000" dirty="0" smtClean="0"/>
              <a:t>Data</a:t>
            </a:r>
          </a:p>
          <a:p>
            <a:pPr lvl="1">
              <a:buFont typeface="Wingdings" panose="05000000000000000000" pitchFamily="2" charset="2"/>
              <a:buChar char="Ø"/>
            </a:pPr>
            <a:r>
              <a:rPr lang="en-US" sz="3000" dirty="0" smtClean="0"/>
              <a:t>Analysis</a:t>
            </a:r>
          </a:p>
          <a:p>
            <a:pPr lvl="1">
              <a:buFont typeface="Wingdings" panose="05000000000000000000" pitchFamily="2" charset="2"/>
              <a:buChar char="Ø"/>
            </a:pPr>
            <a:r>
              <a:rPr lang="en-US" sz="3000" dirty="0" smtClean="0"/>
              <a:t>Close the loop – use information for program improvement</a:t>
            </a:r>
          </a:p>
          <a:p>
            <a:pPr>
              <a:buFont typeface="Wingdings" panose="05000000000000000000" pitchFamily="2" charset="2"/>
              <a:buChar char="Ø"/>
            </a:pPr>
            <a:endParaRPr lang="en-US" sz="3000" dirty="0" smtClean="0"/>
          </a:p>
          <a:p>
            <a:pPr marL="0" indent="0">
              <a:buNone/>
            </a:pPr>
            <a:endParaRPr lang="en-US" sz="3000" dirty="0"/>
          </a:p>
        </p:txBody>
      </p:sp>
    </p:spTree>
    <p:extLst>
      <p:ext uri="{BB962C8B-B14F-4D97-AF65-F5344CB8AC3E}">
        <p14:creationId xmlns:p14="http://schemas.microsoft.com/office/powerpoint/2010/main" xmlns="" val="1849258497"/>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199" y="552450"/>
            <a:ext cx="7391401" cy="781050"/>
          </a:xfrm>
        </p:spPr>
        <p:txBody>
          <a:bodyPr/>
          <a:lstStyle/>
          <a:p>
            <a:r>
              <a:rPr lang="en-US" dirty="0" smtClean="0"/>
              <a:t>Exercise</a:t>
            </a:r>
            <a:endParaRPr lang="en-US" dirty="0"/>
          </a:p>
        </p:txBody>
      </p:sp>
      <p:sp>
        <p:nvSpPr>
          <p:cNvPr id="4" name="Content Placeholder 3"/>
          <p:cNvSpPr>
            <a:spLocks noGrp="1"/>
          </p:cNvSpPr>
          <p:nvPr>
            <p:ph sz="half" idx="2"/>
          </p:nvPr>
        </p:nvSpPr>
        <p:spPr>
          <a:xfrm>
            <a:off x="457199" y="1657350"/>
            <a:ext cx="7980948" cy="4661319"/>
          </a:xfrm>
        </p:spPr>
        <p:txBody>
          <a:bodyPr>
            <a:noAutofit/>
          </a:bodyPr>
          <a:lstStyle/>
          <a:p>
            <a:pPr marL="0" indent="0">
              <a:buNone/>
            </a:pPr>
            <a:r>
              <a:rPr lang="en-US" sz="3000" dirty="0" smtClean="0"/>
              <a:t>Worksheet: Preparing for the self-study year: Are you ready?</a:t>
            </a:r>
          </a:p>
          <a:p>
            <a:pPr marL="0" indent="0">
              <a:buNone/>
            </a:pPr>
            <a:r>
              <a:rPr lang="en-US" sz="3000" dirty="0" smtClean="0"/>
              <a:t>Take 3 minutes – work through the list and rate your program’s readiness.</a:t>
            </a:r>
          </a:p>
          <a:p>
            <a:pPr marL="0" indent="0">
              <a:buNone/>
            </a:pPr>
            <a:r>
              <a:rPr lang="en-US" sz="3000" dirty="0" smtClean="0"/>
              <a:t>Go!</a:t>
            </a:r>
          </a:p>
          <a:p>
            <a:pPr>
              <a:buFont typeface="Wingdings" panose="05000000000000000000" pitchFamily="2" charset="2"/>
              <a:buChar char="Ø"/>
            </a:pPr>
            <a:endParaRPr lang="en-US" sz="3000" dirty="0" smtClean="0"/>
          </a:p>
          <a:p>
            <a:pPr>
              <a:buFont typeface="Wingdings" panose="05000000000000000000" pitchFamily="2" charset="2"/>
              <a:buChar char="Ø"/>
            </a:pPr>
            <a:endParaRPr lang="en-US" sz="3000" dirty="0"/>
          </a:p>
        </p:txBody>
      </p:sp>
    </p:spTree>
    <p:extLst>
      <p:ext uri="{BB962C8B-B14F-4D97-AF65-F5344CB8AC3E}">
        <p14:creationId xmlns:p14="http://schemas.microsoft.com/office/powerpoint/2010/main" xmlns="" val="2306226306"/>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199" y="552450"/>
            <a:ext cx="7391401" cy="781050"/>
          </a:xfrm>
        </p:spPr>
        <p:txBody>
          <a:bodyPr/>
          <a:lstStyle/>
          <a:p>
            <a:r>
              <a:rPr lang="en-US" dirty="0" smtClean="0"/>
              <a:t>Accreditation Process</a:t>
            </a:r>
            <a:endParaRPr lang="en-US" dirty="0"/>
          </a:p>
        </p:txBody>
      </p:sp>
      <p:sp>
        <p:nvSpPr>
          <p:cNvPr id="4" name="Content Placeholder 3"/>
          <p:cNvSpPr>
            <a:spLocks noGrp="1"/>
          </p:cNvSpPr>
          <p:nvPr>
            <p:ph sz="half" idx="2"/>
          </p:nvPr>
        </p:nvSpPr>
        <p:spPr>
          <a:xfrm>
            <a:off x="457199" y="1657350"/>
            <a:ext cx="7980948" cy="4661319"/>
          </a:xfrm>
        </p:spPr>
        <p:txBody>
          <a:bodyPr>
            <a:noAutofit/>
          </a:bodyPr>
          <a:lstStyle/>
          <a:p>
            <a:pPr>
              <a:buFont typeface="Wingdings" panose="05000000000000000000" pitchFamily="2" charset="2"/>
              <a:buChar char="Ø"/>
            </a:pPr>
            <a:r>
              <a:rPr lang="en-US" sz="3000" dirty="0" smtClean="0"/>
              <a:t>August 15: submit and lock the SSR</a:t>
            </a:r>
          </a:p>
          <a:p>
            <a:pPr lvl="1">
              <a:buFont typeface="Wingdings" panose="05000000000000000000" pitchFamily="2" charset="2"/>
              <a:buChar char="Ø"/>
            </a:pPr>
            <a:r>
              <a:rPr lang="en-US" sz="3000" dirty="0" err="1" smtClean="0"/>
              <a:t>Civicore</a:t>
            </a:r>
            <a:endParaRPr lang="en-US" sz="3000" dirty="0" smtClean="0"/>
          </a:p>
          <a:p>
            <a:pPr lvl="1">
              <a:buFont typeface="Wingdings" panose="05000000000000000000" pitchFamily="2" charset="2"/>
              <a:buChar char="Ø"/>
            </a:pPr>
            <a:endParaRPr lang="en-US" sz="3000" dirty="0"/>
          </a:p>
          <a:p>
            <a:pPr>
              <a:buFont typeface="Wingdings" panose="05000000000000000000" pitchFamily="2" charset="2"/>
              <a:buChar char="Ø"/>
            </a:pPr>
            <a:r>
              <a:rPr lang="en-US" sz="3000" dirty="0" smtClean="0"/>
              <a:t>October: COPRA review </a:t>
            </a:r>
          </a:p>
          <a:p>
            <a:pPr>
              <a:buFont typeface="Wingdings" panose="05000000000000000000" pitchFamily="2" charset="2"/>
              <a:buChar char="Ø"/>
            </a:pPr>
            <a:endParaRPr lang="en-US" sz="3000" dirty="0"/>
          </a:p>
          <a:p>
            <a:pPr>
              <a:buFont typeface="Wingdings" panose="05000000000000000000" pitchFamily="2" charset="2"/>
              <a:buChar char="Ø"/>
            </a:pPr>
            <a:r>
              <a:rPr lang="en-US" sz="3000" dirty="0" smtClean="0"/>
              <a:t>October – November: Interim Report</a:t>
            </a:r>
          </a:p>
          <a:p>
            <a:pPr lvl="1">
              <a:buFont typeface="Wingdings" panose="05000000000000000000" pitchFamily="2" charset="2"/>
              <a:buChar char="Ø"/>
            </a:pPr>
            <a:r>
              <a:rPr lang="en-US" sz="3000" dirty="0" smtClean="0"/>
              <a:t>COPRA liaison</a:t>
            </a:r>
          </a:p>
          <a:p>
            <a:pPr>
              <a:buFont typeface="Wingdings" panose="05000000000000000000" pitchFamily="2" charset="2"/>
              <a:buChar char="Ø"/>
            </a:pPr>
            <a:endParaRPr lang="en-US" sz="3000" dirty="0" smtClean="0"/>
          </a:p>
          <a:p>
            <a:pPr>
              <a:buFont typeface="Wingdings" panose="05000000000000000000" pitchFamily="2" charset="2"/>
              <a:buChar char="Ø"/>
            </a:pPr>
            <a:endParaRPr lang="en-US" sz="3000" dirty="0"/>
          </a:p>
        </p:txBody>
      </p:sp>
    </p:spTree>
    <p:extLst>
      <p:ext uri="{BB962C8B-B14F-4D97-AF65-F5344CB8AC3E}">
        <p14:creationId xmlns:p14="http://schemas.microsoft.com/office/powerpoint/2010/main" xmlns="" val="4272261418"/>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199" y="552450"/>
            <a:ext cx="7391401" cy="781050"/>
          </a:xfrm>
        </p:spPr>
        <p:txBody>
          <a:bodyPr/>
          <a:lstStyle/>
          <a:p>
            <a:r>
              <a:rPr lang="en-US" dirty="0" smtClean="0"/>
              <a:t>Accreditation Process</a:t>
            </a:r>
            <a:endParaRPr lang="en-US" dirty="0"/>
          </a:p>
        </p:txBody>
      </p:sp>
      <p:sp>
        <p:nvSpPr>
          <p:cNvPr id="4" name="Content Placeholder 3"/>
          <p:cNvSpPr>
            <a:spLocks noGrp="1"/>
          </p:cNvSpPr>
          <p:nvPr>
            <p:ph sz="half" idx="2"/>
          </p:nvPr>
        </p:nvSpPr>
        <p:spPr>
          <a:xfrm>
            <a:off x="457199" y="1657350"/>
            <a:ext cx="7980948" cy="4661319"/>
          </a:xfrm>
        </p:spPr>
        <p:txBody>
          <a:bodyPr>
            <a:noAutofit/>
          </a:bodyPr>
          <a:lstStyle/>
          <a:p>
            <a:pPr>
              <a:buFont typeface="Wingdings" panose="05000000000000000000" pitchFamily="2" charset="2"/>
              <a:buChar char="Ø"/>
            </a:pPr>
            <a:r>
              <a:rPr lang="en-US" sz="3000" dirty="0" smtClean="0"/>
              <a:t>January: program response to the Interim Report</a:t>
            </a:r>
          </a:p>
          <a:p>
            <a:pPr lvl="1">
              <a:buFont typeface="Wingdings" panose="05000000000000000000" pitchFamily="2" charset="2"/>
              <a:buChar char="Ø"/>
            </a:pPr>
            <a:r>
              <a:rPr lang="en-US" sz="3000" dirty="0" smtClean="0"/>
              <a:t>Response not required but is a good idea</a:t>
            </a:r>
          </a:p>
          <a:p>
            <a:pPr lvl="1">
              <a:buFont typeface="Wingdings" panose="05000000000000000000" pitchFamily="2" charset="2"/>
              <a:buChar char="Ø"/>
            </a:pPr>
            <a:endParaRPr lang="en-US" sz="3000" dirty="0"/>
          </a:p>
          <a:p>
            <a:pPr>
              <a:buFont typeface="Wingdings" panose="05000000000000000000" pitchFamily="2" charset="2"/>
              <a:buChar char="Ø"/>
            </a:pPr>
            <a:r>
              <a:rPr lang="en-US" sz="3000" dirty="0" smtClean="0"/>
              <a:t>November-January: SVT assembled</a:t>
            </a:r>
          </a:p>
          <a:p>
            <a:pPr lvl="1">
              <a:buFont typeface="Wingdings" panose="05000000000000000000" pitchFamily="2" charset="2"/>
              <a:buChar char="Ø"/>
            </a:pPr>
            <a:r>
              <a:rPr lang="en-US" sz="3000" dirty="0" smtClean="0"/>
              <a:t>December-January: SV dates set</a:t>
            </a:r>
          </a:p>
          <a:p>
            <a:pPr lvl="2">
              <a:buFont typeface="Wingdings" panose="05000000000000000000" pitchFamily="2" charset="2"/>
              <a:buChar char="Ø"/>
            </a:pPr>
            <a:r>
              <a:rPr lang="en-US" sz="3000" dirty="0" smtClean="0"/>
              <a:t>Availability of university stakeholders</a:t>
            </a:r>
          </a:p>
        </p:txBody>
      </p:sp>
    </p:spTree>
    <p:extLst>
      <p:ext uri="{BB962C8B-B14F-4D97-AF65-F5344CB8AC3E}">
        <p14:creationId xmlns:p14="http://schemas.microsoft.com/office/powerpoint/2010/main" xmlns="" val="2225217201"/>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199" y="552450"/>
            <a:ext cx="7391401" cy="781050"/>
          </a:xfrm>
        </p:spPr>
        <p:txBody>
          <a:bodyPr/>
          <a:lstStyle/>
          <a:p>
            <a:r>
              <a:rPr lang="en-US" dirty="0" smtClean="0"/>
              <a:t>SVT Meetings</a:t>
            </a:r>
            <a:endParaRPr lang="en-US" dirty="0"/>
          </a:p>
        </p:txBody>
      </p:sp>
      <p:sp>
        <p:nvSpPr>
          <p:cNvPr id="4" name="Content Placeholder 3"/>
          <p:cNvSpPr>
            <a:spLocks noGrp="1"/>
          </p:cNvSpPr>
          <p:nvPr>
            <p:ph sz="half" idx="2"/>
          </p:nvPr>
        </p:nvSpPr>
        <p:spPr>
          <a:xfrm>
            <a:off x="457199" y="1657350"/>
            <a:ext cx="7980948" cy="4661319"/>
          </a:xfrm>
        </p:spPr>
        <p:txBody>
          <a:bodyPr>
            <a:noAutofit/>
          </a:bodyPr>
          <a:lstStyle/>
          <a:p>
            <a:pPr marL="0" indent="0">
              <a:buNone/>
            </a:pPr>
            <a:r>
              <a:rPr lang="en-US" sz="3000" dirty="0" smtClean="0"/>
              <a:t>Program faculty, staff</a:t>
            </a:r>
          </a:p>
          <a:p>
            <a:pPr marL="0" indent="0">
              <a:buNone/>
            </a:pPr>
            <a:r>
              <a:rPr lang="en-US" sz="3000" dirty="0" smtClean="0"/>
              <a:t>Students</a:t>
            </a:r>
          </a:p>
          <a:p>
            <a:pPr marL="0" indent="0">
              <a:buNone/>
            </a:pPr>
            <a:r>
              <a:rPr lang="en-US" sz="3000" dirty="0" smtClean="0"/>
              <a:t>Advisory Board(s) </a:t>
            </a:r>
          </a:p>
          <a:p>
            <a:pPr marL="0" indent="0">
              <a:buNone/>
            </a:pPr>
            <a:r>
              <a:rPr lang="en-US" sz="3000" dirty="0" smtClean="0"/>
              <a:t>Chairs, Deans, Chief Academic Officer</a:t>
            </a:r>
          </a:p>
          <a:p>
            <a:pPr marL="0" indent="0">
              <a:buNone/>
            </a:pPr>
            <a:r>
              <a:rPr lang="en-US" sz="3000" dirty="0" smtClean="0"/>
              <a:t>Career counselors</a:t>
            </a:r>
          </a:p>
          <a:p>
            <a:pPr marL="0" indent="0">
              <a:buNone/>
            </a:pPr>
            <a:r>
              <a:rPr lang="en-US" sz="3000" dirty="0" smtClean="0"/>
              <a:t>Internship advisors</a:t>
            </a:r>
          </a:p>
          <a:p>
            <a:pPr marL="0" indent="0">
              <a:buNone/>
            </a:pPr>
            <a:r>
              <a:rPr lang="en-US" sz="3000" dirty="0" smtClean="0"/>
              <a:t>Other COPRA-requested meetings</a:t>
            </a:r>
          </a:p>
          <a:p>
            <a:pPr marL="0" indent="0">
              <a:buNone/>
            </a:pPr>
            <a:endParaRPr lang="en-US" sz="3000" dirty="0" smtClean="0"/>
          </a:p>
        </p:txBody>
      </p:sp>
    </p:spTree>
    <p:extLst>
      <p:ext uri="{BB962C8B-B14F-4D97-AF65-F5344CB8AC3E}">
        <p14:creationId xmlns:p14="http://schemas.microsoft.com/office/powerpoint/2010/main" xmlns="" val="1949069857"/>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199" y="552450"/>
            <a:ext cx="7391401" cy="781050"/>
          </a:xfrm>
        </p:spPr>
        <p:txBody>
          <a:bodyPr/>
          <a:lstStyle/>
          <a:p>
            <a:r>
              <a:rPr lang="en-US" dirty="0" smtClean="0"/>
              <a:t>The Site Visit</a:t>
            </a:r>
            <a:endParaRPr lang="en-US" dirty="0"/>
          </a:p>
        </p:txBody>
      </p:sp>
      <p:sp>
        <p:nvSpPr>
          <p:cNvPr id="4" name="Content Placeholder 3"/>
          <p:cNvSpPr>
            <a:spLocks noGrp="1"/>
          </p:cNvSpPr>
          <p:nvPr>
            <p:ph sz="half" idx="2"/>
          </p:nvPr>
        </p:nvSpPr>
        <p:spPr>
          <a:xfrm>
            <a:off x="457199" y="1657350"/>
            <a:ext cx="7980948" cy="4661319"/>
          </a:xfrm>
        </p:spPr>
        <p:txBody>
          <a:bodyPr>
            <a:noAutofit/>
          </a:bodyPr>
          <a:lstStyle/>
          <a:p>
            <a:pPr>
              <a:buFont typeface="Wingdings" panose="05000000000000000000" pitchFamily="2" charset="2"/>
              <a:buChar char="Ø"/>
            </a:pPr>
            <a:r>
              <a:rPr lang="en-US" sz="3000" dirty="0" smtClean="0"/>
              <a:t>A few weeks prior: SV Chair, Program Director agree on itinerary</a:t>
            </a:r>
          </a:p>
          <a:p>
            <a:pPr lvl="1">
              <a:buFont typeface="Wingdings" panose="05000000000000000000" pitchFamily="2" charset="2"/>
              <a:buChar char="Ø"/>
            </a:pPr>
            <a:r>
              <a:rPr lang="en-US" sz="3000" dirty="0" smtClean="0"/>
              <a:t>Be prepared to be flexible</a:t>
            </a:r>
          </a:p>
          <a:p>
            <a:pPr lvl="1">
              <a:buFont typeface="Wingdings" panose="05000000000000000000" pitchFamily="2" charset="2"/>
              <a:buChar char="Ø"/>
            </a:pPr>
            <a:endParaRPr lang="en-US" sz="3000" dirty="0"/>
          </a:p>
          <a:p>
            <a:pPr>
              <a:buFont typeface="Wingdings" panose="05000000000000000000" pitchFamily="2" charset="2"/>
              <a:buChar char="Ø"/>
            </a:pPr>
            <a:r>
              <a:rPr lang="en-US" sz="3000" dirty="0" smtClean="0"/>
              <a:t>January – March: Site Visit </a:t>
            </a:r>
          </a:p>
          <a:p>
            <a:pPr lvl="1">
              <a:buFont typeface="Wingdings" panose="05000000000000000000" pitchFamily="2" charset="2"/>
              <a:buChar char="Ø"/>
            </a:pPr>
            <a:r>
              <a:rPr lang="en-US" sz="3000" dirty="0" smtClean="0"/>
              <a:t>Documents, records, EVIDENCE</a:t>
            </a:r>
          </a:p>
          <a:p>
            <a:pPr lvl="1">
              <a:buFont typeface="Wingdings" panose="05000000000000000000" pitchFamily="2" charset="2"/>
              <a:buChar char="Ø"/>
            </a:pPr>
            <a:r>
              <a:rPr lang="en-US" sz="3000" dirty="0" smtClean="0"/>
              <a:t>SVT work space</a:t>
            </a:r>
          </a:p>
          <a:p>
            <a:pPr lvl="1">
              <a:buFont typeface="Wingdings" panose="05000000000000000000" pitchFamily="2" charset="2"/>
              <a:buChar char="Ø"/>
            </a:pPr>
            <a:endParaRPr lang="en-US" sz="3000" dirty="0" smtClean="0"/>
          </a:p>
        </p:txBody>
      </p:sp>
    </p:spTree>
    <p:extLst>
      <p:ext uri="{BB962C8B-B14F-4D97-AF65-F5344CB8AC3E}">
        <p14:creationId xmlns:p14="http://schemas.microsoft.com/office/powerpoint/2010/main" xmlns="" val="26862236"/>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199" y="552450"/>
            <a:ext cx="7391401" cy="781050"/>
          </a:xfrm>
        </p:spPr>
        <p:txBody>
          <a:bodyPr/>
          <a:lstStyle/>
          <a:p>
            <a:r>
              <a:rPr lang="en-US" dirty="0" smtClean="0"/>
              <a:t>Accreditation Process</a:t>
            </a:r>
          </a:p>
        </p:txBody>
      </p:sp>
      <p:sp>
        <p:nvSpPr>
          <p:cNvPr id="4" name="Content Placeholder 3"/>
          <p:cNvSpPr>
            <a:spLocks noGrp="1"/>
          </p:cNvSpPr>
          <p:nvPr>
            <p:ph sz="half" idx="2"/>
          </p:nvPr>
        </p:nvSpPr>
        <p:spPr>
          <a:xfrm>
            <a:off x="457199" y="1657350"/>
            <a:ext cx="7980948" cy="4661319"/>
          </a:xfrm>
        </p:spPr>
        <p:txBody>
          <a:bodyPr>
            <a:noAutofit/>
          </a:bodyPr>
          <a:lstStyle/>
          <a:p>
            <a:pPr>
              <a:buFont typeface="Wingdings" panose="05000000000000000000" pitchFamily="2" charset="2"/>
              <a:buChar char="Ø"/>
            </a:pPr>
            <a:r>
              <a:rPr lang="en-US" sz="3000" dirty="0" smtClean="0"/>
              <a:t>1 month after SV: Chair posts draft report in </a:t>
            </a:r>
            <a:r>
              <a:rPr lang="en-US" sz="3000" dirty="0" err="1" smtClean="0"/>
              <a:t>Civicore</a:t>
            </a:r>
            <a:endParaRPr lang="en-US" sz="3000" dirty="0" smtClean="0"/>
          </a:p>
          <a:p>
            <a:pPr lvl="1">
              <a:buFont typeface="Wingdings" panose="05000000000000000000" pitchFamily="2" charset="2"/>
              <a:buChar char="Ø"/>
            </a:pPr>
            <a:r>
              <a:rPr lang="en-US" sz="3000" dirty="0" smtClean="0"/>
              <a:t>Programs may only correct errors of fact</a:t>
            </a:r>
          </a:p>
          <a:p>
            <a:pPr lvl="1">
              <a:buFont typeface="Wingdings" panose="05000000000000000000" pitchFamily="2" charset="2"/>
              <a:buChar char="Ø"/>
            </a:pPr>
            <a:endParaRPr lang="en-US" sz="3000" dirty="0"/>
          </a:p>
          <a:p>
            <a:pPr>
              <a:buFont typeface="Wingdings" panose="05000000000000000000" pitchFamily="2" charset="2"/>
              <a:buChar char="Ø"/>
            </a:pPr>
            <a:r>
              <a:rPr lang="en-US" sz="3000" dirty="0" smtClean="0"/>
              <a:t>1 – 2 months after SV: final SVR loaded in </a:t>
            </a:r>
            <a:r>
              <a:rPr lang="en-US" sz="3000" dirty="0" err="1" smtClean="0"/>
              <a:t>Civicore</a:t>
            </a:r>
            <a:endParaRPr lang="en-US" sz="3000" dirty="0" smtClean="0"/>
          </a:p>
          <a:p>
            <a:pPr lvl="1">
              <a:buFont typeface="Wingdings" panose="05000000000000000000" pitchFamily="2" charset="2"/>
              <a:buChar char="Ø"/>
            </a:pPr>
            <a:r>
              <a:rPr lang="en-US" sz="3000" dirty="0" smtClean="0"/>
              <a:t>Program response</a:t>
            </a:r>
          </a:p>
          <a:p>
            <a:pPr lvl="1">
              <a:buFont typeface="Wingdings" panose="05000000000000000000" pitchFamily="2" charset="2"/>
              <a:buChar char="Ø"/>
            </a:pPr>
            <a:endParaRPr lang="en-US" sz="3000" dirty="0" smtClean="0"/>
          </a:p>
        </p:txBody>
      </p:sp>
    </p:spTree>
    <p:extLst>
      <p:ext uri="{BB962C8B-B14F-4D97-AF65-F5344CB8AC3E}">
        <p14:creationId xmlns:p14="http://schemas.microsoft.com/office/powerpoint/2010/main" xmlns="" val="422569622"/>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199" y="304800"/>
            <a:ext cx="7391401" cy="704850"/>
          </a:xfrm>
        </p:spPr>
        <p:txBody>
          <a:bodyPr/>
          <a:lstStyle/>
          <a:p>
            <a:r>
              <a:rPr lang="en-US" dirty="0" smtClean="0"/>
              <a:t>Accreditation Process</a:t>
            </a:r>
          </a:p>
        </p:txBody>
      </p:sp>
      <p:sp>
        <p:nvSpPr>
          <p:cNvPr id="4" name="Content Placeholder 3"/>
          <p:cNvSpPr>
            <a:spLocks noGrp="1"/>
          </p:cNvSpPr>
          <p:nvPr>
            <p:ph sz="half" idx="2"/>
          </p:nvPr>
        </p:nvSpPr>
        <p:spPr>
          <a:xfrm>
            <a:off x="457199" y="1143000"/>
            <a:ext cx="7980948" cy="5175669"/>
          </a:xfrm>
        </p:spPr>
        <p:txBody>
          <a:bodyPr>
            <a:noAutofit/>
          </a:bodyPr>
          <a:lstStyle/>
          <a:p>
            <a:pPr>
              <a:buFont typeface="Wingdings" panose="05000000000000000000" pitchFamily="2" charset="2"/>
              <a:buChar char="Ø"/>
            </a:pPr>
            <a:r>
              <a:rPr lang="en-US" sz="3000" dirty="0" smtClean="0"/>
              <a:t>June: COPRA Summer Meeting</a:t>
            </a:r>
          </a:p>
          <a:p>
            <a:pPr lvl="1">
              <a:buFont typeface="Wingdings" panose="05000000000000000000" pitchFamily="2" charset="2"/>
              <a:buChar char="Ø"/>
            </a:pPr>
            <a:r>
              <a:rPr lang="en-US" sz="3000" dirty="0" smtClean="0"/>
              <a:t>Document review</a:t>
            </a:r>
          </a:p>
          <a:p>
            <a:pPr lvl="2">
              <a:buFont typeface="Wingdings" panose="05000000000000000000" pitchFamily="2" charset="2"/>
              <a:buChar char="Ø"/>
            </a:pPr>
            <a:r>
              <a:rPr lang="en-US" sz="3000" dirty="0" smtClean="0"/>
              <a:t>SSR, Interim Report, response to IR, SVR, response to SVR</a:t>
            </a:r>
          </a:p>
          <a:p>
            <a:pPr marL="457200" lvl="2" indent="0">
              <a:buNone/>
            </a:pPr>
            <a:endParaRPr lang="en-US" sz="3000" dirty="0" smtClean="0"/>
          </a:p>
          <a:p>
            <a:pPr lvl="1">
              <a:buFont typeface="Wingdings" panose="05000000000000000000" pitchFamily="2" charset="2"/>
              <a:buChar char="Ø"/>
            </a:pPr>
            <a:r>
              <a:rPr lang="en-US" sz="3000" dirty="0" smtClean="0"/>
              <a:t>Liaison and “group of 3” make initial recommendation</a:t>
            </a:r>
          </a:p>
          <a:p>
            <a:pPr marL="228600" lvl="1" indent="0">
              <a:buNone/>
            </a:pPr>
            <a:endParaRPr lang="en-US" sz="3000" dirty="0" smtClean="0"/>
          </a:p>
          <a:p>
            <a:pPr lvl="1">
              <a:buFont typeface="Wingdings" panose="05000000000000000000" pitchFamily="2" charset="2"/>
              <a:buChar char="Ø"/>
            </a:pPr>
            <a:r>
              <a:rPr lang="en-US" sz="3000" dirty="0" smtClean="0"/>
              <a:t>Full Commission reviews, discusses, determines final action</a:t>
            </a:r>
          </a:p>
          <a:p>
            <a:pPr lvl="1">
              <a:buFont typeface="Wingdings" panose="05000000000000000000" pitchFamily="2" charset="2"/>
              <a:buChar char="Ø"/>
            </a:pPr>
            <a:endParaRPr lang="en-US" sz="3000" dirty="0" smtClean="0"/>
          </a:p>
        </p:txBody>
      </p:sp>
    </p:spTree>
    <p:extLst>
      <p:ext uri="{BB962C8B-B14F-4D97-AF65-F5344CB8AC3E}">
        <p14:creationId xmlns:p14="http://schemas.microsoft.com/office/powerpoint/2010/main" xmlns="" val="2002735883"/>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199" y="304800"/>
            <a:ext cx="7391401" cy="704850"/>
          </a:xfrm>
        </p:spPr>
        <p:txBody>
          <a:bodyPr/>
          <a:lstStyle/>
          <a:p>
            <a:r>
              <a:rPr lang="en-US" dirty="0" smtClean="0"/>
              <a:t>Final Action (Reaccreditation)</a:t>
            </a:r>
          </a:p>
        </p:txBody>
      </p:sp>
      <p:sp>
        <p:nvSpPr>
          <p:cNvPr id="4" name="Content Placeholder 3"/>
          <p:cNvSpPr>
            <a:spLocks noGrp="1"/>
          </p:cNvSpPr>
          <p:nvPr>
            <p:ph sz="half" idx="2"/>
          </p:nvPr>
        </p:nvSpPr>
        <p:spPr>
          <a:xfrm>
            <a:off x="457199" y="1143000"/>
            <a:ext cx="7980948" cy="5175669"/>
          </a:xfrm>
        </p:spPr>
        <p:txBody>
          <a:bodyPr>
            <a:noAutofit/>
          </a:bodyPr>
          <a:lstStyle/>
          <a:p>
            <a:pPr>
              <a:buFont typeface="Wingdings" panose="05000000000000000000" pitchFamily="2" charset="2"/>
              <a:buChar char="Ø"/>
            </a:pPr>
            <a:r>
              <a:rPr lang="en-US" sz="3000" dirty="0" smtClean="0"/>
              <a:t>Accredited 7* years, no monitoring</a:t>
            </a:r>
          </a:p>
          <a:p>
            <a:pPr>
              <a:buFont typeface="Wingdings" panose="05000000000000000000" pitchFamily="2" charset="2"/>
              <a:buChar char="Ø"/>
            </a:pPr>
            <a:r>
              <a:rPr lang="en-US" sz="3000" dirty="0" smtClean="0"/>
              <a:t>Accredited 7* years with monitoring</a:t>
            </a:r>
          </a:p>
          <a:p>
            <a:pPr>
              <a:buFont typeface="Wingdings" panose="05000000000000000000" pitchFamily="2" charset="2"/>
              <a:buChar char="Ø"/>
            </a:pPr>
            <a:r>
              <a:rPr lang="en-US" sz="3000" dirty="0" smtClean="0"/>
              <a:t>Accredited 1 year</a:t>
            </a:r>
          </a:p>
          <a:p>
            <a:pPr lvl="1">
              <a:buFont typeface="Wingdings" panose="05000000000000000000" pitchFamily="2" charset="2"/>
              <a:buChar char="Ø"/>
            </a:pPr>
            <a:r>
              <a:rPr lang="en-US" sz="3000" dirty="0" smtClean="0"/>
              <a:t>Letter to program outlines areas of concern, nonconformance</a:t>
            </a:r>
          </a:p>
          <a:p>
            <a:pPr lvl="1">
              <a:buFont typeface="Wingdings" panose="05000000000000000000" pitchFamily="2" charset="2"/>
              <a:buChar char="Ø"/>
            </a:pPr>
            <a:r>
              <a:rPr lang="en-US" sz="3000" dirty="0" smtClean="0"/>
              <a:t>Program must respond </a:t>
            </a:r>
          </a:p>
          <a:p>
            <a:pPr lvl="1">
              <a:buFont typeface="Wingdings" panose="05000000000000000000" pitchFamily="2" charset="2"/>
              <a:buChar char="Ø"/>
            </a:pPr>
            <a:r>
              <a:rPr lang="en-US" sz="3000" dirty="0" smtClean="0"/>
              <a:t>Second SV (perhaps abbreviated) may be required</a:t>
            </a:r>
          </a:p>
          <a:p>
            <a:pPr>
              <a:buFont typeface="Wingdings" panose="05000000000000000000" pitchFamily="2" charset="2"/>
              <a:buChar char="Ø"/>
            </a:pPr>
            <a:r>
              <a:rPr lang="en-US" sz="3000" dirty="0" smtClean="0"/>
              <a:t>Denial of Accreditation</a:t>
            </a:r>
          </a:p>
          <a:p>
            <a:pPr marL="228600" lvl="1" indent="0">
              <a:buNone/>
            </a:pPr>
            <a:endParaRPr lang="en-US" sz="800" dirty="0"/>
          </a:p>
          <a:p>
            <a:pPr marL="228600" lvl="1" indent="0">
              <a:buNone/>
            </a:pPr>
            <a:r>
              <a:rPr lang="en-US" sz="2400" dirty="0" smtClean="0"/>
              <a:t>* 6 or 5 years if program has had a delay</a:t>
            </a:r>
          </a:p>
          <a:p>
            <a:pPr lvl="1">
              <a:buFont typeface="Wingdings" panose="05000000000000000000" pitchFamily="2" charset="2"/>
              <a:buChar char="Ø"/>
            </a:pPr>
            <a:endParaRPr lang="en-US" sz="3000" dirty="0" smtClean="0"/>
          </a:p>
        </p:txBody>
      </p:sp>
    </p:spTree>
    <p:extLst>
      <p:ext uri="{BB962C8B-B14F-4D97-AF65-F5344CB8AC3E}">
        <p14:creationId xmlns:p14="http://schemas.microsoft.com/office/powerpoint/2010/main" xmlns="" val="669849270"/>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199" y="304800"/>
            <a:ext cx="7391401" cy="704850"/>
          </a:xfrm>
        </p:spPr>
        <p:txBody>
          <a:bodyPr/>
          <a:lstStyle/>
          <a:p>
            <a:r>
              <a:rPr lang="en-US" dirty="0" smtClean="0"/>
              <a:t>Final Action (Accreditation)</a:t>
            </a:r>
          </a:p>
        </p:txBody>
      </p:sp>
      <p:sp>
        <p:nvSpPr>
          <p:cNvPr id="4" name="Content Placeholder 3"/>
          <p:cNvSpPr>
            <a:spLocks noGrp="1"/>
          </p:cNvSpPr>
          <p:nvPr>
            <p:ph sz="half" idx="2"/>
          </p:nvPr>
        </p:nvSpPr>
        <p:spPr>
          <a:xfrm>
            <a:off x="457199" y="1143000"/>
            <a:ext cx="7980948" cy="5175669"/>
          </a:xfrm>
        </p:spPr>
        <p:txBody>
          <a:bodyPr>
            <a:noAutofit/>
          </a:bodyPr>
          <a:lstStyle/>
          <a:p>
            <a:pPr>
              <a:buFont typeface="Wingdings" panose="05000000000000000000" pitchFamily="2" charset="2"/>
              <a:buChar char="Ø"/>
            </a:pPr>
            <a:r>
              <a:rPr lang="en-US" sz="3000" dirty="0" smtClean="0"/>
              <a:t>Accredited 7 years, no monitoring</a:t>
            </a:r>
          </a:p>
          <a:p>
            <a:pPr>
              <a:buFont typeface="Wingdings" panose="05000000000000000000" pitchFamily="2" charset="2"/>
              <a:buChar char="Ø"/>
            </a:pPr>
            <a:r>
              <a:rPr lang="en-US" sz="3000" dirty="0" smtClean="0"/>
              <a:t>Accredited 7 years with monitoring</a:t>
            </a:r>
          </a:p>
          <a:p>
            <a:pPr>
              <a:buFont typeface="Wingdings" panose="05000000000000000000" pitchFamily="2" charset="2"/>
              <a:buChar char="Ø"/>
            </a:pPr>
            <a:r>
              <a:rPr lang="en-US" sz="3000" dirty="0" smtClean="0"/>
              <a:t>1 or 2 year deferral</a:t>
            </a:r>
          </a:p>
          <a:p>
            <a:pPr lvl="1">
              <a:buFont typeface="Wingdings" panose="05000000000000000000" pitchFamily="2" charset="2"/>
              <a:buChar char="Ø"/>
            </a:pPr>
            <a:r>
              <a:rPr lang="en-US" sz="3000" dirty="0" smtClean="0"/>
              <a:t>Letter to program outlines areas of concern, nonconformance</a:t>
            </a:r>
          </a:p>
          <a:p>
            <a:pPr lvl="1">
              <a:buFont typeface="Wingdings" panose="05000000000000000000" pitchFamily="2" charset="2"/>
              <a:buChar char="Ø"/>
            </a:pPr>
            <a:r>
              <a:rPr lang="en-US" sz="3000" dirty="0" smtClean="0"/>
              <a:t>Program must respond; second SSR </a:t>
            </a:r>
          </a:p>
          <a:p>
            <a:pPr lvl="1">
              <a:buFont typeface="Wingdings" panose="05000000000000000000" pitchFamily="2" charset="2"/>
              <a:buChar char="Ø"/>
            </a:pPr>
            <a:r>
              <a:rPr lang="en-US" sz="3000" dirty="0" smtClean="0"/>
              <a:t>Second SV</a:t>
            </a:r>
          </a:p>
          <a:p>
            <a:pPr marL="228600" lvl="1" indent="0">
              <a:buNone/>
            </a:pPr>
            <a:endParaRPr lang="en-US" sz="800" dirty="0"/>
          </a:p>
          <a:p>
            <a:pPr marL="228600" lvl="1" indent="0">
              <a:buNone/>
            </a:pPr>
            <a:endParaRPr lang="en-US" sz="3000" dirty="0" smtClean="0"/>
          </a:p>
          <a:p>
            <a:pPr lvl="1">
              <a:buFont typeface="Wingdings" panose="05000000000000000000" pitchFamily="2" charset="2"/>
              <a:buChar char="Ø"/>
            </a:pPr>
            <a:endParaRPr lang="en-US" sz="3000" dirty="0" smtClean="0"/>
          </a:p>
        </p:txBody>
      </p:sp>
    </p:spTree>
    <p:extLst>
      <p:ext uri="{BB962C8B-B14F-4D97-AF65-F5344CB8AC3E}">
        <p14:creationId xmlns:p14="http://schemas.microsoft.com/office/powerpoint/2010/main" xmlns="" val="396602048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NASPAAlog.jpg"/>
          <p:cNvPicPr>
            <a:picLocks noChangeAspect="1"/>
          </p:cNvPicPr>
          <p:nvPr/>
        </p:nvPicPr>
        <p:blipFill>
          <a:blip r:embed="rId3" cstate="email">
            <a:extLst>
              <a:ext uri="{28A0092B-C50C-407E-A947-70E740481C1C}">
                <a14:useLocalDpi xmlns:a14="http://schemas.microsoft.com/office/drawing/2010/main" xmlns="" val="0"/>
              </a:ext>
            </a:extLst>
          </a:blip>
          <a:stretch>
            <a:fillRect/>
          </a:stretch>
        </p:blipFill>
        <p:spPr>
          <a:xfrm>
            <a:off x="4762543" y="517878"/>
            <a:ext cx="3090819" cy="1462988"/>
          </a:xfrm>
          <a:prstGeom prst="rect">
            <a:avLst/>
          </a:prstGeom>
        </p:spPr>
      </p:pic>
      <p:sp>
        <p:nvSpPr>
          <p:cNvPr id="6" name="Content Placeholder 5"/>
          <p:cNvSpPr>
            <a:spLocks noGrp="1"/>
          </p:cNvSpPr>
          <p:nvPr>
            <p:ph sz="half" idx="1"/>
          </p:nvPr>
        </p:nvSpPr>
        <p:spPr>
          <a:xfrm>
            <a:off x="457199" y="1980867"/>
            <a:ext cx="8382001" cy="3879976"/>
          </a:xfrm>
        </p:spPr>
        <p:txBody>
          <a:bodyPr>
            <a:noAutofit/>
          </a:bodyPr>
          <a:lstStyle/>
          <a:p>
            <a:pPr marL="0" indent="0">
              <a:buNone/>
            </a:pPr>
            <a:r>
              <a:rPr lang="en-US" sz="3600" dirty="0" smtClean="0">
                <a:solidFill>
                  <a:schemeClr val="tx1"/>
                </a:solidFill>
              </a:rPr>
              <a:t>1 Minute Exercise: </a:t>
            </a:r>
          </a:p>
          <a:p>
            <a:r>
              <a:rPr lang="en-US" sz="3600" dirty="0" smtClean="0">
                <a:solidFill>
                  <a:schemeClr val="tx1"/>
                </a:solidFill>
              </a:rPr>
              <a:t>If you’re seeking accreditation for the first time, why?</a:t>
            </a:r>
          </a:p>
          <a:p>
            <a:r>
              <a:rPr lang="en-US" sz="3600" dirty="0" smtClean="0">
                <a:solidFill>
                  <a:schemeClr val="tx1"/>
                </a:solidFill>
              </a:rPr>
              <a:t>If you’re seeking reaccreditation, why?</a:t>
            </a:r>
          </a:p>
          <a:p>
            <a:r>
              <a:rPr lang="en-US" sz="3600" dirty="0" smtClean="0">
                <a:solidFill>
                  <a:schemeClr val="tx1"/>
                </a:solidFill>
              </a:rPr>
              <a:t>If you’re a site visitor trainee, why is your program accredited?</a:t>
            </a:r>
          </a:p>
        </p:txBody>
      </p:sp>
      <p:sp>
        <p:nvSpPr>
          <p:cNvPr id="2" name="TextBox 1"/>
          <p:cNvSpPr txBox="1"/>
          <p:nvPr/>
        </p:nvSpPr>
        <p:spPr>
          <a:xfrm>
            <a:off x="457199" y="485793"/>
            <a:ext cx="3769895" cy="1323439"/>
          </a:xfrm>
          <a:prstGeom prst="rect">
            <a:avLst/>
          </a:prstGeom>
          <a:noFill/>
        </p:spPr>
        <p:txBody>
          <a:bodyPr wrap="square" rtlCol="0">
            <a:spAutoFit/>
          </a:bodyPr>
          <a:lstStyle/>
          <a:p>
            <a:r>
              <a:rPr lang="en-US" sz="4000" dirty="0" smtClean="0">
                <a:solidFill>
                  <a:srgbClr val="9A3131"/>
                </a:solidFill>
              </a:rPr>
              <a:t>Value of Accreditation</a:t>
            </a:r>
            <a:endParaRPr lang="en-US" sz="4000" dirty="0">
              <a:solidFill>
                <a:srgbClr val="9A3131"/>
              </a:solidFill>
            </a:endParaRPr>
          </a:p>
        </p:txBody>
      </p:sp>
    </p:spTree>
    <p:extLst>
      <p:ext uri="{BB962C8B-B14F-4D97-AF65-F5344CB8AC3E}">
        <p14:creationId xmlns:p14="http://schemas.microsoft.com/office/powerpoint/2010/main" xmlns="" val="1321881600"/>
      </p:ext>
    </p:extLst>
  </p:cSld>
  <p:clrMapOvr>
    <a:masterClrMapping/>
  </p:clrMapOvr>
  <p:timing>
    <p:tnLst>
      <p:par>
        <p:cTn id="1" dur="indefinite" restart="never" nodeType="tmRoot"/>
      </p:par>
    </p:tnLst>
  </p:timing>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199" y="657225"/>
            <a:ext cx="7391401" cy="704850"/>
          </a:xfrm>
        </p:spPr>
        <p:txBody>
          <a:bodyPr/>
          <a:lstStyle/>
          <a:p>
            <a:r>
              <a:rPr lang="en-US" dirty="0" smtClean="0"/>
              <a:t>Questions on the Process</a:t>
            </a:r>
          </a:p>
        </p:txBody>
      </p:sp>
      <p:sp>
        <p:nvSpPr>
          <p:cNvPr id="4" name="Content Placeholder 3"/>
          <p:cNvSpPr>
            <a:spLocks noGrp="1"/>
          </p:cNvSpPr>
          <p:nvPr>
            <p:ph sz="half" idx="2"/>
          </p:nvPr>
        </p:nvSpPr>
        <p:spPr>
          <a:xfrm>
            <a:off x="457199" y="1809750"/>
            <a:ext cx="7980948" cy="4508919"/>
          </a:xfrm>
        </p:spPr>
        <p:txBody>
          <a:bodyPr>
            <a:noAutofit/>
          </a:bodyPr>
          <a:lstStyle/>
          <a:p>
            <a:pPr>
              <a:buFont typeface="Wingdings" panose="05000000000000000000" pitchFamily="2" charset="2"/>
              <a:buChar char="Ø"/>
            </a:pPr>
            <a:r>
              <a:rPr lang="en-US" sz="3000" dirty="0" smtClean="0"/>
              <a:t>Take 5 minutes, talk at your table about your questions, worries, concerns ABOUT THE MECHANICS OF THE ACCREDITATION PROCESS   </a:t>
            </a:r>
          </a:p>
          <a:p>
            <a:pPr>
              <a:buFont typeface="Wingdings" panose="05000000000000000000" pitchFamily="2" charset="2"/>
              <a:buChar char="Ø"/>
            </a:pPr>
            <a:r>
              <a:rPr lang="en-US" sz="3000" dirty="0" smtClean="0"/>
              <a:t>Choose a spokesperson to report</a:t>
            </a:r>
          </a:p>
          <a:p>
            <a:pPr>
              <a:buFont typeface="Wingdings" panose="05000000000000000000" pitchFamily="2" charset="2"/>
              <a:buChar char="Ø"/>
            </a:pPr>
            <a:endParaRPr lang="en-US" sz="3000" dirty="0" smtClean="0"/>
          </a:p>
          <a:p>
            <a:pPr marL="228600" lvl="1" indent="0">
              <a:buNone/>
            </a:pPr>
            <a:endParaRPr lang="en-US" sz="800" dirty="0"/>
          </a:p>
          <a:p>
            <a:pPr marL="228600" lvl="1" indent="0">
              <a:buNone/>
            </a:pPr>
            <a:endParaRPr lang="en-US" sz="3000" dirty="0" smtClean="0"/>
          </a:p>
          <a:p>
            <a:pPr lvl="1">
              <a:buFont typeface="Wingdings" panose="05000000000000000000" pitchFamily="2" charset="2"/>
              <a:buChar char="Ø"/>
            </a:pPr>
            <a:endParaRPr lang="en-US" sz="3000" dirty="0" smtClean="0"/>
          </a:p>
        </p:txBody>
      </p:sp>
    </p:spTree>
    <p:extLst>
      <p:ext uri="{BB962C8B-B14F-4D97-AF65-F5344CB8AC3E}">
        <p14:creationId xmlns:p14="http://schemas.microsoft.com/office/powerpoint/2010/main" xmlns="" val="869946185"/>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073692" y="4208928"/>
            <a:ext cx="6070308" cy="1483211"/>
          </a:xfrm>
        </p:spPr>
        <p:txBody>
          <a:bodyPr>
            <a:normAutofit/>
          </a:bodyPr>
          <a:lstStyle/>
          <a:p>
            <a:r>
              <a:rPr lang="en-US" sz="3400" dirty="0" smtClean="0"/>
              <a:t>2016 NASPAA Accreditation</a:t>
            </a:r>
            <a:br>
              <a:rPr lang="en-US" sz="3400" dirty="0" smtClean="0"/>
            </a:br>
            <a:r>
              <a:rPr lang="en-US" sz="3400" dirty="0" smtClean="0"/>
              <a:t>Institute</a:t>
            </a:r>
            <a:endParaRPr lang="en-US" sz="3400" dirty="0"/>
          </a:p>
        </p:txBody>
      </p:sp>
      <p:sp>
        <p:nvSpPr>
          <p:cNvPr id="3" name="Subtitle 2"/>
          <p:cNvSpPr>
            <a:spLocks noGrp="1"/>
          </p:cNvSpPr>
          <p:nvPr>
            <p:ph type="subTitle" idx="1"/>
          </p:nvPr>
        </p:nvSpPr>
        <p:spPr>
          <a:xfrm>
            <a:off x="3073691" y="5692139"/>
            <a:ext cx="5747923" cy="775091"/>
          </a:xfrm>
        </p:spPr>
        <p:txBody>
          <a:bodyPr>
            <a:normAutofit lnSpcReduction="10000"/>
          </a:bodyPr>
          <a:lstStyle/>
          <a:p>
            <a:r>
              <a:rPr lang="en-US" sz="2400" dirty="0" smtClean="0"/>
              <a:t>Columbus, Ohio</a:t>
            </a:r>
          </a:p>
          <a:p>
            <a:r>
              <a:rPr lang="en-US" sz="2400" dirty="0" smtClean="0"/>
              <a:t>October </a:t>
            </a:r>
            <a:r>
              <a:rPr lang="en-US" sz="2400" dirty="0" smtClean="0"/>
              <a:t>19, </a:t>
            </a:r>
            <a:r>
              <a:rPr lang="en-US" sz="2400" dirty="0" smtClean="0"/>
              <a:t>2016</a:t>
            </a:r>
            <a:endParaRPr lang="en-US" sz="2400" dirty="0"/>
          </a:p>
        </p:txBody>
      </p:sp>
      <p:pic>
        <p:nvPicPr>
          <p:cNvPr id="5" name="Picture 4" descr="NASPAAlog.jpg"/>
          <p:cNvPicPr>
            <a:picLocks noChangeAspect="1"/>
          </p:cNvPicPr>
          <p:nvPr/>
        </p:nvPicPr>
        <p:blipFill>
          <a:blip r:embed="rId3" cstate="email">
            <a:extLst>
              <a:ext uri="{28A0092B-C50C-407E-A947-70E740481C1C}">
                <a14:useLocalDpi xmlns:a14="http://schemas.microsoft.com/office/drawing/2010/main" xmlns="" val="0"/>
              </a:ext>
            </a:extLst>
          </a:blip>
          <a:stretch>
            <a:fillRect/>
          </a:stretch>
        </p:blipFill>
        <p:spPr>
          <a:xfrm>
            <a:off x="5014343" y="802635"/>
            <a:ext cx="2067059" cy="978408"/>
          </a:xfrm>
          <a:prstGeom prst="rect">
            <a:avLst/>
          </a:prstGeom>
        </p:spPr>
      </p:pic>
      <p:sp>
        <p:nvSpPr>
          <p:cNvPr id="4" name="TextBox 3"/>
          <p:cNvSpPr txBox="1"/>
          <p:nvPr/>
        </p:nvSpPr>
        <p:spPr>
          <a:xfrm>
            <a:off x="3577389" y="2697397"/>
            <a:ext cx="4940969" cy="1384995"/>
          </a:xfrm>
          <a:prstGeom prst="rect">
            <a:avLst/>
          </a:prstGeom>
          <a:noFill/>
        </p:spPr>
        <p:txBody>
          <a:bodyPr wrap="square" rtlCol="0">
            <a:spAutoFit/>
          </a:bodyPr>
          <a:lstStyle/>
          <a:p>
            <a:pPr algn="ctr"/>
            <a:r>
              <a:rPr lang="en-US" sz="2800" b="1" dirty="0" smtClean="0">
                <a:solidFill>
                  <a:schemeClr val="bg1"/>
                </a:solidFill>
              </a:rPr>
              <a:t>10 minute break  </a:t>
            </a:r>
          </a:p>
          <a:p>
            <a:pPr algn="ctr"/>
            <a:r>
              <a:rPr lang="en-US" sz="2800" b="1" dirty="0" smtClean="0">
                <a:solidFill>
                  <a:schemeClr val="bg1"/>
                </a:solidFill>
              </a:rPr>
              <a:t>We will begin promptly at 3:00 p.m.</a:t>
            </a:r>
          </a:p>
        </p:txBody>
      </p:sp>
    </p:spTree>
    <p:extLst>
      <p:ext uri="{BB962C8B-B14F-4D97-AF65-F5344CB8AC3E}">
        <p14:creationId xmlns:p14="http://schemas.microsoft.com/office/powerpoint/2010/main" xmlns="" val="2008788088"/>
      </p:ext>
    </p:extLst>
  </p:cSld>
  <p:clrMapOvr>
    <a:masterClrMapping/>
  </p:clrMapOvr>
  <p:timing>
    <p:tnLst>
      <p:par>
        <p:cTn id="1" dur="indefinite" restart="never" nodeType="tmRoot"/>
      </p:par>
    </p:tnLst>
  </p:timing>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199" y="657225"/>
            <a:ext cx="7391401" cy="704850"/>
          </a:xfrm>
        </p:spPr>
        <p:txBody>
          <a:bodyPr/>
          <a:lstStyle/>
          <a:p>
            <a:r>
              <a:rPr lang="en-US" dirty="0" smtClean="0"/>
              <a:t>Frequently Asked Questions and Your Questions</a:t>
            </a:r>
          </a:p>
        </p:txBody>
      </p:sp>
      <p:sp>
        <p:nvSpPr>
          <p:cNvPr id="4" name="Content Placeholder 3"/>
          <p:cNvSpPr>
            <a:spLocks noGrp="1"/>
          </p:cNvSpPr>
          <p:nvPr>
            <p:ph sz="half" idx="2"/>
          </p:nvPr>
        </p:nvSpPr>
        <p:spPr>
          <a:xfrm>
            <a:off x="457199" y="1809750"/>
            <a:ext cx="7980948" cy="4508919"/>
          </a:xfrm>
        </p:spPr>
        <p:txBody>
          <a:bodyPr>
            <a:noAutofit/>
          </a:bodyPr>
          <a:lstStyle/>
          <a:p>
            <a:pPr marL="228600" lvl="1" indent="0">
              <a:buNone/>
            </a:pPr>
            <a:endParaRPr lang="en-US" sz="800" dirty="0"/>
          </a:p>
          <a:p>
            <a:pPr marL="228600" lvl="1" indent="0">
              <a:buNone/>
            </a:pPr>
            <a:endParaRPr lang="en-US" sz="3000" dirty="0" smtClean="0"/>
          </a:p>
          <a:p>
            <a:pPr lvl="1">
              <a:buFont typeface="Wingdings" panose="05000000000000000000" pitchFamily="2" charset="2"/>
              <a:buChar char="Ø"/>
            </a:pPr>
            <a:endParaRPr lang="en-US" sz="3000" dirty="0" smtClean="0"/>
          </a:p>
        </p:txBody>
      </p:sp>
    </p:spTree>
    <p:extLst>
      <p:ext uri="{BB962C8B-B14F-4D97-AF65-F5344CB8AC3E}">
        <p14:creationId xmlns:p14="http://schemas.microsoft.com/office/powerpoint/2010/main" xmlns="" val="3282445252"/>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http://www.wcupa.edu/communications/newLogo/images/logo/mainLogo.png"/>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609600" y="1981200"/>
            <a:ext cx="7896225" cy="3933826"/>
          </a:xfrm>
          <a:prstGeom prst="rect">
            <a:avLst/>
          </a:prstGeom>
          <a:noFill/>
          <a:extLst>
            <a:ext uri="{909E8E84-426E-40DD-AFC4-6F175D3DCCD1}">
              <a14:hiddenFill xmlns:a14="http://schemas.microsoft.com/office/drawing/2010/main" xmlns="">
                <a:solidFill>
                  <a:srgbClr val="FFFFFF"/>
                </a:solidFill>
              </a14:hiddenFill>
            </a:ext>
          </a:extLst>
        </p:spPr>
      </p:pic>
      <p:sp>
        <p:nvSpPr>
          <p:cNvPr id="4" name="TextBox 3"/>
          <p:cNvSpPr txBox="1"/>
          <p:nvPr/>
        </p:nvSpPr>
        <p:spPr>
          <a:xfrm>
            <a:off x="863712" y="478971"/>
            <a:ext cx="7387999" cy="1077218"/>
          </a:xfrm>
          <a:prstGeom prst="rect">
            <a:avLst/>
          </a:prstGeom>
          <a:noFill/>
        </p:spPr>
        <p:txBody>
          <a:bodyPr wrap="square" rtlCol="0">
            <a:spAutoFit/>
          </a:bodyPr>
          <a:lstStyle/>
          <a:p>
            <a:pPr algn="ctr"/>
            <a:r>
              <a:rPr lang="en-US" sz="3200" b="1" dirty="0" smtClean="0">
                <a:solidFill>
                  <a:srgbClr val="890505"/>
                </a:solidFill>
                <a:latin typeface="Franklin Gothic Demi Cond" panose="020B0706030402020204" pitchFamily="34" charset="0"/>
              </a:rPr>
              <a:t>Join us this evening for a reception with COPRA, sponsored by West Chester University!</a:t>
            </a:r>
            <a:endParaRPr lang="en-US" sz="3200" b="1" dirty="0">
              <a:solidFill>
                <a:srgbClr val="890505"/>
              </a:solidFill>
              <a:latin typeface="Franklin Gothic Demi Cond" panose="020B0706030402020204" pitchFamily="34" charset="0"/>
            </a:endParaRPr>
          </a:p>
        </p:txBody>
      </p:sp>
    </p:spTree>
    <p:extLst>
      <p:ext uri="{BB962C8B-B14F-4D97-AF65-F5344CB8AC3E}">
        <p14:creationId xmlns:p14="http://schemas.microsoft.com/office/powerpoint/2010/main" xmlns="" val="405150251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NASPAAlog.jpg"/>
          <p:cNvPicPr>
            <a:picLocks noChangeAspect="1"/>
          </p:cNvPicPr>
          <p:nvPr/>
        </p:nvPicPr>
        <p:blipFill>
          <a:blip r:embed="rId3" cstate="email">
            <a:extLst>
              <a:ext uri="{28A0092B-C50C-407E-A947-70E740481C1C}">
                <a14:useLocalDpi xmlns:a14="http://schemas.microsoft.com/office/drawing/2010/main" xmlns="" val="0"/>
              </a:ext>
            </a:extLst>
          </a:blip>
          <a:stretch>
            <a:fillRect/>
          </a:stretch>
        </p:blipFill>
        <p:spPr>
          <a:xfrm>
            <a:off x="4762543" y="517878"/>
            <a:ext cx="3090819" cy="1462988"/>
          </a:xfrm>
          <a:prstGeom prst="rect">
            <a:avLst/>
          </a:prstGeom>
        </p:spPr>
      </p:pic>
      <p:sp>
        <p:nvSpPr>
          <p:cNvPr id="6" name="Content Placeholder 5"/>
          <p:cNvSpPr>
            <a:spLocks noGrp="1"/>
          </p:cNvSpPr>
          <p:nvPr>
            <p:ph sz="half" idx="1"/>
          </p:nvPr>
        </p:nvSpPr>
        <p:spPr>
          <a:xfrm>
            <a:off x="457199" y="2214561"/>
            <a:ext cx="7396163" cy="3646281"/>
          </a:xfrm>
        </p:spPr>
        <p:txBody>
          <a:bodyPr>
            <a:noAutofit/>
          </a:bodyPr>
          <a:lstStyle/>
          <a:p>
            <a:pPr marL="0" indent="0">
              <a:buNone/>
            </a:pPr>
            <a:r>
              <a:rPr lang="en-US" sz="3600" dirty="0" smtClean="0">
                <a:solidFill>
                  <a:schemeClr val="tx1"/>
                </a:solidFill>
              </a:rPr>
              <a:t>Recognition, competitiveness, higher profile with students, employers, University officials, other stakeholders, potential resource mechanism…</a:t>
            </a:r>
            <a:endParaRPr lang="en-US" sz="3600" dirty="0">
              <a:solidFill>
                <a:schemeClr val="tx1"/>
              </a:solidFill>
            </a:endParaRPr>
          </a:p>
        </p:txBody>
      </p:sp>
      <p:sp>
        <p:nvSpPr>
          <p:cNvPr id="2" name="TextBox 1"/>
          <p:cNvSpPr txBox="1"/>
          <p:nvPr/>
        </p:nvSpPr>
        <p:spPr>
          <a:xfrm>
            <a:off x="737937" y="673768"/>
            <a:ext cx="3769895" cy="1323439"/>
          </a:xfrm>
          <a:prstGeom prst="rect">
            <a:avLst/>
          </a:prstGeom>
          <a:noFill/>
        </p:spPr>
        <p:txBody>
          <a:bodyPr wrap="square" rtlCol="0">
            <a:spAutoFit/>
          </a:bodyPr>
          <a:lstStyle/>
          <a:p>
            <a:r>
              <a:rPr lang="en-US" sz="4000" dirty="0" smtClean="0">
                <a:solidFill>
                  <a:srgbClr val="9A3131"/>
                </a:solidFill>
              </a:rPr>
              <a:t>Value of Accreditation</a:t>
            </a:r>
            <a:endParaRPr lang="en-US" sz="4000" dirty="0">
              <a:solidFill>
                <a:srgbClr val="9A3131"/>
              </a:solidFill>
            </a:endParaRPr>
          </a:p>
        </p:txBody>
      </p:sp>
    </p:spTree>
    <p:extLst>
      <p:ext uri="{BB962C8B-B14F-4D97-AF65-F5344CB8AC3E}">
        <p14:creationId xmlns:p14="http://schemas.microsoft.com/office/powerpoint/2010/main" xmlns="" val="447795581"/>
      </p:ext>
    </p:extLst>
  </p:cSld>
  <p:clrMapOvr>
    <a:masterClrMapping/>
  </p:clrMapOvr>
  <p:timing>
    <p:tnLst>
      <p:par>
        <p:cTn id="1" dur="indefinite" restart="never" nodeType="tmRoot"/>
      </p:par>
    </p:tnLst>
  </p:timing>
</p:sld>
</file>

<file path=ppt/theme/theme1.xml><?xml version="1.0" encoding="utf-8"?>
<a:theme xmlns:a="http://schemas.openxmlformats.org/drawingml/2006/main" name="Plaza">
  <a:themeElements>
    <a:clrScheme name="Plaza">
      <a:dk1>
        <a:sysClr val="windowText" lastClr="000000"/>
      </a:dk1>
      <a:lt1>
        <a:sysClr val="window" lastClr="FFFFFF"/>
      </a:lt1>
      <a:dk2>
        <a:srgbClr val="333333"/>
      </a:dk2>
      <a:lt2>
        <a:srgbClr val="CCCCCC"/>
      </a:lt2>
      <a:accent1>
        <a:srgbClr val="990000"/>
      </a:accent1>
      <a:accent2>
        <a:srgbClr val="580101"/>
      </a:accent2>
      <a:accent3>
        <a:srgbClr val="E94A00"/>
      </a:accent3>
      <a:accent4>
        <a:srgbClr val="EB8F00"/>
      </a:accent4>
      <a:accent5>
        <a:srgbClr val="A4A4A4"/>
      </a:accent5>
      <a:accent6>
        <a:srgbClr val="666666"/>
      </a:accent6>
      <a:hlink>
        <a:srgbClr val="D01010"/>
      </a:hlink>
      <a:folHlink>
        <a:srgbClr val="E6682E"/>
      </a:folHlink>
    </a:clrScheme>
    <a:fontScheme name="Plaza">
      <a:majorFont>
        <a:latin typeface="Century Gothic"/>
        <a:ea typeface=""/>
        <a:cs typeface=""/>
        <a:font script="Jpan" typeface="メイリオ"/>
      </a:majorFont>
      <a:minorFont>
        <a:latin typeface="Century Gothic"/>
        <a:ea typeface=""/>
        <a:cs typeface=""/>
        <a:font script="Jpan" typeface="メイリオ"/>
      </a:minorFont>
    </a:fontScheme>
    <a:fmtScheme name="Plaza">
      <a:fillStyleLst>
        <a:solidFill>
          <a:schemeClr val="phClr"/>
        </a:solidFill>
        <a:gradFill rotWithShape="1">
          <a:gsLst>
            <a:gs pos="0">
              <a:schemeClr val="phClr">
                <a:tint val="100000"/>
                <a:shade val="60000"/>
                <a:satMod val="135000"/>
              </a:schemeClr>
            </a:gs>
            <a:gs pos="100000">
              <a:schemeClr val="phClr">
                <a:tint val="100000"/>
                <a:shade val="100000"/>
                <a:satMod val="135000"/>
              </a:schemeClr>
            </a:gs>
          </a:gsLst>
          <a:lin ang="16200000" scaled="1"/>
        </a:gradFill>
        <a:gradFill rotWithShape="1">
          <a:gsLst>
            <a:gs pos="0">
              <a:schemeClr val="phClr">
                <a:shade val="70000"/>
                <a:satMod val="120000"/>
              </a:schemeClr>
            </a:gs>
            <a:gs pos="35000">
              <a:schemeClr val="phClr">
                <a:shade val="100000"/>
                <a:satMod val="150000"/>
              </a:schemeClr>
            </a:gs>
            <a:gs pos="70000">
              <a:schemeClr val="phClr">
                <a:tint val="100000"/>
                <a:shade val="100000"/>
                <a:satMod val="200000"/>
                <a:greenMod val="100000"/>
              </a:schemeClr>
            </a:gs>
            <a:gs pos="100000">
              <a:schemeClr val="phClr">
                <a:tint val="100000"/>
                <a:shade val="100000"/>
                <a:satMod val="250000"/>
                <a:greenMod val="100000"/>
              </a:schemeClr>
            </a:gs>
          </a:gsLst>
          <a:lin ang="16200000" scaled="1"/>
        </a:gra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innerShdw blurRad="190500" dist="63500" dir="5400000">
              <a:srgbClr val="FFFFFF">
                <a:alpha val="65000"/>
              </a:srgbClr>
            </a:innerShdw>
          </a:effectLst>
          <a:scene3d>
            <a:camera prst="orthographicFront">
              <a:rot lat="0" lon="0" rev="0"/>
            </a:camera>
            <a:lightRig rig="twoPt" dir="r">
              <a:rot lat="0" lon="0" rev="6000000"/>
            </a:lightRig>
          </a:scene3d>
          <a:sp3d prstMaterial="matte">
            <a:bevelT w="0" h="0" prst="relaxedInset"/>
          </a:sp3d>
        </a:effectStyle>
        <a:effectStyle>
          <a:effectLst>
            <a:innerShdw blurRad="50800" dist="25400" dir="13500000">
              <a:srgbClr val="FFFFFF">
                <a:alpha val="75000"/>
              </a:srgbClr>
            </a:innerShdw>
            <a:outerShdw blurRad="88900" dist="38100" dir="6600000" sx="101000" sy="101000" rotWithShape="0">
              <a:srgbClr val="000000">
                <a:alpha val="50000"/>
              </a:srgbClr>
            </a:outerShdw>
          </a:effectLst>
          <a:scene3d>
            <a:camera prst="perspectiveFront" fov="3000000"/>
            <a:lightRig rig="morning" dir="tl">
              <a:rot lat="0" lon="0" rev="1800000"/>
            </a:lightRig>
          </a:scene3d>
          <a:sp3d contourW="38100" prstMaterial="softEdge">
            <a:bevelT w="25400" h="38100"/>
            <a:contourClr>
              <a:schemeClr val="phClr">
                <a:tint val="6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Retrospect</Template>
  <TotalTime>10943</TotalTime>
  <Words>7420</Words>
  <Application>Microsoft Office PowerPoint</Application>
  <PresentationFormat>On-screen Show (4:3)</PresentationFormat>
  <Paragraphs>924</Paragraphs>
  <Slides>83</Slides>
  <Notes>80</Notes>
  <HiddenSlides>0</HiddenSlides>
  <MMClips>0</MMClips>
  <ScaleCrop>false</ScaleCrop>
  <HeadingPairs>
    <vt:vector size="4" baseType="variant">
      <vt:variant>
        <vt:lpstr>Theme</vt:lpstr>
      </vt:variant>
      <vt:variant>
        <vt:i4>1</vt:i4>
      </vt:variant>
      <vt:variant>
        <vt:lpstr>Slide Titles</vt:lpstr>
      </vt:variant>
      <vt:variant>
        <vt:i4>83</vt:i4>
      </vt:variant>
    </vt:vector>
  </HeadingPairs>
  <TitlesOfParts>
    <vt:vector size="84" baseType="lpstr">
      <vt:lpstr>Plaza</vt:lpstr>
      <vt:lpstr>Slide 1</vt:lpstr>
      <vt:lpstr>2016 NASPAA Accreditation Institute</vt:lpstr>
      <vt:lpstr>Institute Structure</vt:lpstr>
      <vt:lpstr>The Six Sessions</vt:lpstr>
      <vt:lpstr>The Six Sessions</vt:lpstr>
      <vt:lpstr>Expectations &amp; Assumptions</vt:lpstr>
      <vt:lpstr>Resources </vt:lpstr>
      <vt:lpstr>Slide 8</vt:lpstr>
      <vt:lpstr>Slide 9</vt:lpstr>
      <vt:lpstr>Slide 10</vt:lpstr>
      <vt:lpstr>Slide 11</vt:lpstr>
      <vt:lpstr>Slide 12</vt:lpstr>
      <vt:lpstr>Slide 13</vt:lpstr>
      <vt:lpstr>The accreditation triangle (from the videos…)</vt:lpstr>
      <vt:lpstr>The building blocks of accreditation</vt:lpstr>
      <vt:lpstr>Philosophy</vt:lpstr>
      <vt:lpstr>Overview of Process</vt:lpstr>
      <vt:lpstr>Key Actors</vt:lpstr>
      <vt:lpstr>It all starts with the mission</vt:lpstr>
      <vt:lpstr>It all starts with the mission</vt:lpstr>
      <vt:lpstr>The Generic Mission</vt:lpstr>
      <vt:lpstr>Designing a useful mission statement</vt:lpstr>
      <vt:lpstr>What distinguishes your program from others?</vt:lpstr>
      <vt:lpstr>What are your program’s public service values?</vt:lpstr>
      <vt:lpstr>Whom does your program serve?</vt:lpstr>
      <vt:lpstr>Partner Exercise</vt:lpstr>
      <vt:lpstr>Who are the stakeholders in your program?</vt:lpstr>
      <vt:lpstr>Persistent questions &amp; concerns</vt:lpstr>
      <vt:lpstr>Slide 29</vt:lpstr>
      <vt:lpstr>2016 NASPAA Accreditation Institute</vt:lpstr>
      <vt:lpstr>Session 2BC     The Self-Study Report and the Site Visit:  2 Perspectives</vt:lpstr>
      <vt:lpstr>Logistics</vt:lpstr>
      <vt:lpstr>Overview of Process</vt:lpstr>
      <vt:lpstr>Overview of Process</vt:lpstr>
      <vt:lpstr>Standard 1: Strategic Program Management</vt:lpstr>
      <vt:lpstr>Standard 2: Matching Governance with Mission</vt:lpstr>
      <vt:lpstr>Standard 3: Faculty Performance</vt:lpstr>
      <vt:lpstr>Standard 4: Serving Students</vt:lpstr>
      <vt:lpstr>Pick a standard, get a partner</vt:lpstr>
      <vt:lpstr>2016 NASPAA Accreditation Institute</vt:lpstr>
      <vt:lpstr>Session 3B     Student Learning Assessment: Reliability, Validity, Best Practices</vt:lpstr>
      <vt:lpstr>Universal competencies</vt:lpstr>
      <vt:lpstr>Operationalization of the Universal Competency Domains</vt:lpstr>
      <vt:lpstr>Operationalization of the Universal Competency Domains</vt:lpstr>
      <vt:lpstr>The Mapping process</vt:lpstr>
      <vt:lpstr>Exercise</vt:lpstr>
      <vt:lpstr>Student Learning Assessment</vt:lpstr>
      <vt:lpstr>Slide 48</vt:lpstr>
      <vt:lpstr>Rubrics are your best assessment friend</vt:lpstr>
      <vt:lpstr>Mortal Person Rubric</vt:lpstr>
      <vt:lpstr>Partial RUBRIC FOR A CASE</vt:lpstr>
      <vt:lpstr>Rubrics are your best assessment friend</vt:lpstr>
      <vt:lpstr>Establishing Rubric Reliability and Validity</vt:lpstr>
      <vt:lpstr>Assessment Best Practices and COPRA Expectations</vt:lpstr>
      <vt:lpstr>Assessment Best Practices and COPRA Expectations</vt:lpstr>
      <vt:lpstr>Exercise – 10 minutes</vt:lpstr>
      <vt:lpstr>2016 NASPAA Accreditation Institute</vt:lpstr>
      <vt:lpstr>Session 4AB: Diversity &amp; Inclusiveness</vt:lpstr>
      <vt:lpstr>Elements of diversity</vt:lpstr>
      <vt:lpstr>Required COMPONENTS OF a diversity plan</vt:lpstr>
      <vt:lpstr>Additional (optional ) COMPONENTS OF a diversity plan</vt:lpstr>
      <vt:lpstr>Key considerations</vt:lpstr>
      <vt:lpstr>ACTIVITY</vt:lpstr>
      <vt:lpstr>Potential strategies</vt:lpstr>
      <vt:lpstr>2016 NASPAA Accreditation Institute</vt:lpstr>
      <vt:lpstr>Slide 66</vt:lpstr>
      <vt:lpstr>Session 5AB: Fundamentals of Self-Study &amp; Site Visit</vt:lpstr>
      <vt:lpstr>Preparing for the Self Study</vt:lpstr>
      <vt:lpstr>Strategic Management Processes</vt:lpstr>
      <vt:lpstr>Student Learning Assessment</vt:lpstr>
      <vt:lpstr>Exercise</vt:lpstr>
      <vt:lpstr>Accreditation Process</vt:lpstr>
      <vt:lpstr>Accreditation Process</vt:lpstr>
      <vt:lpstr>SVT Meetings</vt:lpstr>
      <vt:lpstr>The Site Visit</vt:lpstr>
      <vt:lpstr>Accreditation Process</vt:lpstr>
      <vt:lpstr>Accreditation Process</vt:lpstr>
      <vt:lpstr>Final Action (Reaccreditation)</vt:lpstr>
      <vt:lpstr>Final Action (Accreditation)</vt:lpstr>
      <vt:lpstr>Questions on the Process</vt:lpstr>
      <vt:lpstr>2016 NASPAA Accreditation Institute</vt:lpstr>
      <vt:lpstr>Frequently Asked Questions and Your Questions</vt:lpstr>
      <vt:lpstr>Slide 83</vt:lpstr>
    </vt:vector>
  </TitlesOfParts>
  <Company>Willamette University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NASPAA Accreditation</dc:title>
  <dc:creator>Steven Maser</dc:creator>
  <cp:lastModifiedBy>Dianey Leal</cp:lastModifiedBy>
  <cp:revision>294</cp:revision>
  <cp:lastPrinted>2014-07-18T14:47:46Z</cp:lastPrinted>
  <dcterms:created xsi:type="dcterms:W3CDTF">2014-03-28T02:56:54Z</dcterms:created>
  <dcterms:modified xsi:type="dcterms:W3CDTF">2016-10-12T12:12:24Z</dcterms:modified>
</cp:coreProperties>
</file>