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67" r:id="rId2"/>
    <p:sldId id="312" r:id="rId3"/>
    <p:sldId id="296" r:id="rId4"/>
    <p:sldId id="298" r:id="rId5"/>
    <p:sldId id="299" r:id="rId6"/>
    <p:sldId id="300" r:id="rId7"/>
    <p:sldId id="301" r:id="rId8"/>
    <p:sldId id="302" r:id="rId9"/>
    <p:sldId id="303" r:id="rId10"/>
    <p:sldId id="304" r:id="rId11"/>
    <p:sldId id="305" r:id="rId12"/>
    <p:sldId id="306" r:id="rId13"/>
    <p:sldId id="307" r:id="rId14"/>
    <p:sldId id="309" r:id="rId15"/>
    <p:sldId id="325" r:id="rId16"/>
    <p:sldId id="412" r:id="rId17"/>
    <p:sldId id="413" r:id="rId18"/>
    <p:sldId id="414" r:id="rId19"/>
    <p:sldId id="415" r:id="rId20"/>
    <p:sldId id="353" r:id="rId21"/>
    <p:sldId id="416" r:id="rId22"/>
    <p:sldId id="354" r:id="rId23"/>
    <p:sldId id="355" r:id="rId24"/>
    <p:sldId id="356" r:id="rId25"/>
    <p:sldId id="357" r:id="rId26"/>
    <p:sldId id="358" r:id="rId27"/>
    <p:sldId id="359" r:id="rId28"/>
    <p:sldId id="352" r:id="rId29"/>
    <p:sldId id="417" r:id="rId30"/>
    <p:sldId id="418" r:id="rId31"/>
    <p:sldId id="419" r:id="rId32"/>
    <p:sldId id="420" r:id="rId33"/>
    <p:sldId id="421" r:id="rId34"/>
    <p:sldId id="422" r:id="rId35"/>
    <p:sldId id="360" r:id="rId36"/>
    <p:sldId id="361" r:id="rId37"/>
    <p:sldId id="470"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45" r:id="rId61"/>
    <p:sldId id="446" r:id="rId62"/>
    <p:sldId id="447" r:id="rId63"/>
    <p:sldId id="448" r:id="rId64"/>
    <p:sldId id="449" r:id="rId65"/>
    <p:sldId id="450" r:id="rId66"/>
    <p:sldId id="451" r:id="rId67"/>
    <p:sldId id="452" r:id="rId68"/>
    <p:sldId id="453" r:id="rId69"/>
    <p:sldId id="454" r:id="rId70"/>
    <p:sldId id="455" r:id="rId71"/>
    <p:sldId id="456" r:id="rId72"/>
    <p:sldId id="457" r:id="rId73"/>
    <p:sldId id="458" r:id="rId74"/>
    <p:sldId id="459" r:id="rId75"/>
    <p:sldId id="460" r:id="rId76"/>
    <p:sldId id="461" r:id="rId77"/>
    <p:sldId id="462" r:id="rId78"/>
    <p:sldId id="463" r:id="rId79"/>
    <p:sldId id="464" r:id="rId80"/>
    <p:sldId id="465" r:id="rId81"/>
    <p:sldId id="466" r:id="rId82"/>
    <p:sldId id="467" r:id="rId83"/>
    <p:sldId id="468" r:id="rId84"/>
    <p:sldId id="469" r:id="rId85"/>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baii, Nadia" initials="R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A3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50" autoAdjust="0"/>
  </p:normalViewPr>
  <p:slideViewPr>
    <p:cSldViewPr snapToGrid="0" snapToObjects="1">
      <p:cViewPr varScale="1">
        <p:scale>
          <a:sx n="81" d="100"/>
          <a:sy n="81" d="100"/>
        </p:scale>
        <p:origin x="-185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commentAuthors" Target="commentAuthors.xml"/><Relationship Id="rId8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Vickie%20doc\My%20Documents\As%20of%201-23-2012\Jack\MPA%20Scoreca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[MPA Scorecard.xlsx]LO1 Chart_Table 3!PivotTable3</c:name>
    <c:fmtId val="-1"/>
  </c:pivotSource>
  <c:chart>
    <c:title>
      <c:tx>
        <c:rich>
          <a:bodyPr/>
          <a:lstStyle/>
          <a:p>
            <a:pPr>
              <a:defRPr sz="1800"/>
            </a:pPr>
            <a:r>
              <a:rPr lang="en-US" sz="1800" dirty="0" smtClean="0"/>
              <a:t>Efficient </a:t>
            </a:r>
            <a:r>
              <a:rPr lang="en-US" sz="1800" dirty="0"/>
              <a:t>&amp; Effective Utilization of Organization Resources</a:t>
            </a:r>
          </a:p>
        </c:rich>
      </c:tx>
      <c:layout>
        <c:manualLayout>
          <c:xMode val="edge"/>
          <c:yMode val="edge"/>
          <c:x val="0.129577836861301"/>
          <c:y val="0.0294117647058823"/>
        </c:manualLayout>
      </c:layout>
      <c:overlay val="0"/>
    </c:title>
    <c:autoTitleDeleted val="0"/>
    <c:pivotFmts>
      <c:pivotFmt>
        <c:idx val="0"/>
        <c:marker>
          <c:symbol val="none"/>
        </c:marker>
      </c:pivotFmt>
      <c:pivotFmt>
        <c:idx val="1"/>
        <c:marker>
          <c:symbol val="none"/>
        </c:marker>
      </c:pivotFmt>
      <c:pivotFmt>
        <c:idx val="2"/>
        <c:spPr>
          <a:solidFill>
            <a:srgbClr val="FFCCCC"/>
          </a:solidFill>
        </c:spPr>
        <c:marker>
          <c:symbol val="none"/>
        </c:marker>
        <c:dLbl>
          <c:idx val="0"/>
          <c:spPr/>
          <c:txPr>
            <a:bodyPr/>
            <a:lstStyle/>
            <a:p>
              <a:pPr>
                <a:defRPr/>
              </a:pPr>
              <a:endParaRPr lang="en-US"/>
            </a:p>
          </c:txPr>
          <c:showLegendKey val="0"/>
          <c:showVal val="1"/>
          <c:showCatName val="0"/>
          <c:showSerName val="0"/>
          <c:showPercent val="0"/>
          <c:showBubbleSize val="0"/>
        </c:dLbl>
      </c:pivotFmt>
      <c:pivotFmt>
        <c:idx val="3"/>
        <c:spPr>
          <a:solidFill>
            <a:schemeClr val="accent3">
              <a:lumMod val="60000"/>
              <a:lumOff val="40000"/>
            </a:schemeClr>
          </a:solidFill>
        </c:spPr>
        <c:marker>
          <c:symbol val="none"/>
        </c:marker>
        <c:dLbl>
          <c:idx val="0"/>
          <c:spPr/>
          <c:txPr>
            <a:bodyPr/>
            <a:lstStyle/>
            <a:p>
              <a:pPr>
                <a:defRPr/>
              </a:pPr>
              <a:endParaRPr lang="en-US"/>
            </a:p>
          </c:txPr>
          <c:showLegendKey val="0"/>
          <c:showVal val="1"/>
          <c:showCatName val="0"/>
          <c:showSerName val="0"/>
          <c:showPercent val="0"/>
          <c:showBubbleSize val="0"/>
        </c:dLbl>
      </c:pivotFmt>
      <c:pivotFmt>
        <c:idx val="4"/>
        <c:spPr>
          <a:solidFill>
            <a:srgbClr val="FFCCCC"/>
          </a:solidFill>
        </c:spPr>
        <c:marker>
          <c:symbol val="none"/>
        </c:marker>
        <c:dLbl>
          <c:idx val="0"/>
          <c:spPr/>
          <c:txPr>
            <a:bodyPr/>
            <a:lstStyle/>
            <a:p>
              <a:pPr>
                <a:defRPr/>
              </a:pPr>
              <a:endParaRPr lang="en-US"/>
            </a:p>
          </c:txPr>
          <c:showLegendKey val="0"/>
          <c:showVal val="1"/>
          <c:showCatName val="0"/>
          <c:showSerName val="0"/>
          <c:showPercent val="0"/>
          <c:showBubbleSize val="0"/>
        </c:dLbl>
      </c:pivotFmt>
      <c:pivotFmt>
        <c:idx val="5"/>
        <c:spPr>
          <a:solidFill>
            <a:schemeClr val="accent3">
              <a:lumMod val="60000"/>
              <a:lumOff val="40000"/>
            </a:schemeClr>
          </a:solidFill>
        </c:spPr>
        <c:marker>
          <c:symbol val="none"/>
        </c:marker>
        <c:dLbl>
          <c:idx val="0"/>
          <c:spPr/>
          <c:txPr>
            <a:bodyPr/>
            <a:lstStyle/>
            <a:p>
              <a:pPr>
                <a:defRPr/>
              </a:pPr>
              <a:endParaRPr lang="en-US"/>
            </a:p>
          </c:txPr>
          <c:showLegendKey val="0"/>
          <c:showVal val="1"/>
          <c:showCatName val="0"/>
          <c:showSerName val="0"/>
          <c:showPercent val="0"/>
          <c:showBubbleSize val="0"/>
        </c:dLbl>
      </c:pivotFmt>
      <c:pivotFmt>
        <c:idx val="6"/>
        <c:spPr>
          <a:solidFill>
            <a:srgbClr val="FFCCCC"/>
          </a:solidFill>
        </c:spPr>
        <c:marker>
          <c:symbol val="none"/>
        </c:marker>
        <c:dLbl>
          <c:idx val="0"/>
          <c:spPr/>
          <c:txPr>
            <a:bodyPr/>
            <a:lstStyle/>
            <a:p>
              <a:pPr>
                <a:defRPr/>
              </a:pPr>
              <a:endParaRPr lang="en-US"/>
            </a:p>
          </c:txPr>
          <c:showLegendKey val="0"/>
          <c:showVal val="1"/>
          <c:showCatName val="0"/>
          <c:showSerName val="0"/>
          <c:showPercent val="0"/>
          <c:showBubbleSize val="0"/>
        </c:dLbl>
      </c:pivotFmt>
      <c:pivotFmt>
        <c:idx val="7"/>
        <c:spPr>
          <a:solidFill>
            <a:schemeClr val="accent3">
              <a:lumMod val="60000"/>
              <a:lumOff val="40000"/>
            </a:schemeClr>
          </a:solidFill>
        </c:spPr>
        <c:marker>
          <c:symbol val="none"/>
        </c:marker>
        <c:dLbl>
          <c:idx val="0"/>
          <c:spPr/>
          <c:txPr>
            <a:bodyPr/>
            <a:lstStyle/>
            <a:p>
              <a:pPr>
                <a:defRPr/>
              </a:pPr>
              <a:endParaRPr lang="en-US"/>
            </a:p>
          </c:txPr>
          <c:showLegendKey val="0"/>
          <c:showVal val="1"/>
          <c:showCatName val="0"/>
          <c:showSerName val="0"/>
          <c:showPercent val="0"/>
          <c:showBubbleSize val="0"/>
        </c:dLbl>
      </c:pivotFmt>
    </c:pivotFmts>
    <c:plotArea>
      <c:layout>
        <c:manualLayout>
          <c:layoutTarget val="inner"/>
          <c:xMode val="edge"/>
          <c:yMode val="edge"/>
          <c:x val="0.15390343252548"/>
          <c:y val="0.258613923259593"/>
          <c:w val="0.734786958448377"/>
          <c:h val="0.443217538984098"/>
        </c:manualLayout>
      </c:layout>
      <c:barChart>
        <c:barDir val="col"/>
        <c:grouping val="clustered"/>
        <c:varyColors val="0"/>
        <c:ser>
          <c:idx val="0"/>
          <c:order val="0"/>
          <c:tx>
            <c:strRef>
              <c:f>'LO1 Chart_Table 3'!$H$2:$H$3</c:f>
              <c:strCache>
                <c:ptCount val="1"/>
                <c:pt idx="0">
                  <c:v>584</c:v>
                </c:pt>
              </c:strCache>
            </c:strRef>
          </c:tx>
          <c:spPr>
            <a:solidFill>
              <a:srgbClr val="FFCCCC"/>
            </a:solidFill>
          </c:spPr>
          <c:invertIfNegative val="0"/>
          <c:dLbls>
            <c:txPr>
              <a:bodyPr/>
              <a:lstStyle/>
              <a:p>
                <a:pPr>
                  <a:defRPr/>
                </a:pPr>
                <a:endParaRPr lang="en-US"/>
              </a:p>
            </c:txPr>
            <c:showLegendKey val="0"/>
            <c:showVal val="1"/>
            <c:showCatName val="0"/>
            <c:showSerName val="0"/>
            <c:showPercent val="0"/>
            <c:showBubbleSize val="0"/>
            <c:showLeaderLines val="0"/>
          </c:dLbls>
          <c:cat>
            <c:multiLvlStrRef>
              <c:f>'LO1 Chart_Table 3'!$G$4:$G$9</c:f>
              <c:multiLvlStrCache>
                <c:ptCount val="3"/>
                <c:lvl>
                  <c:pt idx="0">
                    <c:v>Summer</c:v>
                  </c:pt>
                  <c:pt idx="1">
                    <c:v>Summer (b)</c:v>
                  </c:pt>
                  <c:pt idx="2">
                    <c:v>Winter</c:v>
                  </c:pt>
                </c:lvl>
                <c:lvl>
                  <c:pt idx="0">
                    <c:v>2008</c:v>
                  </c:pt>
                  <c:pt idx="2">
                    <c:v>2010</c:v>
                  </c:pt>
                </c:lvl>
              </c:multiLvlStrCache>
            </c:multiLvlStrRef>
          </c:cat>
          <c:val>
            <c:numRef>
              <c:f>'LO1 Chart_Table 3'!$H$4:$H$9</c:f>
              <c:numCache>
                <c:formatCode>General</c:formatCode>
                <c:ptCount val="3"/>
                <c:pt idx="0" formatCode="0%">
                  <c:v>0.82</c:v>
                </c:pt>
                <c:pt idx="2" formatCode="0%">
                  <c:v>0.92</c:v>
                </c:pt>
              </c:numCache>
            </c:numRef>
          </c:val>
        </c:ser>
        <c:ser>
          <c:idx val="1"/>
          <c:order val="1"/>
          <c:tx>
            <c:strRef>
              <c:f>'LO1 Chart_Table 3'!$I$2:$I$3</c:f>
              <c:strCache>
                <c:ptCount val="1"/>
                <c:pt idx="0">
                  <c:v>585</c:v>
                </c:pt>
              </c:strCache>
            </c:strRef>
          </c:tx>
          <c:spPr>
            <a:solidFill>
              <a:schemeClr val="accent3">
                <a:lumMod val="60000"/>
                <a:lumOff val="40000"/>
              </a:schemeClr>
            </a:solidFill>
          </c:spPr>
          <c:invertIfNegative val="0"/>
          <c:dLbls>
            <c:txPr>
              <a:bodyPr/>
              <a:lstStyle/>
              <a:p>
                <a:pPr>
                  <a:defRPr/>
                </a:pPr>
                <a:endParaRPr lang="en-US"/>
              </a:p>
            </c:txPr>
            <c:showLegendKey val="0"/>
            <c:showVal val="1"/>
            <c:showCatName val="0"/>
            <c:showSerName val="0"/>
            <c:showPercent val="0"/>
            <c:showBubbleSize val="0"/>
            <c:showLeaderLines val="0"/>
          </c:dLbls>
          <c:cat>
            <c:multiLvlStrRef>
              <c:f>'LO1 Chart_Table 3'!$G$4:$G$9</c:f>
              <c:multiLvlStrCache>
                <c:ptCount val="3"/>
                <c:lvl>
                  <c:pt idx="0">
                    <c:v>Summer</c:v>
                  </c:pt>
                  <c:pt idx="1">
                    <c:v>Summer (b)</c:v>
                  </c:pt>
                  <c:pt idx="2">
                    <c:v>Winter</c:v>
                  </c:pt>
                </c:lvl>
                <c:lvl>
                  <c:pt idx="0">
                    <c:v>2008</c:v>
                  </c:pt>
                  <c:pt idx="2">
                    <c:v>2010</c:v>
                  </c:pt>
                </c:lvl>
              </c:multiLvlStrCache>
            </c:multiLvlStrRef>
          </c:cat>
          <c:val>
            <c:numRef>
              <c:f>'LO1 Chart_Table 3'!$I$4:$I$9</c:f>
              <c:numCache>
                <c:formatCode>0%</c:formatCode>
                <c:ptCount val="3"/>
                <c:pt idx="0">
                  <c:v>0.83</c:v>
                </c:pt>
                <c:pt idx="1">
                  <c:v>0.86</c:v>
                </c:pt>
                <c:pt idx="2">
                  <c:v>0.95</c:v>
                </c:pt>
              </c:numCache>
            </c:numRef>
          </c:val>
        </c:ser>
        <c:dLbls>
          <c:showLegendKey val="0"/>
          <c:showVal val="0"/>
          <c:showCatName val="0"/>
          <c:showSerName val="0"/>
          <c:showPercent val="0"/>
          <c:showBubbleSize val="0"/>
        </c:dLbls>
        <c:gapWidth val="150"/>
        <c:overlap val="-50"/>
        <c:axId val="2073513512"/>
        <c:axId val="2073459048"/>
      </c:barChart>
      <c:catAx>
        <c:axId val="2073513512"/>
        <c:scaling>
          <c:orientation val="minMax"/>
        </c:scaling>
        <c:delete val="0"/>
        <c:axPos val="b"/>
        <c:title>
          <c:tx>
            <c:rich>
              <a:bodyPr/>
              <a:lstStyle/>
              <a:p>
                <a:pPr>
                  <a:defRPr/>
                </a:pPr>
                <a:r>
                  <a:rPr lang="en-US"/>
                  <a:t>Term by Year</a:t>
                </a:r>
              </a:p>
            </c:rich>
          </c:tx>
          <c:layout>
            <c:manualLayout>
              <c:xMode val="edge"/>
              <c:yMode val="edge"/>
              <c:x val="0.427958209769233"/>
              <c:y val="0.910934074417168"/>
            </c:manualLayout>
          </c:layout>
          <c:overlay val="0"/>
        </c:title>
        <c:majorTickMark val="out"/>
        <c:minorTickMark val="none"/>
        <c:tickLblPos val="nextTo"/>
        <c:crossAx val="2073459048"/>
        <c:crosses val="autoZero"/>
        <c:auto val="1"/>
        <c:lblAlgn val="ctr"/>
        <c:lblOffset val="100"/>
        <c:noMultiLvlLbl val="0"/>
      </c:catAx>
      <c:valAx>
        <c:axId val="2073459048"/>
        <c:scaling>
          <c:orientation val="minMax"/>
          <c:min val="0.0"/>
        </c:scaling>
        <c:delete val="0"/>
        <c:axPos val="l"/>
        <c:majorGridlines/>
        <c:title>
          <c:tx>
            <c:rich>
              <a:bodyPr rot="-5400000" vert="horz"/>
              <a:lstStyle/>
              <a:p>
                <a:pPr>
                  <a:defRPr/>
                </a:pPr>
                <a:r>
                  <a:rPr lang="en-US"/>
                  <a:t>Percentage</a:t>
                </a:r>
              </a:p>
            </c:rich>
          </c:tx>
          <c:layout/>
          <c:overlay val="0"/>
        </c:title>
        <c:numFmt formatCode="0%" sourceLinked="1"/>
        <c:majorTickMark val="out"/>
        <c:minorTickMark val="none"/>
        <c:tickLblPos val="nextTo"/>
        <c:crossAx val="2073513512"/>
        <c:crosses val="autoZero"/>
        <c:crossBetween val="between"/>
      </c:valAx>
    </c:plotArea>
    <c:legend>
      <c:legendPos val="r"/>
      <c:layout>
        <c:manualLayout>
          <c:xMode val="edge"/>
          <c:yMode val="edge"/>
          <c:x val="0.895183897467362"/>
          <c:y val="0.366605821999523"/>
          <c:w val="0.0810065787231142"/>
          <c:h val="0.155329873538535"/>
        </c:manualLayout>
      </c:layout>
      <c:overlay val="0"/>
    </c:legend>
    <c:plotVisOnly val="1"/>
    <c:dispBlanksAs val="gap"/>
    <c:showDLblsOverMax val="0"/>
  </c:chart>
  <c:txPr>
    <a:bodyPr/>
    <a:lstStyle/>
    <a:p>
      <a:pPr>
        <a:defRPr sz="1200"/>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omments/comment1.xml><?xml version="1.0" encoding="utf-8"?>
<p:cmLst xmlns:a="http://schemas.openxmlformats.org/drawingml/2006/main" xmlns:r="http://schemas.openxmlformats.org/officeDocument/2006/relationships" xmlns:p="http://schemas.openxmlformats.org/presentationml/2006/main">
  <p:cm authorId="0" dt="2015-09-13T09:07:00.668"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EBB00-EE5C-B646-807B-6EFC87B97F1C}"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F070B060-C6DA-E741-8EED-2E78C2D5AD9E}">
      <dgm:prSet phldrT="[Text]" custT="1"/>
      <dgm:spPr/>
      <dgm:t>
        <a:bodyPr/>
        <a:lstStyle/>
        <a:p>
          <a:r>
            <a:rPr lang="en-US" sz="2000" b="1" dirty="0" smtClean="0">
              <a:solidFill>
                <a:schemeClr val="tx1"/>
              </a:solidFill>
            </a:rPr>
            <a:t>INPUTS</a:t>
          </a:r>
          <a:endParaRPr lang="en-US" sz="2000" b="1" dirty="0">
            <a:solidFill>
              <a:schemeClr val="tx1"/>
            </a:solidFill>
          </a:endParaRPr>
        </a:p>
      </dgm:t>
    </dgm:pt>
    <dgm:pt modelId="{DE4220AD-E75B-F64B-AF46-275CCEF12C2F}" type="parTrans" cxnId="{1E438AA0-13F1-684E-8942-7885A0F52EE0}">
      <dgm:prSet/>
      <dgm:spPr/>
      <dgm:t>
        <a:bodyPr/>
        <a:lstStyle/>
        <a:p>
          <a:endParaRPr lang="en-US"/>
        </a:p>
      </dgm:t>
    </dgm:pt>
    <dgm:pt modelId="{0A8302E9-829D-D041-BB87-CB052261AA16}" type="sibTrans" cxnId="{1E438AA0-13F1-684E-8942-7885A0F52EE0}">
      <dgm:prSet/>
      <dgm:spPr/>
      <dgm:t>
        <a:bodyPr/>
        <a:lstStyle/>
        <a:p>
          <a:endParaRPr lang="en-US"/>
        </a:p>
      </dgm:t>
    </dgm:pt>
    <dgm:pt modelId="{EB0F9B61-97C5-0242-BA18-546DD0F956A8}">
      <dgm:prSet phldrT="[Text]" custT="1"/>
      <dgm:spPr/>
      <dgm:t>
        <a:bodyPr/>
        <a:lstStyle/>
        <a:p>
          <a:r>
            <a:rPr lang="en-US" sz="2000" b="1" dirty="0" smtClean="0">
              <a:solidFill>
                <a:schemeClr val="tx1"/>
              </a:solidFill>
            </a:rPr>
            <a:t>ACTIVITIES &amp; STRATEGIES</a:t>
          </a:r>
          <a:endParaRPr lang="en-US" sz="2000" b="1" dirty="0">
            <a:solidFill>
              <a:schemeClr val="tx1"/>
            </a:solidFill>
          </a:endParaRPr>
        </a:p>
      </dgm:t>
    </dgm:pt>
    <dgm:pt modelId="{CD667DAB-8FB9-C740-B2A1-939174180889}" type="parTrans" cxnId="{1078DF4D-80E7-BC49-93EA-5554D65B5C4A}">
      <dgm:prSet/>
      <dgm:spPr/>
      <dgm:t>
        <a:bodyPr/>
        <a:lstStyle/>
        <a:p>
          <a:endParaRPr lang="en-US"/>
        </a:p>
      </dgm:t>
    </dgm:pt>
    <dgm:pt modelId="{178A3F54-55AF-D942-9DE4-7DF4066F6D18}" type="sibTrans" cxnId="{1078DF4D-80E7-BC49-93EA-5554D65B5C4A}">
      <dgm:prSet/>
      <dgm:spPr/>
      <dgm:t>
        <a:bodyPr/>
        <a:lstStyle/>
        <a:p>
          <a:endParaRPr lang="en-US"/>
        </a:p>
      </dgm:t>
    </dgm:pt>
    <dgm:pt modelId="{6D2C8166-F615-B643-A9F0-87A42CAB5F61}">
      <dgm:prSet phldrT="[Text]" custT="1"/>
      <dgm:spPr/>
      <dgm:t>
        <a:bodyPr/>
        <a:lstStyle/>
        <a:p>
          <a:r>
            <a:rPr lang="en-US" sz="2000" b="1" dirty="0" smtClean="0">
              <a:solidFill>
                <a:schemeClr val="tx1"/>
              </a:solidFill>
            </a:rPr>
            <a:t>OUTPUTS</a:t>
          </a:r>
          <a:endParaRPr lang="en-US" sz="2000" b="1" dirty="0">
            <a:solidFill>
              <a:schemeClr val="tx1"/>
            </a:solidFill>
          </a:endParaRPr>
        </a:p>
      </dgm:t>
    </dgm:pt>
    <dgm:pt modelId="{A9D81F9F-C978-F24D-AC80-F70D03462273}" type="parTrans" cxnId="{762F81A2-0A97-BA4E-8293-886FF7065012}">
      <dgm:prSet/>
      <dgm:spPr/>
      <dgm:t>
        <a:bodyPr/>
        <a:lstStyle/>
        <a:p>
          <a:endParaRPr lang="en-US"/>
        </a:p>
      </dgm:t>
    </dgm:pt>
    <dgm:pt modelId="{940ED7A6-EF3D-3746-B0EC-DF796B42BD5F}" type="sibTrans" cxnId="{762F81A2-0A97-BA4E-8293-886FF7065012}">
      <dgm:prSet/>
      <dgm:spPr/>
      <dgm:t>
        <a:bodyPr/>
        <a:lstStyle/>
        <a:p>
          <a:endParaRPr lang="en-US"/>
        </a:p>
      </dgm:t>
    </dgm:pt>
    <dgm:pt modelId="{399131BC-A37F-B04C-B88B-0C537DF76135}">
      <dgm:prSet phldrT="[Text]" custT="1"/>
      <dgm:spPr/>
      <dgm:t>
        <a:bodyPr/>
        <a:lstStyle/>
        <a:p>
          <a:r>
            <a:rPr lang="en-US" sz="2000" b="1" dirty="0" smtClean="0">
              <a:solidFill>
                <a:schemeClr val="tx1"/>
              </a:solidFill>
            </a:rPr>
            <a:t>OUTCOMES</a:t>
          </a:r>
          <a:endParaRPr lang="en-US" sz="2000" b="1" dirty="0">
            <a:solidFill>
              <a:schemeClr val="tx1"/>
            </a:solidFill>
          </a:endParaRPr>
        </a:p>
      </dgm:t>
    </dgm:pt>
    <dgm:pt modelId="{12C1B004-F54F-9341-820E-086489CE59F0}" type="parTrans" cxnId="{C98AABC8-7E37-6742-B937-8F9FD38241F8}">
      <dgm:prSet/>
      <dgm:spPr/>
      <dgm:t>
        <a:bodyPr/>
        <a:lstStyle/>
        <a:p>
          <a:endParaRPr lang="en-US"/>
        </a:p>
      </dgm:t>
    </dgm:pt>
    <dgm:pt modelId="{10821310-3A3B-8340-A530-26225EA79E08}" type="sibTrans" cxnId="{C98AABC8-7E37-6742-B937-8F9FD38241F8}">
      <dgm:prSet/>
      <dgm:spPr/>
      <dgm:t>
        <a:bodyPr/>
        <a:lstStyle/>
        <a:p>
          <a:endParaRPr lang="en-US"/>
        </a:p>
      </dgm:t>
    </dgm:pt>
    <dgm:pt modelId="{19A2F145-169C-A041-81B5-C0272EECD671}">
      <dgm:prSet phldrT="[Text]" custT="1"/>
      <dgm:spPr/>
      <dgm:t>
        <a:bodyPr/>
        <a:lstStyle/>
        <a:p>
          <a:r>
            <a:rPr lang="en-US" sz="2000" b="1" dirty="0" smtClean="0">
              <a:solidFill>
                <a:schemeClr val="tx1"/>
              </a:solidFill>
            </a:rPr>
            <a:t>MEASURES &amp; ASSESSMENT</a:t>
          </a:r>
          <a:endParaRPr lang="en-US" sz="2000" b="1" dirty="0">
            <a:solidFill>
              <a:schemeClr val="tx1"/>
            </a:solidFill>
          </a:endParaRPr>
        </a:p>
      </dgm:t>
    </dgm:pt>
    <dgm:pt modelId="{F98EC938-9D6D-424F-8157-C3C899B88DC0}" type="parTrans" cxnId="{D5799E28-38EA-5F4E-8A0E-F44E48A0B14D}">
      <dgm:prSet/>
      <dgm:spPr/>
      <dgm:t>
        <a:bodyPr/>
        <a:lstStyle/>
        <a:p>
          <a:endParaRPr lang="en-US"/>
        </a:p>
      </dgm:t>
    </dgm:pt>
    <dgm:pt modelId="{59A2D41F-0287-FD42-949B-4CCF48C1775D}" type="sibTrans" cxnId="{D5799E28-38EA-5F4E-8A0E-F44E48A0B14D}">
      <dgm:prSet/>
      <dgm:spPr/>
      <dgm:t>
        <a:bodyPr/>
        <a:lstStyle/>
        <a:p>
          <a:endParaRPr lang="en-US"/>
        </a:p>
      </dgm:t>
    </dgm:pt>
    <dgm:pt modelId="{7CEDE245-57BE-894D-8A90-9E5E6EB7321D}" type="pres">
      <dgm:prSet presAssocID="{223EBB00-EE5C-B646-807B-6EFC87B97F1C}" presName="cycle" presStyleCnt="0">
        <dgm:presLayoutVars>
          <dgm:dir/>
          <dgm:resizeHandles val="exact"/>
        </dgm:presLayoutVars>
      </dgm:prSet>
      <dgm:spPr/>
      <dgm:t>
        <a:bodyPr/>
        <a:lstStyle/>
        <a:p>
          <a:endParaRPr lang="en-US"/>
        </a:p>
      </dgm:t>
    </dgm:pt>
    <dgm:pt modelId="{507582E6-3442-B04F-8967-457B230A2D38}" type="pres">
      <dgm:prSet presAssocID="{F070B060-C6DA-E741-8EED-2E78C2D5AD9E}" presName="node" presStyleLbl="node1" presStyleIdx="0" presStyleCnt="5" custScaleX="188948" custScaleY="98765" custRadScaleRad="100933" custRadScaleInc="-14872">
        <dgm:presLayoutVars>
          <dgm:bulletEnabled val="1"/>
        </dgm:presLayoutVars>
      </dgm:prSet>
      <dgm:spPr/>
      <dgm:t>
        <a:bodyPr/>
        <a:lstStyle/>
        <a:p>
          <a:endParaRPr lang="en-US"/>
        </a:p>
      </dgm:t>
    </dgm:pt>
    <dgm:pt modelId="{C6F63EBA-65DD-054D-A158-434EBA65CFD1}" type="pres">
      <dgm:prSet presAssocID="{0A8302E9-829D-D041-BB87-CB052261AA16}" presName="sibTrans" presStyleLbl="sibTrans2D1" presStyleIdx="0" presStyleCnt="5"/>
      <dgm:spPr/>
      <dgm:t>
        <a:bodyPr/>
        <a:lstStyle/>
        <a:p>
          <a:endParaRPr lang="en-US"/>
        </a:p>
      </dgm:t>
    </dgm:pt>
    <dgm:pt modelId="{E7FF00AE-29E6-F04D-A7B4-1943FA8D4BD2}" type="pres">
      <dgm:prSet presAssocID="{0A8302E9-829D-D041-BB87-CB052261AA16}" presName="connectorText" presStyleLbl="sibTrans2D1" presStyleIdx="0" presStyleCnt="5"/>
      <dgm:spPr/>
      <dgm:t>
        <a:bodyPr/>
        <a:lstStyle/>
        <a:p>
          <a:endParaRPr lang="en-US"/>
        </a:p>
      </dgm:t>
    </dgm:pt>
    <dgm:pt modelId="{97A55B6F-93B1-3A44-B3CE-8D2CE24E082D}" type="pres">
      <dgm:prSet presAssocID="{EB0F9B61-97C5-0242-BA18-546DD0F956A8}" presName="node" presStyleLbl="node1" presStyleIdx="1" presStyleCnt="5" custScaleX="188979" custScaleY="106396" custRadScaleRad="173346" custRadScaleInc="20833">
        <dgm:presLayoutVars>
          <dgm:bulletEnabled val="1"/>
        </dgm:presLayoutVars>
      </dgm:prSet>
      <dgm:spPr/>
      <dgm:t>
        <a:bodyPr/>
        <a:lstStyle/>
        <a:p>
          <a:endParaRPr lang="en-US"/>
        </a:p>
      </dgm:t>
    </dgm:pt>
    <dgm:pt modelId="{1CBC32E3-DAE7-A747-839B-0A54EEB8444D}" type="pres">
      <dgm:prSet presAssocID="{178A3F54-55AF-D942-9DE4-7DF4066F6D18}" presName="sibTrans" presStyleLbl="sibTrans2D1" presStyleIdx="1" presStyleCnt="5"/>
      <dgm:spPr/>
      <dgm:t>
        <a:bodyPr/>
        <a:lstStyle/>
        <a:p>
          <a:endParaRPr lang="en-US"/>
        </a:p>
      </dgm:t>
    </dgm:pt>
    <dgm:pt modelId="{7ABBE3B8-189B-444F-94DF-06D99734B2FE}" type="pres">
      <dgm:prSet presAssocID="{178A3F54-55AF-D942-9DE4-7DF4066F6D18}" presName="connectorText" presStyleLbl="sibTrans2D1" presStyleIdx="1" presStyleCnt="5"/>
      <dgm:spPr/>
      <dgm:t>
        <a:bodyPr/>
        <a:lstStyle/>
        <a:p>
          <a:endParaRPr lang="en-US"/>
        </a:p>
      </dgm:t>
    </dgm:pt>
    <dgm:pt modelId="{FD6F717B-2A8B-F241-98E4-9DDA7EBE2BB5}" type="pres">
      <dgm:prSet presAssocID="{6D2C8166-F615-B643-A9F0-87A42CAB5F61}" presName="node" presStyleLbl="node1" presStyleIdx="2" presStyleCnt="5" custScaleX="178407" custScaleY="95644" custRadScaleRad="131781" custRadScaleInc="-40382">
        <dgm:presLayoutVars>
          <dgm:bulletEnabled val="1"/>
        </dgm:presLayoutVars>
      </dgm:prSet>
      <dgm:spPr/>
      <dgm:t>
        <a:bodyPr/>
        <a:lstStyle/>
        <a:p>
          <a:endParaRPr lang="en-US"/>
        </a:p>
      </dgm:t>
    </dgm:pt>
    <dgm:pt modelId="{29FD52A7-C33E-C844-8FAF-988634AC4CC4}" type="pres">
      <dgm:prSet presAssocID="{940ED7A6-EF3D-3746-B0EC-DF796B42BD5F}" presName="sibTrans" presStyleLbl="sibTrans2D1" presStyleIdx="2" presStyleCnt="5"/>
      <dgm:spPr/>
      <dgm:t>
        <a:bodyPr/>
        <a:lstStyle/>
        <a:p>
          <a:endParaRPr lang="en-US"/>
        </a:p>
      </dgm:t>
    </dgm:pt>
    <dgm:pt modelId="{9BD9F23E-69C3-3040-99C1-B0486C5007DC}" type="pres">
      <dgm:prSet presAssocID="{940ED7A6-EF3D-3746-B0EC-DF796B42BD5F}" presName="connectorText" presStyleLbl="sibTrans2D1" presStyleIdx="2" presStyleCnt="5"/>
      <dgm:spPr/>
      <dgm:t>
        <a:bodyPr/>
        <a:lstStyle/>
        <a:p>
          <a:endParaRPr lang="en-US"/>
        </a:p>
      </dgm:t>
    </dgm:pt>
    <dgm:pt modelId="{F7852352-3A40-2044-B379-9D67EEFB2AA8}" type="pres">
      <dgm:prSet presAssocID="{399131BC-A37F-B04C-B88B-0C537DF76135}" presName="node" presStyleLbl="node1" presStyleIdx="3" presStyleCnt="5" custScaleX="183481" custRadScaleRad="123894" custRadScaleInc="36741">
        <dgm:presLayoutVars>
          <dgm:bulletEnabled val="1"/>
        </dgm:presLayoutVars>
      </dgm:prSet>
      <dgm:spPr/>
      <dgm:t>
        <a:bodyPr/>
        <a:lstStyle/>
        <a:p>
          <a:endParaRPr lang="en-US"/>
        </a:p>
      </dgm:t>
    </dgm:pt>
    <dgm:pt modelId="{504ACB78-B4F6-D74C-A906-18E58408994F}" type="pres">
      <dgm:prSet presAssocID="{10821310-3A3B-8340-A530-26225EA79E08}" presName="sibTrans" presStyleLbl="sibTrans2D1" presStyleIdx="3" presStyleCnt="5"/>
      <dgm:spPr/>
      <dgm:t>
        <a:bodyPr/>
        <a:lstStyle/>
        <a:p>
          <a:endParaRPr lang="en-US"/>
        </a:p>
      </dgm:t>
    </dgm:pt>
    <dgm:pt modelId="{0207C639-F0ED-524A-AF19-5F4D2D21DFFA}" type="pres">
      <dgm:prSet presAssocID="{10821310-3A3B-8340-A530-26225EA79E08}" presName="connectorText" presStyleLbl="sibTrans2D1" presStyleIdx="3" presStyleCnt="5"/>
      <dgm:spPr/>
      <dgm:t>
        <a:bodyPr/>
        <a:lstStyle/>
        <a:p>
          <a:endParaRPr lang="en-US"/>
        </a:p>
      </dgm:t>
    </dgm:pt>
    <dgm:pt modelId="{35F805D6-ED46-4247-BED1-1810B8DFCCFB}" type="pres">
      <dgm:prSet presAssocID="{19A2F145-169C-A041-81B5-C0272EECD671}" presName="node" presStyleLbl="node1" presStyleIdx="4" presStyleCnt="5" custScaleX="182004" custScaleY="104389" custRadScaleRad="168528" custRadScaleInc="-17444">
        <dgm:presLayoutVars>
          <dgm:bulletEnabled val="1"/>
        </dgm:presLayoutVars>
      </dgm:prSet>
      <dgm:spPr/>
      <dgm:t>
        <a:bodyPr/>
        <a:lstStyle/>
        <a:p>
          <a:endParaRPr lang="en-US"/>
        </a:p>
      </dgm:t>
    </dgm:pt>
    <dgm:pt modelId="{43466939-3AE6-8146-909A-2844ECE07A44}" type="pres">
      <dgm:prSet presAssocID="{59A2D41F-0287-FD42-949B-4CCF48C1775D}" presName="sibTrans" presStyleLbl="sibTrans2D1" presStyleIdx="4" presStyleCnt="5"/>
      <dgm:spPr/>
      <dgm:t>
        <a:bodyPr/>
        <a:lstStyle/>
        <a:p>
          <a:endParaRPr lang="en-US"/>
        </a:p>
      </dgm:t>
    </dgm:pt>
    <dgm:pt modelId="{0B35A3A2-5318-C445-A80A-2CEEB85EFB71}" type="pres">
      <dgm:prSet presAssocID="{59A2D41F-0287-FD42-949B-4CCF48C1775D}" presName="connectorText" presStyleLbl="sibTrans2D1" presStyleIdx="4" presStyleCnt="5"/>
      <dgm:spPr/>
      <dgm:t>
        <a:bodyPr/>
        <a:lstStyle/>
        <a:p>
          <a:endParaRPr lang="en-US"/>
        </a:p>
      </dgm:t>
    </dgm:pt>
  </dgm:ptLst>
  <dgm:cxnLst>
    <dgm:cxn modelId="{14472C08-A144-F345-B265-F1E1FD8314FE}" type="presOf" srcId="{0A8302E9-829D-D041-BB87-CB052261AA16}" destId="{C6F63EBA-65DD-054D-A158-434EBA65CFD1}" srcOrd="0" destOrd="0" presId="urn:microsoft.com/office/officeart/2005/8/layout/cycle2"/>
    <dgm:cxn modelId="{7E04A4F7-C6C0-1341-BB5D-5400DDE51607}" type="presOf" srcId="{10821310-3A3B-8340-A530-26225EA79E08}" destId="{504ACB78-B4F6-D74C-A906-18E58408994F}" srcOrd="0" destOrd="0" presId="urn:microsoft.com/office/officeart/2005/8/layout/cycle2"/>
    <dgm:cxn modelId="{C98AABC8-7E37-6742-B937-8F9FD38241F8}" srcId="{223EBB00-EE5C-B646-807B-6EFC87B97F1C}" destId="{399131BC-A37F-B04C-B88B-0C537DF76135}" srcOrd="3" destOrd="0" parTransId="{12C1B004-F54F-9341-820E-086489CE59F0}" sibTransId="{10821310-3A3B-8340-A530-26225EA79E08}"/>
    <dgm:cxn modelId="{EF7C9BB9-C8BA-1A49-8AD0-12E368291DB1}" type="presOf" srcId="{399131BC-A37F-B04C-B88B-0C537DF76135}" destId="{F7852352-3A40-2044-B379-9D67EEFB2AA8}" srcOrd="0" destOrd="0" presId="urn:microsoft.com/office/officeart/2005/8/layout/cycle2"/>
    <dgm:cxn modelId="{762F81A2-0A97-BA4E-8293-886FF7065012}" srcId="{223EBB00-EE5C-B646-807B-6EFC87B97F1C}" destId="{6D2C8166-F615-B643-A9F0-87A42CAB5F61}" srcOrd="2" destOrd="0" parTransId="{A9D81F9F-C978-F24D-AC80-F70D03462273}" sibTransId="{940ED7A6-EF3D-3746-B0EC-DF796B42BD5F}"/>
    <dgm:cxn modelId="{2F19A1DB-EFBC-BA4C-86E0-AF6BEBBA0C83}" type="presOf" srcId="{F070B060-C6DA-E741-8EED-2E78C2D5AD9E}" destId="{507582E6-3442-B04F-8967-457B230A2D38}" srcOrd="0" destOrd="0" presId="urn:microsoft.com/office/officeart/2005/8/layout/cycle2"/>
    <dgm:cxn modelId="{D5799E28-38EA-5F4E-8A0E-F44E48A0B14D}" srcId="{223EBB00-EE5C-B646-807B-6EFC87B97F1C}" destId="{19A2F145-169C-A041-81B5-C0272EECD671}" srcOrd="4" destOrd="0" parTransId="{F98EC938-9D6D-424F-8157-C3C899B88DC0}" sibTransId="{59A2D41F-0287-FD42-949B-4CCF48C1775D}"/>
    <dgm:cxn modelId="{C51426F9-46FA-D343-B3F5-0562C0B45E03}" type="presOf" srcId="{178A3F54-55AF-D942-9DE4-7DF4066F6D18}" destId="{7ABBE3B8-189B-444F-94DF-06D99734B2FE}" srcOrd="1" destOrd="0" presId="urn:microsoft.com/office/officeart/2005/8/layout/cycle2"/>
    <dgm:cxn modelId="{BAA417F4-F929-9240-B229-46382AFC3AE3}" type="presOf" srcId="{0A8302E9-829D-D041-BB87-CB052261AA16}" destId="{E7FF00AE-29E6-F04D-A7B4-1943FA8D4BD2}" srcOrd="1" destOrd="0" presId="urn:microsoft.com/office/officeart/2005/8/layout/cycle2"/>
    <dgm:cxn modelId="{4BF7A0F4-D50F-AC4D-9CD2-F9B2E260357B}" type="presOf" srcId="{59A2D41F-0287-FD42-949B-4CCF48C1775D}" destId="{43466939-3AE6-8146-909A-2844ECE07A44}" srcOrd="0" destOrd="0" presId="urn:microsoft.com/office/officeart/2005/8/layout/cycle2"/>
    <dgm:cxn modelId="{0F91683E-C24D-4840-8932-B8DD9F12A901}" type="presOf" srcId="{940ED7A6-EF3D-3746-B0EC-DF796B42BD5F}" destId="{9BD9F23E-69C3-3040-99C1-B0486C5007DC}" srcOrd="1" destOrd="0" presId="urn:microsoft.com/office/officeart/2005/8/layout/cycle2"/>
    <dgm:cxn modelId="{3875EC51-F7DC-9C40-A5FE-02B9173A6484}" type="presOf" srcId="{19A2F145-169C-A041-81B5-C0272EECD671}" destId="{35F805D6-ED46-4247-BED1-1810B8DFCCFB}" srcOrd="0" destOrd="0" presId="urn:microsoft.com/office/officeart/2005/8/layout/cycle2"/>
    <dgm:cxn modelId="{95A1EF63-4339-934B-B545-0CD7B581843A}" type="presOf" srcId="{EB0F9B61-97C5-0242-BA18-546DD0F956A8}" destId="{97A55B6F-93B1-3A44-B3CE-8D2CE24E082D}" srcOrd="0" destOrd="0" presId="urn:microsoft.com/office/officeart/2005/8/layout/cycle2"/>
    <dgm:cxn modelId="{67FB9F20-D4E5-8B4E-85F1-872A7B01FBED}" type="presOf" srcId="{10821310-3A3B-8340-A530-26225EA79E08}" destId="{0207C639-F0ED-524A-AF19-5F4D2D21DFFA}" srcOrd="1" destOrd="0" presId="urn:microsoft.com/office/officeart/2005/8/layout/cycle2"/>
    <dgm:cxn modelId="{C77D172B-295B-3C4F-BDF6-7CE318A0F458}" type="presOf" srcId="{178A3F54-55AF-D942-9DE4-7DF4066F6D18}" destId="{1CBC32E3-DAE7-A747-839B-0A54EEB8444D}" srcOrd="0" destOrd="0" presId="urn:microsoft.com/office/officeart/2005/8/layout/cycle2"/>
    <dgm:cxn modelId="{1078DF4D-80E7-BC49-93EA-5554D65B5C4A}" srcId="{223EBB00-EE5C-B646-807B-6EFC87B97F1C}" destId="{EB0F9B61-97C5-0242-BA18-546DD0F956A8}" srcOrd="1" destOrd="0" parTransId="{CD667DAB-8FB9-C740-B2A1-939174180889}" sibTransId="{178A3F54-55AF-D942-9DE4-7DF4066F6D18}"/>
    <dgm:cxn modelId="{76E2C6A1-C14D-AD49-8B34-2AB5734E9D47}" type="presOf" srcId="{6D2C8166-F615-B643-A9F0-87A42CAB5F61}" destId="{FD6F717B-2A8B-F241-98E4-9DDA7EBE2BB5}" srcOrd="0" destOrd="0" presId="urn:microsoft.com/office/officeart/2005/8/layout/cycle2"/>
    <dgm:cxn modelId="{943D6966-F115-4142-A9E6-82E1403DB4EB}" type="presOf" srcId="{940ED7A6-EF3D-3746-B0EC-DF796B42BD5F}" destId="{29FD52A7-C33E-C844-8FAF-988634AC4CC4}" srcOrd="0" destOrd="0" presId="urn:microsoft.com/office/officeart/2005/8/layout/cycle2"/>
    <dgm:cxn modelId="{3759EE4E-F1E1-5E42-B4F3-6AC2ADAB5805}" type="presOf" srcId="{223EBB00-EE5C-B646-807B-6EFC87B97F1C}" destId="{7CEDE245-57BE-894D-8A90-9E5E6EB7321D}" srcOrd="0" destOrd="0" presId="urn:microsoft.com/office/officeart/2005/8/layout/cycle2"/>
    <dgm:cxn modelId="{4D540674-C9B5-7C45-9A20-2CF1E16EEA94}" type="presOf" srcId="{59A2D41F-0287-FD42-949B-4CCF48C1775D}" destId="{0B35A3A2-5318-C445-A80A-2CEEB85EFB71}" srcOrd="1" destOrd="0" presId="urn:microsoft.com/office/officeart/2005/8/layout/cycle2"/>
    <dgm:cxn modelId="{1E438AA0-13F1-684E-8942-7885A0F52EE0}" srcId="{223EBB00-EE5C-B646-807B-6EFC87B97F1C}" destId="{F070B060-C6DA-E741-8EED-2E78C2D5AD9E}" srcOrd="0" destOrd="0" parTransId="{DE4220AD-E75B-F64B-AF46-275CCEF12C2F}" sibTransId="{0A8302E9-829D-D041-BB87-CB052261AA16}"/>
    <dgm:cxn modelId="{A8A18303-8131-3D4D-B983-BCA7A1AC9206}" type="presParOf" srcId="{7CEDE245-57BE-894D-8A90-9E5E6EB7321D}" destId="{507582E6-3442-B04F-8967-457B230A2D38}" srcOrd="0" destOrd="0" presId="urn:microsoft.com/office/officeart/2005/8/layout/cycle2"/>
    <dgm:cxn modelId="{82404F8E-0326-D04B-A7ED-6293D69948C4}" type="presParOf" srcId="{7CEDE245-57BE-894D-8A90-9E5E6EB7321D}" destId="{C6F63EBA-65DD-054D-A158-434EBA65CFD1}" srcOrd="1" destOrd="0" presId="urn:microsoft.com/office/officeart/2005/8/layout/cycle2"/>
    <dgm:cxn modelId="{F50DCCD7-3D71-4C4A-83B5-8F39A7B0D361}" type="presParOf" srcId="{C6F63EBA-65DD-054D-A158-434EBA65CFD1}" destId="{E7FF00AE-29E6-F04D-A7B4-1943FA8D4BD2}" srcOrd="0" destOrd="0" presId="urn:microsoft.com/office/officeart/2005/8/layout/cycle2"/>
    <dgm:cxn modelId="{8F0510E5-62E0-A544-8394-B2A2B2E45591}" type="presParOf" srcId="{7CEDE245-57BE-894D-8A90-9E5E6EB7321D}" destId="{97A55B6F-93B1-3A44-B3CE-8D2CE24E082D}" srcOrd="2" destOrd="0" presId="urn:microsoft.com/office/officeart/2005/8/layout/cycle2"/>
    <dgm:cxn modelId="{956EF431-541C-DA48-A447-64ADDF5DD13E}" type="presParOf" srcId="{7CEDE245-57BE-894D-8A90-9E5E6EB7321D}" destId="{1CBC32E3-DAE7-A747-839B-0A54EEB8444D}" srcOrd="3" destOrd="0" presId="urn:microsoft.com/office/officeart/2005/8/layout/cycle2"/>
    <dgm:cxn modelId="{5FC6C049-A013-8A4D-A1F2-30FEA9A02DF6}" type="presParOf" srcId="{1CBC32E3-DAE7-A747-839B-0A54EEB8444D}" destId="{7ABBE3B8-189B-444F-94DF-06D99734B2FE}" srcOrd="0" destOrd="0" presId="urn:microsoft.com/office/officeart/2005/8/layout/cycle2"/>
    <dgm:cxn modelId="{FC479F6D-D27D-704C-BB96-91A20DCEAEFE}" type="presParOf" srcId="{7CEDE245-57BE-894D-8A90-9E5E6EB7321D}" destId="{FD6F717B-2A8B-F241-98E4-9DDA7EBE2BB5}" srcOrd="4" destOrd="0" presId="urn:microsoft.com/office/officeart/2005/8/layout/cycle2"/>
    <dgm:cxn modelId="{CCFF6217-29BE-6C4F-8F58-BECDCE35ABF3}" type="presParOf" srcId="{7CEDE245-57BE-894D-8A90-9E5E6EB7321D}" destId="{29FD52A7-C33E-C844-8FAF-988634AC4CC4}" srcOrd="5" destOrd="0" presId="urn:microsoft.com/office/officeart/2005/8/layout/cycle2"/>
    <dgm:cxn modelId="{D24810A8-4E6A-7942-A6E4-C0627D9E40D8}" type="presParOf" srcId="{29FD52A7-C33E-C844-8FAF-988634AC4CC4}" destId="{9BD9F23E-69C3-3040-99C1-B0486C5007DC}" srcOrd="0" destOrd="0" presId="urn:microsoft.com/office/officeart/2005/8/layout/cycle2"/>
    <dgm:cxn modelId="{F9A4C941-802D-4648-81C0-5313A712160D}" type="presParOf" srcId="{7CEDE245-57BE-894D-8A90-9E5E6EB7321D}" destId="{F7852352-3A40-2044-B379-9D67EEFB2AA8}" srcOrd="6" destOrd="0" presId="urn:microsoft.com/office/officeart/2005/8/layout/cycle2"/>
    <dgm:cxn modelId="{7787DA4D-1C67-0D42-9E15-69AE2F71D4E5}" type="presParOf" srcId="{7CEDE245-57BE-894D-8A90-9E5E6EB7321D}" destId="{504ACB78-B4F6-D74C-A906-18E58408994F}" srcOrd="7" destOrd="0" presId="urn:microsoft.com/office/officeart/2005/8/layout/cycle2"/>
    <dgm:cxn modelId="{AEF8DF96-BF61-704A-8AF1-738D305D8568}" type="presParOf" srcId="{504ACB78-B4F6-D74C-A906-18E58408994F}" destId="{0207C639-F0ED-524A-AF19-5F4D2D21DFFA}" srcOrd="0" destOrd="0" presId="urn:microsoft.com/office/officeart/2005/8/layout/cycle2"/>
    <dgm:cxn modelId="{83E7668F-5007-5B43-99DF-5FA230F18B1C}" type="presParOf" srcId="{7CEDE245-57BE-894D-8A90-9E5E6EB7321D}" destId="{35F805D6-ED46-4247-BED1-1810B8DFCCFB}" srcOrd="8" destOrd="0" presId="urn:microsoft.com/office/officeart/2005/8/layout/cycle2"/>
    <dgm:cxn modelId="{095EE04B-4EC8-5045-AA55-FDCA9FF85691}" type="presParOf" srcId="{7CEDE245-57BE-894D-8A90-9E5E6EB7321D}" destId="{43466939-3AE6-8146-909A-2844ECE07A44}" srcOrd="9" destOrd="0" presId="urn:microsoft.com/office/officeart/2005/8/layout/cycle2"/>
    <dgm:cxn modelId="{03FECE3E-799C-1147-BE53-1F844D22D210}" type="presParOf" srcId="{43466939-3AE6-8146-909A-2844ECE07A44}" destId="{0B35A3A2-5318-C445-A80A-2CEEB85EFB7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FEC1B3-6491-452D-BF7D-AEB9E87D304D}"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09225138-971B-4C10-9700-49622E80DBB1}">
      <dgm:prSet phldrT="[Text]"/>
      <dgm:spPr>
        <a:ln>
          <a:solidFill>
            <a:srgbClr val="008000"/>
          </a:solidFill>
        </a:ln>
      </dgm:spPr>
      <dgm:t>
        <a:bodyPr/>
        <a:lstStyle/>
        <a:p>
          <a:r>
            <a:rPr lang="en-US"/>
            <a:t>Program Assessment</a:t>
          </a:r>
        </a:p>
      </dgm:t>
    </dgm:pt>
    <dgm:pt modelId="{9BB41E87-A04C-4C75-B0AB-B7B8E13B7449}" type="parTrans" cxnId="{FFCED068-F0A0-479F-A97F-FF66DD5B17F3}">
      <dgm:prSet/>
      <dgm:spPr/>
      <dgm:t>
        <a:bodyPr/>
        <a:lstStyle/>
        <a:p>
          <a:endParaRPr lang="en-US"/>
        </a:p>
      </dgm:t>
    </dgm:pt>
    <dgm:pt modelId="{E8FFA1EB-D221-4600-8DD3-3FC519BC2B5D}" type="sibTrans" cxnId="{FFCED068-F0A0-479F-A97F-FF66DD5B17F3}">
      <dgm:prSet/>
      <dgm:spPr/>
      <dgm:t>
        <a:bodyPr/>
        <a:lstStyle/>
        <a:p>
          <a:endParaRPr lang="en-US"/>
        </a:p>
      </dgm:t>
    </dgm:pt>
    <dgm:pt modelId="{1E7B1339-7E9F-43F7-858F-BEC864E72E95}">
      <dgm:prSet phldrT="[Text]"/>
      <dgm:spPr>
        <a:ln>
          <a:solidFill>
            <a:srgbClr val="008000"/>
          </a:solidFill>
        </a:ln>
      </dgm:spPr>
      <dgm:t>
        <a:bodyPr/>
        <a:lstStyle/>
        <a:p>
          <a:r>
            <a:rPr lang="en-US"/>
            <a:t>Teaching Evaluations</a:t>
          </a:r>
        </a:p>
      </dgm:t>
    </dgm:pt>
    <dgm:pt modelId="{33E40BD7-1BD6-4472-8585-8E381F086E2C}" type="parTrans" cxnId="{60F0ADCE-0A5C-4D52-B574-29E661010C8F}">
      <dgm:prSet/>
      <dgm:spPr>
        <a:solidFill>
          <a:srgbClr val="008000"/>
        </a:solidFill>
        <a:ln>
          <a:solidFill>
            <a:srgbClr val="008000"/>
          </a:solidFill>
        </a:ln>
      </dgm:spPr>
      <dgm:t>
        <a:bodyPr/>
        <a:lstStyle/>
        <a:p>
          <a:endParaRPr lang="en-US"/>
        </a:p>
      </dgm:t>
    </dgm:pt>
    <dgm:pt modelId="{EF245140-186B-4D35-816F-2DF1C6049D33}" type="sibTrans" cxnId="{60F0ADCE-0A5C-4D52-B574-29E661010C8F}">
      <dgm:prSet/>
      <dgm:spPr/>
      <dgm:t>
        <a:bodyPr/>
        <a:lstStyle/>
        <a:p>
          <a:endParaRPr lang="en-US"/>
        </a:p>
      </dgm:t>
    </dgm:pt>
    <dgm:pt modelId="{0AB4FDBB-E6A3-4F40-ABB5-CBA9C93A8253}">
      <dgm:prSet phldrT="[Text]"/>
      <dgm:spPr>
        <a:ln>
          <a:solidFill>
            <a:srgbClr val="008000"/>
          </a:solidFill>
        </a:ln>
      </dgm:spPr>
      <dgm:t>
        <a:bodyPr/>
        <a:lstStyle/>
        <a:p>
          <a:r>
            <a:rPr lang="en-US"/>
            <a:t>Annual Faculty Evaluations</a:t>
          </a:r>
        </a:p>
      </dgm:t>
    </dgm:pt>
    <dgm:pt modelId="{E2178015-A8E3-4EC1-85B8-19D3FF13378D}" type="parTrans" cxnId="{036372EC-83DC-4E3E-B409-387CB2A7116F}">
      <dgm:prSet/>
      <dgm:spPr>
        <a:ln>
          <a:solidFill>
            <a:srgbClr val="008000"/>
          </a:solidFill>
        </a:ln>
      </dgm:spPr>
      <dgm:t>
        <a:bodyPr/>
        <a:lstStyle/>
        <a:p>
          <a:endParaRPr lang="en-US"/>
        </a:p>
      </dgm:t>
    </dgm:pt>
    <dgm:pt modelId="{F28531DD-D58B-451D-8700-41DE13454433}" type="sibTrans" cxnId="{036372EC-83DC-4E3E-B409-387CB2A7116F}">
      <dgm:prSet/>
      <dgm:spPr/>
      <dgm:t>
        <a:bodyPr/>
        <a:lstStyle/>
        <a:p>
          <a:endParaRPr lang="en-US"/>
        </a:p>
      </dgm:t>
    </dgm:pt>
    <dgm:pt modelId="{9644B382-C0C2-47A8-BCF2-139DEBAC71E3}">
      <dgm:prSet phldrT="[Text]"/>
      <dgm:spPr>
        <a:ln>
          <a:solidFill>
            <a:srgbClr val="008000"/>
          </a:solidFill>
        </a:ln>
      </dgm:spPr>
      <dgm:t>
        <a:bodyPr/>
        <a:lstStyle/>
        <a:p>
          <a:r>
            <a:rPr lang="en-US"/>
            <a:t>Alumni Evaluations</a:t>
          </a:r>
        </a:p>
      </dgm:t>
    </dgm:pt>
    <dgm:pt modelId="{361EF41D-7988-4B30-8883-A9C0F11184D2}" type="parTrans" cxnId="{F21FF408-5E18-47F6-ABC9-F616E7A2CED7}">
      <dgm:prSet/>
      <dgm:spPr>
        <a:ln>
          <a:solidFill>
            <a:srgbClr val="008000"/>
          </a:solidFill>
        </a:ln>
      </dgm:spPr>
      <dgm:t>
        <a:bodyPr/>
        <a:lstStyle/>
        <a:p>
          <a:endParaRPr lang="en-US"/>
        </a:p>
      </dgm:t>
    </dgm:pt>
    <dgm:pt modelId="{D5ECBD6B-20A0-4EC6-BA85-C3D1BF4F4E70}" type="sibTrans" cxnId="{F21FF408-5E18-47F6-ABC9-F616E7A2CED7}">
      <dgm:prSet/>
      <dgm:spPr/>
      <dgm:t>
        <a:bodyPr/>
        <a:lstStyle/>
        <a:p>
          <a:endParaRPr lang="en-US"/>
        </a:p>
      </dgm:t>
    </dgm:pt>
    <dgm:pt modelId="{14F3C056-6C45-4638-A877-2F391E7581FF}">
      <dgm:prSet/>
      <dgm:spPr>
        <a:ln>
          <a:solidFill>
            <a:srgbClr val="008000"/>
          </a:solidFill>
        </a:ln>
      </dgm:spPr>
      <dgm:t>
        <a:bodyPr/>
        <a:lstStyle/>
        <a:p>
          <a:r>
            <a:rPr lang="en-US"/>
            <a:t>Advisory Board Input</a:t>
          </a:r>
        </a:p>
      </dgm:t>
    </dgm:pt>
    <dgm:pt modelId="{5E1CFBF7-8C2F-412E-A274-6D65D0C79BA5}" type="parTrans" cxnId="{5DBD1711-6EBC-4556-9634-4E2EA7B04760}">
      <dgm:prSet/>
      <dgm:spPr>
        <a:ln>
          <a:solidFill>
            <a:srgbClr val="008000"/>
          </a:solidFill>
        </a:ln>
      </dgm:spPr>
      <dgm:t>
        <a:bodyPr/>
        <a:lstStyle/>
        <a:p>
          <a:endParaRPr lang="en-US"/>
        </a:p>
      </dgm:t>
    </dgm:pt>
    <dgm:pt modelId="{09BD70B7-48EA-4E0D-B57B-300FA2C8A9D0}" type="sibTrans" cxnId="{5DBD1711-6EBC-4556-9634-4E2EA7B04760}">
      <dgm:prSet/>
      <dgm:spPr/>
      <dgm:t>
        <a:bodyPr/>
        <a:lstStyle/>
        <a:p>
          <a:endParaRPr lang="en-US"/>
        </a:p>
      </dgm:t>
    </dgm:pt>
    <dgm:pt modelId="{EF17D7DF-981E-4AB2-9595-D2F949013FA2}">
      <dgm:prSet/>
      <dgm:spPr>
        <a:ln>
          <a:solidFill>
            <a:srgbClr val="008000"/>
          </a:solidFill>
        </a:ln>
      </dgm:spPr>
      <dgm:t>
        <a:bodyPr/>
        <a:lstStyle/>
        <a:p>
          <a:r>
            <a:rPr lang="en-US"/>
            <a:t>Exit Survey</a:t>
          </a:r>
        </a:p>
      </dgm:t>
    </dgm:pt>
    <dgm:pt modelId="{C48D0A18-E038-4F64-8FE1-2D747E4D2CC4}" type="parTrans" cxnId="{65A65EBA-2CBE-4F4B-99D4-248E2A85F08B}">
      <dgm:prSet/>
      <dgm:spPr>
        <a:ln>
          <a:solidFill>
            <a:srgbClr val="008000"/>
          </a:solidFill>
        </a:ln>
      </dgm:spPr>
      <dgm:t>
        <a:bodyPr/>
        <a:lstStyle/>
        <a:p>
          <a:endParaRPr lang="en-US"/>
        </a:p>
      </dgm:t>
    </dgm:pt>
    <dgm:pt modelId="{94A93E59-49CF-405C-9AA3-5EF94D29068F}" type="sibTrans" cxnId="{65A65EBA-2CBE-4F4B-99D4-248E2A85F08B}">
      <dgm:prSet/>
      <dgm:spPr/>
      <dgm:t>
        <a:bodyPr/>
        <a:lstStyle/>
        <a:p>
          <a:endParaRPr lang="en-US"/>
        </a:p>
      </dgm:t>
    </dgm:pt>
    <dgm:pt modelId="{23511539-EF10-4C1C-873D-9B4529ECC91F}">
      <dgm:prSet/>
      <dgm:spPr>
        <a:ln>
          <a:solidFill>
            <a:srgbClr val="008000"/>
          </a:solidFill>
        </a:ln>
      </dgm:spPr>
      <dgm:t>
        <a:bodyPr/>
        <a:lstStyle/>
        <a:p>
          <a:r>
            <a:rPr lang="en-US"/>
            <a:t>Course Embedded Program Assessment</a:t>
          </a:r>
        </a:p>
      </dgm:t>
    </dgm:pt>
    <dgm:pt modelId="{321F56BF-163F-4E13-9276-40F05C056380}" type="parTrans" cxnId="{59210942-DF51-4B2C-9A54-EB7F57C14CEE}">
      <dgm:prSet/>
      <dgm:spPr>
        <a:ln>
          <a:solidFill>
            <a:srgbClr val="008000"/>
          </a:solidFill>
        </a:ln>
      </dgm:spPr>
      <dgm:t>
        <a:bodyPr/>
        <a:lstStyle/>
        <a:p>
          <a:endParaRPr lang="en-US"/>
        </a:p>
      </dgm:t>
    </dgm:pt>
    <dgm:pt modelId="{CD279E32-FDCC-475F-91B5-0D1F629A8A79}" type="sibTrans" cxnId="{59210942-DF51-4B2C-9A54-EB7F57C14CEE}">
      <dgm:prSet/>
      <dgm:spPr/>
      <dgm:t>
        <a:bodyPr/>
        <a:lstStyle/>
        <a:p>
          <a:endParaRPr lang="en-US"/>
        </a:p>
      </dgm:t>
    </dgm:pt>
    <dgm:pt modelId="{33F49F2E-7313-4D86-B13C-4EC05EFA4C35}">
      <dgm:prSet/>
      <dgm:spPr>
        <a:ln>
          <a:solidFill>
            <a:srgbClr val="008000"/>
          </a:solidFill>
        </a:ln>
      </dgm:spPr>
      <dgm:t>
        <a:bodyPr/>
        <a:lstStyle/>
        <a:p>
          <a:r>
            <a:rPr lang="en-US"/>
            <a:t>Every Term</a:t>
          </a:r>
        </a:p>
      </dgm:t>
    </dgm:pt>
    <dgm:pt modelId="{91C2B432-65BB-46F8-8294-4D182E6D4E6D}" type="parTrans" cxnId="{D1F0D864-D7EC-4D67-9565-D2DC9D9A8806}">
      <dgm:prSet/>
      <dgm:spPr>
        <a:ln>
          <a:solidFill>
            <a:srgbClr val="008000"/>
          </a:solidFill>
        </a:ln>
      </dgm:spPr>
      <dgm:t>
        <a:bodyPr/>
        <a:lstStyle/>
        <a:p>
          <a:endParaRPr lang="en-US"/>
        </a:p>
      </dgm:t>
    </dgm:pt>
    <dgm:pt modelId="{3E23323F-02EF-4F22-B1AE-63204B5C2790}" type="sibTrans" cxnId="{D1F0D864-D7EC-4D67-9565-D2DC9D9A8806}">
      <dgm:prSet/>
      <dgm:spPr/>
      <dgm:t>
        <a:bodyPr/>
        <a:lstStyle/>
        <a:p>
          <a:endParaRPr lang="en-US"/>
        </a:p>
      </dgm:t>
    </dgm:pt>
    <dgm:pt modelId="{1EB83B32-70DE-4F81-9A6B-F940AB78DF92}">
      <dgm:prSet/>
      <dgm:spPr>
        <a:ln>
          <a:solidFill>
            <a:srgbClr val="008000"/>
          </a:solidFill>
        </a:ln>
      </dgm:spPr>
      <dgm:t>
        <a:bodyPr/>
        <a:lstStyle/>
        <a:p>
          <a:r>
            <a:rPr lang="en-US"/>
            <a:t>Each Year</a:t>
          </a:r>
        </a:p>
      </dgm:t>
    </dgm:pt>
    <dgm:pt modelId="{EE37EE0B-D237-400D-AB9B-E62275BB3587}" type="parTrans" cxnId="{1EFE69D9-3D47-4AEE-B24B-AB937B627F42}">
      <dgm:prSet/>
      <dgm:spPr>
        <a:ln>
          <a:solidFill>
            <a:srgbClr val="008000"/>
          </a:solidFill>
        </a:ln>
      </dgm:spPr>
      <dgm:t>
        <a:bodyPr/>
        <a:lstStyle/>
        <a:p>
          <a:endParaRPr lang="en-US"/>
        </a:p>
      </dgm:t>
    </dgm:pt>
    <dgm:pt modelId="{43F8A2E9-FA99-4A41-B408-F6179EBFF664}" type="sibTrans" cxnId="{1EFE69D9-3D47-4AEE-B24B-AB937B627F42}">
      <dgm:prSet/>
      <dgm:spPr/>
      <dgm:t>
        <a:bodyPr/>
        <a:lstStyle/>
        <a:p>
          <a:endParaRPr lang="en-US"/>
        </a:p>
      </dgm:t>
    </dgm:pt>
    <dgm:pt modelId="{08F5C7B3-84CE-4E55-B6BF-1587C2C37B45}">
      <dgm:prSet/>
      <dgm:spPr>
        <a:ln>
          <a:solidFill>
            <a:srgbClr val="008000"/>
          </a:solidFill>
        </a:ln>
      </dgm:spPr>
      <dgm:t>
        <a:bodyPr/>
        <a:lstStyle/>
        <a:p>
          <a:r>
            <a:rPr lang="en-US"/>
            <a:t>Every Five Years</a:t>
          </a:r>
        </a:p>
      </dgm:t>
    </dgm:pt>
    <dgm:pt modelId="{04532C59-D5AC-4D5A-945F-0AD5E88E1B32}" type="parTrans" cxnId="{837EDD2E-B481-470A-8DD2-345811770D06}">
      <dgm:prSet/>
      <dgm:spPr>
        <a:ln>
          <a:solidFill>
            <a:srgbClr val="008000"/>
          </a:solidFill>
        </a:ln>
      </dgm:spPr>
      <dgm:t>
        <a:bodyPr/>
        <a:lstStyle/>
        <a:p>
          <a:endParaRPr lang="en-US"/>
        </a:p>
      </dgm:t>
    </dgm:pt>
    <dgm:pt modelId="{67F25346-0A48-4AF0-B345-4FB9C98BC3BA}" type="sibTrans" cxnId="{837EDD2E-B481-470A-8DD2-345811770D06}">
      <dgm:prSet/>
      <dgm:spPr/>
      <dgm:t>
        <a:bodyPr/>
        <a:lstStyle/>
        <a:p>
          <a:endParaRPr lang="en-US"/>
        </a:p>
      </dgm:t>
    </dgm:pt>
    <dgm:pt modelId="{3A634B87-FA59-4CBF-B16C-8AC190A0E4AE}">
      <dgm:prSet/>
      <dgm:spPr>
        <a:ln>
          <a:solidFill>
            <a:srgbClr val="008000"/>
          </a:solidFill>
        </a:ln>
      </dgm:spPr>
      <dgm:t>
        <a:bodyPr/>
        <a:lstStyle/>
        <a:p>
          <a:r>
            <a:rPr lang="en-US"/>
            <a:t>Twice a Year</a:t>
          </a:r>
        </a:p>
      </dgm:t>
    </dgm:pt>
    <dgm:pt modelId="{68070028-C262-45C5-BA36-3CE138DE3731}" type="parTrans" cxnId="{2B116AF6-2FF1-4C76-B82E-DCBFF243582E}">
      <dgm:prSet/>
      <dgm:spPr>
        <a:ln>
          <a:solidFill>
            <a:srgbClr val="008000"/>
          </a:solidFill>
        </a:ln>
      </dgm:spPr>
      <dgm:t>
        <a:bodyPr/>
        <a:lstStyle/>
        <a:p>
          <a:endParaRPr lang="en-US"/>
        </a:p>
      </dgm:t>
    </dgm:pt>
    <dgm:pt modelId="{9319E3D7-8940-427C-9F95-9A9858ADD6B3}" type="sibTrans" cxnId="{2B116AF6-2FF1-4C76-B82E-DCBFF243582E}">
      <dgm:prSet/>
      <dgm:spPr/>
      <dgm:t>
        <a:bodyPr/>
        <a:lstStyle/>
        <a:p>
          <a:endParaRPr lang="en-US"/>
        </a:p>
      </dgm:t>
    </dgm:pt>
    <dgm:pt modelId="{39BCE1A1-4554-4D57-883A-79D5FE26C1A1}">
      <dgm:prSet/>
      <dgm:spPr>
        <a:ln>
          <a:solidFill>
            <a:srgbClr val="008000"/>
          </a:solidFill>
        </a:ln>
      </dgm:spPr>
      <dgm:t>
        <a:bodyPr/>
        <a:lstStyle/>
        <a:p>
          <a:r>
            <a:rPr lang="en-US"/>
            <a:t>Two Times a Year</a:t>
          </a:r>
        </a:p>
      </dgm:t>
    </dgm:pt>
    <dgm:pt modelId="{A0473862-AD1B-494E-9C79-F5B9E6659A10}" type="parTrans" cxnId="{7FACD339-3D9A-4141-B70E-7496C0AD9A5D}">
      <dgm:prSet/>
      <dgm:spPr>
        <a:ln>
          <a:solidFill>
            <a:srgbClr val="008000"/>
          </a:solidFill>
        </a:ln>
      </dgm:spPr>
      <dgm:t>
        <a:bodyPr/>
        <a:lstStyle/>
        <a:p>
          <a:endParaRPr lang="en-US"/>
        </a:p>
      </dgm:t>
    </dgm:pt>
    <dgm:pt modelId="{0787768F-839C-47DA-A538-4E9CDB4A047F}" type="sibTrans" cxnId="{7FACD339-3D9A-4141-B70E-7496C0AD9A5D}">
      <dgm:prSet/>
      <dgm:spPr/>
      <dgm:t>
        <a:bodyPr/>
        <a:lstStyle/>
        <a:p>
          <a:endParaRPr lang="en-US"/>
        </a:p>
      </dgm:t>
    </dgm:pt>
    <dgm:pt modelId="{0D4883A9-C63D-4273-BD47-B4CDCB4DEF73}">
      <dgm:prSet/>
      <dgm:spPr>
        <a:ln>
          <a:solidFill>
            <a:srgbClr val="008000"/>
          </a:solidFill>
        </a:ln>
      </dgm:spPr>
      <dgm:t>
        <a:bodyPr/>
        <a:lstStyle/>
        <a:p>
          <a:r>
            <a:rPr lang="en-US"/>
            <a:t>Every Term</a:t>
          </a:r>
        </a:p>
      </dgm:t>
    </dgm:pt>
    <dgm:pt modelId="{B8600FDE-C8CE-4409-9166-F96EC21BC2DA}" type="parTrans" cxnId="{895A2744-E7C1-4393-B1E5-3212614698EE}">
      <dgm:prSet/>
      <dgm:spPr>
        <a:ln>
          <a:solidFill>
            <a:srgbClr val="008000"/>
          </a:solidFill>
        </a:ln>
      </dgm:spPr>
      <dgm:t>
        <a:bodyPr/>
        <a:lstStyle/>
        <a:p>
          <a:endParaRPr lang="en-US"/>
        </a:p>
      </dgm:t>
    </dgm:pt>
    <dgm:pt modelId="{5F5D629A-56A9-4F05-8DCE-8807225A6672}" type="sibTrans" cxnId="{895A2744-E7C1-4393-B1E5-3212614698EE}">
      <dgm:prSet/>
      <dgm:spPr/>
      <dgm:t>
        <a:bodyPr/>
        <a:lstStyle/>
        <a:p>
          <a:endParaRPr lang="en-US"/>
        </a:p>
      </dgm:t>
    </dgm:pt>
    <dgm:pt modelId="{9FAC5466-12F1-4D95-94B2-0C94AE49A52A}">
      <dgm:prSet/>
      <dgm:spPr>
        <a:ln>
          <a:solidFill>
            <a:srgbClr val="008000"/>
          </a:solidFill>
        </a:ln>
      </dgm:spPr>
      <dgm:t>
        <a:bodyPr/>
        <a:lstStyle/>
        <a:p>
          <a:r>
            <a:rPr lang="en-US"/>
            <a:t>Annual Reviews</a:t>
          </a:r>
        </a:p>
      </dgm:t>
    </dgm:pt>
    <dgm:pt modelId="{5D8A0B00-F97E-4B04-8CDE-F8EFC2C22841}" type="parTrans" cxnId="{196FA059-7E4B-498D-B223-B2B0A49F17C3}">
      <dgm:prSet/>
      <dgm:spPr>
        <a:ln>
          <a:solidFill>
            <a:srgbClr val="008000"/>
          </a:solidFill>
        </a:ln>
      </dgm:spPr>
      <dgm:t>
        <a:bodyPr/>
        <a:lstStyle/>
        <a:p>
          <a:endParaRPr lang="en-US"/>
        </a:p>
      </dgm:t>
    </dgm:pt>
    <dgm:pt modelId="{F7269E25-E202-43E4-9F5E-A282FB7CF268}" type="sibTrans" cxnId="{196FA059-7E4B-498D-B223-B2B0A49F17C3}">
      <dgm:prSet/>
      <dgm:spPr/>
      <dgm:t>
        <a:bodyPr/>
        <a:lstStyle/>
        <a:p>
          <a:endParaRPr lang="en-US"/>
        </a:p>
      </dgm:t>
    </dgm:pt>
    <dgm:pt modelId="{93AEC19C-0F41-47B6-81FD-432795397C9F}">
      <dgm:prSet/>
      <dgm:spPr>
        <a:ln>
          <a:solidFill>
            <a:srgbClr val="008000"/>
          </a:solidFill>
        </a:ln>
      </dgm:spPr>
      <dgm:t>
        <a:bodyPr/>
        <a:lstStyle/>
        <a:p>
          <a:r>
            <a:rPr lang="en-US"/>
            <a:t>Once a Year</a:t>
          </a:r>
        </a:p>
      </dgm:t>
    </dgm:pt>
    <dgm:pt modelId="{E555AD19-1638-404D-AE40-14FE15D0A0F7}" type="parTrans" cxnId="{34E5123E-78E9-4051-BDB4-06066DA6FBA2}">
      <dgm:prSet/>
      <dgm:spPr>
        <a:ln>
          <a:solidFill>
            <a:srgbClr val="008000"/>
          </a:solidFill>
        </a:ln>
      </dgm:spPr>
      <dgm:t>
        <a:bodyPr/>
        <a:lstStyle/>
        <a:p>
          <a:endParaRPr lang="en-US"/>
        </a:p>
      </dgm:t>
    </dgm:pt>
    <dgm:pt modelId="{4708A8F8-72E5-43F7-923F-05E33454C9A5}" type="sibTrans" cxnId="{34E5123E-78E9-4051-BDB4-06066DA6FBA2}">
      <dgm:prSet/>
      <dgm:spPr/>
      <dgm:t>
        <a:bodyPr/>
        <a:lstStyle/>
        <a:p>
          <a:endParaRPr lang="en-US"/>
        </a:p>
      </dgm:t>
    </dgm:pt>
    <dgm:pt modelId="{7C8AFAA7-A571-42BD-92CD-733A6B749E97}" type="pres">
      <dgm:prSet presAssocID="{95FEC1B3-6491-452D-BF7D-AEB9E87D304D}" presName="Name0" presStyleCnt="0">
        <dgm:presLayoutVars>
          <dgm:chPref val="1"/>
          <dgm:dir/>
          <dgm:animOne val="branch"/>
          <dgm:animLvl val="lvl"/>
          <dgm:resizeHandles val="exact"/>
        </dgm:presLayoutVars>
      </dgm:prSet>
      <dgm:spPr/>
      <dgm:t>
        <a:bodyPr/>
        <a:lstStyle/>
        <a:p>
          <a:endParaRPr lang="en-US"/>
        </a:p>
      </dgm:t>
    </dgm:pt>
    <dgm:pt modelId="{6350CD24-EF95-45CA-BE80-37BF96782BB2}" type="pres">
      <dgm:prSet presAssocID="{09225138-971B-4C10-9700-49622E80DBB1}" presName="root1" presStyleCnt="0"/>
      <dgm:spPr/>
    </dgm:pt>
    <dgm:pt modelId="{9E7AD7BC-FFB4-41C7-B754-18F7A633CAB2}" type="pres">
      <dgm:prSet presAssocID="{09225138-971B-4C10-9700-49622E80DBB1}" presName="LevelOneTextNode" presStyleLbl="node0" presStyleIdx="0" presStyleCnt="1" custAng="5400000" custScaleX="186206" custScaleY="42661">
        <dgm:presLayoutVars>
          <dgm:chPref val="3"/>
        </dgm:presLayoutVars>
      </dgm:prSet>
      <dgm:spPr/>
      <dgm:t>
        <a:bodyPr/>
        <a:lstStyle/>
        <a:p>
          <a:endParaRPr lang="en-US"/>
        </a:p>
      </dgm:t>
    </dgm:pt>
    <dgm:pt modelId="{B54F5C30-0502-419E-B419-F6D5EA5E3756}" type="pres">
      <dgm:prSet presAssocID="{09225138-971B-4C10-9700-49622E80DBB1}" presName="level2hierChild" presStyleCnt="0"/>
      <dgm:spPr/>
    </dgm:pt>
    <dgm:pt modelId="{5DA34F76-DF16-43FF-933C-80C0EAFF0862}" type="pres">
      <dgm:prSet presAssocID="{33E40BD7-1BD6-4472-8585-8E381F086E2C}" presName="conn2-1" presStyleLbl="parChTrans1D2" presStyleIdx="0" presStyleCnt="7"/>
      <dgm:spPr/>
      <dgm:t>
        <a:bodyPr/>
        <a:lstStyle/>
        <a:p>
          <a:endParaRPr lang="en-US"/>
        </a:p>
      </dgm:t>
    </dgm:pt>
    <dgm:pt modelId="{73FD7756-BBB2-47ED-8F19-CAF211358680}" type="pres">
      <dgm:prSet presAssocID="{33E40BD7-1BD6-4472-8585-8E381F086E2C}" presName="connTx" presStyleLbl="parChTrans1D2" presStyleIdx="0" presStyleCnt="7"/>
      <dgm:spPr/>
      <dgm:t>
        <a:bodyPr/>
        <a:lstStyle/>
        <a:p>
          <a:endParaRPr lang="en-US"/>
        </a:p>
      </dgm:t>
    </dgm:pt>
    <dgm:pt modelId="{85E594CE-7748-434C-8ACB-4C1E3749CB8D}" type="pres">
      <dgm:prSet presAssocID="{1E7B1339-7E9F-43F7-858F-BEC864E72E95}" presName="root2" presStyleCnt="0"/>
      <dgm:spPr/>
    </dgm:pt>
    <dgm:pt modelId="{E8B8A20F-25F5-4893-9950-AD9FB1DD08C4}" type="pres">
      <dgm:prSet presAssocID="{1E7B1339-7E9F-43F7-858F-BEC864E72E95}" presName="LevelTwoTextNode" presStyleLbl="node2" presStyleIdx="0" presStyleCnt="7">
        <dgm:presLayoutVars>
          <dgm:chPref val="3"/>
        </dgm:presLayoutVars>
      </dgm:prSet>
      <dgm:spPr/>
      <dgm:t>
        <a:bodyPr/>
        <a:lstStyle/>
        <a:p>
          <a:endParaRPr lang="en-US"/>
        </a:p>
      </dgm:t>
    </dgm:pt>
    <dgm:pt modelId="{481DA6EB-3CE9-4CD5-ADA2-0CC3B097E479}" type="pres">
      <dgm:prSet presAssocID="{1E7B1339-7E9F-43F7-858F-BEC864E72E95}" presName="level3hierChild" presStyleCnt="0"/>
      <dgm:spPr/>
    </dgm:pt>
    <dgm:pt modelId="{11A2DA11-03BB-45CF-8338-D5AB3FEDC5BA}" type="pres">
      <dgm:prSet presAssocID="{91C2B432-65BB-46F8-8294-4D182E6D4E6D}" presName="conn2-1" presStyleLbl="parChTrans1D3" presStyleIdx="0" presStyleCnt="7"/>
      <dgm:spPr/>
      <dgm:t>
        <a:bodyPr/>
        <a:lstStyle/>
        <a:p>
          <a:endParaRPr lang="en-US"/>
        </a:p>
      </dgm:t>
    </dgm:pt>
    <dgm:pt modelId="{D097DBF1-DB8F-4768-8DCF-9FA0238A452A}" type="pres">
      <dgm:prSet presAssocID="{91C2B432-65BB-46F8-8294-4D182E6D4E6D}" presName="connTx" presStyleLbl="parChTrans1D3" presStyleIdx="0" presStyleCnt="7"/>
      <dgm:spPr/>
      <dgm:t>
        <a:bodyPr/>
        <a:lstStyle/>
        <a:p>
          <a:endParaRPr lang="en-US"/>
        </a:p>
      </dgm:t>
    </dgm:pt>
    <dgm:pt modelId="{4CAC4BDE-2640-4852-BE8C-224305AC6640}" type="pres">
      <dgm:prSet presAssocID="{33F49F2E-7313-4D86-B13C-4EC05EFA4C35}" presName="root2" presStyleCnt="0"/>
      <dgm:spPr/>
    </dgm:pt>
    <dgm:pt modelId="{D56A3A8D-CED2-45D5-B00D-37019E537B55}" type="pres">
      <dgm:prSet presAssocID="{33F49F2E-7313-4D86-B13C-4EC05EFA4C35}" presName="LevelTwoTextNode" presStyleLbl="node3" presStyleIdx="0" presStyleCnt="7">
        <dgm:presLayoutVars>
          <dgm:chPref val="3"/>
        </dgm:presLayoutVars>
      </dgm:prSet>
      <dgm:spPr/>
      <dgm:t>
        <a:bodyPr/>
        <a:lstStyle/>
        <a:p>
          <a:endParaRPr lang="en-US"/>
        </a:p>
      </dgm:t>
    </dgm:pt>
    <dgm:pt modelId="{2A98BAC1-6E0D-427D-BF0D-6742F1997B11}" type="pres">
      <dgm:prSet presAssocID="{33F49F2E-7313-4D86-B13C-4EC05EFA4C35}" presName="level3hierChild" presStyleCnt="0"/>
      <dgm:spPr/>
    </dgm:pt>
    <dgm:pt modelId="{2EBE0AD1-7C55-409C-A385-21255126F7C8}" type="pres">
      <dgm:prSet presAssocID="{E2178015-A8E3-4EC1-85B8-19D3FF13378D}" presName="conn2-1" presStyleLbl="parChTrans1D2" presStyleIdx="1" presStyleCnt="7"/>
      <dgm:spPr/>
      <dgm:t>
        <a:bodyPr/>
        <a:lstStyle/>
        <a:p>
          <a:endParaRPr lang="en-US"/>
        </a:p>
      </dgm:t>
    </dgm:pt>
    <dgm:pt modelId="{5C06C524-F2E3-4E90-8D6E-FC3CE165BCC3}" type="pres">
      <dgm:prSet presAssocID="{E2178015-A8E3-4EC1-85B8-19D3FF13378D}" presName="connTx" presStyleLbl="parChTrans1D2" presStyleIdx="1" presStyleCnt="7"/>
      <dgm:spPr/>
      <dgm:t>
        <a:bodyPr/>
        <a:lstStyle/>
        <a:p>
          <a:endParaRPr lang="en-US"/>
        </a:p>
      </dgm:t>
    </dgm:pt>
    <dgm:pt modelId="{F8018F42-7F82-4E67-AC17-9D44F8C16C98}" type="pres">
      <dgm:prSet presAssocID="{0AB4FDBB-E6A3-4F40-ABB5-CBA9C93A8253}" presName="root2" presStyleCnt="0"/>
      <dgm:spPr/>
    </dgm:pt>
    <dgm:pt modelId="{8BCE7498-298A-40CF-9069-453523AC9605}" type="pres">
      <dgm:prSet presAssocID="{0AB4FDBB-E6A3-4F40-ABB5-CBA9C93A8253}" presName="LevelTwoTextNode" presStyleLbl="node2" presStyleIdx="1" presStyleCnt="7">
        <dgm:presLayoutVars>
          <dgm:chPref val="3"/>
        </dgm:presLayoutVars>
      </dgm:prSet>
      <dgm:spPr/>
      <dgm:t>
        <a:bodyPr/>
        <a:lstStyle/>
        <a:p>
          <a:endParaRPr lang="en-US"/>
        </a:p>
      </dgm:t>
    </dgm:pt>
    <dgm:pt modelId="{8B9953E8-AC20-4AEE-B28F-5CCEF2BD4B8D}" type="pres">
      <dgm:prSet presAssocID="{0AB4FDBB-E6A3-4F40-ABB5-CBA9C93A8253}" presName="level3hierChild" presStyleCnt="0"/>
      <dgm:spPr/>
    </dgm:pt>
    <dgm:pt modelId="{4020F4C1-DF96-4B8D-B303-FE2B48B65D2C}" type="pres">
      <dgm:prSet presAssocID="{EE37EE0B-D237-400D-AB9B-E62275BB3587}" presName="conn2-1" presStyleLbl="parChTrans1D3" presStyleIdx="1" presStyleCnt="7"/>
      <dgm:spPr/>
      <dgm:t>
        <a:bodyPr/>
        <a:lstStyle/>
        <a:p>
          <a:endParaRPr lang="en-US"/>
        </a:p>
      </dgm:t>
    </dgm:pt>
    <dgm:pt modelId="{2DE34936-5FDC-48B0-8AD5-38834FC2ADC2}" type="pres">
      <dgm:prSet presAssocID="{EE37EE0B-D237-400D-AB9B-E62275BB3587}" presName="connTx" presStyleLbl="parChTrans1D3" presStyleIdx="1" presStyleCnt="7"/>
      <dgm:spPr/>
      <dgm:t>
        <a:bodyPr/>
        <a:lstStyle/>
        <a:p>
          <a:endParaRPr lang="en-US"/>
        </a:p>
      </dgm:t>
    </dgm:pt>
    <dgm:pt modelId="{335A3339-766D-4591-A862-6ED9E5035508}" type="pres">
      <dgm:prSet presAssocID="{1EB83B32-70DE-4F81-9A6B-F940AB78DF92}" presName="root2" presStyleCnt="0"/>
      <dgm:spPr/>
    </dgm:pt>
    <dgm:pt modelId="{E7CE2BE8-BF25-43F7-8DAE-5E666EB82373}" type="pres">
      <dgm:prSet presAssocID="{1EB83B32-70DE-4F81-9A6B-F940AB78DF92}" presName="LevelTwoTextNode" presStyleLbl="node3" presStyleIdx="1" presStyleCnt="7">
        <dgm:presLayoutVars>
          <dgm:chPref val="3"/>
        </dgm:presLayoutVars>
      </dgm:prSet>
      <dgm:spPr/>
      <dgm:t>
        <a:bodyPr/>
        <a:lstStyle/>
        <a:p>
          <a:endParaRPr lang="en-US"/>
        </a:p>
      </dgm:t>
    </dgm:pt>
    <dgm:pt modelId="{0374B73B-8190-4C49-BABF-80F600C64279}" type="pres">
      <dgm:prSet presAssocID="{1EB83B32-70DE-4F81-9A6B-F940AB78DF92}" presName="level3hierChild" presStyleCnt="0"/>
      <dgm:spPr/>
    </dgm:pt>
    <dgm:pt modelId="{553433E4-7B57-4FAB-879B-C306C7FE3310}" type="pres">
      <dgm:prSet presAssocID="{361EF41D-7988-4B30-8883-A9C0F11184D2}" presName="conn2-1" presStyleLbl="parChTrans1D2" presStyleIdx="2" presStyleCnt="7"/>
      <dgm:spPr/>
      <dgm:t>
        <a:bodyPr/>
        <a:lstStyle/>
        <a:p>
          <a:endParaRPr lang="en-US"/>
        </a:p>
      </dgm:t>
    </dgm:pt>
    <dgm:pt modelId="{F8988C4D-832D-4B10-894F-A5E3A4550A3C}" type="pres">
      <dgm:prSet presAssocID="{361EF41D-7988-4B30-8883-A9C0F11184D2}" presName="connTx" presStyleLbl="parChTrans1D2" presStyleIdx="2" presStyleCnt="7"/>
      <dgm:spPr/>
      <dgm:t>
        <a:bodyPr/>
        <a:lstStyle/>
        <a:p>
          <a:endParaRPr lang="en-US"/>
        </a:p>
      </dgm:t>
    </dgm:pt>
    <dgm:pt modelId="{A3FAA84B-C36D-4570-8506-0295DF4B10A0}" type="pres">
      <dgm:prSet presAssocID="{9644B382-C0C2-47A8-BCF2-139DEBAC71E3}" presName="root2" presStyleCnt="0"/>
      <dgm:spPr/>
    </dgm:pt>
    <dgm:pt modelId="{865FAE8A-B8A7-4A8D-80B0-358B8EA47A42}" type="pres">
      <dgm:prSet presAssocID="{9644B382-C0C2-47A8-BCF2-139DEBAC71E3}" presName="LevelTwoTextNode" presStyleLbl="node2" presStyleIdx="2" presStyleCnt="7">
        <dgm:presLayoutVars>
          <dgm:chPref val="3"/>
        </dgm:presLayoutVars>
      </dgm:prSet>
      <dgm:spPr/>
      <dgm:t>
        <a:bodyPr/>
        <a:lstStyle/>
        <a:p>
          <a:endParaRPr lang="en-US"/>
        </a:p>
      </dgm:t>
    </dgm:pt>
    <dgm:pt modelId="{51233463-CFD3-4A9B-9DAF-C980BD338367}" type="pres">
      <dgm:prSet presAssocID="{9644B382-C0C2-47A8-BCF2-139DEBAC71E3}" presName="level3hierChild" presStyleCnt="0"/>
      <dgm:spPr/>
    </dgm:pt>
    <dgm:pt modelId="{5D5B25B1-5C73-4119-B0C4-F17CCD303019}" type="pres">
      <dgm:prSet presAssocID="{04532C59-D5AC-4D5A-945F-0AD5E88E1B32}" presName="conn2-1" presStyleLbl="parChTrans1D3" presStyleIdx="2" presStyleCnt="7"/>
      <dgm:spPr/>
      <dgm:t>
        <a:bodyPr/>
        <a:lstStyle/>
        <a:p>
          <a:endParaRPr lang="en-US"/>
        </a:p>
      </dgm:t>
    </dgm:pt>
    <dgm:pt modelId="{9EC1701D-205F-4CBC-B3E0-FEE814DB3F6B}" type="pres">
      <dgm:prSet presAssocID="{04532C59-D5AC-4D5A-945F-0AD5E88E1B32}" presName="connTx" presStyleLbl="parChTrans1D3" presStyleIdx="2" presStyleCnt="7"/>
      <dgm:spPr/>
      <dgm:t>
        <a:bodyPr/>
        <a:lstStyle/>
        <a:p>
          <a:endParaRPr lang="en-US"/>
        </a:p>
      </dgm:t>
    </dgm:pt>
    <dgm:pt modelId="{4CF19E92-27E9-4E93-992C-53EC16804A03}" type="pres">
      <dgm:prSet presAssocID="{08F5C7B3-84CE-4E55-B6BF-1587C2C37B45}" presName="root2" presStyleCnt="0"/>
      <dgm:spPr/>
    </dgm:pt>
    <dgm:pt modelId="{2C7DA57F-F7C6-4987-9ECE-57B638F01C06}" type="pres">
      <dgm:prSet presAssocID="{08F5C7B3-84CE-4E55-B6BF-1587C2C37B45}" presName="LevelTwoTextNode" presStyleLbl="node3" presStyleIdx="2" presStyleCnt="7">
        <dgm:presLayoutVars>
          <dgm:chPref val="3"/>
        </dgm:presLayoutVars>
      </dgm:prSet>
      <dgm:spPr/>
      <dgm:t>
        <a:bodyPr/>
        <a:lstStyle/>
        <a:p>
          <a:endParaRPr lang="en-US"/>
        </a:p>
      </dgm:t>
    </dgm:pt>
    <dgm:pt modelId="{B45FFCE2-F15B-4C6C-9040-84EEE66300B3}" type="pres">
      <dgm:prSet presAssocID="{08F5C7B3-84CE-4E55-B6BF-1587C2C37B45}" presName="level3hierChild" presStyleCnt="0"/>
      <dgm:spPr/>
    </dgm:pt>
    <dgm:pt modelId="{A524DB01-7877-4394-AC7F-31BE1F18F6EF}" type="pres">
      <dgm:prSet presAssocID="{5E1CFBF7-8C2F-412E-A274-6D65D0C79BA5}" presName="conn2-1" presStyleLbl="parChTrans1D2" presStyleIdx="3" presStyleCnt="7"/>
      <dgm:spPr/>
      <dgm:t>
        <a:bodyPr/>
        <a:lstStyle/>
        <a:p>
          <a:endParaRPr lang="en-US"/>
        </a:p>
      </dgm:t>
    </dgm:pt>
    <dgm:pt modelId="{166EB6FE-8BC6-434D-BE98-605B8A27C069}" type="pres">
      <dgm:prSet presAssocID="{5E1CFBF7-8C2F-412E-A274-6D65D0C79BA5}" presName="connTx" presStyleLbl="parChTrans1D2" presStyleIdx="3" presStyleCnt="7"/>
      <dgm:spPr/>
      <dgm:t>
        <a:bodyPr/>
        <a:lstStyle/>
        <a:p>
          <a:endParaRPr lang="en-US"/>
        </a:p>
      </dgm:t>
    </dgm:pt>
    <dgm:pt modelId="{C2C6D79B-4FC9-406B-9583-3231511324A4}" type="pres">
      <dgm:prSet presAssocID="{14F3C056-6C45-4638-A877-2F391E7581FF}" presName="root2" presStyleCnt="0"/>
      <dgm:spPr/>
    </dgm:pt>
    <dgm:pt modelId="{AEA5999E-55B9-4B82-8DEB-7D80CEAAD296}" type="pres">
      <dgm:prSet presAssocID="{14F3C056-6C45-4638-A877-2F391E7581FF}" presName="LevelTwoTextNode" presStyleLbl="node2" presStyleIdx="3" presStyleCnt="7">
        <dgm:presLayoutVars>
          <dgm:chPref val="3"/>
        </dgm:presLayoutVars>
      </dgm:prSet>
      <dgm:spPr/>
      <dgm:t>
        <a:bodyPr/>
        <a:lstStyle/>
        <a:p>
          <a:endParaRPr lang="en-US"/>
        </a:p>
      </dgm:t>
    </dgm:pt>
    <dgm:pt modelId="{365652B2-B32C-4EEC-9A57-E6F214293ED9}" type="pres">
      <dgm:prSet presAssocID="{14F3C056-6C45-4638-A877-2F391E7581FF}" presName="level3hierChild" presStyleCnt="0"/>
      <dgm:spPr/>
    </dgm:pt>
    <dgm:pt modelId="{DDAA5735-8EEA-4AAE-B72D-37775DEDEDD4}" type="pres">
      <dgm:prSet presAssocID="{68070028-C262-45C5-BA36-3CE138DE3731}" presName="conn2-1" presStyleLbl="parChTrans1D3" presStyleIdx="3" presStyleCnt="7"/>
      <dgm:spPr/>
      <dgm:t>
        <a:bodyPr/>
        <a:lstStyle/>
        <a:p>
          <a:endParaRPr lang="en-US"/>
        </a:p>
      </dgm:t>
    </dgm:pt>
    <dgm:pt modelId="{6D1A32E2-A6E8-4751-8A3C-6430C23DACAC}" type="pres">
      <dgm:prSet presAssocID="{68070028-C262-45C5-BA36-3CE138DE3731}" presName="connTx" presStyleLbl="parChTrans1D3" presStyleIdx="3" presStyleCnt="7"/>
      <dgm:spPr/>
      <dgm:t>
        <a:bodyPr/>
        <a:lstStyle/>
        <a:p>
          <a:endParaRPr lang="en-US"/>
        </a:p>
      </dgm:t>
    </dgm:pt>
    <dgm:pt modelId="{53A37B11-2B58-4CC2-A406-7967BAC8B0BE}" type="pres">
      <dgm:prSet presAssocID="{3A634B87-FA59-4CBF-B16C-8AC190A0E4AE}" presName="root2" presStyleCnt="0"/>
      <dgm:spPr/>
    </dgm:pt>
    <dgm:pt modelId="{5D6AEC1F-BF0D-4613-BD3B-B27C27538C40}" type="pres">
      <dgm:prSet presAssocID="{3A634B87-FA59-4CBF-B16C-8AC190A0E4AE}" presName="LevelTwoTextNode" presStyleLbl="node3" presStyleIdx="3" presStyleCnt="7">
        <dgm:presLayoutVars>
          <dgm:chPref val="3"/>
        </dgm:presLayoutVars>
      </dgm:prSet>
      <dgm:spPr/>
      <dgm:t>
        <a:bodyPr/>
        <a:lstStyle/>
        <a:p>
          <a:endParaRPr lang="en-US"/>
        </a:p>
      </dgm:t>
    </dgm:pt>
    <dgm:pt modelId="{38F85047-BDBA-4B32-B29F-6C5268D2E8D8}" type="pres">
      <dgm:prSet presAssocID="{3A634B87-FA59-4CBF-B16C-8AC190A0E4AE}" presName="level3hierChild" presStyleCnt="0"/>
      <dgm:spPr/>
    </dgm:pt>
    <dgm:pt modelId="{9A88FE2E-123E-4CC3-A1BE-5EE23B433A33}" type="pres">
      <dgm:prSet presAssocID="{5D8A0B00-F97E-4B04-8CDE-F8EFC2C22841}" presName="conn2-1" presStyleLbl="parChTrans1D2" presStyleIdx="4" presStyleCnt="7"/>
      <dgm:spPr/>
      <dgm:t>
        <a:bodyPr/>
        <a:lstStyle/>
        <a:p>
          <a:endParaRPr lang="en-US"/>
        </a:p>
      </dgm:t>
    </dgm:pt>
    <dgm:pt modelId="{9E2FFDCE-1FFF-4DD5-A1DA-859885182C4D}" type="pres">
      <dgm:prSet presAssocID="{5D8A0B00-F97E-4B04-8CDE-F8EFC2C22841}" presName="connTx" presStyleLbl="parChTrans1D2" presStyleIdx="4" presStyleCnt="7"/>
      <dgm:spPr/>
      <dgm:t>
        <a:bodyPr/>
        <a:lstStyle/>
        <a:p>
          <a:endParaRPr lang="en-US"/>
        </a:p>
      </dgm:t>
    </dgm:pt>
    <dgm:pt modelId="{AC7750A3-8F4C-40A4-A4B9-C5A6A86098A5}" type="pres">
      <dgm:prSet presAssocID="{9FAC5466-12F1-4D95-94B2-0C94AE49A52A}" presName="root2" presStyleCnt="0"/>
      <dgm:spPr/>
    </dgm:pt>
    <dgm:pt modelId="{F1F6C586-317C-4CFC-AC01-90F0FF47001D}" type="pres">
      <dgm:prSet presAssocID="{9FAC5466-12F1-4D95-94B2-0C94AE49A52A}" presName="LevelTwoTextNode" presStyleLbl="node2" presStyleIdx="4" presStyleCnt="7">
        <dgm:presLayoutVars>
          <dgm:chPref val="3"/>
        </dgm:presLayoutVars>
      </dgm:prSet>
      <dgm:spPr/>
      <dgm:t>
        <a:bodyPr/>
        <a:lstStyle/>
        <a:p>
          <a:endParaRPr lang="en-US"/>
        </a:p>
      </dgm:t>
    </dgm:pt>
    <dgm:pt modelId="{98FE58F3-21E7-4BCF-BF2D-9BBD5F96D8B6}" type="pres">
      <dgm:prSet presAssocID="{9FAC5466-12F1-4D95-94B2-0C94AE49A52A}" presName="level3hierChild" presStyleCnt="0"/>
      <dgm:spPr/>
    </dgm:pt>
    <dgm:pt modelId="{8CFEBB39-FEAD-4E78-A1E0-0CD227FFE551}" type="pres">
      <dgm:prSet presAssocID="{E555AD19-1638-404D-AE40-14FE15D0A0F7}" presName="conn2-1" presStyleLbl="parChTrans1D3" presStyleIdx="4" presStyleCnt="7"/>
      <dgm:spPr/>
      <dgm:t>
        <a:bodyPr/>
        <a:lstStyle/>
        <a:p>
          <a:endParaRPr lang="en-US"/>
        </a:p>
      </dgm:t>
    </dgm:pt>
    <dgm:pt modelId="{219910F5-C29E-4CF0-A753-88607326657D}" type="pres">
      <dgm:prSet presAssocID="{E555AD19-1638-404D-AE40-14FE15D0A0F7}" presName="connTx" presStyleLbl="parChTrans1D3" presStyleIdx="4" presStyleCnt="7"/>
      <dgm:spPr/>
      <dgm:t>
        <a:bodyPr/>
        <a:lstStyle/>
        <a:p>
          <a:endParaRPr lang="en-US"/>
        </a:p>
      </dgm:t>
    </dgm:pt>
    <dgm:pt modelId="{6F4BC998-8C81-4962-A3BA-8BB7C7AD83D8}" type="pres">
      <dgm:prSet presAssocID="{93AEC19C-0F41-47B6-81FD-432795397C9F}" presName="root2" presStyleCnt="0"/>
      <dgm:spPr/>
    </dgm:pt>
    <dgm:pt modelId="{2228823E-EE30-4920-BB1D-6B8FB779CA27}" type="pres">
      <dgm:prSet presAssocID="{93AEC19C-0F41-47B6-81FD-432795397C9F}" presName="LevelTwoTextNode" presStyleLbl="node3" presStyleIdx="4" presStyleCnt="7">
        <dgm:presLayoutVars>
          <dgm:chPref val="3"/>
        </dgm:presLayoutVars>
      </dgm:prSet>
      <dgm:spPr/>
      <dgm:t>
        <a:bodyPr/>
        <a:lstStyle/>
        <a:p>
          <a:endParaRPr lang="en-US"/>
        </a:p>
      </dgm:t>
    </dgm:pt>
    <dgm:pt modelId="{FCDDBCE2-2F2E-4A94-94DD-2317A933BF6F}" type="pres">
      <dgm:prSet presAssocID="{93AEC19C-0F41-47B6-81FD-432795397C9F}" presName="level3hierChild" presStyleCnt="0"/>
      <dgm:spPr/>
    </dgm:pt>
    <dgm:pt modelId="{00389FC5-E170-4DDB-8B45-8F68589A9AF3}" type="pres">
      <dgm:prSet presAssocID="{C48D0A18-E038-4F64-8FE1-2D747E4D2CC4}" presName="conn2-1" presStyleLbl="parChTrans1D2" presStyleIdx="5" presStyleCnt="7"/>
      <dgm:spPr/>
      <dgm:t>
        <a:bodyPr/>
        <a:lstStyle/>
        <a:p>
          <a:endParaRPr lang="en-US"/>
        </a:p>
      </dgm:t>
    </dgm:pt>
    <dgm:pt modelId="{9D49D5E4-E9B8-4AC2-BE6A-CB4B702D9C61}" type="pres">
      <dgm:prSet presAssocID="{C48D0A18-E038-4F64-8FE1-2D747E4D2CC4}" presName="connTx" presStyleLbl="parChTrans1D2" presStyleIdx="5" presStyleCnt="7"/>
      <dgm:spPr/>
      <dgm:t>
        <a:bodyPr/>
        <a:lstStyle/>
        <a:p>
          <a:endParaRPr lang="en-US"/>
        </a:p>
      </dgm:t>
    </dgm:pt>
    <dgm:pt modelId="{DC1153C8-5238-4BF9-871C-9F66A9E466E9}" type="pres">
      <dgm:prSet presAssocID="{EF17D7DF-981E-4AB2-9595-D2F949013FA2}" presName="root2" presStyleCnt="0"/>
      <dgm:spPr/>
    </dgm:pt>
    <dgm:pt modelId="{099038C1-FD1D-45BF-B227-C8CA9EBA72F0}" type="pres">
      <dgm:prSet presAssocID="{EF17D7DF-981E-4AB2-9595-D2F949013FA2}" presName="LevelTwoTextNode" presStyleLbl="node2" presStyleIdx="5" presStyleCnt="7">
        <dgm:presLayoutVars>
          <dgm:chPref val="3"/>
        </dgm:presLayoutVars>
      </dgm:prSet>
      <dgm:spPr/>
      <dgm:t>
        <a:bodyPr/>
        <a:lstStyle/>
        <a:p>
          <a:endParaRPr lang="en-US"/>
        </a:p>
      </dgm:t>
    </dgm:pt>
    <dgm:pt modelId="{65E43609-CCDA-4958-BEA8-4143368153D7}" type="pres">
      <dgm:prSet presAssocID="{EF17D7DF-981E-4AB2-9595-D2F949013FA2}" presName="level3hierChild" presStyleCnt="0"/>
      <dgm:spPr/>
    </dgm:pt>
    <dgm:pt modelId="{66367574-EE48-404C-9500-C79816624CBA}" type="pres">
      <dgm:prSet presAssocID="{A0473862-AD1B-494E-9C79-F5B9E6659A10}" presName="conn2-1" presStyleLbl="parChTrans1D3" presStyleIdx="5" presStyleCnt="7"/>
      <dgm:spPr/>
      <dgm:t>
        <a:bodyPr/>
        <a:lstStyle/>
        <a:p>
          <a:endParaRPr lang="en-US"/>
        </a:p>
      </dgm:t>
    </dgm:pt>
    <dgm:pt modelId="{E8FC1806-5FBC-4AAD-BC3D-084FB8393832}" type="pres">
      <dgm:prSet presAssocID="{A0473862-AD1B-494E-9C79-F5B9E6659A10}" presName="connTx" presStyleLbl="parChTrans1D3" presStyleIdx="5" presStyleCnt="7"/>
      <dgm:spPr/>
      <dgm:t>
        <a:bodyPr/>
        <a:lstStyle/>
        <a:p>
          <a:endParaRPr lang="en-US"/>
        </a:p>
      </dgm:t>
    </dgm:pt>
    <dgm:pt modelId="{BC2CDC25-069E-4C0D-AF79-C04FC325D8D2}" type="pres">
      <dgm:prSet presAssocID="{39BCE1A1-4554-4D57-883A-79D5FE26C1A1}" presName="root2" presStyleCnt="0"/>
      <dgm:spPr/>
    </dgm:pt>
    <dgm:pt modelId="{F36DC352-04C7-43EC-8AE6-69758EA37096}" type="pres">
      <dgm:prSet presAssocID="{39BCE1A1-4554-4D57-883A-79D5FE26C1A1}" presName="LevelTwoTextNode" presStyleLbl="node3" presStyleIdx="5" presStyleCnt="7">
        <dgm:presLayoutVars>
          <dgm:chPref val="3"/>
        </dgm:presLayoutVars>
      </dgm:prSet>
      <dgm:spPr/>
      <dgm:t>
        <a:bodyPr/>
        <a:lstStyle/>
        <a:p>
          <a:endParaRPr lang="en-US"/>
        </a:p>
      </dgm:t>
    </dgm:pt>
    <dgm:pt modelId="{29EAE34D-84F6-4437-9A93-77BC95EAFAD0}" type="pres">
      <dgm:prSet presAssocID="{39BCE1A1-4554-4D57-883A-79D5FE26C1A1}" presName="level3hierChild" presStyleCnt="0"/>
      <dgm:spPr/>
    </dgm:pt>
    <dgm:pt modelId="{A9E8B711-6264-4311-81C1-C64300058C94}" type="pres">
      <dgm:prSet presAssocID="{321F56BF-163F-4E13-9276-40F05C056380}" presName="conn2-1" presStyleLbl="parChTrans1D2" presStyleIdx="6" presStyleCnt="7"/>
      <dgm:spPr/>
      <dgm:t>
        <a:bodyPr/>
        <a:lstStyle/>
        <a:p>
          <a:endParaRPr lang="en-US"/>
        </a:p>
      </dgm:t>
    </dgm:pt>
    <dgm:pt modelId="{9D4C7274-B4CE-440C-8D31-E892A7A30A4C}" type="pres">
      <dgm:prSet presAssocID="{321F56BF-163F-4E13-9276-40F05C056380}" presName="connTx" presStyleLbl="parChTrans1D2" presStyleIdx="6" presStyleCnt="7"/>
      <dgm:spPr/>
      <dgm:t>
        <a:bodyPr/>
        <a:lstStyle/>
        <a:p>
          <a:endParaRPr lang="en-US"/>
        </a:p>
      </dgm:t>
    </dgm:pt>
    <dgm:pt modelId="{D58734E7-0CFD-4EBB-A007-C96106E38DA1}" type="pres">
      <dgm:prSet presAssocID="{23511539-EF10-4C1C-873D-9B4529ECC91F}" presName="root2" presStyleCnt="0"/>
      <dgm:spPr/>
    </dgm:pt>
    <dgm:pt modelId="{A8677D83-1DDD-4E6C-B52D-ACA64242BE7E}" type="pres">
      <dgm:prSet presAssocID="{23511539-EF10-4C1C-873D-9B4529ECC91F}" presName="LevelTwoTextNode" presStyleLbl="node2" presStyleIdx="6" presStyleCnt="7">
        <dgm:presLayoutVars>
          <dgm:chPref val="3"/>
        </dgm:presLayoutVars>
      </dgm:prSet>
      <dgm:spPr/>
      <dgm:t>
        <a:bodyPr/>
        <a:lstStyle/>
        <a:p>
          <a:endParaRPr lang="en-US"/>
        </a:p>
      </dgm:t>
    </dgm:pt>
    <dgm:pt modelId="{F0B9F8BC-7201-454B-91E9-8952A74EF487}" type="pres">
      <dgm:prSet presAssocID="{23511539-EF10-4C1C-873D-9B4529ECC91F}" presName="level3hierChild" presStyleCnt="0"/>
      <dgm:spPr/>
    </dgm:pt>
    <dgm:pt modelId="{18C566F2-DE45-4C72-9782-284A5AE254E0}" type="pres">
      <dgm:prSet presAssocID="{B8600FDE-C8CE-4409-9166-F96EC21BC2DA}" presName="conn2-1" presStyleLbl="parChTrans1D3" presStyleIdx="6" presStyleCnt="7"/>
      <dgm:spPr/>
      <dgm:t>
        <a:bodyPr/>
        <a:lstStyle/>
        <a:p>
          <a:endParaRPr lang="en-US"/>
        </a:p>
      </dgm:t>
    </dgm:pt>
    <dgm:pt modelId="{60B0F125-CAE5-4563-A675-AFCD1BDAED58}" type="pres">
      <dgm:prSet presAssocID="{B8600FDE-C8CE-4409-9166-F96EC21BC2DA}" presName="connTx" presStyleLbl="parChTrans1D3" presStyleIdx="6" presStyleCnt="7"/>
      <dgm:spPr/>
      <dgm:t>
        <a:bodyPr/>
        <a:lstStyle/>
        <a:p>
          <a:endParaRPr lang="en-US"/>
        </a:p>
      </dgm:t>
    </dgm:pt>
    <dgm:pt modelId="{2756EC12-B323-426A-B872-9FBBAA3D3EA5}" type="pres">
      <dgm:prSet presAssocID="{0D4883A9-C63D-4273-BD47-B4CDCB4DEF73}" presName="root2" presStyleCnt="0"/>
      <dgm:spPr/>
    </dgm:pt>
    <dgm:pt modelId="{15C893AA-3233-441C-BF44-18396C489261}" type="pres">
      <dgm:prSet presAssocID="{0D4883A9-C63D-4273-BD47-B4CDCB4DEF73}" presName="LevelTwoTextNode" presStyleLbl="node3" presStyleIdx="6" presStyleCnt="7">
        <dgm:presLayoutVars>
          <dgm:chPref val="3"/>
        </dgm:presLayoutVars>
      </dgm:prSet>
      <dgm:spPr/>
      <dgm:t>
        <a:bodyPr/>
        <a:lstStyle/>
        <a:p>
          <a:endParaRPr lang="en-US"/>
        </a:p>
      </dgm:t>
    </dgm:pt>
    <dgm:pt modelId="{87215C1E-3C0A-4DBD-A072-CBC6456FC1FC}" type="pres">
      <dgm:prSet presAssocID="{0D4883A9-C63D-4273-BD47-B4CDCB4DEF73}" presName="level3hierChild" presStyleCnt="0"/>
      <dgm:spPr/>
    </dgm:pt>
  </dgm:ptLst>
  <dgm:cxnLst>
    <dgm:cxn modelId="{7FACD339-3D9A-4141-B70E-7496C0AD9A5D}" srcId="{EF17D7DF-981E-4AB2-9595-D2F949013FA2}" destId="{39BCE1A1-4554-4D57-883A-79D5FE26C1A1}" srcOrd="0" destOrd="0" parTransId="{A0473862-AD1B-494E-9C79-F5B9E6659A10}" sibTransId="{0787768F-839C-47DA-A538-4E9CDB4A047F}"/>
    <dgm:cxn modelId="{EFE1DF56-02F9-EF49-82F3-D6FF248DA852}" type="presOf" srcId="{9644B382-C0C2-47A8-BCF2-139DEBAC71E3}" destId="{865FAE8A-B8A7-4A8D-80B0-358B8EA47A42}" srcOrd="0" destOrd="0" presId="urn:microsoft.com/office/officeart/2008/layout/HorizontalMultiLevelHierarchy"/>
    <dgm:cxn modelId="{F42759BF-F56F-4F4E-9D47-0BCCB9FB7509}" type="presOf" srcId="{E2178015-A8E3-4EC1-85B8-19D3FF13378D}" destId="{2EBE0AD1-7C55-409C-A385-21255126F7C8}" srcOrd="0" destOrd="0" presId="urn:microsoft.com/office/officeart/2008/layout/HorizontalMultiLevelHierarchy"/>
    <dgm:cxn modelId="{2DD99918-B589-7A49-9702-DE494B0D5528}" type="presOf" srcId="{321F56BF-163F-4E13-9276-40F05C056380}" destId="{9D4C7274-B4CE-440C-8D31-E892A7A30A4C}" srcOrd="1" destOrd="0" presId="urn:microsoft.com/office/officeart/2008/layout/HorizontalMultiLevelHierarchy"/>
    <dgm:cxn modelId="{581BDD5C-A4B1-6A4C-8C03-3DF5889E5719}" type="presOf" srcId="{5D8A0B00-F97E-4B04-8CDE-F8EFC2C22841}" destId="{9E2FFDCE-1FFF-4DD5-A1DA-859885182C4D}" srcOrd="1" destOrd="0" presId="urn:microsoft.com/office/officeart/2008/layout/HorizontalMultiLevelHierarchy"/>
    <dgm:cxn modelId="{E144F876-56E6-FC46-AA64-E0FD6CF0277B}" type="presOf" srcId="{361EF41D-7988-4B30-8883-A9C0F11184D2}" destId="{553433E4-7B57-4FAB-879B-C306C7FE3310}" srcOrd="0" destOrd="0" presId="urn:microsoft.com/office/officeart/2008/layout/HorizontalMultiLevelHierarchy"/>
    <dgm:cxn modelId="{4F8C5816-7428-A84E-8763-2F0C5AE70E09}" type="presOf" srcId="{23511539-EF10-4C1C-873D-9B4529ECC91F}" destId="{A8677D83-1DDD-4E6C-B52D-ACA64242BE7E}" srcOrd="0" destOrd="0" presId="urn:microsoft.com/office/officeart/2008/layout/HorizontalMultiLevelHierarchy"/>
    <dgm:cxn modelId="{196FA059-7E4B-498D-B223-B2B0A49F17C3}" srcId="{09225138-971B-4C10-9700-49622E80DBB1}" destId="{9FAC5466-12F1-4D95-94B2-0C94AE49A52A}" srcOrd="4" destOrd="0" parTransId="{5D8A0B00-F97E-4B04-8CDE-F8EFC2C22841}" sibTransId="{F7269E25-E202-43E4-9F5E-A282FB7CF268}"/>
    <dgm:cxn modelId="{592D374C-F6A7-F74D-A375-D7D4FA7D90C2}" type="presOf" srcId="{A0473862-AD1B-494E-9C79-F5B9E6659A10}" destId="{E8FC1806-5FBC-4AAD-BC3D-084FB8393832}" srcOrd="1" destOrd="0" presId="urn:microsoft.com/office/officeart/2008/layout/HorizontalMultiLevelHierarchy"/>
    <dgm:cxn modelId="{5F5FC6A3-06FB-4249-BA40-69F147D06324}" type="presOf" srcId="{1EB83B32-70DE-4F81-9A6B-F940AB78DF92}" destId="{E7CE2BE8-BF25-43F7-8DAE-5E666EB82373}" srcOrd="0" destOrd="0" presId="urn:microsoft.com/office/officeart/2008/layout/HorizontalMultiLevelHierarchy"/>
    <dgm:cxn modelId="{E9233A35-3BF5-CB4B-9949-5DC7D87376A7}" type="presOf" srcId="{5E1CFBF7-8C2F-412E-A274-6D65D0C79BA5}" destId="{A524DB01-7877-4394-AC7F-31BE1F18F6EF}" srcOrd="0" destOrd="0" presId="urn:microsoft.com/office/officeart/2008/layout/HorizontalMultiLevelHierarchy"/>
    <dgm:cxn modelId="{F7187DDB-6FDE-EA44-AFB7-8F972DCB9502}" type="presOf" srcId="{B8600FDE-C8CE-4409-9166-F96EC21BC2DA}" destId="{60B0F125-CAE5-4563-A675-AFCD1BDAED58}" srcOrd="1" destOrd="0" presId="urn:microsoft.com/office/officeart/2008/layout/HorizontalMultiLevelHierarchy"/>
    <dgm:cxn modelId="{5024A314-5A1D-8E41-93F5-07B75EC5A9E7}" type="presOf" srcId="{68070028-C262-45C5-BA36-3CE138DE3731}" destId="{DDAA5735-8EEA-4AAE-B72D-37775DEDEDD4}" srcOrd="0" destOrd="0" presId="urn:microsoft.com/office/officeart/2008/layout/HorizontalMultiLevelHierarchy"/>
    <dgm:cxn modelId="{EF60385F-E954-1C40-BF32-1558FF5B4BDE}" type="presOf" srcId="{08F5C7B3-84CE-4E55-B6BF-1587C2C37B45}" destId="{2C7DA57F-F7C6-4987-9ECE-57B638F01C06}" srcOrd="0" destOrd="0" presId="urn:microsoft.com/office/officeart/2008/layout/HorizontalMultiLevelHierarchy"/>
    <dgm:cxn modelId="{F477436E-ADD2-D744-835A-2AF9F9C9FF5E}" type="presOf" srcId="{EE37EE0B-D237-400D-AB9B-E62275BB3587}" destId="{2DE34936-5FDC-48B0-8AD5-38834FC2ADC2}" srcOrd="1" destOrd="0" presId="urn:microsoft.com/office/officeart/2008/layout/HorizontalMultiLevelHierarchy"/>
    <dgm:cxn modelId="{040ECEBC-0DF5-8146-9E72-872D019198B7}" type="presOf" srcId="{321F56BF-163F-4E13-9276-40F05C056380}" destId="{A9E8B711-6264-4311-81C1-C64300058C94}" srcOrd="0" destOrd="0" presId="urn:microsoft.com/office/officeart/2008/layout/HorizontalMultiLevelHierarchy"/>
    <dgm:cxn modelId="{859EFF82-C747-BD4F-80A3-7C640F994B58}" type="presOf" srcId="{0AB4FDBB-E6A3-4F40-ABB5-CBA9C93A8253}" destId="{8BCE7498-298A-40CF-9069-453523AC9605}" srcOrd="0" destOrd="0" presId="urn:microsoft.com/office/officeart/2008/layout/HorizontalMultiLevelHierarchy"/>
    <dgm:cxn modelId="{F9BAA571-BD91-1F43-B367-AC959C85D56C}" type="presOf" srcId="{04532C59-D5AC-4D5A-945F-0AD5E88E1B32}" destId="{9EC1701D-205F-4CBC-B3E0-FEE814DB3F6B}" srcOrd="1" destOrd="0" presId="urn:microsoft.com/office/officeart/2008/layout/HorizontalMultiLevelHierarchy"/>
    <dgm:cxn modelId="{B00224D6-1B53-2F4E-8FAB-9B86A3BDD5DC}" type="presOf" srcId="{93AEC19C-0F41-47B6-81FD-432795397C9F}" destId="{2228823E-EE30-4920-BB1D-6B8FB779CA27}" srcOrd="0" destOrd="0" presId="urn:microsoft.com/office/officeart/2008/layout/HorizontalMultiLevelHierarchy"/>
    <dgm:cxn modelId="{5561CA2C-1868-814C-B83C-09B2B86D70A7}" type="presOf" srcId="{E2178015-A8E3-4EC1-85B8-19D3FF13378D}" destId="{5C06C524-F2E3-4E90-8D6E-FC3CE165BCC3}" srcOrd="1" destOrd="0" presId="urn:microsoft.com/office/officeart/2008/layout/HorizontalMultiLevelHierarchy"/>
    <dgm:cxn modelId="{65A65EBA-2CBE-4F4B-99D4-248E2A85F08B}" srcId="{09225138-971B-4C10-9700-49622E80DBB1}" destId="{EF17D7DF-981E-4AB2-9595-D2F949013FA2}" srcOrd="5" destOrd="0" parTransId="{C48D0A18-E038-4F64-8FE1-2D747E4D2CC4}" sibTransId="{94A93E59-49CF-405C-9AA3-5EF94D29068F}"/>
    <dgm:cxn modelId="{7ABC3361-B636-DB45-8D95-6DB1616ADE67}" type="presOf" srcId="{EE37EE0B-D237-400D-AB9B-E62275BB3587}" destId="{4020F4C1-DF96-4B8D-B303-FE2B48B65D2C}" srcOrd="0" destOrd="0" presId="urn:microsoft.com/office/officeart/2008/layout/HorizontalMultiLevelHierarchy"/>
    <dgm:cxn modelId="{34E5123E-78E9-4051-BDB4-06066DA6FBA2}" srcId="{9FAC5466-12F1-4D95-94B2-0C94AE49A52A}" destId="{93AEC19C-0F41-47B6-81FD-432795397C9F}" srcOrd="0" destOrd="0" parTransId="{E555AD19-1638-404D-AE40-14FE15D0A0F7}" sibTransId="{4708A8F8-72E5-43F7-923F-05E33454C9A5}"/>
    <dgm:cxn modelId="{895A2744-E7C1-4393-B1E5-3212614698EE}" srcId="{23511539-EF10-4C1C-873D-9B4529ECC91F}" destId="{0D4883A9-C63D-4273-BD47-B4CDCB4DEF73}" srcOrd="0" destOrd="0" parTransId="{B8600FDE-C8CE-4409-9166-F96EC21BC2DA}" sibTransId="{5F5D629A-56A9-4F05-8DCE-8807225A6672}"/>
    <dgm:cxn modelId="{036372EC-83DC-4E3E-B409-387CB2A7116F}" srcId="{09225138-971B-4C10-9700-49622E80DBB1}" destId="{0AB4FDBB-E6A3-4F40-ABB5-CBA9C93A8253}" srcOrd="1" destOrd="0" parTransId="{E2178015-A8E3-4EC1-85B8-19D3FF13378D}" sibTransId="{F28531DD-D58B-451D-8700-41DE13454433}"/>
    <dgm:cxn modelId="{AF24470E-E68F-C343-AF43-299B79F32790}" type="presOf" srcId="{E555AD19-1638-404D-AE40-14FE15D0A0F7}" destId="{8CFEBB39-FEAD-4E78-A1E0-0CD227FFE551}" srcOrd="0" destOrd="0" presId="urn:microsoft.com/office/officeart/2008/layout/HorizontalMultiLevelHierarchy"/>
    <dgm:cxn modelId="{9C386FDE-A9AA-EE42-8FF4-29731059FAC6}" type="presOf" srcId="{361EF41D-7988-4B30-8883-A9C0F11184D2}" destId="{F8988C4D-832D-4B10-894F-A5E3A4550A3C}" srcOrd="1" destOrd="0" presId="urn:microsoft.com/office/officeart/2008/layout/HorizontalMultiLevelHierarchy"/>
    <dgm:cxn modelId="{60F0ADCE-0A5C-4D52-B574-29E661010C8F}" srcId="{09225138-971B-4C10-9700-49622E80DBB1}" destId="{1E7B1339-7E9F-43F7-858F-BEC864E72E95}" srcOrd="0" destOrd="0" parTransId="{33E40BD7-1BD6-4472-8585-8E381F086E2C}" sibTransId="{EF245140-186B-4D35-816F-2DF1C6049D33}"/>
    <dgm:cxn modelId="{EF3CB403-3243-DA4E-8B72-C51BFBABC36D}" type="presOf" srcId="{5E1CFBF7-8C2F-412E-A274-6D65D0C79BA5}" destId="{166EB6FE-8BC6-434D-BE98-605B8A27C069}" srcOrd="1" destOrd="0" presId="urn:microsoft.com/office/officeart/2008/layout/HorizontalMultiLevelHierarchy"/>
    <dgm:cxn modelId="{2B116AF6-2FF1-4C76-B82E-DCBFF243582E}" srcId="{14F3C056-6C45-4638-A877-2F391E7581FF}" destId="{3A634B87-FA59-4CBF-B16C-8AC190A0E4AE}" srcOrd="0" destOrd="0" parTransId="{68070028-C262-45C5-BA36-3CE138DE3731}" sibTransId="{9319E3D7-8940-427C-9F95-9A9858ADD6B3}"/>
    <dgm:cxn modelId="{240F1D8F-43F5-0947-B52F-D41AB54D62DD}" type="presOf" srcId="{5D8A0B00-F97E-4B04-8CDE-F8EFC2C22841}" destId="{9A88FE2E-123E-4CC3-A1BE-5EE23B433A33}" srcOrd="0" destOrd="0" presId="urn:microsoft.com/office/officeart/2008/layout/HorizontalMultiLevelHierarchy"/>
    <dgm:cxn modelId="{F09C9A49-C892-C942-85F1-80BF15CC94B2}" type="presOf" srcId="{39BCE1A1-4554-4D57-883A-79D5FE26C1A1}" destId="{F36DC352-04C7-43EC-8AE6-69758EA37096}" srcOrd="0" destOrd="0" presId="urn:microsoft.com/office/officeart/2008/layout/HorizontalMultiLevelHierarchy"/>
    <dgm:cxn modelId="{1246928E-921B-1F43-936C-28CB51095799}" type="presOf" srcId="{EF17D7DF-981E-4AB2-9595-D2F949013FA2}" destId="{099038C1-FD1D-45BF-B227-C8CA9EBA72F0}" srcOrd="0" destOrd="0" presId="urn:microsoft.com/office/officeart/2008/layout/HorizontalMultiLevelHierarchy"/>
    <dgm:cxn modelId="{B0584001-6F20-3440-8F40-8FBD60BA5A4E}" type="presOf" srcId="{C48D0A18-E038-4F64-8FE1-2D747E4D2CC4}" destId="{00389FC5-E170-4DDB-8B45-8F68589A9AF3}" srcOrd="0" destOrd="0" presId="urn:microsoft.com/office/officeart/2008/layout/HorizontalMultiLevelHierarchy"/>
    <dgm:cxn modelId="{AC67317A-823B-A744-8C61-F35169703665}" type="presOf" srcId="{33E40BD7-1BD6-4472-8585-8E381F086E2C}" destId="{5DA34F76-DF16-43FF-933C-80C0EAFF0862}" srcOrd="0" destOrd="0" presId="urn:microsoft.com/office/officeart/2008/layout/HorizontalMultiLevelHierarchy"/>
    <dgm:cxn modelId="{B9734863-5CCE-6A47-BCF8-3E3C384E93F5}" type="presOf" srcId="{04532C59-D5AC-4D5A-945F-0AD5E88E1B32}" destId="{5D5B25B1-5C73-4119-B0C4-F17CCD303019}" srcOrd="0" destOrd="0" presId="urn:microsoft.com/office/officeart/2008/layout/HorizontalMultiLevelHierarchy"/>
    <dgm:cxn modelId="{1EFE69D9-3D47-4AEE-B24B-AB937B627F42}" srcId="{0AB4FDBB-E6A3-4F40-ABB5-CBA9C93A8253}" destId="{1EB83B32-70DE-4F81-9A6B-F940AB78DF92}" srcOrd="0" destOrd="0" parTransId="{EE37EE0B-D237-400D-AB9B-E62275BB3587}" sibTransId="{43F8A2E9-FA99-4A41-B408-F6179EBFF664}"/>
    <dgm:cxn modelId="{051FA964-FAC1-4243-9554-FD9E14AF57F5}" type="presOf" srcId="{A0473862-AD1B-494E-9C79-F5B9E6659A10}" destId="{66367574-EE48-404C-9500-C79816624CBA}" srcOrd="0" destOrd="0" presId="urn:microsoft.com/office/officeart/2008/layout/HorizontalMultiLevelHierarchy"/>
    <dgm:cxn modelId="{C028C6CC-D9AD-B247-9119-D08D063EAC1C}" type="presOf" srcId="{68070028-C262-45C5-BA36-3CE138DE3731}" destId="{6D1A32E2-A6E8-4751-8A3C-6430C23DACAC}" srcOrd="1" destOrd="0" presId="urn:microsoft.com/office/officeart/2008/layout/HorizontalMultiLevelHierarchy"/>
    <dgm:cxn modelId="{8B0C0AB0-5557-D140-907C-8E9A7400EA86}" type="presOf" srcId="{33E40BD7-1BD6-4472-8585-8E381F086E2C}" destId="{73FD7756-BBB2-47ED-8F19-CAF211358680}" srcOrd="1" destOrd="0" presId="urn:microsoft.com/office/officeart/2008/layout/HorizontalMultiLevelHierarchy"/>
    <dgm:cxn modelId="{FB7B3471-3365-C848-AEE5-B1FB8E501F87}" type="presOf" srcId="{0D4883A9-C63D-4273-BD47-B4CDCB4DEF73}" destId="{15C893AA-3233-441C-BF44-18396C489261}" srcOrd="0" destOrd="0" presId="urn:microsoft.com/office/officeart/2008/layout/HorizontalMultiLevelHierarchy"/>
    <dgm:cxn modelId="{D608304E-74DF-424D-8142-CB32D09ECDE2}" type="presOf" srcId="{9FAC5466-12F1-4D95-94B2-0C94AE49A52A}" destId="{F1F6C586-317C-4CFC-AC01-90F0FF47001D}" srcOrd="0" destOrd="0" presId="urn:microsoft.com/office/officeart/2008/layout/HorizontalMultiLevelHierarchy"/>
    <dgm:cxn modelId="{79E64D75-089D-EA4B-BDE7-3E419BD783E2}" type="presOf" srcId="{1E7B1339-7E9F-43F7-858F-BEC864E72E95}" destId="{E8B8A20F-25F5-4893-9950-AD9FB1DD08C4}" srcOrd="0" destOrd="0" presId="urn:microsoft.com/office/officeart/2008/layout/HorizontalMultiLevelHierarchy"/>
    <dgm:cxn modelId="{F21FF408-5E18-47F6-ABC9-F616E7A2CED7}" srcId="{09225138-971B-4C10-9700-49622E80DBB1}" destId="{9644B382-C0C2-47A8-BCF2-139DEBAC71E3}" srcOrd="2" destOrd="0" parTransId="{361EF41D-7988-4B30-8883-A9C0F11184D2}" sibTransId="{D5ECBD6B-20A0-4EC6-BA85-C3D1BF4F4E70}"/>
    <dgm:cxn modelId="{FFCED068-F0A0-479F-A97F-FF66DD5B17F3}" srcId="{95FEC1B3-6491-452D-BF7D-AEB9E87D304D}" destId="{09225138-971B-4C10-9700-49622E80DBB1}" srcOrd="0" destOrd="0" parTransId="{9BB41E87-A04C-4C75-B0AB-B7B8E13B7449}" sibTransId="{E8FFA1EB-D221-4600-8DD3-3FC519BC2B5D}"/>
    <dgm:cxn modelId="{D1F0D864-D7EC-4D67-9565-D2DC9D9A8806}" srcId="{1E7B1339-7E9F-43F7-858F-BEC864E72E95}" destId="{33F49F2E-7313-4D86-B13C-4EC05EFA4C35}" srcOrd="0" destOrd="0" parTransId="{91C2B432-65BB-46F8-8294-4D182E6D4E6D}" sibTransId="{3E23323F-02EF-4F22-B1AE-63204B5C2790}"/>
    <dgm:cxn modelId="{E7BD6278-1057-EA4D-9E7C-3BB9EBB2B4D8}" type="presOf" srcId="{14F3C056-6C45-4638-A877-2F391E7581FF}" destId="{AEA5999E-55B9-4B82-8DEB-7D80CEAAD296}" srcOrd="0" destOrd="0" presId="urn:microsoft.com/office/officeart/2008/layout/HorizontalMultiLevelHierarchy"/>
    <dgm:cxn modelId="{2A9A0449-C3A3-C742-8EED-95586737E5F0}" type="presOf" srcId="{09225138-971B-4C10-9700-49622E80DBB1}" destId="{9E7AD7BC-FFB4-41C7-B754-18F7A633CAB2}" srcOrd="0" destOrd="0" presId="urn:microsoft.com/office/officeart/2008/layout/HorizontalMultiLevelHierarchy"/>
    <dgm:cxn modelId="{CA3A7D1C-724F-9C44-B4CE-06E61C66AB58}" type="presOf" srcId="{33F49F2E-7313-4D86-B13C-4EC05EFA4C35}" destId="{D56A3A8D-CED2-45D5-B00D-37019E537B55}" srcOrd="0" destOrd="0" presId="urn:microsoft.com/office/officeart/2008/layout/HorizontalMultiLevelHierarchy"/>
    <dgm:cxn modelId="{DC711319-CE4E-A141-8A63-7C460EEFABA0}" type="presOf" srcId="{E555AD19-1638-404D-AE40-14FE15D0A0F7}" destId="{219910F5-C29E-4CF0-A753-88607326657D}" srcOrd="1" destOrd="0" presId="urn:microsoft.com/office/officeart/2008/layout/HorizontalMultiLevelHierarchy"/>
    <dgm:cxn modelId="{837EDD2E-B481-470A-8DD2-345811770D06}" srcId="{9644B382-C0C2-47A8-BCF2-139DEBAC71E3}" destId="{08F5C7B3-84CE-4E55-B6BF-1587C2C37B45}" srcOrd="0" destOrd="0" parTransId="{04532C59-D5AC-4D5A-945F-0AD5E88E1B32}" sibTransId="{67F25346-0A48-4AF0-B345-4FB9C98BC3BA}"/>
    <dgm:cxn modelId="{2EAE41D0-1AE8-7E4E-A0B5-37E21C5DAD68}" type="presOf" srcId="{3A634B87-FA59-4CBF-B16C-8AC190A0E4AE}" destId="{5D6AEC1F-BF0D-4613-BD3B-B27C27538C40}" srcOrd="0" destOrd="0" presId="urn:microsoft.com/office/officeart/2008/layout/HorizontalMultiLevelHierarchy"/>
    <dgm:cxn modelId="{00A362EC-5292-7E4C-A959-094C7B1CC141}" type="presOf" srcId="{B8600FDE-C8CE-4409-9166-F96EC21BC2DA}" destId="{18C566F2-DE45-4C72-9782-284A5AE254E0}" srcOrd="0" destOrd="0" presId="urn:microsoft.com/office/officeart/2008/layout/HorizontalMultiLevelHierarchy"/>
    <dgm:cxn modelId="{5C3F6586-07F6-6243-A722-02C29756A59B}" type="presOf" srcId="{91C2B432-65BB-46F8-8294-4D182E6D4E6D}" destId="{D097DBF1-DB8F-4768-8DCF-9FA0238A452A}" srcOrd="1" destOrd="0" presId="urn:microsoft.com/office/officeart/2008/layout/HorizontalMultiLevelHierarchy"/>
    <dgm:cxn modelId="{59210942-DF51-4B2C-9A54-EB7F57C14CEE}" srcId="{09225138-971B-4C10-9700-49622E80DBB1}" destId="{23511539-EF10-4C1C-873D-9B4529ECC91F}" srcOrd="6" destOrd="0" parTransId="{321F56BF-163F-4E13-9276-40F05C056380}" sibTransId="{CD279E32-FDCC-475F-91B5-0D1F629A8A79}"/>
    <dgm:cxn modelId="{61EF5735-EDAE-454E-B106-A9F28F5B9678}" type="presOf" srcId="{91C2B432-65BB-46F8-8294-4D182E6D4E6D}" destId="{11A2DA11-03BB-45CF-8338-D5AB3FEDC5BA}" srcOrd="0" destOrd="0" presId="urn:microsoft.com/office/officeart/2008/layout/HorizontalMultiLevelHierarchy"/>
    <dgm:cxn modelId="{559893E1-684D-4542-ACCA-B83481B03E13}" type="presOf" srcId="{95FEC1B3-6491-452D-BF7D-AEB9E87D304D}" destId="{7C8AFAA7-A571-42BD-92CD-733A6B749E97}" srcOrd="0" destOrd="0" presId="urn:microsoft.com/office/officeart/2008/layout/HorizontalMultiLevelHierarchy"/>
    <dgm:cxn modelId="{5DBD1711-6EBC-4556-9634-4E2EA7B04760}" srcId="{09225138-971B-4C10-9700-49622E80DBB1}" destId="{14F3C056-6C45-4638-A877-2F391E7581FF}" srcOrd="3" destOrd="0" parTransId="{5E1CFBF7-8C2F-412E-A274-6D65D0C79BA5}" sibTransId="{09BD70B7-48EA-4E0D-B57B-300FA2C8A9D0}"/>
    <dgm:cxn modelId="{D17F64A4-090B-0E49-B4B0-77E6B6EA2123}" type="presOf" srcId="{C48D0A18-E038-4F64-8FE1-2D747E4D2CC4}" destId="{9D49D5E4-E9B8-4AC2-BE6A-CB4B702D9C61}" srcOrd="1" destOrd="0" presId="urn:microsoft.com/office/officeart/2008/layout/HorizontalMultiLevelHierarchy"/>
    <dgm:cxn modelId="{CE98C636-340C-5C48-83ED-6FF88919E69D}" type="presParOf" srcId="{7C8AFAA7-A571-42BD-92CD-733A6B749E97}" destId="{6350CD24-EF95-45CA-BE80-37BF96782BB2}" srcOrd="0" destOrd="0" presId="urn:microsoft.com/office/officeart/2008/layout/HorizontalMultiLevelHierarchy"/>
    <dgm:cxn modelId="{97B10E60-CC0B-D840-A3EA-FE9F7F5A9CCB}" type="presParOf" srcId="{6350CD24-EF95-45CA-BE80-37BF96782BB2}" destId="{9E7AD7BC-FFB4-41C7-B754-18F7A633CAB2}" srcOrd="0" destOrd="0" presId="urn:microsoft.com/office/officeart/2008/layout/HorizontalMultiLevelHierarchy"/>
    <dgm:cxn modelId="{FFE00E00-4731-E74A-86CA-F05FF3B79497}" type="presParOf" srcId="{6350CD24-EF95-45CA-BE80-37BF96782BB2}" destId="{B54F5C30-0502-419E-B419-F6D5EA5E3756}" srcOrd="1" destOrd="0" presId="urn:microsoft.com/office/officeart/2008/layout/HorizontalMultiLevelHierarchy"/>
    <dgm:cxn modelId="{D753F6E6-62DF-7841-84E3-C5E0EAC233FB}" type="presParOf" srcId="{B54F5C30-0502-419E-B419-F6D5EA5E3756}" destId="{5DA34F76-DF16-43FF-933C-80C0EAFF0862}" srcOrd="0" destOrd="0" presId="urn:microsoft.com/office/officeart/2008/layout/HorizontalMultiLevelHierarchy"/>
    <dgm:cxn modelId="{7DA91B47-EC42-8848-8843-F2267B7182B7}" type="presParOf" srcId="{5DA34F76-DF16-43FF-933C-80C0EAFF0862}" destId="{73FD7756-BBB2-47ED-8F19-CAF211358680}" srcOrd="0" destOrd="0" presId="urn:microsoft.com/office/officeart/2008/layout/HorizontalMultiLevelHierarchy"/>
    <dgm:cxn modelId="{158F68A0-155E-334C-BE57-2DE3FA65B470}" type="presParOf" srcId="{B54F5C30-0502-419E-B419-F6D5EA5E3756}" destId="{85E594CE-7748-434C-8ACB-4C1E3749CB8D}" srcOrd="1" destOrd="0" presId="urn:microsoft.com/office/officeart/2008/layout/HorizontalMultiLevelHierarchy"/>
    <dgm:cxn modelId="{4C79AD23-5989-4A45-97CC-3662D1DBDE96}" type="presParOf" srcId="{85E594CE-7748-434C-8ACB-4C1E3749CB8D}" destId="{E8B8A20F-25F5-4893-9950-AD9FB1DD08C4}" srcOrd="0" destOrd="0" presId="urn:microsoft.com/office/officeart/2008/layout/HorizontalMultiLevelHierarchy"/>
    <dgm:cxn modelId="{3C83C1FD-8F6C-2D44-8B96-B66AA941885F}" type="presParOf" srcId="{85E594CE-7748-434C-8ACB-4C1E3749CB8D}" destId="{481DA6EB-3CE9-4CD5-ADA2-0CC3B097E479}" srcOrd="1" destOrd="0" presId="urn:microsoft.com/office/officeart/2008/layout/HorizontalMultiLevelHierarchy"/>
    <dgm:cxn modelId="{77F5D54D-31AE-7D48-802F-575814956767}" type="presParOf" srcId="{481DA6EB-3CE9-4CD5-ADA2-0CC3B097E479}" destId="{11A2DA11-03BB-45CF-8338-D5AB3FEDC5BA}" srcOrd="0" destOrd="0" presId="urn:microsoft.com/office/officeart/2008/layout/HorizontalMultiLevelHierarchy"/>
    <dgm:cxn modelId="{A281D297-C5CD-6D42-897C-DCC7F9198073}" type="presParOf" srcId="{11A2DA11-03BB-45CF-8338-D5AB3FEDC5BA}" destId="{D097DBF1-DB8F-4768-8DCF-9FA0238A452A}" srcOrd="0" destOrd="0" presId="urn:microsoft.com/office/officeart/2008/layout/HorizontalMultiLevelHierarchy"/>
    <dgm:cxn modelId="{52AD8C21-7453-E645-84F6-13CBD1A70C52}" type="presParOf" srcId="{481DA6EB-3CE9-4CD5-ADA2-0CC3B097E479}" destId="{4CAC4BDE-2640-4852-BE8C-224305AC6640}" srcOrd="1" destOrd="0" presId="urn:microsoft.com/office/officeart/2008/layout/HorizontalMultiLevelHierarchy"/>
    <dgm:cxn modelId="{13FEA968-19D2-614D-A40C-A65FA05F4FE3}" type="presParOf" srcId="{4CAC4BDE-2640-4852-BE8C-224305AC6640}" destId="{D56A3A8D-CED2-45D5-B00D-37019E537B55}" srcOrd="0" destOrd="0" presId="urn:microsoft.com/office/officeart/2008/layout/HorizontalMultiLevelHierarchy"/>
    <dgm:cxn modelId="{A892EC05-061A-FA40-B347-FA8F954B609C}" type="presParOf" srcId="{4CAC4BDE-2640-4852-BE8C-224305AC6640}" destId="{2A98BAC1-6E0D-427D-BF0D-6742F1997B11}" srcOrd="1" destOrd="0" presId="urn:microsoft.com/office/officeart/2008/layout/HorizontalMultiLevelHierarchy"/>
    <dgm:cxn modelId="{86394EF7-F37D-3749-8029-4253DC26283E}" type="presParOf" srcId="{B54F5C30-0502-419E-B419-F6D5EA5E3756}" destId="{2EBE0AD1-7C55-409C-A385-21255126F7C8}" srcOrd="2" destOrd="0" presId="urn:microsoft.com/office/officeart/2008/layout/HorizontalMultiLevelHierarchy"/>
    <dgm:cxn modelId="{F7DD590E-0580-BE4A-9D0F-3371E8A98026}" type="presParOf" srcId="{2EBE0AD1-7C55-409C-A385-21255126F7C8}" destId="{5C06C524-F2E3-4E90-8D6E-FC3CE165BCC3}" srcOrd="0" destOrd="0" presId="urn:microsoft.com/office/officeart/2008/layout/HorizontalMultiLevelHierarchy"/>
    <dgm:cxn modelId="{1229D03D-1E1A-464A-A296-0F8474D52FE6}" type="presParOf" srcId="{B54F5C30-0502-419E-B419-F6D5EA5E3756}" destId="{F8018F42-7F82-4E67-AC17-9D44F8C16C98}" srcOrd="3" destOrd="0" presId="urn:microsoft.com/office/officeart/2008/layout/HorizontalMultiLevelHierarchy"/>
    <dgm:cxn modelId="{015FF9F6-DB91-9D41-8742-08F209C33193}" type="presParOf" srcId="{F8018F42-7F82-4E67-AC17-9D44F8C16C98}" destId="{8BCE7498-298A-40CF-9069-453523AC9605}" srcOrd="0" destOrd="0" presId="urn:microsoft.com/office/officeart/2008/layout/HorizontalMultiLevelHierarchy"/>
    <dgm:cxn modelId="{8DAC2986-F467-3E4C-99D9-8EBF3D095604}" type="presParOf" srcId="{F8018F42-7F82-4E67-AC17-9D44F8C16C98}" destId="{8B9953E8-AC20-4AEE-B28F-5CCEF2BD4B8D}" srcOrd="1" destOrd="0" presId="urn:microsoft.com/office/officeart/2008/layout/HorizontalMultiLevelHierarchy"/>
    <dgm:cxn modelId="{7D89F907-BD45-F34C-87AC-FD63779C6493}" type="presParOf" srcId="{8B9953E8-AC20-4AEE-B28F-5CCEF2BD4B8D}" destId="{4020F4C1-DF96-4B8D-B303-FE2B48B65D2C}" srcOrd="0" destOrd="0" presId="urn:microsoft.com/office/officeart/2008/layout/HorizontalMultiLevelHierarchy"/>
    <dgm:cxn modelId="{8A48CC31-2529-6A4E-B8B2-99544FCE0556}" type="presParOf" srcId="{4020F4C1-DF96-4B8D-B303-FE2B48B65D2C}" destId="{2DE34936-5FDC-48B0-8AD5-38834FC2ADC2}" srcOrd="0" destOrd="0" presId="urn:microsoft.com/office/officeart/2008/layout/HorizontalMultiLevelHierarchy"/>
    <dgm:cxn modelId="{B17825C1-F665-F249-B450-9E20668DF51D}" type="presParOf" srcId="{8B9953E8-AC20-4AEE-B28F-5CCEF2BD4B8D}" destId="{335A3339-766D-4591-A862-6ED9E5035508}" srcOrd="1" destOrd="0" presId="urn:microsoft.com/office/officeart/2008/layout/HorizontalMultiLevelHierarchy"/>
    <dgm:cxn modelId="{3DB8FB39-E0B7-BC4E-BBA6-83DA9EB2E0D5}" type="presParOf" srcId="{335A3339-766D-4591-A862-6ED9E5035508}" destId="{E7CE2BE8-BF25-43F7-8DAE-5E666EB82373}" srcOrd="0" destOrd="0" presId="urn:microsoft.com/office/officeart/2008/layout/HorizontalMultiLevelHierarchy"/>
    <dgm:cxn modelId="{866D1955-4889-AF48-AFD7-172D33C1DCB1}" type="presParOf" srcId="{335A3339-766D-4591-A862-6ED9E5035508}" destId="{0374B73B-8190-4C49-BABF-80F600C64279}" srcOrd="1" destOrd="0" presId="urn:microsoft.com/office/officeart/2008/layout/HorizontalMultiLevelHierarchy"/>
    <dgm:cxn modelId="{98361005-052D-C545-A8BA-E9D6A52E8033}" type="presParOf" srcId="{B54F5C30-0502-419E-B419-F6D5EA5E3756}" destId="{553433E4-7B57-4FAB-879B-C306C7FE3310}" srcOrd="4" destOrd="0" presId="urn:microsoft.com/office/officeart/2008/layout/HorizontalMultiLevelHierarchy"/>
    <dgm:cxn modelId="{E18A616E-480B-294C-AD31-3D2158C45644}" type="presParOf" srcId="{553433E4-7B57-4FAB-879B-C306C7FE3310}" destId="{F8988C4D-832D-4B10-894F-A5E3A4550A3C}" srcOrd="0" destOrd="0" presId="urn:microsoft.com/office/officeart/2008/layout/HorizontalMultiLevelHierarchy"/>
    <dgm:cxn modelId="{5E0283D8-C6A1-4149-BF2A-D6FE028E2D27}" type="presParOf" srcId="{B54F5C30-0502-419E-B419-F6D5EA5E3756}" destId="{A3FAA84B-C36D-4570-8506-0295DF4B10A0}" srcOrd="5" destOrd="0" presId="urn:microsoft.com/office/officeart/2008/layout/HorizontalMultiLevelHierarchy"/>
    <dgm:cxn modelId="{D555B8CF-C8D4-144A-BCFA-F6F14A6F9681}" type="presParOf" srcId="{A3FAA84B-C36D-4570-8506-0295DF4B10A0}" destId="{865FAE8A-B8A7-4A8D-80B0-358B8EA47A42}" srcOrd="0" destOrd="0" presId="urn:microsoft.com/office/officeart/2008/layout/HorizontalMultiLevelHierarchy"/>
    <dgm:cxn modelId="{B2314A0C-994C-364B-9DD5-D9AB8FD9122A}" type="presParOf" srcId="{A3FAA84B-C36D-4570-8506-0295DF4B10A0}" destId="{51233463-CFD3-4A9B-9DAF-C980BD338367}" srcOrd="1" destOrd="0" presId="urn:microsoft.com/office/officeart/2008/layout/HorizontalMultiLevelHierarchy"/>
    <dgm:cxn modelId="{BBFC4353-D305-C049-B0CA-647A2BB4484F}" type="presParOf" srcId="{51233463-CFD3-4A9B-9DAF-C980BD338367}" destId="{5D5B25B1-5C73-4119-B0C4-F17CCD303019}" srcOrd="0" destOrd="0" presId="urn:microsoft.com/office/officeart/2008/layout/HorizontalMultiLevelHierarchy"/>
    <dgm:cxn modelId="{3D2E39BB-2FE4-0345-8E3A-180C14414047}" type="presParOf" srcId="{5D5B25B1-5C73-4119-B0C4-F17CCD303019}" destId="{9EC1701D-205F-4CBC-B3E0-FEE814DB3F6B}" srcOrd="0" destOrd="0" presId="urn:microsoft.com/office/officeart/2008/layout/HorizontalMultiLevelHierarchy"/>
    <dgm:cxn modelId="{68F71856-A820-584E-B08F-364B9FC0687F}" type="presParOf" srcId="{51233463-CFD3-4A9B-9DAF-C980BD338367}" destId="{4CF19E92-27E9-4E93-992C-53EC16804A03}" srcOrd="1" destOrd="0" presId="urn:microsoft.com/office/officeart/2008/layout/HorizontalMultiLevelHierarchy"/>
    <dgm:cxn modelId="{0D39D9B0-7AE0-4243-AE63-8836E6ACF63E}" type="presParOf" srcId="{4CF19E92-27E9-4E93-992C-53EC16804A03}" destId="{2C7DA57F-F7C6-4987-9ECE-57B638F01C06}" srcOrd="0" destOrd="0" presId="urn:microsoft.com/office/officeart/2008/layout/HorizontalMultiLevelHierarchy"/>
    <dgm:cxn modelId="{AD6ECEB7-43F2-E34C-8582-04F79A534A53}" type="presParOf" srcId="{4CF19E92-27E9-4E93-992C-53EC16804A03}" destId="{B45FFCE2-F15B-4C6C-9040-84EEE66300B3}" srcOrd="1" destOrd="0" presId="urn:microsoft.com/office/officeart/2008/layout/HorizontalMultiLevelHierarchy"/>
    <dgm:cxn modelId="{70CCE6B8-93DC-9A44-A1C0-50EF204AAE6F}" type="presParOf" srcId="{B54F5C30-0502-419E-B419-F6D5EA5E3756}" destId="{A524DB01-7877-4394-AC7F-31BE1F18F6EF}" srcOrd="6" destOrd="0" presId="urn:microsoft.com/office/officeart/2008/layout/HorizontalMultiLevelHierarchy"/>
    <dgm:cxn modelId="{3E515491-4B22-9349-A50F-3672C3814F31}" type="presParOf" srcId="{A524DB01-7877-4394-AC7F-31BE1F18F6EF}" destId="{166EB6FE-8BC6-434D-BE98-605B8A27C069}" srcOrd="0" destOrd="0" presId="urn:microsoft.com/office/officeart/2008/layout/HorizontalMultiLevelHierarchy"/>
    <dgm:cxn modelId="{7746835C-8F20-D942-B72A-56133F3B54FA}" type="presParOf" srcId="{B54F5C30-0502-419E-B419-F6D5EA5E3756}" destId="{C2C6D79B-4FC9-406B-9583-3231511324A4}" srcOrd="7" destOrd="0" presId="urn:microsoft.com/office/officeart/2008/layout/HorizontalMultiLevelHierarchy"/>
    <dgm:cxn modelId="{19E93FE4-E3F1-6749-A004-89285D234FF4}" type="presParOf" srcId="{C2C6D79B-4FC9-406B-9583-3231511324A4}" destId="{AEA5999E-55B9-4B82-8DEB-7D80CEAAD296}" srcOrd="0" destOrd="0" presId="urn:microsoft.com/office/officeart/2008/layout/HorizontalMultiLevelHierarchy"/>
    <dgm:cxn modelId="{17EC9E5A-E455-8A4B-9E8D-1235960E0F78}" type="presParOf" srcId="{C2C6D79B-4FC9-406B-9583-3231511324A4}" destId="{365652B2-B32C-4EEC-9A57-E6F214293ED9}" srcOrd="1" destOrd="0" presId="urn:microsoft.com/office/officeart/2008/layout/HorizontalMultiLevelHierarchy"/>
    <dgm:cxn modelId="{CC514598-FD67-994E-8F80-948D3CE82E67}" type="presParOf" srcId="{365652B2-B32C-4EEC-9A57-E6F214293ED9}" destId="{DDAA5735-8EEA-4AAE-B72D-37775DEDEDD4}" srcOrd="0" destOrd="0" presId="urn:microsoft.com/office/officeart/2008/layout/HorizontalMultiLevelHierarchy"/>
    <dgm:cxn modelId="{93FC1652-2C30-FC43-A7D7-7BA892DC607E}" type="presParOf" srcId="{DDAA5735-8EEA-4AAE-B72D-37775DEDEDD4}" destId="{6D1A32E2-A6E8-4751-8A3C-6430C23DACAC}" srcOrd="0" destOrd="0" presId="urn:microsoft.com/office/officeart/2008/layout/HorizontalMultiLevelHierarchy"/>
    <dgm:cxn modelId="{4945F126-7AEA-384D-A2CB-E15B44283103}" type="presParOf" srcId="{365652B2-B32C-4EEC-9A57-E6F214293ED9}" destId="{53A37B11-2B58-4CC2-A406-7967BAC8B0BE}" srcOrd="1" destOrd="0" presId="urn:microsoft.com/office/officeart/2008/layout/HorizontalMultiLevelHierarchy"/>
    <dgm:cxn modelId="{0B4B9831-97D1-984E-ABB4-C3A7E9060BFE}" type="presParOf" srcId="{53A37B11-2B58-4CC2-A406-7967BAC8B0BE}" destId="{5D6AEC1F-BF0D-4613-BD3B-B27C27538C40}" srcOrd="0" destOrd="0" presId="urn:microsoft.com/office/officeart/2008/layout/HorizontalMultiLevelHierarchy"/>
    <dgm:cxn modelId="{3001C8F9-CA25-7449-A371-3C8724B89475}" type="presParOf" srcId="{53A37B11-2B58-4CC2-A406-7967BAC8B0BE}" destId="{38F85047-BDBA-4B32-B29F-6C5268D2E8D8}" srcOrd="1" destOrd="0" presId="urn:microsoft.com/office/officeart/2008/layout/HorizontalMultiLevelHierarchy"/>
    <dgm:cxn modelId="{EC98B84A-16FD-6347-9822-8FACC0B3462E}" type="presParOf" srcId="{B54F5C30-0502-419E-B419-F6D5EA5E3756}" destId="{9A88FE2E-123E-4CC3-A1BE-5EE23B433A33}" srcOrd="8" destOrd="0" presId="urn:microsoft.com/office/officeart/2008/layout/HorizontalMultiLevelHierarchy"/>
    <dgm:cxn modelId="{CCBEEB51-DF49-2748-9A2A-FE3B42927668}" type="presParOf" srcId="{9A88FE2E-123E-4CC3-A1BE-5EE23B433A33}" destId="{9E2FFDCE-1FFF-4DD5-A1DA-859885182C4D}" srcOrd="0" destOrd="0" presId="urn:microsoft.com/office/officeart/2008/layout/HorizontalMultiLevelHierarchy"/>
    <dgm:cxn modelId="{7BF5CC1D-002A-6848-86A7-DE51B0D9C809}" type="presParOf" srcId="{B54F5C30-0502-419E-B419-F6D5EA5E3756}" destId="{AC7750A3-8F4C-40A4-A4B9-C5A6A86098A5}" srcOrd="9" destOrd="0" presId="urn:microsoft.com/office/officeart/2008/layout/HorizontalMultiLevelHierarchy"/>
    <dgm:cxn modelId="{F33C23B5-A7D6-3C43-8DFA-31BD8944D3B2}" type="presParOf" srcId="{AC7750A3-8F4C-40A4-A4B9-C5A6A86098A5}" destId="{F1F6C586-317C-4CFC-AC01-90F0FF47001D}" srcOrd="0" destOrd="0" presId="urn:microsoft.com/office/officeart/2008/layout/HorizontalMultiLevelHierarchy"/>
    <dgm:cxn modelId="{FE178A9F-ADBF-6647-9885-F57BBA857C17}" type="presParOf" srcId="{AC7750A3-8F4C-40A4-A4B9-C5A6A86098A5}" destId="{98FE58F3-21E7-4BCF-BF2D-9BBD5F96D8B6}" srcOrd="1" destOrd="0" presId="urn:microsoft.com/office/officeart/2008/layout/HorizontalMultiLevelHierarchy"/>
    <dgm:cxn modelId="{F79B8B69-77D2-F246-BEE1-27A04AEAA7DB}" type="presParOf" srcId="{98FE58F3-21E7-4BCF-BF2D-9BBD5F96D8B6}" destId="{8CFEBB39-FEAD-4E78-A1E0-0CD227FFE551}" srcOrd="0" destOrd="0" presId="urn:microsoft.com/office/officeart/2008/layout/HorizontalMultiLevelHierarchy"/>
    <dgm:cxn modelId="{D2863D94-84A2-4C4C-9ED9-1BE082ED5C20}" type="presParOf" srcId="{8CFEBB39-FEAD-4E78-A1E0-0CD227FFE551}" destId="{219910F5-C29E-4CF0-A753-88607326657D}" srcOrd="0" destOrd="0" presId="urn:microsoft.com/office/officeart/2008/layout/HorizontalMultiLevelHierarchy"/>
    <dgm:cxn modelId="{D09551FF-8FEA-3D44-ADFE-CC018E931E14}" type="presParOf" srcId="{98FE58F3-21E7-4BCF-BF2D-9BBD5F96D8B6}" destId="{6F4BC998-8C81-4962-A3BA-8BB7C7AD83D8}" srcOrd="1" destOrd="0" presId="urn:microsoft.com/office/officeart/2008/layout/HorizontalMultiLevelHierarchy"/>
    <dgm:cxn modelId="{D2200A1C-735F-4643-9982-B676227825CD}" type="presParOf" srcId="{6F4BC998-8C81-4962-A3BA-8BB7C7AD83D8}" destId="{2228823E-EE30-4920-BB1D-6B8FB779CA27}" srcOrd="0" destOrd="0" presId="urn:microsoft.com/office/officeart/2008/layout/HorizontalMultiLevelHierarchy"/>
    <dgm:cxn modelId="{71AC03D4-7985-8343-9552-03C517D0DF3E}" type="presParOf" srcId="{6F4BC998-8C81-4962-A3BA-8BB7C7AD83D8}" destId="{FCDDBCE2-2F2E-4A94-94DD-2317A933BF6F}" srcOrd="1" destOrd="0" presId="urn:microsoft.com/office/officeart/2008/layout/HorizontalMultiLevelHierarchy"/>
    <dgm:cxn modelId="{F8C2894C-397E-454B-B73B-BB62A4E363E4}" type="presParOf" srcId="{B54F5C30-0502-419E-B419-F6D5EA5E3756}" destId="{00389FC5-E170-4DDB-8B45-8F68589A9AF3}" srcOrd="10" destOrd="0" presId="urn:microsoft.com/office/officeart/2008/layout/HorizontalMultiLevelHierarchy"/>
    <dgm:cxn modelId="{72B2088F-DB6B-7E45-A361-31D0082B314E}" type="presParOf" srcId="{00389FC5-E170-4DDB-8B45-8F68589A9AF3}" destId="{9D49D5E4-E9B8-4AC2-BE6A-CB4B702D9C61}" srcOrd="0" destOrd="0" presId="urn:microsoft.com/office/officeart/2008/layout/HorizontalMultiLevelHierarchy"/>
    <dgm:cxn modelId="{FB67393F-FFA4-CF4E-B99C-B207B59E7891}" type="presParOf" srcId="{B54F5C30-0502-419E-B419-F6D5EA5E3756}" destId="{DC1153C8-5238-4BF9-871C-9F66A9E466E9}" srcOrd="11" destOrd="0" presId="urn:microsoft.com/office/officeart/2008/layout/HorizontalMultiLevelHierarchy"/>
    <dgm:cxn modelId="{36C8F779-4A87-654F-89BE-A43D803A1086}" type="presParOf" srcId="{DC1153C8-5238-4BF9-871C-9F66A9E466E9}" destId="{099038C1-FD1D-45BF-B227-C8CA9EBA72F0}" srcOrd="0" destOrd="0" presId="urn:microsoft.com/office/officeart/2008/layout/HorizontalMultiLevelHierarchy"/>
    <dgm:cxn modelId="{D767D969-CC2C-B04D-9E52-9ED077892A14}" type="presParOf" srcId="{DC1153C8-5238-4BF9-871C-9F66A9E466E9}" destId="{65E43609-CCDA-4958-BEA8-4143368153D7}" srcOrd="1" destOrd="0" presId="urn:microsoft.com/office/officeart/2008/layout/HorizontalMultiLevelHierarchy"/>
    <dgm:cxn modelId="{70B83A38-C5A4-BF44-A665-2FD52BAD0D24}" type="presParOf" srcId="{65E43609-CCDA-4958-BEA8-4143368153D7}" destId="{66367574-EE48-404C-9500-C79816624CBA}" srcOrd="0" destOrd="0" presId="urn:microsoft.com/office/officeart/2008/layout/HorizontalMultiLevelHierarchy"/>
    <dgm:cxn modelId="{234CF45C-140C-8046-9FB1-8708A2003184}" type="presParOf" srcId="{66367574-EE48-404C-9500-C79816624CBA}" destId="{E8FC1806-5FBC-4AAD-BC3D-084FB8393832}" srcOrd="0" destOrd="0" presId="urn:microsoft.com/office/officeart/2008/layout/HorizontalMultiLevelHierarchy"/>
    <dgm:cxn modelId="{C46318DB-DF82-8F44-846E-76044091D2C8}" type="presParOf" srcId="{65E43609-CCDA-4958-BEA8-4143368153D7}" destId="{BC2CDC25-069E-4C0D-AF79-C04FC325D8D2}" srcOrd="1" destOrd="0" presId="urn:microsoft.com/office/officeart/2008/layout/HorizontalMultiLevelHierarchy"/>
    <dgm:cxn modelId="{6BE1F42C-276D-1848-8B05-755BFA74A943}" type="presParOf" srcId="{BC2CDC25-069E-4C0D-AF79-C04FC325D8D2}" destId="{F36DC352-04C7-43EC-8AE6-69758EA37096}" srcOrd="0" destOrd="0" presId="urn:microsoft.com/office/officeart/2008/layout/HorizontalMultiLevelHierarchy"/>
    <dgm:cxn modelId="{735BFEF3-BADC-C94B-A8EF-17672576E56E}" type="presParOf" srcId="{BC2CDC25-069E-4C0D-AF79-C04FC325D8D2}" destId="{29EAE34D-84F6-4437-9A93-77BC95EAFAD0}" srcOrd="1" destOrd="0" presId="urn:microsoft.com/office/officeart/2008/layout/HorizontalMultiLevelHierarchy"/>
    <dgm:cxn modelId="{AC82B743-860F-714A-AC5E-1CD2D3E6330A}" type="presParOf" srcId="{B54F5C30-0502-419E-B419-F6D5EA5E3756}" destId="{A9E8B711-6264-4311-81C1-C64300058C94}" srcOrd="12" destOrd="0" presId="urn:microsoft.com/office/officeart/2008/layout/HorizontalMultiLevelHierarchy"/>
    <dgm:cxn modelId="{6B519EAA-7BB3-4B4B-A99E-698BE1EE816C}" type="presParOf" srcId="{A9E8B711-6264-4311-81C1-C64300058C94}" destId="{9D4C7274-B4CE-440C-8D31-E892A7A30A4C}" srcOrd="0" destOrd="0" presId="urn:microsoft.com/office/officeart/2008/layout/HorizontalMultiLevelHierarchy"/>
    <dgm:cxn modelId="{50C8D6DF-A11C-E342-9AB1-CC9004484A77}" type="presParOf" srcId="{B54F5C30-0502-419E-B419-F6D5EA5E3756}" destId="{D58734E7-0CFD-4EBB-A007-C96106E38DA1}" srcOrd="13" destOrd="0" presId="urn:microsoft.com/office/officeart/2008/layout/HorizontalMultiLevelHierarchy"/>
    <dgm:cxn modelId="{C75BA00F-220A-6947-B3FE-B76BF7600A41}" type="presParOf" srcId="{D58734E7-0CFD-4EBB-A007-C96106E38DA1}" destId="{A8677D83-1DDD-4E6C-B52D-ACA64242BE7E}" srcOrd="0" destOrd="0" presId="urn:microsoft.com/office/officeart/2008/layout/HorizontalMultiLevelHierarchy"/>
    <dgm:cxn modelId="{3C9B8893-95B7-AB4D-A08E-882696A82839}" type="presParOf" srcId="{D58734E7-0CFD-4EBB-A007-C96106E38DA1}" destId="{F0B9F8BC-7201-454B-91E9-8952A74EF487}" srcOrd="1" destOrd="0" presId="urn:microsoft.com/office/officeart/2008/layout/HorizontalMultiLevelHierarchy"/>
    <dgm:cxn modelId="{4C9D7E48-11CF-E840-84C5-5EDC5938EC1E}" type="presParOf" srcId="{F0B9F8BC-7201-454B-91E9-8952A74EF487}" destId="{18C566F2-DE45-4C72-9782-284A5AE254E0}" srcOrd="0" destOrd="0" presId="urn:microsoft.com/office/officeart/2008/layout/HorizontalMultiLevelHierarchy"/>
    <dgm:cxn modelId="{DDCCD685-37F0-C649-8DAF-278E5AF0754F}" type="presParOf" srcId="{18C566F2-DE45-4C72-9782-284A5AE254E0}" destId="{60B0F125-CAE5-4563-A675-AFCD1BDAED58}" srcOrd="0" destOrd="0" presId="urn:microsoft.com/office/officeart/2008/layout/HorizontalMultiLevelHierarchy"/>
    <dgm:cxn modelId="{311CADCD-7D6E-554D-B67F-9EECD2490837}" type="presParOf" srcId="{F0B9F8BC-7201-454B-91E9-8952A74EF487}" destId="{2756EC12-B323-426A-B872-9FBBAA3D3EA5}" srcOrd="1" destOrd="0" presId="urn:microsoft.com/office/officeart/2008/layout/HorizontalMultiLevelHierarchy"/>
    <dgm:cxn modelId="{E9A42545-00E6-534A-8967-96D8C1731AFC}" type="presParOf" srcId="{2756EC12-B323-426A-B872-9FBBAA3D3EA5}" destId="{15C893AA-3233-441C-BF44-18396C489261}" srcOrd="0" destOrd="0" presId="urn:microsoft.com/office/officeart/2008/layout/HorizontalMultiLevelHierarchy"/>
    <dgm:cxn modelId="{A14B0650-1AE6-F64F-ABED-5782D66D6610}" type="presParOf" srcId="{2756EC12-B323-426A-B872-9FBBAA3D3EA5}" destId="{87215C1E-3C0A-4DBD-A072-CBC6456FC1F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5DE97-F5FB-4A21-8C2A-2EF0A99DD436}" type="doc">
      <dgm:prSet loTypeId="urn:microsoft.com/office/officeart/2005/8/layout/cycle1" loCatId="cycle" qsTypeId="urn:microsoft.com/office/officeart/2005/8/quickstyle/simple1" qsCatId="simple" csTypeId="urn:microsoft.com/office/officeart/2005/8/colors/accent1_2" csCatId="accent1" phldr="1"/>
      <dgm:spPr>
        <a:scene3d>
          <a:camera prst="orthographicFront">
            <a:rot lat="0" lon="0" rev="0"/>
          </a:camera>
          <a:lightRig rig="threePt" dir="t"/>
        </a:scene3d>
      </dgm:spPr>
      <dgm:t>
        <a:bodyPr/>
        <a:lstStyle/>
        <a:p>
          <a:endParaRPr lang="en-US"/>
        </a:p>
      </dgm:t>
    </dgm:pt>
    <dgm:pt modelId="{9340F652-3F95-476B-9338-85A4BC23E98F}">
      <dgm:prSet phldrT="[Text]" custT="1"/>
      <dgm:spPr/>
      <dgm:t>
        <a:bodyPr/>
        <a:lstStyle/>
        <a:p>
          <a:endParaRPr lang="en-US" sz="2000" b="0" dirty="0">
            <a:latin typeface="Cambria" pitchFamily="18" charset="0"/>
          </a:endParaRPr>
        </a:p>
      </dgm:t>
    </dgm:pt>
    <dgm:pt modelId="{D41AE6C7-FA8B-4789-A48E-E353EC28D080}" type="parTrans" cxnId="{E7FF7912-4839-4284-A4E2-B6E8C47739EE}">
      <dgm:prSet/>
      <dgm:spPr/>
      <dgm:t>
        <a:bodyPr/>
        <a:lstStyle/>
        <a:p>
          <a:endParaRPr lang="en-US"/>
        </a:p>
      </dgm:t>
    </dgm:pt>
    <dgm:pt modelId="{B06D038D-24F3-4753-AEA2-93A999D6FEC3}" type="sibTrans" cxnId="{E7FF7912-4839-4284-A4E2-B6E8C47739EE}">
      <dgm:prSet/>
      <dgm:spPr>
        <a:solidFill>
          <a:schemeClr val="accent2"/>
        </a:solidFill>
        <a:ln w="57150">
          <a:solidFill>
            <a:srgbClr val="007A37"/>
          </a:solidFill>
        </a:ln>
      </dgm:spPr>
      <dgm:t>
        <a:bodyPr/>
        <a:lstStyle/>
        <a:p>
          <a:endParaRPr lang="en-US" dirty="0"/>
        </a:p>
      </dgm:t>
    </dgm:pt>
    <dgm:pt modelId="{6B6E82BD-28C3-4271-8C1F-19D894CE6098}">
      <dgm:prSet phldrT="[Text]" custT="1"/>
      <dgm:spPr/>
      <dgm:t>
        <a:bodyPr/>
        <a:lstStyle/>
        <a:p>
          <a:endParaRPr lang="en-US" sz="2000" b="0" dirty="0">
            <a:latin typeface="Cambria" pitchFamily="18" charset="0"/>
          </a:endParaRPr>
        </a:p>
      </dgm:t>
    </dgm:pt>
    <dgm:pt modelId="{0F964A48-C6D4-4E13-9D63-4DED4F59DD34}" type="parTrans" cxnId="{21D4AB98-466B-404D-ABEB-20970A3F7E11}">
      <dgm:prSet/>
      <dgm:spPr/>
      <dgm:t>
        <a:bodyPr/>
        <a:lstStyle/>
        <a:p>
          <a:endParaRPr lang="en-US"/>
        </a:p>
      </dgm:t>
    </dgm:pt>
    <dgm:pt modelId="{EC8BA73B-904C-4582-8AE1-52E4D0E397B3}" type="sibTrans" cxnId="{21D4AB98-466B-404D-ABEB-20970A3F7E11}">
      <dgm:prSet/>
      <dgm:spPr>
        <a:solidFill>
          <a:schemeClr val="accent2"/>
        </a:solidFill>
        <a:ln w="57150">
          <a:solidFill>
            <a:srgbClr val="007A37"/>
          </a:solidFill>
        </a:ln>
      </dgm:spPr>
      <dgm:t>
        <a:bodyPr/>
        <a:lstStyle/>
        <a:p>
          <a:endParaRPr lang="en-US" dirty="0"/>
        </a:p>
      </dgm:t>
    </dgm:pt>
    <dgm:pt modelId="{A0CC3F92-C636-4125-9BF4-DE462919D72E}">
      <dgm:prSet phldrT="[Text]" custT="1"/>
      <dgm:spPr/>
      <dgm:t>
        <a:bodyPr/>
        <a:lstStyle/>
        <a:p>
          <a:pPr>
            <a:lnSpc>
              <a:spcPct val="100000"/>
            </a:lnSpc>
            <a:spcAft>
              <a:spcPts val="0"/>
            </a:spcAft>
          </a:pPr>
          <a:endParaRPr lang="en-US" sz="2000" b="0" dirty="0">
            <a:latin typeface="Cambria" pitchFamily="18" charset="0"/>
          </a:endParaRPr>
        </a:p>
      </dgm:t>
    </dgm:pt>
    <dgm:pt modelId="{DD53E0A7-BB6E-49E3-B4A5-6D98054F1CFD}" type="parTrans" cxnId="{7AD406BB-C622-4951-A1E5-588703316A19}">
      <dgm:prSet/>
      <dgm:spPr/>
      <dgm:t>
        <a:bodyPr/>
        <a:lstStyle/>
        <a:p>
          <a:endParaRPr lang="en-US"/>
        </a:p>
      </dgm:t>
    </dgm:pt>
    <dgm:pt modelId="{AC6969D2-D52F-4A5C-842A-E13C592F29C6}" type="sibTrans" cxnId="{7AD406BB-C622-4951-A1E5-588703316A19}">
      <dgm:prSet/>
      <dgm:spPr>
        <a:solidFill>
          <a:schemeClr val="accent2"/>
        </a:solidFill>
        <a:ln w="57150">
          <a:solidFill>
            <a:srgbClr val="007A37"/>
          </a:solidFill>
        </a:ln>
      </dgm:spPr>
      <dgm:t>
        <a:bodyPr/>
        <a:lstStyle/>
        <a:p>
          <a:endParaRPr lang="en-US" dirty="0"/>
        </a:p>
      </dgm:t>
    </dgm:pt>
    <dgm:pt modelId="{C31E4D91-A80A-4E23-AE51-DE54121CEDC8}">
      <dgm:prSet phldrT="[Text]" custT="1"/>
      <dgm:spPr/>
      <dgm:t>
        <a:bodyPr/>
        <a:lstStyle/>
        <a:p>
          <a:pPr>
            <a:lnSpc>
              <a:spcPct val="100000"/>
            </a:lnSpc>
            <a:spcAft>
              <a:spcPts val="0"/>
            </a:spcAft>
          </a:pPr>
          <a:endParaRPr lang="en-US" sz="2000" b="0" dirty="0">
            <a:latin typeface="Cambria" pitchFamily="18" charset="0"/>
          </a:endParaRPr>
        </a:p>
      </dgm:t>
    </dgm:pt>
    <dgm:pt modelId="{81C6C404-64F9-4A8B-AB17-2983B35AD9D7}" type="parTrans" cxnId="{F11E549F-810C-4DBA-81B7-6308F9CED3C5}">
      <dgm:prSet/>
      <dgm:spPr/>
      <dgm:t>
        <a:bodyPr/>
        <a:lstStyle/>
        <a:p>
          <a:endParaRPr lang="en-US"/>
        </a:p>
      </dgm:t>
    </dgm:pt>
    <dgm:pt modelId="{8E866156-2691-4FCA-909A-174A0883F310}" type="sibTrans" cxnId="{F11E549F-810C-4DBA-81B7-6308F9CED3C5}">
      <dgm:prSet/>
      <dgm:spPr>
        <a:solidFill>
          <a:schemeClr val="accent2"/>
        </a:solidFill>
        <a:ln w="57150">
          <a:solidFill>
            <a:srgbClr val="007A37"/>
          </a:solidFill>
        </a:ln>
      </dgm:spPr>
      <dgm:t>
        <a:bodyPr/>
        <a:lstStyle/>
        <a:p>
          <a:endParaRPr lang="en-US" dirty="0"/>
        </a:p>
      </dgm:t>
    </dgm:pt>
    <dgm:pt modelId="{46FDC604-7090-4B6F-BA15-00D32BA66879}">
      <dgm:prSet custT="1"/>
      <dgm:spPr/>
      <dgm:t>
        <a:bodyPr/>
        <a:lstStyle/>
        <a:p>
          <a:endParaRPr lang="en-US" sz="2000" b="0" dirty="0">
            <a:latin typeface="Cambria" pitchFamily="18" charset="0"/>
          </a:endParaRPr>
        </a:p>
      </dgm:t>
    </dgm:pt>
    <dgm:pt modelId="{ABBF5BE8-25B0-49C7-B79A-9BB7E7A2098B}" type="parTrans" cxnId="{E103149B-DC4C-444C-BEE2-44D2E80728E4}">
      <dgm:prSet/>
      <dgm:spPr/>
      <dgm:t>
        <a:bodyPr/>
        <a:lstStyle/>
        <a:p>
          <a:endParaRPr lang="en-US"/>
        </a:p>
      </dgm:t>
    </dgm:pt>
    <dgm:pt modelId="{874BE2DF-0974-433C-8B42-07BD1AB378A5}" type="sibTrans" cxnId="{E103149B-DC4C-444C-BEE2-44D2E80728E4}">
      <dgm:prSet/>
      <dgm:spPr>
        <a:solidFill>
          <a:schemeClr val="accent2"/>
        </a:solidFill>
        <a:ln w="57150">
          <a:solidFill>
            <a:srgbClr val="007A37"/>
          </a:solidFill>
        </a:ln>
      </dgm:spPr>
      <dgm:t>
        <a:bodyPr/>
        <a:lstStyle/>
        <a:p>
          <a:endParaRPr lang="en-US" dirty="0"/>
        </a:p>
      </dgm:t>
    </dgm:pt>
    <dgm:pt modelId="{A3CDD9E1-ED9D-45F4-8157-6739557C15BE}" type="pres">
      <dgm:prSet presAssocID="{A635DE97-F5FB-4A21-8C2A-2EF0A99DD436}" presName="cycle" presStyleCnt="0">
        <dgm:presLayoutVars>
          <dgm:dir/>
          <dgm:resizeHandles val="exact"/>
        </dgm:presLayoutVars>
      </dgm:prSet>
      <dgm:spPr/>
      <dgm:t>
        <a:bodyPr/>
        <a:lstStyle/>
        <a:p>
          <a:endParaRPr lang="en-US"/>
        </a:p>
      </dgm:t>
    </dgm:pt>
    <dgm:pt modelId="{D00FF03B-507F-4BCA-8276-9FCABE41597B}" type="pres">
      <dgm:prSet presAssocID="{9340F652-3F95-476B-9338-85A4BC23E98F}" presName="dummy" presStyleCnt="0"/>
      <dgm:spPr/>
      <dgm:t>
        <a:bodyPr/>
        <a:lstStyle/>
        <a:p>
          <a:endParaRPr lang="en-US"/>
        </a:p>
      </dgm:t>
    </dgm:pt>
    <dgm:pt modelId="{834C80AC-33B1-4AFE-AD93-2CFCF3814B37}" type="pres">
      <dgm:prSet presAssocID="{9340F652-3F95-476B-9338-85A4BC23E98F}" presName="node" presStyleLbl="revTx" presStyleIdx="0" presStyleCnt="5" custScaleX="134169">
        <dgm:presLayoutVars>
          <dgm:bulletEnabled val="1"/>
        </dgm:presLayoutVars>
      </dgm:prSet>
      <dgm:spPr/>
      <dgm:t>
        <a:bodyPr/>
        <a:lstStyle/>
        <a:p>
          <a:endParaRPr lang="en-US"/>
        </a:p>
      </dgm:t>
    </dgm:pt>
    <dgm:pt modelId="{B5DE4567-04D9-40D7-9163-25DA2668E10D}" type="pres">
      <dgm:prSet presAssocID="{B06D038D-24F3-4753-AEA2-93A999D6FEC3}" presName="sibTrans" presStyleLbl="node1" presStyleIdx="0" presStyleCnt="5"/>
      <dgm:spPr/>
      <dgm:t>
        <a:bodyPr/>
        <a:lstStyle/>
        <a:p>
          <a:endParaRPr lang="en-US"/>
        </a:p>
      </dgm:t>
    </dgm:pt>
    <dgm:pt modelId="{BFEEDDB1-760E-48D4-B2DC-31108558C65B}" type="pres">
      <dgm:prSet presAssocID="{46FDC604-7090-4B6F-BA15-00D32BA66879}" presName="dummy" presStyleCnt="0"/>
      <dgm:spPr/>
      <dgm:t>
        <a:bodyPr/>
        <a:lstStyle/>
        <a:p>
          <a:endParaRPr lang="en-US"/>
        </a:p>
      </dgm:t>
    </dgm:pt>
    <dgm:pt modelId="{552523CC-8A7B-4646-AA87-DFBA61AC1AD1}" type="pres">
      <dgm:prSet presAssocID="{46FDC604-7090-4B6F-BA15-00D32BA66879}" presName="node" presStyleLbl="revTx" presStyleIdx="1" presStyleCnt="5" custScaleX="142286">
        <dgm:presLayoutVars>
          <dgm:bulletEnabled val="1"/>
        </dgm:presLayoutVars>
      </dgm:prSet>
      <dgm:spPr/>
      <dgm:t>
        <a:bodyPr/>
        <a:lstStyle/>
        <a:p>
          <a:endParaRPr lang="en-US"/>
        </a:p>
      </dgm:t>
    </dgm:pt>
    <dgm:pt modelId="{4FEB6710-209A-4D90-AD21-FA729E9D5C87}" type="pres">
      <dgm:prSet presAssocID="{874BE2DF-0974-433C-8B42-07BD1AB378A5}" presName="sibTrans" presStyleLbl="node1" presStyleIdx="1" presStyleCnt="5"/>
      <dgm:spPr/>
      <dgm:t>
        <a:bodyPr/>
        <a:lstStyle/>
        <a:p>
          <a:endParaRPr lang="en-US"/>
        </a:p>
      </dgm:t>
    </dgm:pt>
    <dgm:pt modelId="{37F02BE9-DE8D-47CA-8C9D-81E17A8A1758}" type="pres">
      <dgm:prSet presAssocID="{6B6E82BD-28C3-4271-8C1F-19D894CE6098}" presName="dummy" presStyleCnt="0"/>
      <dgm:spPr/>
      <dgm:t>
        <a:bodyPr/>
        <a:lstStyle/>
        <a:p>
          <a:endParaRPr lang="en-US"/>
        </a:p>
      </dgm:t>
    </dgm:pt>
    <dgm:pt modelId="{306C78BE-FFEF-4B95-92B0-16EB53C3C0EB}" type="pres">
      <dgm:prSet presAssocID="{6B6E82BD-28C3-4271-8C1F-19D894CE6098}" presName="node" presStyleLbl="revTx" presStyleIdx="2" presStyleCnt="5" custScaleX="162913">
        <dgm:presLayoutVars>
          <dgm:bulletEnabled val="1"/>
        </dgm:presLayoutVars>
      </dgm:prSet>
      <dgm:spPr/>
      <dgm:t>
        <a:bodyPr/>
        <a:lstStyle/>
        <a:p>
          <a:endParaRPr lang="en-US"/>
        </a:p>
      </dgm:t>
    </dgm:pt>
    <dgm:pt modelId="{06C2FD47-7151-4E0D-B850-A81E9BB276E7}" type="pres">
      <dgm:prSet presAssocID="{EC8BA73B-904C-4582-8AE1-52E4D0E397B3}" presName="sibTrans" presStyleLbl="node1" presStyleIdx="2" presStyleCnt="5"/>
      <dgm:spPr/>
      <dgm:t>
        <a:bodyPr/>
        <a:lstStyle/>
        <a:p>
          <a:endParaRPr lang="en-US"/>
        </a:p>
      </dgm:t>
    </dgm:pt>
    <dgm:pt modelId="{28ADD598-D3AA-4780-8F28-BBD1AC355297}" type="pres">
      <dgm:prSet presAssocID="{A0CC3F92-C636-4125-9BF4-DE462919D72E}" presName="dummy" presStyleCnt="0"/>
      <dgm:spPr/>
      <dgm:t>
        <a:bodyPr/>
        <a:lstStyle/>
        <a:p>
          <a:endParaRPr lang="en-US"/>
        </a:p>
      </dgm:t>
    </dgm:pt>
    <dgm:pt modelId="{7AE9742A-09EF-4D06-A437-CA73DACAC8DF}" type="pres">
      <dgm:prSet presAssocID="{A0CC3F92-C636-4125-9BF4-DE462919D72E}" presName="node" presStyleLbl="revTx" presStyleIdx="3" presStyleCnt="5" custScaleX="134617">
        <dgm:presLayoutVars>
          <dgm:bulletEnabled val="1"/>
        </dgm:presLayoutVars>
      </dgm:prSet>
      <dgm:spPr/>
      <dgm:t>
        <a:bodyPr/>
        <a:lstStyle/>
        <a:p>
          <a:endParaRPr lang="en-US"/>
        </a:p>
      </dgm:t>
    </dgm:pt>
    <dgm:pt modelId="{6E9CE4AD-1A80-4C08-82D8-0C2A2803A71E}" type="pres">
      <dgm:prSet presAssocID="{AC6969D2-D52F-4A5C-842A-E13C592F29C6}" presName="sibTrans" presStyleLbl="node1" presStyleIdx="3" presStyleCnt="5"/>
      <dgm:spPr/>
      <dgm:t>
        <a:bodyPr/>
        <a:lstStyle/>
        <a:p>
          <a:endParaRPr lang="en-US"/>
        </a:p>
      </dgm:t>
    </dgm:pt>
    <dgm:pt modelId="{F0761DA9-745B-41C3-8BB1-E36A7DBBA14C}" type="pres">
      <dgm:prSet presAssocID="{C31E4D91-A80A-4E23-AE51-DE54121CEDC8}" presName="dummy" presStyleCnt="0"/>
      <dgm:spPr/>
      <dgm:t>
        <a:bodyPr/>
        <a:lstStyle/>
        <a:p>
          <a:endParaRPr lang="en-US"/>
        </a:p>
      </dgm:t>
    </dgm:pt>
    <dgm:pt modelId="{C44AA851-C785-4C3C-A374-9DA78BBD98C3}" type="pres">
      <dgm:prSet presAssocID="{C31E4D91-A80A-4E23-AE51-DE54121CEDC8}" presName="node" presStyleLbl="revTx" presStyleIdx="4" presStyleCnt="5" custScaleX="167193" custRadScaleRad="102112" custRadScaleInc="-7070">
        <dgm:presLayoutVars>
          <dgm:bulletEnabled val="1"/>
        </dgm:presLayoutVars>
      </dgm:prSet>
      <dgm:spPr/>
      <dgm:t>
        <a:bodyPr/>
        <a:lstStyle/>
        <a:p>
          <a:endParaRPr lang="en-US"/>
        </a:p>
      </dgm:t>
    </dgm:pt>
    <dgm:pt modelId="{499CECD2-4650-4449-AD50-8E0CE7800318}" type="pres">
      <dgm:prSet presAssocID="{8E866156-2691-4FCA-909A-174A0883F310}" presName="sibTrans" presStyleLbl="node1" presStyleIdx="4" presStyleCnt="5" custScaleX="112031"/>
      <dgm:spPr/>
      <dgm:t>
        <a:bodyPr/>
        <a:lstStyle/>
        <a:p>
          <a:endParaRPr lang="en-US"/>
        </a:p>
      </dgm:t>
    </dgm:pt>
  </dgm:ptLst>
  <dgm:cxnLst>
    <dgm:cxn modelId="{98BD7D18-E889-8247-A32D-F3E8ED468CD2}" type="presOf" srcId="{A635DE97-F5FB-4A21-8C2A-2EF0A99DD436}" destId="{A3CDD9E1-ED9D-45F4-8157-6739557C15BE}" srcOrd="0" destOrd="0" presId="urn:microsoft.com/office/officeart/2005/8/layout/cycle1"/>
    <dgm:cxn modelId="{7AD406BB-C622-4951-A1E5-588703316A19}" srcId="{A635DE97-F5FB-4A21-8C2A-2EF0A99DD436}" destId="{A0CC3F92-C636-4125-9BF4-DE462919D72E}" srcOrd="3" destOrd="0" parTransId="{DD53E0A7-BB6E-49E3-B4A5-6D98054F1CFD}" sibTransId="{AC6969D2-D52F-4A5C-842A-E13C592F29C6}"/>
    <dgm:cxn modelId="{E103149B-DC4C-444C-BEE2-44D2E80728E4}" srcId="{A635DE97-F5FB-4A21-8C2A-2EF0A99DD436}" destId="{46FDC604-7090-4B6F-BA15-00D32BA66879}" srcOrd="1" destOrd="0" parTransId="{ABBF5BE8-25B0-49C7-B79A-9BB7E7A2098B}" sibTransId="{874BE2DF-0974-433C-8B42-07BD1AB378A5}"/>
    <dgm:cxn modelId="{21D4AB98-466B-404D-ABEB-20970A3F7E11}" srcId="{A635DE97-F5FB-4A21-8C2A-2EF0A99DD436}" destId="{6B6E82BD-28C3-4271-8C1F-19D894CE6098}" srcOrd="2" destOrd="0" parTransId="{0F964A48-C6D4-4E13-9D63-4DED4F59DD34}" sibTransId="{EC8BA73B-904C-4582-8AE1-52E4D0E397B3}"/>
    <dgm:cxn modelId="{F2294E03-C3D5-D549-BE62-19113FDC73F1}" type="presOf" srcId="{46FDC604-7090-4B6F-BA15-00D32BA66879}" destId="{552523CC-8A7B-4646-AA87-DFBA61AC1AD1}" srcOrd="0" destOrd="0" presId="urn:microsoft.com/office/officeart/2005/8/layout/cycle1"/>
    <dgm:cxn modelId="{AACB435D-964D-7D48-86C8-4B91ADDACC30}" type="presOf" srcId="{9340F652-3F95-476B-9338-85A4BC23E98F}" destId="{834C80AC-33B1-4AFE-AD93-2CFCF3814B37}" srcOrd="0" destOrd="0" presId="urn:microsoft.com/office/officeart/2005/8/layout/cycle1"/>
    <dgm:cxn modelId="{78CDAE9F-7658-5741-B64F-BB0F9E2C5A54}" type="presOf" srcId="{8E866156-2691-4FCA-909A-174A0883F310}" destId="{499CECD2-4650-4449-AD50-8E0CE7800318}" srcOrd="0" destOrd="0" presId="urn:microsoft.com/office/officeart/2005/8/layout/cycle1"/>
    <dgm:cxn modelId="{38C28ADF-E70D-AD4F-A4D5-F1D6C1E88E73}" type="presOf" srcId="{C31E4D91-A80A-4E23-AE51-DE54121CEDC8}" destId="{C44AA851-C785-4C3C-A374-9DA78BBD98C3}" srcOrd="0" destOrd="0" presId="urn:microsoft.com/office/officeart/2005/8/layout/cycle1"/>
    <dgm:cxn modelId="{C176A788-FE56-854E-B84F-BBD22A58A742}" type="presOf" srcId="{A0CC3F92-C636-4125-9BF4-DE462919D72E}" destId="{7AE9742A-09EF-4D06-A437-CA73DACAC8DF}" srcOrd="0" destOrd="0" presId="urn:microsoft.com/office/officeart/2005/8/layout/cycle1"/>
    <dgm:cxn modelId="{E7FF7912-4839-4284-A4E2-B6E8C47739EE}" srcId="{A635DE97-F5FB-4A21-8C2A-2EF0A99DD436}" destId="{9340F652-3F95-476B-9338-85A4BC23E98F}" srcOrd="0" destOrd="0" parTransId="{D41AE6C7-FA8B-4789-A48E-E353EC28D080}" sibTransId="{B06D038D-24F3-4753-AEA2-93A999D6FEC3}"/>
    <dgm:cxn modelId="{96F85816-BFAC-C246-A711-BD0F864545F4}" type="presOf" srcId="{6B6E82BD-28C3-4271-8C1F-19D894CE6098}" destId="{306C78BE-FFEF-4B95-92B0-16EB53C3C0EB}" srcOrd="0" destOrd="0" presId="urn:microsoft.com/office/officeart/2005/8/layout/cycle1"/>
    <dgm:cxn modelId="{1827C61C-9436-974C-AA2C-A773C3825A25}" type="presOf" srcId="{874BE2DF-0974-433C-8B42-07BD1AB378A5}" destId="{4FEB6710-209A-4D90-AD21-FA729E9D5C87}" srcOrd="0" destOrd="0" presId="urn:microsoft.com/office/officeart/2005/8/layout/cycle1"/>
    <dgm:cxn modelId="{5D2A0333-2F2F-7547-A9E7-03B380A48CB0}" type="presOf" srcId="{EC8BA73B-904C-4582-8AE1-52E4D0E397B3}" destId="{06C2FD47-7151-4E0D-B850-A81E9BB276E7}" srcOrd="0" destOrd="0" presId="urn:microsoft.com/office/officeart/2005/8/layout/cycle1"/>
    <dgm:cxn modelId="{AC0953CB-98F8-4245-A23A-D6238DD1C2E3}" type="presOf" srcId="{B06D038D-24F3-4753-AEA2-93A999D6FEC3}" destId="{B5DE4567-04D9-40D7-9163-25DA2668E10D}" srcOrd="0" destOrd="0" presId="urn:microsoft.com/office/officeart/2005/8/layout/cycle1"/>
    <dgm:cxn modelId="{F11E549F-810C-4DBA-81B7-6308F9CED3C5}" srcId="{A635DE97-F5FB-4A21-8C2A-2EF0A99DD436}" destId="{C31E4D91-A80A-4E23-AE51-DE54121CEDC8}" srcOrd="4" destOrd="0" parTransId="{81C6C404-64F9-4A8B-AB17-2983B35AD9D7}" sibTransId="{8E866156-2691-4FCA-909A-174A0883F310}"/>
    <dgm:cxn modelId="{2C9CA081-422E-D248-8375-09FDE5066625}" type="presOf" srcId="{AC6969D2-D52F-4A5C-842A-E13C592F29C6}" destId="{6E9CE4AD-1A80-4C08-82D8-0C2A2803A71E}" srcOrd="0" destOrd="0" presId="urn:microsoft.com/office/officeart/2005/8/layout/cycle1"/>
    <dgm:cxn modelId="{07BEA289-0B06-CB4A-84AA-F3FA0402664F}" type="presParOf" srcId="{A3CDD9E1-ED9D-45F4-8157-6739557C15BE}" destId="{D00FF03B-507F-4BCA-8276-9FCABE41597B}" srcOrd="0" destOrd="0" presId="urn:microsoft.com/office/officeart/2005/8/layout/cycle1"/>
    <dgm:cxn modelId="{0E3E5F29-58F7-B14B-9196-A2BFAD382212}" type="presParOf" srcId="{A3CDD9E1-ED9D-45F4-8157-6739557C15BE}" destId="{834C80AC-33B1-4AFE-AD93-2CFCF3814B37}" srcOrd="1" destOrd="0" presId="urn:microsoft.com/office/officeart/2005/8/layout/cycle1"/>
    <dgm:cxn modelId="{90098E97-AAAA-E345-B2E7-384CBC99BA19}" type="presParOf" srcId="{A3CDD9E1-ED9D-45F4-8157-6739557C15BE}" destId="{B5DE4567-04D9-40D7-9163-25DA2668E10D}" srcOrd="2" destOrd="0" presId="urn:microsoft.com/office/officeart/2005/8/layout/cycle1"/>
    <dgm:cxn modelId="{61E5ED8C-3B80-A74B-84CD-3370E74C1625}" type="presParOf" srcId="{A3CDD9E1-ED9D-45F4-8157-6739557C15BE}" destId="{BFEEDDB1-760E-48D4-B2DC-31108558C65B}" srcOrd="3" destOrd="0" presId="urn:microsoft.com/office/officeart/2005/8/layout/cycle1"/>
    <dgm:cxn modelId="{B71B9044-14AF-214F-97E3-FD90F500B4B2}" type="presParOf" srcId="{A3CDD9E1-ED9D-45F4-8157-6739557C15BE}" destId="{552523CC-8A7B-4646-AA87-DFBA61AC1AD1}" srcOrd="4" destOrd="0" presId="urn:microsoft.com/office/officeart/2005/8/layout/cycle1"/>
    <dgm:cxn modelId="{F63918B4-8E19-294F-BECE-0E797CED064B}" type="presParOf" srcId="{A3CDD9E1-ED9D-45F4-8157-6739557C15BE}" destId="{4FEB6710-209A-4D90-AD21-FA729E9D5C87}" srcOrd="5" destOrd="0" presId="urn:microsoft.com/office/officeart/2005/8/layout/cycle1"/>
    <dgm:cxn modelId="{FBE1A83B-CD6C-D84A-A5DF-EC8FB26BDE0B}" type="presParOf" srcId="{A3CDD9E1-ED9D-45F4-8157-6739557C15BE}" destId="{37F02BE9-DE8D-47CA-8C9D-81E17A8A1758}" srcOrd="6" destOrd="0" presId="urn:microsoft.com/office/officeart/2005/8/layout/cycle1"/>
    <dgm:cxn modelId="{8C6C8197-3716-2C43-BD1C-AC7CD77EEC79}" type="presParOf" srcId="{A3CDD9E1-ED9D-45F4-8157-6739557C15BE}" destId="{306C78BE-FFEF-4B95-92B0-16EB53C3C0EB}" srcOrd="7" destOrd="0" presId="urn:microsoft.com/office/officeart/2005/8/layout/cycle1"/>
    <dgm:cxn modelId="{2C4E2789-8A84-B04A-9141-75E6595BC10D}" type="presParOf" srcId="{A3CDD9E1-ED9D-45F4-8157-6739557C15BE}" destId="{06C2FD47-7151-4E0D-B850-A81E9BB276E7}" srcOrd="8" destOrd="0" presId="urn:microsoft.com/office/officeart/2005/8/layout/cycle1"/>
    <dgm:cxn modelId="{FA83D5D7-CE72-E640-99AD-D9842F6AAD43}" type="presParOf" srcId="{A3CDD9E1-ED9D-45F4-8157-6739557C15BE}" destId="{28ADD598-D3AA-4780-8F28-BBD1AC355297}" srcOrd="9" destOrd="0" presId="urn:microsoft.com/office/officeart/2005/8/layout/cycle1"/>
    <dgm:cxn modelId="{1A11D9F2-8D65-A74C-AE2B-C977664F8492}" type="presParOf" srcId="{A3CDD9E1-ED9D-45F4-8157-6739557C15BE}" destId="{7AE9742A-09EF-4D06-A437-CA73DACAC8DF}" srcOrd="10" destOrd="0" presId="urn:microsoft.com/office/officeart/2005/8/layout/cycle1"/>
    <dgm:cxn modelId="{72EE42D5-4F2C-584D-B502-15286E451A24}" type="presParOf" srcId="{A3CDD9E1-ED9D-45F4-8157-6739557C15BE}" destId="{6E9CE4AD-1A80-4C08-82D8-0C2A2803A71E}" srcOrd="11" destOrd="0" presId="urn:microsoft.com/office/officeart/2005/8/layout/cycle1"/>
    <dgm:cxn modelId="{4395A0E1-3CAD-184C-8A9E-742B06F6896B}" type="presParOf" srcId="{A3CDD9E1-ED9D-45F4-8157-6739557C15BE}" destId="{F0761DA9-745B-41C3-8BB1-E36A7DBBA14C}" srcOrd="12" destOrd="0" presId="urn:microsoft.com/office/officeart/2005/8/layout/cycle1"/>
    <dgm:cxn modelId="{5109E56F-F9E8-854A-B32A-8FCE4A13924E}" type="presParOf" srcId="{A3CDD9E1-ED9D-45F4-8157-6739557C15BE}" destId="{C44AA851-C785-4C3C-A374-9DA78BBD98C3}" srcOrd="13" destOrd="0" presId="urn:microsoft.com/office/officeart/2005/8/layout/cycle1"/>
    <dgm:cxn modelId="{230577A4-2EAD-3449-8C61-027AE6D397C4}" type="presParOf" srcId="{A3CDD9E1-ED9D-45F4-8157-6739557C15BE}" destId="{499CECD2-4650-4449-AD50-8E0CE7800318}"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582E6-3442-B04F-8967-457B230A2D38}">
      <dsp:nvSpPr>
        <dsp:cNvPr id="0" name=""/>
        <dsp:cNvSpPr/>
      </dsp:nvSpPr>
      <dsp:spPr>
        <a:xfrm>
          <a:off x="2713233" y="1490"/>
          <a:ext cx="3008621" cy="1572636"/>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INPUTS</a:t>
          </a:r>
          <a:endParaRPr lang="en-US" sz="2000" b="1" kern="1200" dirty="0">
            <a:solidFill>
              <a:schemeClr val="tx1"/>
            </a:solidFill>
          </a:endParaRPr>
        </a:p>
      </dsp:txBody>
      <dsp:txXfrm>
        <a:off x="3153835" y="231797"/>
        <a:ext cx="2127417" cy="1112022"/>
      </dsp:txXfrm>
    </dsp:sp>
    <dsp:sp modelId="{C6F63EBA-65DD-054D-A158-434EBA65CFD1}">
      <dsp:nvSpPr>
        <dsp:cNvPr id="0" name=""/>
        <dsp:cNvSpPr/>
      </dsp:nvSpPr>
      <dsp:spPr>
        <a:xfrm rot="1437912">
          <a:off x="5524321" y="1206266"/>
          <a:ext cx="478268" cy="537401"/>
        </a:xfrm>
        <a:prstGeom prst="rightArrow">
          <a:avLst>
            <a:gd name="adj1" fmla="val 60000"/>
            <a:gd name="adj2" fmla="val 50000"/>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530506" y="1284607"/>
        <a:ext cx="334788" cy="322441"/>
      </dsp:txXfrm>
    </dsp:sp>
    <dsp:sp modelId="{97A55B6F-93B1-3A44-B3CE-8D2CE24E082D}">
      <dsp:nvSpPr>
        <dsp:cNvPr id="0" name=""/>
        <dsp:cNvSpPr/>
      </dsp:nvSpPr>
      <dsp:spPr>
        <a:xfrm>
          <a:off x="5864444" y="1341562"/>
          <a:ext cx="3009115" cy="1694145"/>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ACTIVITIES &amp; STRATEGIES</a:t>
          </a:r>
          <a:endParaRPr lang="en-US" sz="2000" b="1" kern="1200" dirty="0">
            <a:solidFill>
              <a:schemeClr val="tx1"/>
            </a:solidFill>
          </a:endParaRPr>
        </a:p>
      </dsp:txBody>
      <dsp:txXfrm>
        <a:off x="6305119" y="1589664"/>
        <a:ext cx="2127765" cy="1197941"/>
      </dsp:txXfrm>
    </dsp:sp>
    <dsp:sp modelId="{1CBC32E3-DAE7-A747-839B-0A54EEB8444D}">
      <dsp:nvSpPr>
        <dsp:cNvPr id="0" name=""/>
        <dsp:cNvSpPr/>
      </dsp:nvSpPr>
      <dsp:spPr>
        <a:xfrm rot="6659601">
          <a:off x="6699031" y="3111437"/>
          <a:ext cx="425507" cy="537401"/>
        </a:xfrm>
        <a:prstGeom prst="rightArrow">
          <a:avLst>
            <a:gd name="adj1" fmla="val 60000"/>
            <a:gd name="adj2" fmla="val 50000"/>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6785723" y="3159328"/>
        <a:ext cx="297855" cy="322441"/>
      </dsp:txXfrm>
    </dsp:sp>
    <dsp:sp modelId="{FD6F717B-2A8B-F241-98E4-9DDA7EBE2BB5}">
      <dsp:nvSpPr>
        <dsp:cNvPr id="0" name=""/>
        <dsp:cNvSpPr/>
      </dsp:nvSpPr>
      <dsp:spPr>
        <a:xfrm>
          <a:off x="5057062" y="3750540"/>
          <a:ext cx="2840777" cy="1522940"/>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OUTPUTS</a:t>
          </a:r>
          <a:endParaRPr lang="en-US" sz="2000" b="1" kern="1200" dirty="0">
            <a:solidFill>
              <a:schemeClr val="tx1"/>
            </a:solidFill>
          </a:endParaRPr>
        </a:p>
      </dsp:txBody>
      <dsp:txXfrm>
        <a:off x="5473084" y="3973569"/>
        <a:ext cx="2008733" cy="1076882"/>
      </dsp:txXfrm>
    </dsp:sp>
    <dsp:sp modelId="{29FD52A7-C33E-C844-8FAF-988634AC4CC4}">
      <dsp:nvSpPr>
        <dsp:cNvPr id="0" name=""/>
        <dsp:cNvSpPr/>
      </dsp:nvSpPr>
      <dsp:spPr>
        <a:xfrm rot="10831268">
          <a:off x="4235867" y="4225561"/>
          <a:ext cx="580471" cy="537401"/>
        </a:xfrm>
        <a:prstGeom prst="rightArrow">
          <a:avLst>
            <a:gd name="adj1" fmla="val 60000"/>
            <a:gd name="adj2" fmla="val 50000"/>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397084" y="4333774"/>
        <a:ext cx="419251" cy="322441"/>
      </dsp:txXfrm>
    </dsp:sp>
    <dsp:sp modelId="{F7852352-3A40-2044-B379-9D67EEFB2AA8}">
      <dsp:nvSpPr>
        <dsp:cNvPr id="0" name=""/>
        <dsp:cNvSpPr/>
      </dsp:nvSpPr>
      <dsp:spPr>
        <a:xfrm>
          <a:off x="1040716" y="3679696"/>
          <a:ext cx="2921570" cy="1592301"/>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OUTCOMES</a:t>
          </a:r>
          <a:endParaRPr lang="en-US" sz="2000" b="1" kern="1200" dirty="0">
            <a:solidFill>
              <a:schemeClr val="tx1"/>
            </a:solidFill>
          </a:endParaRPr>
        </a:p>
      </dsp:txBody>
      <dsp:txXfrm>
        <a:off x="1468570" y="3912883"/>
        <a:ext cx="2065862" cy="1125927"/>
      </dsp:txXfrm>
    </dsp:sp>
    <dsp:sp modelId="{504ACB78-B4F6-D74C-A906-18E58408994F}">
      <dsp:nvSpPr>
        <dsp:cNvPr id="0" name=""/>
        <dsp:cNvSpPr/>
      </dsp:nvSpPr>
      <dsp:spPr>
        <a:xfrm rot="14747499">
          <a:off x="1765824" y="3063860"/>
          <a:ext cx="443327" cy="537401"/>
        </a:xfrm>
        <a:prstGeom prst="rightArrow">
          <a:avLst>
            <a:gd name="adj1" fmla="val 60000"/>
            <a:gd name="adj2" fmla="val 50000"/>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1859591" y="3231991"/>
        <a:ext cx="310329" cy="322441"/>
      </dsp:txXfrm>
    </dsp:sp>
    <dsp:sp modelId="{35F805D6-ED46-4247-BED1-1810B8DFCCFB}">
      <dsp:nvSpPr>
        <dsp:cNvPr id="0" name=""/>
        <dsp:cNvSpPr/>
      </dsp:nvSpPr>
      <dsp:spPr>
        <a:xfrm>
          <a:off x="0" y="1303802"/>
          <a:ext cx="2898052" cy="1662187"/>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MEASURES &amp; ASSESSMENT</a:t>
          </a:r>
          <a:endParaRPr lang="en-US" sz="2000" b="1" kern="1200" dirty="0">
            <a:solidFill>
              <a:schemeClr val="tx1"/>
            </a:solidFill>
          </a:endParaRPr>
        </a:p>
      </dsp:txBody>
      <dsp:txXfrm>
        <a:off x="424410" y="1547224"/>
        <a:ext cx="2049232" cy="1175343"/>
      </dsp:txXfrm>
    </dsp:sp>
    <dsp:sp modelId="{43466939-3AE6-8146-909A-2844ECE07A44}">
      <dsp:nvSpPr>
        <dsp:cNvPr id="0" name=""/>
        <dsp:cNvSpPr/>
      </dsp:nvSpPr>
      <dsp:spPr>
        <a:xfrm rot="20043221">
          <a:off x="2661029" y="1195812"/>
          <a:ext cx="331519" cy="537401"/>
        </a:xfrm>
        <a:prstGeom prst="rightArrow">
          <a:avLst>
            <a:gd name="adj1" fmla="val 60000"/>
            <a:gd name="adj2" fmla="val 50000"/>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666041" y="1325049"/>
        <a:ext cx="232063" cy="322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566F2-DE45-4C72-9782-284A5AE254E0}">
      <dsp:nvSpPr>
        <dsp:cNvPr id="0" name=""/>
        <dsp:cNvSpPr/>
      </dsp:nvSpPr>
      <dsp:spPr>
        <a:xfrm>
          <a:off x="3532049" y="4113732"/>
          <a:ext cx="341059" cy="91440"/>
        </a:xfrm>
        <a:custGeom>
          <a:avLst/>
          <a:gdLst/>
          <a:ahLst/>
          <a:cxnLst/>
          <a:rect l="0" t="0" r="0" b="0"/>
          <a:pathLst>
            <a:path>
              <a:moveTo>
                <a:pt x="0" y="45720"/>
              </a:moveTo>
              <a:lnTo>
                <a:pt x="341059" y="4572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4052" y="4150925"/>
        <a:ext cx="17052" cy="17052"/>
      </dsp:txXfrm>
    </dsp:sp>
    <dsp:sp modelId="{A9E8B711-6264-4311-81C1-C64300058C94}">
      <dsp:nvSpPr>
        <dsp:cNvPr id="0" name=""/>
        <dsp:cNvSpPr/>
      </dsp:nvSpPr>
      <dsp:spPr>
        <a:xfrm>
          <a:off x="1485694" y="2209800"/>
          <a:ext cx="341059" cy="1949652"/>
        </a:xfrm>
        <a:custGeom>
          <a:avLst/>
          <a:gdLst/>
          <a:ahLst/>
          <a:cxnLst/>
          <a:rect l="0" t="0" r="0" b="0"/>
          <a:pathLst>
            <a:path>
              <a:moveTo>
                <a:pt x="0" y="0"/>
              </a:moveTo>
              <a:lnTo>
                <a:pt x="170529" y="0"/>
              </a:lnTo>
              <a:lnTo>
                <a:pt x="170529" y="1949652"/>
              </a:lnTo>
              <a:lnTo>
                <a:pt x="341059" y="1949652"/>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606742" y="3135144"/>
        <a:ext cx="98962" cy="98962"/>
      </dsp:txXfrm>
    </dsp:sp>
    <dsp:sp modelId="{66367574-EE48-404C-9500-C79816624CBA}">
      <dsp:nvSpPr>
        <dsp:cNvPr id="0" name=""/>
        <dsp:cNvSpPr/>
      </dsp:nvSpPr>
      <dsp:spPr>
        <a:xfrm>
          <a:off x="3532049" y="3463848"/>
          <a:ext cx="341059" cy="91440"/>
        </a:xfrm>
        <a:custGeom>
          <a:avLst/>
          <a:gdLst/>
          <a:ahLst/>
          <a:cxnLst/>
          <a:rect l="0" t="0" r="0" b="0"/>
          <a:pathLst>
            <a:path>
              <a:moveTo>
                <a:pt x="0" y="45720"/>
              </a:moveTo>
              <a:lnTo>
                <a:pt x="341059" y="4572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4052" y="3501041"/>
        <a:ext cx="17052" cy="17052"/>
      </dsp:txXfrm>
    </dsp:sp>
    <dsp:sp modelId="{00389FC5-E170-4DDB-8B45-8F68589A9AF3}">
      <dsp:nvSpPr>
        <dsp:cNvPr id="0" name=""/>
        <dsp:cNvSpPr/>
      </dsp:nvSpPr>
      <dsp:spPr>
        <a:xfrm>
          <a:off x="1485694" y="2209800"/>
          <a:ext cx="341059" cy="1299768"/>
        </a:xfrm>
        <a:custGeom>
          <a:avLst/>
          <a:gdLst/>
          <a:ahLst/>
          <a:cxnLst/>
          <a:rect l="0" t="0" r="0" b="0"/>
          <a:pathLst>
            <a:path>
              <a:moveTo>
                <a:pt x="0" y="0"/>
              </a:moveTo>
              <a:lnTo>
                <a:pt x="170529" y="0"/>
              </a:lnTo>
              <a:lnTo>
                <a:pt x="170529" y="1299768"/>
              </a:lnTo>
              <a:lnTo>
                <a:pt x="341059" y="1299768"/>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22629" y="2826089"/>
        <a:ext cx="67188" cy="67188"/>
      </dsp:txXfrm>
    </dsp:sp>
    <dsp:sp modelId="{8CFEBB39-FEAD-4E78-A1E0-0CD227FFE551}">
      <dsp:nvSpPr>
        <dsp:cNvPr id="0" name=""/>
        <dsp:cNvSpPr/>
      </dsp:nvSpPr>
      <dsp:spPr>
        <a:xfrm>
          <a:off x="3532049" y="2813964"/>
          <a:ext cx="341059" cy="91440"/>
        </a:xfrm>
        <a:custGeom>
          <a:avLst/>
          <a:gdLst/>
          <a:ahLst/>
          <a:cxnLst/>
          <a:rect l="0" t="0" r="0" b="0"/>
          <a:pathLst>
            <a:path>
              <a:moveTo>
                <a:pt x="0" y="45720"/>
              </a:moveTo>
              <a:lnTo>
                <a:pt x="341059" y="4572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4052" y="2851157"/>
        <a:ext cx="17052" cy="17052"/>
      </dsp:txXfrm>
    </dsp:sp>
    <dsp:sp modelId="{9A88FE2E-123E-4CC3-A1BE-5EE23B433A33}">
      <dsp:nvSpPr>
        <dsp:cNvPr id="0" name=""/>
        <dsp:cNvSpPr/>
      </dsp:nvSpPr>
      <dsp:spPr>
        <a:xfrm>
          <a:off x="1485694" y="2209800"/>
          <a:ext cx="341059" cy="649884"/>
        </a:xfrm>
        <a:custGeom>
          <a:avLst/>
          <a:gdLst/>
          <a:ahLst/>
          <a:cxnLst/>
          <a:rect l="0" t="0" r="0" b="0"/>
          <a:pathLst>
            <a:path>
              <a:moveTo>
                <a:pt x="0" y="0"/>
              </a:moveTo>
              <a:lnTo>
                <a:pt x="170529" y="0"/>
              </a:lnTo>
              <a:lnTo>
                <a:pt x="170529" y="649884"/>
              </a:lnTo>
              <a:lnTo>
                <a:pt x="341059" y="649884"/>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37875" y="2516393"/>
        <a:ext cx="36697" cy="36697"/>
      </dsp:txXfrm>
    </dsp:sp>
    <dsp:sp modelId="{DDAA5735-8EEA-4AAE-B72D-37775DEDEDD4}">
      <dsp:nvSpPr>
        <dsp:cNvPr id="0" name=""/>
        <dsp:cNvSpPr/>
      </dsp:nvSpPr>
      <dsp:spPr>
        <a:xfrm>
          <a:off x="3532049" y="2164080"/>
          <a:ext cx="341059" cy="91440"/>
        </a:xfrm>
        <a:custGeom>
          <a:avLst/>
          <a:gdLst/>
          <a:ahLst/>
          <a:cxnLst/>
          <a:rect l="0" t="0" r="0" b="0"/>
          <a:pathLst>
            <a:path>
              <a:moveTo>
                <a:pt x="0" y="45720"/>
              </a:moveTo>
              <a:lnTo>
                <a:pt x="341059" y="4572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4052" y="2201273"/>
        <a:ext cx="17052" cy="17052"/>
      </dsp:txXfrm>
    </dsp:sp>
    <dsp:sp modelId="{A524DB01-7877-4394-AC7F-31BE1F18F6EF}">
      <dsp:nvSpPr>
        <dsp:cNvPr id="0" name=""/>
        <dsp:cNvSpPr/>
      </dsp:nvSpPr>
      <dsp:spPr>
        <a:xfrm>
          <a:off x="1485694" y="2164080"/>
          <a:ext cx="341059" cy="91440"/>
        </a:xfrm>
        <a:custGeom>
          <a:avLst/>
          <a:gdLst/>
          <a:ahLst/>
          <a:cxnLst/>
          <a:rect l="0" t="0" r="0" b="0"/>
          <a:pathLst>
            <a:path>
              <a:moveTo>
                <a:pt x="0" y="45720"/>
              </a:moveTo>
              <a:lnTo>
                <a:pt x="341059" y="4572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47697" y="2201273"/>
        <a:ext cx="17052" cy="17052"/>
      </dsp:txXfrm>
    </dsp:sp>
    <dsp:sp modelId="{5D5B25B1-5C73-4119-B0C4-F17CCD303019}">
      <dsp:nvSpPr>
        <dsp:cNvPr id="0" name=""/>
        <dsp:cNvSpPr/>
      </dsp:nvSpPr>
      <dsp:spPr>
        <a:xfrm>
          <a:off x="3532049" y="1514195"/>
          <a:ext cx="341059" cy="91440"/>
        </a:xfrm>
        <a:custGeom>
          <a:avLst/>
          <a:gdLst/>
          <a:ahLst/>
          <a:cxnLst/>
          <a:rect l="0" t="0" r="0" b="0"/>
          <a:pathLst>
            <a:path>
              <a:moveTo>
                <a:pt x="0" y="45720"/>
              </a:moveTo>
              <a:lnTo>
                <a:pt x="341059" y="4572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4052" y="1551389"/>
        <a:ext cx="17052" cy="17052"/>
      </dsp:txXfrm>
    </dsp:sp>
    <dsp:sp modelId="{553433E4-7B57-4FAB-879B-C306C7FE3310}">
      <dsp:nvSpPr>
        <dsp:cNvPr id="0" name=""/>
        <dsp:cNvSpPr/>
      </dsp:nvSpPr>
      <dsp:spPr>
        <a:xfrm>
          <a:off x="1485694" y="1559915"/>
          <a:ext cx="341059" cy="649884"/>
        </a:xfrm>
        <a:custGeom>
          <a:avLst/>
          <a:gdLst/>
          <a:ahLst/>
          <a:cxnLst/>
          <a:rect l="0" t="0" r="0" b="0"/>
          <a:pathLst>
            <a:path>
              <a:moveTo>
                <a:pt x="0" y="649884"/>
              </a:moveTo>
              <a:lnTo>
                <a:pt x="170529" y="649884"/>
              </a:lnTo>
              <a:lnTo>
                <a:pt x="170529" y="0"/>
              </a:lnTo>
              <a:lnTo>
                <a:pt x="341059" y="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37875" y="1866509"/>
        <a:ext cx="36697" cy="36697"/>
      </dsp:txXfrm>
    </dsp:sp>
    <dsp:sp modelId="{4020F4C1-DF96-4B8D-B303-FE2B48B65D2C}">
      <dsp:nvSpPr>
        <dsp:cNvPr id="0" name=""/>
        <dsp:cNvSpPr/>
      </dsp:nvSpPr>
      <dsp:spPr>
        <a:xfrm>
          <a:off x="3532049" y="864311"/>
          <a:ext cx="341059" cy="91440"/>
        </a:xfrm>
        <a:custGeom>
          <a:avLst/>
          <a:gdLst/>
          <a:ahLst/>
          <a:cxnLst/>
          <a:rect l="0" t="0" r="0" b="0"/>
          <a:pathLst>
            <a:path>
              <a:moveTo>
                <a:pt x="0" y="45720"/>
              </a:moveTo>
              <a:lnTo>
                <a:pt x="341059" y="4572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4052" y="901505"/>
        <a:ext cx="17052" cy="17052"/>
      </dsp:txXfrm>
    </dsp:sp>
    <dsp:sp modelId="{2EBE0AD1-7C55-409C-A385-21255126F7C8}">
      <dsp:nvSpPr>
        <dsp:cNvPr id="0" name=""/>
        <dsp:cNvSpPr/>
      </dsp:nvSpPr>
      <dsp:spPr>
        <a:xfrm>
          <a:off x="1485694" y="910031"/>
          <a:ext cx="341059" cy="1299768"/>
        </a:xfrm>
        <a:custGeom>
          <a:avLst/>
          <a:gdLst/>
          <a:ahLst/>
          <a:cxnLst/>
          <a:rect l="0" t="0" r="0" b="0"/>
          <a:pathLst>
            <a:path>
              <a:moveTo>
                <a:pt x="0" y="1299768"/>
              </a:moveTo>
              <a:lnTo>
                <a:pt x="170529" y="1299768"/>
              </a:lnTo>
              <a:lnTo>
                <a:pt x="170529" y="0"/>
              </a:lnTo>
              <a:lnTo>
                <a:pt x="341059" y="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22629" y="1526321"/>
        <a:ext cx="67188" cy="67188"/>
      </dsp:txXfrm>
    </dsp:sp>
    <dsp:sp modelId="{11A2DA11-03BB-45CF-8338-D5AB3FEDC5BA}">
      <dsp:nvSpPr>
        <dsp:cNvPr id="0" name=""/>
        <dsp:cNvSpPr/>
      </dsp:nvSpPr>
      <dsp:spPr>
        <a:xfrm>
          <a:off x="3532049" y="214427"/>
          <a:ext cx="341059" cy="91440"/>
        </a:xfrm>
        <a:custGeom>
          <a:avLst/>
          <a:gdLst/>
          <a:ahLst/>
          <a:cxnLst/>
          <a:rect l="0" t="0" r="0" b="0"/>
          <a:pathLst>
            <a:path>
              <a:moveTo>
                <a:pt x="0" y="45720"/>
              </a:moveTo>
              <a:lnTo>
                <a:pt x="341059" y="4572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4052" y="251621"/>
        <a:ext cx="17052" cy="17052"/>
      </dsp:txXfrm>
    </dsp:sp>
    <dsp:sp modelId="{5DA34F76-DF16-43FF-933C-80C0EAFF0862}">
      <dsp:nvSpPr>
        <dsp:cNvPr id="0" name=""/>
        <dsp:cNvSpPr/>
      </dsp:nvSpPr>
      <dsp:spPr>
        <a:xfrm>
          <a:off x="1485694" y="260147"/>
          <a:ext cx="341059" cy="1949652"/>
        </a:xfrm>
        <a:custGeom>
          <a:avLst/>
          <a:gdLst/>
          <a:ahLst/>
          <a:cxnLst/>
          <a:rect l="0" t="0" r="0" b="0"/>
          <a:pathLst>
            <a:path>
              <a:moveTo>
                <a:pt x="0" y="1949652"/>
              </a:moveTo>
              <a:lnTo>
                <a:pt x="170529" y="1949652"/>
              </a:lnTo>
              <a:lnTo>
                <a:pt x="170529" y="0"/>
              </a:lnTo>
              <a:lnTo>
                <a:pt x="341059" y="0"/>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606742" y="1185492"/>
        <a:ext cx="98962" cy="98962"/>
      </dsp:txXfrm>
    </dsp:sp>
    <dsp:sp modelId="{9E7AD7BC-FFB4-41C7-B754-18F7A633CAB2}">
      <dsp:nvSpPr>
        <dsp:cNvPr id="0" name=""/>
        <dsp:cNvSpPr/>
      </dsp:nvSpPr>
      <dsp:spPr>
        <a:xfrm>
          <a:off x="417967" y="1725750"/>
          <a:ext cx="1167355" cy="968098"/>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Program Assessment</a:t>
          </a:r>
        </a:p>
      </dsp:txBody>
      <dsp:txXfrm>
        <a:off x="417967" y="1725750"/>
        <a:ext cx="1167355" cy="968098"/>
      </dsp:txXfrm>
    </dsp:sp>
    <dsp:sp modelId="{E8B8A20F-25F5-4893-9950-AD9FB1DD08C4}">
      <dsp:nvSpPr>
        <dsp:cNvPr id="0" name=""/>
        <dsp:cNvSpPr/>
      </dsp:nvSpPr>
      <dsp:spPr>
        <a:xfrm>
          <a:off x="1826753" y="194"/>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Teaching Evaluations</a:t>
          </a:r>
        </a:p>
      </dsp:txBody>
      <dsp:txXfrm>
        <a:off x="1826753" y="194"/>
        <a:ext cx="1705295" cy="519907"/>
      </dsp:txXfrm>
    </dsp:sp>
    <dsp:sp modelId="{D56A3A8D-CED2-45D5-B00D-37019E537B55}">
      <dsp:nvSpPr>
        <dsp:cNvPr id="0" name=""/>
        <dsp:cNvSpPr/>
      </dsp:nvSpPr>
      <dsp:spPr>
        <a:xfrm>
          <a:off x="3873108" y="194"/>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Every Term</a:t>
          </a:r>
        </a:p>
      </dsp:txBody>
      <dsp:txXfrm>
        <a:off x="3873108" y="194"/>
        <a:ext cx="1705295" cy="519907"/>
      </dsp:txXfrm>
    </dsp:sp>
    <dsp:sp modelId="{8BCE7498-298A-40CF-9069-453523AC9605}">
      <dsp:nvSpPr>
        <dsp:cNvPr id="0" name=""/>
        <dsp:cNvSpPr/>
      </dsp:nvSpPr>
      <dsp:spPr>
        <a:xfrm>
          <a:off x="1826753" y="650078"/>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Annual Faculty Evaluations</a:t>
          </a:r>
        </a:p>
      </dsp:txBody>
      <dsp:txXfrm>
        <a:off x="1826753" y="650078"/>
        <a:ext cx="1705295" cy="519907"/>
      </dsp:txXfrm>
    </dsp:sp>
    <dsp:sp modelId="{E7CE2BE8-BF25-43F7-8DAE-5E666EB82373}">
      <dsp:nvSpPr>
        <dsp:cNvPr id="0" name=""/>
        <dsp:cNvSpPr/>
      </dsp:nvSpPr>
      <dsp:spPr>
        <a:xfrm>
          <a:off x="3873108" y="650078"/>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Each Year</a:t>
          </a:r>
        </a:p>
      </dsp:txBody>
      <dsp:txXfrm>
        <a:off x="3873108" y="650078"/>
        <a:ext cx="1705295" cy="519907"/>
      </dsp:txXfrm>
    </dsp:sp>
    <dsp:sp modelId="{865FAE8A-B8A7-4A8D-80B0-358B8EA47A42}">
      <dsp:nvSpPr>
        <dsp:cNvPr id="0" name=""/>
        <dsp:cNvSpPr/>
      </dsp:nvSpPr>
      <dsp:spPr>
        <a:xfrm>
          <a:off x="1826753" y="1299962"/>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Alumni Evaluations</a:t>
          </a:r>
        </a:p>
      </dsp:txBody>
      <dsp:txXfrm>
        <a:off x="1826753" y="1299962"/>
        <a:ext cx="1705295" cy="519907"/>
      </dsp:txXfrm>
    </dsp:sp>
    <dsp:sp modelId="{2C7DA57F-F7C6-4987-9ECE-57B638F01C06}">
      <dsp:nvSpPr>
        <dsp:cNvPr id="0" name=""/>
        <dsp:cNvSpPr/>
      </dsp:nvSpPr>
      <dsp:spPr>
        <a:xfrm>
          <a:off x="3873108" y="1299962"/>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Every Five Years</a:t>
          </a:r>
        </a:p>
      </dsp:txBody>
      <dsp:txXfrm>
        <a:off x="3873108" y="1299962"/>
        <a:ext cx="1705295" cy="519907"/>
      </dsp:txXfrm>
    </dsp:sp>
    <dsp:sp modelId="{AEA5999E-55B9-4B82-8DEB-7D80CEAAD296}">
      <dsp:nvSpPr>
        <dsp:cNvPr id="0" name=""/>
        <dsp:cNvSpPr/>
      </dsp:nvSpPr>
      <dsp:spPr>
        <a:xfrm>
          <a:off x="1826753" y="1949846"/>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Advisory Board Input</a:t>
          </a:r>
        </a:p>
      </dsp:txBody>
      <dsp:txXfrm>
        <a:off x="1826753" y="1949846"/>
        <a:ext cx="1705295" cy="519907"/>
      </dsp:txXfrm>
    </dsp:sp>
    <dsp:sp modelId="{5D6AEC1F-BF0D-4613-BD3B-B27C27538C40}">
      <dsp:nvSpPr>
        <dsp:cNvPr id="0" name=""/>
        <dsp:cNvSpPr/>
      </dsp:nvSpPr>
      <dsp:spPr>
        <a:xfrm>
          <a:off x="3873108" y="1949846"/>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Twice a Year</a:t>
          </a:r>
        </a:p>
      </dsp:txBody>
      <dsp:txXfrm>
        <a:off x="3873108" y="1949846"/>
        <a:ext cx="1705295" cy="519907"/>
      </dsp:txXfrm>
    </dsp:sp>
    <dsp:sp modelId="{F1F6C586-317C-4CFC-AC01-90F0FF47001D}">
      <dsp:nvSpPr>
        <dsp:cNvPr id="0" name=""/>
        <dsp:cNvSpPr/>
      </dsp:nvSpPr>
      <dsp:spPr>
        <a:xfrm>
          <a:off x="1826753" y="2599730"/>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Annual Reviews</a:t>
          </a:r>
        </a:p>
      </dsp:txBody>
      <dsp:txXfrm>
        <a:off x="1826753" y="2599730"/>
        <a:ext cx="1705295" cy="519907"/>
      </dsp:txXfrm>
    </dsp:sp>
    <dsp:sp modelId="{2228823E-EE30-4920-BB1D-6B8FB779CA27}">
      <dsp:nvSpPr>
        <dsp:cNvPr id="0" name=""/>
        <dsp:cNvSpPr/>
      </dsp:nvSpPr>
      <dsp:spPr>
        <a:xfrm>
          <a:off x="3873108" y="2599730"/>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Once a Year</a:t>
          </a:r>
        </a:p>
      </dsp:txBody>
      <dsp:txXfrm>
        <a:off x="3873108" y="2599730"/>
        <a:ext cx="1705295" cy="519907"/>
      </dsp:txXfrm>
    </dsp:sp>
    <dsp:sp modelId="{099038C1-FD1D-45BF-B227-C8CA9EBA72F0}">
      <dsp:nvSpPr>
        <dsp:cNvPr id="0" name=""/>
        <dsp:cNvSpPr/>
      </dsp:nvSpPr>
      <dsp:spPr>
        <a:xfrm>
          <a:off x="1826753" y="3249614"/>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Exit Survey</a:t>
          </a:r>
        </a:p>
      </dsp:txBody>
      <dsp:txXfrm>
        <a:off x="1826753" y="3249614"/>
        <a:ext cx="1705295" cy="519907"/>
      </dsp:txXfrm>
    </dsp:sp>
    <dsp:sp modelId="{F36DC352-04C7-43EC-8AE6-69758EA37096}">
      <dsp:nvSpPr>
        <dsp:cNvPr id="0" name=""/>
        <dsp:cNvSpPr/>
      </dsp:nvSpPr>
      <dsp:spPr>
        <a:xfrm>
          <a:off x="3873108" y="3249614"/>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Two Times a Year</a:t>
          </a:r>
        </a:p>
      </dsp:txBody>
      <dsp:txXfrm>
        <a:off x="3873108" y="3249614"/>
        <a:ext cx="1705295" cy="519907"/>
      </dsp:txXfrm>
    </dsp:sp>
    <dsp:sp modelId="{A8677D83-1DDD-4E6C-B52D-ACA64242BE7E}">
      <dsp:nvSpPr>
        <dsp:cNvPr id="0" name=""/>
        <dsp:cNvSpPr/>
      </dsp:nvSpPr>
      <dsp:spPr>
        <a:xfrm>
          <a:off x="1826753" y="3899498"/>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Course Embedded Program Assessment</a:t>
          </a:r>
        </a:p>
      </dsp:txBody>
      <dsp:txXfrm>
        <a:off x="1826753" y="3899498"/>
        <a:ext cx="1705295" cy="519907"/>
      </dsp:txXfrm>
    </dsp:sp>
    <dsp:sp modelId="{15C893AA-3233-441C-BF44-18396C489261}">
      <dsp:nvSpPr>
        <dsp:cNvPr id="0" name=""/>
        <dsp:cNvSpPr/>
      </dsp:nvSpPr>
      <dsp:spPr>
        <a:xfrm>
          <a:off x="3873108" y="3899498"/>
          <a:ext cx="1705295" cy="519907"/>
        </a:xfrm>
        <a:prstGeom prst="rect">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Every Term</a:t>
          </a:r>
        </a:p>
      </dsp:txBody>
      <dsp:txXfrm>
        <a:off x="3873108" y="3899498"/>
        <a:ext cx="1705295" cy="519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C80AC-33B1-4AFE-AD93-2CFCF3814B37}">
      <dsp:nvSpPr>
        <dsp:cNvPr id="0" name=""/>
        <dsp:cNvSpPr/>
      </dsp:nvSpPr>
      <dsp:spPr>
        <a:xfrm>
          <a:off x="3809115" y="42434"/>
          <a:ext cx="1948214" cy="1452060"/>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0" kern="1200" dirty="0">
            <a:latin typeface="Cambria" pitchFamily="18" charset="0"/>
          </a:endParaRPr>
        </a:p>
      </dsp:txBody>
      <dsp:txXfrm>
        <a:off x="3809115" y="42434"/>
        <a:ext cx="1948214" cy="1452060"/>
      </dsp:txXfrm>
    </dsp:sp>
    <dsp:sp modelId="{B5DE4567-04D9-40D7-9163-25DA2668E10D}">
      <dsp:nvSpPr>
        <dsp:cNvPr id="0" name=""/>
        <dsp:cNvSpPr/>
      </dsp:nvSpPr>
      <dsp:spPr>
        <a:xfrm>
          <a:off x="640187" y="278"/>
          <a:ext cx="5445746" cy="5445746"/>
        </a:xfrm>
        <a:prstGeom prst="circularArrow">
          <a:avLst>
            <a:gd name="adj1" fmla="val 5200"/>
            <a:gd name="adj2" fmla="val 335865"/>
            <a:gd name="adj3" fmla="val 21293436"/>
            <a:gd name="adj4" fmla="val 19766068"/>
            <a:gd name="adj5" fmla="val 6066"/>
          </a:avLst>
        </a:prstGeom>
        <a:solidFill>
          <a:schemeClr val="accent2"/>
        </a:solidFill>
        <a:ln w="57150" cap="flat" cmpd="sng" algn="ctr">
          <a:solidFill>
            <a:srgbClr val="007A37"/>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sp>
    <dsp:sp modelId="{552523CC-8A7B-4646-AA87-DFBA61AC1AD1}">
      <dsp:nvSpPr>
        <dsp:cNvPr id="0" name=""/>
        <dsp:cNvSpPr/>
      </dsp:nvSpPr>
      <dsp:spPr>
        <a:xfrm>
          <a:off x="4627892" y="2743744"/>
          <a:ext cx="2066078" cy="1452060"/>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0" kern="1200" dirty="0">
            <a:latin typeface="Cambria" pitchFamily="18" charset="0"/>
          </a:endParaRPr>
        </a:p>
      </dsp:txBody>
      <dsp:txXfrm>
        <a:off x="4627892" y="2743744"/>
        <a:ext cx="2066078" cy="1452060"/>
      </dsp:txXfrm>
    </dsp:sp>
    <dsp:sp modelId="{4FEB6710-209A-4D90-AD21-FA729E9D5C87}">
      <dsp:nvSpPr>
        <dsp:cNvPr id="0" name=""/>
        <dsp:cNvSpPr/>
      </dsp:nvSpPr>
      <dsp:spPr>
        <a:xfrm>
          <a:off x="640187" y="278"/>
          <a:ext cx="5445746" cy="5445746"/>
        </a:xfrm>
        <a:prstGeom prst="circularArrow">
          <a:avLst>
            <a:gd name="adj1" fmla="val 5200"/>
            <a:gd name="adj2" fmla="val 335865"/>
            <a:gd name="adj3" fmla="val 3305501"/>
            <a:gd name="adj4" fmla="val 2253247"/>
            <a:gd name="adj5" fmla="val 6066"/>
          </a:avLst>
        </a:prstGeom>
        <a:solidFill>
          <a:schemeClr val="accent2"/>
        </a:solidFill>
        <a:ln w="57150" cap="flat" cmpd="sng" algn="ctr">
          <a:solidFill>
            <a:srgbClr val="007A37"/>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sp>
    <dsp:sp modelId="{306C78BE-FFEF-4B95-92B0-16EB53C3C0EB}">
      <dsp:nvSpPr>
        <dsp:cNvPr id="0" name=""/>
        <dsp:cNvSpPr/>
      </dsp:nvSpPr>
      <dsp:spPr>
        <a:xfrm>
          <a:off x="2180262" y="4413246"/>
          <a:ext cx="2365594" cy="1452060"/>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0" kern="1200" dirty="0">
            <a:latin typeface="Cambria" pitchFamily="18" charset="0"/>
          </a:endParaRPr>
        </a:p>
      </dsp:txBody>
      <dsp:txXfrm>
        <a:off x="2180262" y="4413246"/>
        <a:ext cx="2365594" cy="1452060"/>
      </dsp:txXfrm>
    </dsp:sp>
    <dsp:sp modelId="{06C2FD47-7151-4E0D-B850-A81E9BB276E7}">
      <dsp:nvSpPr>
        <dsp:cNvPr id="0" name=""/>
        <dsp:cNvSpPr/>
      </dsp:nvSpPr>
      <dsp:spPr>
        <a:xfrm>
          <a:off x="640187" y="278"/>
          <a:ext cx="5445746" cy="5445746"/>
        </a:xfrm>
        <a:prstGeom prst="circularArrow">
          <a:avLst>
            <a:gd name="adj1" fmla="val 5200"/>
            <a:gd name="adj2" fmla="val 335865"/>
            <a:gd name="adj3" fmla="val 8210887"/>
            <a:gd name="adj4" fmla="val 7158633"/>
            <a:gd name="adj5" fmla="val 6066"/>
          </a:avLst>
        </a:prstGeom>
        <a:solidFill>
          <a:schemeClr val="accent2"/>
        </a:solidFill>
        <a:ln w="57150" cap="flat" cmpd="sng" algn="ctr">
          <a:solidFill>
            <a:srgbClr val="007A37"/>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sp>
    <dsp:sp modelId="{7AE9742A-09EF-4D06-A437-CA73DACAC8DF}">
      <dsp:nvSpPr>
        <dsp:cNvPr id="0" name=""/>
        <dsp:cNvSpPr/>
      </dsp:nvSpPr>
      <dsp:spPr>
        <a:xfrm>
          <a:off x="87828" y="2743744"/>
          <a:ext cx="1954719" cy="1452060"/>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endParaRPr lang="en-US" sz="2000" b="0" kern="1200" dirty="0">
            <a:latin typeface="Cambria" pitchFamily="18" charset="0"/>
          </a:endParaRPr>
        </a:p>
      </dsp:txBody>
      <dsp:txXfrm>
        <a:off x="87828" y="2743744"/>
        <a:ext cx="1954719" cy="1452060"/>
      </dsp:txXfrm>
    </dsp:sp>
    <dsp:sp modelId="{6E9CE4AD-1A80-4C08-82D8-0C2A2803A71E}">
      <dsp:nvSpPr>
        <dsp:cNvPr id="0" name=""/>
        <dsp:cNvSpPr/>
      </dsp:nvSpPr>
      <dsp:spPr>
        <a:xfrm>
          <a:off x="637234" y="-100310"/>
          <a:ext cx="5445746" cy="5445746"/>
        </a:xfrm>
        <a:prstGeom prst="circularArrow">
          <a:avLst>
            <a:gd name="adj1" fmla="val 5200"/>
            <a:gd name="adj2" fmla="val 335865"/>
            <a:gd name="adj3" fmla="val 12130023"/>
            <a:gd name="adj4" fmla="val 10627505"/>
            <a:gd name="adj5" fmla="val 6066"/>
          </a:avLst>
        </a:prstGeom>
        <a:solidFill>
          <a:schemeClr val="accent2"/>
        </a:solidFill>
        <a:ln w="57150" cap="flat" cmpd="sng" algn="ctr">
          <a:solidFill>
            <a:srgbClr val="007A37"/>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sp>
    <dsp:sp modelId="{C44AA851-C785-4C3C-A374-9DA78BBD98C3}">
      <dsp:nvSpPr>
        <dsp:cNvPr id="0" name=""/>
        <dsp:cNvSpPr/>
      </dsp:nvSpPr>
      <dsp:spPr>
        <a:xfrm>
          <a:off x="640566" y="44966"/>
          <a:ext cx="2427743" cy="1452060"/>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endParaRPr lang="en-US" sz="2000" b="0" kern="1200" dirty="0">
            <a:latin typeface="Cambria" pitchFamily="18" charset="0"/>
          </a:endParaRPr>
        </a:p>
      </dsp:txBody>
      <dsp:txXfrm>
        <a:off x="640566" y="44966"/>
        <a:ext cx="2427743" cy="1452060"/>
      </dsp:txXfrm>
    </dsp:sp>
    <dsp:sp modelId="{499CECD2-4650-4449-AD50-8E0CE7800318}">
      <dsp:nvSpPr>
        <dsp:cNvPr id="0" name=""/>
        <dsp:cNvSpPr/>
      </dsp:nvSpPr>
      <dsp:spPr>
        <a:xfrm>
          <a:off x="148139" y="-36595"/>
          <a:ext cx="6100923" cy="5445746"/>
        </a:xfrm>
        <a:prstGeom prst="circularArrow">
          <a:avLst>
            <a:gd name="adj1" fmla="val 5200"/>
            <a:gd name="adj2" fmla="val 335865"/>
            <a:gd name="adj3" fmla="val 16742315"/>
            <a:gd name="adj4" fmla="val 16014526"/>
            <a:gd name="adj5" fmla="val 6066"/>
          </a:avLst>
        </a:prstGeom>
        <a:solidFill>
          <a:schemeClr val="accent2"/>
        </a:solidFill>
        <a:ln w="57150" cap="flat" cmpd="sng" algn="ctr">
          <a:solidFill>
            <a:srgbClr val="007A37"/>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AF31757A-5700-0945-A257-0A6F5B0A26BB}" type="datetimeFigureOut">
              <a:rPr lang="en-US" smtClean="0"/>
              <a:t>10/11/16</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BED3A293-E2F0-CD45-A2F8-2DD135FF1F86}" type="slidenum">
              <a:rPr lang="en-US" smtClean="0"/>
              <a:t>‹#›</a:t>
            </a:fld>
            <a:endParaRPr lang="en-US"/>
          </a:p>
        </p:txBody>
      </p:sp>
    </p:spTree>
    <p:extLst>
      <p:ext uri="{BB962C8B-B14F-4D97-AF65-F5344CB8AC3E}">
        <p14:creationId xmlns:p14="http://schemas.microsoft.com/office/powerpoint/2010/main" val="4721135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1</a:t>
            </a:fld>
            <a:endParaRPr lang="en-US"/>
          </a:p>
        </p:txBody>
      </p:sp>
    </p:spTree>
    <p:extLst>
      <p:ext uri="{BB962C8B-B14F-4D97-AF65-F5344CB8AC3E}">
        <p14:creationId xmlns:p14="http://schemas.microsoft.com/office/powerpoint/2010/main" val="73978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9:21</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On that same paper, identify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What distinguishes your program from others that might attract students or faculty? (Q4)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Serves students from a geographic area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Focus on particular area of public administration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Employment targets of graduates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Pedagogy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Key input features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Skill sets of graduates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Features of your students</a:t>
            </a:r>
          </a:p>
        </p:txBody>
      </p:sp>
      <p:sp>
        <p:nvSpPr>
          <p:cNvPr id="4" name="Slide Number Placeholder 3"/>
          <p:cNvSpPr>
            <a:spLocks noGrp="1"/>
          </p:cNvSpPr>
          <p:nvPr>
            <p:ph type="sldNum" sz="quarter" idx="10"/>
          </p:nvPr>
        </p:nvSpPr>
        <p:spPr/>
        <p:txBody>
          <a:bodyPr/>
          <a:lstStyle/>
          <a:p>
            <a:fld id="{BED3A293-E2F0-CD45-A2F8-2DD135FF1F86}" type="slidenum">
              <a:rPr lang="en-US" smtClean="0"/>
              <a:t>10</a:t>
            </a:fld>
            <a:endParaRPr lang="en-US"/>
          </a:p>
        </p:txBody>
      </p:sp>
    </p:spTree>
    <p:extLst>
      <p:ext uri="{BB962C8B-B14F-4D97-AF65-F5344CB8AC3E}">
        <p14:creationId xmlns:p14="http://schemas.microsoft.com/office/powerpoint/2010/main" val="97128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9:22</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On that same paper, respond to Q5: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What is it about public service that’s important to you, your faculty, your students?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Think about values that are reflected in your curriculum, your approach to teaching, the research and service focus of your faculty,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ED3A293-E2F0-CD45-A2F8-2DD135FF1F86}" type="slidenum">
              <a:rPr lang="en-US" smtClean="0"/>
              <a:t>11</a:t>
            </a:fld>
            <a:endParaRPr lang="en-US"/>
          </a:p>
        </p:txBody>
      </p:sp>
    </p:spTree>
    <p:extLst>
      <p:ext uri="{BB962C8B-B14F-4D97-AF65-F5344CB8AC3E}">
        <p14:creationId xmlns:p14="http://schemas.microsoft.com/office/powerpoint/2010/main" val="117712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9:23</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And finally, answer the last question.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ED3A293-E2F0-CD45-A2F8-2DD135FF1F86}" type="slidenum">
              <a:rPr lang="en-US" smtClean="0"/>
              <a:t>12</a:t>
            </a:fld>
            <a:endParaRPr lang="en-US"/>
          </a:p>
        </p:txBody>
      </p:sp>
    </p:spTree>
    <p:extLst>
      <p:ext uri="{BB962C8B-B14F-4D97-AF65-F5344CB8AC3E}">
        <p14:creationId xmlns:p14="http://schemas.microsoft.com/office/powerpoint/2010/main" val="61401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9:30</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Having filled out answers to the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 exchange papers and write mission statements for each other’s programs.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Discuss how the mission prepared by your partner compares to your current mission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 what is missing from either?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 How could the existing mission be improved?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ED3A293-E2F0-CD45-A2F8-2DD135FF1F86}" type="slidenum">
              <a:rPr lang="en-US" smtClean="0"/>
              <a:t>13</a:t>
            </a:fld>
            <a:endParaRPr lang="en-US"/>
          </a:p>
        </p:txBody>
      </p:sp>
    </p:spTree>
    <p:extLst>
      <p:ext uri="{BB962C8B-B14F-4D97-AF65-F5344CB8AC3E}">
        <p14:creationId xmlns:p14="http://schemas.microsoft.com/office/powerpoint/2010/main" val="226506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9:35</a:t>
            </a:r>
          </a:p>
          <a:p>
            <a:endParaRPr lang="en-US" dirty="0" smtClean="0"/>
          </a:p>
          <a:p>
            <a:pPr marL="228600" marR="0" lvl="0" indent="-228600" algn="l" defTabSz="4572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From the perspective of any stakeholder, what would they like to know about your program?</a:t>
            </a:r>
          </a:p>
          <a:p>
            <a:pPr marL="228600" marR="0" lvl="0" indent="-228600" algn="l" defTabSz="457200" rtl="0" eaLnBrk="1" fontAlgn="auto" latinLnBrk="0" hangingPunct="1">
              <a:lnSpc>
                <a:spcPct val="8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How could they contribute to articulating your mission? </a:t>
            </a:r>
          </a:p>
          <a:p>
            <a:pPr marL="228600" marR="0" lvl="0" indent="-228600" algn="l" defTabSz="457200" rtl="0" eaLnBrk="1" fontAlgn="auto" latinLnBrk="0" hangingPunct="1">
              <a:lnSpc>
                <a:spcPct val="8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How can you involve them in the process? What is the appropriate role in an inclusive 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ED3A293-E2F0-CD45-A2F8-2DD135FF1F86}" type="slidenum">
              <a:rPr lang="en-US" smtClean="0"/>
              <a:t>14</a:t>
            </a:fld>
            <a:endParaRPr lang="en-US"/>
          </a:p>
        </p:txBody>
      </p:sp>
    </p:spTree>
    <p:extLst>
      <p:ext uri="{BB962C8B-B14F-4D97-AF65-F5344CB8AC3E}">
        <p14:creationId xmlns:p14="http://schemas.microsoft.com/office/powerpoint/2010/main" val="149752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9:35</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15</a:t>
            </a:fld>
            <a:endParaRPr lang="en-US"/>
          </a:p>
        </p:txBody>
      </p:sp>
    </p:spTree>
    <p:extLst>
      <p:ext uri="{BB962C8B-B14F-4D97-AF65-F5344CB8AC3E}">
        <p14:creationId xmlns:p14="http://schemas.microsoft.com/office/powerpoint/2010/main" val="243349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9:38 Standard One – statement of mission that guides performance expectations:</a:t>
            </a:r>
          </a:p>
          <a:p>
            <a:endParaRPr lang="en-US" baseline="0" dirty="0" smtClean="0"/>
          </a:p>
          <a:p>
            <a:r>
              <a:rPr lang="en-US" baseline="0" dirty="0" smtClean="0"/>
              <a:t>Its purpose and public service values</a:t>
            </a:r>
          </a:p>
          <a:p>
            <a:r>
              <a:rPr lang="en-US" baseline="0" dirty="0" smtClean="0"/>
              <a:t>The population it intends to serve</a:t>
            </a:r>
          </a:p>
          <a:p>
            <a:r>
              <a:rPr lang="en-US" baseline="0" dirty="0" smtClean="0"/>
              <a:t>The contribution it intends to produce (advancing knowledge, research and practice of public affairs)</a:t>
            </a:r>
          </a:p>
          <a:p>
            <a:endParaRPr lang="en-US" baseline="0" dirty="0" smtClean="0"/>
          </a:p>
          <a:p>
            <a:r>
              <a:rPr lang="en-US" baseline="0" dirty="0" smtClean="0"/>
              <a:t>1.2 Performance Expectations – observable goals and objectives, including student learning consistent with the mission</a:t>
            </a:r>
          </a:p>
          <a:p>
            <a:endParaRPr lang="en-US" baseline="0" dirty="0" smtClean="0"/>
          </a:p>
          <a:p>
            <a:r>
              <a:rPr lang="en-US" baseline="0" dirty="0" smtClean="0"/>
              <a:t>1.3 Program Evaluation – collect, apply and report on program performance</a:t>
            </a:r>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16</a:t>
            </a:fld>
            <a:endParaRPr lang="en-US"/>
          </a:p>
        </p:txBody>
      </p:sp>
    </p:spTree>
    <p:extLst>
      <p:ext uri="{BB962C8B-B14F-4D97-AF65-F5344CB8AC3E}">
        <p14:creationId xmlns:p14="http://schemas.microsoft.com/office/powerpoint/2010/main" val="653284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17</a:t>
            </a:fld>
            <a:endParaRPr lang="en-US"/>
          </a:p>
        </p:txBody>
      </p:sp>
    </p:spTree>
    <p:extLst>
      <p:ext uri="{BB962C8B-B14F-4D97-AF65-F5344CB8AC3E}">
        <p14:creationId xmlns:p14="http://schemas.microsoft.com/office/powerpoint/2010/main" val="653284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9:40</a:t>
            </a:r>
            <a:endParaRPr lang="en-US" baseline="0" dirty="0" smtClean="0"/>
          </a:p>
          <a:p>
            <a:r>
              <a:rPr lang="en-US" baseline="0" dirty="0" smtClean="0"/>
              <a:t>Explain goals for this session and then pause to introduce everyone since we are all together for the first time. </a:t>
            </a:r>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18</a:t>
            </a:fld>
            <a:endParaRPr lang="en-US"/>
          </a:p>
        </p:txBody>
      </p:sp>
    </p:spTree>
    <p:extLst>
      <p:ext uri="{BB962C8B-B14F-4D97-AF65-F5344CB8AC3E}">
        <p14:creationId xmlns:p14="http://schemas.microsoft.com/office/powerpoint/2010/main" val="65328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9:44</a:t>
            </a:r>
            <a:endParaRPr lang="en-US"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19</a:t>
            </a:fld>
            <a:endParaRPr lang="en-US"/>
          </a:p>
        </p:txBody>
      </p:sp>
    </p:spTree>
    <p:extLst>
      <p:ext uri="{BB962C8B-B14F-4D97-AF65-F5344CB8AC3E}">
        <p14:creationId xmlns:p14="http://schemas.microsoft.com/office/powerpoint/2010/main" val="65328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9:00 – 9:50</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2</a:t>
            </a:fld>
            <a:endParaRPr lang="en-US"/>
          </a:p>
        </p:txBody>
      </p:sp>
    </p:spTree>
    <p:extLst>
      <p:ext uri="{BB962C8B-B14F-4D97-AF65-F5344CB8AC3E}">
        <p14:creationId xmlns:p14="http://schemas.microsoft.com/office/powerpoint/2010/main" val="2433495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9:45</a:t>
            </a:r>
          </a:p>
          <a:p>
            <a:endParaRPr lang="en-US" b="1" baseline="0" dirty="0" smtClean="0"/>
          </a:p>
          <a:p>
            <a:r>
              <a:rPr lang="en-US" b="1" baseline="0" dirty="0" smtClean="0"/>
              <a:t>We are going to approach this through two different activities: </a:t>
            </a:r>
          </a:p>
          <a:p>
            <a:r>
              <a:rPr lang="en-US" b="1" baseline="0" dirty="0" smtClean="0"/>
              <a:t>First, you will work to convert generic logic model elements into more tailored, mission-driving elements</a:t>
            </a:r>
          </a:p>
          <a:p>
            <a:endParaRPr lang="en-US" b="1" baseline="0" dirty="0" smtClean="0"/>
          </a:p>
          <a:p>
            <a:r>
              <a:rPr lang="en-US" b="1" baseline="0" dirty="0" smtClean="0"/>
              <a:t>Second, we will engage in a backward design process to think through logic model elements</a:t>
            </a:r>
          </a:p>
        </p:txBody>
      </p:sp>
      <p:sp>
        <p:nvSpPr>
          <p:cNvPr id="4" name="Slide Number Placeholder 3"/>
          <p:cNvSpPr>
            <a:spLocks noGrp="1"/>
          </p:cNvSpPr>
          <p:nvPr>
            <p:ph type="sldNum" sz="quarter" idx="10"/>
          </p:nvPr>
        </p:nvSpPr>
        <p:spPr/>
        <p:txBody>
          <a:bodyPr/>
          <a:lstStyle/>
          <a:p>
            <a:fld id="{BED3A293-E2F0-CD45-A2F8-2DD135FF1F86}" type="slidenum">
              <a:rPr lang="en-US" smtClean="0"/>
              <a:t>20</a:t>
            </a:fld>
            <a:endParaRPr lang="en-US"/>
          </a:p>
        </p:txBody>
      </p:sp>
    </p:spTree>
    <p:extLst>
      <p:ext uri="{BB962C8B-B14F-4D97-AF65-F5344CB8AC3E}">
        <p14:creationId xmlns:p14="http://schemas.microsoft.com/office/powerpoint/2010/main" val="280953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a:t>
            </a:r>
            <a:r>
              <a:rPr lang="en-US" baseline="0" dirty="0" smtClean="0"/>
              <a:t> is time</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21</a:t>
            </a:fld>
            <a:endParaRPr lang="en-US"/>
          </a:p>
        </p:txBody>
      </p:sp>
    </p:spTree>
    <p:extLst>
      <p:ext uri="{BB962C8B-B14F-4D97-AF65-F5344CB8AC3E}">
        <p14:creationId xmlns:p14="http://schemas.microsoft.com/office/powerpoint/2010/main" val="2359900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9:48</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22</a:t>
            </a:fld>
            <a:endParaRPr lang="en-US"/>
          </a:p>
        </p:txBody>
      </p:sp>
    </p:spTree>
    <p:extLst>
      <p:ext uri="{BB962C8B-B14F-4D97-AF65-F5344CB8AC3E}">
        <p14:creationId xmlns:p14="http://schemas.microsoft.com/office/powerpoint/2010/main" val="3688990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23</a:t>
            </a:fld>
            <a:endParaRPr lang="en-US"/>
          </a:p>
        </p:txBody>
      </p:sp>
    </p:spTree>
    <p:extLst>
      <p:ext uri="{BB962C8B-B14F-4D97-AF65-F5344CB8AC3E}">
        <p14:creationId xmlns:p14="http://schemas.microsoft.com/office/powerpoint/2010/main" val="22366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24</a:t>
            </a:fld>
            <a:endParaRPr lang="en-US"/>
          </a:p>
        </p:txBody>
      </p:sp>
    </p:spTree>
    <p:extLst>
      <p:ext uri="{BB962C8B-B14F-4D97-AF65-F5344CB8AC3E}">
        <p14:creationId xmlns:p14="http://schemas.microsoft.com/office/powerpoint/2010/main" val="1193462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25</a:t>
            </a:fld>
            <a:endParaRPr lang="en-US"/>
          </a:p>
        </p:txBody>
      </p:sp>
    </p:spTree>
    <p:extLst>
      <p:ext uri="{BB962C8B-B14F-4D97-AF65-F5344CB8AC3E}">
        <p14:creationId xmlns:p14="http://schemas.microsoft.com/office/powerpoint/2010/main" val="468217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The usefulness of a</a:t>
            </a:r>
            <a:r>
              <a:rPr lang="en-US" b="1" baseline="0" dirty="0" smtClean="0"/>
              <a:t> logic model is that if you find you are not achieving the mission (not having the desired impacts) you can look to the other elements to see where you might be doing something wrong or might need to refocus energy. </a:t>
            </a:r>
          </a:p>
          <a:p>
            <a:endParaRPr lang="en-US" b="1" baseline="0" dirty="0" smtClean="0"/>
          </a:p>
          <a:p>
            <a:r>
              <a:rPr lang="en-US" b="1" baseline="0" dirty="0" smtClean="0"/>
              <a:t>Also, if you have new resources to hire new staff, for example, you can make an informed decision about what KSA’s you need to engage in the needed strategies and activities. </a:t>
            </a:r>
          </a:p>
          <a:p>
            <a:endParaRPr lang="en-US" b="1" dirty="0" smtClean="0"/>
          </a:p>
          <a:p>
            <a:r>
              <a:rPr lang="en-US" b="1" baseline="0" dirty="0" smtClean="0"/>
              <a:t>Or if you need to make cuts, you can avoid critical elements that are essential for the mission. </a:t>
            </a:r>
          </a:p>
          <a:p>
            <a:endParaRPr lang="en-US" b="1" baseline="0" dirty="0" smtClean="0"/>
          </a:p>
          <a:p>
            <a:r>
              <a:rPr lang="en-US" b="1" baseline="0" dirty="0" smtClean="0"/>
              <a:t>The same applies to a program. So, now let’s have you work at your tables on this process for a particular program. </a:t>
            </a:r>
          </a:p>
          <a:p>
            <a:endParaRPr lang="en-US" b="1" baseline="0" dirty="0" smtClean="0"/>
          </a:p>
          <a:p>
            <a:r>
              <a:rPr lang="en-US" b="1" baseline="0" dirty="0" smtClean="0"/>
              <a:t>Although the mission of NASPAA has not been changed in many years, it has been reaffirmed through several strategic planning processes of the Executive Council, and has been clarified interpretation to not simply focus on the US national government, but to also include subnational levels of government and has been expanded to include a global scale and programs throughout the world. As a result, the inputs, activities, strategies, outputs, outcomes, measures all have to be adjusted. </a:t>
            </a:r>
            <a:endParaRPr lang="x-none" b="1" dirty="0" smtClean="0"/>
          </a:p>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26</a:t>
            </a:fld>
            <a:endParaRPr lang="en-US"/>
          </a:p>
        </p:txBody>
      </p:sp>
    </p:spTree>
    <p:extLst>
      <p:ext uri="{BB962C8B-B14F-4D97-AF65-F5344CB8AC3E}">
        <p14:creationId xmlns:p14="http://schemas.microsoft.com/office/powerpoint/2010/main" val="2720666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10:30 – 10:45 work individually</a:t>
            </a:r>
          </a:p>
          <a:p>
            <a:endParaRPr lang="en-US" b="1" baseline="0" dirty="0" smtClean="0"/>
          </a:p>
          <a:p>
            <a:r>
              <a:rPr lang="en-US" b="1" baseline="0" dirty="0" smtClean="0"/>
              <a:t>Emphasize that this is a loop, there is no start or finish, it is not a linear process, but all things are related. </a:t>
            </a:r>
            <a:endParaRPr lang="x-none" b="1" dirty="0"/>
          </a:p>
        </p:txBody>
      </p:sp>
      <p:sp>
        <p:nvSpPr>
          <p:cNvPr id="4" name="Slide Number Placeholder 3"/>
          <p:cNvSpPr>
            <a:spLocks noGrp="1"/>
          </p:cNvSpPr>
          <p:nvPr>
            <p:ph type="sldNum" sz="quarter" idx="10"/>
          </p:nvPr>
        </p:nvSpPr>
        <p:spPr/>
        <p:txBody>
          <a:bodyPr/>
          <a:lstStyle/>
          <a:p>
            <a:fld id="{BED3A293-E2F0-CD45-A2F8-2DD135FF1F86}" type="slidenum">
              <a:rPr lang="en-US" smtClean="0"/>
              <a:t>27</a:t>
            </a:fld>
            <a:endParaRPr lang="en-US"/>
          </a:p>
        </p:txBody>
      </p:sp>
    </p:spTree>
    <p:extLst>
      <p:ext uri="{BB962C8B-B14F-4D97-AF65-F5344CB8AC3E}">
        <p14:creationId xmlns:p14="http://schemas.microsoft.com/office/powerpoint/2010/main" val="3171221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28</a:t>
            </a:fld>
            <a:endParaRPr lang="en-US"/>
          </a:p>
        </p:txBody>
      </p:sp>
    </p:spTree>
    <p:extLst>
      <p:ext uri="{BB962C8B-B14F-4D97-AF65-F5344CB8AC3E}">
        <p14:creationId xmlns:p14="http://schemas.microsoft.com/office/powerpoint/2010/main" val="1925132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Need to look at this in light of the mission, but for space/visual consideration it is not shown: </a:t>
            </a:r>
          </a:p>
          <a:p>
            <a:endParaRPr lang="en-US" altLang="en-US" dirty="0" smtClean="0">
              <a:ea typeface="ＭＳ Ｐゴシック" panose="020B0600070205080204" pitchFamily="34" charset="-128"/>
            </a:endParaRPr>
          </a:p>
          <a:p>
            <a:r>
              <a:rPr lang="en-US" altLang="en-US" i="1" dirty="0" smtClean="0">
                <a:ea typeface="ＭＳ Ｐゴシック" panose="020B0600070205080204" pitchFamily="34" charset="-128"/>
              </a:rPr>
              <a:t>The MPA program at the Maxwell School of Citizenship and Public Affairs seeks to enhance knowledge and develop skills essential to careers in public service.</a:t>
            </a:r>
          </a:p>
          <a:p>
            <a:endParaRPr lang="en-US" altLang="en-US" i="1" dirty="0" smtClean="0">
              <a:ea typeface="ＭＳ Ｐゴシック" panose="020B0600070205080204" pitchFamily="34" charset="-128"/>
            </a:endParaRPr>
          </a:p>
          <a:p>
            <a:r>
              <a:rPr lang="en-US" altLang="en-US" i="1" dirty="0" smtClean="0">
                <a:ea typeface="ＭＳ Ｐゴシック" panose="020B0600070205080204" pitchFamily="34" charset="-128"/>
              </a:rPr>
              <a:t> We believe public service means using one’s abilities and opportunities to contribute to the broad public good </a:t>
            </a:r>
            <a:r>
              <a:rPr lang="en-US" altLang="en-US" i="1" dirty="0" err="1" smtClean="0">
                <a:ea typeface="ＭＳ Ｐゴシック" panose="020B0600070205080204" pitchFamily="34" charset="-128"/>
              </a:rPr>
              <a:t>acrsoos</a:t>
            </a:r>
            <a:r>
              <a:rPr lang="en-US" altLang="en-US" i="1" dirty="0" smtClean="0">
                <a:ea typeface="ＭＳ Ｐゴシック" panose="020B0600070205080204" pitchFamily="34" charset="-128"/>
              </a:rPr>
              <a:t> levels of government and with nonprofit and for-profit organizations, nationally and internationally. </a:t>
            </a:r>
          </a:p>
          <a:p>
            <a:endParaRPr lang="en-US" altLang="en-US" i="1" dirty="0" smtClean="0">
              <a:ea typeface="ＭＳ Ｐゴシック" panose="020B0600070205080204" pitchFamily="34" charset="-128"/>
            </a:endParaRPr>
          </a:p>
          <a:p>
            <a:r>
              <a:rPr lang="en-US" altLang="en-US" i="1" dirty="0" smtClean="0">
                <a:ea typeface="ＭＳ Ｐゴシック" panose="020B0600070205080204" pitchFamily="34" charset="-128"/>
              </a:rPr>
              <a:t>The MPA program is grounded in a comprehensive view of public service education that appreciates the need for three areas of mastery: formulating, implementing and evaluating policy; leading and managing </a:t>
            </a:r>
            <a:r>
              <a:rPr lang="en-US" altLang="en-US" i="1" dirty="0" err="1" smtClean="0">
                <a:ea typeface="ＭＳ Ｐゴシック" panose="020B0600070205080204" pitchFamily="34" charset="-128"/>
              </a:rPr>
              <a:t>orgaizations</a:t>
            </a:r>
            <a:r>
              <a:rPr lang="en-US" altLang="en-US" i="1" dirty="0" smtClean="0">
                <a:ea typeface="ＭＳ Ｐゴシック" panose="020B0600070205080204" pitchFamily="34" charset="-128"/>
              </a:rPr>
              <a:t> with diverse stakeholders; and applying rigorous and evidence-based analysis to inform decision making.</a:t>
            </a:r>
          </a:p>
          <a:p>
            <a:endParaRPr lang="en-US" altLang="en-US" i="1" dirty="0" smtClean="0">
              <a:ea typeface="ＭＳ Ｐゴシック" panose="020B0600070205080204" pitchFamily="34" charset="-128"/>
            </a:endParaRPr>
          </a:p>
          <a:p>
            <a:r>
              <a:rPr lang="en-US" altLang="en-US" i="1" dirty="0" smtClean="0">
                <a:ea typeface="ＭＳ Ｐゴシック" panose="020B0600070205080204" pitchFamily="34" charset="-128"/>
              </a:rPr>
              <a:t> To accomplish this mission, the Maxwell School’s MPA program is designed with several distinctive features including a twelve-month intensive cohort experience, a broad cross-section of domestic and international students, productive and accessible faculty who are engaged in applied inter-disciplinary research, and a focus on citizenship in teaching, scholarship and service. </a:t>
            </a:r>
            <a:endParaRPr lang="x-none" altLang="en-US" i="1" dirty="0" smtClean="0">
              <a:ea typeface="ＭＳ Ｐゴシック" panose="020B0600070205080204"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B3AC18-A921-414C-81D7-D17A79019481}" type="slidenum">
              <a:rPr lang="en-US" altLang="en-US" smtClean="0">
                <a:latin typeface="Calibri" panose="020F0502020204030204" pitchFamily="34" charset="0"/>
              </a:rPr>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2343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9:04</a:t>
            </a:r>
          </a:p>
          <a:p>
            <a:endParaRPr lang="en-US" b="0" dirty="0" smtClean="0"/>
          </a:p>
          <a:p>
            <a:r>
              <a:rPr lang="en-US" b="0" dirty="0" smtClean="0"/>
              <a:t> Our philosophy</a:t>
            </a:r>
            <a:r>
              <a:rPr lang="en-US" b="0" baseline="0" dirty="0" smtClean="0"/>
              <a:t> is: Managing your program effectively is your highest priority. Earning accreditation validates that. </a:t>
            </a:r>
          </a:p>
          <a:p>
            <a:r>
              <a:rPr lang="en-US" b="0" baseline="0" dirty="0" smtClean="0"/>
              <a:t>That’s why most of the videos end with this slide.</a:t>
            </a:r>
          </a:p>
          <a:p>
            <a:endParaRPr lang="en-US" b="0" baseline="0" dirty="0" smtClean="0"/>
          </a:p>
          <a:p>
            <a:r>
              <a:rPr lang="en-US" b="0" baseline="0" dirty="0" smtClean="0"/>
              <a:t>This philosophy is what allows NASPAA accreditation to </a:t>
            </a:r>
            <a:r>
              <a:rPr lang="en-US" b="1" baseline="0" dirty="0" smtClean="0">
                <a:solidFill>
                  <a:srgbClr val="000000"/>
                </a:solidFill>
              </a:rPr>
              <a:t>apply to very different kinds of programs</a:t>
            </a:r>
            <a:r>
              <a:rPr lang="en-US" b="0" baseline="0" dirty="0" smtClean="0"/>
              <a:t>: </a:t>
            </a:r>
          </a:p>
          <a:p>
            <a:r>
              <a:rPr lang="en-US" b="0" baseline="0" dirty="0" smtClean="0"/>
              <a:t>	large public policy programs, small MPA programs, urban programs, rural programs. </a:t>
            </a:r>
          </a:p>
          <a:p>
            <a:endParaRPr lang="en-US" b="0" baseline="0" dirty="0" smtClean="0"/>
          </a:p>
          <a:p>
            <a:r>
              <a:rPr lang="en-US" b="0" baseline="0" dirty="0" smtClean="0"/>
              <a:t>	It is also what allows NASPAA accreditation to be international in scope.</a:t>
            </a:r>
          </a:p>
          <a:p>
            <a:endParaRPr lang="en-US" b="0" baseline="0" dirty="0" smtClean="0"/>
          </a:p>
          <a:p>
            <a:r>
              <a:rPr lang="en-US" b="0" baseline="0" dirty="0" smtClean="0"/>
              <a:t>NASPAA standards do not dictate precisely how to do things,</a:t>
            </a:r>
          </a:p>
          <a:p>
            <a:endParaRPr lang="en-US" b="0" baseline="0" dirty="0" smtClean="0"/>
          </a:p>
          <a:p>
            <a:pPr lvl="1"/>
            <a:r>
              <a:rPr lang="en-US" b="0" baseline="0" dirty="0" smtClean="0"/>
              <a:t> but rather allows a program to define how best to do so in the terms of their own mission and the unique social, political, educational context in which they operate. </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3</a:t>
            </a:fld>
            <a:endParaRPr lang="en-US"/>
          </a:p>
        </p:txBody>
      </p:sp>
    </p:spTree>
    <p:extLst>
      <p:ext uri="{BB962C8B-B14F-4D97-AF65-F5344CB8AC3E}">
        <p14:creationId xmlns:p14="http://schemas.microsoft.com/office/powerpoint/2010/main" val="734829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33</a:t>
            </a:fld>
            <a:endParaRPr lang="en-US"/>
          </a:p>
        </p:txBody>
      </p:sp>
    </p:spTree>
    <p:extLst>
      <p:ext uri="{BB962C8B-B14F-4D97-AF65-F5344CB8AC3E}">
        <p14:creationId xmlns:p14="http://schemas.microsoft.com/office/powerpoint/2010/main" val="679062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10:45</a:t>
            </a:r>
          </a:p>
          <a:p>
            <a:endParaRPr lang="en-US" b="0" baseline="0" dirty="0" smtClean="0"/>
          </a:p>
          <a:p>
            <a:r>
              <a:rPr lang="en-US" b="0" baseline="0" dirty="0" smtClean="0"/>
              <a:t>Explain that although the formal presentation of a logic model (or its equivalent) is required within Standard 1, </a:t>
            </a:r>
          </a:p>
          <a:p>
            <a:endParaRPr lang="en-US" b="0" baseline="0" dirty="0" smtClean="0"/>
          </a:p>
          <a:p>
            <a:pPr lvl="1"/>
            <a:r>
              <a:rPr lang="en-US" b="0" baseline="0" dirty="0" smtClean="0"/>
              <a:t>the entire set of standards effectively ask for your to explain various elements of that logic model and how all of your resources (inputs), everything you do (strategies and activities), all of your accomplishments (outputs) and impacts (outcomes), and the ways in which your evaluate your effectiveness (measures/assessment) all link back to your mission. </a:t>
            </a:r>
          </a:p>
          <a:p>
            <a:endParaRPr lang="en-US" b="0" baseline="0" dirty="0" smtClean="0"/>
          </a:p>
          <a:p>
            <a:r>
              <a:rPr lang="en-US" b="0" baseline="0" dirty="0" smtClean="0"/>
              <a:t>Some have stronger ties and others weaker ties to the mission, but all link back. </a:t>
            </a:r>
          </a:p>
          <a:p>
            <a:pPr lvl="1"/>
            <a:r>
              <a:rPr lang="en-US" b="0" baseline="0" dirty="0" smtClean="0"/>
              <a:t>For example, it may be easier to see the direct link between a course in the core curriculum than the adequacy of office space in contributing to the mission, but even offices are important if you expect faculty to engage in advising, research, preparing for classes, etc., all in service of the mission. </a:t>
            </a:r>
          </a:p>
          <a:p>
            <a:endParaRPr lang="en-US" b="0" baseline="0" dirty="0" smtClean="0"/>
          </a:p>
          <a:p>
            <a:r>
              <a:rPr lang="en-US" b="0" baseline="0" dirty="0" smtClean="0"/>
              <a:t>This table parallels the NASPAA and Program components linked to each of the standards. </a:t>
            </a:r>
          </a:p>
          <a:p>
            <a:endParaRPr lang="en-US" b="0" baseline="0" dirty="0" smtClean="0"/>
          </a:p>
          <a:p>
            <a:r>
              <a:rPr lang="en-US" b="0" baseline="0" dirty="0" smtClean="0"/>
              <a:t>If you outline this all in a logic model to start with (as required in Standard 1) it is much easier to explain and justify everything throughout the rest of the Self Study Report. </a:t>
            </a:r>
          </a:p>
          <a:p>
            <a:endParaRPr lang="en-US" b="0" baseline="0" dirty="0" smtClean="0"/>
          </a:p>
          <a:p>
            <a:r>
              <a:rPr lang="en-US" b="0" baseline="0" dirty="0" smtClean="0"/>
              <a:t>For example, if your program mission emphasizes having a national reputation for leading scholars, you might emphasize publication in top-tier journals when specifying the AQ criteria.  </a:t>
            </a:r>
            <a:endParaRPr lang="en-US" b="0" dirty="0"/>
          </a:p>
        </p:txBody>
      </p:sp>
      <p:sp>
        <p:nvSpPr>
          <p:cNvPr id="4" name="Slide Number Placeholder 3"/>
          <p:cNvSpPr>
            <a:spLocks noGrp="1"/>
          </p:cNvSpPr>
          <p:nvPr>
            <p:ph type="sldNum" sz="quarter" idx="10"/>
          </p:nvPr>
        </p:nvSpPr>
        <p:spPr/>
        <p:txBody>
          <a:bodyPr/>
          <a:lstStyle/>
          <a:p>
            <a:fld id="{BED3A293-E2F0-CD45-A2F8-2DD135FF1F86}" type="slidenum">
              <a:rPr lang="en-US" smtClean="0"/>
              <a:t>35</a:t>
            </a:fld>
            <a:endParaRPr lang="en-US"/>
          </a:p>
        </p:txBody>
      </p:sp>
    </p:spTree>
    <p:extLst>
      <p:ext uri="{BB962C8B-B14F-4D97-AF65-F5344CB8AC3E}">
        <p14:creationId xmlns:p14="http://schemas.microsoft.com/office/powerpoint/2010/main" val="294443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from 10:50 to 11:00 am.</a:t>
            </a:r>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36</a:t>
            </a:fld>
            <a:endParaRPr lang="en-US"/>
          </a:p>
        </p:txBody>
      </p:sp>
    </p:spTree>
    <p:extLst>
      <p:ext uri="{BB962C8B-B14F-4D97-AF65-F5344CB8AC3E}">
        <p14:creationId xmlns:p14="http://schemas.microsoft.com/office/powerpoint/2010/main" val="3959107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38</a:t>
            </a:fld>
            <a:endParaRPr lang="en-US"/>
          </a:p>
        </p:txBody>
      </p:sp>
    </p:spTree>
    <p:extLst>
      <p:ext uri="{BB962C8B-B14F-4D97-AF65-F5344CB8AC3E}">
        <p14:creationId xmlns:p14="http://schemas.microsoft.com/office/powerpoint/2010/main" val="739786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promptly at 10:00 am…</a:t>
            </a:r>
          </a:p>
          <a:p>
            <a:endParaRPr lang="en-US" baseline="0" dirty="0" smtClean="0"/>
          </a:p>
          <a:p>
            <a:r>
              <a:rPr lang="en-US" baseline="0" dirty="0" smtClean="0"/>
              <a:t>Explain goals for this session </a:t>
            </a:r>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39</a:t>
            </a:fld>
            <a:endParaRPr lang="en-US"/>
          </a:p>
        </p:txBody>
      </p:sp>
    </p:spTree>
    <p:extLst>
      <p:ext uri="{BB962C8B-B14F-4D97-AF65-F5344CB8AC3E}">
        <p14:creationId xmlns:p14="http://schemas.microsoft.com/office/powerpoint/2010/main" val="653284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40</a:t>
            </a:fld>
            <a:endParaRPr lang="en-US"/>
          </a:p>
        </p:txBody>
      </p:sp>
    </p:spTree>
    <p:extLst>
      <p:ext uri="{BB962C8B-B14F-4D97-AF65-F5344CB8AC3E}">
        <p14:creationId xmlns:p14="http://schemas.microsoft.com/office/powerpoint/2010/main" val="653284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10:10  Review the universal competencies</a:t>
            </a:r>
          </a:p>
          <a:p>
            <a:endParaRPr lang="en-US" baseline="0" dirty="0" smtClean="0"/>
          </a:p>
          <a:p>
            <a:r>
              <a:rPr lang="en-US" baseline="0" dirty="0" smtClean="0"/>
              <a:t> – emphasize how these are intentionally broad, vague, generic to encompass the full range of programs (MPA, MPP, </a:t>
            </a:r>
            <a:r>
              <a:rPr lang="en-US" baseline="0" dirty="0" err="1" smtClean="0"/>
              <a:t>MPAff</a:t>
            </a:r>
            <a:r>
              <a:rPr lang="en-US" baseline="0" dirty="0" smtClean="0"/>
              <a:t> and others) with a variety of missions and how the program is required / provided the opportunity to tailor them to their own mission. </a:t>
            </a:r>
          </a:p>
          <a:p>
            <a:endParaRPr lang="en-US"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41</a:t>
            </a:fld>
            <a:endParaRPr lang="en-US"/>
          </a:p>
        </p:txBody>
      </p:sp>
    </p:spTree>
    <p:extLst>
      <p:ext uri="{BB962C8B-B14F-4D97-AF65-F5344CB8AC3E}">
        <p14:creationId xmlns:p14="http://schemas.microsoft.com/office/powerpoint/2010/main" val="1104976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ED319E-34C8-244E-A331-CBB3BA181F61}" type="slidenum">
              <a:rPr lang="en-US"/>
              <a:pPr>
                <a:defRPr/>
              </a:pPr>
              <a:t>42</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p:txBody>
          <a:bodyPr/>
          <a:lstStyle/>
          <a:p>
            <a:pPr marL="230726" indent="-230726">
              <a:lnSpc>
                <a:spcPct val="80000"/>
              </a:lnSpc>
              <a:defRPr/>
            </a:pPr>
            <a:r>
              <a:rPr lang="en-US" sz="1000" dirty="0"/>
              <a:t>9:15 – provide just 2 minutes to select</a:t>
            </a:r>
          </a:p>
          <a:p>
            <a:pPr marL="230726" indent="-230726">
              <a:lnSpc>
                <a:spcPct val="80000"/>
              </a:lnSpc>
              <a:defRPr/>
            </a:pPr>
            <a:endParaRPr lang="en-US" sz="1000" dirty="0"/>
          </a:p>
        </p:txBody>
      </p:sp>
    </p:spTree>
    <p:extLst>
      <p:ext uri="{BB962C8B-B14F-4D97-AF65-F5344CB8AC3E}">
        <p14:creationId xmlns:p14="http://schemas.microsoft.com/office/powerpoint/2010/main" val="941597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ED319E-34C8-244E-A331-CBB3BA181F61}" type="slidenum">
              <a:rPr lang="en-US"/>
              <a:pPr>
                <a:defRPr/>
              </a:pPr>
              <a:t>43</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p:txBody>
          <a:bodyPr/>
          <a:lstStyle/>
          <a:p>
            <a:pPr marL="230726" indent="-230726">
              <a:lnSpc>
                <a:spcPct val="80000"/>
              </a:lnSpc>
              <a:defRPr/>
            </a:pPr>
            <a:r>
              <a:rPr lang="en-US" sz="1000" dirty="0"/>
              <a:t>9:17 – 9:30 </a:t>
            </a:r>
          </a:p>
          <a:p>
            <a:pPr marL="230726" indent="-230726">
              <a:lnSpc>
                <a:spcPct val="80000"/>
              </a:lnSpc>
              <a:defRPr/>
            </a:pPr>
            <a:r>
              <a:rPr lang="en-US" sz="1000" dirty="0"/>
              <a:t>Using the forms at your table, discuss how your different program missions could result in different competency definitions</a:t>
            </a:r>
          </a:p>
          <a:p>
            <a:pPr marL="230726" indent="-230726">
              <a:lnSpc>
                <a:spcPct val="80000"/>
              </a:lnSpc>
              <a:defRPr/>
            </a:pPr>
            <a:endParaRPr lang="en-US" sz="1000" dirty="0"/>
          </a:p>
          <a:p>
            <a:pPr marL="230726" indent="-230726">
              <a:lnSpc>
                <a:spcPct val="80000"/>
              </a:lnSpc>
              <a:defRPr/>
            </a:pPr>
            <a:endParaRPr lang="en-US" sz="1000" dirty="0"/>
          </a:p>
        </p:txBody>
      </p:sp>
    </p:spTree>
    <p:extLst>
      <p:ext uri="{BB962C8B-B14F-4D97-AF65-F5344CB8AC3E}">
        <p14:creationId xmlns:p14="http://schemas.microsoft.com/office/powerpoint/2010/main" val="2316469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ED319E-34C8-244E-A331-CBB3BA181F61}" type="slidenum">
              <a:rPr lang="en-US"/>
              <a:pPr>
                <a:defRPr/>
              </a:pPr>
              <a:t>44</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p:txBody>
          <a:bodyPr/>
          <a:lstStyle/>
          <a:p>
            <a:pPr marL="230726" indent="-230726">
              <a:lnSpc>
                <a:spcPct val="80000"/>
              </a:lnSpc>
              <a:defRPr/>
            </a:pPr>
            <a:r>
              <a:rPr lang="en-US" sz="1000" dirty="0"/>
              <a:t>9:30-9:35 Reflections</a:t>
            </a:r>
          </a:p>
          <a:p>
            <a:pPr marL="230726" indent="-230726">
              <a:lnSpc>
                <a:spcPct val="80000"/>
              </a:lnSpc>
              <a:defRPr/>
            </a:pPr>
            <a:endParaRPr lang="en-US" sz="1000" dirty="0"/>
          </a:p>
          <a:p>
            <a:pPr marL="230726" indent="-230726">
              <a:lnSpc>
                <a:spcPct val="80000"/>
              </a:lnSpc>
              <a:defRPr/>
            </a:pPr>
            <a:r>
              <a:rPr lang="en-US" sz="1000" dirty="0"/>
              <a:t>9:35-9:40 Reporting Out</a:t>
            </a:r>
          </a:p>
          <a:p>
            <a:pPr marL="230726" indent="-230726">
              <a:lnSpc>
                <a:spcPct val="80000"/>
              </a:lnSpc>
              <a:defRPr/>
            </a:pPr>
            <a:endParaRPr lang="en-US" sz="1000" dirty="0"/>
          </a:p>
          <a:p>
            <a:pPr marL="230726" indent="-230726">
              <a:lnSpc>
                <a:spcPct val="80000"/>
              </a:lnSpc>
              <a:defRPr/>
            </a:pPr>
            <a:endParaRPr lang="en-US" sz="1000" dirty="0"/>
          </a:p>
        </p:txBody>
      </p:sp>
    </p:spTree>
    <p:extLst>
      <p:ext uri="{BB962C8B-B14F-4D97-AF65-F5344CB8AC3E}">
        <p14:creationId xmlns:p14="http://schemas.microsoft.com/office/powerpoint/2010/main" val="286514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9:06</a:t>
            </a:r>
          </a:p>
          <a:p>
            <a:endParaRPr lang="en-US" dirty="0" smtClean="0"/>
          </a:p>
          <a:p>
            <a:r>
              <a:rPr lang="en-US" dirty="0" smtClean="0"/>
              <a:t>These are the key elements of the accreditation process. </a:t>
            </a:r>
          </a:p>
          <a:p>
            <a:endParaRPr lang="en-US" dirty="0" smtClean="0"/>
          </a:p>
          <a:p>
            <a:r>
              <a:rPr lang="en-US" dirty="0" smtClean="0"/>
              <a:t>For today’s Accreditation Institute, the focus is on program management and in documenting program management that can lead to the Self Study Report.</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4</a:t>
            </a:fld>
            <a:endParaRPr lang="en-US"/>
          </a:p>
        </p:txBody>
      </p:sp>
    </p:spTree>
    <p:extLst>
      <p:ext uri="{BB962C8B-B14F-4D97-AF65-F5344CB8AC3E}">
        <p14:creationId xmlns:p14="http://schemas.microsoft.com/office/powerpoint/2010/main" val="854292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45</a:t>
            </a:fld>
            <a:endParaRPr lang="en-US"/>
          </a:p>
        </p:txBody>
      </p:sp>
    </p:spTree>
    <p:extLst>
      <p:ext uri="{BB962C8B-B14F-4D97-AF65-F5344CB8AC3E}">
        <p14:creationId xmlns:p14="http://schemas.microsoft.com/office/powerpoint/2010/main" val="366235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See</a:t>
            </a:r>
            <a:r>
              <a:rPr lang="en-US" b="1" baseline="0" dirty="0" smtClean="0"/>
              <a:t> worksheet</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46</a:t>
            </a:fld>
            <a:endParaRPr lang="en-US"/>
          </a:p>
        </p:txBody>
      </p:sp>
    </p:spTree>
    <p:extLst>
      <p:ext uri="{BB962C8B-B14F-4D97-AF65-F5344CB8AC3E}">
        <p14:creationId xmlns:p14="http://schemas.microsoft.com/office/powerpoint/2010/main" val="1893208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a:t>
            </a:r>
            <a:r>
              <a:rPr lang="en-US" b="1" baseline="0" dirty="0" smtClean="0"/>
              <a:t> the basic curriculum mapping process</a:t>
            </a:r>
          </a:p>
          <a:p>
            <a:endParaRPr lang="en-US" b="1" baseline="0" dirty="0" smtClean="0"/>
          </a:p>
          <a:p>
            <a:r>
              <a:rPr lang="en-US" b="1" baseline="0" dirty="0" smtClean="0"/>
              <a:t>Have your m</a:t>
            </a:r>
            <a:r>
              <a:rPr lang="en-US" b="1" dirty="0" smtClean="0"/>
              <a:t>ission-based competency definitions for each UC not just the generic UC’s as listed</a:t>
            </a:r>
            <a:r>
              <a:rPr lang="en-US" b="1" baseline="0" dirty="0" smtClean="0"/>
              <a:t> in the SSR instructions</a:t>
            </a:r>
          </a:p>
          <a:p>
            <a:endParaRPr lang="en-US" b="1" dirty="0" smtClean="0"/>
          </a:p>
          <a:p>
            <a:r>
              <a:rPr lang="en-US" b="1" dirty="0" smtClean="0"/>
              <a:t>Ask faculty</a:t>
            </a:r>
            <a:r>
              <a:rPr lang="en-US" b="1" baseline="0" dirty="0" smtClean="0"/>
              <a:t> who teach required courses to identify to what extent they address that competency in their required classes (individually, in small groups, as a committee of the whole, analysis of syllabi…)</a:t>
            </a:r>
          </a:p>
          <a:p>
            <a:endParaRPr lang="en-US" b="1" baseline="0" dirty="0" smtClean="0"/>
          </a:p>
          <a:p>
            <a:r>
              <a:rPr lang="en-US" b="1" baseline="0" dirty="0" smtClean="0"/>
              <a:t>Create a table that has all UC Definitions (columns) and </a:t>
            </a:r>
            <a:r>
              <a:rPr lang="en-US" b="1" dirty="0" smtClean="0"/>
              <a:t>all courses required in your program (rows)</a:t>
            </a:r>
          </a:p>
          <a:p>
            <a:endParaRPr lang="en-US" b="1" dirty="0" smtClean="0"/>
          </a:p>
          <a:p>
            <a:r>
              <a:rPr lang="en-US" b="1" dirty="0" smtClean="0"/>
              <a:t>Mark where these are covered</a:t>
            </a:r>
            <a:r>
              <a:rPr lang="en-US" b="1" baseline="0" dirty="0" smtClean="0"/>
              <a:t> </a:t>
            </a:r>
          </a:p>
          <a:p>
            <a:endParaRPr lang="en-US" b="1" dirty="0" smtClean="0"/>
          </a:p>
          <a:p>
            <a:r>
              <a:rPr lang="en-US" b="1" dirty="0" smtClean="0"/>
              <a:t>Look for sufficient (does not mean =) coverage of all competencies.</a:t>
            </a:r>
          </a:p>
          <a:p>
            <a:endParaRPr lang="en-US" b="1" dirty="0" smtClean="0"/>
          </a:p>
          <a:p>
            <a:r>
              <a:rPr lang="en-US" b="1" dirty="0" smtClean="0"/>
              <a:t>Since these are program competencies, they should generally not be restricted to a single course</a:t>
            </a:r>
          </a:p>
          <a:p>
            <a:endParaRPr lang="en-US" b="1" dirty="0" smtClean="0"/>
          </a:p>
          <a:p>
            <a:r>
              <a:rPr lang="en-US" b="1" dirty="0" smtClean="0"/>
              <a:t>Point</a:t>
            </a:r>
            <a:r>
              <a:rPr lang="en-US" b="1" baseline="0" dirty="0" smtClean="0"/>
              <a:t> out what this illustrates (both good and bad) in terms of coverage</a:t>
            </a:r>
          </a:p>
          <a:p>
            <a:endParaRPr lang="en-US" b="1" baseline="0" dirty="0" smtClean="0"/>
          </a:p>
          <a:p>
            <a:r>
              <a:rPr lang="en-US" b="1" baseline="0" dirty="0" smtClean="0"/>
              <a:t>RED FLAGS – competencies that are covered enough, courses that don’t contribute to any of the </a:t>
            </a:r>
            <a:r>
              <a:rPr lang="en-US" b="1" baseline="0" dirty="0" err="1" smtClean="0"/>
              <a:t>Ucs</a:t>
            </a:r>
            <a:r>
              <a:rPr lang="en-US" b="1" baseline="0" dirty="0" smtClean="0"/>
              <a:t>, competencies that are only in one course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47</a:t>
            </a:fld>
            <a:endParaRPr lang="en-US"/>
          </a:p>
        </p:txBody>
      </p:sp>
    </p:spTree>
    <p:extLst>
      <p:ext uri="{BB962C8B-B14F-4D97-AF65-F5344CB8AC3E}">
        <p14:creationId xmlns:p14="http://schemas.microsoft.com/office/powerpoint/2010/main" val="2128474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Introduce the value of the IPA – Introduced, Practiced, Assessed</a:t>
            </a:r>
          </a:p>
          <a:p>
            <a:endParaRPr lang="en-US" b="0" baseline="0" dirty="0" smtClean="0"/>
          </a:p>
          <a:p>
            <a:r>
              <a:rPr lang="en-US" b="0" baseline="0" dirty="0" smtClean="0"/>
              <a:t>not only illustrates coverage or lack thereof, but also when we are assessing without giving sufficient time for practice, or not assessing at all, simply introducing. </a:t>
            </a:r>
          </a:p>
          <a:p>
            <a:endParaRPr lang="en-US" b="0" baseline="0" dirty="0" smtClean="0"/>
          </a:p>
          <a:p>
            <a:r>
              <a:rPr lang="en-US" b="0" baseline="0" dirty="0" smtClean="0"/>
              <a:t>Highlight the following: </a:t>
            </a:r>
          </a:p>
          <a:p>
            <a:endParaRPr lang="en-US" b="0" baseline="0" dirty="0" smtClean="0"/>
          </a:p>
          <a:p>
            <a:r>
              <a:rPr lang="en-US" b="0" baseline="0" dirty="0" smtClean="0"/>
              <a:t>UC 1, introduced several times and then assessed. Students never have a chance to practice. </a:t>
            </a:r>
          </a:p>
          <a:p>
            <a:r>
              <a:rPr lang="en-US" b="0" baseline="0" dirty="0" smtClean="0"/>
              <a:t>UC4: all focused in a single course, not program wide. </a:t>
            </a:r>
          </a:p>
          <a:p>
            <a:r>
              <a:rPr lang="en-US" b="0" baseline="0" dirty="0" smtClean="0"/>
              <a:t>UC5: never assessed, only introduced once and practiced once, sparse coverage</a:t>
            </a:r>
          </a:p>
          <a:p>
            <a:endParaRPr lang="en-US" b="0" baseline="0" dirty="0" smtClean="0"/>
          </a:p>
          <a:p>
            <a:r>
              <a:rPr lang="en-US" b="0" dirty="0" smtClean="0"/>
              <a:t>Org </a:t>
            </a:r>
            <a:r>
              <a:rPr lang="en-US" b="0" dirty="0" err="1" smtClean="0"/>
              <a:t>Th</a:t>
            </a:r>
            <a:r>
              <a:rPr lang="en-US" b="0" dirty="0" smtClean="0"/>
              <a:t> class: does</a:t>
            </a:r>
            <a:r>
              <a:rPr lang="en-US" b="0" baseline="0" dirty="0" smtClean="0"/>
              <a:t> not contribute to any of the UCs as defined. Either it doesn’t belong in the core curriculum, or the UC’s are not fully defined to reflect the program mission, or the program needs an additional mission-based required competency (Standard 5.2)</a:t>
            </a:r>
          </a:p>
          <a:p>
            <a:endParaRPr lang="en-US" b="0" baseline="0" dirty="0" smtClean="0"/>
          </a:p>
          <a:p>
            <a:r>
              <a:rPr lang="en-US" b="0" baseline="0" dirty="0" smtClean="0"/>
              <a:t>Lots of courses that introduce and practice. Assessment is concentrated in just a few classes. </a:t>
            </a:r>
          </a:p>
          <a:p>
            <a:endParaRPr lang="en-US" b="0" baseline="0" dirty="0" smtClean="0"/>
          </a:p>
          <a:p>
            <a:r>
              <a:rPr lang="en-US" b="0" baseline="0" dirty="0" smtClean="0"/>
              <a:t>If a competency is being practiced or assessed in a class (and not introduced), that implies that a class in which that competency was introduced would be a prerequisite. </a:t>
            </a:r>
            <a:endParaRPr lang="en-US" b="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48</a:t>
            </a:fld>
            <a:endParaRPr lang="en-US"/>
          </a:p>
        </p:txBody>
      </p:sp>
    </p:spTree>
    <p:extLst>
      <p:ext uri="{BB962C8B-B14F-4D97-AF65-F5344CB8AC3E}">
        <p14:creationId xmlns:p14="http://schemas.microsoft.com/office/powerpoint/2010/main" val="2365672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IPA</a:t>
            </a:r>
          </a:p>
          <a:p>
            <a:endParaRPr lang="en-US" b="1" dirty="0" smtClean="0"/>
          </a:p>
          <a:p>
            <a:r>
              <a:rPr lang="en-US" b="1" dirty="0" smtClean="0"/>
              <a:t>India</a:t>
            </a:r>
            <a:r>
              <a:rPr lang="en-US" b="1" baseline="0" dirty="0" smtClean="0"/>
              <a:t> Pale Ale == one of the most popular and common styles of craft beers</a:t>
            </a:r>
          </a:p>
          <a:p>
            <a:endParaRPr lang="en-US" b="1"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49</a:t>
            </a:fld>
            <a:endParaRPr lang="en-US"/>
          </a:p>
        </p:txBody>
      </p:sp>
    </p:spTree>
    <p:extLst>
      <p:ext uri="{BB962C8B-B14F-4D97-AF65-F5344CB8AC3E}">
        <p14:creationId xmlns:p14="http://schemas.microsoft.com/office/powerpoint/2010/main" val="3834734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map their core/required courses to the competencies,</a:t>
            </a:r>
            <a:r>
              <a:rPr lang="en-US" baseline="0" dirty="0" smtClean="0"/>
              <a:t> first just with </a:t>
            </a:r>
            <a:r>
              <a:rPr lang="en-US" baseline="0" dirty="0" err="1" smtClean="0"/>
              <a:t>Xs</a:t>
            </a:r>
            <a:r>
              <a:rPr lang="en-US" baseline="0" dirty="0" smtClean="0"/>
              <a:t> and then with I, P, and A. Look for issues in their maps. </a:t>
            </a:r>
          </a:p>
          <a:p>
            <a:endParaRPr lang="en-US" baseline="0" dirty="0" smtClean="0"/>
          </a:p>
          <a:p>
            <a:r>
              <a:rPr lang="en-US" baseline="0" dirty="0" smtClean="0"/>
              <a:t>Have them think about a process for doing this within their program. </a:t>
            </a:r>
          </a:p>
          <a:p>
            <a:endParaRPr lang="en-US" baseline="0" dirty="0" smtClean="0"/>
          </a:p>
          <a:p>
            <a:r>
              <a:rPr lang="en-US" baseline="0" dirty="0" smtClean="0"/>
              <a:t>	Would faculty who teach each class map their individual classes? </a:t>
            </a:r>
          </a:p>
          <a:p>
            <a:r>
              <a:rPr lang="en-US" baseline="0" dirty="0" smtClean="0"/>
              <a:t>	Would this be a collective process?</a:t>
            </a:r>
          </a:p>
          <a:p>
            <a:r>
              <a:rPr lang="en-US" baseline="0" dirty="0" smtClean="0"/>
              <a:t>	Is it a discussion about which classes should serve what purposes? </a:t>
            </a:r>
          </a:p>
          <a:p>
            <a:r>
              <a:rPr lang="en-US" baseline="0" dirty="0" smtClean="0"/>
              <a:t>	Are you working from classes to competencies, or from competencies back to classes? </a:t>
            </a:r>
          </a:p>
          <a:p>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50</a:t>
            </a:fld>
            <a:endParaRPr lang="en-US"/>
          </a:p>
        </p:txBody>
      </p:sp>
    </p:spTree>
    <p:extLst>
      <p:ext uri="{BB962C8B-B14F-4D97-AF65-F5344CB8AC3E}">
        <p14:creationId xmlns:p14="http://schemas.microsoft.com/office/powerpoint/2010/main" val="662686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map their core/required courses to the competencies,</a:t>
            </a:r>
            <a:r>
              <a:rPr lang="en-US" baseline="0" dirty="0" smtClean="0"/>
              <a:t> first just with </a:t>
            </a:r>
            <a:r>
              <a:rPr lang="en-US" baseline="0" dirty="0" err="1" smtClean="0"/>
              <a:t>Xs</a:t>
            </a:r>
            <a:r>
              <a:rPr lang="en-US" baseline="0" dirty="0" smtClean="0"/>
              <a:t> and then with I, P, and A. Look for issues in their maps. </a:t>
            </a:r>
          </a:p>
          <a:p>
            <a:endParaRPr lang="en-US" baseline="0" dirty="0" smtClean="0"/>
          </a:p>
          <a:p>
            <a:r>
              <a:rPr lang="en-US" baseline="0" dirty="0" smtClean="0"/>
              <a:t>Have them think about a process for doing this within their program. </a:t>
            </a:r>
          </a:p>
          <a:p>
            <a:endParaRPr lang="en-US" baseline="0" dirty="0" smtClean="0"/>
          </a:p>
          <a:p>
            <a:r>
              <a:rPr lang="en-US" baseline="0" dirty="0" smtClean="0"/>
              <a:t>	Would faculty who teach each class map their individual classes? </a:t>
            </a:r>
          </a:p>
          <a:p>
            <a:r>
              <a:rPr lang="en-US" baseline="0" dirty="0" smtClean="0"/>
              <a:t>	Would this be a collective process?</a:t>
            </a:r>
          </a:p>
          <a:p>
            <a:r>
              <a:rPr lang="en-US" baseline="0" dirty="0" smtClean="0"/>
              <a:t>	Is it a discussion about which classes should serve what purposes? </a:t>
            </a:r>
          </a:p>
          <a:p>
            <a:r>
              <a:rPr lang="en-US" baseline="0" dirty="0" smtClean="0"/>
              <a:t>	Are you working from classes to competencies, or from competencies back to classes? </a:t>
            </a:r>
          </a:p>
          <a:p>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51</a:t>
            </a:fld>
            <a:endParaRPr lang="en-US"/>
          </a:p>
        </p:txBody>
      </p:sp>
    </p:spTree>
    <p:extLst>
      <p:ext uri="{BB962C8B-B14F-4D97-AF65-F5344CB8AC3E}">
        <p14:creationId xmlns:p14="http://schemas.microsoft.com/office/powerpoint/2010/main" val="662686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52</a:t>
            </a:fld>
            <a:endParaRPr lang="en-US"/>
          </a:p>
        </p:txBody>
      </p:sp>
    </p:spTree>
    <p:extLst>
      <p:ext uri="{BB962C8B-B14F-4D97-AF65-F5344CB8AC3E}">
        <p14:creationId xmlns:p14="http://schemas.microsoft.com/office/powerpoint/2010/main" val="3075324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53</a:t>
            </a:fld>
            <a:endParaRPr lang="en-US"/>
          </a:p>
        </p:txBody>
      </p:sp>
    </p:spTree>
    <p:extLst>
      <p:ext uri="{BB962C8B-B14F-4D97-AF65-F5344CB8AC3E}">
        <p14:creationId xmlns:p14="http://schemas.microsoft.com/office/powerpoint/2010/main" val="719901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case there are questions about direct and indirect measures</a:t>
            </a:r>
          </a:p>
          <a:p>
            <a:endParaRPr lang="en-US" b="1" dirty="0" smtClean="0"/>
          </a:p>
          <a:p>
            <a:r>
              <a:rPr lang="en-US" b="1" dirty="0" smtClean="0"/>
              <a:t>Any of these measures of student learning can be done validly and reliably</a:t>
            </a:r>
          </a:p>
          <a:p>
            <a:endParaRPr lang="en-US" b="1" dirty="0" smtClean="0"/>
          </a:p>
          <a:p>
            <a:r>
              <a:rPr lang="en-US" b="1" dirty="0" smtClean="0"/>
              <a:t>Any of these measures of student learning</a:t>
            </a:r>
            <a:r>
              <a:rPr lang="en-US" b="1" baseline="0" dirty="0" smtClean="0"/>
              <a:t> can be done invalidly and unreliably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54</a:t>
            </a:fld>
            <a:endParaRPr lang="en-US"/>
          </a:p>
        </p:txBody>
      </p:sp>
    </p:spTree>
    <p:extLst>
      <p:ext uri="{BB962C8B-B14F-4D97-AF65-F5344CB8AC3E}">
        <p14:creationId xmlns:p14="http://schemas.microsoft.com/office/powerpoint/2010/main" val="143827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9:10</a:t>
            </a:r>
          </a:p>
          <a:p>
            <a:endParaRPr lang="en-US" baseline="0" dirty="0" smtClean="0"/>
          </a:p>
          <a:p>
            <a:r>
              <a:rPr lang="en-US" b="1" dirty="0" smtClean="0"/>
              <a:t>COPRA is the Commission on Peer Review and Accreditation: 14 academics</a:t>
            </a:r>
            <a:r>
              <a:rPr lang="en-US" b="1" baseline="0" dirty="0" smtClean="0"/>
              <a:t> and practitioners with the authority to make accreditation decisions based primarily on information you provide in your self-study and the report of a site visit team.</a:t>
            </a:r>
            <a:endParaRPr lang="en-US" b="1" dirty="0" smtClean="0"/>
          </a:p>
          <a:p>
            <a:endParaRPr lang="en-US" b="1" dirty="0" smtClean="0"/>
          </a:p>
          <a:p>
            <a:r>
              <a:rPr lang="en-US" b="1" dirty="0" smtClean="0"/>
              <a:t>Jo Ann and Jack </a:t>
            </a:r>
            <a:r>
              <a:rPr lang="en-US" b="1" baseline="0" dirty="0" smtClean="0"/>
              <a:t>are experienced with COPRA and accreditation.  Jack has served on COPRA and been chair of the Standards Committee for a number of years. Jo Ann served on COPRA chaired COPRA.</a:t>
            </a:r>
          </a:p>
          <a:p>
            <a:endParaRPr lang="en-US" b="1" baseline="0" dirty="0" smtClean="0"/>
          </a:p>
          <a:p>
            <a:r>
              <a:rPr lang="en-US" b="1" baseline="0" dirty="0" smtClean="0"/>
              <a:t>People on COPRA reviewed the PPTs for the videos you reviewed. </a:t>
            </a:r>
          </a:p>
          <a:p>
            <a:endParaRPr lang="en-US" b="1" baseline="0" dirty="0" smtClean="0"/>
          </a:p>
          <a:p>
            <a:r>
              <a:rPr lang="en-US" b="1" baseline="0" dirty="0" smtClean="0"/>
              <a:t>We are Directors at accredited programs and gone through the accreditation process. </a:t>
            </a:r>
          </a:p>
          <a:p>
            <a:endParaRPr lang="en-US" b="1" baseline="0" dirty="0" smtClean="0"/>
          </a:p>
          <a:p>
            <a:r>
              <a:rPr lang="en-US" b="1" baseline="0" dirty="0" smtClean="0"/>
              <a:t>We have chaired Site Visit Teams.</a:t>
            </a:r>
          </a:p>
          <a:p>
            <a:endParaRPr lang="en-US" b="1" baseline="0" dirty="0" smtClean="0"/>
          </a:p>
          <a:p>
            <a:r>
              <a:rPr lang="en-US" b="1" baseline="0" dirty="0" smtClean="0"/>
              <a:t>We are not spokespeople for COPRA. Your COPRA liaison is your key source of information about COPRA.</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5</a:t>
            </a:fld>
            <a:endParaRPr lang="en-US"/>
          </a:p>
        </p:txBody>
      </p:sp>
    </p:spTree>
    <p:extLst>
      <p:ext uri="{BB962C8B-B14F-4D97-AF65-F5344CB8AC3E}">
        <p14:creationId xmlns:p14="http://schemas.microsoft.com/office/powerpoint/2010/main" val="4207201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r>
              <a:rPr lang="en-US" b="1" baseline="0" dirty="0" smtClean="0"/>
              <a:t>What would you change? Add? Delete</a:t>
            </a:r>
          </a:p>
          <a:p>
            <a:endParaRPr lang="en-US" b="1" baseline="0" dirty="0" smtClean="0"/>
          </a:p>
          <a:p>
            <a:r>
              <a:rPr lang="en-US" b="1" baseline="0" dirty="0" smtClean="0"/>
              <a:t>Frames feedback for students by providing behavioral anchors</a:t>
            </a:r>
          </a:p>
          <a:p>
            <a:endParaRPr lang="en-US" b="1" baseline="0" dirty="0" smtClean="0"/>
          </a:p>
          <a:p>
            <a:r>
              <a:rPr lang="en-US" b="1" baseline="0" dirty="0" smtClean="0"/>
              <a:t>Other activities could be:</a:t>
            </a:r>
          </a:p>
          <a:p>
            <a:pPr marL="173044" indent="-173044">
              <a:buFont typeface="Arial"/>
              <a:buChar char="•"/>
            </a:pPr>
            <a:r>
              <a:rPr lang="en-US" b="1" baseline="0" dirty="0" smtClean="0"/>
              <a:t>Identifies alternative solutions</a:t>
            </a:r>
          </a:p>
          <a:p>
            <a:pPr marL="173044" indent="-173044">
              <a:buFont typeface="Arial"/>
              <a:buChar char="•"/>
            </a:pPr>
            <a:r>
              <a:rPr lang="en-US" b="1" baseline="0" dirty="0" smtClean="0"/>
              <a:t>Recommendations</a:t>
            </a:r>
          </a:p>
          <a:p>
            <a:pPr marL="173044" indent="-173044">
              <a:buFont typeface="Arial"/>
              <a:buChar char="•"/>
            </a:pPr>
            <a:r>
              <a:rPr lang="en-US" b="1" baseline="0" dirty="0" smtClean="0"/>
              <a:t>Implementation</a:t>
            </a:r>
          </a:p>
          <a:p>
            <a:pPr marL="173044" indent="-173044">
              <a:buFont typeface="Arial"/>
              <a:buChar char="•"/>
            </a:pPr>
            <a:r>
              <a:rPr lang="en-US" b="1" baseline="0" dirty="0" smtClean="0"/>
              <a:t>Answers case questions</a:t>
            </a:r>
          </a:p>
          <a:p>
            <a:pPr marL="173044" indent="-173044">
              <a:buFont typeface="Arial"/>
              <a:buChar char="•"/>
            </a:pPr>
            <a:r>
              <a:rPr lang="en-US" b="1" baseline="0" dirty="0" smtClean="0"/>
              <a:t>Oral presentation</a:t>
            </a:r>
          </a:p>
          <a:p>
            <a:endParaRPr lang="en-US" b="1" baseline="0" dirty="0" smtClean="0"/>
          </a:p>
          <a:p>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55</a:t>
            </a:fld>
            <a:endParaRPr lang="en-US"/>
          </a:p>
        </p:txBody>
      </p:sp>
    </p:spTree>
    <p:extLst>
      <p:ext uri="{BB962C8B-B14F-4D97-AF65-F5344CB8AC3E}">
        <p14:creationId xmlns:p14="http://schemas.microsoft.com/office/powerpoint/2010/main" val="32160678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Open discussion</a:t>
            </a:r>
          </a:p>
          <a:p>
            <a:endParaRPr lang="en-US" b="1" dirty="0" smtClean="0"/>
          </a:p>
          <a:p>
            <a:r>
              <a:rPr lang="en-US" b="1" dirty="0" smtClean="0"/>
              <a:t>Distribute examples and ask: “What</a:t>
            </a:r>
            <a:r>
              <a:rPr lang="en-US" b="1" baseline="0" dirty="0" smtClean="0"/>
              <a:t> do you like about them?”</a:t>
            </a:r>
          </a:p>
          <a:p>
            <a:endParaRPr lang="en-US" b="1" baseline="0" dirty="0" smtClean="0"/>
          </a:p>
          <a:p>
            <a:pPr marL="173044" indent="-173044">
              <a:buFont typeface="Arial"/>
              <a:buChar char="•"/>
            </a:pPr>
            <a:r>
              <a:rPr lang="en-US" b="1" baseline="0" dirty="0" smtClean="0"/>
              <a:t>Identifies a competency</a:t>
            </a:r>
          </a:p>
          <a:p>
            <a:pPr marL="173044" indent="-173044">
              <a:buFont typeface="Arial"/>
              <a:buChar char="•"/>
            </a:pPr>
            <a:r>
              <a:rPr lang="en-US" b="1" baseline="0" dirty="0" smtClean="0"/>
              <a:t>Behaviorally-anchored rating scales</a:t>
            </a:r>
          </a:p>
          <a:p>
            <a:pPr marL="173044" indent="-173044">
              <a:buFont typeface="Arial"/>
              <a:buChar char="•"/>
            </a:pPr>
            <a:r>
              <a:rPr lang="en-US" b="1" baseline="0" dirty="0" smtClean="0"/>
              <a:t>Detailed descriptions minimize variability across raters</a:t>
            </a:r>
          </a:p>
          <a:p>
            <a:pPr marL="173044" indent="-173044">
              <a:buFont typeface="Arial"/>
              <a:buChar char="•"/>
            </a:pPr>
            <a:r>
              <a:rPr lang="en-US" b="1" baseline="0" dirty="0" smtClean="0"/>
              <a:t>See NASPAA website for examples and references on rubrics.</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56</a:t>
            </a:fld>
            <a:endParaRPr lang="en-US"/>
          </a:p>
        </p:txBody>
      </p:sp>
    </p:spTree>
    <p:extLst>
      <p:ext uri="{BB962C8B-B14F-4D97-AF65-F5344CB8AC3E}">
        <p14:creationId xmlns:p14="http://schemas.microsoft.com/office/powerpoint/2010/main" val="4279877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57</a:t>
            </a:fld>
            <a:endParaRPr lang="en-US"/>
          </a:p>
        </p:txBody>
      </p:sp>
    </p:spTree>
    <p:extLst>
      <p:ext uri="{BB962C8B-B14F-4D97-AF65-F5344CB8AC3E}">
        <p14:creationId xmlns:p14="http://schemas.microsoft.com/office/powerpoint/2010/main" val="3172127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Open discussion</a:t>
            </a:r>
          </a:p>
          <a:p>
            <a:r>
              <a:rPr lang="en-US" b="1" dirty="0" smtClean="0"/>
              <a:t>Note on flip chart at</a:t>
            </a:r>
            <a:r>
              <a:rPr lang="en-US" b="1" baseline="0" dirty="0" smtClean="0"/>
              <a:t> front of room</a:t>
            </a:r>
          </a:p>
          <a:p>
            <a:endParaRPr lang="en-US" b="1" baseline="0" dirty="0" smtClean="0"/>
          </a:p>
          <a:p>
            <a:r>
              <a:rPr lang="en-US" b="1" baseline="0" dirty="0" smtClean="0"/>
              <a:t>Informs discussion by faculty, TA’s, etc.</a:t>
            </a:r>
          </a:p>
          <a:p>
            <a:r>
              <a:rPr lang="en-US" b="1" baseline="0" dirty="0" smtClean="0"/>
              <a:t>Informs consensus among faculty about required competencies</a:t>
            </a:r>
          </a:p>
          <a:p>
            <a:r>
              <a:rPr lang="en-US" b="1" baseline="0" dirty="0" smtClean="0"/>
              <a:t>Makes explicit and documents what faculty have been doing implicitly.</a:t>
            </a:r>
          </a:p>
          <a:p>
            <a:r>
              <a:rPr lang="en-US" b="1" baseline="0" dirty="0" smtClean="0"/>
              <a:t>Manages student expectations.</a:t>
            </a:r>
          </a:p>
          <a:p>
            <a:r>
              <a:rPr lang="en-US" b="1" baseline="0" dirty="0" smtClean="0"/>
              <a:t>Apply rubrics across courses and instructors.</a:t>
            </a:r>
          </a:p>
        </p:txBody>
      </p:sp>
      <p:sp>
        <p:nvSpPr>
          <p:cNvPr id="4" name="Slide Number Placeholder 3"/>
          <p:cNvSpPr>
            <a:spLocks noGrp="1"/>
          </p:cNvSpPr>
          <p:nvPr>
            <p:ph type="sldNum" sz="quarter" idx="10"/>
          </p:nvPr>
        </p:nvSpPr>
        <p:spPr/>
        <p:txBody>
          <a:bodyPr/>
          <a:lstStyle/>
          <a:p>
            <a:fld id="{BED3A293-E2F0-CD45-A2F8-2DD135FF1F86}" type="slidenum">
              <a:rPr lang="en-US" smtClean="0"/>
              <a:t>58</a:t>
            </a:fld>
            <a:endParaRPr lang="en-US"/>
          </a:p>
        </p:txBody>
      </p:sp>
    </p:spTree>
    <p:extLst>
      <p:ext uri="{BB962C8B-B14F-4D97-AF65-F5344CB8AC3E}">
        <p14:creationId xmlns:p14="http://schemas.microsoft.com/office/powerpoint/2010/main" val="3574077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59</a:t>
            </a:fld>
            <a:endParaRPr lang="en-US"/>
          </a:p>
        </p:txBody>
      </p:sp>
    </p:spTree>
    <p:extLst>
      <p:ext uri="{BB962C8B-B14F-4D97-AF65-F5344CB8AC3E}">
        <p14:creationId xmlns:p14="http://schemas.microsoft.com/office/powerpoint/2010/main" val="2603209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Summary on connections</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61</a:t>
            </a:fld>
            <a:endParaRPr lang="en-US"/>
          </a:p>
        </p:txBody>
      </p:sp>
    </p:spTree>
    <p:extLst>
      <p:ext uri="{BB962C8B-B14F-4D97-AF65-F5344CB8AC3E}">
        <p14:creationId xmlns:p14="http://schemas.microsoft.com/office/powerpoint/2010/main" val="2122090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62</a:t>
            </a:fld>
            <a:endParaRPr lang="en-US"/>
          </a:p>
        </p:txBody>
      </p:sp>
    </p:spTree>
    <p:extLst>
      <p:ext uri="{BB962C8B-B14F-4D97-AF65-F5344CB8AC3E}">
        <p14:creationId xmlns:p14="http://schemas.microsoft.com/office/powerpoint/2010/main" val="22131127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Finish</a:t>
            </a:r>
            <a:endParaRPr lang="en-US" b="1"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63</a:t>
            </a:fld>
            <a:endParaRPr lang="en-US"/>
          </a:p>
        </p:txBody>
      </p:sp>
    </p:spTree>
    <p:extLst>
      <p:ext uri="{BB962C8B-B14F-4D97-AF65-F5344CB8AC3E}">
        <p14:creationId xmlns:p14="http://schemas.microsoft.com/office/powerpoint/2010/main" val="2809196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64</a:t>
            </a:fld>
            <a:endParaRPr lang="en-US"/>
          </a:p>
        </p:txBody>
      </p:sp>
    </p:spTree>
    <p:extLst>
      <p:ext uri="{BB962C8B-B14F-4D97-AF65-F5344CB8AC3E}">
        <p14:creationId xmlns:p14="http://schemas.microsoft.com/office/powerpoint/2010/main" val="719901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60">
              <a:defRPr/>
            </a:pPr>
            <a:r>
              <a:rPr lang="en-US" b="1" dirty="0" smtClean="0"/>
              <a:t>Introductions</a:t>
            </a:r>
          </a:p>
          <a:p>
            <a:pPr defTabSz="457160">
              <a:defRPr/>
            </a:pPr>
            <a:endParaRPr lang="en-US" b="1" dirty="0" smtClean="0"/>
          </a:p>
          <a:p>
            <a:pPr defTabSz="457160">
              <a:defRPr/>
            </a:pPr>
            <a:r>
              <a:rPr lang="en-US" b="1" dirty="0" smtClean="0"/>
              <a:t>Heather Hamilton – Accreditation</a:t>
            </a:r>
            <a:r>
              <a:rPr lang="en-US" b="1" baseline="0" dirty="0" smtClean="0"/>
              <a:t> Manager, Director of Assessment</a:t>
            </a:r>
          </a:p>
          <a:p>
            <a:pPr defTabSz="457160">
              <a:defRPr/>
            </a:pPr>
            <a:endParaRPr lang="en-US" b="1" baseline="0" dirty="0" smtClean="0"/>
          </a:p>
          <a:p>
            <a:endParaRPr lang="en-US" b="0" dirty="0" smtClean="0"/>
          </a:p>
          <a:p>
            <a:r>
              <a:rPr lang="en-US" b="0" dirty="0" smtClean="0"/>
              <a:t>COPRA is the Commission on Peer Review and Accreditation: 14 academics</a:t>
            </a:r>
            <a:r>
              <a:rPr lang="en-US" b="0" baseline="0" dirty="0" smtClean="0"/>
              <a:t> and practitioners with the authority to make accreditation decisions based primarily on information you provide in your self-study and the report of a site visit team.</a:t>
            </a:r>
            <a:endParaRPr lang="en-US" b="0" dirty="0" smtClean="0"/>
          </a:p>
          <a:p>
            <a:r>
              <a:rPr lang="en-US" b="0" dirty="0" smtClean="0"/>
              <a:t>We</a:t>
            </a:r>
            <a:r>
              <a:rPr lang="en-US" b="0" baseline="0" dirty="0" smtClean="0"/>
              <a:t> are not COPRA. I am experienced with COPRA and accreditation. </a:t>
            </a:r>
          </a:p>
          <a:p>
            <a:r>
              <a:rPr lang="en-US" b="0" baseline="0" dirty="0" smtClean="0"/>
              <a:t>I directed an accredited programs and gone through the accreditation process. </a:t>
            </a:r>
          </a:p>
          <a:p>
            <a:r>
              <a:rPr lang="en-US" b="0" baseline="0" dirty="0" smtClean="0"/>
              <a:t>We are not spokespeople for COPRA. Your COPRA liaison is your key source of information about COPRA.</a:t>
            </a:r>
          </a:p>
          <a:p>
            <a:pPr defTabSz="457160">
              <a:defRPr/>
            </a:pPr>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65</a:t>
            </a:fld>
            <a:endParaRPr lang="en-US"/>
          </a:p>
        </p:txBody>
      </p:sp>
    </p:spTree>
    <p:extLst>
      <p:ext uri="{BB962C8B-B14F-4D97-AF65-F5344CB8AC3E}">
        <p14:creationId xmlns:p14="http://schemas.microsoft.com/office/powerpoint/2010/main" val="73978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9:12</a:t>
            </a:r>
          </a:p>
          <a:p>
            <a:endParaRPr lang="en-US" dirty="0" smtClean="0"/>
          </a:p>
          <a:p>
            <a:r>
              <a:rPr lang="en-US" dirty="0" smtClean="0"/>
              <a:t>NASPAA</a:t>
            </a:r>
            <a:r>
              <a:rPr lang="en-US" baseline="0" dirty="0" smtClean="0"/>
              <a:t> Standard One – the program will have a statement of mission that guides performance expectations and their evaluation</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6</a:t>
            </a:fld>
            <a:endParaRPr lang="en-US"/>
          </a:p>
        </p:txBody>
      </p:sp>
    </p:spTree>
    <p:extLst>
      <p:ext uri="{BB962C8B-B14F-4D97-AF65-F5344CB8AC3E}">
        <p14:creationId xmlns:p14="http://schemas.microsoft.com/office/powerpoint/2010/main" val="20890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These are the outcomes and competencies we want to achieve in this session</a:t>
            </a:r>
          </a:p>
          <a:p>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66</a:t>
            </a:fld>
            <a:endParaRPr lang="en-US"/>
          </a:p>
        </p:txBody>
      </p:sp>
    </p:spTree>
    <p:extLst>
      <p:ext uri="{BB962C8B-B14F-4D97-AF65-F5344CB8AC3E}">
        <p14:creationId xmlns:p14="http://schemas.microsoft.com/office/powerpoint/2010/main" val="2441812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452">
              <a:defRPr/>
            </a:pPr>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67</a:t>
            </a:fld>
            <a:endParaRPr lang="en-US"/>
          </a:p>
        </p:txBody>
      </p:sp>
    </p:spTree>
    <p:extLst>
      <p:ext uri="{BB962C8B-B14F-4D97-AF65-F5344CB8AC3E}">
        <p14:creationId xmlns:p14="http://schemas.microsoft.com/office/powerpoint/2010/main" val="28091961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452">
              <a:defRPr/>
            </a:pPr>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68</a:t>
            </a:fld>
            <a:endParaRPr lang="en-US"/>
          </a:p>
        </p:txBody>
      </p:sp>
    </p:spTree>
    <p:extLst>
      <p:ext uri="{BB962C8B-B14F-4D97-AF65-F5344CB8AC3E}">
        <p14:creationId xmlns:p14="http://schemas.microsoft.com/office/powerpoint/2010/main" val="28091961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452">
              <a:defRPr/>
            </a:pPr>
            <a:r>
              <a:rPr lang="en-US" b="1" dirty="0" smtClean="0"/>
              <a:t>Many thanks to all of you who have served</a:t>
            </a:r>
            <a:r>
              <a:rPr lang="en-US" b="1" baseline="0" dirty="0" smtClean="0"/>
              <a:t> on accreditation teams or who plan to do so.</a:t>
            </a:r>
          </a:p>
          <a:p>
            <a:pPr defTabSz="461452">
              <a:defRPr/>
            </a:pPr>
            <a:endParaRPr lang="en-US" b="1" baseline="0" dirty="0" smtClean="0"/>
          </a:p>
          <a:p>
            <a:pPr defTabSz="461452">
              <a:defRPr/>
            </a:pPr>
            <a:r>
              <a:rPr lang="en-US" b="1" baseline="0" dirty="0" smtClean="0"/>
              <a:t>You will learn a great deal and you will contribute to the profession.</a:t>
            </a:r>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69</a:t>
            </a:fld>
            <a:endParaRPr lang="en-US"/>
          </a:p>
        </p:txBody>
      </p:sp>
    </p:spTree>
    <p:extLst>
      <p:ext uri="{BB962C8B-B14F-4D97-AF65-F5344CB8AC3E}">
        <p14:creationId xmlns:p14="http://schemas.microsoft.com/office/powerpoint/2010/main" val="28091961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Key elements for the</a:t>
            </a:r>
            <a:r>
              <a:rPr lang="en-US" baseline="0" dirty="0" smtClean="0"/>
              <a:t> AI workshop is in program management and in documenting program management in the Self-Study Report</a:t>
            </a:r>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70</a:t>
            </a:fld>
            <a:endParaRPr lang="en-US"/>
          </a:p>
        </p:txBody>
      </p:sp>
    </p:spTree>
    <p:extLst>
      <p:ext uri="{BB962C8B-B14F-4D97-AF65-F5344CB8AC3E}">
        <p14:creationId xmlns:p14="http://schemas.microsoft.com/office/powerpoint/2010/main" val="30097219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71</a:t>
            </a:fld>
            <a:endParaRPr lang="en-US"/>
          </a:p>
        </p:txBody>
      </p:sp>
    </p:spTree>
    <p:extLst>
      <p:ext uri="{BB962C8B-B14F-4D97-AF65-F5344CB8AC3E}">
        <p14:creationId xmlns:p14="http://schemas.microsoft.com/office/powerpoint/2010/main" val="21395982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 the universal competencies – emphasize how these are intentionally broad, vague, generic to encompass the full range of programs (MPA, MPP, </a:t>
            </a:r>
            <a:r>
              <a:rPr lang="en-US" baseline="0" dirty="0" err="1" smtClean="0"/>
              <a:t>MPAff</a:t>
            </a:r>
            <a:r>
              <a:rPr lang="en-US" baseline="0" dirty="0" smtClean="0"/>
              <a:t> and others) with a variety of missions and how the program is required / provided the opportunity to tailor them to their own mission. </a:t>
            </a:r>
          </a:p>
          <a:p>
            <a:endParaRPr lang="en-US"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72</a:t>
            </a:fld>
            <a:endParaRPr lang="en-US"/>
          </a:p>
        </p:txBody>
      </p:sp>
    </p:spTree>
    <p:extLst>
      <p:ext uri="{BB962C8B-B14F-4D97-AF65-F5344CB8AC3E}">
        <p14:creationId xmlns:p14="http://schemas.microsoft.com/office/powerpoint/2010/main" val="1104976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r>
              <a:rPr lang="en-US" b="1" baseline="0" dirty="0" smtClean="0"/>
              <a:t>This is what guides your work.</a:t>
            </a:r>
          </a:p>
          <a:p>
            <a:endParaRPr lang="en-US" b="1" baseline="0" dirty="0" smtClean="0"/>
          </a:p>
          <a:p>
            <a:r>
              <a:rPr lang="en-US" b="1" baseline="0" dirty="0" smtClean="0"/>
              <a:t>You want to report evidence that the program is demonstrably managing to its mission</a:t>
            </a:r>
          </a:p>
          <a:p>
            <a:endParaRPr lang="en-US" b="1" baseline="0" dirty="0" smtClean="0"/>
          </a:p>
          <a:p>
            <a:r>
              <a:rPr lang="en-US" b="1" baseline="0" dirty="0" smtClean="0"/>
              <a:t>You are not reaching conclusions about whether a Program is doing this. </a:t>
            </a:r>
          </a:p>
          <a:p>
            <a:endParaRPr lang="en-US" b="1" baseline="0" dirty="0" smtClean="0"/>
          </a:p>
          <a:p>
            <a:r>
              <a:rPr lang="en-US" b="1" baseline="0" dirty="0" smtClean="0"/>
              <a:t>You are providing evidence that will allow COPRA to make that determination.</a:t>
            </a:r>
          </a:p>
          <a:p>
            <a:endParaRPr lang="en-US" b="1" baseline="0" dirty="0" smtClean="0"/>
          </a:p>
          <a:p>
            <a:r>
              <a:rPr lang="en-US" b="1" baseline="0" dirty="0" smtClean="0"/>
              <a:t>You want to be particularly responsive with evidence to standards cited by COPRA where it wants help in making that determination.</a:t>
            </a:r>
          </a:p>
          <a:p>
            <a:endParaRPr lang="en-US" b="1"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73</a:t>
            </a:fld>
            <a:endParaRPr lang="en-US"/>
          </a:p>
        </p:txBody>
      </p:sp>
    </p:spTree>
    <p:extLst>
      <p:ext uri="{BB962C8B-B14F-4D97-AF65-F5344CB8AC3E}">
        <p14:creationId xmlns:p14="http://schemas.microsoft.com/office/powerpoint/2010/main" val="12544666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74</a:t>
            </a:fld>
            <a:endParaRPr lang="en-US"/>
          </a:p>
        </p:txBody>
      </p:sp>
    </p:spTree>
    <p:extLst>
      <p:ext uri="{BB962C8B-B14F-4D97-AF65-F5344CB8AC3E}">
        <p14:creationId xmlns:p14="http://schemas.microsoft.com/office/powerpoint/2010/main" val="31641465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Start + 8 Hours 55 minutes</a:t>
            </a:r>
          </a:p>
          <a:p>
            <a:endParaRPr lang="en-US" b="1" dirty="0" smtClean="0"/>
          </a:p>
          <a:p>
            <a:r>
              <a:rPr lang="en-US" b="1" dirty="0" smtClean="0"/>
              <a:t>Distribute Example 3</a:t>
            </a:r>
          </a:p>
          <a:p>
            <a:endParaRPr lang="en-US" b="1" dirty="0" smtClean="0"/>
          </a:p>
          <a:p>
            <a:r>
              <a:rPr lang="en-US" b="1" dirty="0" smtClean="0"/>
              <a:t>Ask COPRA liaison</a:t>
            </a:r>
          </a:p>
          <a:p>
            <a:r>
              <a:rPr lang="en-US" b="1" dirty="0" smtClean="0"/>
              <a:t>Same questions</a:t>
            </a:r>
            <a:r>
              <a:rPr lang="en-US" b="1" baseline="0" dirty="0" smtClean="0"/>
              <a:t> as above</a:t>
            </a:r>
          </a:p>
          <a:p>
            <a:r>
              <a:rPr lang="en-US" b="1" baseline="0" dirty="0" smtClean="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75</a:t>
            </a:fld>
            <a:endParaRPr lang="en-US"/>
          </a:p>
        </p:txBody>
      </p:sp>
    </p:spTree>
    <p:extLst>
      <p:ext uri="{BB962C8B-B14F-4D97-AF65-F5344CB8AC3E}">
        <p14:creationId xmlns:p14="http://schemas.microsoft.com/office/powerpoint/2010/main" val="345949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9:13</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7</a:t>
            </a:fld>
            <a:endParaRPr lang="en-US"/>
          </a:p>
        </p:txBody>
      </p:sp>
    </p:spTree>
    <p:extLst>
      <p:ext uri="{BB962C8B-B14F-4D97-AF65-F5344CB8AC3E}">
        <p14:creationId xmlns:p14="http://schemas.microsoft.com/office/powerpoint/2010/main" val="12422111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Ask COPRA liaison</a:t>
            </a:r>
          </a:p>
          <a:p>
            <a:r>
              <a:rPr lang="en-US" b="1" dirty="0" smtClean="0"/>
              <a:t>Same questions</a:t>
            </a:r>
            <a:r>
              <a:rPr lang="en-US" b="1" baseline="0" dirty="0" smtClean="0"/>
              <a:t> as above</a:t>
            </a:r>
          </a:p>
          <a:p>
            <a:r>
              <a:rPr lang="en-US" b="1" baseline="0" dirty="0" smtClean="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76</a:t>
            </a:fld>
            <a:endParaRPr lang="en-US"/>
          </a:p>
        </p:txBody>
      </p:sp>
    </p:spTree>
    <p:extLst>
      <p:ext uri="{BB962C8B-B14F-4D97-AF65-F5344CB8AC3E}">
        <p14:creationId xmlns:p14="http://schemas.microsoft.com/office/powerpoint/2010/main" val="34594935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Ask COPRA liaison</a:t>
            </a:r>
          </a:p>
          <a:p>
            <a:r>
              <a:rPr lang="en-US" b="1" dirty="0" smtClean="0"/>
              <a:t>Same questions</a:t>
            </a:r>
            <a:r>
              <a:rPr lang="en-US" b="1" baseline="0" dirty="0" smtClean="0"/>
              <a:t> as above</a:t>
            </a:r>
          </a:p>
          <a:p>
            <a:r>
              <a:rPr lang="en-US" b="1" baseline="0" dirty="0" smtClean="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77</a:t>
            </a:fld>
            <a:endParaRPr lang="en-US"/>
          </a:p>
        </p:txBody>
      </p:sp>
    </p:spTree>
    <p:extLst>
      <p:ext uri="{BB962C8B-B14F-4D97-AF65-F5344CB8AC3E}">
        <p14:creationId xmlns:p14="http://schemas.microsoft.com/office/powerpoint/2010/main" val="34594935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Ask COPRA liaison</a:t>
            </a:r>
          </a:p>
          <a:p>
            <a:r>
              <a:rPr lang="en-US" b="1" dirty="0" smtClean="0"/>
              <a:t>Same questions</a:t>
            </a:r>
            <a:r>
              <a:rPr lang="en-US" b="1" baseline="0" dirty="0" smtClean="0"/>
              <a:t> as above</a:t>
            </a:r>
          </a:p>
          <a:p>
            <a:r>
              <a:rPr lang="en-US" b="1" baseline="0" dirty="0" smtClean="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78</a:t>
            </a:fld>
            <a:endParaRPr lang="en-US"/>
          </a:p>
        </p:txBody>
      </p:sp>
    </p:spTree>
    <p:extLst>
      <p:ext uri="{BB962C8B-B14F-4D97-AF65-F5344CB8AC3E}">
        <p14:creationId xmlns:p14="http://schemas.microsoft.com/office/powerpoint/2010/main" val="34594935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Ask COPRA liaison</a:t>
            </a:r>
          </a:p>
          <a:p>
            <a:r>
              <a:rPr lang="en-US" b="1" dirty="0" smtClean="0"/>
              <a:t>Same questions</a:t>
            </a:r>
            <a:r>
              <a:rPr lang="en-US" b="1" baseline="0" dirty="0" smtClean="0"/>
              <a:t> as above</a:t>
            </a:r>
          </a:p>
          <a:p>
            <a:r>
              <a:rPr lang="en-US" b="1" baseline="0" dirty="0" smtClean="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79</a:t>
            </a:fld>
            <a:endParaRPr lang="en-US"/>
          </a:p>
        </p:txBody>
      </p:sp>
    </p:spTree>
    <p:extLst>
      <p:ext uri="{BB962C8B-B14F-4D97-AF65-F5344CB8AC3E}">
        <p14:creationId xmlns:p14="http://schemas.microsoft.com/office/powerpoint/2010/main" val="34594935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Ask COPRA liaison</a:t>
            </a:r>
          </a:p>
          <a:p>
            <a:r>
              <a:rPr lang="en-US" b="1" dirty="0" smtClean="0"/>
              <a:t>Same questions</a:t>
            </a:r>
            <a:r>
              <a:rPr lang="en-US" b="1" baseline="0" dirty="0" smtClean="0"/>
              <a:t> as above</a:t>
            </a:r>
          </a:p>
          <a:p>
            <a:r>
              <a:rPr lang="en-US" b="1" baseline="0" dirty="0" smtClean="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80</a:t>
            </a:fld>
            <a:endParaRPr lang="en-US"/>
          </a:p>
        </p:txBody>
      </p:sp>
    </p:spTree>
    <p:extLst>
      <p:ext uri="{BB962C8B-B14F-4D97-AF65-F5344CB8AC3E}">
        <p14:creationId xmlns:p14="http://schemas.microsoft.com/office/powerpoint/2010/main" val="34594935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r>
              <a:rPr lang="en-US" b="1" dirty="0" smtClean="0"/>
              <a:t>Manage expectations</a:t>
            </a:r>
          </a:p>
          <a:p>
            <a:endParaRPr lang="en-US" b="1" dirty="0" smtClean="0"/>
          </a:p>
          <a:p>
            <a:r>
              <a:rPr lang="en-US" b="1" dirty="0" smtClean="0"/>
              <a:t>Ask members of the audience for their questions or advice they would give to members of a</a:t>
            </a:r>
            <a:r>
              <a:rPr lang="en-US" b="1" baseline="0" dirty="0" smtClean="0"/>
              <a:t> SVT</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81</a:t>
            </a:fld>
            <a:endParaRPr lang="en-US"/>
          </a:p>
        </p:txBody>
      </p:sp>
    </p:spTree>
    <p:extLst>
      <p:ext uri="{BB962C8B-B14F-4D97-AF65-F5344CB8AC3E}">
        <p14:creationId xmlns:p14="http://schemas.microsoft.com/office/powerpoint/2010/main" val="11369669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Track</a:t>
            </a:r>
            <a:r>
              <a:rPr lang="en-US" b="1" baseline="0" dirty="0" smtClean="0"/>
              <a:t> on flip chart</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82</a:t>
            </a:fld>
            <a:endParaRPr lang="en-US"/>
          </a:p>
        </p:txBody>
      </p:sp>
    </p:spTree>
    <p:extLst>
      <p:ext uri="{BB962C8B-B14F-4D97-AF65-F5344CB8AC3E}">
        <p14:creationId xmlns:p14="http://schemas.microsoft.com/office/powerpoint/2010/main" val="11590905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452">
              <a:defRPr/>
            </a:pPr>
            <a:r>
              <a:rPr lang="en-US" b="1" dirty="0" smtClean="0"/>
              <a:t>Many thanks to all of you who have served</a:t>
            </a:r>
            <a:r>
              <a:rPr lang="en-US" b="1" baseline="0" dirty="0" smtClean="0"/>
              <a:t> on accreditation teams or who plan to do so.</a:t>
            </a:r>
          </a:p>
          <a:p>
            <a:pPr defTabSz="461452">
              <a:defRPr/>
            </a:pPr>
            <a:endParaRPr lang="en-US" b="1" baseline="0" dirty="0" smtClean="0"/>
          </a:p>
          <a:p>
            <a:pPr defTabSz="461452">
              <a:defRPr/>
            </a:pPr>
            <a:r>
              <a:rPr lang="en-US" b="1" baseline="0" dirty="0" smtClean="0"/>
              <a:t>You will learn a great deal and you will contribute to the profession.</a:t>
            </a:r>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83</a:t>
            </a:fld>
            <a:endParaRPr lang="en-US"/>
          </a:p>
        </p:txBody>
      </p:sp>
    </p:spTree>
    <p:extLst>
      <p:ext uri="{BB962C8B-B14F-4D97-AF65-F5344CB8AC3E}">
        <p14:creationId xmlns:p14="http://schemas.microsoft.com/office/powerpoint/2010/main" val="28091961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Finish up promptly</a:t>
            </a:r>
            <a:r>
              <a:rPr lang="en-US" b="1" baseline="0" dirty="0" smtClean="0"/>
              <a:t> at 2:50 pm</a:t>
            </a:r>
          </a:p>
          <a:p>
            <a:endParaRPr lang="en-US" b="1"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84</a:t>
            </a:fld>
            <a:endParaRPr lang="en-US"/>
          </a:p>
        </p:txBody>
      </p:sp>
    </p:spTree>
    <p:extLst>
      <p:ext uri="{BB962C8B-B14F-4D97-AF65-F5344CB8AC3E}">
        <p14:creationId xmlns:p14="http://schemas.microsoft.com/office/powerpoint/2010/main" val="280919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9:15  – ask for feedback on challenges of adopting this mission.</a:t>
            </a:r>
          </a:p>
          <a:p>
            <a:endParaRPr lang="en-US" dirty="0" smtClean="0"/>
          </a:p>
          <a:p>
            <a:r>
              <a:rPr lang="en-US" b="1" baseline="0" dirty="0" smtClean="0"/>
              <a:t>Why do departments adopt generic mission statements?</a:t>
            </a:r>
          </a:p>
          <a:p>
            <a:endParaRPr lang="en-US" b="1" baseline="0" dirty="0" smtClean="0"/>
          </a:p>
          <a:p>
            <a:r>
              <a:rPr lang="en-US" b="1" baseline="0" dirty="0" smtClean="0"/>
              <a:t>Departments adopt such a mission to try to:</a:t>
            </a:r>
          </a:p>
          <a:p>
            <a:endParaRPr lang="en-US" b="1" baseline="0" dirty="0" smtClean="0"/>
          </a:p>
          <a:p>
            <a:pPr lvl="1"/>
            <a:r>
              <a:rPr lang="en-US" b="1" baseline="0" dirty="0" smtClean="0"/>
              <a:t>Avoid internal conflicts among faculty with different interests</a:t>
            </a:r>
          </a:p>
          <a:p>
            <a:pPr lvl="1"/>
            <a:r>
              <a:rPr lang="en-US" b="1" baseline="0" dirty="0" smtClean="0"/>
              <a:t>Avoid losing potential students from any sources</a:t>
            </a:r>
          </a:p>
          <a:p>
            <a:endParaRPr lang="en-US" b="1" baseline="0" dirty="0" smtClean="0"/>
          </a:p>
          <a:p>
            <a:r>
              <a:rPr lang="en-US" b="1" baseline="0" dirty="0" smtClean="0"/>
              <a:t>What are the challenges for this program in managing itself and for COPRA in accrediting it?</a:t>
            </a:r>
          </a:p>
          <a:p>
            <a:endParaRPr lang="en-US" b="1" baseline="0" dirty="0" smtClean="0"/>
          </a:p>
          <a:p>
            <a:r>
              <a:rPr lang="en-US" b="1" baseline="0" dirty="0" smtClean="0"/>
              <a:t>How will the program know that’s is succeeding or failing so that it can self-correct or improve?</a:t>
            </a:r>
          </a:p>
          <a:p>
            <a:r>
              <a:rPr lang="en-US" b="1" baseline="0" dirty="0" smtClean="0"/>
              <a:t>What in this tells the program or COPRA about the content of its curriculum, the types of students it recruits, or the faculty it recruits?</a:t>
            </a:r>
          </a:p>
          <a:p>
            <a:endParaRPr lang="en-US" b="1" baseline="0" dirty="0" smtClean="0"/>
          </a:p>
          <a:p>
            <a:r>
              <a:rPr lang="en-US" b="1" baseline="0" dirty="0" smtClean="0"/>
              <a:t>Generic mission statements pose difficulties both for managers and accreditors?</a:t>
            </a:r>
          </a:p>
          <a:p>
            <a:r>
              <a:rPr lang="en-US" b="1" baseline="0" dirty="0" smtClean="0"/>
              <a:t>If you were teaching your students to manage a program for a government agency, would you accept a statement like “Our mission is to serve the public,” </a:t>
            </a:r>
          </a:p>
          <a:p>
            <a:endParaRPr lang="en-US" b="1" baseline="0" dirty="0" smtClean="0"/>
          </a:p>
          <a:p>
            <a:r>
              <a:rPr lang="en-US" b="1" baseline="0" dirty="0" smtClean="0"/>
              <a:t>Practice what you teach.  </a:t>
            </a:r>
          </a:p>
          <a:p>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8</a:t>
            </a:fld>
            <a:endParaRPr lang="en-US"/>
          </a:p>
        </p:txBody>
      </p:sp>
    </p:spTree>
    <p:extLst>
      <p:ext uri="{BB962C8B-B14F-4D97-AF65-F5344CB8AC3E}">
        <p14:creationId xmlns:p14="http://schemas.microsoft.com/office/powerpoint/2010/main" val="420588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9:20</a:t>
            </a:r>
          </a:p>
          <a:p>
            <a:endParaRPr lang="en-US" dirty="0" smtClean="0"/>
          </a:p>
          <a:p>
            <a:r>
              <a:rPr lang="en-US" dirty="0" smtClean="0"/>
              <a:t>On the paper provided on the tables, respond to these questions about your program (questions 1 through 3).</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9</a:t>
            </a:fld>
            <a:endParaRPr lang="en-US"/>
          </a:p>
        </p:txBody>
      </p:sp>
    </p:spTree>
    <p:extLst>
      <p:ext uri="{BB962C8B-B14F-4D97-AF65-F5344CB8AC3E}">
        <p14:creationId xmlns:p14="http://schemas.microsoft.com/office/powerpoint/2010/main" val="328211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10/11/16</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10/11/16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10/11/16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10/11/16</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10/11/16</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10/11/16</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10/11/16</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10/11/16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10/11/16</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accreditation.naspaa.org/resources/peer-examples/" TargetMode="External"/><Relationship Id="rId4" Type="http://schemas.openxmlformats.org/officeDocument/2006/relationships/hyperlink" Target="https://naspaaaccreditation.files.wordpress.com/2014/08/copra-policy-statements-12-13.pdf"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hyperlink" Target="http://accreditation.naspaa.org/resources/peer-examples/%23LM" TargetMode="External"/><Relationship Id="rId5" Type="http://schemas.openxmlformats.org/officeDocument/2006/relationships/image" Target="../media/image2.png"/><Relationship Id="rId6" Type="http://schemas.openxmlformats.org/officeDocument/2006/relationships/image" Target="../media/image3.png"/><Relationship Id="rId1" Type="http://schemas.microsoft.com/office/2007/relationships/media" Target="../media/media1.m4a"/><Relationship Id="rId2" Type="http://schemas.openxmlformats.org/officeDocument/2006/relationships/audio" Target="../media/media1.m4a"/></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5" Type="http://schemas.openxmlformats.org/officeDocument/2006/relationships/hyperlink" Target="http://accreditation.naspaa.org/resources/peer-examples/%23LM" TargetMode="External"/><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comments" Target="../comments/comment1.xml"/><Relationship Id="rId1" Type="http://schemas.microsoft.com/office/2007/relationships/media" Target="../media/media2.m4a"/><Relationship Id="rId2" Type="http://schemas.openxmlformats.org/officeDocument/2006/relationships/audio" Target="../media/media2.m4a"/></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hyperlink" Target="http://accreditation.naspaa.org/resources/peer-examples/%23LM" TargetMode="External"/><Relationship Id="rId5" Type="http://schemas.openxmlformats.org/officeDocument/2006/relationships/image" Target="../media/image5.png"/><Relationship Id="rId6" Type="http://schemas.openxmlformats.org/officeDocument/2006/relationships/image" Target="../media/image3.png"/><Relationship Id="rId1" Type="http://schemas.microsoft.com/office/2007/relationships/media" Target="../media/media3.m4a"/><Relationship Id="rId2" Type="http://schemas.openxmlformats.org/officeDocument/2006/relationships/audio" Target="../media/media3.m4a"/></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0.xml"/><Relationship Id="rId5" Type="http://schemas.openxmlformats.org/officeDocument/2006/relationships/hyperlink" Target="http://accreditation.naspaa.org/resources/peer-examples/%23LM" TargetMode="External"/><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3.png"/><Relationship Id="rId1" Type="http://schemas.microsoft.com/office/2007/relationships/media" Target="../media/media4.m4a"/><Relationship Id="rId2" Type="http://schemas.openxmlformats.org/officeDocument/2006/relationships/audio" Target="../media/media4.m4a"/></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hyperlink" Target="http://accreditation.naspaa.org/resources/peer-examples/%23LM" TargetMode="External"/><Relationship Id="rId5" Type="http://schemas.openxmlformats.org/officeDocument/2006/relationships/image" Target="../media/image8.png"/><Relationship Id="rId6" Type="http://schemas.openxmlformats.org/officeDocument/2006/relationships/image" Target="../media/image3.png"/><Relationship Id="rId1" Type="http://schemas.microsoft.com/office/2007/relationships/media" Target="../media/media5.m4a"/><Relationship Id="rId2" Type="http://schemas.openxmlformats.org/officeDocument/2006/relationships/audio" Target="../media/media5.m4a"/></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accreditation.naspaa.org/ai-questions" TargetMode="External"/><Relationship Id="rId1" Type="http://schemas.openxmlformats.org/officeDocument/2006/relationships/slideLayout" Target="../slideLayouts/slideLayout9.xml"/><Relationship Id="rId2"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 Id="rId3" Type="http://schemas.openxmlformats.org/officeDocument/2006/relationships/image" Target="../media/image1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 Id="rId3" Type="http://schemas.openxmlformats.org/officeDocument/2006/relationships/image" Target="../media/image1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3.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7.xml"/><Relationship Id="rId3" Type="http://schemas.openxmlformats.org/officeDocument/2006/relationships/image" Target="../media/image12.jpeg"/></Relationships>
</file>

<file path=ppt/slides/_rels/slide8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accreditation.naspaa.org/ai-questions" TargetMode="External"/><Relationship Id="rId1" Type="http://schemas.openxmlformats.org/officeDocument/2006/relationships/slideLayout" Target="../slideLayouts/slideLayout9.xml"/><Relationship Id="rId2" Type="http://schemas.openxmlformats.org/officeDocument/2006/relationships/notesSlide" Target="../notesSlides/notesSlide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3692" y="4208928"/>
            <a:ext cx="6070308" cy="1483211"/>
          </a:xfrm>
        </p:spPr>
        <p:txBody>
          <a:bodyPr>
            <a:normAutofit/>
          </a:bodyPr>
          <a:lstStyle/>
          <a:p>
            <a:r>
              <a:rPr lang="en-US" sz="3400" dirty="0" smtClean="0"/>
              <a:t>2016 NASPAA Accreditation</a:t>
            </a:r>
            <a:br>
              <a:rPr lang="en-US" sz="3400" dirty="0" smtClean="0"/>
            </a:br>
            <a:r>
              <a:rPr lang="en-US" sz="3400" dirty="0" smtClean="0"/>
              <a:t>Institute</a:t>
            </a:r>
            <a:endParaRPr lang="en-US" sz="3400" dirty="0"/>
          </a:p>
        </p:txBody>
      </p:sp>
      <p:sp>
        <p:nvSpPr>
          <p:cNvPr id="3" name="Subtitle 2"/>
          <p:cNvSpPr>
            <a:spLocks noGrp="1"/>
          </p:cNvSpPr>
          <p:nvPr>
            <p:ph type="subTitle" idx="1"/>
          </p:nvPr>
        </p:nvSpPr>
        <p:spPr>
          <a:xfrm>
            <a:off x="3073691" y="5692139"/>
            <a:ext cx="5747923" cy="775091"/>
          </a:xfrm>
        </p:spPr>
        <p:txBody>
          <a:bodyPr>
            <a:normAutofit lnSpcReduction="10000"/>
          </a:bodyPr>
          <a:lstStyle/>
          <a:p>
            <a:r>
              <a:rPr lang="en-US" sz="2400" dirty="0" smtClean="0"/>
              <a:t>Columbus, Ohio</a:t>
            </a:r>
          </a:p>
          <a:p>
            <a:r>
              <a:rPr lang="en-US" sz="2400" dirty="0" smtClean="0"/>
              <a:t>October </a:t>
            </a:r>
            <a:r>
              <a:rPr lang="en-US" sz="2400" dirty="0" smtClean="0"/>
              <a:t>19, </a:t>
            </a:r>
            <a:r>
              <a:rPr lang="en-US" sz="2400" dirty="0" smtClean="0"/>
              <a:t>2016</a:t>
            </a:r>
            <a:endParaRPr lang="en-US" sz="2400" dirty="0"/>
          </a:p>
        </p:txBody>
      </p:sp>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14343" y="802635"/>
            <a:ext cx="2067059" cy="978408"/>
          </a:xfrm>
          <a:prstGeom prst="rect">
            <a:avLst/>
          </a:prstGeom>
        </p:spPr>
      </p:pic>
      <p:sp>
        <p:nvSpPr>
          <p:cNvPr id="4" name="TextBox 3"/>
          <p:cNvSpPr txBox="1"/>
          <p:nvPr/>
        </p:nvSpPr>
        <p:spPr>
          <a:xfrm>
            <a:off x="3577389" y="2711996"/>
            <a:ext cx="4940969" cy="1384995"/>
          </a:xfrm>
          <a:prstGeom prst="rect">
            <a:avLst/>
          </a:prstGeom>
          <a:noFill/>
        </p:spPr>
        <p:txBody>
          <a:bodyPr wrap="square" rtlCol="0">
            <a:spAutoFit/>
          </a:bodyPr>
          <a:lstStyle/>
          <a:p>
            <a:pPr algn="ctr"/>
            <a:r>
              <a:rPr lang="en-US" sz="2800" b="1" dirty="0" smtClean="0">
                <a:solidFill>
                  <a:schemeClr val="bg1"/>
                </a:solidFill>
              </a:rPr>
              <a:t>Session 2A</a:t>
            </a:r>
          </a:p>
          <a:p>
            <a:pPr algn="ctr"/>
            <a:r>
              <a:rPr lang="en-US" sz="2800" b="1" dirty="0" smtClean="0">
                <a:solidFill>
                  <a:schemeClr val="bg1"/>
                </a:solidFill>
              </a:rPr>
              <a:t>What are Your Program Goals?</a:t>
            </a:r>
            <a:endParaRPr lang="en-US" sz="2800" b="1" dirty="0">
              <a:solidFill>
                <a:schemeClr val="bg1"/>
              </a:solidFill>
            </a:endParaRPr>
          </a:p>
        </p:txBody>
      </p:sp>
    </p:spTree>
    <p:extLst>
      <p:ext uri="{BB962C8B-B14F-4D97-AF65-F5344CB8AC3E}">
        <p14:creationId xmlns:p14="http://schemas.microsoft.com/office/powerpoint/2010/main" val="4703481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7096"/>
            <a:ext cx="7391401" cy="994610"/>
          </a:xfrm>
        </p:spPr>
        <p:txBody>
          <a:bodyPr/>
          <a:lstStyle/>
          <a:p>
            <a:r>
              <a:rPr lang="en-US" dirty="0" smtClean="0"/>
              <a:t>4 What distinguishes your program from others?</a:t>
            </a:r>
            <a:endParaRPr lang="en-US" dirty="0"/>
          </a:p>
        </p:txBody>
      </p:sp>
      <p:sp>
        <p:nvSpPr>
          <p:cNvPr id="3" name="Content Placeholder 2"/>
          <p:cNvSpPr>
            <a:spLocks noGrp="1"/>
          </p:cNvSpPr>
          <p:nvPr>
            <p:ph sz="half" idx="1"/>
          </p:nvPr>
        </p:nvSpPr>
        <p:spPr>
          <a:xfrm>
            <a:off x="457199" y="1588168"/>
            <a:ext cx="4033787" cy="4876800"/>
          </a:xfrm>
        </p:spPr>
        <p:txBody>
          <a:bodyPr>
            <a:normAutofit lnSpcReduction="10000"/>
          </a:bodyPr>
          <a:lstStyle/>
          <a:p>
            <a:pPr marL="0" indent="0">
              <a:buNone/>
            </a:pPr>
            <a:r>
              <a:rPr lang="en-US" sz="2600" dirty="0" smtClean="0">
                <a:solidFill>
                  <a:schemeClr val="accent4"/>
                </a:solidFill>
              </a:rPr>
              <a:t>Serves rural communities</a:t>
            </a:r>
          </a:p>
          <a:p>
            <a:pPr marL="0" indent="0">
              <a:buNone/>
            </a:pPr>
            <a:r>
              <a:rPr lang="en-US" sz="2600" dirty="0" smtClean="0">
                <a:solidFill>
                  <a:schemeClr val="accent4"/>
                </a:solidFill>
              </a:rPr>
              <a:t>Serves urban areas</a:t>
            </a:r>
          </a:p>
          <a:p>
            <a:pPr marL="0" indent="0">
              <a:buNone/>
            </a:pPr>
            <a:r>
              <a:rPr lang="en-US" sz="2600" dirty="0" smtClean="0">
                <a:solidFill>
                  <a:srgbClr val="00B0F0"/>
                </a:solidFill>
              </a:rPr>
              <a:t>Focuses on national security</a:t>
            </a:r>
          </a:p>
          <a:p>
            <a:pPr marL="0" indent="0">
              <a:buNone/>
            </a:pPr>
            <a:r>
              <a:rPr lang="en-US" sz="2600" dirty="0" smtClean="0">
                <a:solidFill>
                  <a:srgbClr val="00B0F0"/>
                </a:solidFill>
              </a:rPr>
              <a:t>Focuses on economic development</a:t>
            </a:r>
          </a:p>
          <a:p>
            <a:pPr marL="0" indent="0">
              <a:buNone/>
            </a:pPr>
            <a:r>
              <a:rPr lang="en-US" sz="2600" dirty="0" smtClean="0">
                <a:solidFill>
                  <a:schemeClr val="tx1"/>
                </a:solidFill>
              </a:rPr>
              <a:t>Graduates generalists</a:t>
            </a:r>
          </a:p>
          <a:p>
            <a:pPr marL="0" indent="0">
              <a:buNone/>
            </a:pPr>
            <a:r>
              <a:rPr lang="en-US" sz="2600" dirty="0" smtClean="0">
                <a:solidFill>
                  <a:schemeClr val="tx1"/>
                </a:solidFill>
              </a:rPr>
              <a:t>Graduates policy analysts</a:t>
            </a:r>
            <a:endParaRPr lang="en-US" sz="2600" dirty="0">
              <a:solidFill>
                <a:schemeClr val="tx1"/>
              </a:solidFill>
            </a:endParaRPr>
          </a:p>
        </p:txBody>
      </p:sp>
      <p:sp>
        <p:nvSpPr>
          <p:cNvPr id="4" name="Content Placeholder 3"/>
          <p:cNvSpPr>
            <a:spLocks noGrp="1"/>
          </p:cNvSpPr>
          <p:nvPr>
            <p:ph sz="half" idx="2"/>
          </p:nvPr>
        </p:nvSpPr>
        <p:spPr>
          <a:xfrm>
            <a:off x="4490986" y="1588167"/>
            <a:ext cx="4508635" cy="4876801"/>
          </a:xfrm>
        </p:spPr>
        <p:txBody>
          <a:bodyPr>
            <a:normAutofit lnSpcReduction="10000"/>
          </a:bodyPr>
          <a:lstStyle/>
          <a:p>
            <a:pPr marL="0" indent="0">
              <a:buNone/>
            </a:pPr>
            <a:r>
              <a:rPr lang="en-US" sz="2600" dirty="0" smtClean="0">
                <a:solidFill>
                  <a:srgbClr val="008000"/>
                </a:solidFill>
              </a:rPr>
              <a:t>Service learning</a:t>
            </a:r>
          </a:p>
          <a:p>
            <a:pPr marL="0" indent="0">
              <a:buNone/>
            </a:pPr>
            <a:r>
              <a:rPr lang="en-US" sz="2600" dirty="0" smtClean="0">
                <a:solidFill>
                  <a:srgbClr val="008000"/>
                </a:solidFill>
              </a:rPr>
              <a:t>Quantitative emphasis</a:t>
            </a:r>
          </a:p>
          <a:p>
            <a:pPr marL="0" indent="0">
              <a:buNone/>
            </a:pPr>
            <a:r>
              <a:rPr lang="en-US" sz="2600" dirty="0" smtClean="0">
                <a:solidFill>
                  <a:srgbClr val="C00000"/>
                </a:solidFill>
              </a:rPr>
              <a:t>Low student/faculty ratio</a:t>
            </a:r>
          </a:p>
          <a:p>
            <a:pPr marL="0" indent="0">
              <a:buNone/>
            </a:pPr>
            <a:r>
              <a:rPr lang="en-US" sz="2600" dirty="0" smtClean="0">
                <a:solidFill>
                  <a:srgbClr val="C00000"/>
                </a:solidFill>
              </a:rPr>
              <a:t>Experienced adjuncts</a:t>
            </a:r>
          </a:p>
          <a:p>
            <a:pPr marL="0" indent="0">
              <a:buNone/>
            </a:pPr>
            <a:r>
              <a:rPr lang="en-US" sz="2600" dirty="0" smtClean="0"/>
              <a:t>Experienced student body</a:t>
            </a:r>
          </a:p>
          <a:p>
            <a:pPr marL="0" indent="0">
              <a:buNone/>
            </a:pPr>
            <a:r>
              <a:rPr lang="en-US" sz="2600" dirty="0" smtClean="0"/>
              <a:t>Diversity of student body</a:t>
            </a:r>
          </a:p>
          <a:p>
            <a:pPr marL="0" indent="0">
              <a:buNone/>
            </a:pPr>
            <a:r>
              <a:rPr lang="en-US" sz="2600" dirty="0" smtClean="0">
                <a:solidFill>
                  <a:srgbClr val="00B0F0"/>
                </a:solidFill>
              </a:rPr>
              <a:t>Inculcates leadership</a:t>
            </a:r>
          </a:p>
          <a:p>
            <a:pPr marL="0" indent="0">
              <a:buNone/>
            </a:pPr>
            <a:r>
              <a:rPr lang="en-US" sz="2600" dirty="0" smtClean="0">
                <a:solidFill>
                  <a:srgbClr val="00B0F0"/>
                </a:solidFill>
              </a:rPr>
              <a:t>Inculcates teamwork</a:t>
            </a:r>
            <a:endParaRPr lang="en-US" sz="2600" dirty="0">
              <a:solidFill>
                <a:srgbClr val="00B0F0"/>
              </a:solidFill>
            </a:endParaRPr>
          </a:p>
        </p:txBody>
      </p:sp>
    </p:spTree>
    <p:extLst>
      <p:ext uri="{BB962C8B-B14F-4D97-AF65-F5344CB8AC3E}">
        <p14:creationId xmlns:p14="http://schemas.microsoft.com/office/powerpoint/2010/main" val="348828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7096"/>
            <a:ext cx="7391401" cy="994610"/>
          </a:xfrm>
        </p:spPr>
        <p:txBody>
          <a:bodyPr/>
          <a:lstStyle/>
          <a:p>
            <a:r>
              <a:rPr lang="en-US" dirty="0" smtClean="0"/>
              <a:t>5 What are your program’s public service values?</a:t>
            </a:r>
            <a:endParaRPr lang="en-US" dirty="0"/>
          </a:p>
        </p:txBody>
      </p:sp>
      <p:sp>
        <p:nvSpPr>
          <p:cNvPr id="4" name="Content Placeholder 3"/>
          <p:cNvSpPr>
            <a:spLocks noGrp="1"/>
          </p:cNvSpPr>
          <p:nvPr>
            <p:ph sz="half" idx="2"/>
          </p:nvPr>
        </p:nvSpPr>
        <p:spPr>
          <a:xfrm>
            <a:off x="457200" y="1588167"/>
            <a:ext cx="8542421" cy="4876801"/>
          </a:xfrm>
        </p:spPr>
        <p:txBody>
          <a:bodyPr>
            <a:normAutofit/>
          </a:bodyPr>
          <a:lstStyle/>
          <a:p>
            <a:pPr marL="0" indent="0" algn="ctr">
              <a:buNone/>
            </a:pPr>
            <a:r>
              <a:rPr lang="en-US" sz="2600" b="1" dirty="0" smtClean="0">
                <a:solidFill>
                  <a:srgbClr val="008000"/>
                </a:solidFill>
              </a:rPr>
              <a:t>Civil rights</a:t>
            </a:r>
          </a:p>
          <a:p>
            <a:pPr marL="0" indent="0" algn="ctr">
              <a:buNone/>
            </a:pPr>
            <a:r>
              <a:rPr lang="en-US" sz="2600" b="1" dirty="0" smtClean="0">
                <a:solidFill>
                  <a:srgbClr val="008000"/>
                </a:solidFill>
              </a:rPr>
              <a:t>Constitutionalism</a:t>
            </a:r>
          </a:p>
          <a:p>
            <a:pPr marL="0" indent="0" algn="ctr">
              <a:buNone/>
            </a:pPr>
            <a:r>
              <a:rPr lang="en-US" sz="2600" b="1" dirty="0" smtClean="0">
                <a:solidFill>
                  <a:srgbClr val="008000"/>
                </a:solidFill>
              </a:rPr>
              <a:t>Equity</a:t>
            </a:r>
          </a:p>
          <a:p>
            <a:pPr marL="0" indent="0" algn="ctr">
              <a:buNone/>
            </a:pPr>
            <a:r>
              <a:rPr lang="en-US" sz="2600" b="1" dirty="0" smtClean="0">
                <a:solidFill>
                  <a:srgbClr val="008000"/>
                </a:solidFill>
              </a:rPr>
              <a:t>Efficiency</a:t>
            </a:r>
          </a:p>
          <a:p>
            <a:pPr marL="0" indent="0" algn="ctr">
              <a:buNone/>
            </a:pPr>
            <a:r>
              <a:rPr lang="en-US" sz="2600" b="1" dirty="0" smtClean="0">
                <a:solidFill>
                  <a:srgbClr val="008000"/>
                </a:solidFill>
              </a:rPr>
              <a:t>Sustainability</a:t>
            </a:r>
          </a:p>
          <a:p>
            <a:pPr marL="0" indent="0" algn="ctr">
              <a:buNone/>
            </a:pPr>
            <a:r>
              <a:rPr lang="en-US" sz="2600" b="1" dirty="0" smtClean="0">
                <a:solidFill>
                  <a:srgbClr val="008000"/>
                </a:solidFill>
              </a:rPr>
              <a:t>Accountability</a:t>
            </a:r>
          </a:p>
          <a:p>
            <a:pPr marL="0" indent="0" algn="ctr">
              <a:buNone/>
            </a:pPr>
            <a:r>
              <a:rPr lang="en-US" sz="2600" b="1" dirty="0" smtClean="0">
                <a:solidFill>
                  <a:srgbClr val="008000"/>
                </a:solidFill>
              </a:rPr>
              <a:t>Transparency</a:t>
            </a:r>
          </a:p>
          <a:p>
            <a:pPr marL="0" indent="0" algn="ctr">
              <a:buNone/>
            </a:pPr>
            <a:r>
              <a:rPr lang="en-US" sz="2600" b="1" dirty="0" smtClean="0">
                <a:solidFill>
                  <a:srgbClr val="008000"/>
                </a:solidFill>
              </a:rPr>
              <a:t>Inclusiveness…</a:t>
            </a:r>
            <a:endParaRPr lang="en-US" sz="2600" b="1" dirty="0">
              <a:solidFill>
                <a:srgbClr val="00B0F0"/>
              </a:solidFill>
            </a:endParaRPr>
          </a:p>
        </p:txBody>
      </p:sp>
    </p:spTree>
    <p:extLst>
      <p:ext uri="{BB962C8B-B14F-4D97-AF65-F5344CB8AC3E}">
        <p14:creationId xmlns:p14="http://schemas.microsoft.com/office/powerpoint/2010/main" val="55331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7096"/>
            <a:ext cx="7595938" cy="994610"/>
          </a:xfrm>
        </p:spPr>
        <p:txBody>
          <a:bodyPr/>
          <a:lstStyle/>
          <a:p>
            <a:r>
              <a:rPr lang="en-US" dirty="0" smtClean="0"/>
              <a:t/>
            </a:r>
            <a:br>
              <a:rPr lang="en-US" dirty="0" smtClean="0"/>
            </a:br>
            <a:r>
              <a:rPr lang="en-US" dirty="0" smtClean="0"/>
              <a:t>6 Whom does your program serve?</a:t>
            </a:r>
            <a:endParaRPr lang="en-US" dirty="0"/>
          </a:p>
        </p:txBody>
      </p:sp>
      <p:sp>
        <p:nvSpPr>
          <p:cNvPr id="4" name="Content Placeholder 3"/>
          <p:cNvSpPr>
            <a:spLocks noGrp="1"/>
          </p:cNvSpPr>
          <p:nvPr>
            <p:ph sz="half" idx="2"/>
          </p:nvPr>
        </p:nvSpPr>
        <p:spPr>
          <a:xfrm>
            <a:off x="457200" y="1588167"/>
            <a:ext cx="8542421" cy="4876801"/>
          </a:xfrm>
        </p:spPr>
        <p:txBody>
          <a:bodyPr>
            <a:normAutofit/>
          </a:bodyPr>
          <a:lstStyle/>
          <a:p>
            <a:pPr marL="0" indent="0" algn="ctr">
              <a:buNone/>
            </a:pPr>
            <a:r>
              <a:rPr lang="en-US" sz="2600" dirty="0" smtClean="0">
                <a:solidFill>
                  <a:schemeClr val="tx1"/>
                </a:solidFill>
              </a:rPr>
              <a:t>Rural or urban communities</a:t>
            </a:r>
          </a:p>
          <a:p>
            <a:pPr marL="0" indent="0" algn="ctr">
              <a:buNone/>
            </a:pPr>
            <a:r>
              <a:rPr lang="en-US" sz="2600" dirty="0" smtClean="0">
                <a:solidFill>
                  <a:schemeClr val="tx1"/>
                </a:solidFill>
              </a:rPr>
              <a:t>International organizations</a:t>
            </a:r>
          </a:p>
          <a:p>
            <a:pPr marL="0" indent="0" algn="ctr">
              <a:buNone/>
            </a:pPr>
            <a:r>
              <a:rPr lang="en-US" sz="2600" dirty="0" smtClean="0">
                <a:solidFill>
                  <a:schemeClr val="tx1"/>
                </a:solidFill>
              </a:rPr>
              <a:t>National government</a:t>
            </a:r>
          </a:p>
          <a:p>
            <a:pPr marL="0" indent="0" algn="ctr">
              <a:buNone/>
            </a:pPr>
            <a:r>
              <a:rPr lang="en-US" sz="2600" dirty="0" smtClean="0">
                <a:solidFill>
                  <a:schemeClr val="tx1"/>
                </a:solidFill>
              </a:rPr>
              <a:t>Nonprofits</a:t>
            </a:r>
          </a:p>
          <a:p>
            <a:pPr marL="0" indent="0" algn="ctr">
              <a:buNone/>
            </a:pPr>
            <a:r>
              <a:rPr lang="en-US" sz="2600" dirty="0" smtClean="0">
                <a:solidFill>
                  <a:schemeClr val="tx1"/>
                </a:solidFill>
              </a:rPr>
              <a:t>State agency employees</a:t>
            </a:r>
          </a:p>
          <a:p>
            <a:pPr marL="0" indent="0" algn="ctr">
              <a:buNone/>
            </a:pPr>
            <a:r>
              <a:rPr lang="en-US" sz="2600" dirty="0" smtClean="0">
                <a:solidFill>
                  <a:schemeClr val="tx1"/>
                </a:solidFill>
              </a:rPr>
              <a:t>Municipal government employees</a:t>
            </a:r>
          </a:p>
          <a:p>
            <a:pPr marL="0" indent="0" algn="ctr">
              <a:buNone/>
            </a:pPr>
            <a:r>
              <a:rPr lang="en-US" sz="2600" dirty="0" smtClean="0">
                <a:solidFill>
                  <a:schemeClr val="tx1"/>
                </a:solidFill>
              </a:rPr>
              <a:t>Recent grads from nearby universities</a:t>
            </a:r>
          </a:p>
          <a:p>
            <a:pPr marL="0" indent="0" algn="ctr">
              <a:buNone/>
            </a:pPr>
            <a:r>
              <a:rPr lang="en-US" sz="2600" dirty="0" smtClean="0">
                <a:solidFill>
                  <a:schemeClr val="tx1"/>
                </a:solidFill>
              </a:rPr>
              <a:t>Criminal justice industry …</a:t>
            </a:r>
            <a:endParaRPr lang="en-US" sz="2600" dirty="0">
              <a:solidFill>
                <a:schemeClr val="tx1"/>
              </a:solidFill>
            </a:endParaRPr>
          </a:p>
        </p:txBody>
      </p:sp>
    </p:spTree>
    <p:extLst>
      <p:ext uri="{BB962C8B-B14F-4D97-AF65-F5344CB8AC3E}">
        <p14:creationId xmlns:p14="http://schemas.microsoft.com/office/powerpoint/2010/main" val="161138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7096"/>
            <a:ext cx="7595938" cy="994610"/>
          </a:xfrm>
        </p:spPr>
        <p:txBody>
          <a:bodyPr/>
          <a:lstStyle/>
          <a:p>
            <a:r>
              <a:rPr lang="en-US" dirty="0" smtClean="0"/>
              <a:t>Exercise</a:t>
            </a:r>
            <a:endParaRPr lang="en-US" dirty="0"/>
          </a:p>
        </p:txBody>
      </p:sp>
      <p:sp>
        <p:nvSpPr>
          <p:cNvPr id="4" name="Content Placeholder 3"/>
          <p:cNvSpPr>
            <a:spLocks noGrp="1"/>
          </p:cNvSpPr>
          <p:nvPr>
            <p:ph sz="half" idx="2"/>
          </p:nvPr>
        </p:nvSpPr>
        <p:spPr>
          <a:xfrm>
            <a:off x="457199" y="1860882"/>
            <a:ext cx="8542421" cy="4387599"/>
          </a:xfrm>
        </p:spPr>
        <p:txBody>
          <a:bodyPr>
            <a:normAutofit/>
          </a:bodyPr>
          <a:lstStyle/>
          <a:p>
            <a:pPr marL="514350" indent="-514350">
              <a:buFont typeface="+mj-lt"/>
              <a:buAutoNum type="arabicPeriod"/>
            </a:pPr>
            <a:r>
              <a:rPr lang="en-US" sz="2600" dirty="0" smtClean="0">
                <a:solidFill>
                  <a:schemeClr val="tx1"/>
                </a:solidFill>
              </a:rPr>
              <a:t>Address the 6 questions about your program’s strengths, aspirations, distinguishing characteristics, public service values, and key constituencies.</a:t>
            </a:r>
          </a:p>
          <a:p>
            <a:pPr marL="514350" indent="-514350">
              <a:buFont typeface="+mj-lt"/>
              <a:buAutoNum type="arabicPeriod"/>
            </a:pPr>
            <a:r>
              <a:rPr lang="en-US" sz="2600" dirty="0" smtClean="0">
                <a:solidFill>
                  <a:schemeClr val="tx1"/>
                </a:solidFill>
              </a:rPr>
              <a:t>Write a mission statement for your program based on the answers.</a:t>
            </a:r>
          </a:p>
          <a:p>
            <a:pPr marL="514350" indent="-514350">
              <a:buFont typeface="+mj-lt"/>
              <a:buAutoNum type="arabicPeriod"/>
            </a:pPr>
            <a:r>
              <a:rPr lang="en-US" sz="2600" dirty="0" smtClean="0">
                <a:solidFill>
                  <a:schemeClr val="tx1"/>
                </a:solidFill>
              </a:rPr>
              <a:t>Share and discuss how well each mission captures the program’s essence.</a:t>
            </a:r>
            <a:endParaRPr lang="en-US" sz="2600" dirty="0">
              <a:solidFill>
                <a:schemeClr val="tx1"/>
              </a:solidFill>
            </a:endParaRPr>
          </a:p>
        </p:txBody>
      </p:sp>
    </p:spTree>
    <p:extLst>
      <p:ext uri="{BB962C8B-B14F-4D97-AF65-F5344CB8AC3E}">
        <p14:creationId xmlns:p14="http://schemas.microsoft.com/office/powerpoint/2010/main" val="392815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7096"/>
            <a:ext cx="7595938" cy="994610"/>
          </a:xfrm>
        </p:spPr>
        <p:txBody>
          <a:bodyPr/>
          <a:lstStyle/>
          <a:p>
            <a:r>
              <a:rPr lang="en-US" dirty="0" smtClean="0"/>
              <a:t>Who are the stakeholders in your program?</a:t>
            </a:r>
            <a:endParaRPr lang="en-US" dirty="0"/>
          </a:p>
        </p:txBody>
      </p:sp>
      <p:sp>
        <p:nvSpPr>
          <p:cNvPr id="4" name="Content Placeholder 3"/>
          <p:cNvSpPr>
            <a:spLocks noGrp="1"/>
          </p:cNvSpPr>
          <p:nvPr>
            <p:ph sz="half" idx="2"/>
          </p:nvPr>
        </p:nvSpPr>
        <p:spPr>
          <a:xfrm>
            <a:off x="457200" y="1732547"/>
            <a:ext cx="8542421" cy="4732421"/>
          </a:xfrm>
        </p:spPr>
        <p:txBody>
          <a:bodyPr>
            <a:normAutofit/>
          </a:bodyPr>
          <a:lstStyle/>
          <a:p>
            <a:pPr marL="0" indent="0" algn="ctr">
              <a:buNone/>
            </a:pPr>
            <a:r>
              <a:rPr lang="en-US" sz="2800" dirty="0" smtClean="0">
                <a:solidFill>
                  <a:schemeClr val="tx1"/>
                </a:solidFill>
              </a:rPr>
              <a:t>University administrators</a:t>
            </a:r>
          </a:p>
          <a:p>
            <a:pPr marL="0" indent="0" algn="ctr">
              <a:buNone/>
            </a:pPr>
            <a:r>
              <a:rPr lang="en-US" sz="2800" dirty="0" smtClean="0">
                <a:solidFill>
                  <a:schemeClr val="tx1"/>
                </a:solidFill>
              </a:rPr>
              <a:t>Partner units</a:t>
            </a:r>
          </a:p>
          <a:p>
            <a:pPr marL="0" indent="0" algn="ctr">
              <a:buNone/>
            </a:pPr>
            <a:r>
              <a:rPr lang="en-US" sz="2800" dirty="0" smtClean="0">
                <a:solidFill>
                  <a:schemeClr val="tx1"/>
                </a:solidFill>
              </a:rPr>
              <a:t>Major employers</a:t>
            </a:r>
          </a:p>
          <a:p>
            <a:pPr marL="0" indent="0" algn="ctr">
              <a:buNone/>
            </a:pPr>
            <a:r>
              <a:rPr lang="en-US" sz="2800" dirty="0" smtClean="0">
                <a:solidFill>
                  <a:schemeClr val="tx1"/>
                </a:solidFill>
              </a:rPr>
              <a:t>Faculty</a:t>
            </a:r>
          </a:p>
          <a:p>
            <a:pPr marL="0" indent="0" algn="ctr">
              <a:buNone/>
            </a:pPr>
            <a:r>
              <a:rPr lang="en-US" sz="2800" dirty="0" smtClean="0">
                <a:solidFill>
                  <a:schemeClr val="tx1"/>
                </a:solidFill>
              </a:rPr>
              <a:t>Students</a:t>
            </a:r>
          </a:p>
          <a:p>
            <a:pPr marL="0" indent="0" algn="ctr">
              <a:buNone/>
            </a:pPr>
            <a:r>
              <a:rPr lang="en-US" sz="2800" dirty="0" smtClean="0">
                <a:solidFill>
                  <a:schemeClr val="tx1"/>
                </a:solidFill>
              </a:rPr>
              <a:t>Staff</a:t>
            </a:r>
          </a:p>
          <a:p>
            <a:pPr marL="0" indent="0" algn="ctr">
              <a:buNone/>
            </a:pPr>
            <a:r>
              <a:rPr lang="en-US" sz="2800" dirty="0" smtClean="0">
                <a:solidFill>
                  <a:schemeClr val="tx1"/>
                </a:solidFill>
              </a:rPr>
              <a:t>Alumni</a:t>
            </a:r>
            <a:endParaRPr lang="en-US" sz="2800" dirty="0">
              <a:solidFill>
                <a:schemeClr val="tx1"/>
              </a:solidFill>
            </a:endParaRPr>
          </a:p>
        </p:txBody>
      </p:sp>
    </p:spTree>
    <p:extLst>
      <p:ext uri="{BB962C8B-B14F-4D97-AF65-F5344CB8AC3E}">
        <p14:creationId xmlns:p14="http://schemas.microsoft.com/office/powerpoint/2010/main" val="156520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en-US" dirty="0" smtClean="0"/>
              <a:t>Current Practices and Expectations</a:t>
            </a:r>
            <a:endParaRPr lang="en-US" dirty="0"/>
          </a:p>
        </p:txBody>
      </p:sp>
      <p:sp>
        <p:nvSpPr>
          <p:cNvPr id="4" name="Content Placeholder 3"/>
          <p:cNvSpPr>
            <a:spLocks noGrp="1"/>
          </p:cNvSpPr>
          <p:nvPr>
            <p:ph sz="half" idx="2"/>
          </p:nvPr>
        </p:nvSpPr>
        <p:spPr>
          <a:xfrm>
            <a:off x="457199" y="2422358"/>
            <a:ext cx="7980948" cy="3896311"/>
          </a:xfrm>
        </p:spPr>
        <p:txBody>
          <a:bodyPr>
            <a:normAutofit fontScale="92500" lnSpcReduction="10000"/>
          </a:bodyPr>
          <a:lstStyle/>
          <a:p>
            <a:pPr marL="514350" indent="-514350">
              <a:buFont typeface="+mj-lt"/>
              <a:buAutoNum type="arabicPeriod"/>
            </a:pPr>
            <a:r>
              <a:rPr lang="en-US" sz="2800" dirty="0" smtClean="0"/>
              <a:t>Current Practices</a:t>
            </a:r>
            <a:endParaRPr lang="en-US" sz="2800" dirty="0"/>
          </a:p>
          <a:p>
            <a:pPr lvl="1"/>
            <a:r>
              <a:rPr lang="en-US" sz="2800" dirty="0" smtClean="0"/>
              <a:t>Peer examples</a:t>
            </a:r>
          </a:p>
          <a:p>
            <a:pPr lvl="1"/>
            <a:r>
              <a:rPr lang="en-US" sz="2800" dirty="0">
                <a:hlinkClick r:id="rId3"/>
              </a:rPr>
              <a:t>https://accreditation.naspaa.org/resources/peer-examples</a:t>
            </a:r>
            <a:r>
              <a:rPr lang="en-US" sz="2800" dirty="0" smtClean="0">
                <a:hlinkClick r:id="rId3"/>
              </a:rPr>
              <a:t>/</a:t>
            </a:r>
            <a:endParaRPr lang="en-US" sz="2800" dirty="0"/>
          </a:p>
          <a:p>
            <a:pPr marL="0" indent="0">
              <a:buNone/>
            </a:pPr>
            <a:r>
              <a:rPr lang="en-US" sz="2800" dirty="0" smtClean="0"/>
              <a:t>2. Expectations</a:t>
            </a:r>
          </a:p>
          <a:p>
            <a:pPr lvl="1"/>
            <a:r>
              <a:rPr lang="en-US" sz="2800" dirty="0" smtClean="0"/>
              <a:t>COPRA Policy Statements</a:t>
            </a:r>
          </a:p>
          <a:p>
            <a:pPr lvl="1"/>
            <a:r>
              <a:rPr lang="en-US" sz="2800" dirty="0">
                <a:hlinkClick r:id="rId4"/>
              </a:rPr>
              <a:t>https://naspaaaccreditation.files.wordpress.com/2014/08/copra-policy-statements-12-13.</a:t>
            </a:r>
            <a:r>
              <a:rPr lang="en-US" sz="2800" dirty="0" smtClean="0">
                <a:hlinkClick r:id="rId4"/>
              </a:rPr>
              <a:t>pdf</a:t>
            </a:r>
            <a:endParaRPr lang="en-US" sz="2800" dirty="0" smtClean="0"/>
          </a:p>
          <a:p>
            <a:pPr marL="228600" lvl="1" indent="0">
              <a:buNone/>
            </a:pPr>
            <a:endParaRPr lang="en-US" sz="2800" dirty="0"/>
          </a:p>
          <a:p>
            <a:pPr lvl="1"/>
            <a:endParaRPr lang="en-US" sz="2800" dirty="0" smtClean="0"/>
          </a:p>
        </p:txBody>
      </p:sp>
    </p:spTree>
    <p:extLst>
      <p:ext uri="{BB962C8B-B14F-4D97-AF65-F5344CB8AC3E}">
        <p14:creationId xmlns:p14="http://schemas.microsoft.com/office/powerpoint/2010/main" val="276727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886636" cy="1521070"/>
          </a:xfrm>
        </p:spPr>
        <p:txBody>
          <a:bodyPr/>
          <a:lstStyle/>
          <a:p>
            <a:r>
              <a:rPr lang="en-US" dirty="0" smtClean="0"/>
              <a:t>Strategic and Program Management</a:t>
            </a:r>
            <a:r>
              <a:rPr lang="en-US" dirty="0"/>
              <a:t> </a:t>
            </a:r>
            <a:r>
              <a:rPr lang="en-US" dirty="0" smtClean="0"/>
              <a:t>– Role of the Logic Model</a:t>
            </a:r>
            <a:endParaRPr lang="x-none" dirty="0"/>
          </a:p>
        </p:txBody>
      </p:sp>
      <p:sp>
        <p:nvSpPr>
          <p:cNvPr id="3" name="Content Placeholder 2"/>
          <p:cNvSpPr>
            <a:spLocks noGrp="1"/>
          </p:cNvSpPr>
          <p:nvPr>
            <p:ph sz="quarter" idx="4294967295"/>
          </p:nvPr>
        </p:nvSpPr>
        <p:spPr>
          <a:xfrm>
            <a:off x="609600" y="1927102"/>
            <a:ext cx="7924800" cy="3787898"/>
          </a:xfrm>
          <a:prstGeom prst="rect">
            <a:avLst/>
          </a:prstGeom>
        </p:spPr>
        <p:txBody>
          <a:bodyPr>
            <a:normAutofit/>
          </a:bodyPr>
          <a:lstStyle/>
          <a:p>
            <a:pPr marL="0" indent="0">
              <a:buNone/>
            </a:pPr>
            <a:endParaRPr lang="en-US" sz="2400" dirty="0" smtClean="0"/>
          </a:p>
          <a:p>
            <a:r>
              <a:rPr lang="en-US" sz="2400" dirty="0" smtClean="0"/>
              <a:t>Program Mission</a:t>
            </a:r>
          </a:p>
          <a:p>
            <a:r>
              <a:rPr lang="en-US" sz="2400" dirty="0" smtClean="0"/>
              <a:t>Program Goals</a:t>
            </a:r>
            <a:endParaRPr lang="en-US" sz="2400" dirty="0"/>
          </a:p>
          <a:p>
            <a:endParaRPr lang="en-US" sz="1800" dirty="0"/>
          </a:p>
          <a:p>
            <a:pPr marL="0" indent="0">
              <a:buNone/>
            </a:pPr>
            <a:endParaRPr lang="x-none" dirty="0"/>
          </a:p>
        </p:txBody>
      </p:sp>
    </p:spTree>
    <p:extLst>
      <p:ext uri="{BB962C8B-B14F-4D97-AF65-F5344CB8AC3E}">
        <p14:creationId xmlns:p14="http://schemas.microsoft.com/office/powerpoint/2010/main" val="3420859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886636" cy="1521070"/>
          </a:xfrm>
        </p:spPr>
        <p:txBody>
          <a:bodyPr/>
          <a:lstStyle/>
          <a:p>
            <a:r>
              <a:rPr lang="en-US" dirty="0" smtClean="0"/>
              <a:t>PROGRAM GOALS</a:t>
            </a:r>
            <a:endParaRPr lang="x-none" dirty="0"/>
          </a:p>
        </p:txBody>
      </p:sp>
      <p:sp>
        <p:nvSpPr>
          <p:cNvPr id="3" name="Content Placeholder 2"/>
          <p:cNvSpPr>
            <a:spLocks noGrp="1"/>
          </p:cNvSpPr>
          <p:nvPr>
            <p:ph sz="quarter" idx="4294967295"/>
          </p:nvPr>
        </p:nvSpPr>
        <p:spPr>
          <a:xfrm>
            <a:off x="609600" y="1927102"/>
            <a:ext cx="7924800" cy="3787898"/>
          </a:xfrm>
          <a:prstGeom prst="rect">
            <a:avLst/>
          </a:prstGeom>
        </p:spPr>
        <p:txBody>
          <a:bodyPr>
            <a:normAutofit/>
          </a:bodyPr>
          <a:lstStyle/>
          <a:p>
            <a:pPr marL="0" indent="0">
              <a:buNone/>
            </a:pPr>
            <a:endParaRPr lang="en-US" sz="2400" dirty="0" smtClean="0"/>
          </a:p>
          <a:p>
            <a:r>
              <a:rPr lang="en-US" sz="2400" dirty="0" smtClean="0"/>
              <a:t>Program Impact</a:t>
            </a:r>
          </a:p>
          <a:p>
            <a:r>
              <a:rPr lang="en-US" sz="2400" dirty="0" smtClean="0"/>
              <a:t>Program Goals</a:t>
            </a:r>
          </a:p>
          <a:p>
            <a:r>
              <a:rPr lang="en-US" sz="2400" dirty="0" smtClean="0"/>
              <a:t>Assessing and Communicating Impact and Goals</a:t>
            </a:r>
            <a:endParaRPr lang="en-US" sz="2400" dirty="0"/>
          </a:p>
          <a:p>
            <a:endParaRPr lang="en-US" sz="1800" dirty="0"/>
          </a:p>
          <a:p>
            <a:pPr marL="0" indent="0">
              <a:buNone/>
            </a:pPr>
            <a:endParaRPr lang="x-none" dirty="0"/>
          </a:p>
        </p:txBody>
      </p:sp>
    </p:spTree>
    <p:extLst>
      <p:ext uri="{BB962C8B-B14F-4D97-AF65-F5344CB8AC3E}">
        <p14:creationId xmlns:p14="http://schemas.microsoft.com/office/powerpoint/2010/main" val="25841260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886636" cy="1521070"/>
          </a:xfrm>
        </p:spPr>
        <p:txBody>
          <a:bodyPr/>
          <a:lstStyle/>
          <a:p>
            <a:r>
              <a:rPr lang="en-US" dirty="0" smtClean="0"/>
              <a:t>What are your program </a:t>
            </a:r>
            <a:r>
              <a:rPr lang="en-US" dirty="0" smtClean="0"/>
              <a:t>goals? </a:t>
            </a:r>
            <a:r>
              <a:rPr lang="en-US" dirty="0" smtClean="0"/>
              <a:t>- Exercise</a:t>
            </a:r>
            <a:endParaRPr lang="x-none" dirty="0"/>
          </a:p>
        </p:txBody>
      </p:sp>
      <p:sp>
        <p:nvSpPr>
          <p:cNvPr id="3" name="Content Placeholder 2"/>
          <p:cNvSpPr>
            <a:spLocks noGrp="1"/>
          </p:cNvSpPr>
          <p:nvPr>
            <p:ph sz="quarter" idx="4294967295"/>
          </p:nvPr>
        </p:nvSpPr>
        <p:spPr>
          <a:xfrm>
            <a:off x="609600" y="1927102"/>
            <a:ext cx="7924800" cy="3787898"/>
          </a:xfrm>
          <a:prstGeom prst="rect">
            <a:avLst/>
          </a:prstGeom>
        </p:spPr>
        <p:txBody>
          <a:bodyPr>
            <a:normAutofit lnSpcReduction="10000"/>
          </a:bodyPr>
          <a:lstStyle/>
          <a:p>
            <a:pPr marL="0" indent="0">
              <a:buNone/>
            </a:pPr>
            <a:endParaRPr lang="en-US" sz="2400" dirty="0" smtClean="0"/>
          </a:p>
          <a:p>
            <a:r>
              <a:rPr lang="en-US" sz="2400" dirty="0" smtClean="0"/>
              <a:t>Teaching</a:t>
            </a:r>
          </a:p>
          <a:p>
            <a:r>
              <a:rPr lang="en-US" sz="2400" dirty="0" smtClean="0"/>
              <a:t>Research </a:t>
            </a:r>
          </a:p>
          <a:p>
            <a:r>
              <a:rPr lang="en-US" sz="2400" dirty="0" smtClean="0"/>
              <a:t>Service</a:t>
            </a:r>
          </a:p>
          <a:p>
            <a:r>
              <a:rPr lang="en-US" sz="2400" dirty="0" smtClean="0"/>
              <a:t>Other</a:t>
            </a:r>
          </a:p>
          <a:p>
            <a:r>
              <a:rPr lang="en-US" sz="2400" dirty="0" smtClean="0"/>
              <a:t>Develop and List at the Table and Share with Those at the Table</a:t>
            </a:r>
            <a:endParaRPr lang="en-US" sz="2400" dirty="0"/>
          </a:p>
          <a:p>
            <a:pPr marL="0" indent="0">
              <a:buNone/>
            </a:pPr>
            <a:endParaRPr lang="en-US" sz="1800" dirty="0"/>
          </a:p>
        </p:txBody>
      </p:sp>
    </p:spTree>
    <p:extLst>
      <p:ext uri="{BB962C8B-B14F-4D97-AF65-F5344CB8AC3E}">
        <p14:creationId xmlns:p14="http://schemas.microsoft.com/office/powerpoint/2010/main" val="22575932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886636" cy="1521070"/>
          </a:xfrm>
        </p:spPr>
        <p:txBody>
          <a:bodyPr/>
          <a:lstStyle/>
          <a:p>
            <a:r>
              <a:rPr lang="en-US" dirty="0" smtClean="0"/>
              <a:t>Articulating and Sharing Program Goals</a:t>
            </a:r>
            <a:endParaRPr lang="x-none" dirty="0"/>
          </a:p>
        </p:txBody>
      </p:sp>
      <p:sp>
        <p:nvSpPr>
          <p:cNvPr id="3" name="Content Placeholder 2"/>
          <p:cNvSpPr>
            <a:spLocks noGrp="1"/>
          </p:cNvSpPr>
          <p:nvPr>
            <p:ph sz="quarter" idx="4294967295"/>
          </p:nvPr>
        </p:nvSpPr>
        <p:spPr>
          <a:xfrm>
            <a:off x="609600" y="1927102"/>
            <a:ext cx="7924800" cy="3787898"/>
          </a:xfrm>
          <a:prstGeom prst="rect">
            <a:avLst/>
          </a:prstGeom>
        </p:spPr>
        <p:txBody>
          <a:bodyPr>
            <a:normAutofit/>
          </a:bodyPr>
          <a:lstStyle/>
          <a:p>
            <a:pPr marL="0" indent="0">
              <a:buNone/>
            </a:pPr>
            <a:endParaRPr lang="en-US" sz="2400" dirty="0" smtClean="0"/>
          </a:p>
          <a:p>
            <a:r>
              <a:rPr lang="en-US" sz="2400" dirty="0" smtClean="0"/>
              <a:t>Developing a Logic Model</a:t>
            </a:r>
          </a:p>
          <a:p>
            <a:r>
              <a:rPr lang="en-US" sz="2400" dirty="0" smtClean="0"/>
              <a:t>Components of the Logic Model</a:t>
            </a:r>
          </a:p>
          <a:p>
            <a:r>
              <a:rPr lang="en-US" sz="2400" dirty="0" smtClean="0"/>
              <a:t>Distinguish the Logic Model from an Assessment Model</a:t>
            </a:r>
            <a:endParaRPr lang="en-US" sz="2400" dirty="0"/>
          </a:p>
          <a:p>
            <a:pPr marL="0" indent="0">
              <a:buNone/>
            </a:pPr>
            <a:endParaRPr lang="en-US" sz="1800" dirty="0"/>
          </a:p>
        </p:txBody>
      </p:sp>
    </p:spTree>
    <p:extLst>
      <p:ext uri="{BB962C8B-B14F-4D97-AF65-F5344CB8AC3E}">
        <p14:creationId xmlns:p14="http://schemas.microsoft.com/office/powerpoint/2010/main" val="29394765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en-US" dirty="0" smtClean="0"/>
              <a:t>Session 2A     Fundamentals: What are your Program Goals?</a:t>
            </a:r>
            <a:endParaRPr lang="en-US" dirty="0"/>
          </a:p>
        </p:txBody>
      </p:sp>
      <p:sp>
        <p:nvSpPr>
          <p:cNvPr id="4" name="Content Placeholder 3"/>
          <p:cNvSpPr>
            <a:spLocks noGrp="1"/>
          </p:cNvSpPr>
          <p:nvPr>
            <p:ph sz="half" idx="2"/>
          </p:nvPr>
        </p:nvSpPr>
        <p:spPr>
          <a:xfrm>
            <a:off x="457199" y="2422358"/>
            <a:ext cx="7980948" cy="3896311"/>
          </a:xfrm>
        </p:spPr>
        <p:txBody>
          <a:bodyPr>
            <a:normAutofit/>
          </a:bodyPr>
          <a:lstStyle/>
          <a:p>
            <a:pPr marL="514350" indent="-514350">
              <a:buFont typeface="+mj-lt"/>
              <a:buAutoNum type="arabicPeriod"/>
            </a:pPr>
            <a:r>
              <a:rPr lang="en-US" sz="2800" dirty="0" smtClean="0"/>
              <a:t>Overarching Philosophy </a:t>
            </a:r>
            <a:r>
              <a:rPr lang="en-US" sz="2800" dirty="0"/>
              <a:t> </a:t>
            </a:r>
            <a:r>
              <a:rPr lang="en-US" sz="2800" dirty="0" smtClean="0"/>
              <a:t>of Accreditation</a:t>
            </a:r>
            <a:endParaRPr lang="en-US" sz="2800" dirty="0"/>
          </a:p>
          <a:p>
            <a:pPr lvl="3"/>
            <a:r>
              <a:rPr lang="en-US" sz="2800" dirty="0" smtClean="0"/>
              <a:t>Basic Process</a:t>
            </a:r>
          </a:p>
          <a:p>
            <a:pPr lvl="3"/>
            <a:r>
              <a:rPr lang="en-US" sz="2800" dirty="0" smtClean="0"/>
              <a:t>Key Actors and Roles</a:t>
            </a:r>
          </a:p>
          <a:p>
            <a:pPr marL="514350" indent="-514350">
              <a:buFont typeface="+mj-lt"/>
              <a:buAutoNum type="arabicPeriod"/>
            </a:pPr>
            <a:r>
              <a:rPr lang="en-US" sz="2800" dirty="0" smtClean="0"/>
              <a:t>Importance of Mission</a:t>
            </a:r>
          </a:p>
          <a:p>
            <a:pPr marL="514350" indent="-514350">
              <a:buFont typeface="+mj-lt"/>
              <a:buAutoNum type="arabicPeriod"/>
            </a:pPr>
            <a:r>
              <a:rPr lang="en-US" sz="2800" dirty="0" smtClean="0"/>
              <a:t>Strategic &amp; Program Management – The Role of the Logic Model</a:t>
            </a:r>
          </a:p>
          <a:p>
            <a:pPr marL="0" indent="0">
              <a:buNone/>
            </a:pPr>
            <a:endParaRPr lang="en-US" sz="2800" dirty="0"/>
          </a:p>
        </p:txBody>
      </p:sp>
    </p:spTree>
    <p:extLst>
      <p:ext uri="{BB962C8B-B14F-4D97-AF65-F5344CB8AC3E}">
        <p14:creationId xmlns:p14="http://schemas.microsoft.com/office/powerpoint/2010/main" val="339522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47026"/>
          </a:xfrm>
        </p:spPr>
        <p:txBody>
          <a:bodyPr/>
          <a:lstStyle/>
          <a:p>
            <a:r>
              <a:rPr lang="en-US" dirty="0" smtClean="0"/>
              <a:t>The basic LOGIC MODEL</a:t>
            </a:r>
            <a:endParaRPr lang="en-US" dirty="0"/>
          </a:p>
        </p:txBody>
      </p:sp>
      <p:graphicFrame>
        <p:nvGraphicFramePr>
          <p:cNvPr id="5" name="Content Placeholder 3"/>
          <p:cNvGraphicFramePr>
            <a:graphicFrameLocks noGrp="1"/>
          </p:cNvGraphicFramePr>
          <p:nvPr>
            <p:ph sz="quarter" idx="4294967295"/>
            <p:extLst>
              <p:ext uri="{D42A27DB-BD31-4B8C-83A1-F6EECF244321}">
                <p14:modId xmlns:p14="http://schemas.microsoft.com/office/powerpoint/2010/main" val="3808302665"/>
              </p:ext>
            </p:extLst>
          </p:nvPr>
        </p:nvGraphicFramePr>
        <p:xfrm>
          <a:off x="125422" y="1145606"/>
          <a:ext cx="8873560" cy="5273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922478" y="3405491"/>
            <a:ext cx="3299044" cy="923330"/>
          </a:xfrm>
          <a:prstGeom prst="rect">
            <a:avLst/>
          </a:prstGeom>
          <a:noFill/>
        </p:spPr>
        <p:txBody>
          <a:bodyPr wrap="squar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MISSION</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529132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2800" dirty="0" smtClean="0"/>
              <a:t>Note Comments on Inputs, Activities, Outputs, Outcomes and Measures on Hand-out</a:t>
            </a:r>
            <a:endParaRPr lang="en-US" sz="2800" dirty="0"/>
          </a:p>
        </p:txBody>
      </p:sp>
    </p:spTree>
    <p:extLst>
      <p:ext uri="{BB962C8B-B14F-4D97-AF65-F5344CB8AC3E}">
        <p14:creationId xmlns:p14="http://schemas.microsoft.com/office/powerpoint/2010/main" val="83176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85" y="710574"/>
            <a:ext cx="7056880" cy="923528"/>
          </a:xfrm>
        </p:spPr>
        <p:txBody>
          <a:bodyPr/>
          <a:lstStyle/>
          <a:p>
            <a:r>
              <a:rPr lang="en-US" dirty="0"/>
              <a:t>L</a:t>
            </a:r>
            <a:r>
              <a:rPr lang="en-US" dirty="0" smtClean="0"/>
              <a:t>ogic </a:t>
            </a:r>
            <a:r>
              <a:rPr lang="en-US" dirty="0" smtClean="0"/>
              <a:t>M</a:t>
            </a:r>
            <a:r>
              <a:rPr lang="en-US" dirty="0" smtClean="0"/>
              <a:t>odel </a:t>
            </a:r>
            <a:r>
              <a:rPr lang="en-US" dirty="0" smtClean="0"/>
              <a:t>Elements – Converting from generic to mission-driven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27716264"/>
              </p:ext>
            </p:extLst>
          </p:nvPr>
        </p:nvGraphicFramePr>
        <p:xfrm>
          <a:off x="11981" y="1557614"/>
          <a:ext cx="9132018" cy="5145094"/>
        </p:xfrm>
        <a:graphic>
          <a:graphicData uri="http://schemas.openxmlformats.org/drawingml/2006/table">
            <a:tbl>
              <a:tblPr firstRow="1" bandRow="1">
                <a:tableStyleId>{5C22544A-7EE6-4342-B048-85BDC9FD1C3A}</a:tableStyleId>
              </a:tblPr>
              <a:tblGrid>
                <a:gridCol w="3584659"/>
                <a:gridCol w="1365504"/>
                <a:gridCol w="1438656"/>
                <a:gridCol w="1328928"/>
                <a:gridCol w="1414271"/>
              </a:tblGrid>
              <a:tr h="844210">
                <a:tc>
                  <a:txBody>
                    <a:bodyPr/>
                    <a:lstStyle/>
                    <a:p>
                      <a:pPr algn="ctr"/>
                      <a:r>
                        <a:rPr lang="en-US" sz="1600" dirty="0" smtClean="0"/>
                        <a:t>Inputs</a:t>
                      </a: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r>
              <a:tr h="999501">
                <a:tc>
                  <a:txBody>
                    <a:bodyPr/>
                    <a:lstStyle/>
                    <a:p>
                      <a:pPr algn="ctr"/>
                      <a:r>
                        <a:rPr lang="en-US" sz="1800" dirty="0" smtClean="0"/>
                        <a:t>Classrooms,</a:t>
                      </a:r>
                      <a:r>
                        <a:rPr lang="en-US" sz="1800" baseline="0" dirty="0" smtClean="0"/>
                        <a:t> Offices and Computer Labs</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999501">
                <a:tc>
                  <a:txBody>
                    <a:bodyPr/>
                    <a:lstStyle/>
                    <a:p>
                      <a:pPr algn="ctr"/>
                      <a:r>
                        <a:rPr lang="en-US" sz="1800" dirty="0" smtClean="0"/>
                        <a:t>Faculty and Staff</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1302381">
                <a:tc>
                  <a:txBody>
                    <a:bodyPr/>
                    <a:lstStyle/>
                    <a:p>
                      <a:pPr algn="ctr"/>
                      <a:r>
                        <a:rPr lang="en-US" sz="1800" dirty="0" smtClean="0"/>
                        <a:t>Money for Conference Travel</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999501">
                <a:tc>
                  <a:txBody>
                    <a:bodyPr/>
                    <a:lstStyle/>
                    <a:p>
                      <a:pPr algn="ctr"/>
                      <a:r>
                        <a:rPr lang="en-US" sz="1800" dirty="0" smtClean="0"/>
                        <a:t>Students</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bl>
          </a:graphicData>
        </a:graphic>
      </p:graphicFrame>
    </p:spTree>
    <p:extLst>
      <p:ext uri="{BB962C8B-B14F-4D97-AF65-F5344CB8AC3E}">
        <p14:creationId xmlns:p14="http://schemas.microsoft.com/office/powerpoint/2010/main" val="37596668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83" y="625594"/>
            <a:ext cx="6841775" cy="923528"/>
          </a:xfrm>
        </p:spPr>
        <p:txBody>
          <a:bodyPr/>
          <a:lstStyle/>
          <a:p>
            <a:r>
              <a:rPr lang="en-US" dirty="0"/>
              <a:t>L</a:t>
            </a:r>
            <a:r>
              <a:rPr lang="en-US" dirty="0" smtClean="0"/>
              <a:t>ogic </a:t>
            </a:r>
            <a:r>
              <a:rPr lang="en-US" dirty="0"/>
              <a:t>M</a:t>
            </a:r>
            <a:r>
              <a:rPr lang="en-US" dirty="0" smtClean="0"/>
              <a:t>odel </a:t>
            </a:r>
            <a:r>
              <a:rPr lang="en-US" dirty="0" smtClean="0"/>
              <a:t>Elements – Converting from generic to mission-driven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19793741"/>
              </p:ext>
            </p:extLst>
          </p:nvPr>
        </p:nvGraphicFramePr>
        <p:xfrm>
          <a:off x="11981" y="1557614"/>
          <a:ext cx="9132018" cy="5145094"/>
        </p:xfrm>
        <a:graphic>
          <a:graphicData uri="http://schemas.openxmlformats.org/drawingml/2006/table">
            <a:tbl>
              <a:tblPr firstRow="1" bandRow="1">
                <a:tableStyleId>{5C22544A-7EE6-4342-B048-85BDC9FD1C3A}</a:tableStyleId>
              </a:tblPr>
              <a:tblGrid>
                <a:gridCol w="926803"/>
                <a:gridCol w="3560064"/>
                <a:gridCol w="1975104"/>
                <a:gridCol w="1341120"/>
                <a:gridCol w="1328927"/>
              </a:tblGrid>
              <a:tr h="844210">
                <a:tc>
                  <a:txBody>
                    <a:bodyPr/>
                    <a:lstStyle/>
                    <a:p>
                      <a:pPr algn="ctr"/>
                      <a:endParaRPr lang="en-US" sz="1600" dirty="0"/>
                    </a:p>
                  </a:txBody>
                  <a:tcPr anchor="ctr"/>
                </a:tc>
                <a:tc>
                  <a:txBody>
                    <a:bodyPr/>
                    <a:lstStyle/>
                    <a:p>
                      <a:pPr algn="ctr"/>
                      <a:r>
                        <a:rPr lang="en-US" sz="1600" dirty="0" smtClean="0"/>
                        <a:t>Activities and/or Strategies</a:t>
                      </a: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r>
              <a:tr h="999501">
                <a:tc>
                  <a:txBody>
                    <a:bodyPr/>
                    <a:lstStyle/>
                    <a:p>
                      <a:pPr algn="ctr"/>
                      <a:endParaRPr lang="en-US" sz="1800" dirty="0"/>
                    </a:p>
                  </a:txBody>
                  <a:tcPr anchor="ctr"/>
                </a:tc>
                <a:tc>
                  <a:txBody>
                    <a:bodyPr/>
                    <a:lstStyle/>
                    <a:p>
                      <a:pPr algn="ctr"/>
                      <a:r>
                        <a:rPr lang="en-US" sz="1800" dirty="0" smtClean="0"/>
                        <a:t>Teach classes</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999501">
                <a:tc>
                  <a:txBody>
                    <a:bodyPr/>
                    <a:lstStyle/>
                    <a:p>
                      <a:pPr algn="ctr"/>
                      <a:endParaRPr lang="en-US" sz="1800" dirty="0"/>
                    </a:p>
                  </a:txBody>
                  <a:tcPr anchor="ctr"/>
                </a:tc>
                <a:tc>
                  <a:txBody>
                    <a:bodyPr/>
                    <a:lstStyle/>
                    <a:p>
                      <a:pPr algn="ctr"/>
                      <a:r>
                        <a:rPr lang="en-US" sz="1800" dirty="0" smtClean="0"/>
                        <a:t>Host</a:t>
                      </a:r>
                      <a:r>
                        <a:rPr lang="en-US" sz="1800" baseline="0" dirty="0" smtClean="0"/>
                        <a:t> guest speakers</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1302381">
                <a:tc>
                  <a:txBody>
                    <a:bodyPr/>
                    <a:lstStyle/>
                    <a:p>
                      <a:pPr algn="ctr"/>
                      <a:endParaRPr lang="en-US" sz="1800" dirty="0"/>
                    </a:p>
                  </a:txBody>
                  <a:tcPr anchor="ctr"/>
                </a:tc>
                <a:tc>
                  <a:txBody>
                    <a:bodyPr/>
                    <a:lstStyle/>
                    <a:p>
                      <a:pPr algn="ctr"/>
                      <a:r>
                        <a:rPr lang="en-US" sz="1800" dirty="0" smtClean="0"/>
                        <a:t>Maintain a social media</a:t>
                      </a:r>
                      <a:r>
                        <a:rPr lang="en-US" sz="1800" baseline="0" dirty="0" smtClean="0"/>
                        <a:t> presence</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999501">
                <a:tc>
                  <a:txBody>
                    <a:bodyPr/>
                    <a:lstStyle/>
                    <a:p>
                      <a:pPr algn="ctr"/>
                      <a:endParaRPr lang="en-US" sz="1800" dirty="0"/>
                    </a:p>
                  </a:txBody>
                  <a:tcPr anchor="ctr"/>
                </a:tc>
                <a:tc>
                  <a:txBody>
                    <a:bodyPr/>
                    <a:lstStyle/>
                    <a:p>
                      <a:pPr algn="ctr"/>
                      <a:r>
                        <a:rPr lang="en-US" sz="1800" dirty="0" smtClean="0"/>
                        <a:t>Recruit at</a:t>
                      </a:r>
                      <a:r>
                        <a:rPr lang="en-US" sz="1800" baseline="0" dirty="0" smtClean="0"/>
                        <a:t> UG programs</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bl>
          </a:graphicData>
        </a:graphic>
      </p:graphicFrame>
    </p:spTree>
    <p:extLst>
      <p:ext uri="{BB962C8B-B14F-4D97-AF65-F5344CB8AC3E}">
        <p14:creationId xmlns:p14="http://schemas.microsoft.com/office/powerpoint/2010/main" val="26124406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 y="695282"/>
            <a:ext cx="7087481" cy="923528"/>
          </a:xfrm>
        </p:spPr>
        <p:txBody>
          <a:bodyPr/>
          <a:lstStyle/>
          <a:p>
            <a:r>
              <a:rPr lang="en-US" dirty="0"/>
              <a:t>L</a:t>
            </a:r>
            <a:r>
              <a:rPr lang="en-US" dirty="0" smtClean="0"/>
              <a:t>ogic </a:t>
            </a:r>
            <a:r>
              <a:rPr lang="en-US" dirty="0"/>
              <a:t>M</a:t>
            </a:r>
            <a:r>
              <a:rPr lang="en-US" dirty="0" smtClean="0"/>
              <a:t>odel </a:t>
            </a:r>
            <a:r>
              <a:rPr lang="en-US" dirty="0" smtClean="0"/>
              <a:t>Elements – Converting from generic to mission-driven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16507327"/>
              </p:ext>
            </p:extLst>
          </p:nvPr>
        </p:nvGraphicFramePr>
        <p:xfrm>
          <a:off x="11981" y="1557614"/>
          <a:ext cx="9132018" cy="5145094"/>
        </p:xfrm>
        <a:graphic>
          <a:graphicData uri="http://schemas.openxmlformats.org/drawingml/2006/table">
            <a:tbl>
              <a:tblPr firstRow="1" bandRow="1">
                <a:tableStyleId>{5C22544A-7EE6-4342-B048-85BDC9FD1C3A}</a:tableStyleId>
              </a:tblPr>
              <a:tblGrid>
                <a:gridCol w="1036531"/>
                <a:gridCol w="1633728"/>
                <a:gridCol w="3889248"/>
                <a:gridCol w="1426464"/>
                <a:gridCol w="1146047"/>
              </a:tblGrid>
              <a:tr h="844210">
                <a:tc>
                  <a:txBody>
                    <a:bodyPr/>
                    <a:lstStyle/>
                    <a:p>
                      <a:pPr algn="ctr"/>
                      <a:endParaRPr lang="en-US" sz="1600" dirty="0"/>
                    </a:p>
                  </a:txBody>
                  <a:tcPr anchor="ctr"/>
                </a:tc>
                <a:tc>
                  <a:txBody>
                    <a:bodyPr/>
                    <a:lstStyle/>
                    <a:p>
                      <a:pPr algn="ctr"/>
                      <a:endParaRPr lang="en-US" sz="1600" dirty="0"/>
                    </a:p>
                  </a:txBody>
                  <a:tcPr anchor="ctr"/>
                </a:tc>
                <a:tc>
                  <a:txBody>
                    <a:bodyPr/>
                    <a:lstStyle/>
                    <a:p>
                      <a:pPr algn="ctr"/>
                      <a:r>
                        <a:rPr lang="en-US" sz="1600" dirty="0" smtClean="0"/>
                        <a:t>Outputs</a:t>
                      </a: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 of graduates with desired competencies</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 of research publications of faculty</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1302381">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baseline="0" dirty="0" smtClean="0"/>
                        <a:t>Internship placements at community organizations</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Grant dollars generated</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r>
            </a:tbl>
          </a:graphicData>
        </a:graphic>
      </p:graphicFrame>
    </p:spTree>
    <p:extLst>
      <p:ext uri="{BB962C8B-B14F-4D97-AF65-F5344CB8AC3E}">
        <p14:creationId xmlns:p14="http://schemas.microsoft.com/office/powerpoint/2010/main" val="30178458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82" y="671492"/>
            <a:ext cx="6367458" cy="923528"/>
          </a:xfrm>
        </p:spPr>
        <p:txBody>
          <a:bodyPr/>
          <a:lstStyle/>
          <a:p>
            <a:r>
              <a:rPr lang="en-US" dirty="0"/>
              <a:t>L</a:t>
            </a:r>
            <a:r>
              <a:rPr lang="en-US" dirty="0" smtClean="0"/>
              <a:t>ogic </a:t>
            </a:r>
            <a:r>
              <a:rPr lang="en-US" dirty="0"/>
              <a:t>M</a:t>
            </a:r>
            <a:r>
              <a:rPr lang="en-US" dirty="0" smtClean="0"/>
              <a:t>odel </a:t>
            </a:r>
            <a:r>
              <a:rPr lang="en-US" dirty="0" smtClean="0"/>
              <a:t>Elements – Converting from generic to mission-driven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06845622"/>
              </p:ext>
            </p:extLst>
          </p:nvPr>
        </p:nvGraphicFramePr>
        <p:xfrm>
          <a:off x="11981" y="1557614"/>
          <a:ext cx="9132018" cy="5145094"/>
        </p:xfrm>
        <a:graphic>
          <a:graphicData uri="http://schemas.openxmlformats.org/drawingml/2006/table">
            <a:tbl>
              <a:tblPr firstRow="1" bandRow="1">
                <a:tableStyleId>{5C22544A-7EE6-4342-B048-85BDC9FD1C3A}</a:tableStyleId>
              </a:tblPr>
              <a:tblGrid>
                <a:gridCol w="975571"/>
                <a:gridCol w="1682496"/>
                <a:gridCol w="1341120"/>
                <a:gridCol w="3718560"/>
                <a:gridCol w="1414271"/>
              </a:tblGrid>
              <a:tr h="844210">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r>
                        <a:rPr lang="en-US" sz="1600" dirty="0" smtClean="0"/>
                        <a:t>Outcomes</a:t>
                      </a:r>
                      <a:r>
                        <a:rPr lang="en-US" sz="1600" baseline="0" dirty="0" smtClean="0"/>
                        <a:t> / </a:t>
                      </a:r>
                      <a:r>
                        <a:rPr lang="en-US" sz="1600" dirty="0" smtClean="0"/>
                        <a:t>Impacts</a:t>
                      </a:r>
                      <a:endParaRPr lang="en-US" sz="1600" dirty="0"/>
                    </a:p>
                  </a:txBody>
                  <a:tcPr anchor="ctr"/>
                </a:tc>
                <a:tc>
                  <a:txBody>
                    <a:bodyPr/>
                    <a:lstStyle/>
                    <a:p>
                      <a:pPr algn="ctr"/>
                      <a:endParaRPr lang="en-US" sz="16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Improved quality of public policy and management</a:t>
                      </a:r>
                      <a:endParaRPr lang="en-US" sz="1800" dirty="0"/>
                    </a:p>
                  </a:txBody>
                  <a:tcPr anchor="ctr"/>
                </a:tc>
                <a:tc>
                  <a:txBody>
                    <a:bodyPr/>
                    <a:lstStyle/>
                    <a:p>
                      <a:pPr algn="ctr"/>
                      <a:endParaRPr lang="en-US" sz="18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Alumni as change</a:t>
                      </a:r>
                      <a:r>
                        <a:rPr lang="en-US" sz="1800" baseline="0" dirty="0" smtClean="0"/>
                        <a:t> agents in their organizations</a:t>
                      </a:r>
                      <a:endParaRPr lang="en-US" sz="1800" dirty="0"/>
                    </a:p>
                  </a:txBody>
                  <a:tcPr anchor="ctr"/>
                </a:tc>
                <a:tc>
                  <a:txBody>
                    <a:bodyPr/>
                    <a:lstStyle/>
                    <a:p>
                      <a:pPr algn="ctr"/>
                      <a:endParaRPr lang="en-US" sz="1800" dirty="0"/>
                    </a:p>
                  </a:txBody>
                  <a:tcPr anchor="ctr"/>
                </a:tc>
              </a:tr>
              <a:tr h="1302381">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Contributions to theory development and testing</a:t>
                      </a:r>
                      <a:endParaRPr lang="en-US" sz="1800" dirty="0"/>
                    </a:p>
                  </a:txBody>
                  <a:tcPr anchor="ctr"/>
                </a:tc>
                <a:tc>
                  <a:txBody>
                    <a:bodyPr/>
                    <a:lstStyle/>
                    <a:p>
                      <a:pPr algn="ctr"/>
                      <a:endParaRPr lang="en-US" sz="18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Improved </a:t>
                      </a:r>
                      <a:r>
                        <a:rPr lang="en-US" sz="1800" baseline="0" dirty="0" smtClean="0"/>
                        <a:t>image of public service</a:t>
                      </a:r>
                      <a:endParaRPr lang="en-US" sz="1800" dirty="0"/>
                    </a:p>
                  </a:txBody>
                  <a:tcPr anchor="ctr"/>
                </a:tc>
                <a:tc>
                  <a:txBody>
                    <a:bodyPr/>
                    <a:lstStyle/>
                    <a:p>
                      <a:pPr algn="ctr"/>
                      <a:endParaRPr lang="en-US" sz="1800" dirty="0"/>
                    </a:p>
                  </a:txBody>
                  <a:tcPr anchor="ctr"/>
                </a:tc>
              </a:tr>
            </a:tbl>
          </a:graphicData>
        </a:graphic>
      </p:graphicFrame>
    </p:spTree>
    <p:extLst>
      <p:ext uri="{BB962C8B-B14F-4D97-AF65-F5344CB8AC3E}">
        <p14:creationId xmlns:p14="http://schemas.microsoft.com/office/powerpoint/2010/main" val="15418423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1492"/>
            <a:ext cx="6994781" cy="923528"/>
          </a:xfrm>
        </p:spPr>
        <p:txBody>
          <a:bodyPr/>
          <a:lstStyle/>
          <a:p>
            <a:r>
              <a:rPr lang="en-US" dirty="0"/>
              <a:t>L</a:t>
            </a:r>
            <a:r>
              <a:rPr lang="en-US" dirty="0" smtClean="0"/>
              <a:t>ogic </a:t>
            </a:r>
            <a:r>
              <a:rPr lang="en-US" dirty="0"/>
              <a:t>M</a:t>
            </a:r>
            <a:r>
              <a:rPr lang="en-US" dirty="0" smtClean="0"/>
              <a:t>odel </a:t>
            </a:r>
            <a:r>
              <a:rPr lang="en-US" dirty="0" smtClean="0"/>
              <a:t>Elements – Converting from generic to mission-driven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30524506"/>
              </p:ext>
            </p:extLst>
          </p:nvPr>
        </p:nvGraphicFramePr>
        <p:xfrm>
          <a:off x="11981" y="1557614"/>
          <a:ext cx="9132018" cy="5145094"/>
        </p:xfrm>
        <a:graphic>
          <a:graphicData uri="http://schemas.openxmlformats.org/drawingml/2006/table">
            <a:tbl>
              <a:tblPr firstRow="1" bandRow="1">
                <a:tableStyleId>{5C22544A-7EE6-4342-B048-85BDC9FD1C3A}</a:tableStyleId>
              </a:tblPr>
              <a:tblGrid>
                <a:gridCol w="999955"/>
                <a:gridCol w="1438656"/>
                <a:gridCol w="1389888"/>
                <a:gridCol w="1560576"/>
                <a:gridCol w="3742943"/>
              </a:tblGrid>
              <a:tr h="844210">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r>
                        <a:rPr lang="en-US" sz="1600" dirty="0" smtClean="0"/>
                        <a:t>Measures</a:t>
                      </a:r>
                      <a:endParaRPr lang="en-US" sz="16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Recognized source of expertise (consulting</a:t>
                      </a:r>
                      <a:r>
                        <a:rPr lang="en-US" sz="1800" baseline="0" dirty="0" smtClean="0"/>
                        <a:t> requests)</a:t>
                      </a:r>
                      <a:endParaRPr lang="en-US" sz="18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Accomplishments</a:t>
                      </a:r>
                      <a:r>
                        <a:rPr lang="en-US" sz="1800" baseline="0" dirty="0" smtClean="0"/>
                        <a:t> of alumni (placements, advancement)</a:t>
                      </a:r>
                      <a:endParaRPr lang="en-US" sz="1800" dirty="0"/>
                    </a:p>
                  </a:txBody>
                  <a:tcPr anchor="ctr"/>
                </a:tc>
              </a:tr>
              <a:tr h="1302381">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Citations/ Recognitions/ Awards (documented in annual reports, P&amp;T</a:t>
                      </a:r>
                      <a:r>
                        <a:rPr lang="en-US" sz="1800" baseline="0" dirty="0" smtClean="0"/>
                        <a:t> reviews)</a:t>
                      </a:r>
                      <a:endParaRPr lang="en-US" sz="1800" dirty="0"/>
                    </a:p>
                  </a:txBody>
                  <a:tcPr anchor="ctr"/>
                </a:tc>
              </a:tr>
              <a:tr h="999501">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t>Alumni referrals</a:t>
                      </a:r>
                      <a:r>
                        <a:rPr lang="en-US" sz="1800" baseline="0" dirty="0" smtClean="0"/>
                        <a:t> to program (increased quality of applicants)</a:t>
                      </a:r>
                      <a:endParaRPr lang="en-US" sz="1800" dirty="0"/>
                    </a:p>
                  </a:txBody>
                  <a:tcPr anchor="ctr"/>
                </a:tc>
              </a:tr>
            </a:tbl>
          </a:graphicData>
        </a:graphic>
      </p:graphicFrame>
    </p:spTree>
    <p:extLst>
      <p:ext uri="{BB962C8B-B14F-4D97-AF65-F5344CB8AC3E}">
        <p14:creationId xmlns:p14="http://schemas.microsoft.com/office/powerpoint/2010/main" val="22984212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7499"/>
            <a:ext cx="6508377" cy="1143000"/>
          </a:xfrm>
        </p:spPr>
        <p:txBody>
          <a:bodyPr/>
          <a:lstStyle/>
          <a:p>
            <a:r>
              <a:rPr lang="en-US" dirty="0" smtClean="0"/>
              <a:t>Logic model questions – backward modeling</a:t>
            </a:r>
            <a:endParaRPr lang="x-none" dirty="0"/>
          </a:p>
        </p:txBody>
      </p:sp>
      <p:sp>
        <p:nvSpPr>
          <p:cNvPr id="3" name="Content Placeholder 2"/>
          <p:cNvSpPr>
            <a:spLocks noGrp="1"/>
          </p:cNvSpPr>
          <p:nvPr>
            <p:ph sz="quarter" idx="4294967295"/>
          </p:nvPr>
        </p:nvSpPr>
        <p:spPr>
          <a:xfrm>
            <a:off x="609600" y="2096574"/>
            <a:ext cx="7924800" cy="4114800"/>
          </a:xfrm>
          <a:prstGeom prst="rect">
            <a:avLst/>
          </a:prstGeom>
        </p:spPr>
        <p:txBody>
          <a:bodyPr>
            <a:normAutofit fontScale="77500" lnSpcReduction="20000"/>
          </a:bodyPr>
          <a:lstStyle/>
          <a:p>
            <a:pPr marL="457200" indent="-457200">
              <a:buFont typeface="+mj-lt"/>
              <a:buAutoNum type="arabicPeriod"/>
            </a:pPr>
            <a:r>
              <a:rPr lang="en-US" sz="2400" b="1" dirty="0" smtClean="0"/>
              <a:t>Based on your program’s mission, </a:t>
            </a:r>
            <a:r>
              <a:rPr lang="en-US" sz="2400" b="1" dirty="0"/>
              <a:t>what </a:t>
            </a:r>
            <a:r>
              <a:rPr lang="en-US" sz="2400" b="1" dirty="0">
                <a:solidFill>
                  <a:schemeClr val="accent2"/>
                </a:solidFill>
              </a:rPr>
              <a:t>impacts or outcomes</a:t>
            </a:r>
            <a:r>
              <a:rPr lang="en-US" sz="2400" b="1" dirty="0"/>
              <a:t> would you </a:t>
            </a:r>
            <a:r>
              <a:rPr lang="en-US" sz="2400" b="1" dirty="0" smtClean="0"/>
              <a:t>like your </a:t>
            </a:r>
            <a:r>
              <a:rPr lang="en-US" sz="2400" b="1" dirty="0"/>
              <a:t>program to have?</a:t>
            </a:r>
          </a:p>
          <a:p>
            <a:pPr marL="457200" indent="-457200">
              <a:buFont typeface="+mj-lt"/>
              <a:buAutoNum type="arabicPeriod"/>
            </a:pPr>
            <a:r>
              <a:rPr lang="en-US" sz="2400" b="1" dirty="0"/>
              <a:t>What </a:t>
            </a:r>
            <a:r>
              <a:rPr lang="en-US" sz="2400" b="1" dirty="0">
                <a:solidFill>
                  <a:schemeClr val="accent2"/>
                </a:solidFill>
              </a:rPr>
              <a:t>outputs</a:t>
            </a:r>
            <a:r>
              <a:rPr lang="en-US" sz="2400" b="1" dirty="0"/>
              <a:t> </a:t>
            </a:r>
            <a:r>
              <a:rPr lang="en-US" sz="2400" b="1" dirty="0" smtClean="0"/>
              <a:t>would your </a:t>
            </a:r>
            <a:r>
              <a:rPr lang="en-US" sz="2400" b="1" dirty="0"/>
              <a:t>program </a:t>
            </a:r>
            <a:r>
              <a:rPr lang="en-US" sz="2400" b="1" dirty="0" smtClean="0"/>
              <a:t>need to produce to have those impacts? </a:t>
            </a:r>
            <a:endParaRPr lang="en-US" sz="2400" b="1" dirty="0"/>
          </a:p>
          <a:p>
            <a:pPr marL="457200" indent="-457200">
              <a:buFont typeface="+mj-lt"/>
              <a:buAutoNum type="arabicPeriod"/>
            </a:pPr>
            <a:r>
              <a:rPr lang="en-US" sz="2400" b="1" dirty="0" smtClean="0"/>
              <a:t>What </a:t>
            </a:r>
            <a:r>
              <a:rPr lang="en-US" sz="2400" b="1" dirty="0">
                <a:solidFill>
                  <a:schemeClr val="accent2"/>
                </a:solidFill>
              </a:rPr>
              <a:t>strategies and activities </a:t>
            </a:r>
            <a:r>
              <a:rPr lang="en-US" sz="2400" b="1" dirty="0" smtClean="0"/>
              <a:t>would your program need to pursue to produce those outputs?</a:t>
            </a:r>
          </a:p>
          <a:p>
            <a:pPr marL="457200" indent="-457200">
              <a:buFont typeface="+mj-lt"/>
              <a:buAutoNum type="arabicPeriod"/>
            </a:pPr>
            <a:r>
              <a:rPr lang="en-US" sz="2400" b="1" dirty="0" smtClean="0"/>
              <a:t>What </a:t>
            </a:r>
            <a:r>
              <a:rPr lang="en-US" sz="2400" b="1" dirty="0">
                <a:solidFill>
                  <a:schemeClr val="accent2"/>
                </a:solidFill>
              </a:rPr>
              <a:t>resources </a:t>
            </a:r>
            <a:r>
              <a:rPr lang="en-US" sz="2400" b="1" dirty="0" smtClean="0">
                <a:solidFill>
                  <a:schemeClr val="accent2"/>
                </a:solidFill>
              </a:rPr>
              <a:t>or inputs </a:t>
            </a:r>
            <a:r>
              <a:rPr lang="en-US" sz="2400" b="1" dirty="0" smtClean="0"/>
              <a:t>does your program need to engage </a:t>
            </a:r>
            <a:r>
              <a:rPr lang="en-US" sz="2400" b="1" dirty="0"/>
              <a:t>in these activities and strategies</a:t>
            </a:r>
            <a:r>
              <a:rPr lang="en-US" sz="2400" b="1" dirty="0" smtClean="0"/>
              <a:t>?</a:t>
            </a:r>
          </a:p>
          <a:p>
            <a:pPr marL="457200" indent="-457200">
              <a:buFont typeface="+mj-lt"/>
              <a:buAutoNum type="arabicPeriod"/>
            </a:pPr>
            <a:r>
              <a:rPr lang="en-US" sz="2400" b="1" dirty="0" smtClean="0"/>
              <a:t>How can we </a:t>
            </a:r>
            <a:r>
              <a:rPr lang="en-US" sz="2400" b="1" dirty="0" smtClean="0">
                <a:solidFill>
                  <a:schemeClr val="accent2"/>
                </a:solidFill>
              </a:rPr>
              <a:t>assess or measure </a:t>
            </a:r>
            <a:r>
              <a:rPr lang="en-US" sz="2400" b="1" dirty="0"/>
              <a:t>whether </a:t>
            </a:r>
            <a:r>
              <a:rPr lang="en-US" sz="2400" b="1" dirty="0" smtClean="0"/>
              <a:t>your program is having those impacts and achieving </a:t>
            </a:r>
            <a:r>
              <a:rPr lang="en-US" sz="2400" b="1" dirty="0"/>
              <a:t>its mission</a:t>
            </a:r>
            <a:r>
              <a:rPr lang="en-US" sz="2400" b="1" dirty="0" smtClean="0"/>
              <a:t>?</a:t>
            </a:r>
          </a:p>
          <a:p>
            <a:pPr marL="857250" lvl="1" indent="-457200"/>
            <a:r>
              <a:rPr lang="en-US" sz="2400" b="1" dirty="0" smtClean="0"/>
              <a:t>Alternatively, what information do we already collect? For what purpose? And how sufficient is it in assessing mission accomplishment? </a:t>
            </a:r>
            <a:endParaRPr lang="en-US" sz="2400" b="1" dirty="0"/>
          </a:p>
          <a:p>
            <a:endParaRPr lang="en-US" sz="2400" b="1" dirty="0" smtClean="0"/>
          </a:p>
          <a:p>
            <a:endParaRPr lang="en-US" sz="2400" b="1" dirty="0"/>
          </a:p>
          <a:p>
            <a:endParaRPr lang="en-US" sz="1800" b="1" dirty="0"/>
          </a:p>
          <a:p>
            <a:endParaRPr lang="en-US" dirty="0" smtClean="0"/>
          </a:p>
          <a:p>
            <a:endParaRPr lang="en-US" dirty="0"/>
          </a:p>
          <a:p>
            <a:endParaRPr lang="x-none" dirty="0"/>
          </a:p>
        </p:txBody>
      </p:sp>
    </p:spTree>
    <p:extLst>
      <p:ext uri="{BB962C8B-B14F-4D97-AF65-F5344CB8AC3E}">
        <p14:creationId xmlns:p14="http://schemas.microsoft.com/office/powerpoint/2010/main" val="272856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5699"/>
            <a:ext cx="6222397" cy="1143000"/>
          </a:xfrm>
        </p:spPr>
        <p:txBody>
          <a:bodyPr/>
          <a:lstStyle/>
          <a:p>
            <a:r>
              <a:rPr lang="en-US" dirty="0" smtClean="0"/>
              <a:t>Value of logic model for continuous improvement</a:t>
            </a:r>
            <a:endParaRPr lang="x-none" dirty="0"/>
          </a:p>
        </p:txBody>
      </p:sp>
      <p:sp>
        <p:nvSpPr>
          <p:cNvPr id="3" name="Content Placeholder 2"/>
          <p:cNvSpPr>
            <a:spLocks noGrp="1"/>
          </p:cNvSpPr>
          <p:nvPr>
            <p:ph sz="quarter" idx="4294967295"/>
          </p:nvPr>
        </p:nvSpPr>
        <p:spPr>
          <a:xfrm>
            <a:off x="621792" y="1999488"/>
            <a:ext cx="7924800" cy="4255008"/>
          </a:xfrm>
          <a:prstGeom prst="rect">
            <a:avLst/>
          </a:prstGeom>
        </p:spPr>
        <p:txBody>
          <a:bodyPr>
            <a:normAutofit fontScale="85000" lnSpcReduction="10000"/>
          </a:bodyPr>
          <a:lstStyle/>
          <a:p>
            <a:r>
              <a:rPr lang="en-US" sz="2400" dirty="0" smtClean="0"/>
              <a:t>Logic Models allow for </a:t>
            </a:r>
            <a:r>
              <a:rPr lang="en-US" sz="2400" dirty="0"/>
              <a:t>managing programs strategically</a:t>
            </a:r>
          </a:p>
          <a:p>
            <a:r>
              <a:rPr lang="en-US" sz="2400" dirty="0" smtClean="0"/>
              <a:t>Emphasizes </a:t>
            </a:r>
            <a:r>
              <a:rPr lang="en-US" sz="2400" dirty="0"/>
              <a:t>the importance of a clearly articulated mission in developing a logic </a:t>
            </a:r>
            <a:r>
              <a:rPr lang="en-US" sz="2400" dirty="0" smtClean="0"/>
              <a:t>model</a:t>
            </a:r>
          </a:p>
          <a:p>
            <a:r>
              <a:rPr lang="en-US" sz="2400" dirty="0"/>
              <a:t>Be able to </a:t>
            </a:r>
            <a:r>
              <a:rPr lang="en-US" sz="2400" dirty="0" smtClean="0"/>
              <a:t>illustrate or describe the connection between inputs</a:t>
            </a:r>
            <a:r>
              <a:rPr lang="en-US" sz="2400" dirty="0"/>
              <a:t>, </a:t>
            </a:r>
            <a:r>
              <a:rPr lang="en-US" sz="2400" dirty="0" smtClean="0"/>
              <a:t>activities, outputs</a:t>
            </a:r>
            <a:r>
              <a:rPr lang="en-US" sz="2400" dirty="0"/>
              <a:t>, and outcomes</a:t>
            </a:r>
          </a:p>
          <a:p>
            <a:r>
              <a:rPr lang="en-US" sz="2400" dirty="0"/>
              <a:t>Be able to design a logic </a:t>
            </a:r>
            <a:r>
              <a:rPr lang="en-US" sz="2400" dirty="0" smtClean="0"/>
              <a:t>model with mission-driven tailored (not generic) elements</a:t>
            </a:r>
          </a:p>
          <a:p>
            <a:r>
              <a:rPr lang="en-US" sz="2400" dirty="0" smtClean="0"/>
              <a:t>Appreciate how a logic model encompasses much more than student learning outcomes</a:t>
            </a:r>
          </a:p>
          <a:p>
            <a:r>
              <a:rPr lang="en-US" sz="2400" dirty="0" smtClean="0"/>
              <a:t>Have in place a way to assess and measure mission achievement</a:t>
            </a:r>
            <a:endParaRPr lang="en-US" sz="2400" dirty="0"/>
          </a:p>
          <a:p>
            <a:endParaRPr lang="en-US" sz="1800" dirty="0"/>
          </a:p>
          <a:p>
            <a:endParaRPr lang="x-none" dirty="0"/>
          </a:p>
        </p:txBody>
      </p:sp>
    </p:spTree>
    <p:extLst>
      <p:ext uri="{BB962C8B-B14F-4D97-AF65-F5344CB8AC3E}">
        <p14:creationId xmlns:p14="http://schemas.microsoft.com/office/powerpoint/2010/main" val="40954851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3563"/>
            <a:ext cx="4641820" cy="1379037"/>
          </a:xfrm>
        </p:spPr>
        <p:txBody>
          <a:bodyPr>
            <a:normAutofit/>
          </a:bodyPr>
          <a:lstStyle/>
          <a:p>
            <a:pPr eaLnBrk="1" hangingPunct="1">
              <a:defRPr/>
            </a:pPr>
            <a:r>
              <a:rPr lang="en-US" dirty="0" smtClean="0">
                <a:latin typeface="Trebuchet MS" charset="0"/>
              </a:rPr>
              <a:t>Generic</a:t>
            </a:r>
            <a:r>
              <a:rPr lang="en-US" sz="3600" dirty="0" smtClean="0">
                <a:latin typeface="Trebuchet MS" charset="0"/>
                <a:cs typeface="+mj-cs"/>
              </a:rPr>
              <a:t> Assessment Model</a:t>
            </a:r>
            <a:endParaRPr lang="en-US" sz="3600" dirty="0">
              <a:latin typeface="Trebuchet MS" charset="0"/>
              <a:cs typeface="+mj-cs"/>
            </a:endParaRPr>
          </a:p>
        </p:txBody>
      </p:sp>
      <p:graphicFrame>
        <p:nvGraphicFramePr>
          <p:cNvPr id="6" name="Diagram 5"/>
          <p:cNvGraphicFramePr/>
          <p:nvPr>
            <p:extLst>
              <p:ext uri="{D42A27DB-BD31-4B8C-83A1-F6EECF244321}">
                <p14:modId xmlns:p14="http://schemas.microsoft.com/office/powerpoint/2010/main" val="474135810"/>
              </p:ext>
            </p:extLst>
          </p:nvPr>
        </p:nvGraphicFramePr>
        <p:xfrm>
          <a:off x="1219200" y="1981200"/>
          <a:ext cx="609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59017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84" y="314937"/>
            <a:ext cx="6508377" cy="1143000"/>
          </a:xfrm>
        </p:spPr>
        <p:txBody>
          <a:bodyPr/>
          <a:lstStyle/>
          <a:p>
            <a:pPr algn="ctr"/>
            <a:r>
              <a:rPr lang="en-US" sz="4800" dirty="0" smtClean="0"/>
              <a:t>Accreditation</a:t>
            </a:r>
            <a:br>
              <a:rPr lang="en-US" sz="4800" dirty="0" smtClean="0"/>
            </a:br>
            <a:r>
              <a:rPr lang="en-US" sz="4800" dirty="0" smtClean="0"/>
              <a:t>Philosophy</a:t>
            </a:r>
            <a:endParaRPr lang="en-US" sz="4800" dirty="0"/>
          </a:p>
        </p:txBody>
      </p:sp>
      <p:sp>
        <p:nvSpPr>
          <p:cNvPr id="3" name="Content Placeholder 2"/>
          <p:cNvSpPr>
            <a:spLocks noGrp="1"/>
          </p:cNvSpPr>
          <p:nvPr>
            <p:ph sz="quarter" idx="4294967295"/>
          </p:nvPr>
        </p:nvSpPr>
        <p:spPr>
          <a:xfrm>
            <a:off x="609600" y="1600199"/>
            <a:ext cx="7924800" cy="4370895"/>
          </a:xfrm>
          <a:prstGeom prst="rect">
            <a:avLst/>
          </a:prstGeom>
        </p:spPr>
        <p:txBody>
          <a:bodyPr>
            <a:noAutofit/>
          </a:bodyPr>
          <a:lstStyle/>
          <a:p>
            <a:pPr marL="0" indent="0" algn="ctr">
              <a:buNone/>
            </a:pPr>
            <a:r>
              <a:rPr lang="en-US" sz="4400" b="1" dirty="0" smtClean="0">
                <a:solidFill>
                  <a:srgbClr val="FF0000"/>
                </a:solidFill>
              </a:rPr>
              <a:t>Mission-Driven</a:t>
            </a:r>
          </a:p>
          <a:p>
            <a:pPr marL="0" indent="0" algn="ctr">
              <a:buNone/>
            </a:pPr>
            <a:r>
              <a:rPr lang="en-US" sz="4400" b="1" dirty="0" smtClean="0">
                <a:solidFill>
                  <a:srgbClr val="FF6600"/>
                </a:solidFill>
              </a:rPr>
              <a:t>Outcomes-Oriented</a:t>
            </a:r>
          </a:p>
          <a:p>
            <a:pPr marL="0" indent="0" algn="ctr">
              <a:buNone/>
            </a:pPr>
            <a:r>
              <a:rPr lang="en-US" sz="4400" b="1" dirty="0" smtClean="0">
                <a:solidFill>
                  <a:srgbClr val="0070C0"/>
                </a:solidFill>
              </a:rPr>
              <a:t>Evidence-Based</a:t>
            </a:r>
          </a:p>
          <a:p>
            <a:pPr marL="0" indent="0" algn="ctr">
              <a:buNone/>
            </a:pPr>
            <a:r>
              <a:rPr lang="en-US" sz="4400" b="1" dirty="0" smtClean="0">
                <a:solidFill>
                  <a:srgbClr val="8CCC11"/>
                </a:solidFill>
              </a:rPr>
              <a:t>Accreditation-Earning</a:t>
            </a:r>
          </a:p>
          <a:p>
            <a:pPr marL="0" indent="0" algn="ctr">
              <a:buNone/>
            </a:pPr>
            <a:r>
              <a:rPr lang="en-US" sz="4400" b="1" dirty="0" smtClean="0"/>
              <a:t>Program Management</a:t>
            </a:r>
            <a:endParaRPr lang="en-US" sz="4400" b="1" dirty="0"/>
          </a:p>
        </p:txBody>
      </p:sp>
    </p:spTree>
    <p:extLst>
      <p:ext uri="{BB962C8B-B14F-4D97-AF65-F5344CB8AC3E}">
        <p14:creationId xmlns:p14="http://schemas.microsoft.com/office/powerpoint/2010/main" val="10276636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09600" y="39688"/>
            <a:ext cx="8229600" cy="1295400"/>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solidFill>
                  <a:srgbClr val="890505"/>
                </a:solidFill>
                <a:ea typeface="ＭＳ Ｐゴシック" pitchFamily="34" charset="-128"/>
              </a:rPr>
              <a:t>Sample Logic Models:</a:t>
            </a:r>
            <a:r>
              <a:rPr lang="en-US" altLang="en-US" sz="2700" dirty="0" smtClean="0">
                <a:solidFill>
                  <a:srgbClr val="890505"/>
                </a:solidFill>
                <a:ea typeface="ＭＳ Ｐゴシック" pitchFamily="34" charset="-128"/>
              </a:rPr>
              <a:t/>
            </a:r>
            <a:br>
              <a:rPr lang="en-US" altLang="en-US" sz="2700" dirty="0" smtClean="0">
                <a:solidFill>
                  <a:srgbClr val="890505"/>
                </a:solidFill>
                <a:ea typeface="ＭＳ Ｐゴシック" pitchFamily="34" charset="-128"/>
              </a:rPr>
            </a:br>
            <a:r>
              <a:rPr lang="en-US" altLang="en-US" sz="2700" dirty="0" smtClean="0">
                <a:solidFill>
                  <a:srgbClr val="890505"/>
                </a:solidFill>
                <a:ea typeface="ＭＳ Ｐゴシック" pitchFamily="34" charset="-128"/>
              </a:rPr>
              <a:t>University of Missouri – Saint Louis</a:t>
            </a:r>
            <a:r>
              <a:rPr lang="en-US" altLang="en-US" sz="2700" dirty="0" smtClean="0">
                <a:ea typeface="ＭＳ Ｐゴシック" pitchFamily="34" charset="-128"/>
              </a:rPr>
              <a:t/>
            </a:r>
            <a:br>
              <a:rPr lang="en-US" altLang="en-US" sz="2700" dirty="0" smtClean="0">
                <a:ea typeface="ＭＳ Ｐゴシック" pitchFamily="34" charset="-128"/>
              </a:rPr>
            </a:br>
            <a:endParaRPr lang="en-US" altLang="en-US" dirty="0" smtClean="0">
              <a:ea typeface="ＭＳ Ｐゴシック" pitchFamily="34" charset="-128"/>
            </a:endParaRPr>
          </a:p>
        </p:txBody>
      </p:sp>
      <p:sp>
        <p:nvSpPr>
          <p:cNvPr id="4" name="TextBox 3"/>
          <p:cNvSpPr txBox="1"/>
          <p:nvPr/>
        </p:nvSpPr>
        <p:spPr>
          <a:xfrm>
            <a:off x="6096000" y="6248400"/>
            <a:ext cx="2743200" cy="338138"/>
          </a:xfrm>
          <a:prstGeom prst="rect">
            <a:avLst/>
          </a:prstGeom>
          <a:solidFill>
            <a:schemeClr val="bg1"/>
          </a:solidFill>
        </p:spPr>
        <p:txBody>
          <a:bodyPr>
            <a:spAutoFit/>
          </a:bodyPr>
          <a:lstStyle/>
          <a:p>
            <a:pPr eaLnBrk="1" hangingPunct="1">
              <a:defRPr/>
            </a:pPr>
            <a:r>
              <a:rPr lang="en-US" altLang="en-US" sz="1600" dirty="0">
                <a:latin typeface="+mj-lt"/>
              </a:rPr>
              <a:t>Click for </a:t>
            </a:r>
            <a:r>
              <a:rPr lang="en-US" altLang="en-US" sz="1600" dirty="0">
                <a:latin typeface="+mj-lt"/>
                <a:hlinkClick r:id="rId4"/>
              </a:rPr>
              <a:t>Logic Model Examples</a:t>
            </a:r>
            <a:endParaRPr lang="en-US" sz="1600" dirty="0">
              <a:latin typeface="+mj-lt"/>
            </a:endParaRPr>
          </a:p>
        </p:txBody>
      </p:sp>
      <p:sp>
        <p:nvSpPr>
          <p:cNvPr id="16388" name="TextBox 5"/>
          <p:cNvSpPr txBox="1">
            <a:spLocks noChangeArrowheads="1"/>
          </p:cNvSpPr>
          <p:nvPr/>
        </p:nvSpPr>
        <p:spPr bwMode="auto">
          <a:xfrm rot="20293851">
            <a:off x="-21432" y="959268"/>
            <a:ext cx="1262063" cy="368300"/>
          </a:xfrm>
          <a:prstGeom prst="rect">
            <a:avLst/>
          </a:prstGeom>
          <a:solidFill>
            <a:srgbClr val="8905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chemeClr val="bg1"/>
                </a:solidFill>
                <a:latin typeface="Arial" panose="020B0604020202020204" pitchFamily="34" charset="0"/>
              </a:rPr>
              <a:t>Examples</a:t>
            </a:r>
            <a:endParaRPr lang="x-none" altLang="en-US" sz="1800" b="1" dirty="0">
              <a:solidFill>
                <a:schemeClr val="bg1"/>
              </a:solidFill>
              <a:latin typeface="Arial" panose="020B0604020202020204" pitchFamily="34" charset="0"/>
            </a:endParaRPr>
          </a:p>
        </p:txBody>
      </p:sp>
      <p:pic>
        <p:nvPicPr>
          <p:cNvPr id="16389" name="Content Placeholder 6" descr="Screen Clipping"/>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609600" y="1281113"/>
            <a:ext cx="8416925" cy="4889500"/>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48932119"/>
      </p:ext>
    </p:extLst>
  </p:cSld>
  <p:clrMapOvr>
    <a:masterClrMapping/>
  </p:clrMapOvr>
  <mc:AlternateContent xmlns:mc="http://schemas.openxmlformats.org/markup-compatibility/2006" xmlns:p14="http://schemas.microsoft.com/office/powerpoint/2010/main">
    <mc:Choice Requires="p14">
      <p:transition spd="slow" p14:dur="2000" advTm="81204"/>
    </mc:Choice>
    <mc:Fallback xmlns="">
      <p:transition spd="slow" advTm="812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314453" y="90023"/>
            <a:ext cx="8229600" cy="1295400"/>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solidFill>
                  <a:srgbClr val="890505"/>
                </a:solidFill>
                <a:ea typeface="ＭＳ Ｐゴシック" pitchFamily="34" charset="-128"/>
              </a:rPr>
              <a:t>Sample Logic Models: </a:t>
            </a:r>
            <a:r>
              <a:rPr lang="en-US" altLang="en-US" sz="3600" dirty="0" smtClean="0">
                <a:solidFill>
                  <a:srgbClr val="890505"/>
                </a:solidFill>
                <a:ea typeface="ＭＳ Ｐゴシック" pitchFamily="34" charset="-128"/>
              </a:rPr>
              <a:t/>
            </a:r>
            <a:br>
              <a:rPr lang="en-US" altLang="en-US" sz="3600" dirty="0" smtClean="0">
                <a:solidFill>
                  <a:srgbClr val="890505"/>
                </a:solidFill>
                <a:ea typeface="ＭＳ Ｐゴシック" pitchFamily="34" charset="-128"/>
              </a:rPr>
            </a:br>
            <a:r>
              <a:rPr lang="en-US" altLang="en-US" sz="3600" dirty="0" smtClean="0">
                <a:solidFill>
                  <a:srgbClr val="890505"/>
                </a:solidFill>
                <a:ea typeface="ＭＳ Ｐゴシック" pitchFamily="34" charset="-128"/>
              </a:rPr>
              <a:t>Syracuse </a:t>
            </a:r>
            <a:r>
              <a:rPr lang="en-US" altLang="en-US" sz="3600" dirty="0" smtClean="0">
                <a:solidFill>
                  <a:srgbClr val="890505"/>
                </a:solidFill>
                <a:ea typeface="ＭＳ Ｐゴシック" pitchFamily="34" charset="-128"/>
              </a:rPr>
              <a:t>University</a:t>
            </a:r>
            <a:endParaRPr lang="en-US" altLang="en-US" dirty="0" smtClean="0">
              <a:ea typeface="ＭＳ Ｐゴシック" pitchFamily="34" charset="-128"/>
            </a:endParaRPr>
          </a:p>
        </p:txBody>
      </p:sp>
      <p:sp>
        <p:nvSpPr>
          <p:cNvPr id="17411" name="Content Placeholder 2"/>
          <p:cNvSpPr>
            <a:spLocks noGrp="1"/>
          </p:cNvSpPr>
          <p:nvPr>
            <p:ph idx="1"/>
          </p:nvPr>
        </p:nvSpPr>
        <p:spPr>
          <a:xfrm>
            <a:off x="609600" y="990600"/>
            <a:ext cx="8839200" cy="1752600"/>
          </a:xfrm>
        </p:spPr>
        <p:txBody>
          <a:bodyPr/>
          <a:lstStyle/>
          <a:p>
            <a:pPr marL="703263" lvl="2" indent="0" eaLnBrk="1" hangingPunct="1">
              <a:buFont typeface="Wingdings 2" panose="05020102010507070707" pitchFamily="18" charset="2"/>
              <a:buNone/>
            </a:pPr>
            <a:endParaRPr lang="en-US" altLang="en-US" smtClean="0">
              <a:ea typeface="ＭＳ Ｐゴシック" panose="020B0600070205080204" pitchFamily="34" charset="-128"/>
            </a:endParaRPr>
          </a:p>
          <a:p>
            <a:pPr marL="0" indent="0" eaLnBrk="1" hangingPunct="1">
              <a:buFont typeface="Arial" panose="020B0604020202020204" pitchFamily="34" charset="0"/>
              <a:buNone/>
            </a:pPr>
            <a:r>
              <a:rPr lang="en-US" altLang="en-US" smtClean="0">
                <a:ea typeface="ＭＳ Ｐゴシック" panose="020B0600070205080204" pitchFamily="34" charset="-128"/>
              </a:rPr>
              <a:t> </a:t>
            </a:r>
            <a:endParaRPr lang="en-US" altLang="en-US" sz="1800" smtClean="0">
              <a:ea typeface="ＭＳ Ｐゴシック" panose="020B0600070205080204" pitchFamily="34" charset="-128"/>
            </a:endParaRPr>
          </a:p>
        </p:txBody>
      </p:sp>
      <p:sp>
        <p:nvSpPr>
          <p:cNvPr id="4" name="TextBox 3"/>
          <p:cNvSpPr txBox="1"/>
          <p:nvPr/>
        </p:nvSpPr>
        <p:spPr>
          <a:xfrm>
            <a:off x="6099175" y="6248400"/>
            <a:ext cx="2743200" cy="338138"/>
          </a:xfrm>
          <a:prstGeom prst="rect">
            <a:avLst/>
          </a:prstGeom>
          <a:solidFill>
            <a:schemeClr val="bg1"/>
          </a:solidFill>
        </p:spPr>
        <p:txBody>
          <a:bodyPr>
            <a:spAutoFit/>
          </a:bodyPr>
          <a:lstStyle/>
          <a:p>
            <a:pPr eaLnBrk="1" hangingPunct="1">
              <a:defRPr/>
            </a:pPr>
            <a:r>
              <a:rPr lang="en-US" altLang="en-US" sz="1600" dirty="0">
                <a:latin typeface="+mj-lt"/>
              </a:rPr>
              <a:t>Click for </a:t>
            </a:r>
            <a:r>
              <a:rPr lang="en-US" altLang="en-US" sz="1600" dirty="0">
                <a:latin typeface="+mj-lt"/>
                <a:hlinkClick r:id="rId5"/>
              </a:rPr>
              <a:t>Logic Model Examples</a:t>
            </a:r>
            <a:endParaRPr lang="en-US" sz="1600" dirty="0">
              <a:latin typeface="+mj-lt"/>
            </a:endParaRPr>
          </a:p>
        </p:txBody>
      </p:sp>
      <p:sp>
        <p:nvSpPr>
          <p:cNvPr id="17413" name="TextBox 5"/>
          <p:cNvSpPr txBox="1">
            <a:spLocks noChangeArrowheads="1"/>
          </p:cNvSpPr>
          <p:nvPr/>
        </p:nvSpPr>
        <p:spPr bwMode="auto">
          <a:xfrm rot="20691124">
            <a:off x="26194" y="896221"/>
            <a:ext cx="1262063" cy="368300"/>
          </a:xfrm>
          <a:prstGeom prst="rect">
            <a:avLst/>
          </a:prstGeom>
          <a:solidFill>
            <a:srgbClr val="8905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chemeClr val="bg1"/>
                </a:solidFill>
                <a:latin typeface="Arial" panose="020B0604020202020204" pitchFamily="34" charset="0"/>
              </a:rPr>
              <a:t>Examples</a:t>
            </a:r>
            <a:endParaRPr lang="x-none" altLang="en-US" sz="1800" b="1" dirty="0">
              <a:solidFill>
                <a:schemeClr val="bg1"/>
              </a:solidFill>
              <a:latin typeface="Arial" panose="020B0604020202020204" pitchFamily="34" charset="0"/>
            </a:endParaRPr>
          </a:p>
        </p:txBody>
      </p:sp>
      <p:pic>
        <p:nvPicPr>
          <p:cNvPr id="17414" name="Picture 6"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335088"/>
            <a:ext cx="8610600"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38128385"/>
      </p:ext>
    </p:extLst>
  </p:cSld>
  <p:clrMapOvr>
    <a:masterClrMapping/>
  </p:clrMapOvr>
  <mc:AlternateContent xmlns:mc="http://schemas.openxmlformats.org/markup-compatibility/2006" xmlns:p14="http://schemas.microsoft.com/office/powerpoint/2010/main">
    <mc:Choice Requires="p14">
      <p:transition spd="slow" p14:dur="2000" advTm="116504"/>
    </mc:Choice>
    <mc:Fallback xmlns="">
      <p:transition spd="slow" advTm="1165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266384" y="1"/>
            <a:ext cx="5802478" cy="1295400"/>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solidFill>
                  <a:srgbClr val="890505"/>
                </a:solidFill>
                <a:ea typeface="ＭＳ Ｐゴシック" pitchFamily="34" charset="-128"/>
              </a:rPr>
              <a:t>Sample Logic Models:</a:t>
            </a:r>
            <a:r>
              <a:rPr lang="en-US" altLang="en-US" sz="2700" dirty="0" smtClean="0">
                <a:solidFill>
                  <a:srgbClr val="890505"/>
                </a:solidFill>
                <a:ea typeface="ＭＳ Ｐゴシック" pitchFamily="34" charset="-128"/>
              </a:rPr>
              <a:t/>
            </a:r>
            <a:br>
              <a:rPr lang="en-US" altLang="en-US" sz="2700" dirty="0" smtClean="0">
                <a:solidFill>
                  <a:srgbClr val="890505"/>
                </a:solidFill>
                <a:ea typeface="ＭＳ Ｐゴシック" pitchFamily="34" charset="-128"/>
              </a:rPr>
            </a:br>
            <a:r>
              <a:rPr lang="en-US" altLang="en-US" sz="2700" dirty="0" smtClean="0">
                <a:solidFill>
                  <a:srgbClr val="890505"/>
                </a:solidFill>
                <a:ea typeface="ＭＳ Ｐゴシック" pitchFamily="34" charset="-128"/>
              </a:rPr>
              <a:t>University of Georgia – Part 1: The </a:t>
            </a:r>
            <a:r>
              <a:rPr lang="en-US" altLang="en-US" sz="2700" dirty="0" smtClean="0">
                <a:solidFill>
                  <a:srgbClr val="890505"/>
                </a:solidFill>
                <a:ea typeface="ＭＳ Ｐゴシック" pitchFamily="34" charset="-128"/>
              </a:rPr>
              <a:t>Model</a:t>
            </a:r>
            <a:endParaRPr lang="en-US" altLang="en-US" dirty="0" smtClean="0">
              <a:ea typeface="ＭＳ Ｐゴシック" pitchFamily="34" charset="-128"/>
            </a:endParaRPr>
          </a:p>
        </p:txBody>
      </p:sp>
      <p:sp>
        <p:nvSpPr>
          <p:cNvPr id="4" name="TextBox 3"/>
          <p:cNvSpPr txBox="1"/>
          <p:nvPr/>
        </p:nvSpPr>
        <p:spPr>
          <a:xfrm>
            <a:off x="6096000" y="6248400"/>
            <a:ext cx="2743200" cy="338138"/>
          </a:xfrm>
          <a:prstGeom prst="rect">
            <a:avLst/>
          </a:prstGeom>
          <a:solidFill>
            <a:schemeClr val="bg1"/>
          </a:solidFill>
        </p:spPr>
        <p:txBody>
          <a:bodyPr>
            <a:spAutoFit/>
          </a:bodyPr>
          <a:lstStyle/>
          <a:p>
            <a:pPr eaLnBrk="1" hangingPunct="1">
              <a:defRPr/>
            </a:pPr>
            <a:r>
              <a:rPr lang="en-US" altLang="en-US" sz="1600" dirty="0">
                <a:latin typeface="+mj-lt"/>
              </a:rPr>
              <a:t>Click for </a:t>
            </a:r>
            <a:r>
              <a:rPr lang="en-US" altLang="en-US" sz="1600" dirty="0">
                <a:latin typeface="+mj-lt"/>
                <a:hlinkClick r:id="rId4"/>
              </a:rPr>
              <a:t>Logic Model Examples</a:t>
            </a:r>
            <a:endParaRPr lang="en-US" sz="1600" dirty="0">
              <a:latin typeface="+mj-lt"/>
            </a:endParaRPr>
          </a:p>
        </p:txBody>
      </p:sp>
      <p:sp>
        <p:nvSpPr>
          <p:cNvPr id="19460" name="TextBox 5"/>
          <p:cNvSpPr txBox="1">
            <a:spLocks noChangeArrowheads="1"/>
          </p:cNvSpPr>
          <p:nvPr/>
        </p:nvSpPr>
        <p:spPr bwMode="auto">
          <a:xfrm rot="20766950">
            <a:off x="-21432" y="781059"/>
            <a:ext cx="1262063" cy="368300"/>
          </a:xfrm>
          <a:prstGeom prst="rect">
            <a:avLst/>
          </a:prstGeom>
          <a:solidFill>
            <a:srgbClr val="8905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chemeClr val="bg1"/>
                </a:solidFill>
                <a:latin typeface="Arial" panose="020B0604020202020204" pitchFamily="34" charset="0"/>
              </a:rPr>
              <a:t>Examples</a:t>
            </a:r>
            <a:endParaRPr lang="x-none" altLang="en-US" sz="1800" b="1" dirty="0">
              <a:solidFill>
                <a:schemeClr val="bg1"/>
              </a:solidFill>
              <a:latin typeface="Arial" panose="020B0604020202020204" pitchFamily="34" charset="0"/>
            </a:endParaRPr>
          </a:p>
        </p:txBody>
      </p:sp>
      <p:pic>
        <p:nvPicPr>
          <p:cNvPr id="19461" name="Content Placeholder 2" descr="Screen Clipping"/>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507834" y="1295401"/>
            <a:ext cx="8132762" cy="5011738"/>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21142332"/>
      </p:ext>
    </p:extLst>
  </p:cSld>
  <p:clrMapOvr>
    <a:masterClrMapping/>
  </p:clrMapOvr>
  <mc:AlternateContent xmlns:mc="http://schemas.openxmlformats.org/markup-compatibility/2006" xmlns:p14="http://schemas.microsoft.com/office/powerpoint/2010/main">
    <mc:Choice Requires="p14">
      <p:transition spd="slow" p14:dur="2000" advTm="52372"/>
    </mc:Choice>
    <mc:Fallback xmlns="">
      <p:transition spd="slow" advTm="5237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495821" y="153821"/>
            <a:ext cx="6108560" cy="1027112"/>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solidFill>
                  <a:srgbClr val="890505"/>
                </a:solidFill>
                <a:ea typeface="ＭＳ Ｐゴシック" pitchFamily="34" charset="-128"/>
              </a:rPr>
              <a:t>Sample Logic Models:</a:t>
            </a:r>
            <a:r>
              <a:rPr lang="en-US" altLang="en-US" sz="2700" dirty="0" smtClean="0">
                <a:solidFill>
                  <a:srgbClr val="890505"/>
                </a:solidFill>
                <a:ea typeface="ＭＳ Ｐゴシック" pitchFamily="34" charset="-128"/>
              </a:rPr>
              <a:t/>
            </a:r>
            <a:br>
              <a:rPr lang="en-US" altLang="en-US" sz="2700" dirty="0" smtClean="0">
                <a:solidFill>
                  <a:srgbClr val="890505"/>
                </a:solidFill>
                <a:ea typeface="ＭＳ Ｐゴシック" pitchFamily="34" charset="-128"/>
              </a:rPr>
            </a:br>
            <a:r>
              <a:rPr lang="en-US" altLang="en-US" sz="2700" dirty="0" smtClean="0">
                <a:solidFill>
                  <a:srgbClr val="890505"/>
                </a:solidFill>
                <a:ea typeface="ＭＳ Ｐゴシック" pitchFamily="34" charset="-128"/>
              </a:rPr>
              <a:t>University of Georgia – Part 3: Assessment (excerpts only</a:t>
            </a:r>
            <a:r>
              <a:rPr lang="en-US" altLang="en-US" sz="2700" dirty="0" smtClean="0">
                <a:solidFill>
                  <a:srgbClr val="890505"/>
                </a:solidFill>
                <a:ea typeface="ＭＳ Ｐゴシック" pitchFamily="34" charset="-128"/>
              </a:rPr>
              <a:t>)</a:t>
            </a:r>
            <a:endParaRPr lang="en-US" altLang="en-US" dirty="0" smtClean="0">
              <a:ea typeface="ＭＳ Ｐゴシック" pitchFamily="34" charset="-128"/>
            </a:endParaRPr>
          </a:p>
        </p:txBody>
      </p:sp>
      <p:sp>
        <p:nvSpPr>
          <p:cNvPr id="4" name="TextBox 3"/>
          <p:cNvSpPr txBox="1"/>
          <p:nvPr/>
        </p:nvSpPr>
        <p:spPr>
          <a:xfrm>
            <a:off x="6096000" y="6367462"/>
            <a:ext cx="2743200" cy="338138"/>
          </a:xfrm>
          <a:prstGeom prst="rect">
            <a:avLst/>
          </a:prstGeom>
          <a:solidFill>
            <a:schemeClr val="bg1"/>
          </a:solidFill>
        </p:spPr>
        <p:txBody>
          <a:bodyPr>
            <a:spAutoFit/>
          </a:bodyPr>
          <a:lstStyle/>
          <a:p>
            <a:pPr eaLnBrk="1" hangingPunct="1">
              <a:defRPr/>
            </a:pPr>
            <a:r>
              <a:rPr lang="en-US" altLang="en-US" sz="1600" dirty="0">
                <a:latin typeface="+mj-lt"/>
              </a:rPr>
              <a:t>Click for </a:t>
            </a:r>
            <a:r>
              <a:rPr lang="en-US" altLang="en-US" sz="1600" dirty="0">
                <a:latin typeface="+mj-lt"/>
                <a:hlinkClick r:id="rId5"/>
              </a:rPr>
              <a:t>Logic Model Examples</a:t>
            </a:r>
            <a:endParaRPr lang="en-US" sz="1600" dirty="0">
              <a:latin typeface="+mj-lt"/>
            </a:endParaRPr>
          </a:p>
        </p:txBody>
      </p:sp>
      <p:sp>
        <p:nvSpPr>
          <p:cNvPr id="21508" name="TextBox 5"/>
          <p:cNvSpPr txBox="1">
            <a:spLocks noChangeArrowheads="1"/>
          </p:cNvSpPr>
          <p:nvPr/>
        </p:nvSpPr>
        <p:spPr bwMode="auto">
          <a:xfrm rot="20938597">
            <a:off x="23568" y="882649"/>
            <a:ext cx="1262063" cy="368300"/>
          </a:xfrm>
          <a:prstGeom prst="rect">
            <a:avLst/>
          </a:prstGeom>
          <a:solidFill>
            <a:srgbClr val="8905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chemeClr val="bg1"/>
                </a:solidFill>
                <a:latin typeface="Arial" panose="020B0604020202020204" pitchFamily="34" charset="0"/>
              </a:rPr>
              <a:t>Examples</a:t>
            </a:r>
            <a:endParaRPr lang="x-none" altLang="en-US" sz="1800" b="1" dirty="0">
              <a:solidFill>
                <a:schemeClr val="bg1"/>
              </a:solidFill>
              <a:latin typeface="Arial" panose="020B0604020202020204" pitchFamily="34" charset="0"/>
            </a:endParaRPr>
          </a:p>
        </p:txBody>
      </p:sp>
      <p:pic>
        <p:nvPicPr>
          <p:cNvPr id="21509" name="Picture 2"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150334"/>
            <a:ext cx="807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52862"/>
            <a:ext cx="8077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68688273"/>
      </p:ext>
    </p:extLst>
  </p:cSld>
  <p:clrMapOvr>
    <a:masterClrMapping/>
  </p:clrMapOvr>
  <mc:AlternateContent xmlns:mc="http://schemas.openxmlformats.org/markup-compatibility/2006" xmlns:p14="http://schemas.microsoft.com/office/powerpoint/2010/main">
    <mc:Choice Requires="p14">
      <p:transition spd="slow" p14:dur="2000" advTm="22451"/>
    </mc:Choice>
    <mc:Fallback xmlns="">
      <p:transition spd="slow" advTm="2245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496125" y="9089"/>
            <a:ext cx="5771644" cy="1295400"/>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solidFill>
                  <a:srgbClr val="890505"/>
                </a:solidFill>
                <a:ea typeface="ＭＳ Ｐゴシック" pitchFamily="34" charset="-128"/>
              </a:rPr>
              <a:t>Sample Logic Models:</a:t>
            </a:r>
            <a:r>
              <a:rPr lang="en-US" altLang="en-US" sz="2700" dirty="0" smtClean="0">
                <a:solidFill>
                  <a:srgbClr val="890505"/>
                </a:solidFill>
                <a:ea typeface="ＭＳ Ｐゴシック" pitchFamily="34" charset="-128"/>
              </a:rPr>
              <a:t/>
            </a:r>
            <a:br>
              <a:rPr lang="en-US" altLang="en-US" sz="2700" dirty="0" smtClean="0">
                <a:solidFill>
                  <a:srgbClr val="890505"/>
                </a:solidFill>
                <a:ea typeface="ＭＳ Ｐゴシック" pitchFamily="34" charset="-128"/>
              </a:rPr>
            </a:br>
            <a:r>
              <a:rPr lang="en-US" altLang="en-US" sz="2700" dirty="0" smtClean="0">
                <a:solidFill>
                  <a:srgbClr val="890505"/>
                </a:solidFill>
                <a:ea typeface="ＭＳ Ｐゴシック" pitchFamily="34" charset="-128"/>
              </a:rPr>
              <a:t>University of Georgia – Part 3: Assessment (more excerpts</a:t>
            </a:r>
            <a:r>
              <a:rPr lang="en-US" altLang="en-US" sz="2700" dirty="0" smtClean="0">
                <a:solidFill>
                  <a:srgbClr val="890505"/>
                </a:solidFill>
                <a:ea typeface="ＭＳ Ｐゴシック" pitchFamily="34" charset="-128"/>
              </a:rPr>
              <a:t>)</a:t>
            </a:r>
            <a:endParaRPr lang="en-US" altLang="en-US" dirty="0" smtClean="0">
              <a:ea typeface="ＭＳ Ｐゴシック" pitchFamily="34" charset="-128"/>
            </a:endParaRPr>
          </a:p>
        </p:txBody>
      </p:sp>
      <p:sp>
        <p:nvSpPr>
          <p:cNvPr id="4" name="TextBox 3"/>
          <p:cNvSpPr txBox="1"/>
          <p:nvPr/>
        </p:nvSpPr>
        <p:spPr>
          <a:xfrm>
            <a:off x="6096000" y="6248400"/>
            <a:ext cx="2743200" cy="338138"/>
          </a:xfrm>
          <a:prstGeom prst="rect">
            <a:avLst/>
          </a:prstGeom>
          <a:solidFill>
            <a:schemeClr val="bg1"/>
          </a:solidFill>
        </p:spPr>
        <p:txBody>
          <a:bodyPr>
            <a:spAutoFit/>
          </a:bodyPr>
          <a:lstStyle/>
          <a:p>
            <a:pPr eaLnBrk="1" hangingPunct="1">
              <a:defRPr/>
            </a:pPr>
            <a:r>
              <a:rPr lang="en-US" altLang="en-US" sz="1600" dirty="0">
                <a:latin typeface="+mj-lt"/>
              </a:rPr>
              <a:t>Click for </a:t>
            </a:r>
            <a:r>
              <a:rPr lang="en-US" altLang="en-US" sz="1600" dirty="0">
                <a:latin typeface="+mj-lt"/>
                <a:hlinkClick r:id="rId4"/>
              </a:rPr>
              <a:t>Logic Model Examples</a:t>
            </a:r>
            <a:endParaRPr lang="en-US" sz="1600" dirty="0">
              <a:latin typeface="+mj-lt"/>
            </a:endParaRPr>
          </a:p>
        </p:txBody>
      </p:sp>
      <p:sp>
        <p:nvSpPr>
          <p:cNvPr id="22532" name="TextBox 5"/>
          <p:cNvSpPr txBox="1">
            <a:spLocks noChangeArrowheads="1"/>
          </p:cNvSpPr>
          <p:nvPr/>
        </p:nvSpPr>
        <p:spPr bwMode="auto">
          <a:xfrm rot="20411687">
            <a:off x="25069" y="972978"/>
            <a:ext cx="1262063" cy="368300"/>
          </a:xfrm>
          <a:prstGeom prst="rect">
            <a:avLst/>
          </a:prstGeom>
          <a:solidFill>
            <a:srgbClr val="8905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chemeClr val="bg1"/>
                </a:solidFill>
                <a:latin typeface="Arial" panose="020B0604020202020204" pitchFamily="34" charset="0"/>
              </a:rPr>
              <a:t>Examples</a:t>
            </a:r>
            <a:endParaRPr lang="x-none" altLang="en-US" sz="1800" b="1" dirty="0">
              <a:solidFill>
                <a:schemeClr val="bg1"/>
              </a:solidFill>
              <a:latin typeface="Arial" panose="020B0604020202020204" pitchFamily="34" charset="0"/>
            </a:endParaRPr>
          </a:p>
        </p:txBody>
      </p:sp>
      <p:pic>
        <p:nvPicPr>
          <p:cNvPr id="22533" name="Picture 1"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79525"/>
            <a:ext cx="80010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6"/>
          <p:cNvSpPr txBox="1">
            <a:spLocks noChangeArrowheads="1"/>
          </p:cNvSpPr>
          <p:nvPr/>
        </p:nvSpPr>
        <p:spPr bwMode="auto">
          <a:xfrm>
            <a:off x="990600" y="56388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Continues with plans for Dean, MPA Committee, Faculty Executive Committee, MPA Advisory Board, Carl Vinson Institute of Government</a:t>
            </a:r>
            <a:endParaRPr lang="x-none" altLang="en-US" sz="1400">
              <a:latin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258170066"/>
      </p:ext>
    </p:extLst>
  </p:cSld>
  <p:clrMapOvr>
    <a:masterClrMapping/>
  </p:clrMapOvr>
  <mc:AlternateContent xmlns:mc="http://schemas.openxmlformats.org/markup-compatibility/2006" xmlns:p14="http://schemas.microsoft.com/office/powerpoint/2010/main">
    <mc:Choice Requires="p14">
      <p:transition spd="slow" p14:dur="2000" advTm="39218"/>
    </mc:Choice>
    <mc:Fallback xmlns="">
      <p:transition spd="slow" advTm="3921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1997"/>
            <a:ext cx="6833761" cy="1432910"/>
          </a:xfrm>
        </p:spPr>
        <p:txBody>
          <a:bodyPr/>
          <a:lstStyle/>
          <a:p>
            <a:r>
              <a:rPr lang="en-US" dirty="0" smtClean="0"/>
              <a:t>How the Logic model relates to program management &amp; </a:t>
            </a:r>
            <a:br>
              <a:rPr lang="en-US" dirty="0" smtClean="0"/>
            </a:br>
            <a:r>
              <a:rPr lang="en-US" dirty="0" smtClean="0"/>
              <a:t>the SSR</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58116370"/>
              </p:ext>
            </p:extLst>
          </p:nvPr>
        </p:nvGraphicFramePr>
        <p:xfrm>
          <a:off x="603504" y="1930877"/>
          <a:ext cx="7556937" cy="4555182"/>
        </p:xfrm>
        <a:graphic>
          <a:graphicData uri="http://schemas.openxmlformats.org/drawingml/2006/table">
            <a:tbl>
              <a:tblPr firstRow="1" bandRow="1">
                <a:tableStyleId>{5C22544A-7EE6-4342-B048-85BDC9FD1C3A}</a:tableStyleId>
              </a:tblPr>
              <a:tblGrid>
                <a:gridCol w="598157"/>
                <a:gridCol w="6958780"/>
              </a:tblGrid>
              <a:tr h="333008">
                <a:tc>
                  <a:txBody>
                    <a:bodyPr/>
                    <a:lstStyle/>
                    <a:p>
                      <a:pPr algn="ctr"/>
                      <a:r>
                        <a:rPr lang="en-US" sz="1800" b="1" dirty="0" err="1" smtClean="0"/>
                        <a:t>Std</a:t>
                      </a:r>
                      <a:endParaRPr lang="en-US" sz="1800" b="1" dirty="0"/>
                    </a:p>
                  </a:txBody>
                  <a:tcPr/>
                </a:tc>
                <a:tc>
                  <a:txBody>
                    <a:bodyPr/>
                    <a:lstStyle/>
                    <a:p>
                      <a:pPr algn="ctr"/>
                      <a:r>
                        <a:rPr lang="en-US" sz="1800" b="1" dirty="0" smtClean="0"/>
                        <a:t>Elements</a:t>
                      </a:r>
                      <a:endParaRPr lang="en-US" sz="1800" b="1" dirty="0"/>
                    </a:p>
                  </a:txBody>
                  <a:tcPr/>
                </a:tc>
              </a:tr>
              <a:tr h="638265">
                <a:tc>
                  <a:txBody>
                    <a:bodyPr/>
                    <a:lstStyle/>
                    <a:p>
                      <a:pPr algn="ctr"/>
                      <a:r>
                        <a:rPr lang="en-US" sz="2000" b="1" dirty="0" smtClean="0"/>
                        <a:t>2</a:t>
                      </a:r>
                      <a:endParaRPr lang="en-US" sz="2000" b="1" dirty="0"/>
                    </a:p>
                  </a:txBody>
                  <a:tcPr/>
                </a:tc>
                <a:tc>
                  <a:txBody>
                    <a:bodyPr/>
                    <a:lstStyle/>
                    <a:p>
                      <a:r>
                        <a:rPr lang="en-US" sz="2000" b="1" dirty="0" smtClean="0"/>
                        <a:t>Chairs, director,</a:t>
                      </a:r>
                      <a:r>
                        <a:rPr lang="en-US" sz="2000" b="1" baseline="0" dirty="0" smtClean="0"/>
                        <a:t> staff, placement or internship coordinator, org of university.</a:t>
                      </a:r>
                      <a:endParaRPr lang="en-US" sz="2000" b="1" dirty="0"/>
                    </a:p>
                  </a:txBody>
                  <a:tcPr/>
                </a:tc>
              </a:tr>
              <a:tr h="638265">
                <a:tc>
                  <a:txBody>
                    <a:bodyPr/>
                    <a:lstStyle/>
                    <a:p>
                      <a:pPr algn="ctr"/>
                      <a:r>
                        <a:rPr lang="en-US" sz="2000" b="1" dirty="0" smtClean="0"/>
                        <a:t>3</a:t>
                      </a:r>
                      <a:endParaRPr lang="en-US" sz="2000" b="1" dirty="0"/>
                    </a:p>
                  </a:txBody>
                  <a:tcPr/>
                </a:tc>
                <a:tc>
                  <a:txBody>
                    <a:bodyPr/>
                    <a:lstStyle/>
                    <a:p>
                      <a:r>
                        <a:rPr lang="en-US" sz="2000" b="1" dirty="0" smtClean="0"/>
                        <a:t>AQ &amp; PQ</a:t>
                      </a:r>
                      <a:r>
                        <a:rPr lang="en-US" sz="2000" b="1" baseline="0" dirty="0" smtClean="0"/>
                        <a:t> Faculty and Diversity, Faculty Accomplishments</a:t>
                      </a:r>
                      <a:endParaRPr lang="en-US" sz="2000" b="1" dirty="0"/>
                    </a:p>
                  </a:txBody>
                  <a:tcPr/>
                </a:tc>
              </a:tr>
              <a:tr h="694761">
                <a:tc>
                  <a:txBody>
                    <a:bodyPr/>
                    <a:lstStyle/>
                    <a:p>
                      <a:pPr algn="ctr"/>
                      <a:r>
                        <a:rPr lang="en-US" sz="2000" b="1" dirty="0" smtClean="0"/>
                        <a:t>4</a:t>
                      </a:r>
                      <a:endParaRPr lang="en-US" sz="2000" b="1" dirty="0"/>
                    </a:p>
                  </a:txBody>
                  <a:tcPr/>
                </a:tc>
                <a:tc>
                  <a:txBody>
                    <a:bodyPr/>
                    <a:lstStyle/>
                    <a:p>
                      <a:r>
                        <a:rPr lang="en-US" sz="2000" b="1" dirty="0" smtClean="0"/>
                        <a:t>Services: student advising, placement, course frequency</a:t>
                      </a:r>
                      <a:r>
                        <a:rPr lang="en-US" sz="2000" b="1" baseline="0" dirty="0" smtClean="0"/>
                        <a:t>, class sizes, diversity of students</a:t>
                      </a:r>
                      <a:endParaRPr lang="en-US" sz="2000" b="1" dirty="0"/>
                    </a:p>
                  </a:txBody>
                  <a:tcPr/>
                </a:tc>
              </a:tr>
              <a:tr h="506388">
                <a:tc>
                  <a:txBody>
                    <a:bodyPr/>
                    <a:lstStyle/>
                    <a:p>
                      <a:pPr algn="ctr"/>
                      <a:r>
                        <a:rPr lang="en-US" sz="2000" b="1" dirty="0" smtClean="0"/>
                        <a:t>5</a:t>
                      </a:r>
                      <a:endParaRPr lang="en-US" sz="2000" b="1" dirty="0"/>
                    </a:p>
                  </a:txBody>
                  <a:tcPr/>
                </a:tc>
                <a:tc>
                  <a:txBody>
                    <a:bodyPr/>
                    <a:lstStyle/>
                    <a:p>
                      <a:r>
                        <a:rPr lang="en-US" sz="2000" b="1" dirty="0" smtClean="0"/>
                        <a:t>Student learning</a:t>
                      </a:r>
                      <a:r>
                        <a:rPr lang="en-US" sz="2000" b="1" baseline="0" dirty="0" smtClean="0"/>
                        <a:t> outcomes, competencies</a:t>
                      </a:r>
                      <a:endParaRPr lang="en-US" sz="2000" b="1" dirty="0"/>
                    </a:p>
                  </a:txBody>
                  <a:tcPr/>
                </a:tc>
              </a:tr>
              <a:tr h="478132">
                <a:tc>
                  <a:txBody>
                    <a:bodyPr/>
                    <a:lstStyle/>
                    <a:p>
                      <a:pPr algn="ctr"/>
                      <a:r>
                        <a:rPr lang="en-US" sz="2000" b="1" dirty="0" smtClean="0"/>
                        <a:t>6</a:t>
                      </a:r>
                      <a:endParaRPr lang="en-US" sz="2000" b="1" dirty="0"/>
                    </a:p>
                  </a:txBody>
                  <a:tcPr/>
                </a:tc>
                <a:tc>
                  <a:txBody>
                    <a:bodyPr/>
                    <a:lstStyle/>
                    <a:p>
                      <a:r>
                        <a:rPr lang="en-US" sz="2000" b="1" baseline="0" dirty="0" smtClean="0"/>
                        <a:t>Budget, offices, classrooms, technology</a:t>
                      </a:r>
                      <a:endParaRPr lang="en-US" sz="2000" b="1" dirty="0"/>
                    </a:p>
                  </a:txBody>
                  <a:tcPr/>
                </a:tc>
              </a:tr>
              <a:tr h="1101782">
                <a:tc>
                  <a:txBody>
                    <a:bodyPr/>
                    <a:lstStyle/>
                    <a:p>
                      <a:pPr algn="ctr"/>
                      <a:r>
                        <a:rPr lang="en-US" sz="2000" b="1" dirty="0" smtClean="0"/>
                        <a:t>7</a:t>
                      </a:r>
                      <a:endParaRPr lang="en-US" sz="2000" b="1" dirty="0"/>
                    </a:p>
                  </a:txBody>
                  <a:tcPr/>
                </a:tc>
                <a:tc>
                  <a:txBody>
                    <a:bodyPr/>
                    <a:lstStyle/>
                    <a:p>
                      <a:r>
                        <a:rPr lang="en-US" sz="2000" b="1" dirty="0" smtClean="0"/>
                        <a:t>Transparent communication:</a:t>
                      </a:r>
                      <a:r>
                        <a:rPr lang="en-US" sz="2000" b="1" baseline="0" dirty="0" smtClean="0"/>
                        <a:t> stakeholders prospective and actual students, employers,…</a:t>
                      </a:r>
                      <a:endParaRPr lang="en-US" sz="2000" b="1" dirty="0"/>
                    </a:p>
                  </a:txBody>
                  <a:tcPr/>
                </a:tc>
              </a:tr>
            </a:tbl>
          </a:graphicData>
        </a:graphic>
      </p:graphicFrame>
    </p:spTree>
    <p:extLst>
      <p:ext uri="{BB962C8B-B14F-4D97-AF65-F5344CB8AC3E}">
        <p14:creationId xmlns:p14="http://schemas.microsoft.com/office/powerpoint/2010/main" val="36507402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t>2015 NASPAA </a:t>
            </a:r>
            <a:br>
              <a:rPr lang="en-US" sz="3600" dirty="0" smtClean="0"/>
            </a:br>
            <a:r>
              <a:rPr lang="en-US" sz="3600" dirty="0" smtClean="0"/>
              <a:t>Accreditation institute</a:t>
            </a:r>
            <a:endParaRPr lang="x-none" sz="3600" dirty="0"/>
          </a:p>
        </p:txBody>
      </p:sp>
      <p:sp>
        <p:nvSpPr>
          <p:cNvPr id="3" name="Subtitle 2"/>
          <p:cNvSpPr>
            <a:spLocks noGrp="1"/>
          </p:cNvSpPr>
          <p:nvPr>
            <p:ph type="subTitle" idx="1"/>
          </p:nvPr>
        </p:nvSpPr>
        <p:spPr/>
        <p:txBody>
          <a:bodyPr>
            <a:normAutofit/>
          </a:bodyPr>
          <a:lstStyle/>
          <a:p>
            <a:r>
              <a:rPr lang="en-US" sz="2000" b="1" dirty="0" smtClean="0"/>
              <a:t>10-Minute Break </a:t>
            </a:r>
          </a:p>
        </p:txBody>
      </p:sp>
      <p:pic>
        <p:nvPicPr>
          <p:cNvPr id="4" name="Picture 3"/>
          <p:cNvPicPr>
            <a:picLocks noChangeAspect="1"/>
          </p:cNvPicPr>
          <p:nvPr/>
        </p:nvPicPr>
        <p:blipFill>
          <a:blip r:embed="rId3"/>
          <a:stretch>
            <a:fillRect/>
          </a:stretch>
        </p:blipFill>
        <p:spPr>
          <a:xfrm>
            <a:off x="3047881" y="402279"/>
            <a:ext cx="2743438" cy="1298561"/>
          </a:xfrm>
          <a:prstGeom prst="rect">
            <a:avLst/>
          </a:prstGeom>
          <a:solidFill>
            <a:schemeClr val="tx1"/>
          </a:solidFill>
        </p:spPr>
      </p:pic>
    </p:spTree>
    <p:extLst>
      <p:ext uri="{BB962C8B-B14F-4D97-AF65-F5344CB8AC3E}">
        <p14:creationId xmlns:p14="http://schemas.microsoft.com/office/powerpoint/2010/main" val="17762601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627" y="486014"/>
            <a:ext cx="6814457" cy="1077218"/>
          </a:xfrm>
          <a:prstGeom prst="rect">
            <a:avLst/>
          </a:prstGeom>
          <a:noFill/>
        </p:spPr>
        <p:txBody>
          <a:bodyPr wrap="square" rtlCol="0">
            <a:spAutoFit/>
          </a:bodyPr>
          <a:lstStyle/>
          <a:p>
            <a:pPr algn="ctr"/>
            <a:r>
              <a:rPr lang="en-US" sz="3200" b="1" dirty="0" smtClean="0">
                <a:solidFill>
                  <a:srgbClr val="890505"/>
                </a:solidFill>
                <a:latin typeface="Franklin Gothic Demi Cond" panose="020B0706030402020204" pitchFamily="34" charset="0"/>
              </a:rPr>
              <a:t>Thank you to our generous refreshments sponsor, Brigham Young University!</a:t>
            </a:r>
            <a:endParaRPr lang="en-US" sz="3200" b="1" dirty="0">
              <a:solidFill>
                <a:srgbClr val="890505"/>
              </a:solidFill>
              <a:latin typeface="Franklin Gothic Demi Cond" panose="020B0706030402020204" pitchFamily="34" charset="0"/>
            </a:endParaRPr>
          </a:p>
        </p:txBody>
      </p:sp>
      <p:pic>
        <p:nvPicPr>
          <p:cNvPr id="3074" name="Picture 2" descr="http://universe.byu.edu/wp-content/uploads/photo-gallery/BYU%20Letter%2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7573309" cy="386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80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3692" y="4208928"/>
            <a:ext cx="6070308" cy="1483211"/>
          </a:xfrm>
        </p:spPr>
        <p:txBody>
          <a:bodyPr>
            <a:normAutofit/>
          </a:bodyPr>
          <a:lstStyle/>
          <a:p>
            <a:r>
              <a:rPr lang="en-US" sz="3400" dirty="0" smtClean="0"/>
              <a:t>2016 NASPAA Accreditation</a:t>
            </a:r>
            <a:br>
              <a:rPr lang="en-US" sz="3400" dirty="0" smtClean="0"/>
            </a:br>
            <a:r>
              <a:rPr lang="en-US" sz="3400" dirty="0" smtClean="0"/>
              <a:t>Institute</a:t>
            </a:r>
            <a:endParaRPr lang="en-US" sz="3400" dirty="0"/>
          </a:p>
        </p:txBody>
      </p:sp>
      <p:sp>
        <p:nvSpPr>
          <p:cNvPr id="3" name="Subtitle 2"/>
          <p:cNvSpPr>
            <a:spLocks noGrp="1"/>
          </p:cNvSpPr>
          <p:nvPr>
            <p:ph type="subTitle" idx="1"/>
          </p:nvPr>
        </p:nvSpPr>
        <p:spPr>
          <a:xfrm>
            <a:off x="3073691" y="5692139"/>
            <a:ext cx="5747923" cy="775091"/>
          </a:xfrm>
        </p:spPr>
        <p:txBody>
          <a:bodyPr>
            <a:normAutofit lnSpcReduction="10000"/>
          </a:bodyPr>
          <a:lstStyle/>
          <a:p>
            <a:r>
              <a:rPr lang="en-US" sz="2400" dirty="0" smtClean="0"/>
              <a:t>Columbus, Ohio</a:t>
            </a:r>
          </a:p>
          <a:p>
            <a:r>
              <a:rPr lang="en-US" sz="2400" dirty="0" smtClean="0"/>
              <a:t>October </a:t>
            </a:r>
            <a:r>
              <a:rPr lang="en-US" sz="2400" dirty="0" smtClean="0"/>
              <a:t>19, </a:t>
            </a:r>
            <a:r>
              <a:rPr lang="en-US" sz="2400" dirty="0" smtClean="0"/>
              <a:t>2016</a:t>
            </a:r>
            <a:endParaRPr lang="en-US" sz="2400" dirty="0"/>
          </a:p>
        </p:txBody>
      </p:sp>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14343" y="802635"/>
            <a:ext cx="2067059" cy="978408"/>
          </a:xfrm>
          <a:prstGeom prst="rect">
            <a:avLst/>
          </a:prstGeom>
        </p:spPr>
      </p:pic>
      <p:sp>
        <p:nvSpPr>
          <p:cNvPr id="4" name="TextBox 3"/>
          <p:cNvSpPr txBox="1"/>
          <p:nvPr/>
        </p:nvSpPr>
        <p:spPr>
          <a:xfrm>
            <a:off x="3577389" y="2100716"/>
            <a:ext cx="4940969" cy="1815882"/>
          </a:xfrm>
          <a:prstGeom prst="rect">
            <a:avLst/>
          </a:prstGeom>
          <a:noFill/>
        </p:spPr>
        <p:txBody>
          <a:bodyPr wrap="square" rtlCol="0">
            <a:spAutoFit/>
          </a:bodyPr>
          <a:lstStyle/>
          <a:p>
            <a:pPr algn="ctr"/>
            <a:r>
              <a:rPr lang="en-US" sz="2800" b="1" dirty="0" smtClean="0">
                <a:solidFill>
                  <a:schemeClr val="bg1"/>
                </a:solidFill>
              </a:rPr>
              <a:t>Session 3A</a:t>
            </a:r>
          </a:p>
          <a:p>
            <a:pPr algn="ctr"/>
            <a:r>
              <a:rPr lang="en-US" sz="2800" b="1" dirty="0" smtClean="0">
                <a:solidFill>
                  <a:schemeClr val="bg1"/>
                </a:solidFill>
              </a:rPr>
              <a:t>Defining and Measuring – Assessment Plans and Rubrics</a:t>
            </a:r>
            <a:endParaRPr lang="en-US" sz="2800" b="1" dirty="0">
              <a:solidFill>
                <a:schemeClr val="bg1"/>
              </a:solidFill>
            </a:endParaRPr>
          </a:p>
        </p:txBody>
      </p:sp>
    </p:spTree>
    <p:extLst>
      <p:ext uri="{BB962C8B-B14F-4D97-AF65-F5344CB8AC3E}">
        <p14:creationId xmlns:p14="http://schemas.microsoft.com/office/powerpoint/2010/main" val="31104887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83826" cy="1143000"/>
          </a:xfrm>
        </p:spPr>
        <p:txBody>
          <a:bodyPr/>
          <a:lstStyle/>
          <a:p>
            <a:r>
              <a:rPr lang="en-US" dirty="0" smtClean="0"/>
              <a:t>Session </a:t>
            </a:r>
            <a:r>
              <a:rPr lang="en-US" dirty="0"/>
              <a:t>3</a:t>
            </a:r>
            <a:r>
              <a:rPr lang="en-US" dirty="0" smtClean="0"/>
              <a:t>A: Defining and </a:t>
            </a:r>
            <a:br>
              <a:rPr lang="en-US" dirty="0" smtClean="0"/>
            </a:br>
            <a:r>
              <a:rPr lang="en-US" dirty="0" smtClean="0"/>
              <a:t>Measuring</a:t>
            </a:r>
            <a:endParaRPr lang="x-none"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endParaRPr lang="en-US" sz="2400" dirty="0" smtClean="0"/>
          </a:p>
          <a:p>
            <a:r>
              <a:rPr lang="en-US" sz="2400" dirty="0" smtClean="0"/>
              <a:t>Assessment Plans</a:t>
            </a:r>
          </a:p>
          <a:p>
            <a:r>
              <a:rPr lang="en-US" sz="2400" dirty="0" smtClean="0"/>
              <a:t>Curriculum Mapping</a:t>
            </a:r>
          </a:p>
          <a:p>
            <a:r>
              <a:rPr lang="en-US" sz="2400" dirty="0" smtClean="0"/>
              <a:t>Rubrics</a:t>
            </a:r>
          </a:p>
          <a:p>
            <a:r>
              <a:rPr lang="en-US" sz="2400" dirty="0" smtClean="0"/>
              <a:t>Mission Based</a:t>
            </a:r>
            <a:endParaRPr lang="en-US" sz="2400" dirty="0"/>
          </a:p>
          <a:p>
            <a:endParaRPr lang="en-US" sz="1800" dirty="0"/>
          </a:p>
          <a:p>
            <a:pPr marL="0" indent="0">
              <a:buNone/>
            </a:pPr>
            <a:endParaRPr lang="x-none" dirty="0"/>
          </a:p>
        </p:txBody>
      </p:sp>
    </p:spTree>
    <p:extLst>
      <p:ext uri="{BB962C8B-B14F-4D97-AF65-F5344CB8AC3E}">
        <p14:creationId xmlns:p14="http://schemas.microsoft.com/office/powerpoint/2010/main" val="22169951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78" y="573504"/>
            <a:ext cx="6508377" cy="741947"/>
          </a:xfrm>
        </p:spPr>
        <p:txBody>
          <a:bodyPr/>
          <a:lstStyle/>
          <a:p>
            <a:r>
              <a:rPr lang="en-US" dirty="0" smtClean="0"/>
              <a:t>Overview of Process</a:t>
            </a:r>
            <a:endParaRPr lang="en-US" dirty="0"/>
          </a:p>
        </p:txBody>
      </p:sp>
      <p:sp>
        <p:nvSpPr>
          <p:cNvPr id="3" name="Content Placeholder 2"/>
          <p:cNvSpPr>
            <a:spLocks noGrp="1"/>
          </p:cNvSpPr>
          <p:nvPr>
            <p:ph idx="1"/>
          </p:nvPr>
        </p:nvSpPr>
        <p:spPr>
          <a:xfrm>
            <a:off x="457199" y="1844843"/>
            <a:ext cx="7804485" cy="4618206"/>
          </a:xfrm>
        </p:spPr>
        <p:txBody>
          <a:bodyPr>
            <a:normAutofit/>
          </a:bodyPr>
          <a:lstStyle/>
          <a:p>
            <a:r>
              <a:rPr lang="en-US" sz="2200" dirty="0"/>
              <a:t>Program with professional public service mission in operation with formal program evaluation</a:t>
            </a:r>
          </a:p>
          <a:p>
            <a:r>
              <a:rPr lang="en-US" sz="2200" dirty="0"/>
              <a:t>Eligibility</a:t>
            </a:r>
          </a:p>
          <a:p>
            <a:r>
              <a:rPr lang="en-US" sz="2200" dirty="0">
                <a:solidFill>
                  <a:schemeClr val="tx1"/>
                </a:solidFill>
              </a:rPr>
              <a:t>Self-Study Report</a:t>
            </a:r>
          </a:p>
          <a:p>
            <a:r>
              <a:rPr lang="en-US" sz="2200" dirty="0"/>
              <a:t>Interim Report (&amp; Program Response)</a:t>
            </a:r>
          </a:p>
          <a:p>
            <a:r>
              <a:rPr lang="en-US" sz="2200" dirty="0"/>
              <a:t>External Site Visit (Draft Report, Program Response, Final Report)</a:t>
            </a:r>
          </a:p>
          <a:p>
            <a:r>
              <a:rPr lang="en-US" sz="2200" dirty="0"/>
              <a:t>COPRA Decision (may include Monitoring)</a:t>
            </a:r>
          </a:p>
          <a:p>
            <a:r>
              <a:rPr lang="en-US" sz="2200" dirty="0"/>
              <a:t>Annual Reports (required)</a:t>
            </a:r>
          </a:p>
          <a:p>
            <a:endParaRPr lang="en-US" dirty="0"/>
          </a:p>
        </p:txBody>
      </p:sp>
    </p:spTree>
    <p:extLst>
      <p:ext uri="{BB962C8B-B14F-4D97-AF65-F5344CB8AC3E}">
        <p14:creationId xmlns:p14="http://schemas.microsoft.com/office/powerpoint/2010/main" val="97847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83826" cy="1143000"/>
          </a:xfrm>
        </p:spPr>
        <p:txBody>
          <a:bodyPr/>
          <a:lstStyle/>
          <a:p>
            <a:r>
              <a:rPr lang="en-US" dirty="0" smtClean="0"/>
              <a:t>Session </a:t>
            </a:r>
            <a:r>
              <a:rPr lang="en-US" dirty="0"/>
              <a:t>3</a:t>
            </a:r>
            <a:r>
              <a:rPr lang="en-US" dirty="0" smtClean="0"/>
              <a:t>A: Defining and </a:t>
            </a:r>
            <a:br>
              <a:rPr lang="en-US" dirty="0" smtClean="0"/>
            </a:br>
            <a:r>
              <a:rPr lang="en-US" dirty="0" smtClean="0"/>
              <a:t>Measuring</a:t>
            </a:r>
            <a:endParaRPr lang="x-none"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lnSpcReduction="10000"/>
          </a:bodyPr>
          <a:lstStyle/>
          <a:p>
            <a:pPr marL="0" indent="0">
              <a:buNone/>
            </a:pPr>
            <a:r>
              <a:rPr lang="en-US" sz="2000" dirty="0" smtClean="0"/>
              <a:t>Session Objectives:</a:t>
            </a:r>
          </a:p>
          <a:p>
            <a:r>
              <a:rPr lang="en-US" sz="2400" dirty="0" smtClean="0"/>
              <a:t>Better appreciate the </a:t>
            </a:r>
            <a:r>
              <a:rPr lang="en-US" sz="2400" dirty="0"/>
              <a:t>challenges of </a:t>
            </a:r>
            <a:r>
              <a:rPr lang="en-US" sz="2400" dirty="0" smtClean="0"/>
              <a:t>generic vs</a:t>
            </a:r>
            <a:r>
              <a:rPr lang="en-US" sz="2400" dirty="0"/>
              <a:t>. </a:t>
            </a:r>
            <a:r>
              <a:rPr lang="en-US" sz="2400" dirty="0" smtClean="0"/>
              <a:t>tailored </a:t>
            </a:r>
            <a:r>
              <a:rPr lang="en-US" sz="2400" dirty="0"/>
              <a:t>mission statements</a:t>
            </a:r>
          </a:p>
          <a:p>
            <a:r>
              <a:rPr lang="en-US" sz="2400" dirty="0"/>
              <a:t>Understand the relationship between mission and competency</a:t>
            </a:r>
          </a:p>
          <a:p>
            <a:r>
              <a:rPr lang="en-US" sz="2400" dirty="0" smtClean="0"/>
              <a:t>Be </a:t>
            </a:r>
            <a:r>
              <a:rPr lang="en-US" sz="2400" dirty="0"/>
              <a:t>able to use program mission to define universal competencies</a:t>
            </a:r>
          </a:p>
          <a:p>
            <a:r>
              <a:rPr lang="en-US" sz="2400" dirty="0"/>
              <a:t>Be able to justify a competency definition based on mission</a:t>
            </a:r>
          </a:p>
          <a:p>
            <a:endParaRPr lang="en-US" sz="1800" dirty="0"/>
          </a:p>
          <a:p>
            <a:pPr marL="0" indent="0">
              <a:buNone/>
            </a:pPr>
            <a:endParaRPr lang="x-none" dirty="0"/>
          </a:p>
        </p:txBody>
      </p:sp>
    </p:spTree>
    <p:extLst>
      <p:ext uri="{BB962C8B-B14F-4D97-AF65-F5344CB8AC3E}">
        <p14:creationId xmlns:p14="http://schemas.microsoft.com/office/powerpoint/2010/main" val="41000927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46" y="274638"/>
            <a:ext cx="8273454" cy="1143000"/>
          </a:xfrm>
        </p:spPr>
        <p:txBody>
          <a:bodyPr/>
          <a:lstStyle/>
          <a:p>
            <a:r>
              <a:rPr lang="en-US" dirty="0" smtClean="0"/>
              <a:t>Universal competencies</a:t>
            </a:r>
            <a:endParaRPr lang="en-US" dirty="0"/>
          </a:p>
        </p:txBody>
      </p:sp>
      <p:sp>
        <p:nvSpPr>
          <p:cNvPr id="3" name="Content Placeholder 2"/>
          <p:cNvSpPr>
            <a:spLocks noGrp="1"/>
          </p:cNvSpPr>
          <p:nvPr>
            <p:ph sz="quarter" idx="4294967295"/>
          </p:nvPr>
        </p:nvSpPr>
        <p:spPr>
          <a:xfrm>
            <a:off x="260946" y="1814393"/>
            <a:ext cx="8750406" cy="4435884"/>
          </a:xfrm>
          <a:prstGeom prst="rect">
            <a:avLst/>
          </a:prstGeom>
        </p:spPr>
        <p:txBody>
          <a:bodyPr>
            <a:normAutofit fontScale="92500" lnSpcReduction="20000"/>
          </a:bodyPr>
          <a:lstStyle/>
          <a:p>
            <a:pPr>
              <a:buFont typeface="+mj-lt"/>
              <a:buAutoNum type="arabicPeriod"/>
            </a:pPr>
            <a:r>
              <a:rPr lang="en-US" sz="3000" dirty="0" smtClean="0"/>
              <a:t>Lead and manage in public governance</a:t>
            </a:r>
          </a:p>
          <a:p>
            <a:pPr>
              <a:buFont typeface="+mj-lt"/>
              <a:buAutoNum type="arabicPeriod"/>
            </a:pPr>
            <a:r>
              <a:rPr lang="en-US" sz="3000" dirty="0" smtClean="0"/>
              <a:t>Participate in and contribute to the policy process</a:t>
            </a:r>
          </a:p>
          <a:p>
            <a:pPr>
              <a:buFont typeface="+mj-lt"/>
              <a:buAutoNum type="arabicPeriod"/>
            </a:pPr>
            <a:r>
              <a:rPr lang="en-US" sz="3000" dirty="0" smtClean="0"/>
              <a:t>Analyze, synthesize, think critically, solve problems and make decisions</a:t>
            </a:r>
          </a:p>
          <a:p>
            <a:pPr>
              <a:buFont typeface="+mj-lt"/>
              <a:buAutoNum type="arabicPeriod"/>
            </a:pPr>
            <a:r>
              <a:rPr lang="en-US" sz="3000" dirty="0" smtClean="0"/>
              <a:t>Articulate and apply a public service perspective</a:t>
            </a:r>
          </a:p>
          <a:p>
            <a:pPr>
              <a:buFont typeface="+mj-lt"/>
              <a:buAutoNum type="arabicPeriod"/>
            </a:pPr>
            <a:r>
              <a:rPr lang="en-US" sz="3000" dirty="0" smtClean="0"/>
              <a:t>Communicate and interact productively with a diverse and changing workforce and citizenry</a:t>
            </a:r>
          </a:p>
          <a:p>
            <a:pPr>
              <a:buFont typeface="+mj-lt"/>
              <a:buAutoNum type="arabicPeriod"/>
            </a:pPr>
            <a:endParaRPr lang="en-US" dirty="0"/>
          </a:p>
        </p:txBody>
      </p:sp>
    </p:spTree>
    <p:extLst>
      <p:ext uri="{BB962C8B-B14F-4D97-AF65-F5344CB8AC3E}">
        <p14:creationId xmlns:p14="http://schemas.microsoft.com/office/powerpoint/2010/main" val="13221245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p:cNvSpPr txBox="1">
            <a:spLocks/>
          </p:cNvSpPr>
          <p:nvPr/>
        </p:nvSpPr>
        <p:spPr>
          <a:xfrm>
            <a:off x="243549" y="2939764"/>
            <a:ext cx="8553815" cy="3384836"/>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23" name="TextBox 22"/>
          <p:cNvSpPr txBox="1"/>
          <p:nvPr/>
        </p:nvSpPr>
        <p:spPr>
          <a:xfrm>
            <a:off x="329184" y="821765"/>
            <a:ext cx="8814816" cy="5509200"/>
          </a:xfrm>
          <a:prstGeom prst="rect">
            <a:avLst/>
          </a:prstGeom>
          <a:noFill/>
        </p:spPr>
        <p:txBody>
          <a:bodyPr wrap="square" rtlCol="0">
            <a:spAutoFit/>
          </a:bodyPr>
          <a:lstStyle/>
          <a:p>
            <a:pPr algn="ctr"/>
            <a:r>
              <a:rPr lang="en-US" sz="3200" b="1" dirty="0" smtClean="0">
                <a:solidFill>
                  <a:schemeClr val="tx2"/>
                </a:solidFill>
              </a:rPr>
              <a:t>At your table: </a:t>
            </a:r>
          </a:p>
          <a:p>
            <a:pPr algn="ctr"/>
            <a:endParaRPr lang="en-US" sz="3200" dirty="0">
              <a:solidFill>
                <a:schemeClr val="tx2"/>
              </a:solidFill>
            </a:endParaRPr>
          </a:p>
          <a:p>
            <a:r>
              <a:rPr lang="en-US" sz="3200" dirty="0" smtClean="0"/>
              <a:t>Select a facilitator and a recorder</a:t>
            </a:r>
          </a:p>
          <a:p>
            <a:endParaRPr lang="en-US" sz="3200" dirty="0" smtClean="0"/>
          </a:p>
          <a:p>
            <a:r>
              <a:rPr lang="en-US" sz="3200" dirty="0" smtClean="0"/>
              <a:t>Facilitator Responsibilities: Manage time, ensure participation by all at table, ensure completion of tasks</a:t>
            </a:r>
          </a:p>
          <a:p>
            <a:endParaRPr lang="en-US" sz="3200" dirty="0"/>
          </a:p>
          <a:p>
            <a:r>
              <a:rPr lang="en-US" sz="3200" dirty="0" smtClean="0"/>
              <a:t>Recorder Responsibilities: Take notes on ideas discussed, areas of agreement, and challenges encountered by the group</a:t>
            </a:r>
          </a:p>
        </p:txBody>
      </p:sp>
    </p:spTree>
    <p:extLst>
      <p:ext uri="{BB962C8B-B14F-4D97-AF65-F5344CB8AC3E}">
        <p14:creationId xmlns:p14="http://schemas.microsoft.com/office/powerpoint/2010/main" val="1594346539"/>
      </p:ext>
    </p:extLst>
  </p:cSld>
  <p:clrMapOvr>
    <a:masterClrMapping/>
  </p:clrMapOvr>
  <mc:AlternateContent xmlns:mc="http://schemas.openxmlformats.org/markup-compatibility/2006" xmlns:p14="http://schemas.microsoft.com/office/powerpoint/2010/main">
    <mc:Choice Requires="p14">
      <p:transition spd="slow" p14:dur="2000" advClick="0" advTm="901000"/>
    </mc:Choice>
    <mc:Fallback xmlns="">
      <p:transition spd="slow" advClick="0" advTm="90100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p:cNvSpPr txBox="1">
            <a:spLocks/>
          </p:cNvSpPr>
          <p:nvPr/>
        </p:nvSpPr>
        <p:spPr>
          <a:xfrm>
            <a:off x="243549" y="2939764"/>
            <a:ext cx="8553815" cy="3384836"/>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23" name="TextBox 22"/>
          <p:cNvSpPr txBox="1"/>
          <p:nvPr/>
        </p:nvSpPr>
        <p:spPr>
          <a:xfrm>
            <a:off x="365760" y="821765"/>
            <a:ext cx="8778240" cy="5509200"/>
          </a:xfrm>
          <a:prstGeom prst="rect">
            <a:avLst/>
          </a:prstGeom>
          <a:noFill/>
        </p:spPr>
        <p:txBody>
          <a:bodyPr wrap="square" rtlCol="0">
            <a:spAutoFit/>
          </a:bodyPr>
          <a:lstStyle/>
          <a:p>
            <a:pPr algn="ctr"/>
            <a:r>
              <a:rPr lang="en-US" sz="3200" b="1" dirty="0" smtClean="0">
                <a:solidFill>
                  <a:schemeClr val="tx2"/>
                </a:solidFill>
              </a:rPr>
              <a:t>At your table: </a:t>
            </a:r>
          </a:p>
          <a:p>
            <a:pPr algn="ctr"/>
            <a:endParaRPr lang="en-US" sz="3200" b="1" dirty="0">
              <a:solidFill>
                <a:schemeClr val="tx2"/>
              </a:solidFill>
            </a:endParaRPr>
          </a:p>
          <a:p>
            <a:r>
              <a:rPr lang="en-US" sz="3200" dirty="0" smtClean="0"/>
              <a:t>TASK: For each of the 5 UC’s, develop at least two distinct competency definitions that reflect different missions</a:t>
            </a:r>
          </a:p>
          <a:p>
            <a:endParaRPr lang="en-US" sz="3200" dirty="0"/>
          </a:p>
          <a:p>
            <a:r>
              <a:rPr lang="en-US" sz="3200" dirty="0" smtClean="0"/>
              <a:t>ADVICE: Focus on what distinguishes a program and how that requires competencies in any or all of the 5 areas that might be different from a program without that mission</a:t>
            </a:r>
            <a:endParaRPr lang="en-US" sz="3200" dirty="0"/>
          </a:p>
        </p:txBody>
      </p:sp>
    </p:spTree>
    <p:extLst>
      <p:ext uri="{BB962C8B-B14F-4D97-AF65-F5344CB8AC3E}">
        <p14:creationId xmlns:p14="http://schemas.microsoft.com/office/powerpoint/2010/main" val="380876600"/>
      </p:ext>
    </p:extLst>
  </p:cSld>
  <p:clrMapOvr>
    <a:masterClrMapping/>
  </p:clrMapOvr>
  <mc:AlternateContent xmlns:mc="http://schemas.openxmlformats.org/markup-compatibility/2006" xmlns:p14="http://schemas.microsoft.com/office/powerpoint/2010/main">
    <mc:Choice Requires="p14">
      <p:transition spd="slow" p14:dur="2000" advClick="0" advTm="901000"/>
    </mc:Choice>
    <mc:Fallback xmlns="">
      <p:transition spd="slow" advClick="0" advTm="90100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p:cNvSpPr txBox="1">
            <a:spLocks/>
          </p:cNvSpPr>
          <p:nvPr/>
        </p:nvSpPr>
        <p:spPr>
          <a:xfrm>
            <a:off x="243549" y="2939764"/>
            <a:ext cx="8553815" cy="3384836"/>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23" name="TextBox 22"/>
          <p:cNvSpPr txBox="1"/>
          <p:nvPr/>
        </p:nvSpPr>
        <p:spPr>
          <a:xfrm>
            <a:off x="365760" y="821765"/>
            <a:ext cx="8431604" cy="5016758"/>
          </a:xfrm>
          <a:prstGeom prst="rect">
            <a:avLst/>
          </a:prstGeom>
          <a:noFill/>
        </p:spPr>
        <p:txBody>
          <a:bodyPr wrap="square" rtlCol="0">
            <a:spAutoFit/>
          </a:bodyPr>
          <a:lstStyle/>
          <a:p>
            <a:pPr algn="ctr"/>
            <a:r>
              <a:rPr lang="en-US" sz="3200" b="1" dirty="0" smtClean="0">
                <a:solidFill>
                  <a:schemeClr val="tx2"/>
                </a:solidFill>
              </a:rPr>
              <a:t>Reflections &amp; Reporting</a:t>
            </a:r>
          </a:p>
          <a:p>
            <a:pPr algn="ctr"/>
            <a:endParaRPr lang="en-US" sz="3200" b="1" dirty="0">
              <a:solidFill>
                <a:schemeClr val="tx2"/>
              </a:solidFill>
            </a:endParaRPr>
          </a:p>
          <a:p>
            <a:pPr marL="914400" lvl="1" indent="-457200">
              <a:buFont typeface="Arial" panose="020B0604020202020204" pitchFamily="34" charset="0"/>
              <a:buChar char="•"/>
            </a:pPr>
            <a:r>
              <a:rPr lang="en-US" sz="3200" dirty="0"/>
              <a:t>Were some of the universal competencies easier than others to develop distinct competency definitions? </a:t>
            </a:r>
            <a:endParaRPr lang="en-US" sz="3200" dirty="0" smtClean="0"/>
          </a:p>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a:t>Did some program missions make it easier or more difficult to develop unique competency definitions? </a:t>
            </a:r>
          </a:p>
          <a:p>
            <a:endParaRPr lang="en-US" sz="3200" b="1" dirty="0">
              <a:solidFill>
                <a:schemeClr val="tx2"/>
              </a:solidFill>
            </a:endParaRPr>
          </a:p>
        </p:txBody>
      </p:sp>
    </p:spTree>
    <p:extLst>
      <p:ext uri="{BB962C8B-B14F-4D97-AF65-F5344CB8AC3E}">
        <p14:creationId xmlns:p14="http://schemas.microsoft.com/office/powerpoint/2010/main" val="2863068192"/>
      </p:ext>
    </p:extLst>
  </p:cSld>
  <p:clrMapOvr>
    <a:masterClrMapping/>
  </p:clrMapOvr>
  <mc:AlternateContent xmlns:mc="http://schemas.openxmlformats.org/markup-compatibility/2006" xmlns:p14="http://schemas.microsoft.com/office/powerpoint/2010/main">
    <mc:Choice Requires="p14">
      <p:transition spd="slow" p14:dur="2000" advClick="0" advTm="901000"/>
    </mc:Choice>
    <mc:Fallback xmlns="">
      <p:transition spd="slow" advClick="0" advTm="901000"/>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curriculum mapping</a:t>
            </a:r>
            <a:endParaRPr lang="x-none" dirty="0"/>
          </a:p>
        </p:txBody>
      </p:sp>
      <p:sp>
        <p:nvSpPr>
          <p:cNvPr id="3" name="Content Placeholder 2"/>
          <p:cNvSpPr>
            <a:spLocks noGrp="1"/>
          </p:cNvSpPr>
          <p:nvPr>
            <p:ph sz="quarter" idx="4294967295"/>
          </p:nvPr>
        </p:nvSpPr>
        <p:spPr>
          <a:xfrm>
            <a:off x="609600" y="2473308"/>
            <a:ext cx="7924800" cy="3241691"/>
          </a:xfrm>
          <a:prstGeom prst="rect">
            <a:avLst/>
          </a:prstGeom>
        </p:spPr>
        <p:txBody>
          <a:bodyPr>
            <a:normAutofit/>
          </a:bodyPr>
          <a:lstStyle/>
          <a:p>
            <a:r>
              <a:rPr lang="en-US" sz="2800" dirty="0" smtClean="0"/>
              <a:t>Where competencies are to be implemented in the program</a:t>
            </a:r>
          </a:p>
          <a:p>
            <a:r>
              <a:rPr lang="en-US" sz="2800" dirty="0" smtClean="0"/>
              <a:t>Mission and Universal competencies are mapped in the curriculum</a:t>
            </a:r>
            <a:endParaRPr lang="x-none" sz="2800" dirty="0"/>
          </a:p>
        </p:txBody>
      </p:sp>
    </p:spTree>
    <p:extLst>
      <p:ext uri="{BB962C8B-B14F-4D97-AF65-F5344CB8AC3E}">
        <p14:creationId xmlns:p14="http://schemas.microsoft.com/office/powerpoint/2010/main" val="26346803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Mapping process</a:t>
            </a:r>
            <a:endParaRPr lang="en-US" sz="3600"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fontScale="92500" lnSpcReduction="10000"/>
          </a:bodyPr>
          <a:lstStyle/>
          <a:p>
            <a:endParaRPr lang="en-US" dirty="0" smtClean="0"/>
          </a:p>
          <a:p>
            <a:r>
              <a:rPr lang="en-US" sz="2800" dirty="0" smtClean="0"/>
              <a:t>List of required courses </a:t>
            </a:r>
          </a:p>
          <a:p>
            <a:r>
              <a:rPr lang="en-US" sz="2800" dirty="0" smtClean="0"/>
              <a:t>List of competencies (defined)</a:t>
            </a:r>
          </a:p>
          <a:p>
            <a:r>
              <a:rPr lang="en-US" sz="2800" dirty="0" smtClean="0"/>
              <a:t>Process of matching in a matrix</a:t>
            </a:r>
          </a:p>
          <a:p>
            <a:r>
              <a:rPr lang="en-US" sz="2800" dirty="0" smtClean="0"/>
              <a:t>Looking for gaps or disproportionate coverage</a:t>
            </a:r>
          </a:p>
          <a:p>
            <a:r>
              <a:rPr lang="en-US" sz="2800" dirty="0" smtClean="0"/>
              <a:t>Linking back to mission</a:t>
            </a:r>
          </a:p>
          <a:p>
            <a:r>
              <a:rPr lang="en-US" sz="2800" dirty="0" smtClean="0"/>
              <a:t>Basic and advanced versions</a:t>
            </a:r>
          </a:p>
          <a:p>
            <a:endParaRPr lang="en-US" dirty="0"/>
          </a:p>
        </p:txBody>
      </p:sp>
    </p:spTree>
    <p:extLst>
      <p:ext uri="{BB962C8B-B14F-4D97-AF65-F5344CB8AC3E}">
        <p14:creationId xmlns:p14="http://schemas.microsoft.com/office/powerpoint/2010/main" val="20166072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27" y="0"/>
            <a:ext cx="7726785" cy="1143000"/>
          </a:xfrm>
        </p:spPr>
        <p:txBody>
          <a:bodyPr/>
          <a:lstStyle/>
          <a:p>
            <a:r>
              <a:rPr lang="en-US" sz="3200" dirty="0" smtClean="0"/>
              <a:t>MPA/MPP cartography 101: </a:t>
            </a:r>
            <a:br>
              <a:rPr lang="en-US" sz="3200" dirty="0" smtClean="0"/>
            </a:br>
            <a:r>
              <a:rPr lang="en-US" sz="3200" dirty="0" smtClean="0"/>
              <a:t>a basic curriculum map</a:t>
            </a:r>
            <a:endParaRPr lang="en-US" sz="3200" dirty="0"/>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1296698613"/>
              </p:ext>
            </p:extLst>
          </p:nvPr>
        </p:nvGraphicFramePr>
        <p:xfrm>
          <a:off x="86204" y="1394442"/>
          <a:ext cx="8886962" cy="5156497"/>
        </p:xfrm>
        <a:graphic>
          <a:graphicData uri="http://schemas.openxmlformats.org/drawingml/2006/table">
            <a:tbl>
              <a:tblPr firstRow="1" bandRow="1">
                <a:tableStyleId>{5C22544A-7EE6-4342-B048-85BDC9FD1C3A}</a:tableStyleId>
              </a:tblPr>
              <a:tblGrid>
                <a:gridCol w="3099723"/>
                <a:gridCol w="1085310"/>
                <a:gridCol w="1201997"/>
                <a:gridCol w="1113614"/>
                <a:gridCol w="1095938"/>
                <a:gridCol w="1290380"/>
              </a:tblGrid>
              <a:tr h="436319">
                <a:tc>
                  <a:txBody>
                    <a:bodyPr/>
                    <a:lstStyle/>
                    <a:p>
                      <a:endParaRPr lang="en-US" sz="2000" dirty="0"/>
                    </a:p>
                  </a:txBody>
                  <a:tcPr/>
                </a:tc>
                <a:tc>
                  <a:txBody>
                    <a:bodyPr/>
                    <a:lstStyle/>
                    <a:p>
                      <a:r>
                        <a:rPr lang="en-US" sz="2000" dirty="0" smtClean="0"/>
                        <a:t>UC 1</a:t>
                      </a:r>
                      <a:endParaRPr lang="en-US" sz="2000" dirty="0"/>
                    </a:p>
                  </a:txBody>
                  <a:tcPr/>
                </a:tc>
                <a:tc>
                  <a:txBody>
                    <a:bodyPr/>
                    <a:lstStyle/>
                    <a:p>
                      <a:r>
                        <a:rPr lang="en-US" sz="2000" dirty="0" smtClean="0"/>
                        <a:t>UC 2</a:t>
                      </a:r>
                      <a:endParaRPr lang="en-US" sz="2000" dirty="0"/>
                    </a:p>
                  </a:txBody>
                  <a:tcPr/>
                </a:tc>
                <a:tc>
                  <a:txBody>
                    <a:bodyPr/>
                    <a:lstStyle/>
                    <a:p>
                      <a:r>
                        <a:rPr lang="en-US" sz="2000" dirty="0" smtClean="0"/>
                        <a:t>UC 3</a:t>
                      </a:r>
                      <a:endParaRPr lang="en-US" sz="2000" dirty="0"/>
                    </a:p>
                  </a:txBody>
                  <a:tcPr/>
                </a:tc>
                <a:tc>
                  <a:txBody>
                    <a:bodyPr/>
                    <a:lstStyle/>
                    <a:p>
                      <a:r>
                        <a:rPr lang="en-US" sz="2000" dirty="0" smtClean="0"/>
                        <a:t>UC 4</a:t>
                      </a:r>
                      <a:endParaRPr lang="en-US" sz="2000" dirty="0"/>
                    </a:p>
                  </a:txBody>
                  <a:tcPr/>
                </a:tc>
                <a:tc>
                  <a:txBody>
                    <a:bodyPr/>
                    <a:lstStyle/>
                    <a:p>
                      <a:r>
                        <a:rPr lang="en-US" sz="2000" dirty="0" smtClean="0"/>
                        <a:t>UC 5</a:t>
                      </a:r>
                      <a:endParaRPr lang="en-US" sz="2000" dirty="0"/>
                    </a:p>
                  </a:txBody>
                  <a:tcPr/>
                </a:tc>
              </a:tr>
              <a:tr h="793307">
                <a:tc>
                  <a:txBody>
                    <a:bodyPr/>
                    <a:lstStyle/>
                    <a:p>
                      <a:r>
                        <a:rPr lang="en-US" sz="2000" dirty="0" smtClean="0"/>
                        <a:t>Research Design</a:t>
                      </a:r>
                      <a:endParaRPr lang="en-US" sz="2000" dirty="0"/>
                    </a:p>
                  </a:txBody>
                  <a:tcPr/>
                </a:tc>
                <a:tc>
                  <a:txBody>
                    <a:bodyPr/>
                    <a:lstStyle/>
                    <a:p>
                      <a:pPr algn="ct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a:p>
                  </a:txBody>
                  <a:tcPr/>
                </a:tc>
                <a:tc>
                  <a:txBody>
                    <a:bodyPr/>
                    <a:lstStyle/>
                    <a:p>
                      <a:pPr algn="ctr"/>
                      <a:endParaRPr lang="en-US" sz="2000"/>
                    </a:p>
                  </a:txBody>
                  <a:tcPr/>
                </a:tc>
              </a:tr>
              <a:tr h="436319">
                <a:tc>
                  <a:txBody>
                    <a:bodyPr/>
                    <a:lstStyle/>
                    <a:p>
                      <a:r>
                        <a:rPr lang="en-US" sz="2000" dirty="0" smtClean="0"/>
                        <a:t>Quant/</a:t>
                      </a:r>
                      <a:r>
                        <a:rPr lang="en-US" sz="2000" dirty="0" err="1" smtClean="0"/>
                        <a:t>Qual</a:t>
                      </a:r>
                      <a:endParaRPr lang="en-US" sz="2000" dirty="0"/>
                    </a:p>
                  </a:txBody>
                  <a:tcPr/>
                </a:tc>
                <a:tc>
                  <a:txBody>
                    <a:bodyPr/>
                    <a:lstStyle/>
                    <a:p>
                      <a:pPr algn="ctr"/>
                      <a:endParaRPr lang="en-US" sz="2000" dirty="0"/>
                    </a:p>
                  </a:txBody>
                  <a:tcPr/>
                </a:tc>
                <a:tc>
                  <a:txBody>
                    <a:bodyPr/>
                    <a:lstStyle/>
                    <a:p>
                      <a:pPr algn="ctr"/>
                      <a:r>
                        <a:rPr lang="en-US" sz="2000" dirty="0" smtClean="0"/>
                        <a:t>X</a:t>
                      </a:r>
                    </a:p>
                  </a:txBody>
                  <a:tcPr/>
                </a:tc>
                <a:tc>
                  <a:txBody>
                    <a:bodyPr/>
                    <a:lstStyle/>
                    <a:p>
                      <a:pPr algn="ctr"/>
                      <a:r>
                        <a:rPr lang="en-US" sz="2000" dirty="0" smtClean="0"/>
                        <a:t>X</a:t>
                      </a:r>
                      <a:endParaRPr lang="en-US" sz="2000" dirty="0"/>
                    </a:p>
                  </a:txBody>
                  <a:tcPr/>
                </a:tc>
                <a:tc>
                  <a:txBody>
                    <a:bodyPr/>
                    <a:lstStyle/>
                    <a:p>
                      <a:pPr algn="ctr"/>
                      <a:endParaRPr lang="en-US" sz="2000"/>
                    </a:p>
                  </a:txBody>
                  <a:tcPr/>
                </a:tc>
                <a:tc>
                  <a:txBody>
                    <a:bodyPr/>
                    <a:lstStyle/>
                    <a:p>
                      <a:pPr algn="ctr"/>
                      <a:endParaRPr lang="en-US" sz="2000" dirty="0"/>
                    </a:p>
                  </a:txBody>
                  <a:tcPr/>
                </a:tc>
              </a:tr>
              <a:tr h="436319">
                <a:tc>
                  <a:txBody>
                    <a:bodyPr/>
                    <a:lstStyle/>
                    <a:p>
                      <a:r>
                        <a:rPr lang="en-US" sz="2000" dirty="0" smtClean="0"/>
                        <a:t>Budget/Finance</a:t>
                      </a:r>
                      <a:endParaRPr lang="en-US" sz="2000" dirty="0"/>
                    </a:p>
                  </a:txBody>
                  <a:tcPr/>
                </a:tc>
                <a:tc>
                  <a:txBody>
                    <a:bodyPr/>
                    <a:lstStyle/>
                    <a:p>
                      <a:pPr algn="ct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endParaRPr lang="en-US" sz="2000" dirty="0"/>
                    </a:p>
                  </a:txBody>
                  <a:tcPr/>
                </a:tc>
              </a:tr>
              <a:tr h="436319">
                <a:tc>
                  <a:txBody>
                    <a:bodyPr/>
                    <a:lstStyle/>
                    <a:p>
                      <a:r>
                        <a:rPr lang="en-US" sz="2000" dirty="0" smtClean="0"/>
                        <a:t>Human</a:t>
                      </a:r>
                      <a:r>
                        <a:rPr lang="en-US" sz="2000" baseline="0" dirty="0" smtClean="0"/>
                        <a:t> </a:t>
                      </a:r>
                      <a:r>
                        <a:rPr lang="en-US" sz="2000" baseline="0" dirty="0" err="1" smtClean="0"/>
                        <a:t>Rsrc</a:t>
                      </a:r>
                      <a:r>
                        <a:rPr lang="en-US" sz="2000" baseline="0" dirty="0" smtClean="0"/>
                        <a:t> </a:t>
                      </a:r>
                      <a:r>
                        <a:rPr lang="en-US" sz="2000" baseline="0" dirty="0" err="1" smtClean="0"/>
                        <a:t>Mgt</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r>
                        <a:rPr lang="en-US" sz="2000" dirty="0" smtClean="0"/>
                        <a:t>X</a:t>
                      </a:r>
                      <a:endParaRPr lang="en-US" sz="2000" dirty="0"/>
                    </a:p>
                  </a:txBody>
                  <a:tcPr/>
                </a:tc>
              </a:tr>
              <a:tr h="436319">
                <a:tc>
                  <a:txBody>
                    <a:bodyPr/>
                    <a:lstStyle/>
                    <a:p>
                      <a:r>
                        <a:rPr lang="en-US" sz="2000" dirty="0" smtClean="0"/>
                        <a:t>Info </a:t>
                      </a:r>
                      <a:r>
                        <a:rPr lang="en-US" sz="2000" dirty="0" err="1" smtClean="0"/>
                        <a:t>Mgt</a:t>
                      </a:r>
                      <a:endParaRPr lang="en-US" sz="2000" dirty="0"/>
                    </a:p>
                  </a:txBody>
                  <a:tcPr/>
                </a:tc>
                <a:tc>
                  <a:txBody>
                    <a:bodyPr/>
                    <a:lstStyle/>
                    <a:p>
                      <a:pPr algn="ct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endParaRPr lang="en-US" sz="2000" dirty="0"/>
                    </a:p>
                  </a:txBody>
                  <a:tcPr/>
                </a:tc>
              </a:tr>
              <a:tr h="436319">
                <a:tc>
                  <a:txBody>
                    <a:bodyPr/>
                    <a:lstStyle/>
                    <a:p>
                      <a:r>
                        <a:rPr lang="en-US" sz="2000" dirty="0" smtClean="0"/>
                        <a:t>Org. Theory</a:t>
                      </a: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r>
              <a:tr h="436319">
                <a:tc>
                  <a:txBody>
                    <a:bodyPr/>
                    <a:lstStyle/>
                    <a:p>
                      <a:r>
                        <a:rPr lang="en-US" sz="2000" dirty="0" smtClean="0"/>
                        <a:t>Ethics</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r>
              <a:tr h="436319">
                <a:tc>
                  <a:txBody>
                    <a:bodyPr/>
                    <a:lstStyle/>
                    <a:p>
                      <a:r>
                        <a:rPr lang="en-US" sz="2000" dirty="0" smtClean="0"/>
                        <a:t>Leadership</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r>
                        <a:rPr lang="en-US" sz="2000" dirty="0" smtClean="0"/>
                        <a:t>X</a:t>
                      </a:r>
                      <a:endParaRPr lang="en-US" sz="2000" dirty="0"/>
                    </a:p>
                  </a:txBody>
                  <a:tcPr/>
                </a:tc>
              </a:tr>
              <a:tr h="436319">
                <a:tc>
                  <a:txBody>
                    <a:bodyPr/>
                    <a:lstStyle/>
                    <a:p>
                      <a:r>
                        <a:rPr lang="en-US" sz="2000" dirty="0" smtClean="0"/>
                        <a:t>Internship</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endParaRPr lang="en-US" sz="2000" dirty="0"/>
                    </a:p>
                  </a:txBody>
                  <a:tcPr/>
                </a:tc>
              </a:tr>
              <a:tr h="436319">
                <a:tc>
                  <a:txBody>
                    <a:bodyPr/>
                    <a:lstStyle/>
                    <a:p>
                      <a:r>
                        <a:rPr lang="en-US" sz="2000" dirty="0" smtClean="0"/>
                        <a:t>Capstone</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endParaRPr lang="en-US" sz="2000" dirty="0"/>
                    </a:p>
                  </a:txBody>
                  <a:tcPr/>
                </a:tc>
              </a:tr>
            </a:tbl>
          </a:graphicData>
        </a:graphic>
      </p:graphicFrame>
    </p:spTree>
    <p:extLst>
      <p:ext uri="{BB962C8B-B14F-4D97-AF65-F5344CB8AC3E}">
        <p14:creationId xmlns:p14="http://schemas.microsoft.com/office/powerpoint/2010/main" val="4256740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86" y="272074"/>
            <a:ext cx="7924800" cy="908612"/>
          </a:xfrm>
        </p:spPr>
        <p:txBody>
          <a:bodyPr/>
          <a:lstStyle/>
          <a:p>
            <a:r>
              <a:rPr lang="en-US" dirty="0" smtClean="0"/>
              <a:t>MPA/MPP cartography </a:t>
            </a:r>
            <a:r>
              <a:rPr lang="en-US" dirty="0"/>
              <a:t>201: </a:t>
            </a:r>
            <a:r>
              <a:rPr lang="en-US" dirty="0" smtClean="0"/>
              <a:t/>
            </a:r>
            <a:br>
              <a:rPr lang="en-US" dirty="0" smtClean="0"/>
            </a:br>
            <a:r>
              <a:rPr lang="en-US" dirty="0" smtClean="0"/>
              <a:t>a more sophisticated map</a:t>
            </a:r>
            <a:endParaRPr lang="en-US" dirty="0"/>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3113515218"/>
              </p:ext>
            </p:extLst>
          </p:nvPr>
        </p:nvGraphicFramePr>
        <p:xfrm>
          <a:off x="0" y="1180686"/>
          <a:ext cx="8899742" cy="5699759"/>
        </p:xfrm>
        <a:graphic>
          <a:graphicData uri="http://schemas.openxmlformats.org/drawingml/2006/table">
            <a:tbl>
              <a:tblPr firstRow="1" bandRow="1">
                <a:tableStyleId>{5C22544A-7EE6-4342-B048-85BDC9FD1C3A}</a:tableStyleId>
              </a:tblPr>
              <a:tblGrid>
                <a:gridCol w="3554746"/>
                <a:gridCol w="1056119"/>
                <a:gridCol w="1081879"/>
                <a:gridCol w="1030361"/>
                <a:gridCol w="1068999"/>
                <a:gridCol w="1107638"/>
              </a:tblGrid>
              <a:tr h="491716">
                <a:tc>
                  <a:txBody>
                    <a:bodyPr/>
                    <a:lstStyle/>
                    <a:p>
                      <a:endParaRPr lang="en-US" sz="2800" dirty="0"/>
                    </a:p>
                  </a:txBody>
                  <a:tcPr/>
                </a:tc>
                <a:tc>
                  <a:txBody>
                    <a:bodyPr/>
                    <a:lstStyle/>
                    <a:p>
                      <a:r>
                        <a:rPr lang="en-US" sz="2800" dirty="0" smtClean="0"/>
                        <a:t>UC 1</a:t>
                      </a:r>
                      <a:endParaRPr lang="en-US" sz="2800" dirty="0"/>
                    </a:p>
                  </a:txBody>
                  <a:tcPr/>
                </a:tc>
                <a:tc>
                  <a:txBody>
                    <a:bodyPr/>
                    <a:lstStyle/>
                    <a:p>
                      <a:r>
                        <a:rPr lang="en-US" sz="2800" dirty="0" smtClean="0"/>
                        <a:t>UC 2</a:t>
                      </a:r>
                      <a:endParaRPr lang="en-US" sz="2800" dirty="0"/>
                    </a:p>
                  </a:txBody>
                  <a:tcPr/>
                </a:tc>
                <a:tc>
                  <a:txBody>
                    <a:bodyPr/>
                    <a:lstStyle/>
                    <a:p>
                      <a:r>
                        <a:rPr lang="en-US" sz="2800" dirty="0" smtClean="0"/>
                        <a:t>UC 3</a:t>
                      </a:r>
                      <a:endParaRPr lang="en-US" sz="2800" dirty="0"/>
                    </a:p>
                  </a:txBody>
                  <a:tcPr/>
                </a:tc>
                <a:tc>
                  <a:txBody>
                    <a:bodyPr/>
                    <a:lstStyle/>
                    <a:p>
                      <a:r>
                        <a:rPr lang="en-US" sz="2800" dirty="0" smtClean="0"/>
                        <a:t>UC 4</a:t>
                      </a:r>
                      <a:endParaRPr lang="en-US" sz="2800" dirty="0"/>
                    </a:p>
                  </a:txBody>
                  <a:tcPr/>
                </a:tc>
                <a:tc>
                  <a:txBody>
                    <a:bodyPr/>
                    <a:lstStyle/>
                    <a:p>
                      <a:r>
                        <a:rPr lang="en-US" sz="2800" dirty="0" smtClean="0"/>
                        <a:t>UC 5</a:t>
                      </a:r>
                      <a:endParaRPr lang="en-US" sz="2800" dirty="0"/>
                    </a:p>
                  </a:txBody>
                  <a:tcPr/>
                </a:tc>
              </a:tr>
              <a:tr h="491716">
                <a:tc>
                  <a:txBody>
                    <a:bodyPr/>
                    <a:lstStyle/>
                    <a:p>
                      <a:r>
                        <a:rPr lang="en-US" sz="2800" dirty="0" smtClean="0"/>
                        <a:t>Research Design</a:t>
                      </a:r>
                      <a:endParaRPr lang="en-US" sz="2800" dirty="0"/>
                    </a:p>
                  </a:txBody>
                  <a:tcPr/>
                </a:tc>
                <a:tc>
                  <a:txBody>
                    <a:bodyPr/>
                    <a:lstStyle/>
                    <a:p>
                      <a:pPr algn="ctr"/>
                      <a:endParaRPr lang="en-US" sz="2800" dirty="0"/>
                    </a:p>
                  </a:txBody>
                  <a:tcPr/>
                </a:tc>
                <a:tc>
                  <a:txBody>
                    <a:bodyPr/>
                    <a:lstStyle/>
                    <a:p>
                      <a:pPr algn="ctr"/>
                      <a:r>
                        <a:rPr lang="en-US" sz="2800" dirty="0" smtClean="0"/>
                        <a:t>I</a:t>
                      </a:r>
                      <a:endParaRPr lang="en-US" sz="2800" dirty="0"/>
                    </a:p>
                  </a:txBody>
                  <a:tcPr/>
                </a:tc>
                <a:tc>
                  <a:txBody>
                    <a:bodyPr/>
                    <a:lstStyle/>
                    <a:p>
                      <a:pPr algn="ctr"/>
                      <a:r>
                        <a:rPr lang="en-US" sz="2800" dirty="0" smtClean="0"/>
                        <a:t>I</a:t>
                      </a:r>
                      <a:endParaRPr lang="en-US" sz="2800" dirty="0"/>
                    </a:p>
                  </a:txBody>
                  <a:tcPr/>
                </a:tc>
                <a:tc>
                  <a:txBody>
                    <a:bodyPr/>
                    <a:lstStyle/>
                    <a:p>
                      <a:pPr algn="ctr"/>
                      <a:endParaRPr lang="en-US" sz="2800" dirty="0"/>
                    </a:p>
                  </a:txBody>
                  <a:tcPr/>
                </a:tc>
                <a:tc>
                  <a:txBody>
                    <a:bodyPr/>
                    <a:lstStyle/>
                    <a:p>
                      <a:pPr algn="ctr"/>
                      <a:endParaRPr lang="en-US" sz="2800"/>
                    </a:p>
                  </a:txBody>
                  <a:tcPr/>
                </a:tc>
              </a:tr>
              <a:tr h="491716">
                <a:tc>
                  <a:txBody>
                    <a:bodyPr/>
                    <a:lstStyle/>
                    <a:p>
                      <a:r>
                        <a:rPr lang="en-US" sz="2800" dirty="0" smtClean="0"/>
                        <a:t>Quant/</a:t>
                      </a:r>
                      <a:r>
                        <a:rPr lang="en-US" sz="2800" dirty="0" err="1" smtClean="0"/>
                        <a:t>Qual</a:t>
                      </a:r>
                      <a:endParaRPr lang="en-US" sz="2800" dirty="0"/>
                    </a:p>
                  </a:txBody>
                  <a:tcPr/>
                </a:tc>
                <a:tc>
                  <a:txBody>
                    <a:bodyPr/>
                    <a:lstStyle/>
                    <a:p>
                      <a:pPr algn="ctr"/>
                      <a:endParaRPr lang="en-US" sz="2800"/>
                    </a:p>
                  </a:txBody>
                  <a:tcPr/>
                </a:tc>
                <a:tc>
                  <a:txBody>
                    <a:bodyPr/>
                    <a:lstStyle/>
                    <a:p>
                      <a:pPr algn="ctr"/>
                      <a:r>
                        <a:rPr lang="en-US" sz="2800" dirty="0" smtClean="0"/>
                        <a:t>P</a:t>
                      </a:r>
                    </a:p>
                  </a:txBody>
                  <a:tcPr/>
                </a:tc>
                <a:tc>
                  <a:txBody>
                    <a:bodyPr/>
                    <a:lstStyle/>
                    <a:p>
                      <a:pPr algn="ctr"/>
                      <a:r>
                        <a:rPr lang="en-US" sz="2800" dirty="0" smtClean="0"/>
                        <a:t>P</a:t>
                      </a:r>
                      <a:endParaRPr lang="en-US" sz="2800" dirty="0"/>
                    </a:p>
                  </a:txBody>
                  <a:tcPr/>
                </a:tc>
                <a:tc>
                  <a:txBody>
                    <a:bodyPr/>
                    <a:lstStyle/>
                    <a:p>
                      <a:pPr algn="ctr"/>
                      <a:endParaRPr lang="en-US" sz="2800"/>
                    </a:p>
                  </a:txBody>
                  <a:tcPr/>
                </a:tc>
                <a:tc>
                  <a:txBody>
                    <a:bodyPr/>
                    <a:lstStyle/>
                    <a:p>
                      <a:pPr algn="ctr"/>
                      <a:endParaRPr lang="en-US" sz="2800" dirty="0"/>
                    </a:p>
                  </a:txBody>
                  <a:tcPr/>
                </a:tc>
              </a:tr>
              <a:tr h="491716">
                <a:tc>
                  <a:txBody>
                    <a:bodyPr/>
                    <a:lstStyle/>
                    <a:p>
                      <a:r>
                        <a:rPr lang="en-US" sz="2800" dirty="0" smtClean="0"/>
                        <a:t>Budget/Finance</a:t>
                      </a:r>
                      <a:endParaRPr lang="en-US" sz="2800" dirty="0"/>
                    </a:p>
                  </a:txBody>
                  <a:tcPr/>
                </a:tc>
                <a:tc>
                  <a:txBody>
                    <a:bodyPr/>
                    <a:lstStyle/>
                    <a:p>
                      <a:pPr algn="ctr"/>
                      <a:endParaRPr lang="en-US" sz="2800" dirty="0"/>
                    </a:p>
                  </a:txBody>
                  <a:tcPr/>
                </a:tc>
                <a:tc>
                  <a:txBody>
                    <a:bodyPr/>
                    <a:lstStyle/>
                    <a:p>
                      <a:pPr algn="ctr"/>
                      <a:r>
                        <a:rPr lang="en-US" sz="2800" dirty="0" smtClean="0"/>
                        <a:t>I,</a:t>
                      </a:r>
                      <a:r>
                        <a:rPr lang="en-US" sz="2800" baseline="0" dirty="0" smtClean="0"/>
                        <a:t> P</a:t>
                      </a:r>
                      <a:endParaRPr lang="en-US" sz="2800" dirty="0"/>
                    </a:p>
                  </a:txBody>
                  <a:tcPr/>
                </a:tc>
                <a:tc>
                  <a:txBody>
                    <a:bodyPr/>
                    <a:lstStyle/>
                    <a:p>
                      <a:pPr algn="ctr"/>
                      <a:r>
                        <a:rPr lang="en-US" sz="2800" dirty="0" smtClean="0"/>
                        <a:t>P</a:t>
                      </a:r>
                      <a:endParaRPr lang="en-US" sz="2800" dirty="0"/>
                    </a:p>
                  </a:txBody>
                  <a:tcPr/>
                </a:tc>
                <a:tc>
                  <a:txBody>
                    <a:bodyPr/>
                    <a:lstStyle/>
                    <a:p>
                      <a:pPr algn="ctr"/>
                      <a:endParaRPr lang="en-US" sz="2800" dirty="0"/>
                    </a:p>
                  </a:txBody>
                  <a:tcPr/>
                </a:tc>
                <a:tc>
                  <a:txBody>
                    <a:bodyPr/>
                    <a:lstStyle/>
                    <a:p>
                      <a:pPr algn="ctr"/>
                      <a:endParaRPr lang="en-US" sz="2800" dirty="0"/>
                    </a:p>
                  </a:txBody>
                  <a:tcPr/>
                </a:tc>
              </a:tr>
              <a:tr h="491716">
                <a:tc>
                  <a:txBody>
                    <a:bodyPr/>
                    <a:lstStyle/>
                    <a:p>
                      <a:r>
                        <a:rPr lang="en-US" sz="2800" dirty="0" smtClean="0"/>
                        <a:t>Human</a:t>
                      </a:r>
                      <a:r>
                        <a:rPr lang="en-US" sz="2800" baseline="0" dirty="0" smtClean="0"/>
                        <a:t> Res. </a:t>
                      </a:r>
                      <a:r>
                        <a:rPr lang="en-US" sz="2800" baseline="0" dirty="0" err="1" smtClean="0"/>
                        <a:t>Mgt</a:t>
                      </a:r>
                      <a:endParaRPr lang="en-US" sz="2800" dirty="0"/>
                    </a:p>
                  </a:txBody>
                  <a:tcPr/>
                </a:tc>
                <a:tc>
                  <a:txBody>
                    <a:bodyPr/>
                    <a:lstStyle/>
                    <a:p>
                      <a:pPr algn="ctr"/>
                      <a:r>
                        <a:rPr lang="en-US" sz="2800" dirty="0" smtClean="0"/>
                        <a:t>I</a:t>
                      </a:r>
                      <a:endParaRPr lang="en-US" sz="2800" dirty="0"/>
                    </a:p>
                  </a:txBody>
                  <a:tcPr/>
                </a:tc>
                <a:tc>
                  <a:txBody>
                    <a:bodyPr/>
                    <a:lstStyle/>
                    <a:p>
                      <a:pPr algn="ctr"/>
                      <a:endParaRPr lang="en-US" sz="2800" dirty="0"/>
                    </a:p>
                  </a:txBody>
                  <a:tcPr/>
                </a:tc>
                <a:tc>
                  <a:txBody>
                    <a:bodyPr/>
                    <a:lstStyle/>
                    <a:p>
                      <a:pPr algn="ctr"/>
                      <a:r>
                        <a:rPr lang="en-US" sz="2800" dirty="0" smtClean="0"/>
                        <a:t>P</a:t>
                      </a:r>
                      <a:endParaRPr lang="en-US" sz="2800" dirty="0"/>
                    </a:p>
                  </a:txBody>
                  <a:tcPr/>
                </a:tc>
                <a:tc>
                  <a:txBody>
                    <a:bodyPr/>
                    <a:lstStyle/>
                    <a:p>
                      <a:pPr algn="ctr"/>
                      <a:endParaRPr lang="en-US" sz="2800" dirty="0"/>
                    </a:p>
                  </a:txBody>
                  <a:tcPr/>
                </a:tc>
                <a:tc>
                  <a:txBody>
                    <a:bodyPr/>
                    <a:lstStyle/>
                    <a:p>
                      <a:pPr algn="ctr"/>
                      <a:r>
                        <a:rPr lang="en-US" sz="2800" dirty="0" smtClean="0"/>
                        <a:t>I</a:t>
                      </a:r>
                      <a:endParaRPr lang="en-US" sz="2800" dirty="0"/>
                    </a:p>
                  </a:txBody>
                  <a:tcPr/>
                </a:tc>
              </a:tr>
              <a:tr h="491716">
                <a:tc>
                  <a:txBody>
                    <a:bodyPr/>
                    <a:lstStyle/>
                    <a:p>
                      <a:r>
                        <a:rPr lang="en-US" sz="2800" dirty="0" smtClean="0"/>
                        <a:t>Info </a:t>
                      </a:r>
                      <a:r>
                        <a:rPr lang="en-US" sz="2800" dirty="0" err="1" smtClean="0"/>
                        <a:t>Mgt</a:t>
                      </a:r>
                      <a:endParaRPr lang="en-US" sz="2800" dirty="0"/>
                    </a:p>
                  </a:txBody>
                  <a:tcPr/>
                </a:tc>
                <a:tc>
                  <a:txBody>
                    <a:bodyPr/>
                    <a:lstStyle/>
                    <a:p>
                      <a:pPr algn="ctr"/>
                      <a:endParaRPr lang="en-US" sz="2800" dirty="0"/>
                    </a:p>
                  </a:txBody>
                  <a:tcPr/>
                </a:tc>
                <a:tc>
                  <a:txBody>
                    <a:bodyPr/>
                    <a:lstStyle/>
                    <a:p>
                      <a:pPr algn="ctr"/>
                      <a:r>
                        <a:rPr lang="en-US" sz="2800" dirty="0" smtClean="0"/>
                        <a:t>I,</a:t>
                      </a:r>
                      <a:r>
                        <a:rPr lang="en-US" sz="2800" baseline="0" dirty="0" smtClean="0"/>
                        <a:t> P</a:t>
                      </a:r>
                      <a:endParaRPr lang="en-US" sz="2800" dirty="0"/>
                    </a:p>
                  </a:txBody>
                  <a:tcPr/>
                </a:tc>
                <a:tc>
                  <a:txBody>
                    <a:bodyPr/>
                    <a:lstStyle/>
                    <a:p>
                      <a:pPr algn="ctr"/>
                      <a:r>
                        <a:rPr lang="en-US" sz="2800" dirty="0" smtClean="0"/>
                        <a:t>P</a:t>
                      </a:r>
                      <a:endParaRPr lang="en-US" sz="2800" dirty="0"/>
                    </a:p>
                  </a:txBody>
                  <a:tcPr/>
                </a:tc>
                <a:tc>
                  <a:txBody>
                    <a:bodyPr/>
                    <a:lstStyle/>
                    <a:p>
                      <a:pPr algn="ctr"/>
                      <a:endParaRPr lang="en-US" sz="2800" dirty="0"/>
                    </a:p>
                  </a:txBody>
                  <a:tcPr/>
                </a:tc>
                <a:tc>
                  <a:txBody>
                    <a:bodyPr/>
                    <a:lstStyle/>
                    <a:p>
                      <a:pPr algn="ctr"/>
                      <a:endParaRPr lang="en-US" sz="2800" dirty="0"/>
                    </a:p>
                  </a:txBody>
                  <a:tcPr/>
                </a:tc>
              </a:tr>
              <a:tr h="491716">
                <a:tc>
                  <a:txBody>
                    <a:bodyPr/>
                    <a:lstStyle/>
                    <a:p>
                      <a:r>
                        <a:rPr lang="en-US" sz="2800" dirty="0" smtClean="0"/>
                        <a:t>Org. Theory</a:t>
                      </a: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r>
              <a:tr h="491716">
                <a:tc>
                  <a:txBody>
                    <a:bodyPr/>
                    <a:lstStyle/>
                    <a:p>
                      <a:r>
                        <a:rPr lang="en-US" sz="2800" dirty="0" smtClean="0"/>
                        <a:t>Ethics</a:t>
                      </a:r>
                      <a:endParaRPr lang="en-US" sz="2800" dirty="0"/>
                    </a:p>
                  </a:txBody>
                  <a:tcPr/>
                </a:tc>
                <a:tc>
                  <a:txBody>
                    <a:bodyPr/>
                    <a:lstStyle/>
                    <a:p>
                      <a:pPr algn="ctr"/>
                      <a:r>
                        <a:rPr lang="en-US" sz="2800" dirty="0" smtClean="0"/>
                        <a:t>I</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I,P,</a:t>
                      </a:r>
                      <a:r>
                        <a:rPr lang="en-US" sz="2800" baseline="0" dirty="0" smtClean="0"/>
                        <a:t>A</a:t>
                      </a:r>
                      <a:endParaRPr lang="en-US" sz="2800" dirty="0"/>
                    </a:p>
                  </a:txBody>
                  <a:tcPr/>
                </a:tc>
                <a:tc>
                  <a:txBody>
                    <a:bodyPr/>
                    <a:lstStyle/>
                    <a:p>
                      <a:pPr algn="ctr"/>
                      <a:endParaRPr lang="en-US" sz="2800" dirty="0"/>
                    </a:p>
                  </a:txBody>
                  <a:tcPr/>
                </a:tc>
              </a:tr>
              <a:tr h="491716">
                <a:tc>
                  <a:txBody>
                    <a:bodyPr/>
                    <a:lstStyle/>
                    <a:p>
                      <a:r>
                        <a:rPr lang="en-US" sz="2800" dirty="0" smtClean="0"/>
                        <a:t>Leadership</a:t>
                      </a:r>
                      <a:endParaRPr lang="en-US" sz="2800" dirty="0"/>
                    </a:p>
                  </a:txBody>
                  <a:tcPr/>
                </a:tc>
                <a:tc>
                  <a:txBody>
                    <a:bodyPr/>
                    <a:lstStyle/>
                    <a:p>
                      <a:pPr algn="ctr"/>
                      <a:r>
                        <a:rPr lang="en-US" sz="2800" dirty="0" smtClean="0"/>
                        <a:t>I</a:t>
                      </a:r>
                      <a:endParaRPr lang="en-US" sz="2800" dirty="0"/>
                    </a:p>
                  </a:txBody>
                  <a:tcPr/>
                </a:tc>
                <a:tc>
                  <a:txBody>
                    <a:bodyPr/>
                    <a:lstStyle/>
                    <a:p>
                      <a:pPr algn="ctr"/>
                      <a:endParaRPr lang="en-US" sz="2800" dirty="0"/>
                    </a:p>
                  </a:txBody>
                  <a:tcPr/>
                </a:tc>
                <a:tc>
                  <a:txBody>
                    <a:bodyPr/>
                    <a:lstStyle/>
                    <a:p>
                      <a:pPr algn="ctr"/>
                      <a:r>
                        <a:rPr lang="en-US" sz="2800" dirty="0" smtClean="0"/>
                        <a:t>P</a:t>
                      </a:r>
                      <a:endParaRPr lang="en-US" sz="2800" dirty="0"/>
                    </a:p>
                  </a:txBody>
                  <a:tcPr/>
                </a:tc>
                <a:tc>
                  <a:txBody>
                    <a:bodyPr/>
                    <a:lstStyle/>
                    <a:p>
                      <a:pPr algn="ctr"/>
                      <a:endParaRPr lang="en-US" sz="2800" dirty="0"/>
                    </a:p>
                  </a:txBody>
                  <a:tcPr/>
                </a:tc>
                <a:tc>
                  <a:txBody>
                    <a:bodyPr/>
                    <a:lstStyle/>
                    <a:p>
                      <a:pPr algn="ctr"/>
                      <a:r>
                        <a:rPr lang="en-US" sz="2800" dirty="0" smtClean="0"/>
                        <a:t>P</a:t>
                      </a:r>
                      <a:endParaRPr lang="en-US" sz="2800" dirty="0"/>
                    </a:p>
                  </a:txBody>
                  <a:tcPr/>
                </a:tc>
              </a:tr>
              <a:tr h="491716">
                <a:tc>
                  <a:txBody>
                    <a:bodyPr/>
                    <a:lstStyle/>
                    <a:p>
                      <a:r>
                        <a:rPr lang="en-US" sz="2800" dirty="0" smtClean="0"/>
                        <a:t>Internship</a:t>
                      </a:r>
                      <a:endParaRPr lang="en-US" sz="2800" dirty="0"/>
                    </a:p>
                  </a:txBody>
                  <a:tcPr/>
                </a:tc>
                <a:tc>
                  <a:txBody>
                    <a:bodyPr/>
                    <a:lstStyle/>
                    <a:p>
                      <a:pPr algn="ctr"/>
                      <a:r>
                        <a:rPr lang="en-US" sz="2800" dirty="0" smtClean="0"/>
                        <a:t>A</a:t>
                      </a:r>
                      <a:endParaRPr lang="en-US" sz="2800" dirty="0"/>
                    </a:p>
                  </a:txBody>
                  <a:tcPr/>
                </a:tc>
                <a:tc>
                  <a:txBody>
                    <a:bodyPr/>
                    <a:lstStyle/>
                    <a:p>
                      <a:pPr algn="ctr"/>
                      <a:r>
                        <a:rPr lang="en-US" sz="2800" dirty="0" smtClean="0"/>
                        <a:t>P,</a:t>
                      </a:r>
                      <a:r>
                        <a:rPr lang="en-US" sz="2800" baseline="0" dirty="0" smtClean="0"/>
                        <a:t> A</a:t>
                      </a:r>
                      <a:endParaRPr lang="en-US" sz="2800" dirty="0"/>
                    </a:p>
                  </a:txBody>
                  <a:tcPr/>
                </a:tc>
                <a:tc>
                  <a:txBody>
                    <a:bodyPr/>
                    <a:lstStyle/>
                    <a:p>
                      <a:pPr algn="ctr"/>
                      <a:r>
                        <a:rPr lang="en-US" sz="2800" dirty="0" smtClean="0"/>
                        <a:t>P,</a:t>
                      </a:r>
                      <a:r>
                        <a:rPr lang="en-US" sz="2800" baseline="0" dirty="0" smtClean="0"/>
                        <a:t> A</a:t>
                      </a:r>
                      <a:endParaRPr lang="en-US" sz="2800" dirty="0"/>
                    </a:p>
                  </a:txBody>
                  <a:tcPr/>
                </a:tc>
                <a:tc>
                  <a:txBody>
                    <a:bodyPr/>
                    <a:lstStyle/>
                    <a:p>
                      <a:pPr algn="ctr"/>
                      <a:endParaRPr lang="en-US" sz="2800" dirty="0"/>
                    </a:p>
                  </a:txBody>
                  <a:tcPr/>
                </a:tc>
                <a:tc>
                  <a:txBody>
                    <a:bodyPr/>
                    <a:lstStyle/>
                    <a:p>
                      <a:pPr algn="ctr"/>
                      <a:endParaRPr lang="en-US" sz="2800" dirty="0"/>
                    </a:p>
                  </a:txBody>
                  <a:tcPr/>
                </a:tc>
              </a:tr>
              <a:tr h="491716">
                <a:tc>
                  <a:txBody>
                    <a:bodyPr/>
                    <a:lstStyle/>
                    <a:p>
                      <a:r>
                        <a:rPr lang="en-US" sz="2800" dirty="0" smtClean="0"/>
                        <a:t>Capstone</a:t>
                      </a:r>
                      <a:endParaRPr lang="en-US" sz="2800" dirty="0"/>
                    </a:p>
                  </a:txBody>
                  <a:tcPr/>
                </a:tc>
                <a:tc>
                  <a:txBody>
                    <a:bodyPr/>
                    <a:lstStyle/>
                    <a:p>
                      <a:pPr algn="ctr"/>
                      <a:r>
                        <a:rPr lang="en-US" sz="2800" dirty="0" smtClean="0"/>
                        <a:t>A</a:t>
                      </a:r>
                      <a:endParaRPr lang="en-US" sz="2800" dirty="0"/>
                    </a:p>
                  </a:txBody>
                  <a:tcPr/>
                </a:tc>
                <a:tc>
                  <a:txBody>
                    <a:bodyPr/>
                    <a:lstStyle/>
                    <a:p>
                      <a:pPr algn="ctr"/>
                      <a:r>
                        <a:rPr lang="en-US" sz="2800" dirty="0" smtClean="0"/>
                        <a:t>A</a:t>
                      </a:r>
                      <a:endParaRPr lang="en-US" sz="2800" dirty="0"/>
                    </a:p>
                  </a:txBody>
                  <a:tcPr/>
                </a:tc>
                <a:tc>
                  <a:txBody>
                    <a:bodyPr/>
                    <a:lstStyle/>
                    <a:p>
                      <a:pPr algn="ctr"/>
                      <a:r>
                        <a:rPr lang="en-US" sz="2800" dirty="0" smtClean="0"/>
                        <a:t>A</a:t>
                      </a:r>
                      <a:endParaRPr lang="en-US" sz="2800" dirty="0"/>
                    </a:p>
                  </a:txBody>
                  <a:tcPr/>
                </a:tc>
                <a:tc>
                  <a:txBody>
                    <a:bodyPr/>
                    <a:lstStyle/>
                    <a:p>
                      <a:pPr algn="ctr"/>
                      <a:endParaRPr lang="en-US" sz="2800" dirty="0"/>
                    </a:p>
                  </a:txBody>
                  <a:tcPr/>
                </a:tc>
                <a:tc>
                  <a:txBody>
                    <a:bodyPr/>
                    <a:lstStyle/>
                    <a:p>
                      <a:pPr algn="ctr"/>
                      <a:endParaRPr lang="en-US" sz="2800" dirty="0"/>
                    </a:p>
                  </a:txBody>
                  <a:tcPr/>
                </a:tc>
              </a:tr>
            </a:tbl>
          </a:graphicData>
        </a:graphic>
      </p:graphicFrame>
    </p:spTree>
    <p:extLst>
      <p:ext uri="{BB962C8B-B14F-4D97-AF65-F5344CB8AC3E}">
        <p14:creationId xmlns:p14="http://schemas.microsoft.com/office/powerpoint/2010/main" val="97022686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5615"/>
            <a:ext cx="7924800" cy="1143000"/>
          </a:xfrm>
        </p:spPr>
        <p:txBody>
          <a:bodyPr/>
          <a:lstStyle/>
          <a:p>
            <a:r>
              <a:rPr lang="en-US" sz="2800" b="1" dirty="0">
                <a:sym typeface="Wingdings" panose="05000000000000000000" pitchFamily="2" charset="2"/>
              </a:rPr>
              <a:t>INTRODUCE, PRACTICE, </a:t>
            </a:r>
            <a:r>
              <a:rPr lang="en-US" sz="2800" b="1" dirty="0" smtClean="0">
                <a:sym typeface="Wingdings" panose="05000000000000000000" pitchFamily="2" charset="2"/>
              </a:rPr>
              <a:t>ASSESS = </a:t>
            </a:r>
            <a:r>
              <a:rPr lang="en-US" sz="2800" b="1" dirty="0" err="1" smtClean="0">
                <a:sym typeface="Wingdings" panose="05000000000000000000" pitchFamily="2" charset="2"/>
              </a:rPr>
              <a:t>ipa</a:t>
            </a:r>
            <a:r>
              <a:rPr lang="en-US" sz="2800" b="1" dirty="0"/>
              <a:t/>
            </a:r>
            <a:br>
              <a:rPr lang="en-US" sz="2800" b="1" dirty="0"/>
            </a:br>
            <a:endParaRPr lang="en-US" dirty="0"/>
          </a:p>
        </p:txBody>
      </p:sp>
      <p:sp>
        <p:nvSpPr>
          <p:cNvPr id="5" name="TextBox 4"/>
          <p:cNvSpPr txBox="1"/>
          <p:nvPr/>
        </p:nvSpPr>
        <p:spPr>
          <a:xfrm>
            <a:off x="488575" y="942702"/>
            <a:ext cx="3510949" cy="1569660"/>
          </a:xfrm>
          <a:prstGeom prst="rect">
            <a:avLst/>
          </a:prstGeom>
          <a:noFill/>
        </p:spPr>
        <p:txBody>
          <a:bodyPr wrap="square" rtlCol="0">
            <a:spAutoFit/>
          </a:bodyPr>
          <a:lstStyle/>
          <a:p>
            <a:r>
              <a:rPr lang="en-US" sz="3200" dirty="0"/>
              <a:t>Would anyone like </a:t>
            </a:r>
            <a:r>
              <a:rPr lang="en-US" sz="3200" dirty="0" smtClean="0"/>
              <a:t>a different kind of  </a:t>
            </a:r>
            <a:r>
              <a:rPr lang="en-US" sz="3200" dirty="0"/>
              <a:t>IPA</a:t>
            </a:r>
            <a:r>
              <a:rPr lang="en-US" sz="3200" dirty="0" smtClean="0"/>
              <a:t>?</a:t>
            </a:r>
          </a:p>
        </p:txBody>
      </p:sp>
      <p:sp>
        <p:nvSpPr>
          <p:cNvPr id="3" name="TextBox 2"/>
          <p:cNvSpPr txBox="1"/>
          <p:nvPr/>
        </p:nvSpPr>
        <p:spPr>
          <a:xfrm>
            <a:off x="609600" y="4610667"/>
            <a:ext cx="3389924" cy="800219"/>
          </a:xfrm>
          <a:prstGeom prst="rect">
            <a:avLst/>
          </a:prstGeom>
          <a:noFill/>
        </p:spPr>
        <p:txBody>
          <a:bodyPr wrap="square" rtlCol="0">
            <a:spAutoFit/>
          </a:bodyPr>
          <a:lstStyle/>
          <a:p>
            <a:r>
              <a:rPr lang="en-US" sz="2800" dirty="0"/>
              <a:t>INDIA PALE ALE</a:t>
            </a:r>
          </a:p>
          <a:p>
            <a:endParaRPr lang="en-US" dirty="0"/>
          </a:p>
        </p:txBody>
      </p:sp>
      <p:pic>
        <p:nvPicPr>
          <p:cNvPr id="9" name="Content Placeholder 8"/>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rot="5400000">
            <a:off x="3610683" y="1581780"/>
            <a:ext cx="5885135" cy="4413851"/>
          </a:xfrm>
          <a:prstGeom prst="rect">
            <a:avLst/>
          </a:prstGeom>
        </p:spPr>
      </p:pic>
    </p:spTree>
    <p:extLst>
      <p:ext uri="{BB962C8B-B14F-4D97-AF65-F5344CB8AC3E}">
        <p14:creationId xmlns:p14="http://schemas.microsoft.com/office/powerpoint/2010/main" val="3463998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2530"/>
            <a:ext cx="6508377" cy="741947"/>
          </a:xfrm>
        </p:spPr>
        <p:txBody>
          <a:bodyPr/>
          <a:lstStyle/>
          <a:p>
            <a:r>
              <a:rPr lang="en-US" dirty="0" smtClean="0"/>
              <a:t>Key Actors</a:t>
            </a:r>
            <a:endParaRPr lang="en-US" dirty="0"/>
          </a:p>
        </p:txBody>
      </p:sp>
      <p:sp>
        <p:nvSpPr>
          <p:cNvPr id="3" name="Content Placeholder 2"/>
          <p:cNvSpPr>
            <a:spLocks noGrp="1"/>
          </p:cNvSpPr>
          <p:nvPr>
            <p:ph idx="1"/>
          </p:nvPr>
        </p:nvSpPr>
        <p:spPr>
          <a:xfrm>
            <a:off x="457199" y="1155031"/>
            <a:ext cx="7804485" cy="5358063"/>
          </a:xfrm>
        </p:spPr>
        <p:txBody>
          <a:bodyPr>
            <a:normAutofit/>
          </a:bodyPr>
          <a:lstStyle/>
          <a:p>
            <a:r>
              <a:rPr lang="en-US" sz="2400" dirty="0"/>
              <a:t>NASPAA Staff </a:t>
            </a:r>
          </a:p>
          <a:p>
            <a:r>
              <a:rPr lang="en-US" sz="2400" dirty="0"/>
              <a:t>Commission on Peer Review and Accreditation (COPRA)</a:t>
            </a:r>
          </a:p>
          <a:p>
            <a:r>
              <a:rPr lang="en-US" sz="2400" dirty="0"/>
              <a:t>COPRA Liaison</a:t>
            </a:r>
          </a:p>
          <a:p>
            <a:r>
              <a:rPr lang="en-US" sz="2400" dirty="0"/>
              <a:t>Site Visit Team</a:t>
            </a:r>
          </a:p>
          <a:p>
            <a:r>
              <a:rPr lang="en-US" sz="2400" dirty="0"/>
              <a:t>NASPAA Executive Council</a:t>
            </a:r>
          </a:p>
          <a:p>
            <a:r>
              <a:rPr lang="en-US" sz="2400" dirty="0"/>
              <a:t>NASPAA Standards Committee</a:t>
            </a:r>
          </a:p>
          <a:p>
            <a:r>
              <a:rPr lang="en-US" sz="2400" dirty="0"/>
              <a:t>NASPAA Members</a:t>
            </a:r>
          </a:p>
          <a:p>
            <a:r>
              <a:rPr lang="en-US" sz="2400" dirty="0"/>
              <a:t>Council on Higher Education Accreditation (CHEA)</a:t>
            </a:r>
            <a:endParaRPr lang="x-none" sz="2400" dirty="0"/>
          </a:p>
          <a:p>
            <a:pPr marL="0" indent="0">
              <a:buNone/>
            </a:pPr>
            <a:endParaRPr lang="en-US" dirty="0"/>
          </a:p>
        </p:txBody>
      </p:sp>
    </p:spTree>
    <p:extLst>
      <p:ext uri="{BB962C8B-B14F-4D97-AF65-F5344CB8AC3E}">
        <p14:creationId xmlns:p14="http://schemas.microsoft.com/office/powerpoint/2010/main" val="404198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5039"/>
            <a:ext cx="6508377" cy="668461"/>
          </a:xfrm>
        </p:spPr>
        <p:txBody>
          <a:bodyPr/>
          <a:lstStyle/>
          <a:p>
            <a:r>
              <a:rPr lang="en-US" dirty="0"/>
              <a:t>A</a:t>
            </a:r>
            <a:r>
              <a:rPr lang="en-US" dirty="0" smtClean="0"/>
              <a:t>ctivity</a:t>
            </a:r>
            <a:endParaRPr lang="x-none"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Mapping Activities</a:t>
            </a:r>
            <a:endParaRPr lang="x-none" dirty="0"/>
          </a:p>
        </p:txBody>
      </p:sp>
    </p:spTree>
    <p:extLst>
      <p:ext uri="{BB962C8B-B14F-4D97-AF65-F5344CB8AC3E}">
        <p14:creationId xmlns:p14="http://schemas.microsoft.com/office/powerpoint/2010/main" val="425405869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5039"/>
            <a:ext cx="6508377" cy="668461"/>
          </a:xfrm>
        </p:spPr>
        <p:txBody>
          <a:bodyPr/>
          <a:lstStyle/>
          <a:p>
            <a:r>
              <a:rPr lang="en-US" dirty="0"/>
              <a:t>A</a:t>
            </a:r>
            <a:r>
              <a:rPr lang="en-US" dirty="0" smtClean="0"/>
              <a:t>ctivity</a:t>
            </a:r>
            <a:endParaRPr lang="x-none" dirty="0"/>
          </a:p>
        </p:txBody>
      </p:sp>
      <p:sp>
        <p:nvSpPr>
          <p:cNvPr id="3" name="Content Placeholder 2"/>
          <p:cNvSpPr>
            <a:spLocks noGrp="1"/>
          </p:cNvSpPr>
          <p:nvPr>
            <p:ph sz="quarter" idx="4294967295"/>
          </p:nvPr>
        </p:nvSpPr>
        <p:spPr>
          <a:xfrm>
            <a:off x="609600" y="2120383"/>
            <a:ext cx="7924800" cy="4114800"/>
          </a:xfrm>
          <a:prstGeom prst="rect">
            <a:avLst/>
          </a:prstGeom>
        </p:spPr>
        <p:txBody>
          <a:bodyPr>
            <a:noAutofit/>
          </a:bodyPr>
          <a:lstStyle/>
          <a:p>
            <a:r>
              <a:rPr lang="en-US" sz="2800" dirty="0" smtClean="0"/>
              <a:t>Questions for Curriculum Mapping and  Implementation</a:t>
            </a:r>
          </a:p>
          <a:p>
            <a:pPr marL="0" indent="0">
              <a:buNone/>
            </a:pPr>
            <a:r>
              <a:rPr lang="en-US" sz="2800" dirty="0" smtClean="0"/>
              <a:t>(see hand-out)</a:t>
            </a:r>
          </a:p>
          <a:p>
            <a:pPr lvl="1"/>
            <a:r>
              <a:rPr lang="en-US" sz="2400" dirty="0" smtClean="0"/>
              <a:t>Mission connection’</a:t>
            </a:r>
          </a:p>
          <a:p>
            <a:pPr lvl="1"/>
            <a:r>
              <a:rPr lang="en-US" sz="2400" dirty="0" smtClean="0"/>
              <a:t>Mission </a:t>
            </a:r>
            <a:r>
              <a:rPr lang="en-US" sz="2400" dirty="0" err="1" smtClean="0"/>
              <a:t>vs</a:t>
            </a:r>
            <a:r>
              <a:rPr lang="en-US" sz="2400" dirty="0" smtClean="0"/>
              <a:t> Universal Competencies</a:t>
            </a:r>
          </a:p>
          <a:p>
            <a:pPr lvl="1"/>
            <a:r>
              <a:rPr lang="en-US" sz="2400" dirty="0" smtClean="0"/>
              <a:t>Assessment Strategies</a:t>
            </a:r>
          </a:p>
          <a:p>
            <a:pPr lvl="1"/>
            <a:r>
              <a:rPr lang="en-US" sz="2400" dirty="0" smtClean="0"/>
              <a:t>Resources Needed</a:t>
            </a:r>
          </a:p>
          <a:p>
            <a:pPr lvl="1"/>
            <a:r>
              <a:rPr lang="en-US" sz="2400" dirty="0" smtClean="0"/>
              <a:t>How often assessed</a:t>
            </a:r>
          </a:p>
          <a:p>
            <a:pPr lvl="1"/>
            <a:r>
              <a:rPr lang="en-US" sz="2400" dirty="0" smtClean="0"/>
              <a:t>Use of assessment outcomes</a:t>
            </a:r>
            <a:endParaRPr lang="x-none" sz="2400" dirty="0"/>
          </a:p>
        </p:txBody>
      </p:sp>
    </p:spTree>
    <p:extLst>
      <p:ext uri="{BB962C8B-B14F-4D97-AF65-F5344CB8AC3E}">
        <p14:creationId xmlns:p14="http://schemas.microsoft.com/office/powerpoint/2010/main" val="296754396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362200" y="838200"/>
          <a:ext cx="6781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5181600"/>
            <a:ext cx="2133600" cy="707886"/>
          </a:xfrm>
          <a:prstGeom prst="rect">
            <a:avLst/>
          </a:prstGeom>
          <a:noFill/>
        </p:spPr>
        <p:txBody>
          <a:bodyPr wrap="square" rtlCol="0">
            <a:spAutoFit/>
          </a:bodyPr>
          <a:lstStyle/>
          <a:p>
            <a:pPr algn="ctr"/>
            <a:r>
              <a:rPr lang="en-US" sz="2000" dirty="0" smtClean="0">
                <a:latin typeface="Cambria" pitchFamily="18" charset="0"/>
              </a:rPr>
              <a:t>NASPAA Competencies</a:t>
            </a:r>
            <a:endParaRPr lang="en-US" sz="2000" dirty="0">
              <a:latin typeface="Cambria" pitchFamily="18" charset="0"/>
            </a:endParaRPr>
          </a:p>
        </p:txBody>
      </p:sp>
      <p:sp>
        <p:nvSpPr>
          <p:cNvPr id="8" name="Circular Arrow 7"/>
          <p:cNvSpPr/>
          <p:nvPr/>
        </p:nvSpPr>
        <p:spPr>
          <a:xfrm rot="15224127" flipV="1">
            <a:off x="-2128821" y="562705"/>
            <a:ext cx="5741679" cy="5457883"/>
          </a:xfrm>
          <a:prstGeom prst="circularArrow">
            <a:avLst>
              <a:gd name="adj1" fmla="val 3986"/>
              <a:gd name="adj2" fmla="val 250043"/>
              <a:gd name="adj3" fmla="val 12772064"/>
              <a:gd name="adj4" fmla="val 11777379"/>
              <a:gd name="adj5" fmla="val 4651"/>
            </a:avLst>
          </a:prstGeom>
          <a:solidFill>
            <a:srgbClr val="C00000"/>
          </a:solidFill>
          <a:ln w="57150">
            <a:solidFill>
              <a:srgbClr val="007A37"/>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TextBox 8"/>
          <p:cNvSpPr txBox="1"/>
          <p:nvPr/>
        </p:nvSpPr>
        <p:spPr>
          <a:xfrm>
            <a:off x="4419600" y="2590800"/>
            <a:ext cx="2667000" cy="1569660"/>
          </a:xfrm>
          <a:prstGeom prst="rect">
            <a:avLst/>
          </a:prstGeom>
          <a:noFill/>
          <a:ln>
            <a:noFill/>
          </a:ln>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solidFill>
                  <a:srgbClr val="006600"/>
                </a:solidFill>
                <a:effectLst>
                  <a:outerShdw blurRad="80000" dist="40000" dir="5040000" algn="tl">
                    <a:srgbClr val="000000">
                      <a:alpha val="30000"/>
                    </a:srgbClr>
                  </a:outerShdw>
                </a:effectLst>
                <a:latin typeface="Arial Unicode MS" pitchFamily="34" charset="-128"/>
                <a:ea typeface="Arial Unicode MS" pitchFamily="34" charset="-128"/>
                <a:cs typeface="Arial Unicode MS" pitchFamily="34" charset="-128"/>
              </a:rPr>
              <a:t>Mission Driven Assessment</a:t>
            </a:r>
            <a:endParaRPr lang="en-US" sz="3200" b="1" dirty="0">
              <a:ln w="11430"/>
              <a:solidFill>
                <a:srgbClr val="006600"/>
              </a:solidFill>
              <a:effectLst>
                <a:outerShdw blurRad="80000" dist="40000" dir="5040000" algn="tl">
                  <a:srgbClr val="000000">
                    <a:alpha val="30000"/>
                  </a:srgbClr>
                </a:outerShdw>
              </a:effectLst>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0" y="2514600"/>
            <a:ext cx="2133600" cy="707886"/>
          </a:xfrm>
          <a:prstGeom prst="rect">
            <a:avLst/>
          </a:prstGeom>
          <a:noFill/>
        </p:spPr>
        <p:txBody>
          <a:bodyPr wrap="square" rtlCol="0">
            <a:spAutoFit/>
          </a:bodyPr>
          <a:lstStyle/>
          <a:p>
            <a:pPr algn="ctr"/>
            <a:endParaRPr lang="en-US" sz="2000" dirty="0" smtClean="0">
              <a:latin typeface="Cambria" pitchFamily="18" charset="0"/>
            </a:endParaRPr>
          </a:p>
          <a:p>
            <a:pPr algn="ctr"/>
            <a:r>
              <a:rPr lang="en-US" sz="2000" dirty="0" smtClean="0">
                <a:latin typeface="Cambria" pitchFamily="18" charset="0"/>
              </a:rPr>
              <a:t>Mission Elements</a:t>
            </a:r>
            <a:endParaRPr lang="en-US" sz="2000" dirty="0">
              <a:latin typeface="Cambria" pitchFamily="18" charset="0"/>
            </a:endParaRPr>
          </a:p>
        </p:txBody>
      </p:sp>
      <p:sp>
        <p:nvSpPr>
          <p:cNvPr id="14" name="Circular Arrow 13"/>
          <p:cNvSpPr/>
          <p:nvPr/>
        </p:nvSpPr>
        <p:spPr>
          <a:xfrm rot="5011752">
            <a:off x="-1128454" y="3648407"/>
            <a:ext cx="5662031" cy="4471919"/>
          </a:xfrm>
          <a:prstGeom prst="circularArrow">
            <a:avLst>
              <a:gd name="adj1" fmla="val 4407"/>
              <a:gd name="adj2" fmla="val 250043"/>
              <a:gd name="adj3" fmla="val 12797073"/>
              <a:gd name="adj4" fmla="val 11747367"/>
              <a:gd name="adj5" fmla="val 4651"/>
            </a:avLst>
          </a:prstGeom>
          <a:solidFill>
            <a:srgbClr val="C00000"/>
          </a:solidFill>
          <a:ln w="57150">
            <a:solidFill>
              <a:srgbClr val="007A37"/>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Circular Arrow 14"/>
          <p:cNvSpPr/>
          <p:nvPr/>
        </p:nvSpPr>
        <p:spPr>
          <a:xfrm rot="14232970">
            <a:off x="-1603609" y="-514958"/>
            <a:ext cx="8664742" cy="6167837"/>
          </a:xfrm>
          <a:prstGeom prst="circularArrow">
            <a:avLst>
              <a:gd name="adj1" fmla="val 3161"/>
              <a:gd name="adj2" fmla="val 475675"/>
              <a:gd name="adj3" fmla="val 12758762"/>
              <a:gd name="adj4" fmla="val 10953082"/>
              <a:gd name="adj5" fmla="val 4013"/>
            </a:avLst>
          </a:prstGeom>
          <a:solidFill>
            <a:schemeClr val="accent1"/>
          </a:solidFill>
          <a:ln w="57150">
            <a:solidFill>
              <a:srgbClr val="007A37"/>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ight Bracket 18"/>
          <p:cNvSpPr/>
          <p:nvPr/>
        </p:nvSpPr>
        <p:spPr>
          <a:xfrm>
            <a:off x="1524000" y="2362200"/>
            <a:ext cx="609600" cy="3733800"/>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2438400" y="3886200"/>
            <a:ext cx="2286000" cy="707886"/>
          </a:xfrm>
          <a:prstGeom prst="rect">
            <a:avLst/>
          </a:prstGeom>
          <a:noFill/>
        </p:spPr>
        <p:txBody>
          <a:bodyPr wrap="square" rtlCol="0">
            <a:spAutoFit/>
          </a:bodyPr>
          <a:lstStyle/>
          <a:p>
            <a:pPr lvl="0" algn="ctr">
              <a:lnSpc>
                <a:spcPct val="100000"/>
              </a:lnSpc>
              <a:spcAft>
                <a:spcPts val="0"/>
              </a:spcAft>
            </a:pPr>
            <a:r>
              <a:rPr lang="en-US" sz="2000" dirty="0" smtClean="0">
                <a:latin typeface="Cambria" pitchFamily="18" charset="0"/>
              </a:rPr>
              <a:t>Learning Objectives</a:t>
            </a:r>
            <a:endParaRPr lang="en-US" sz="2000" dirty="0">
              <a:latin typeface="Cambria" pitchFamily="18" charset="0"/>
            </a:endParaRPr>
          </a:p>
        </p:txBody>
      </p:sp>
      <p:sp>
        <p:nvSpPr>
          <p:cNvPr id="11" name="TextBox 10"/>
          <p:cNvSpPr txBox="1"/>
          <p:nvPr/>
        </p:nvSpPr>
        <p:spPr>
          <a:xfrm>
            <a:off x="3276600" y="1143000"/>
            <a:ext cx="2209800" cy="707886"/>
          </a:xfrm>
          <a:prstGeom prst="rect">
            <a:avLst/>
          </a:prstGeom>
          <a:noFill/>
        </p:spPr>
        <p:txBody>
          <a:bodyPr wrap="square" rtlCol="0">
            <a:spAutoFit/>
          </a:bodyPr>
          <a:lstStyle/>
          <a:p>
            <a:pPr lvl="0" algn="ctr">
              <a:lnSpc>
                <a:spcPct val="100000"/>
              </a:lnSpc>
              <a:spcAft>
                <a:spcPts val="0"/>
              </a:spcAft>
            </a:pPr>
            <a:r>
              <a:rPr lang="en-US" sz="2000" dirty="0" smtClean="0">
                <a:latin typeface="Cambria" pitchFamily="18" charset="0"/>
              </a:rPr>
              <a:t>Learning </a:t>
            </a:r>
          </a:p>
          <a:p>
            <a:pPr lvl="0" algn="ctr">
              <a:lnSpc>
                <a:spcPct val="100000"/>
              </a:lnSpc>
              <a:spcAft>
                <a:spcPts val="0"/>
              </a:spcAft>
            </a:pPr>
            <a:r>
              <a:rPr lang="en-US" sz="2000" dirty="0" smtClean="0">
                <a:latin typeface="Cambria" pitchFamily="18" charset="0"/>
              </a:rPr>
              <a:t>Outcomes</a:t>
            </a:r>
            <a:endParaRPr lang="en-US" sz="2000" dirty="0">
              <a:latin typeface="Cambria" pitchFamily="18" charset="0"/>
            </a:endParaRPr>
          </a:p>
        </p:txBody>
      </p:sp>
      <p:sp>
        <p:nvSpPr>
          <p:cNvPr id="13" name="TextBox 12"/>
          <p:cNvSpPr txBox="1"/>
          <p:nvPr/>
        </p:nvSpPr>
        <p:spPr>
          <a:xfrm>
            <a:off x="5762326" y="1650831"/>
            <a:ext cx="1905000" cy="400110"/>
          </a:xfrm>
          <a:prstGeom prst="rect">
            <a:avLst/>
          </a:prstGeom>
          <a:noFill/>
        </p:spPr>
        <p:txBody>
          <a:bodyPr wrap="square" rtlCol="0">
            <a:spAutoFit/>
          </a:bodyPr>
          <a:lstStyle/>
          <a:p>
            <a:pPr lvl="0" algn="ctr"/>
            <a:r>
              <a:rPr lang="en-US" sz="2000" dirty="0" smtClean="0">
                <a:latin typeface="Cambria" pitchFamily="18" charset="0"/>
              </a:rPr>
              <a:t>Courses</a:t>
            </a:r>
            <a:endParaRPr lang="en-US" sz="2000" dirty="0">
              <a:latin typeface="Cambria" pitchFamily="18" charset="0"/>
            </a:endParaRPr>
          </a:p>
        </p:txBody>
      </p:sp>
      <p:sp>
        <p:nvSpPr>
          <p:cNvPr id="16" name="TextBox 15"/>
          <p:cNvSpPr txBox="1"/>
          <p:nvPr/>
        </p:nvSpPr>
        <p:spPr>
          <a:xfrm>
            <a:off x="7315200" y="4095690"/>
            <a:ext cx="1600200" cy="400110"/>
          </a:xfrm>
          <a:prstGeom prst="rect">
            <a:avLst/>
          </a:prstGeom>
          <a:noFill/>
        </p:spPr>
        <p:txBody>
          <a:bodyPr wrap="square" rtlCol="0">
            <a:spAutoFit/>
          </a:bodyPr>
          <a:lstStyle/>
          <a:p>
            <a:pPr lvl="0" algn="ctr"/>
            <a:r>
              <a:rPr lang="en-US" sz="2000" dirty="0" smtClean="0">
                <a:latin typeface="Cambria" pitchFamily="18" charset="0"/>
              </a:rPr>
              <a:t>Assessment</a:t>
            </a:r>
            <a:endParaRPr lang="en-US" sz="2000" dirty="0">
              <a:latin typeface="Cambria" pitchFamily="18" charset="0"/>
            </a:endParaRPr>
          </a:p>
        </p:txBody>
      </p:sp>
      <p:sp>
        <p:nvSpPr>
          <p:cNvPr id="17" name="TextBox 16"/>
          <p:cNvSpPr txBox="1"/>
          <p:nvPr/>
        </p:nvSpPr>
        <p:spPr>
          <a:xfrm>
            <a:off x="5029200" y="5715000"/>
            <a:ext cx="1600200" cy="400110"/>
          </a:xfrm>
          <a:prstGeom prst="rect">
            <a:avLst/>
          </a:prstGeom>
          <a:noFill/>
        </p:spPr>
        <p:txBody>
          <a:bodyPr wrap="square" rtlCol="0">
            <a:spAutoFit/>
          </a:bodyPr>
          <a:lstStyle/>
          <a:p>
            <a:pPr lvl="0" algn="ctr"/>
            <a:r>
              <a:rPr lang="en-US" sz="2000" dirty="0" smtClean="0">
                <a:latin typeface="Cambria" pitchFamily="18" charset="0"/>
              </a:rPr>
              <a:t>Scorecard</a:t>
            </a:r>
            <a:endParaRPr lang="en-US" sz="2000" dirty="0">
              <a:latin typeface="Cambria" pitchFamily="18" charset="0"/>
            </a:endParaRPr>
          </a:p>
        </p:txBody>
      </p:sp>
    </p:spTree>
    <p:extLst>
      <p:ext uri="{BB962C8B-B14F-4D97-AF65-F5344CB8AC3E}">
        <p14:creationId xmlns:p14="http://schemas.microsoft.com/office/powerpoint/2010/main" val="4177895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mph" presetSubtype="0" repeatCount="indefinite" fill="hold" grpId="1" nodeType="clickEffect">
                                  <p:stCondLst>
                                    <p:cond delay="0"/>
                                  </p:stCondLst>
                                  <p:endCondLst>
                                    <p:cond evt="onNext" delay="0">
                                      <p:tgtEl>
                                        <p:sldTgt/>
                                      </p:tgtEl>
                                    </p:cond>
                                  </p:endCondLst>
                                  <p:childTnLst>
                                    <p:animRot by="21600000">
                                      <p:cBhvr>
                                        <p:cTn id="61"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P spid="9" grpId="0"/>
      <p:bldP spid="12" grpId="0"/>
      <p:bldP spid="19" grpId="0" animBg="1"/>
      <p:bldP spid="10" grpId="0"/>
      <p:bldP spid="11" grpId="0"/>
      <p:bldP spid="13" grpId="0"/>
      <p:bldP spid="16"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t>Evidence for Assessment</a:t>
            </a:r>
            <a:endParaRPr lang="x-none" sz="3600" dirty="0"/>
          </a:p>
        </p:txBody>
      </p:sp>
      <p:pic>
        <p:nvPicPr>
          <p:cNvPr id="4" name="Picture 3"/>
          <p:cNvPicPr>
            <a:picLocks noChangeAspect="1"/>
          </p:cNvPicPr>
          <p:nvPr/>
        </p:nvPicPr>
        <p:blipFill>
          <a:blip r:embed="rId3"/>
          <a:stretch>
            <a:fillRect/>
          </a:stretch>
        </p:blipFill>
        <p:spPr>
          <a:xfrm>
            <a:off x="3047881" y="402279"/>
            <a:ext cx="2743438" cy="1298561"/>
          </a:xfrm>
          <a:prstGeom prst="rect">
            <a:avLst/>
          </a:prstGeom>
          <a:solidFill>
            <a:schemeClr val="tx1"/>
          </a:solidFill>
        </p:spPr>
      </p:pic>
    </p:spTree>
    <p:extLst>
      <p:ext uri="{BB962C8B-B14F-4D97-AF65-F5344CB8AC3E}">
        <p14:creationId xmlns:p14="http://schemas.microsoft.com/office/powerpoint/2010/main" val="35910200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sz="quarter" idx="4294967295"/>
          </p:nvPr>
        </p:nvSpPr>
        <p:spPr>
          <a:xfrm>
            <a:off x="4343401" y="1481077"/>
            <a:ext cx="4636246" cy="4953000"/>
          </a:xfrm>
          <a:prstGeom prst="rect">
            <a:avLst/>
          </a:prstGeom>
        </p:spPr>
        <p:txBody>
          <a:bodyPr/>
          <a:lstStyle/>
          <a:p>
            <a:r>
              <a:rPr lang="en-US" sz="2600" dirty="0" smtClean="0">
                <a:solidFill>
                  <a:schemeClr val="tx1"/>
                </a:solidFill>
              </a:rPr>
              <a:t>Exit interviews with grads</a:t>
            </a:r>
          </a:p>
          <a:p>
            <a:r>
              <a:rPr lang="en-US" sz="2600" dirty="0" smtClean="0">
                <a:solidFill>
                  <a:schemeClr val="tx1"/>
                </a:solidFill>
              </a:rPr>
              <a:t>Focus groups with students, alumni, employers</a:t>
            </a:r>
          </a:p>
          <a:p>
            <a:r>
              <a:rPr lang="en-US" sz="2600" dirty="0" smtClean="0">
                <a:solidFill>
                  <a:schemeClr val="tx1"/>
                </a:solidFill>
              </a:rPr>
              <a:t>Student self-assessments</a:t>
            </a:r>
          </a:p>
          <a:p>
            <a:r>
              <a:rPr lang="en-US" sz="2600" dirty="0" smtClean="0">
                <a:solidFill>
                  <a:schemeClr val="tx1"/>
                </a:solidFill>
              </a:rPr>
              <a:t>National ratings</a:t>
            </a:r>
          </a:p>
          <a:p>
            <a:r>
              <a:rPr lang="en-US" sz="2600" dirty="0" smtClean="0">
                <a:solidFill>
                  <a:schemeClr val="tx1"/>
                </a:solidFill>
              </a:rPr>
              <a:t>Surveys of employers</a:t>
            </a:r>
          </a:p>
          <a:p>
            <a:r>
              <a:rPr lang="en-US" sz="2600" dirty="0" smtClean="0">
                <a:solidFill>
                  <a:schemeClr val="tx1"/>
                </a:solidFill>
              </a:rPr>
              <a:t>Surveys of students/alumni*</a:t>
            </a:r>
          </a:p>
          <a:p>
            <a:endParaRPr lang="en-US" dirty="0" smtClean="0"/>
          </a:p>
          <a:p>
            <a:endParaRPr lang="en-US" dirty="0" smtClean="0"/>
          </a:p>
          <a:p>
            <a:endParaRPr lang="en-US" dirty="0"/>
          </a:p>
        </p:txBody>
      </p:sp>
      <p:sp>
        <p:nvSpPr>
          <p:cNvPr id="8" name="Content Placeholder 7"/>
          <p:cNvSpPr>
            <a:spLocks noGrp="1"/>
          </p:cNvSpPr>
          <p:nvPr>
            <p:ph sz="quarter" idx="4294967295"/>
          </p:nvPr>
        </p:nvSpPr>
        <p:spPr>
          <a:xfrm>
            <a:off x="0" y="762000"/>
            <a:ext cx="4527176" cy="6096000"/>
          </a:xfrm>
          <a:prstGeom prst="rect">
            <a:avLst/>
          </a:prstGeom>
        </p:spPr>
        <p:txBody>
          <a:bodyPr>
            <a:normAutofit fontScale="62500" lnSpcReduction="20000"/>
          </a:bodyPr>
          <a:lstStyle/>
          <a:p>
            <a:r>
              <a:rPr lang="en-US" sz="3700" dirty="0" smtClean="0">
                <a:solidFill>
                  <a:schemeClr val="tx2"/>
                </a:solidFill>
              </a:rPr>
              <a:t>Annotated bibliographies</a:t>
            </a:r>
          </a:p>
          <a:p>
            <a:r>
              <a:rPr lang="en-US" sz="3700" dirty="0" smtClean="0">
                <a:solidFill>
                  <a:schemeClr val="tx2"/>
                </a:solidFill>
              </a:rPr>
              <a:t>Student presentations</a:t>
            </a:r>
          </a:p>
          <a:p>
            <a:r>
              <a:rPr lang="en-US" sz="3700" dirty="0" smtClean="0">
                <a:solidFill>
                  <a:schemeClr val="tx2"/>
                </a:solidFill>
              </a:rPr>
              <a:t>Mock interviews</a:t>
            </a:r>
          </a:p>
          <a:p>
            <a:r>
              <a:rPr lang="en-US" sz="3700" dirty="0" smtClean="0">
                <a:solidFill>
                  <a:schemeClr val="tx2"/>
                </a:solidFill>
              </a:rPr>
              <a:t>Case study analysis</a:t>
            </a:r>
          </a:p>
          <a:p>
            <a:r>
              <a:rPr lang="en-US" sz="3700" dirty="0" smtClean="0">
                <a:solidFill>
                  <a:schemeClr val="tx2"/>
                </a:solidFill>
              </a:rPr>
              <a:t>Course assignments</a:t>
            </a:r>
          </a:p>
          <a:p>
            <a:r>
              <a:rPr lang="en-US" sz="3700" dirty="0" smtClean="0">
                <a:solidFill>
                  <a:schemeClr val="tx2"/>
                </a:solidFill>
              </a:rPr>
              <a:t>Service learning reports</a:t>
            </a:r>
          </a:p>
          <a:p>
            <a:r>
              <a:rPr lang="en-US" sz="3700" dirty="0" smtClean="0">
                <a:solidFill>
                  <a:schemeClr val="tx2"/>
                </a:solidFill>
              </a:rPr>
              <a:t>Examinations</a:t>
            </a:r>
          </a:p>
          <a:p>
            <a:r>
              <a:rPr lang="en-US" sz="3700" dirty="0" smtClean="0">
                <a:solidFill>
                  <a:schemeClr val="tx2"/>
                </a:solidFill>
              </a:rPr>
              <a:t>Final projects/theses</a:t>
            </a:r>
          </a:p>
          <a:p>
            <a:r>
              <a:rPr lang="en-US" sz="3700" dirty="0" smtClean="0">
                <a:solidFill>
                  <a:schemeClr val="tx2"/>
                </a:solidFill>
              </a:rPr>
              <a:t>Internship reports</a:t>
            </a:r>
          </a:p>
          <a:p>
            <a:r>
              <a:rPr lang="en-US" sz="3700" dirty="0" smtClean="0">
                <a:solidFill>
                  <a:schemeClr val="tx2"/>
                </a:solidFill>
              </a:rPr>
              <a:t>Blog, wiki, journal postings</a:t>
            </a:r>
          </a:p>
          <a:p>
            <a:r>
              <a:rPr lang="en-US" sz="3700" dirty="0" smtClean="0">
                <a:solidFill>
                  <a:schemeClr val="tx2"/>
                </a:solidFill>
              </a:rPr>
              <a:t>Role play/simulation</a:t>
            </a:r>
          </a:p>
          <a:p>
            <a:r>
              <a:rPr lang="en-US" sz="3400" dirty="0" smtClean="0">
                <a:solidFill>
                  <a:schemeClr val="tx2"/>
                </a:solidFill>
              </a:rPr>
              <a:t>Policy analyses</a:t>
            </a:r>
          </a:p>
          <a:p>
            <a:endParaRPr lang="en-US" dirty="0" smtClean="0"/>
          </a:p>
          <a:p>
            <a:endParaRPr lang="en-US" dirty="0" smtClean="0"/>
          </a:p>
          <a:p>
            <a:endParaRPr lang="en-US" dirty="0" smtClean="0"/>
          </a:p>
          <a:p>
            <a:endParaRPr lang="en-US" dirty="0"/>
          </a:p>
        </p:txBody>
      </p:sp>
      <p:sp>
        <p:nvSpPr>
          <p:cNvPr id="6" name="Text Placeholder 5"/>
          <p:cNvSpPr>
            <a:spLocks noGrp="1"/>
          </p:cNvSpPr>
          <p:nvPr>
            <p:ph type="body" idx="1"/>
          </p:nvPr>
        </p:nvSpPr>
        <p:spPr>
          <a:xfrm>
            <a:off x="609600" y="194235"/>
            <a:ext cx="3733800" cy="567765"/>
          </a:xfrm>
        </p:spPr>
        <p:txBody>
          <a:bodyPr>
            <a:noAutofit/>
          </a:bodyPr>
          <a:lstStyle/>
          <a:p>
            <a:pPr algn="ctr"/>
            <a:r>
              <a:rPr lang="en-US" sz="3200" b="1" dirty="0" smtClean="0"/>
              <a:t>Direct Evidence</a:t>
            </a:r>
            <a:endParaRPr lang="en-US" sz="3200" b="1" dirty="0"/>
          </a:p>
        </p:txBody>
      </p:sp>
      <p:sp>
        <p:nvSpPr>
          <p:cNvPr id="7" name="Text Placeholder 6"/>
          <p:cNvSpPr>
            <a:spLocks noGrp="1"/>
          </p:cNvSpPr>
          <p:nvPr>
            <p:ph type="body" sz="quarter" idx="3"/>
          </p:nvPr>
        </p:nvSpPr>
        <p:spPr>
          <a:xfrm>
            <a:off x="4800600" y="524014"/>
            <a:ext cx="3400503" cy="567765"/>
          </a:xfrm>
        </p:spPr>
        <p:txBody>
          <a:bodyPr>
            <a:noAutofit/>
          </a:bodyPr>
          <a:lstStyle/>
          <a:p>
            <a:pPr algn="ctr"/>
            <a:r>
              <a:rPr lang="en-US" sz="3200" b="1" dirty="0" smtClean="0"/>
              <a:t>Indirect Evidence</a:t>
            </a:r>
            <a:endParaRPr lang="en-US" sz="3200" b="1" dirty="0"/>
          </a:p>
        </p:txBody>
      </p:sp>
    </p:spTree>
    <p:extLst>
      <p:ext uri="{BB962C8B-B14F-4D97-AF65-F5344CB8AC3E}">
        <p14:creationId xmlns:p14="http://schemas.microsoft.com/office/powerpoint/2010/main" val="1487082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34400" cy="639762"/>
          </a:xfrm>
        </p:spPr>
        <p:txBody>
          <a:bodyPr/>
          <a:lstStyle/>
          <a:p>
            <a:r>
              <a:rPr lang="en-US" dirty="0" smtClean="0"/>
              <a:t>Partial RUBRIC FOR A CASE</a:t>
            </a:r>
            <a:endParaRPr lang="en-US" dirty="0"/>
          </a:p>
        </p:txBody>
      </p:sp>
      <p:graphicFrame>
        <p:nvGraphicFramePr>
          <p:cNvPr id="7" name="Content Placeholder 6"/>
          <p:cNvGraphicFramePr>
            <a:graphicFrameLocks noGrp="1"/>
          </p:cNvGraphicFramePr>
          <p:nvPr>
            <p:ph sz="quarter" idx="4294967295"/>
            <p:extLst/>
          </p:nvPr>
        </p:nvGraphicFramePr>
        <p:xfrm>
          <a:off x="0" y="1028700"/>
          <a:ext cx="9144000" cy="5845373"/>
        </p:xfrm>
        <a:graphic>
          <a:graphicData uri="http://schemas.openxmlformats.org/drawingml/2006/table">
            <a:tbl>
              <a:tblPr bandRow="1">
                <a:tableStyleId>{5C22544A-7EE6-4342-B048-85BDC9FD1C3A}</a:tableStyleId>
              </a:tblPr>
              <a:tblGrid>
                <a:gridCol w="2146300"/>
                <a:gridCol w="2425700"/>
                <a:gridCol w="2286000"/>
                <a:gridCol w="2286000"/>
              </a:tblGrid>
              <a:tr h="380167">
                <a:tc>
                  <a:txBody>
                    <a:bodyPr/>
                    <a:lstStyle/>
                    <a:p>
                      <a:pPr algn="ctr"/>
                      <a:r>
                        <a:rPr lang="en-US" sz="2000" b="1" dirty="0" smtClean="0"/>
                        <a:t>ACTIVITY</a:t>
                      </a:r>
                      <a:endParaRPr lang="en-US" sz="2000" b="1" dirty="0"/>
                    </a:p>
                  </a:txBody>
                  <a:tcPr/>
                </a:tc>
                <a:tc>
                  <a:txBody>
                    <a:bodyPr/>
                    <a:lstStyle/>
                    <a:p>
                      <a:pPr algn="ctr"/>
                      <a:r>
                        <a:rPr lang="en-US" sz="2000" b="1" dirty="0" smtClean="0"/>
                        <a:t>EXCEEDS</a:t>
                      </a:r>
                      <a:endParaRPr lang="en-US" sz="2000" b="1" dirty="0"/>
                    </a:p>
                  </a:txBody>
                  <a:tcPr/>
                </a:tc>
                <a:tc>
                  <a:txBody>
                    <a:bodyPr/>
                    <a:lstStyle/>
                    <a:p>
                      <a:pPr algn="ctr"/>
                      <a:r>
                        <a:rPr lang="en-US" sz="2000" b="1" dirty="0" smtClean="0"/>
                        <a:t>MEETS</a:t>
                      </a:r>
                      <a:endParaRPr lang="en-US" sz="2000" b="1" dirty="0"/>
                    </a:p>
                  </a:txBody>
                  <a:tcPr/>
                </a:tc>
                <a:tc>
                  <a:txBody>
                    <a:bodyPr/>
                    <a:lstStyle/>
                    <a:p>
                      <a:pPr algn="ctr"/>
                      <a:r>
                        <a:rPr lang="en-US" sz="2000" b="1" dirty="0" smtClean="0"/>
                        <a:t>FAILS TO MEET</a:t>
                      </a:r>
                      <a:endParaRPr lang="en-US" sz="2000" b="1" dirty="0"/>
                    </a:p>
                  </a:txBody>
                  <a:tcPr/>
                </a:tc>
              </a:tr>
              <a:tr h="2304240">
                <a:tc>
                  <a:txBody>
                    <a:bodyPr/>
                    <a:lstStyle/>
                    <a:p>
                      <a:pPr marL="0" marR="0">
                        <a:spcBef>
                          <a:spcPts val="0"/>
                        </a:spcBef>
                        <a:spcAft>
                          <a:spcPts val="0"/>
                        </a:spcAft>
                      </a:pPr>
                      <a:r>
                        <a:rPr lang="en-US" sz="2000" b="1" dirty="0">
                          <a:effectLst/>
                          <a:latin typeface="Arial"/>
                          <a:ea typeface="Times New Roman"/>
                        </a:rPr>
                        <a:t>Identifies salient challenges</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a:effectLst/>
                          <a:latin typeface="Arial"/>
                          <a:ea typeface="Times New Roman"/>
                        </a:rPr>
                        <a:t>Identifies all salient </a:t>
                      </a:r>
                      <a:r>
                        <a:rPr lang="en-US" sz="2000" b="1" dirty="0" smtClean="0">
                          <a:effectLst/>
                          <a:latin typeface="Arial"/>
                          <a:ea typeface="Times New Roman"/>
                        </a:rPr>
                        <a:t>challenges, </a:t>
                      </a:r>
                      <a:r>
                        <a:rPr lang="en-US" sz="2000" b="1" dirty="0">
                          <a:effectLst/>
                          <a:latin typeface="Arial"/>
                          <a:ea typeface="Times New Roman"/>
                        </a:rPr>
                        <a:t>substantiated with available conceptual and quantitative evidence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a:effectLst/>
                          <a:latin typeface="Arial"/>
                          <a:ea typeface="Times New Roman"/>
                        </a:rPr>
                        <a:t>Identifies all salient </a:t>
                      </a:r>
                      <a:r>
                        <a:rPr lang="en-US" sz="2000" b="1" dirty="0" smtClean="0">
                          <a:effectLst/>
                          <a:latin typeface="Arial"/>
                          <a:ea typeface="Times New Roman"/>
                        </a:rPr>
                        <a:t>challenges</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a:effectLst/>
                          <a:latin typeface="Arial"/>
                          <a:ea typeface="Times New Roman"/>
                        </a:rPr>
                        <a:t>Overlooks salient </a:t>
                      </a:r>
                      <a:r>
                        <a:rPr lang="en-US" sz="2000" b="1" dirty="0" smtClean="0">
                          <a:effectLst/>
                          <a:latin typeface="Arial"/>
                          <a:ea typeface="Times New Roman"/>
                        </a:rPr>
                        <a:t>challenges</a:t>
                      </a:r>
                      <a:endParaRPr lang="en-US" sz="2000" dirty="0">
                        <a:effectLst/>
                        <a:latin typeface="Times New Roman"/>
                        <a:ea typeface="Times New Roman"/>
                      </a:endParaRPr>
                    </a:p>
                  </a:txBody>
                  <a:tcPr marL="68580" marR="68580" marT="0" marB="0"/>
                </a:tc>
              </a:tr>
              <a:tr h="3144893">
                <a:tc>
                  <a:txBody>
                    <a:bodyPr/>
                    <a:lstStyle/>
                    <a:p>
                      <a:pPr marL="0" marR="0">
                        <a:spcBef>
                          <a:spcPts val="0"/>
                        </a:spcBef>
                        <a:spcAft>
                          <a:spcPts val="0"/>
                        </a:spcAft>
                      </a:pPr>
                      <a:r>
                        <a:rPr lang="en-US" sz="2000" b="1" dirty="0">
                          <a:effectLst/>
                          <a:latin typeface="Arial"/>
                          <a:ea typeface="Times New Roman"/>
                        </a:rPr>
                        <a:t>Applies analytical </a:t>
                      </a:r>
                      <a:r>
                        <a:rPr lang="en-US" sz="2000" b="1" dirty="0" smtClean="0">
                          <a:effectLst/>
                          <a:latin typeface="Arial"/>
                          <a:ea typeface="Times New Roman"/>
                        </a:rPr>
                        <a:t>tools/concepts </a:t>
                      </a:r>
                      <a:r>
                        <a:rPr lang="en-US" sz="2000" b="1" dirty="0">
                          <a:effectLst/>
                          <a:latin typeface="Arial"/>
                          <a:ea typeface="Times New Roman"/>
                        </a:rPr>
                        <a:t>from the course/text</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a:effectLst/>
                          <a:latin typeface="Arial"/>
                          <a:ea typeface="Times New Roman"/>
                        </a:rPr>
                        <a:t>Applies </a:t>
                      </a:r>
                      <a:r>
                        <a:rPr lang="en-US" sz="2000" b="1" dirty="0" smtClean="0">
                          <a:effectLst/>
                          <a:latin typeface="Arial"/>
                          <a:ea typeface="Times New Roman"/>
                        </a:rPr>
                        <a:t>analytical </a:t>
                      </a:r>
                      <a:r>
                        <a:rPr lang="en-US" sz="2000" b="1" dirty="0">
                          <a:effectLst/>
                          <a:latin typeface="Arial"/>
                          <a:ea typeface="Times New Roman"/>
                        </a:rPr>
                        <a:t>tools/concepts appropriately to relevant information. Draws correct inferences. Identifies non-obvious problems and relationships.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a:effectLst/>
                          <a:latin typeface="Arial"/>
                          <a:ea typeface="Times New Roman"/>
                        </a:rPr>
                        <a:t>Applies chapter analytical tools/ concepts appropriately to relevant information from the case. Draws correct inferences.</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a:effectLst/>
                          <a:latin typeface="Arial"/>
                          <a:ea typeface="Times New Roman"/>
                        </a:rPr>
                        <a:t>Does not apply analytical tools/</a:t>
                      </a:r>
                      <a:r>
                        <a:rPr lang="en-US" sz="2000" b="1" dirty="0" smtClean="0">
                          <a:effectLst/>
                          <a:latin typeface="Arial"/>
                          <a:ea typeface="Times New Roman"/>
                        </a:rPr>
                        <a:t>concepts. </a:t>
                      </a:r>
                      <a:r>
                        <a:rPr lang="en-US" sz="2000" b="1" dirty="0">
                          <a:effectLst/>
                          <a:latin typeface="Arial"/>
                          <a:ea typeface="Times New Roman"/>
                        </a:rPr>
                        <a:t>Fails to use relevant information. Draws incorrect inferences. </a:t>
                      </a: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794308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9764" y="2450352"/>
            <a:ext cx="7204635" cy="3264647"/>
          </a:xfrm>
          <a:prstGeom prst="rect">
            <a:avLst/>
          </a:prstGeom>
        </p:spPr>
        <p:txBody>
          <a:bodyPr>
            <a:normAutofit/>
          </a:bodyPr>
          <a:lstStyle/>
          <a:p>
            <a:pPr marL="0" indent="0">
              <a:buNone/>
            </a:pPr>
            <a:r>
              <a:rPr lang="en-US" sz="4000" dirty="0" smtClean="0"/>
              <a:t>What are the characteristics </a:t>
            </a:r>
          </a:p>
          <a:p>
            <a:pPr marL="0" indent="0">
              <a:buNone/>
            </a:pPr>
            <a:r>
              <a:rPr lang="en-US" sz="4000" dirty="0" smtClean="0"/>
              <a:t>of a good rubric?</a:t>
            </a:r>
            <a:endParaRPr lang="en-US" sz="4000" dirty="0"/>
          </a:p>
        </p:txBody>
      </p:sp>
    </p:spTree>
    <p:extLst>
      <p:ext uri="{BB962C8B-B14F-4D97-AF65-F5344CB8AC3E}">
        <p14:creationId xmlns:p14="http://schemas.microsoft.com/office/powerpoint/2010/main" val="1702319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2454" y="294115"/>
            <a:ext cx="7340124" cy="1128954"/>
          </a:xfrm>
        </p:spPr>
        <p:txBody>
          <a:bodyPr/>
          <a:lstStyle/>
          <a:p>
            <a:r>
              <a:rPr lang="en-US" dirty="0" smtClean="0"/>
              <a:t>Establishing Rubric Reliability and Validity</a:t>
            </a:r>
            <a:endParaRPr lang="en-US" dirty="0"/>
          </a:p>
        </p:txBody>
      </p:sp>
      <p:sp>
        <p:nvSpPr>
          <p:cNvPr id="3" name="Content Placeholder 2"/>
          <p:cNvSpPr>
            <a:spLocks noGrp="1"/>
          </p:cNvSpPr>
          <p:nvPr>
            <p:ph sz="quarter" idx="4294967295"/>
          </p:nvPr>
        </p:nvSpPr>
        <p:spPr>
          <a:xfrm>
            <a:off x="0" y="1767482"/>
            <a:ext cx="9143999" cy="4947034"/>
          </a:xfrm>
          <a:prstGeom prst="rect">
            <a:avLst/>
          </a:prstGeom>
        </p:spPr>
        <p:txBody>
          <a:bodyPr>
            <a:noAutofit/>
          </a:bodyPr>
          <a:lstStyle/>
          <a:p>
            <a:r>
              <a:rPr lang="en-US" sz="2800" dirty="0" smtClean="0"/>
              <a:t>Reliability = Consistency = Inter-Rater Reliability</a:t>
            </a:r>
          </a:p>
          <a:p>
            <a:pPr lvl="1"/>
            <a:r>
              <a:rPr lang="en-US" sz="2800" dirty="0"/>
              <a:t>M</a:t>
            </a:r>
            <a:r>
              <a:rPr lang="en-US" sz="2800" dirty="0" smtClean="0"/>
              <a:t>ultiple evaluators, the same rubric, compare assessments</a:t>
            </a:r>
          </a:p>
          <a:p>
            <a:pPr lvl="1"/>
            <a:r>
              <a:rPr lang="en-US" sz="2800" dirty="0" smtClean="0"/>
              <a:t>Discuss, clarify cell descriptions, minimize subjectivity</a:t>
            </a:r>
            <a:endParaRPr lang="en-US" sz="2800" dirty="0"/>
          </a:p>
          <a:p>
            <a:r>
              <a:rPr lang="en-US" sz="2800" dirty="0" smtClean="0"/>
              <a:t>Validity = Measuring Intended Competency</a:t>
            </a:r>
          </a:p>
          <a:p>
            <a:pPr lvl="1"/>
            <a:r>
              <a:rPr lang="en-US" sz="2800" dirty="0" smtClean="0"/>
              <a:t>In Design (face validity, Advisory Board)</a:t>
            </a:r>
          </a:p>
          <a:p>
            <a:pPr lvl="1"/>
            <a:r>
              <a:rPr lang="en-US" sz="2800" dirty="0" smtClean="0"/>
              <a:t>In Application (multiple measures of each competency and compare)</a:t>
            </a:r>
            <a:endParaRPr lang="en-US" sz="2800" dirty="0"/>
          </a:p>
        </p:txBody>
      </p:sp>
    </p:spTree>
    <p:extLst>
      <p:ext uri="{BB962C8B-B14F-4D97-AF65-F5344CB8AC3E}">
        <p14:creationId xmlns:p14="http://schemas.microsoft.com/office/powerpoint/2010/main" val="190890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9015" y="2088139"/>
            <a:ext cx="7666573" cy="1362075"/>
          </a:xfrm>
        </p:spPr>
        <p:txBody>
          <a:bodyPr/>
          <a:lstStyle/>
          <a:p>
            <a:r>
              <a:rPr lang="en-US" dirty="0" smtClean="0"/>
              <a:t>What do they add to the Learning assessment process?</a:t>
            </a:r>
            <a:endParaRPr lang="en-US" dirty="0"/>
          </a:p>
        </p:txBody>
      </p:sp>
      <p:sp>
        <p:nvSpPr>
          <p:cNvPr id="3" name="Text Placeholder 2"/>
          <p:cNvSpPr>
            <a:spLocks noGrp="1"/>
          </p:cNvSpPr>
          <p:nvPr>
            <p:ph type="body" idx="1"/>
          </p:nvPr>
        </p:nvSpPr>
        <p:spPr/>
        <p:txBody>
          <a:bodyPr>
            <a:normAutofit/>
          </a:bodyPr>
          <a:lstStyle/>
          <a:p>
            <a:r>
              <a:rPr lang="en-US" sz="3600" b="1" dirty="0" smtClean="0"/>
              <a:t>What’s the big deal about rubrics?</a:t>
            </a:r>
            <a:endParaRPr lang="en-US" sz="3600" b="1" dirty="0"/>
          </a:p>
        </p:txBody>
      </p:sp>
    </p:spTree>
    <p:extLst>
      <p:ext uri="{BB962C8B-B14F-4D97-AF65-F5344CB8AC3E}">
        <p14:creationId xmlns:p14="http://schemas.microsoft.com/office/powerpoint/2010/main" val="1923637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3647" y="762000"/>
            <a:ext cx="7993529" cy="3372802"/>
          </a:xfrm>
        </p:spPr>
        <p:txBody>
          <a:bodyPr>
            <a:normAutofit fontScale="92500" lnSpcReduction="10000"/>
          </a:bodyPr>
          <a:lstStyle/>
          <a:p>
            <a:pPr marL="0" indent="0">
              <a:buNone/>
            </a:pPr>
            <a:r>
              <a:rPr lang="en-US" sz="3200" b="1" dirty="0" smtClean="0">
                <a:solidFill>
                  <a:schemeClr val="tx2"/>
                </a:solidFill>
              </a:rPr>
              <a:t>Outcomes</a:t>
            </a:r>
          </a:p>
          <a:p>
            <a:r>
              <a:rPr lang="en-US" sz="2800" dirty="0" smtClean="0"/>
              <a:t>Understand the relationship between course structure and universal competencies</a:t>
            </a:r>
          </a:p>
          <a:p>
            <a:r>
              <a:rPr lang="en-US" sz="2800" dirty="0" smtClean="0"/>
              <a:t>Understand the concept of sustainable assessment</a:t>
            </a:r>
          </a:p>
          <a:p>
            <a:r>
              <a:rPr lang="en-US" sz="2800" dirty="0" smtClean="0"/>
              <a:t>Understand the importance of a plan for sustaining assessment</a:t>
            </a:r>
            <a:endParaRPr lang="en-US" sz="2800" dirty="0"/>
          </a:p>
        </p:txBody>
      </p:sp>
      <p:sp>
        <p:nvSpPr>
          <p:cNvPr id="4" name="Content Placeholder 3"/>
          <p:cNvSpPr>
            <a:spLocks noGrp="1"/>
          </p:cNvSpPr>
          <p:nvPr>
            <p:ph sz="half" idx="13"/>
          </p:nvPr>
        </p:nvSpPr>
        <p:spPr/>
        <p:txBody>
          <a:bodyPr/>
          <a:lstStyle/>
          <a:p>
            <a:pPr marL="0" indent="0">
              <a:buNone/>
            </a:pPr>
            <a:r>
              <a:rPr lang="en-US" sz="3200" b="1" dirty="0" smtClean="0">
                <a:solidFill>
                  <a:srgbClr val="000000"/>
                </a:solidFill>
              </a:rPr>
              <a:t>Competency</a:t>
            </a:r>
          </a:p>
          <a:p>
            <a:r>
              <a:rPr lang="en-US" sz="2800" dirty="0" smtClean="0"/>
              <a:t>Be able to map your curriculum</a:t>
            </a:r>
            <a:endParaRPr lang="en-US" sz="2800" dirty="0"/>
          </a:p>
        </p:txBody>
      </p:sp>
    </p:spTree>
    <p:extLst>
      <p:ext uri="{BB962C8B-B14F-4D97-AF65-F5344CB8AC3E}">
        <p14:creationId xmlns:p14="http://schemas.microsoft.com/office/powerpoint/2010/main" val="3832878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1264"/>
            <a:ext cx="6508377" cy="834190"/>
          </a:xfrm>
        </p:spPr>
        <p:txBody>
          <a:bodyPr/>
          <a:lstStyle/>
          <a:p>
            <a:r>
              <a:rPr lang="en-US" dirty="0" smtClean="0"/>
              <a:t>It all starts with the mission</a:t>
            </a:r>
            <a:endParaRPr lang="en-US" dirty="0"/>
          </a:p>
        </p:txBody>
      </p:sp>
      <p:sp>
        <p:nvSpPr>
          <p:cNvPr id="3" name="Content Placeholder 2"/>
          <p:cNvSpPr>
            <a:spLocks noGrp="1"/>
          </p:cNvSpPr>
          <p:nvPr>
            <p:ph idx="1"/>
          </p:nvPr>
        </p:nvSpPr>
        <p:spPr>
          <a:xfrm>
            <a:off x="457199" y="1588168"/>
            <a:ext cx="7660106" cy="4537996"/>
          </a:xfrm>
        </p:spPr>
        <p:txBody>
          <a:bodyPr>
            <a:normAutofit lnSpcReduction="10000"/>
          </a:bodyPr>
          <a:lstStyle/>
          <a:p>
            <a:r>
              <a:rPr lang="en-US" sz="2600" dirty="0" smtClean="0"/>
              <a:t>What makes for a good mission?</a:t>
            </a:r>
          </a:p>
          <a:p>
            <a:pPr lvl="1"/>
            <a:r>
              <a:rPr lang="en-US" sz="2600" dirty="0" smtClean="0"/>
              <a:t>Content</a:t>
            </a:r>
          </a:p>
          <a:p>
            <a:pPr lvl="2"/>
            <a:r>
              <a:rPr lang="en-US" sz="2600" dirty="0" smtClean="0"/>
              <a:t>A balance of realism and optimism</a:t>
            </a:r>
          </a:p>
          <a:p>
            <a:pPr lvl="2"/>
            <a:r>
              <a:rPr lang="en-US" sz="2600" dirty="0" smtClean="0"/>
              <a:t>Not generic</a:t>
            </a:r>
          </a:p>
          <a:p>
            <a:pPr lvl="2"/>
            <a:r>
              <a:rPr lang="en-US" sz="2600" dirty="0" smtClean="0"/>
              <a:t>Use of Mission - guides decisions and actions</a:t>
            </a:r>
          </a:p>
          <a:p>
            <a:pPr marL="457200" lvl="2" indent="0">
              <a:buNone/>
            </a:pPr>
            <a:endParaRPr lang="en-US" sz="2600" dirty="0"/>
          </a:p>
          <a:p>
            <a:pPr lvl="1"/>
            <a:r>
              <a:rPr lang="en-US" sz="2600" dirty="0" smtClean="0"/>
              <a:t>Process</a:t>
            </a:r>
          </a:p>
          <a:p>
            <a:pPr lvl="2"/>
            <a:r>
              <a:rPr lang="en-US" sz="2600" dirty="0" smtClean="0"/>
              <a:t>Inclusive of stakeholders</a:t>
            </a:r>
          </a:p>
          <a:p>
            <a:pPr lvl="2"/>
            <a:r>
              <a:rPr lang="en-US" sz="2600" dirty="0" smtClean="0"/>
              <a:t>Revisited periodically</a:t>
            </a:r>
            <a:endParaRPr lang="en-US" sz="2600" dirty="0"/>
          </a:p>
        </p:txBody>
      </p:sp>
    </p:spTree>
    <p:extLst>
      <p:ext uri="{BB962C8B-B14F-4D97-AF65-F5344CB8AC3E}">
        <p14:creationId xmlns:p14="http://schemas.microsoft.com/office/powerpoint/2010/main" val="3245214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6367760" cy="1066800"/>
          </a:xfrm>
        </p:spPr>
        <p:txBody>
          <a:bodyPr>
            <a:normAutofit fontScale="90000"/>
          </a:bodyPr>
          <a:lstStyle/>
          <a:p>
            <a:pPr algn="ctr"/>
            <a:r>
              <a:rPr lang="en-US" dirty="0">
                <a:latin typeface="Segoe UI" pitchFamily="34" charset="0"/>
                <a:cs typeface="Segoe UI" pitchFamily="34" charset="0"/>
              </a:rPr>
              <a:t>Management of Organizational Resources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52148911"/>
              </p:ext>
            </p:extLst>
          </p:nvPr>
        </p:nvGraphicFramePr>
        <p:xfrm>
          <a:off x="550819" y="2157229"/>
          <a:ext cx="8354110" cy="4176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02369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6443961" cy="1143000"/>
          </a:xfrm>
        </p:spPr>
        <p:txBody>
          <a:bodyPr/>
          <a:lstStyle/>
          <a:p>
            <a:r>
              <a:rPr lang="en-US" sz="3200" dirty="0" smtClean="0"/>
              <a:t>Pulling it together for your program</a:t>
            </a:r>
            <a:endParaRPr lang="en-US" sz="3200"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514350" indent="-514350">
              <a:buFont typeface="+mj-lt"/>
              <a:buAutoNum type="arabicPeriod"/>
            </a:pPr>
            <a:r>
              <a:rPr lang="en-US" sz="3200" dirty="0" smtClean="0"/>
              <a:t>Planning for defining universal competencies</a:t>
            </a:r>
          </a:p>
          <a:p>
            <a:pPr marL="514350" indent="-514350">
              <a:buFont typeface="+mj-lt"/>
              <a:buAutoNum type="arabicPeriod"/>
            </a:pPr>
            <a:r>
              <a:rPr lang="en-US" sz="3200" dirty="0" smtClean="0"/>
              <a:t>Planning for measuring universal competencies</a:t>
            </a:r>
          </a:p>
          <a:p>
            <a:pPr marL="514350" indent="-514350">
              <a:buFont typeface="+mj-lt"/>
              <a:buAutoNum type="arabicPeriod"/>
            </a:pPr>
            <a:r>
              <a:rPr lang="en-US" sz="3200" dirty="0" smtClean="0"/>
              <a:t>Planning for rubric design and use</a:t>
            </a:r>
          </a:p>
          <a:p>
            <a:pPr marL="514350" indent="-514350">
              <a:buFont typeface="+mj-lt"/>
              <a:buAutoNum type="arabicPeriod"/>
            </a:pPr>
            <a:r>
              <a:rPr lang="en-US" sz="3200" dirty="0" smtClean="0"/>
              <a:t>Planning for curriculum mapping</a:t>
            </a:r>
            <a:endParaRPr lang="en-US" sz="3200" dirty="0"/>
          </a:p>
        </p:txBody>
      </p:sp>
    </p:spTree>
    <p:extLst>
      <p:ext uri="{BB962C8B-B14F-4D97-AF65-F5344CB8AC3E}">
        <p14:creationId xmlns:p14="http://schemas.microsoft.com/office/powerpoint/2010/main" val="3832937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3400" y="162381"/>
            <a:ext cx="6508377" cy="1143000"/>
          </a:xfrm>
        </p:spPr>
        <p:txBody>
          <a:bodyPr/>
          <a:lstStyle/>
          <a:p>
            <a:r>
              <a:rPr lang="en-US" dirty="0"/>
              <a:t>S</a:t>
            </a:r>
            <a:r>
              <a:rPr lang="en-US" dirty="0" smtClean="0"/>
              <a:t>ustainability</a:t>
            </a:r>
            <a:endParaRPr lang="en-US" dirty="0"/>
          </a:p>
        </p:txBody>
      </p:sp>
      <p:sp>
        <p:nvSpPr>
          <p:cNvPr id="3" name="Content Placeholder 2"/>
          <p:cNvSpPr>
            <a:spLocks noGrp="1"/>
          </p:cNvSpPr>
          <p:nvPr>
            <p:ph sz="quarter" idx="4294967295"/>
          </p:nvPr>
        </p:nvSpPr>
        <p:spPr>
          <a:xfrm>
            <a:off x="457199" y="1727143"/>
            <a:ext cx="8210391" cy="4558554"/>
          </a:xfrm>
          <a:prstGeom prst="rect">
            <a:avLst/>
          </a:prstGeom>
        </p:spPr>
        <p:txBody>
          <a:bodyPr>
            <a:normAutofit fontScale="85000" lnSpcReduction="20000"/>
          </a:bodyPr>
          <a:lstStyle/>
          <a:p>
            <a:r>
              <a:rPr lang="en-US" sz="4000" dirty="0" smtClean="0"/>
              <a:t>Meaning in the Context of Assessment</a:t>
            </a:r>
          </a:p>
          <a:p>
            <a:r>
              <a:rPr lang="en-US" sz="4000" dirty="0" smtClean="0"/>
              <a:t>Importance for Program Management and Accreditation</a:t>
            </a:r>
          </a:p>
          <a:p>
            <a:r>
              <a:rPr lang="en-US" sz="4000" dirty="0" smtClean="0"/>
              <a:t>Strategies for Sustainable Assessment Processes</a:t>
            </a:r>
          </a:p>
          <a:p>
            <a:r>
              <a:rPr lang="en-US" sz="4000" dirty="0" smtClean="0"/>
              <a:t>Documenting in The Assessment Plan </a:t>
            </a:r>
          </a:p>
          <a:p>
            <a:r>
              <a:rPr lang="en-US" sz="4000" dirty="0" smtClean="0"/>
              <a:t>Following the Plan</a:t>
            </a:r>
            <a:endParaRPr lang="en-US" sz="4000" dirty="0"/>
          </a:p>
        </p:txBody>
      </p:sp>
    </p:spTree>
    <p:extLst>
      <p:ext uri="{BB962C8B-B14F-4D97-AF65-F5344CB8AC3E}">
        <p14:creationId xmlns:p14="http://schemas.microsoft.com/office/powerpoint/2010/main" val="3668597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a:xfrm>
            <a:off x="457199" y="2573867"/>
            <a:ext cx="8500534" cy="1075265"/>
          </a:xfrm>
        </p:spPr>
        <p:txBody>
          <a:bodyPr>
            <a:normAutofit fontScale="92500"/>
          </a:bodyPr>
          <a:lstStyle/>
          <a:p>
            <a:pPr marL="0" indent="0">
              <a:buNone/>
            </a:pPr>
            <a:r>
              <a:rPr lang="en-US" sz="2400" dirty="0" smtClean="0">
                <a:solidFill>
                  <a:schemeClr val="accent1"/>
                </a:solidFill>
              </a:rPr>
              <a:t>…</a:t>
            </a:r>
            <a:r>
              <a:rPr lang="en-US" sz="2400" dirty="0" smtClean="0">
                <a:solidFill>
                  <a:schemeClr val="tx2"/>
                </a:solidFill>
              </a:rPr>
              <a:t>is </a:t>
            </a:r>
            <a:r>
              <a:rPr lang="en-US" sz="2400" b="1" i="1" dirty="0" smtClean="0">
                <a:solidFill>
                  <a:schemeClr val="tx2"/>
                </a:solidFill>
              </a:rPr>
              <a:t>not only</a:t>
            </a:r>
            <a:r>
              <a:rPr lang="en-US" sz="2400" dirty="0" smtClean="0">
                <a:solidFill>
                  <a:schemeClr val="tx2"/>
                </a:solidFill>
              </a:rPr>
              <a:t> about voluntarily conforming to standards set by NASPAA for educational programs in public service.</a:t>
            </a:r>
            <a:endParaRPr lang="en-US" sz="2400" dirty="0">
              <a:solidFill>
                <a:schemeClr val="tx2"/>
              </a:solidFill>
            </a:endParaRPr>
          </a:p>
        </p:txBody>
      </p:sp>
      <p:sp>
        <p:nvSpPr>
          <p:cNvPr id="4" name="Content Placeholder 3"/>
          <p:cNvSpPr>
            <a:spLocks noGrp="1"/>
          </p:cNvSpPr>
          <p:nvPr>
            <p:ph sz="half" idx="13"/>
          </p:nvPr>
        </p:nvSpPr>
        <p:spPr>
          <a:xfrm>
            <a:off x="457199" y="3886199"/>
            <a:ext cx="8500534" cy="1157515"/>
          </a:xfrm>
        </p:spPr>
        <p:txBody>
          <a:bodyPr>
            <a:normAutofit fontScale="92500" lnSpcReduction="10000"/>
          </a:bodyPr>
          <a:lstStyle/>
          <a:p>
            <a:pPr marL="0" indent="0">
              <a:buNone/>
            </a:pPr>
            <a:r>
              <a:rPr lang="en-US" sz="2600" dirty="0" smtClean="0">
                <a:solidFill>
                  <a:srgbClr val="990000"/>
                </a:solidFill>
              </a:rPr>
              <a:t>…</a:t>
            </a:r>
            <a:r>
              <a:rPr lang="en-US" sz="2600" b="1" i="1" dirty="0" smtClean="0">
                <a:solidFill>
                  <a:schemeClr val="tx2"/>
                </a:solidFill>
              </a:rPr>
              <a:t>is</a:t>
            </a:r>
            <a:r>
              <a:rPr lang="en-US" sz="2600" dirty="0" smtClean="0">
                <a:solidFill>
                  <a:schemeClr val="tx2"/>
                </a:solidFill>
              </a:rPr>
              <a:t> also about pursuing excellence in public service through education by executing well on a mission-based strategy. </a:t>
            </a:r>
          </a:p>
          <a:p>
            <a:pPr marL="0" indent="0">
              <a:buNone/>
            </a:pPr>
            <a:endParaRPr lang="en-US" sz="2800" dirty="0">
              <a:solidFill>
                <a:srgbClr val="990000"/>
              </a:solidFill>
            </a:endParaRPr>
          </a:p>
        </p:txBody>
      </p:sp>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28900" y="517878"/>
            <a:ext cx="3090819" cy="1462988"/>
          </a:xfrm>
          <a:prstGeom prst="rect">
            <a:avLst/>
          </a:prstGeom>
        </p:spPr>
      </p:pic>
      <p:sp>
        <p:nvSpPr>
          <p:cNvPr id="6" name="TextBox 5"/>
          <p:cNvSpPr txBox="1"/>
          <p:nvPr/>
        </p:nvSpPr>
        <p:spPr>
          <a:xfrm>
            <a:off x="457198" y="5948386"/>
            <a:ext cx="8163859" cy="707886"/>
          </a:xfrm>
          <a:prstGeom prst="rect">
            <a:avLst/>
          </a:prstGeom>
          <a:noFill/>
        </p:spPr>
        <p:txBody>
          <a:bodyPr wrap="square" rtlCol="0">
            <a:spAutoFit/>
          </a:bodyPr>
          <a:lstStyle/>
          <a:p>
            <a:r>
              <a:rPr lang="en-US" sz="2000" b="1" dirty="0"/>
              <a:t>If you have </a:t>
            </a:r>
            <a:r>
              <a:rPr lang="en-US" sz="2000" b="1" dirty="0" smtClean="0"/>
              <a:t>questions after the AI, submit </a:t>
            </a:r>
            <a:r>
              <a:rPr lang="en-US" sz="2000" b="1" dirty="0"/>
              <a:t>them to:</a:t>
            </a:r>
          </a:p>
          <a:p>
            <a:r>
              <a:rPr lang="en-US" sz="2000" dirty="0" smtClean="0">
                <a:hlinkClick r:id=""/>
              </a:rPr>
              <a:t>accreditation.naspaa.org</a:t>
            </a:r>
            <a:r>
              <a:rPr lang="en-US" sz="2000" dirty="0" smtClean="0">
                <a:hlinkClick r:id="rId4"/>
              </a:rPr>
              <a:t>/</a:t>
            </a:r>
            <a:r>
              <a:rPr lang="en-US" sz="2000" dirty="0" err="1" smtClean="0">
                <a:hlinkClick r:id="rId4"/>
              </a:rPr>
              <a:t>ai</a:t>
            </a:r>
            <a:r>
              <a:rPr lang="en-US" sz="2000" dirty="0" smtClean="0">
                <a:hlinkClick r:id="rId4"/>
              </a:rPr>
              <a:t>-questions</a:t>
            </a:r>
            <a:endParaRPr lang="en-US" sz="2000" dirty="0"/>
          </a:p>
        </p:txBody>
      </p:sp>
    </p:spTree>
    <p:extLst>
      <p:ext uri="{BB962C8B-B14F-4D97-AF65-F5344CB8AC3E}">
        <p14:creationId xmlns:p14="http://schemas.microsoft.com/office/powerpoint/2010/main" val="28091365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t>2016 NASPAA </a:t>
            </a:r>
            <a:br>
              <a:rPr lang="en-US" sz="3600" dirty="0" smtClean="0"/>
            </a:br>
            <a:r>
              <a:rPr lang="en-US" sz="3600" dirty="0" smtClean="0"/>
              <a:t>Accreditation institute</a:t>
            </a:r>
            <a:endParaRPr lang="x-none" sz="3600" dirty="0"/>
          </a:p>
        </p:txBody>
      </p:sp>
      <p:pic>
        <p:nvPicPr>
          <p:cNvPr id="4" name="Picture 3"/>
          <p:cNvPicPr>
            <a:picLocks noChangeAspect="1"/>
          </p:cNvPicPr>
          <p:nvPr/>
        </p:nvPicPr>
        <p:blipFill>
          <a:blip r:embed="rId3"/>
          <a:stretch>
            <a:fillRect/>
          </a:stretch>
        </p:blipFill>
        <p:spPr>
          <a:xfrm>
            <a:off x="3047881" y="402279"/>
            <a:ext cx="2743438" cy="1298561"/>
          </a:xfrm>
          <a:prstGeom prst="rect">
            <a:avLst/>
          </a:prstGeom>
          <a:solidFill>
            <a:schemeClr val="tx1"/>
          </a:solidFill>
        </p:spPr>
      </p:pic>
    </p:spTree>
    <p:extLst>
      <p:ext uri="{BB962C8B-B14F-4D97-AF65-F5344CB8AC3E}">
        <p14:creationId xmlns:p14="http://schemas.microsoft.com/office/powerpoint/2010/main" val="246542518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3692" y="4208928"/>
            <a:ext cx="6070308" cy="1483211"/>
          </a:xfrm>
        </p:spPr>
        <p:txBody>
          <a:bodyPr>
            <a:normAutofit/>
          </a:bodyPr>
          <a:lstStyle/>
          <a:p>
            <a:r>
              <a:rPr lang="en-US" sz="3400" dirty="0" smtClean="0"/>
              <a:t>2016 NASPAA Accreditation</a:t>
            </a:r>
            <a:br>
              <a:rPr lang="en-US" sz="3400" dirty="0" smtClean="0"/>
            </a:br>
            <a:r>
              <a:rPr lang="en-US" sz="3400" dirty="0" smtClean="0"/>
              <a:t>Institute</a:t>
            </a:r>
            <a:endParaRPr lang="en-US" sz="3400" dirty="0"/>
          </a:p>
        </p:txBody>
      </p:sp>
      <p:sp>
        <p:nvSpPr>
          <p:cNvPr id="3" name="Subtitle 2"/>
          <p:cNvSpPr>
            <a:spLocks noGrp="1"/>
          </p:cNvSpPr>
          <p:nvPr>
            <p:ph type="subTitle" idx="1"/>
          </p:nvPr>
        </p:nvSpPr>
        <p:spPr>
          <a:xfrm>
            <a:off x="3073691" y="5692139"/>
            <a:ext cx="5747923" cy="775091"/>
          </a:xfrm>
        </p:spPr>
        <p:txBody>
          <a:bodyPr>
            <a:normAutofit lnSpcReduction="10000"/>
          </a:bodyPr>
          <a:lstStyle/>
          <a:p>
            <a:r>
              <a:rPr lang="en-US" sz="2400" dirty="0" smtClean="0"/>
              <a:t>Columbus, Ohio</a:t>
            </a:r>
          </a:p>
          <a:p>
            <a:r>
              <a:rPr lang="en-US" sz="2400" dirty="0" smtClean="0"/>
              <a:t>October 18, 2016</a:t>
            </a:r>
            <a:endParaRPr lang="en-US" sz="2400" dirty="0"/>
          </a:p>
        </p:txBody>
      </p:sp>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14343" y="802635"/>
            <a:ext cx="2067059" cy="978408"/>
          </a:xfrm>
          <a:prstGeom prst="rect">
            <a:avLst/>
          </a:prstGeom>
        </p:spPr>
      </p:pic>
      <p:sp>
        <p:nvSpPr>
          <p:cNvPr id="4" name="TextBox 3"/>
          <p:cNvSpPr txBox="1"/>
          <p:nvPr/>
        </p:nvSpPr>
        <p:spPr>
          <a:xfrm>
            <a:off x="3577389" y="2697397"/>
            <a:ext cx="4940969" cy="1077218"/>
          </a:xfrm>
          <a:prstGeom prst="rect">
            <a:avLst/>
          </a:prstGeom>
          <a:noFill/>
        </p:spPr>
        <p:txBody>
          <a:bodyPr wrap="square" rtlCol="0">
            <a:spAutoFit/>
          </a:bodyPr>
          <a:lstStyle/>
          <a:p>
            <a:pPr algn="ctr"/>
            <a:r>
              <a:rPr lang="en-US" sz="3200" b="1" dirty="0" smtClean="0">
                <a:solidFill>
                  <a:schemeClr val="bg1"/>
                </a:solidFill>
              </a:rPr>
              <a:t>Session 4C,5C</a:t>
            </a:r>
          </a:p>
          <a:p>
            <a:pPr algn="ctr"/>
            <a:r>
              <a:rPr lang="en-US" sz="3200" b="1" dirty="0" smtClean="0">
                <a:solidFill>
                  <a:schemeClr val="bg1"/>
                </a:solidFill>
              </a:rPr>
              <a:t>Site Visitor Workshop</a:t>
            </a:r>
            <a:endParaRPr lang="en-US" sz="3200" b="1" dirty="0">
              <a:solidFill>
                <a:schemeClr val="bg1"/>
              </a:solidFill>
            </a:endParaRPr>
          </a:p>
        </p:txBody>
      </p:sp>
    </p:spTree>
    <p:extLst>
      <p:ext uri="{BB962C8B-B14F-4D97-AF65-F5344CB8AC3E}">
        <p14:creationId xmlns:p14="http://schemas.microsoft.com/office/powerpoint/2010/main" val="217528800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294967295"/>
          </p:nvPr>
        </p:nvSpPr>
        <p:spPr>
          <a:xfrm>
            <a:off x="4343400" y="1574798"/>
            <a:ext cx="4319337" cy="4983078"/>
          </a:xfrm>
          <a:prstGeom prst="rect">
            <a:avLst/>
          </a:prstGeom>
        </p:spPr>
        <p:txBody>
          <a:bodyPr>
            <a:noAutofit/>
          </a:bodyPr>
          <a:lstStyle/>
          <a:p>
            <a:r>
              <a:rPr lang="en-US" sz="2400" dirty="0" smtClean="0"/>
              <a:t>Be able to identify a program problem</a:t>
            </a:r>
          </a:p>
          <a:p>
            <a:r>
              <a:rPr lang="en-US" sz="2400" dirty="0" smtClean="0"/>
              <a:t>Be able to understand where to gather information</a:t>
            </a:r>
          </a:p>
          <a:p>
            <a:r>
              <a:rPr lang="en-US" sz="2400" dirty="0" smtClean="0"/>
              <a:t>Be able to understand how to document information for COPRA</a:t>
            </a:r>
          </a:p>
          <a:p>
            <a:r>
              <a:rPr lang="en-US" sz="2400" dirty="0" smtClean="0"/>
              <a:t>Be able to communicate concerns appropriately</a:t>
            </a:r>
            <a:endParaRPr lang="en-US" sz="2400" dirty="0"/>
          </a:p>
        </p:txBody>
      </p:sp>
      <p:sp>
        <p:nvSpPr>
          <p:cNvPr id="8" name="Content Placeholder 7"/>
          <p:cNvSpPr>
            <a:spLocks noGrp="1"/>
          </p:cNvSpPr>
          <p:nvPr>
            <p:ph sz="quarter" idx="4294967295"/>
          </p:nvPr>
        </p:nvSpPr>
        <p:spPr>
          <a:xfrm>
            <a:off x="0" y="1785651"/>
            <a:ext cx="4343400" cy="5740401"/>
          </a:xfrm>
          <a:prstGeom prst="rect">
            <a:avLst/>
          </a:prstGeom>
        </p:spPr>
        <p:txBody>
          <a:bodyPr>
            <a:normAutofit/>
          </a:bodyPr>
          <a:lstStyle/>
          <a:p>
            <a:r>
              <a:rPr lang="en-US" sz="2800" dirty="0" smtClean="0"/>
              <a:t>Understand the value of data sources</a:t>
            </a:r>
          </a:p>
          <a:p>
            <a:r>
              <a:rPr lang="en-US" sz="2800" dirty="0" smtClean="0"/>
              <a:t>List of questions to use during site visits</a:t>
            </a:r>
          </a:p>
          <a:p>
            <a:r>
              <a:rPr lang="en-US" sz="2800" dirty="0" smtClean="0"/>
              <a:t>Examples for demonstration</a:t>
            </a:r>
            <a:endParaRPr lang="en-US" sz="2800" dirty="0"/>
          </a:p>
        </p:txBody>
      </p:sp>
      <p:sp>
        <p:nvSpPr>
          <p:cNvPr id="6" name="Text Placeholder 5"/>
          <p:cNvSpPr>
            <a:spLocks noGrp="1"/>
          </p:cNvSpPr>
          <p:nvPr>
            <p:ph type="body" idx="1"/>
          </p:nvPr>
        </p:nvSpPr>
        <p:spPr>
          <a:xfrm>
            <a:off x="315495" y="787399"/>
            <a:ext cx="3733800" cy="787399"/>
          </a:xfrm>
        </p:spPr>
        <p:txBody>
          <a:bodyPr>
            <a:noAutofit/>
          </a:bodyPr>
          <a:lstStyle/>
          <a:p>
            <a:pPr algn="ctr"/>
            <a:r>
              <a:rPr lang="en-US" sz="4000" dirty="0" smtClean="0"/>
              <a:t>Session Outcomes</a:t>
            </a:r>
            <a:endParaRPr lang="en-US" sz="4000" dirty="0"/>
          </a:p>
        </p:txBody>
      </p:sp>
      <p:sp>
        <p:nvSpPr>
          <p:cNvPr id="7" name="Text Placeholder 6"/>
          <p:cNvSpPr>
            <a:spLocks noGrp="1"/>
          </p:cNvSpPr>
          <p:nvPr>
            <p:ph type="body" sz="quarter" idx="3"/>
          </p:nvPr>
        </p:nvSpPr>
        <p:spPr>
          <a:xfrm>
            <a:off x="4049295" y="654686"/>
            <a:ext cx="4058427" cy="787399"/>
          </a:xfrm>
        </p:spPr>
        <p:txBody>
          <a:bodyPr>
            <a:noAutofit/>
          </a:bodyPr>
          <a:lstStyle/>
          <a:p>
            <a:pPr algn="ctr"/>
            <a:r>
              <a:rPr lang="en-US" sz="4000" dirty="0" smtClean="0"/>
              <a:t>Competencies</a:t>
            </a:r>
            <a:endParaRPr lang="en-US" sz="4000" dirty="0"/>
          </a:p>
        </p:txBody>
      </p:sp>
    </p:spTree>
    <p:extLst>
      <p:ext uri="{BB962C8B-B14F-4D97-AF65-F5344CB8AC3E}">
        <p14:creationId xmlns:p14="http://schemas.microsoft.com/office/powerpoint/2010/main" val="31835353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806" y="517878"/>
            <a:ext cx="3090819" cy="1462988"/>
          </a:xfrm>
          <a:prstGeom prst="rect">
            <a:avLst/>
          </a:prstGeom>
        </p:spPr>
      </p:pic>
      <p:sp>
        <p:nvSpPr>
          <p:cNvPr id="6" name="Content Placeholder 5"/>
          <p:cNvSpPr>
            <a:spLocks noGrp="1"/>
          </p:cNvSpPr>
          <p:nvPr>
            <p:ph sz="half" idx="1"/>
          </p:nvPr>
        </p:nvSpPr>
        <p:spPr>
          <a:xfrm>
            <a:off x="457199" y="2214561"/>
            <a:ext cx="7396163" cy="3646281"/>
          </a:xfrm>
        </p:spPr>
        <p:txBody>
          <a:bodyPr>
            <a:noAutofit/>
          </a:bodyPr>
          <a:lstStyle/>
          <a:p>
            <a:pPr marL="0" indent="0" algn="ctr">
              <a:buNone/>
            </a:pPr>
            <a:r>
              <a:rPr lang="en-US" sz="3600" b="1" dirty="0" smtClean="0">
                <a:solidFill>
                  <a:schemeClr val="accent2">
                    <a:lumMod val="90000"/>
                    <a:lumOff val="10000"/>
                  </a:schemeClr>
                </a:solidFill>
              </a:rPr>
              <a:t>Site Visitor Foundations</a:t>
            </a:r>
          </a:p>
          <a:p>
            <a:pPr marL="0" indent="0" algn="ctr">
              <a:buNone/>
            </a:pPr>
            <a:endParaRPr lang="en-US" sz="3600" b="1" dirty="0">
              <a:solidFill>
                <a:schemeClr val="accent2">
                  <a:lumMod val="90000"/>
                  <a:lumOff val="10000"/>
                </a:schemeClr>
              </a:solidFill>
            </a:endParaRPr>
          </a:p>
          <a:p>
            <a:pPr marL="0" indent="0" algn="ctr">
              <a:buNone/>
            </a:pPr>
            <a:r>
              <a:rPr lang="en-US" sz="3600" b="1" dirty="0" smtClean="0">
                <a:solidFill>
                  <a:schemeClr val="accent2">
                    <a:lumMod val="90000"/>
                    <a:lumOff val="10000"/>
                  </a:schemeClr>
                </a:solidFill>
              </a:rPr>
              <a:t>[Handout]</a:t>
            </a:r>
          </a:p>
        </p:txBody>
      </p:sp>
    </p:spTree>
    <p:extLst>
      <p:ext uri="{BB962C8B-B14F-4D97-AF65-F5344CB8AC3E}">
        <p14:creationId xmlns:p14="http://schemas.microsoft.com/office/powerpoint/2010/main" val="407585420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806" y="517878"/>
            <a:ext cx="3090819" cy="1462988"/>
          </a:xfrm>
          <a:prstGeom prst="rect">
            <a:avLst/>
          </a:prstGeom>
        </p:spPr>
      </p:pic>
      <p:sp>
        <p:nvSpPr>
          <p:cNvPr id="6" name="Content Placeholder 5"/>
          <p:cNvSpPr>
            <a:spLocks noGrp="1"/>
          </p:cNvSpPr>
          <p:nvPr>
            <p:ph sz="half" idx="1"/>
          </p:nvPr>
        </p:nvSpPr>
        <p:spPr>
          <a:xfrm>
            <a:off x="457199" y="2214561"/>
            <a:ext cx="7396163" cy="3646281"/>
          </a:xfrm>
        </p:spPr>
        <p:txBody>
          <a:bodyPr>
            <a:noAutofit/>
          </a:bodyPr>
          <a:lstStyle/>
          <a:p>
            <a:pPr marL="0" indent="0" algn="ctr">
              <a:buNone/>
            </a:pPr>
            <a:r>
              <a:rPr lang="en-US" sz="3600" b="1" dirty="0" smtClean="0">
                <a:solidFill>
                  <a:schemeClr val="accent2">
                    <a:lumMod val="90000"/>
                    <a:lumOff val="10000"/>
                  </a:schemeClr>
                </a:solidFill>
              </a:rPr>
              <a:t>Service as a Site Visitor –</a:t>
            </a:r>
          </a:p>
          <a:p>
            <a:pPr marL="0" indent="0" algn="ctr">
              <a:buNone/>
            </a:pPr>
            <a:r>
              <a:rPr lang="en-US" sz="3600" b="1" dirty="0" smtClean="0">
                <a:solidFill>
                  <a:schemeClr val="accent2">
                    <a:lumMod val="90000"/>
                    <a:lumOff val="10000"/>
                  </a:schemeClr>
                </a:solidFill>
              </a:rPr>
              <a:t>Checklist</a:t>
            </a:r>
          </a:p>
          <a:p>
            <a:pPr marL="0" indent="0" algn="ctr">
              <a:buNone/>
            </a:pPr>
            <a:endParaRPr lang="en-US" sz="3600" b="1" dirty="0">
              <a:solidFill>
                <a:schemeClr val="accent2">
                  <a:lumMod val="90000"/>
                  <a:lumOff val="10000"/>
                </a:schemeClr>
              </a:solidFill>
            </a:endParaRPr>
          </a:p>
          <a:p>
            <a:pPr marL="0" indent="0" algn="ctr">
              <a:buNone/>
            </a:pPr>
            <a:r>
              <a:rPr lang="en-US" sz="3600" b="1" dirty="0" smtClean="0">
                <a:solidFill>
                  <a:schemeClr val="accent2">
                    <a:lumMod val="90000"/>
                    <a:lumOff val="10000"/>
                  </a:schemeClr>
                </a:solidFill>
              </a:rPr>
              <a:t>[Handout]</a:t>
            </a:r>
          </a:p>
        </p:txBody>
      </p:sp>
    </p:spTree>
    <p:extLst>
      <p:ext uri="{BB962C8B-B14F-4D97-AF65-F5344CB8AC3E}">
        <p14:creationId xmlns:p14="http://schemas.microsoft.com/office/powerpoint/2010/main" val="385187783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806" y="517878"/>
            <a:ext cx="3090819" cy="1462988"/>
          </a:xfrm>
          <a:prstGeom prst="rect">
            <a:avLst/>
          </a:prstGeom>
        </p:spPr>
      </p:pic>
      <p:sp>
        <p:nvSpPr>
          <p:cNvPr id="6" name="Content Placeholder 5"/>
          <p:cNvSpPr>
            <a:spLocks noGrp="1"/>
          </p:cNvSpPr>
          <p:nvPr>
            <p:ph sz="half" idx="1"/>
          </p:nvPr>
        </p:nvSpPr>
        <p:spPr>
          <a:xfrm>
            <a:off x="457199" y="2214561"/>
            <a:ext cx="7396163" cy="3646281"/>
          </a:xfrm>
        </p:spPr>
        <p:txBody>
          <a:bodyPr>
            <a:noAutofit/>
          </a:bodyPr>
          <a:lstStyle/>
          <a:p>
            <a:pPr marL="0" indent="0" algn="ctr">
              <a:buNone/>
            </a:pPr>
            <a:r>
              <a:rPr lang="en-US" sz="3600" b="1" dirty="0" smtClean="0">
                <a:solidFill>
                  <a:schemeClr val="accent2">
                    <a:lumMod val="90000"/>
                    <a:lumOff val="10000"/>
                  </a:schemeClr>
                </a:solidFill>
              </a:rPr>
              <a:t>Site Visit Reference Materials</a:t>
            </a:r>
          </a:p>
          <a:p>
            <a:pPr marL="0" indent="0" algn="ctr">
              <a:buNone/>
            </a:pPr>
            <a:endParaRPr lang="en-US" sz="3600" b="1" dirty="0">
              <a:solidFill>
                <a:schemeClr val="accent2">
                  <a:lumMod val="90000"/>
                  <a:lumOff val="10000"/>
                </a:schemeClr>
              </a:solidFill>
            </a:endParaRPr>
          </a:p>
          <a:p>
            <a:pPr marL="0" indent="0" algn="ctr">
              <a:buNone/>
            </a:pPr>
            <a:r>
              <a:rPr lang="en-US" sz="3600" b="1" dirty="0" smtClean="0">
                <a:solidFill>
                  <a:schemeClr val="accent2">
                    <a:lumMod val="90000"/>
                    <a:lumOff val="10000"/>
                  </a:schemeClr>
                </a:solidFill>
              </a:rPr>
              <a:t>[Handout]</a:t>
            </a:r>
          </a:p>
        </p:txBody>
      </p:sp>
    </p:spTree>
    <p:extLst>
      <p:ext uri="{BB962C8B-B14F-4D97-AF65-F5344CB8AC3E}">
        <p14:creationId xmlns:p14="http://schemas.microsoft.com/office/powerpoint/2010/main" val="17129934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1264"/>
            <a:ext cx="6508377" cy="834190"/>
          </a:xfrm>
        </p:spPr>
        <p:txBody>
          <a:bodyPr/>
          <a:lstStyle/>
          <a:p>
            <a:r>
              <a:rPr lang="en-US" dirty="0" smtClean="0"/>
              <a:t>It all starts with the mission</a:t>
            </a:r>
            <a:endParaRPr lang="en-US" dirty="0"/>
          </a:p>
        </p:txBody>
      </p:sp>
      <p:sp>
        <p:nvSpPr>
          <p:cNvPr id="3" name="Content Placeholder 2"/>
          <p:cNvSpPr>
            <a:spLocks noGrp="1"/>
          </p:cNvSpPr>
          <p:nvPr>
            <p:ph idx="1"/>
          </p:nvPr>
        </p:nvSpPr>
        <p:spPr>
          <a:xfrm>
            <a:off x="457199" y="1588168"/>
            <a:ext cx="7660106" cy="4537996"/>
          </a:xfrm>
        </p:spPr>
        <p:txBody>
          <a:bodyPr>
            <a:normAutofit/>
          </a:bodyPr>
          <a:lstStyle/>
          <a:p>
            <a:r>
              <a:rPr lang="en-US" sz="2600" dirty="0" smtClean="0"/>
              <a:t>A good mission answers four questions:</a:t>
            </a:r>
          </a:p>
          <a:p>
            <a:pPr marL="514350" indent="-514350">
              <a:buFont typeface="+mj-lt"/>
              <a:buAutoNum type="arabicPeriod"/>
            </a:pPr>
            <a:r>
              <a:rPr lang="en-US" sz="2600" dirty="0" smtClean="0"/>
              <a:t>What do we do?</a:t>
            </a:r>
          </a:p>
          <a:p>
            <a:pPr marL="514350" indent="-514350">
              <a:buFont typeface="+mj-lt"/>
              <a:buAutoNum type="arabicPeriod"/>
            </a:pPr>
            <a:r>
              <a:rPr lang="en-US" sz="2600" dirty="0" smtClean="0"/>
              <a:t>How do we do it?</a:t>
            </a:r>
          </a:p>
          <a:p>
            <a:pPr marL="514350" indent="-514350">
              <a:buFont typeface="+mj-lt"/>
              <a:buAutoNum type="arabicPeriod"/>
            </a:pPr>
            <a:r>
              <a:rPr lang="en-US" sz="2600" dirty="0" smtClean="0"/>
              <a:t>Whom do we do it for?</a:t>
            </a:r>
          </a:p>
          <a:p>
            <a:pPr marL="514350" indent="-514350">
              <a:buFont typeface="+mj-lt"/>
              <a:buAutoNum type="arabicPeriod"/>
            </a:pPr>
            <a:r>
              <a:rPr lang="en-US" sz="2600" dirty="0" smtClean="0"/>
              <a:t>What value are we creating?</a:t>
            </a:r>
            <a:endParaRPr lang="en-US" sz="2600" dirty="0"/>
          </a:p>
          <a:p>
            <a:endParaRPr lang="en-US" sz="2600" dirty="0"/>
          </a:p>
        </p:txBody>
      </p:sp>
    </p:spTree>
    <p:extLst>
      <p:ext uri="{BB962C8B-B14F-4D97-AF65-F5344CB8AC3E}">
        <p14:creationId xmlns:p14="http://schemas.microsoft.com/office/powerpoint/2010/main" val="1538011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72499"/>
            <a:ext cx="6508377" cy="1143000"/>
          </a:xfrm>
        </p:spPr>
        <p:txBody>
          <a:bodyPr/>
          <a:lstStyle/>
          <a:p>
            <a:r>
              <a:rPr lang="en-US" dirty="0" smtClean="0"/>
              <a:t>Accreditation process &amp; Reports</a:t>
            </a:r>
            <a:endParaRPr lang="x-none"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r>
              <a:rPr lang="en-US" sz="2400" dirty="0" smtClean="0"/>
              <a:t>Self-Study Report</a:t>
            </a:r>
          </a:p>
          <a:p>
            <a:r>
              <a:rPr lang="en-US" sz="2400" dirty="0" smtClean="0"/>
              <a:t>Interim Report </a:t>
            </a:r>
          </a:p>
          <a:p>
            <a:r>
              <a:rPr lang="en-US" sz="2400" dirty="0" smtClean="0"/>
              <a:t>Program Response</a:t>
            </a:r>
          </a:p>
          <a:p>
            <a:r>
              <a:rPr lang="en-US" sz="2400" dirty="0" smtClean="0"/>
              <a:t>External Site Visit (Draft Report, Program Response, Final Report)</a:t>
            </a:r>
          </a:p>
          <a:p>
            <a:r>
              <a:rPr lang="en-US" sz="2400" dirty="0" smtClean="0"/>
              <a:t>COPRA Decision (may include Monitoring)</a:t>
            </a:r>
          </a:p>
          <a:p>
            <a:r>
              <a:rPr lang="en-US" sz="2400" dirty="0" smtClean="0"/>
              <a:t>Annual Reports (required)</a:t>
            </a:r>
          </a:p>
          <a:p>
            <a:endParaRPr lang="en-US" sz="2400" dirty="0" smtClean="0"/>
          </a:p>
        </p:txBody>
      </p:sp>
    </p:spTree>
    <p:extLst>
      <p:ext uri="{BB962C8B-B14F-4D97-AF65-F5344CB8AC3E}">
        <p14:creationId xmlns:p14="http://schemas.microsoft.com/office/powerpoint/2010/main" val="360615489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Key actors</a:t>
            </a:r>
            <a:endParaRPr lang="x-none"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fontScale="92500" lnSpcReduction="20000"/>
          </a:bodyPr>
          <a:lstStyle/>
          <a:p>
            <a:r>
              <a:rPr lang="en-US" sz="2400" dirty="0" smtClean="0"/>
              <a:t>NASPAA Staff </a:t>
            </a:r>
          </a:p>
          <a:p>
            <a:r>
              <a:rPr lang="en-US" sz="2400" dirty="0" smtClean="0"/>
              <a:t>Commission </a:t>
            </a:r>
            <a:r>
              <a:rPr lang="en-US" sz="2400" dirty="0"/>
              <a:t>on Peer Review and Accreditation (COPRA</a:t>
            </a:r>
            <a:r>
              <a:rPr lang="en-US" sz="2400" dirty="0" smtClean="0"/>
              <a:t>)</a:t>
            </a:r>
          </a:p>
          <a:p>
            <a:r>
              <a:rPr lang="en-US" sz="2400" dirty="0" smtClean="0"/>
              <a:t>COPRA Liaison</a:t>
            </a:r>
            <a:endParaRPr lang="en-US" sz="2400" dirty="0"/>
          </a:p>
          <a:p>
            <a:r>
              <a:rPr lang="en-US" sz="2400" dirty="0"/>
              <a:t>Site Visit Team</a:t>
            </a:r>
          </a:p>
          <a:p>
            <a:r>
              <a:rPr lang="en-US" sz="2400" dirty="0" smtClean="0"/>
              <a:t>NASPAA Executive Council</a:t>
            </a:r>
          </a:p>
          <a:p>
            <a:r>
              <a:rPr lang="en-US" sz="2400" dirty="0" smtClean="0"/>
              <a:t>NASPAA Standards Committee</a:t>
            </a:r>
          </a:p>
          <a:p>
            <a:r>
              <a:rPr lang="en-US" sz="2400" dirty="0"/>
              <a:t>NASPAA Members</a:t>
            </a:r>
          </a:p>
          <a:p>
            <a:r>
              <a:rPr lang="en-US" sz="2400" dirty="0" smtClean="0"/>
              <a:t>Council on Higher Education Accreditation (CHEA)</a:t>
            </a:r>
            <a:endParaRPr lang="x-none" sz="2400" dirty="0"/>
          </a:p>
        </p:txBody>
      </p:sp>
    </p:spTree>
    <p:extLst>
      <p:ext uri="{BB962C8B-B14F-4D97-AF65-F5344CB8AC3E}">
        <p14:creationId xmlns:p14="http://schemas.microsoft.com/office/powerpoint/2010/main" val="234225568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46" y="274638"/>
            <a:ext cx="8273454" cy="1143000"/>
          </a:xfrm>
        </p:spPr>
        <p:txBody>
          <a:bodyPr/>
          <a:lstStyle/>
          <a:p>
            <a:r>
              <a:rPr lang="en-US" dirty="0" smtClean="0"/>
              <a:t>Universal competencies</a:t>
            </a:r>
            <a:endParaRPr lang="en-US" dirty="0"/>
          </a:p>
        </p:txBody>
      </p:sp>
      <p:sp>
        <p:nvSpPr>
          <p:cNvPr id="3" name="Content Placeholder 2"/>
          <p:cNvSpPr>
            <a:spLocks noGrp="1"/>
          </p:cNvSpPr>
          <p:nvPr>
            <p:ph sz="quarter" idx="4294967295"/>
          </p:nvPr>
        </p:nvSpPr>
        <p:spPr>
          <a:xfrm>
            <a:off x="260946" y="1875592"/>
            <a:ext cx="8750406" cy="4435884"/>
          </a:xfrm>
          <a:prstGeom prst="rect">
            <a:avLst/>
          </a:prstGeom>
        </p:spPr>
        <p:txBody>
          <a:bodyPr>
            <a:normAutofit fontScale="92500" lnSpcReduction="20000"/>
          </a:bodyPr>
          <a:lstStyle/>
          <a:p>
            <a:pPr>
              <a:buFont typeface="+mj-lt"/>
              <a:buAutoNum type="arabicPeriod"/>
            </a:pPr>
            <a:r>
              <a:rPr lang="en-US" sz="3000" dirty="0" smtClean="0"/>
              <a:t>Lead and manage in public governance</a:t>
            </a:r>
          </a:p>
          <a:p>
            <a:pPr>
              <a:buFont typeface="+mj-lt"/>
              <a:buAutoNum type="arabicPeriod"/>
            </a:pPr>
            <a:r>
              <a:rPr lang="en-US" sz="3000" dirty="0" smtClean="0"/>
              <a:t>Participate in and contribute to the policy process</a:t>
            </a:r>
          </a:p>
          <a:p>
            <a:pPr>
              <a:buFont typeface="+mj-lt"/>
              <a:buAutoNum type="arabicPeriod"/>
            </a:pPr>
            <a:r>
              <a:rPr lang="en-US" sz="3000" dirty="0" smtClean="0"/>
              <a:t>Analyze, synthesize, think critically, solve problems and make decisions</a:t>
            </a:r>
          </a:p>
          <a:p>
            <a:pPr>
              <a:buFont typeface="+mj-lt"/>
              <a:buAutoNum type="arabicPeriod"/>
            </a:pPr>
            <a:r>
              <a:rPr lang="en-US" sz="3000" dirty="0" smtClean="0"/>
              <a:t>Articulate and apply a public service perspective</a:t>
            </a:r>
          </a:p>
          <a:p>
            <a:pPr>
              <a:buFont typeface="+mj-lt"/>
              <a:buAutoNum type="arabicPeriod"/>
            </a:pPr>
            <a:r>
              <a:rPr lang="en-US" sz="3000" dirty="0" smtClean="0"/>
              <a:t>Communicate and interact productively with a diverse and changing workforce and citizenry</a:t>
            </a:r>
          </a:p>
          <a:p>
            <a:pPr>
              <a:buFont typeface="+mj-lt"/>
              <a:buAutoNum type="arabicPeriod"/>
            </a:pPr>
            <a:endParaRPr lang="en-US" dirty="0"/>
          </a:p>
        </p:txBody>
      </p:sp>
    </p:spTree>
    <p:extLst>
      <p:ext uri="{BB962C8B-B14F-4D97-AF65-F5344CB8AC3E}">
        <p14:creationId xmlns:p14="http://schemas.microsoft.com/office/powerpoint/2010/main" val="118446361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274638"/>
            <a:ext cx="7607300" cy="1143000"/>
          </a:xfrm>
        </p:spPr>
        <p:txBody>
          <a:bodyPr/>
          <a:lstStyle/>
          <a:p>
            <a:r>
              <a:rPr lang="en-US" dirty="0" smtClean="0"/>
              <a:t>The accreditation triangle</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pPr marL="0" indent="0">
              <a:buNone/>
            </a:pPr>
            <a:r>
              <a:rPr lang="en-US" dirty="0" smtClean="0"/>
              <a:t> </a:t>
            </a:r>
            <a:endParaRPr lang="en-US" dirty="0"/>
          </a:p>
        </p:txBody>
      </p:sp>
      <p:sp>
        <p:nvSpPr>
          <p:cNvPr id="4" name="Isosceles Triangle 3"/>
          <p:cNvSpPr/>
          <p:nvPr/>
        </p:nvSpPr>
        <p:spPr>
          <a:xfrm>
            <a:off x="2199772" y="2133693"/>
            <a:ext cx="3888153" cy="2598615"/>
          </a:xfrm>
          <a:prstGeom prst="triangle">
            <a:avLst>
              <a:gd name="adj" fmla="val 49703"/>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rot="3243599">
            <a:off x="5001514" y="2924980"/>
            <a:ext cx="1691520" cy="584775"/>
          </a:xfrm>
          <a:prstGeom prst="rect">
            <a:avLst/>
          </a:prstGeom>
          <a:noFill/>
        </p:spPr>
        <p:txBody>
          <a:bodyPr wrap="square" rtlCol="0">
            <a:spAutoFit/>
          </a:bodyPr>
          <a:lstStyle/>
          <a:p>
            <a:r>
              <a:rPr lang="en-US" sz="3200" dirty="0" smtClean="0"/>
              <a:t>Process</a:t>
            </a:r>
            <a:endParaRPr lang="en-US" sz="3200" dirty="0"/>
          </a:p>
        </p:txBody>
      </p:sp>
      <p:sp>
        <p:nvSpPr>
          <p:cNvPr id="7" name="TextBox 6"/>
          <p:cNvSpPr txBox="1"/>
          <p:nvPr/>
        </p:nvSpPr>
        <p:spPr>
          <a:xfrm rot="18460007">
            <a:off x="2029501" y="2697371"/>
            <a:ext cx="1645096" cy="584775"/>
          </a:xfrm>
          <a:prstGeom prst="rect">
            <a:avLst/>
          </a:prstGeom>
          <a:noFill/>
        </p:spPr>
        <p:txBody>
          <a:bodyPr wrap="square" rtlCol="0">
            <a:spAutoFit/>
          </a:bodyPr>
          <a:lstStyle/>
          <a:p>
            <a:r>
              <a:rPr lang="en-US" sz="3200" dirty="0" smtClean="0"/>
              <a:t>Mission</a:t>
            </a:r>
            <a:endParaRPr lang="en-US" sz="3200" dirty="0"/>
          </a:p>
        </p:txBody>
      </p:sp>
      <p:sp>
        <p:nvSpPr>
          <p:cNvPr id="9" name="TextBox 8"/>
          <p:cNvSpPr txBox="1"/>
          <p:nvPr/>
        </p:nvSpPr>
        <p:spPr>
          <a:xfrm>
            <a:off x="3149085" y="5009271"/>
            <a:ext cx="2291595" cy="584775"/>
          </a:xfrm>
          <a:prstGeom prst="rect">
            <a:avLst/>
          </a:prstGeom>
          <a:noFill/>
        </p:spPr>
        <p:txBody>
          <a:bodyPr wrap="square" rtlCol="0">
            <a:spAutoFit/>
          </a:bodyPr>
          <a:lstStyle/>
          <a:p>
            <a:r>
              <a:rPr lang="en-US" sz="3200" dirty="0" smtClean="0"/>
              <a:t>Outcomes</a:t>
            </a:r>
            <a:endParaRPr lang="en-US" sz="3200" dirty="0"/>
          </a:p>
        </p:txBody>
      </p:sp>
    </p:spTree>
    <p:extLst>
      <p:ext uri="{BB962C8B-B14F-4D97-AF65-F5344CB8AC3E}">
        <p14:creationId xmlns:p14="http://schemas.microsoft.com/office/powerpoint/2010/main" val="184015547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534400" cy="1560042"/>
          </a:xfrm>
        </p:spPr>
        <p:txBody>
          <a:bodyPr/>
          <a:lstStyle/>
          <a:p>
            <a:pPr algn="ctr"/>
            <a:r>
              <a:rPr lang="en-US" sz="3200" b="1" dirty="0" smtClean="0"/>
              <a:t>Guiding Questions</a:t>
            </a:r>
            <a:r>
              <a:rPr lang="en-US" sz="3200" b="1" dirty="0"/>
              <a:t/>
            </a:r>
            <a:br>
              <a:rPr lang="en-US" sz="3200" b="1" dirty="0"/>
            </a:br>
            <a:endParaRPr lang="en-US" sz="3200" dirty="0"/>
          </a:p>
        </p:txBody>
      </p:sp>
      <p:sp>
        <p:nvSpPr>
          <p:cNvPr id="8" name="Rectangle 7"/>
          <p:cNvSpPr/>
          <p:nvPr/>
        </p:nvSpPr>
        <p:spPr>
          <a:xfrm>
            <a:off x="0" y="2120901"/>
            <a:ext cx="9144000" cy="3970318"/>
          </a:xfrm>
          <a:prstGeom prst="rect">
            <a:avLst/>
          </a:prstGeom>
        </p:spPr>
        <p:txBody>
          <a:bodyPr wrap="square">
            <a:spAutoFit/>
          </a:bodyPr>
          <a:lstStyle/>
          <a:p>
            <a:r>
              <a:rPr lang="en-US" sz="2800" b="1" dirty="0">
                <a:solidFill>
                  <a:schemeClr val="accent2"/>
                </a:solidFill>
              </a:rPr>
              <a:t>What information do you need?</a:t>
            </a:r>
          </a:p>
          <a:p>
            <a:r>
              <a:rPr lang="en-US" sz="2800" b="1" dirty="0">
                <a:solidFill>
                  <a:schemeClr val="accent2"/>
                </a:solidFill>
              </a:rPr>
              <a:t>	</a:t>
            </a:r>
            <a:r>
              <a:rPr lang="en-US" sz="2800" b="1" dirty="0" smtClean="0">
                <a:solidFill>
                  <a:schemeClr val="accent2"/>
                </a:solidFill>
              </a:rPr>
              <a:t>How </a:t>
            </a:r>
            <a:r>
              <a:rPr lang="en-US" sz="2800" b="1" dirty="0">
                <a:solidFill>
                  <a:schemeClr val="accent2"/>
                </a:solidFill>
              </a:rPr>
              <a:t>will you </a:t>
            </a:r>
            <a:r>
              <a:rPr lang="en-US" sz="2800" b="1" dirty="0" smtClean="0">
                <a:solidFill>
                  <a:schemeClr val="accent2"/>
                </a:solidFill>
              </a:rPr>
              <a:t>obtain </a:t>
            </a:r>
            <a:r>
              <a:rPr lang="en-US" sz="2800" b="1" dirty="0">
                <a:solidFill>
                  <a:schemeClr val="accent2"/>
                </a:solidFill>
              </a:rPr>
              <a:t>it?</a:t>
            </a:r>
          </a:p>
          <a:p>
            <a:r>
              <a:rPr lang="en-US" sz="2800" b="1" dirty="0">
                <a:solidFill>
                  <a:schemeClr val="accent2"/>
                </a:solidFill>
              </a:rPr>
              <a:t>		</a:t>
            </a:r>
            <a:r>
              <a:rPr lang="en-US" sz="2800" b="1" dirty="0" smtClean="0">
                <a:solidFill>
                  <a:schemeClr val="accent2"/>
                </a:solidFill>
              </a:rPr>
              <a:t>Data sources?</a:t>
            </a:r>
            <a:endParaRPr lang="en-US" sz="2800" b="1" dirty="0">
              <a:solidFill>
                <a:schemeClr val="accent2"/>
              </a:solidFill>
            </a:endParaRPr>
          </a:p>
          <a:p>
            <a:r>
              <a:rPr lang="en-US" sz="2800" b="1" dirty="0">
                <a:solidFill>
                  <a:schemeClr val="accent2"/>
                </a:solidFill>
              </a:rPr>
              <a:t>		</a:t>
            </a:r>
            <a:r>
              <a:rPr lang="en-US" sz="2800" b="1" dirty="0" smtClean="0">
                <a:solidFill>
                  <a:schemeClr val="accent2"/>
                </a:solidFill>
              </a:rPr>
              <a:t>Qualitative </a:t>
            </a:r>
            <a:r>
              <a:rPr lang="en-US" sz="2800" b="1" dirty="0">
                <a:solidFill>
                  <a:schemeClr val="accent2"/>
                </a:solidFill>
              </a:rPr>
              <a:t>vs. quantitative</a:t>
            </a:r>
          </a:p>
          <a:p>
            <a:r>
              <a:rPr lang="en-US" sz="2800" b="1" dirty="0">
                <a:solidFill>
                  <a:schemeClr val="accent2"/>
                </a:solidFill>
              </a:rPr>
              <a:t>		</a:t>
            </a:r>
            <a:r>
              <a:rPr lang="en-US" sz="2800" b="1" dirty="0" smtClean="0">
                <a:solidFill>
                  <a:schemeClr val="accent2"/>
                </a:solidFill>
              </a:rPr>
              <a:t>Triangulation </a:t>
            </a:r>
            <a:r>
              <a:rPr lang="en-US" sz="2800" b="1" dirty="0">
                <a:solidFill>
                  <a:schemeClr val="accent2"/>
                </a:solidFill>
              </a:rPr>
              <a:t>of multiple data sources</a:t>
            </a:r>
          </a:p>
          <a:p>
            <a:r>
              <a:rPr lang="en-US" sz="2800" b="1" dirty="0">
                <a:solidFill>
                  <a:schemeClr val="accent2"/>
                </a:solidFill>
              </a:rPr>
              <a:t>	</a:t>
            </a:r>
          </a:p>
          <a:p>
            <a:r>
              <a:rPr lang="en-US" sz="2800" b="1" dirty="0" smtClean="0">
                <a:solidFill>
                  <a:schemeClr val="accent2"/>
                </a:solidFill>
              </a:rPr>
              <a:t>Look </a:t>
            </a:r>
            <a:r>
              <a:rPr lang="en-US" sz="2800" b="1" dirty="0">
                <a:solidFill>
                  <a:schemeClr val="accent2"/>
                </a:solidFill>
              </a:rPr>
              <a:t>at matching SVTR:</a:t>
            </a:r>
          </a:p>
          <a:p>
            <a:r>
              <a:rPr lang="en-US" sz="2800" b="1" dirty="0">
                <a:solidFill>
                  <a:schemeClr val="accent2"/>
                </a:solidFill>
              </a:rPr>
              <a:t>	</a:t>
            </a:r>
            <a:r>
              <a:rPr lang="en-US" sz="2800" b="1" dirty="0" smtClean="0">
                <a:solidFill>
                  <a:schemeClr val="accent2"/>
                </a:solidFill>
              </a:rPr>
              <a:t>How </a:t>
            </a:r>
            <a:r>
              <a:rPr lang="en-US" sz="2800" b="1" dirty="0">
                <a:solidFill>
                  <a:schemeClr val="accent2"/>
                </a:solidFill>
              </a:rPr>
              <a:t>will you document your findings in SVTR? </a:t>
            </a:r>
            <a:r>
              <a:rPr lang="en-US" sz="2800" b="1" dirty="0" smtClean="0">
                <a:solidFill>
                  <a:schemeClr val="accent2"/>
                </a:solidFill>
              </a:rPr>
              <a:t>         	How </a:t>
            </a:r>
            <a:r>
              <a:rPr lang="en-US" sz="2800" b="1" dirty="0">
                <a:solidFill>
                  <a:schemeClr val="accent2"/>
                </a:solidFill>
              </a:rPr>
              <a:t>would you improve the SVTR to </a:t>
            </a:r>
            <a:r>
              <a:rPr lang="en-US" sz="2800" b="1" dirty="0" smtClean="0">
                <a:solidFill>
                  <a:schemeClr val="accent2"/>
                </a:solidFill>
              </a:rPr>
              <a:t>help?</a:t>
            </a:r>
            <a:endParaRPr lang="en-US" sz="2800" b="1" dirty="0">
              <a:solidFill>
                <a:schemeClr val="accent2"/>
              </a:solidFill>
            </a:endParaRPr>
          </a:p>
        </p:txBody>
      </p:sp>
    </p:spTree>
    <p:extLst>
      <p:ext uri="{BB962C8B-B14F-4D97-AF65-F5344CB8AC3E}">
        <p14:creationId xmlns:p14="http://schemas.microsoft.com/office/powerpoint/2010/main" val="92540425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and Case Questions</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smtClean="0"/>
          </a:p>
          <a:p>
            <a:pPr marL="0" indent="0">
              <a:buNone/>
            </a:pPr>
            <a:endParaRPr lang="en-US" sz="3600" b="1" dirty="0"/>
          </a:p>
          <a:p>
            <a:pPr marL="0" indent="0" algn="ctr">
              <a:buNone/>
            </a:pPr>
            <a:r>
              <a:rPr lang="en-US" sz="3600" b="1" dirty="0" smtClean="0">
                <a:solidFill>
                  <a:schemeClr val="tx1"/>
                </a:solidFill>
              </a:rPr>
              <a:t>Read Interim Report</a:t>
            </a:r>
          </a:p>
        </p:txBody>
      </p:sp>
    </p:spTree>
    <p:extLst>
      <p:ext uri="{BB962C8B-B14F-4D97-AF65-F5344CB8AC3E}">
        <p14:creationId xmlns:p14="http://schemas.microsoft.com/office/powerpoint/2010/main" val="154067275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and Case Questions</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smtClean="0"/>
          </a:p>
          <a:p>
            <a:pPr marL="0" indent="0">
              <a:buNone/>
            </a:pPr>
            <a:endParaRPr lang="en-US" sz="3600" b="1" dirty="0"/>
          </a:p>
          <a:p>
            <a:pPr marL="0" indent="0" algn="ctr">
              <a:buNone/>
            </a:pPr>
            <a:r>
              <a:rPr lang="en-US" sz="3600" b="1" dirty="0" smtClean="0">
                <a:solidFill>
                  <a:srgbClr val="000000"/>
                </a:solidFill>
              </a:rPr>
              <a:t>1. What are the strengths of the mission statement provided in relation to the Standards.  What are the weaknesses?</a:t>
            </a:r>
          </a:p>
        </p:txBody>
      </p:sp>
    </p:spTree>
    <p:extLst>
      <p:ext uri="{BB962C8B-B14F-4D97-AF65-F5344CB8AC3E}">
        <p14:creationId xmlns:p14="http://schemas.microsoft.com/office/powerpoint/2010/main" val="145091495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and Case Questions</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smtClean="0"/>
          </a:p>
          <a:p>
            <a:pPr marL="0" indent="0">
              <a:buNone/>
            </a:pPr>
            <a:endParaRPr lang="en-US" sz="3600" b="1" dirty="0"/>
          </a:p>
          <a:p>
            <a:pPr marL="0" indent="0" algn="ctr">
              <a:buNone/>
            </a:pPr>
            <a:r>
              <a:rPr lang="en-US" sz="3600" b="1" dirty="0" smtClean="0">
                <a:solidFill>
                  <a:srgbClr val="000000"/>
                </a:solidFill>
              </a:rPr>
              <a:t>2. During the Site Visit, who would you want to meet with to address COPRA’s Interim Report concerns?  What questions might you ask?</a:t>
            </a:r>
          </a:p>
        </p:txBody>
      </p:sp>
    </p:spTree>
    <p:extLst>
      <p:ext uri="{BB962C8B-B14F-4D97-AF65-F5344CB8AC3E}">
        <p14:creationId xmlns:p14="http://schemas.microsoft.com/office/powerpoint/2010/main" val="380633407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and Case Questions</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lnSpcReduction="10000"/>
          </a:bodyPr>
          <a:lstStyle/>
          <a:p>
            <a:pPr marL="0" indent="0">
              <a:buNone/>
            </a:pPr>
            <a:endParaRPr lang="en-US" sz="3600" b="1" dirty="0" smtClean="0"/>
          </a:p>
          <a:p>
            <a:pPr marL="0" indent="0">
              <a:buNone/>
            </a:pPr>
            <a:endParaRPr lang="en-US" sz="3600" b="1" dirty="0"/>
          </a:p>
          <a:p>
            <a:pPr marL="0" indent="0" algn="ctr">
              <a:buNone/>
            </a:pPr>
            <a:r>
              <a:rPr lang="en-US" sz="3600" b="1" dirty="0" smtClean="0">
                <a:solidFill>
                  <a:srgbClr val="000000"/>
                </a:solidFill>
              </a:rPr>
              <a:t>3. What supporting documentation might you need to see to explore the issues raised in the interim report and provide evidence back to COPRA?</a:t>
            </a:r>
          </a:p>
        </p:txBody>
      </p:sp>
    </p:spTree>
    <p:extLst>
      <p:ext uri="{BB962C8B-B14F-4D97-AF65-F5344CB8AC3E}">
        <p14:creationId xmlns:p14="http://schemas.microsoft.com/office/powerpoint/2010/main" val="11491477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and Case Questions</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smtClean="0"/>
          </a:p>
          <a:p>
            <a:pPr marL="0" indent="0">
              <a:buNone/>
            </a:pPr>
            <a:endParaRPr lang="en-US" sz="3600" b="1" dirty="0"/>
          </a:p>
          <a:p>
            <a:pPr marL="0" indent="0" algn="ctr">
              <a:buNone/>
            </a:pPr>
            <a:r>
              <a:rPr lang="en-US" sz="3600" b="1" dirty="0" smtClean="0">
                <a:solidFill>
                  <a:srgbClr val="000000"/>
                </a:solidFill>
              </a:rPr>
              <a:t>4. Writing a Response (Item 4)</a:t>
            </a:r>
          </a:p>
        </p:txBody>
      </p:sp>
    </p:spTree>
    <p:extLst>
      <p:ext uri="{BB962C8B-B14F-4D97-AF65-F5344CB8AC3E}">
        <p14:creationId xmlns:p14="http://schemas.microsoft.com/office/powerpoint/2010/main" val="26106883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1264"/>
            <a:ext cx="6508377" cy="834190"/>
          </a:xfrm>
        </p:spPr>
        <p:txBody>
          <a:bodyPr/>
          <a:lstStyle/>
          <a:p>
            <a:r>
              <a:rPr lang="en-US" dirty="0" smtClean="0"/>
              <a:t>The Generic Mission</a:t>
            </a:r>
            <a:endParaRPr lang="en-US" dirty="0"/>
          </a:p>
        </p:txBody>
      </p:sp>
      <p:sp>
        <p:nvSpPr>
          <p:cNvPr id="3" name="Content Placeholder 2"/>
          <p:cNvSpPr>
            <a:spLocks noGrp="1"/>
          </p:cNvSpPr>
          <p:nvPr>
            <p:ph idx="1"/>
          </p:nvPr>
        </p:nvSpPr>
        <p:spPr>
          <a:xfrm>
            <a:off x="457199" y="1588168"/>
            <a:ext cx="7660106" cy="4537996"/>
          </a:xfrm>
        </p:spPr>
        <p:txBody>
          <a:bodyPr>
            <a:normAutofit/>
          </a:bodyPr>
          <a:lstStyle/>
          <a:p>
            <a:pPr marL="0" indent="0">
              <a:buNone/>
            </a:pPr>
            <a:endParaRPr lang="en-US" sz="2800" dirty="0" smtClean="0"/>
          </a:p>
          <a:p>
            <a:pPr marL="0" indent="0" algn="ctr">
              <a:buNone/>
            </a:pPr>
            <a:r>
              <a:rPr lang="en-US" sz="3200" dirty="0" smtClean="0"/>
              <a:t>Our mission is </a:t>
            </a:r>
          </a:p>
          <a:p>
            <a:pPr marL="0" indent="0" algn="ctr">
              <a:buNone/>
            </a:pPr>
            <a:r>
              <a:rPr lang="en-US" sz="3200" dirty="0" smtClean="0"/>
              <a:t>to train leaders for public service</a:t>
            </a:r>
            <a:endParaRPr lang="en-US" sz="3200" dirty="0"/>
          </a:p>
        </p:txBody>
      </p:sp>
    </p:spTree>
    <p:extLst>
      <p:ext uri="{BB962C8B-B14F-4D97-AF65-F5344CB8AC3E}">
        <p14:creationId xmlns:p14="http://schemas.microsoft.com/office/powerpoint/2010/main" val="32895627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Scenarios for </a:t>
            </a:r>
            <a:r>
              <a:rPr lang="en-US" dirty="0" err="1" smtClean="0"/>
              <a:t>SiTe</a:t>
            </a:r>
            <a:r>
              <a:rPr lang="en-US" dirty="0" smtClean="0"/>
              <a:t> Visit Teams</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smtClean="0">
              <a:solidFill>
                <a:srgbClr val="000000"/>
              </a:solidFill>
            </a:endParaRPr>
          </a:p>
          <a:p>
            <a:pPr marL="0" indent="0">
              <a:buNone/>
            </a:pPr>
            <a:endParaRPr lang="en-US" sz="3600" b="1" dirty="0">
              <a:solidFill>
                <a:srgbClr val="000000"/>
              </a:solidFill>
            </a:endParaRPr>
          </a:p>
          <a:p>
            <a:pPr marL="0" indent="0" algn="ctr">
              <a:buNone/>
            </a:pPr>
            <a:r>
              <a:rPr lang="en-US" sz="3600" b="1" dirty="0" smtClean="0">
                <a:solidFill>
                  <a:srgbClr val="000000"/>
                </a:solidFill>
              </a:rPr>
              <a:t>On the Ground Conduct</a:t>
            </a:r>
          </a:p>
          <a:p>
            <a:pPr marL="0" indent="0" algn="ctr">
              <a:buNone/>
            </a:pPr>
            <a:r>
              <a:rPr lang="en-US" sz="3600" b="1" dirty="0" smtClean="0">
                <a:solidFill>
                  <a:srgbClr val="000000"/>
                </a:solidFill>
              </a:rPr>
              <a:t>Site Visit Report</a:t>
            </a:r>
          </a:p>
        </p:txBody>
      </p:sp>
    </p:spTree>
    <p:extLst>
      <p:ext uri="{BB962C8B-B14F-4D97-AF65-F5344CB8AC3E}">
        <p14:creationId xmlns:p14="http://schemas.microsoft.com/office/powerpoint/2010/main" val="398361623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48678"/>
            <a:ext cx="8318500" cy="868362"/>
          </a:xfrm>
        </p:spPr>
        <p:txBody>
          <a:bodyPr/>
          <a:lstStyle/>
          <a:p>
            <a:r>
              <a:rPr lang="en-US" dirty="0" smtClean="0"/>
              <a:t>Final Lessons Learned</a:t>
            </a:r>
            <a:endParaRPr lang="en-US" dirty="0"/>
          </a:p>
        </p:txBody>
      </p:sp>
      <p:sp>
        <p:nvSpPr>
          <p:cNvPr id="3" name="Content Placeholder 2"/>
          <p:cNvSpPr>
            <a:spLocks noGrp="1"/>
          </p:cNvSpPr>
          <p:nvPr>
            <p:ph sz="quarter" idx="4294967295"/>
          </p:nvPr>
        </p:nvSpPr>
        <p:spPr>
          <a:xfrm>
            <a:off x="215900" y="1711086"/>
            <a:ext cx="8661400" cy="4432300"/>
          </a:xfrm>
          <a:prstGeom prst="rect">
            <a:avLst/>
          </a:prstGeom>
        </p:spPr>
        <p:txBody>
          <a:bodyPr>
            <a:normAutofit fontScale="92500" lnSpcReduction="20000"/>
          </a:bodyPr>
          <a:lstStyle/>
          <a:p>
            <a:pPr marL="0" indent="0">
              <a:buNone/>
            </a:pPr>
            <a:r>
              <a:rPr lang="en-US" sz="2600" b="1" dirty="0" smtClean="0">
                <a:solidFill>
                  <a:srgbClr val="000000"/>
                </a:solidFill>
              </a:rPr>
              <a:t>At </a:t>
            </a:r>
            <a:r>
              <a:rPr lang="en-US" sz="2600" b="1" i="1" u="sng" dirty="0">
                <a:solidFill>
                  <a:srgbClr val="000000"/>
                </a:solidFill>
              </a:rPr>
              <a:t>every</a:t>
            </a:r>
            <a:r>
              <a:rPr lang="en-US" sz="2600" b="1" dirty="0">
                <a:solidFill>
                  <a:srgbClr val="000000"/>
                </a:solidFill>
              </a:rPr>
              <a:t> meeting, </a:t>
            </a:r>
            <a:r>
              <a:rPr lang="en-US" sz="2600" b="1" dirty="0" smtClean="0">
                <a:solidFill>
                  <a:srgbClr val="000000"/>
                </a:solidFill>
              </a:rPr>
              <a:t>communicate:</a:t>
            </a:r>
          </a:p>
          <a:p>
            <a:r>
              <a:rPr lang="en-US" sz="2600" b="1" dirty="0" smtClean="0">
                <a:solidFill>
                  <a:srgbClr val="000000"/>
                </a:solidFill>
              </a:rPr>
              <a:t>The site visit is a collegial activity designed to improve programs and, thereby, the profession and public service</a:t>
            </a:r>
          </a:p>
          <a:p>
            <a:r>
              <a:rPr lang="en-US" sz="2600" b="1" dirty="0">
                <a:solidFill>
                  <a:srgbClr val="000000"/>
                </a:solidFill>
              </a:rPr>
              <a:t>Y</a:t>
            </a:r>
            <a:r>
              <a:rPr lang="en-US" sz="2600" b="1" dirty="0" smtClean="0">
                <a:solidFill>
                  <a:srgbClr val="000000"/>
                </a:solidFill>
              </a:rPr>
              <a:t>ou </a:t>
            </a:r>
            <a:r>
              <a:rPr lang="en-US" sz="2600" b="1" dirty="0">
                <a:solidFill>
                  <a:srgbClr val="000000"/>
                </a:solidFill>
              </a:rPr>
              <a:t>do not speak for COPRA</a:t>
            </a:r>
            <a:r>
              <a:rPr lang="en-US" sz="2600" b="1" dirty="0" smtClean="0">
                <a:solidFill>
                  <a:srgbClr val="000000"/>
                </a:solidFill>
              </a:rPr>
              <a:t>, you report to COPRA</a:t>
            </a:r>
          </a:p>
          <a:p>
            <a:r>
              <a:rPr lang="en-US" sz="2600" b="1" dirty="0" smtClean="0">
                <a:solidFill>
                  <a:srgbClr val="000000"/>
                </a:solidFill>
              </a:rPr>
              <a:t>The site visit </a:t>
            </a:r>
            <a:r>
              <a:rPr lang="en-US" sz="2600" b="1" dirty="0">
                <a:solidFill>
                  <a:srgbClr val="000000"/>
                </a:solidFill>
              </a:rPr>
              <a:t>report is a piece of the entire </a:t>
            </a:r>
            <a:r>
              <a:rPr lang="en-US" sz="2600" b="1" dirty="0" smtClean="0">
                <a:solidFill>
                  <a:srgbClr val="000000"/>
                </a:solidFill>
              </a:rPr>
              <a:t>puzzle </a:t>
            </a:r>
          </a:p>
          <a:p>
            <a:r>
              <a:rPr lang="en-US" sz="2600" b="1" dirty="0" smtClean="0">
                <a:solidFill>
                  <a:srgbClr val="000000"/>
                </a:solidFill>
              </a:rPr>
              <a:t>The Program has an opportunity to comment on a draft of the SVT Report, and </a:t>
            </a:r>
            <a:endParaRPr lang="en-US" sz="2600" b="1" dirty="0">
              <a:solidFill>
                <a:srgbClr val="000000"/>
              </a:solidFill>
            </a:endParaRPr>
          </a:p>
          <a:p>
            <a:r>
              <a:rPr lang="en-US" sz="2600" b="1" dirty="0">
                <a:solidFill>
                  <a:srgbClr val="000000"/>
                </a:solidFill>
              </a:rPr>
              <a:t>C</a:t>
            </a:r>
            <a:r>
              <a:rPr lang="en-US" sz="2600" b="1" dirty="0" smtClean="0">
                <a:solidFill>
                  <a:srgbClr val="000000"/>
                </a:solidFill>
              </a:rPr>
              <a:t>ollegiality </a:t>
            </a:r>
            <a:r>
              <a:rPr lang="en-US" sz="2600" b="1" dirty="0">
                <a:solidFill>
                  <a:srgbClr val="000000"/>
                </a:solidFill>
              </a:rPr>
              <a:t>on the visit does not mean a positive </a:t>
            </a:r>
            <a:r>
              <a:rPr lang="en-US" sz="2600" b="1" dirty="0" smtClean="0">
                <a:solidFill>
                  <a:srgbClr val="000000"/>
                </a:solidFill>
              </a:rPr>
              <a:t>decision</a:t>
            </a:r>
          </a:p>
          <a:p>
            <a:pPr marL="0" indent="0">
              <a:buNone/>
            </a:pPr>
            <a:endParaRPr lang="en-US" dirty="0">
              <a:solidFill>
                <a:srgbClr val="000000"/>
              </a:solidFill>
            </a:endParaRPr>
          </a:p>
        </p:txBody>
      </p:sp>
    </p:spTree>
    <p:extLst>
      <p:ext uri="{BB962C8B-B14F-4D97-AF65-F5344CB8AC3E}">
        <p14:creationId xmlns:p14="http://schemas.microsoft.com/office/powerpoint/2010/main" val="143582204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Reflection</a:t>
            </a:r>
            <a:endParaRPr lang="en-US" dirty="0"/>
          </a:p>
        </p:txBody>
      </p:sp>
      <p:sp>
        <p:nvSpPr>
          <p:cNvPr id="6" name="Content Placeholder 5"/>
          <p:cNvSpPr>
            <a:spLocks noGrp="1"/>
          </p:cNvSpPr>
          <p:nvPr>
            <p:ph sz="quarter" idx="4294967295"/>
          </p:nvPr>
        </p:nvSpPr>
        <p:spPr>
          <a:xfrm>
            <a:off x="609600" y="2383598"/>
            <a:ext cx="7924800" cy="1566796"/>
          </a:xfrm>
          <a:prstGeom prst="rect">
            <a:avLst/>
          </a:prstGeom>
        </p:spPr>
        <p:txBody>
          <a:bodyPr>
            <a:normAutofit/>
          </a:bodyPr>
          <a:lstStyle/>
          <a:p>
            <a:pPr marL="0" indent="0">
              <a:buNone/>
            </a:pPr>
            <a:r>
              <a:rPr lang="en-US" sz="3600" dirty="0" smtClean="0"/>
              <a:t>What will you take away from this session?</a:t>
            </a:r>
            <a:endParaRPr lang="en-US" sz="3600" dirty="0"/>
          </a:p>
        </p:txBody>
      </p:sp>
    </p:spTree>
    <p:extLst>
      <p:ext uri="{BB962C8B-B14F-4D97-AF65-F5344CB8AC3E}">
        <p14:creationId xmlns:p14="http://schemas.microsoft.com/office/powerpoint/2010/main" val="367678183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806" y="517878"/>
            <a:ext cx="3090819" cy="1462988"/>
          </a:xfrm>
          <a:prstGeom prst="rect">
            <a:avLst/>
          </a:prstGeom>
        </p:spPr>
      </p:pic>
      <p:sp>
        <p:nvSpPr>
          <p:cNvPr id="6" name="Content Placeholder 5"/>
          <p:cNvSpPr>
            <a:spLocks noGrp="1"/>
          </p:cNvSpPr>
          <p:nvPr>
            <p:ph sz="half" idx="1"/>
          </p:nvPr>
        </p:nvSpPr>
        <p:spPr>
          <a:xfrm>
            <a:off x="457199" y="2214561"/>
            <a:ext cx="7396163" cy="3646281"/>
          </a:xfrm>
        </p:spPr>
        <p:txBody>
          <a:bodyPr>
            <a:noAutofit/>
          </a:bodyPr>
          <a:lstStyle/>
          <a:p>
            <a:pPr marL="0" indent="0" algn="ctr">
              <a:buNone/>
            </a:pPr>
            <a:r>
              <a:rPr lang="en-US" sz="3600" b="1" dirty="0" smtClean="0">
                <a:solidFill>
                  <a:schemeClr val="accent2">
                    <a:lumMod val="90000"/>
                    <a:lumOff val="10000"/>
                  </a:schemeClr>
                </a:solidFill>
              </a:rPr>
              <a:t>Mission-driven</a:t>
            </a:r>
          </a:p>
          <a:p>
            <a:pPr marL="0" indent="0" algn="ctr">
              <a:buNone/>
            </a:pPr>
            <a:r>
              <a:rPr lang="en-US" sz="3600" b="1" dirty="0" smtClean="0">
                <a:solidFill>
                  <a:schemeClr val="accent2">
                    <a:lumMod val="90000"/>
                    <a:lumOff val="10000"/>
                  </a:schemeClr>
                </a:solidFill>
              </a:rPr>
              <a:t>Outcomes-oriented</a:t>
            </a:r>
          </a:p>
          <a:p>
            <a:pPr marL="0" indent="0" algn="ctr">
              <a:buNone/>
            </a:pPr>
            <a:r>
              <a:rPr lang="en-US" sz="3600" b="1" dirty="0" smtClean="0">
                <a:solidFill>
                  <a:schemeClr val="accent2">
                    <a:lumMod val="90000"/>
                    <a:lumOff val="10000"/>
                  </a:schemeClr>
                </a:solidFill>
              </a:rPr>
              <a:t>Evidence-based</a:t>
            </a:r>
          </a:p>
          <a:p>
            <a:pPr marL="0" indent="0" algn="ctr">
              <a:buNone/>
            </a:pPr>
            <a:r>
              <a:rPr lang="en-US" sz="3600" b="1" dirty="0" smtClean="0">
                <a:solidFill>
                  <a:schemeClr val="accent2">
                    <a:lumMod val="90000"/>
                    <a:lumOff val="10000"/>
                  </a:schemeClr>
                </a:solidFill>
              </a:rPr>
              <a:t>Accreditation-earning</a:t>
            </a:r>
          </a:p>
          <a:p>
            <a:pPr marL="0" indent="0" algn="ctr">
              <a:buNone/>
            </a:pPr>
            <a:r>
              <a:rPr lang="en-US" sz="3600" b="1" dirty="0" smtClean="0">
                <a:solidFill>
                  <a:schemeClr val="accent2">
                    <a:lumMod val="90000"/>
                    <a:lumOff val="10000"/>
                  </a:schemeClr>
                </a:solidFill>
              </a:rPr>
              <a:t>Program Management</a:t>
            </a:r>
          </a:p>
        </p:txBody>
      </p:sp>
    </p:spTree>
    <p:extLst>
      <p:ext uri="{BB962C8B-B14F-4D97-AF65-F5344CB8AC3E}">
        <p14:creationId xmlns:p14="http://schemas.microsoft.com/office/powerpoint/2010/main" val="315720839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a:xfrm>
            <a:off x="457199" y="2573867"/>
            <a:ext cx="8500534" cy="1075265"/>
          </a:xfrm>
        </p:spPr>
        <p:txBody>
          <a:bodyPr>
            <a:normAutofit fontScale="92500"/>
          </a:bodyPr>
          <a:lstStyle/>
          <a:p>
            <a:pPr marL="0" indent="0">
              <a:buNone/>
            </a:pPr>
            <a:r>
              <a:rPr lang="en-US" sz="2400" dirty="0" smtClean="0">
                <a:solidFill>
                  <a:schemeClr val="accent1"/>
                </a:solidFill>
              </a:rPr>
              <a:t>…</a:t>
            </a:r>
            <a:r>
              <a:rPr lang="en-US" sz="2400" dirty="0" smtClean="0">
                <a:solidFill>
                  <a:schemeClr val="tx2"/>
                </a:solidFill>
              </a:rPr>
              <a:t>is </a:t>
            </a:r>
            <a:r>
              <a:rPr lang="en-US" sz="2400" b="1" i="1" dirty="0" smtClean="0">
                <a:solidFill>
                  <a:schemeClr val="tx2"/>
                </a:solidFill>
              </a:rPr>
              <a:t>not only</a:t>
            </a:r>
            <a:r>
              <a:rPr lang="en-US" sz="2400" dirty="0" smtClean="0">
                <a:solidFill>
                  <a:schemeClr val="tx2"/>
                </a:solidFill>
              </a:rPr>
              <a:t> about voluntarily conforming to standards set by NASPAA for educational programs in public service.</a:t>
            </a:r>
            <a:endParaRPr lang="en-US" sz="2400" dirty="0">
              <a:solidFill>
                <a:schemeClr val="tx2"/>
              </a:solidFill>
            </a:endParaRPr>
          </a:p>
        </p:txBody>
      </p:sp>
      <p:sp>
        <p:nvSpPr>
          <p:cNvPr id="4" name="Content Placeholder 3"/>
          <p:cNvSpPr>
            <a:spLocks noGrp="1"/>
          </p:cNvSpPr>
          <p:nvPr>
            <p:ph sz="half" idx="13"/>
          </p:nvPr>
        </p:nvSpPr>
        <p:spPr>
          <a:xfrm>
            <a:off x="457199" y="3886199"/>
            <a:ext cx="8500534" cy="1157515"/>
          </a:xfrm>
        </p:spPr>
        <p:txBody>
          <a:bodyPr>
            <a:normAutofit fontScale="92500" lnSpcReduction="10000"/>
          </a:bodyPr>
          <a:lstStyle/>
          <a:p>
            <a:pPr marL="0" indent="0">
              <a:buNone/>
            </a:pPr>
            <a:r>
              <a:rPr lang="en-US" sz="2600" dirty="0" smtClean="0">
                <a:solidFill>
                  <a:srgbClr val="990000"/>
                </a:solidFill>
              </a:rPr>
              <a:t>…</a:t>
            </a:r>
            <a:r>
              <a:rPr lang="en-US" sz="2600" b="1" i="1" dirty="0" smtClean="0">
                <a:solidFill>
                  <a:schemeClr val="tx2"/>
                </a:solidFill>
              </a:rPr>
              <a:t>is</a:t>
            </a:r>
            <a:r>
              <a:rPr lang="en-US" sz="2600" dirty="0" smtClean="0">
                <a:solidFill>
                  <a:schemeClr val="tx2"/>
                </a:solidFill>
              </a:rPr>
              <a:t> also about pursuing excellence in public service through education by executing well on a mission-based strategy. </a:t>
            </a:r>
          </a:p>
          <a:p>
            <a:pPr marL="0" indent="0">
              <a:buNone/>
            </a:pPr>
            <a:endParaRPr lang="en-US" sz="2800" dirty="0">
              <a:solidFill>
                <a:srgbClr val="990000"/>
              </a:solidFill>
            </a:endParaRPr>
          </a:p>
        </p:txBody>
      </p:sp>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28900" y="517878"/>
            <a:ext cx="3090819" cy="1462988"/>
          </a:xfrm>
          <a:prstGeom prst="rect">
            <a:avLst/>
          </a:prstGeom>
        </p:spPr>
      </p:pic>
      <p:sp>
        <p:nvSpPr>
          <p:cNvPr id="6" name="TextBox 5"/>
          <p:cNvSpPr txBox="1"/>
          <p:nvPr/>
        </p:nvSpPr>
        <p:spPr>
          <a:xfrm>
            <a:off x="457198" y="5948386"/>
            <a:ext cx="8163859" cy="707886"/>
          </a:xfrm>
          <a:prstGeom prst="rect">
            <a:avLst/>
          </a:prstGeom>
          <a:noFill/>
        </p:spPr>
        <p:txBody>
          <a:bodyPr wrap="square" rtlCol="0">
            <a:spAutoFit/>
          </a:bodyPr>
          <a:lstStyle/>
          <a:p>
            <a:r>
              <a:rPr lang="en-US" sz="2000" b="1" dirty="0"/>
              <a:t>If you have </a:t>
            </a:r>
            <a:r>
              <a:rPr lang="en-US" sz="2000" b="1" dirty="0" smtClean="0"/>
              <a:t>questions after the AI, submit </a:t>
            </a:r>
            <a:r>
              <a:rPr lang="en-US" sz="2000" b="1" dirty="0"/>
              <a:t>them to:</a:t>
            </a:r>
          </a:p>
          <a:p>
            <a:r>
              <a:rPr lang="en-US" sz="2000" dirty="0" smtClean="0">
                <a:hlinkClick r:id=""/>
              </a:rPr>
              <a:t>accreditation.naspaa.org</a:t>
            </a:r>
            <a:r>
              <a:rPr lang="en-US" sz="2000" dirty="0" smtClean="0">
                <a:hlinkClick r:id="rId4"/>
              </a:rPr>
              <a:t>/</a:t>
            </a:r>
            <a:r>
              <a:rPr lang="en-US" sz="2000" dirty="0" err="1" smtClean="0">
                <a:hlinkClick r:id="rId4"/>
              </a:rPr>
              <a:t>ai</a:t>
            </a:r>
            <a:r>
              <a:rPr lang="en-US" sz="2000" dirty="0" smtClean="0">
                <a:hlinkClick r:id="rId4"/>
              </a:rPr>
              <a:t>-questions</a:t>
            </a:r>
            <a:endParaRPr lang="en-US" sz="2000" dirty="0"/>
          </a:p>
        </p:txBody>
      </p:sp>
    </p:spTree>
    <p:extLst>
      <p:ext uri="{BB962C8B-B14F-4D97-AF65-F5344CB8AC3E}">
        <p14:creationId xmlns:p14="http://schemas.microsoft.com/office/powerpoint/2010/main" val="14162974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98359"/>
            <a:ext cx="6508377" cy="834190"/>
          </a:xfrm>
        </p:spPr>
        <p:txBody>
          <a:bodyPr/>
          <a:lstStyle/>
          <a:p>
            <a:r>
              <a:rPr lang="en-US" dirty="0" smtClean="0"/>
              <a:t>Designing a useful mission statement</a:t>
            </a:r>
            <a:endParaRPr lang="en-US" dirty="0"/>
          </a:p>
        </p:txBody>
      </p:sp>
      <p:sp>
        <p:nvSpPr>
          <p:cNvPr id="3" name="Content Placeholder 2"/>
          <p:cNvSpPr>
            <a:spLocks noGrp="1"/>
          </p:cNvSpPr>
          <p:nvPr>
            <p:ph idx="1"/>
          </p:nvPr>
        </p:nvSpPr>
        <p:spPr>
          <a:xfrm>
            <a:off x="457199" y="1925052"/>
            <a:ext cx="7660106" cy="4201111"/>
          </a:xfrm>
        </p:spPr>
        <p:txBody>
          <a:bodyPr>
            <a:normAutofit/>
          </a:bodyPr>
          <a:lstStyle/>
          <a:p>
            <a:r>
              <a:rPr lang="en-US" sz="3200" dirty="0" smtClean="0"/>
              <a:t>1 What are you particularly proud of with respect to your program?</a:t>
            </a:r>
          </a:p>
          <a:p>
            <a:r>
              <a:rPr lang="en-US" sz="3200" dirty="0" smtClean="0"/>
              <a:t>2 What is your program especially good at?</a:t>
            </a:r>
          </a:p>
          <a:p>
            <a:r>
              <a:rPr lang="en-US" sz="3200" dirty="0" smtClean="0"/>
              <a:t>3 What would you like your program to be known for in the future?</a:t>
            </a:r>
            <a:endParaRPr lang="en-US" sz="3200" dirty="0"/>
          </a:p>
        </p:txBody>
      </p:sp>
    </p:spTree>
    <p:extLst>
      <p:ext uri="{BB962C8B-B14F-4D97-AF65-F5344CB8AC3E}">
        <p14:creationId xmlns:p14="http://schemas.microsoft.com/office/powerpoint/2010/main" val="2811436350"/>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7676</TotalTime>
  <Words>5436</Words>
  <Application>Microsoft Macintosh PowerPoint</Application>
  <PresentationFormat>On-screen Show (4:3)</PresentationFormat>
  <Paragraphs>985</Paragraphs>
  <Slides>84</Slides>
  <Notes>78</Notes>
  <HiddenSlides>8</HiddenSlides>
  <MMClips>5</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Plaza</vt:lpstr>
      <vt:lpstr>2016 NASPAA Accreditation Institute</vt:lpstr>
      <vt:lpstr>Session 2A     Fundamentals: What are your Program Goals?</vt:lpstr>
      <vt:lpstr>Accreditation Philosophy</vt:lpstr>
      <vt:lpstr>Overview of Process</vt:lpstr>
      <vt:lpstr>Key Actors</vt:lpstr>
      <vt:lpstr>It all starts with the mission</vt:lpstr>
      <vt:lpstr>It all starts with the mission</vt:lpstr>
      <vt:lpstr>The Generic Mission</vt:lpstr>
      <vt:lpstr>Designing a useful mission statement</vt:lpstr>
      <vt:lpstr>4 What distinguishes your program from others?</vt:lpstr>
      <vt:lpstr>5 What are your program’s public service values?</vt:lpstr>
      <vt:lpstr> 6 Whom does your program serve?</vt:lpstr>
      <vt:lpstr>Exercise</vt:lpstr>
      <vt:lpstr>Who are the stakeholders in your program?</vt:lpstr>
      <vt:lpstr>Current Practices and Expectations</vt:lpstr>
      <vt:lpstr>Strategic and Program Management – Role of the Logic Model</vt:lpstr>
      <vt:lpstr>PROGRAM GOALS</vt:lpstr>
      <vt:lpstr>What are your program goals? - Exercise</vt:lpstr>
      <vt:lpstr>Articulating and Sharing Program Goals</vt:lpstr>
      <vt:lpstr>The basic LOGIC MODEL</vt:lpstr>
      <vt:lpstr>Exercise</vt:lpstr>
      <vt:lpstr>Logic Model Elements – Converting from generic to mission-driven</vt:lpstr>
      <vt:lpstr>Logic Model Elements – Converting from generic to mission-driven</vt:lpstr>
      <vt:lpstr>Logic Model Elements – Converting from generic to mission-driven</vt:lpstr>
      <vt:lpstr>Logic Model Elements – Converting from generic to mission-driven</vt:lpstr>
      <vt:lpstr>Logic Model Elements – Converting from generic to mission-driven</vt:lpstr>
      <vt:lpstr>Logic model questions – backward modeling</vt:lpstr>
      <vt:lpstr>Value of logic model for continuous improvement</vt:lpstr>
      <vt:lpstr>Generic Assessment Model</vt:lpstr>
      <vt:lpstr> Sample Logic Models: University of Missouri – Saint Louis </vt:lpstr>
      <vt:lpstr> Sample Logic Models:  Syracuse University</vt:lpstr>
      <vt:lpstr> Sample Logic Models: University of Georgia – Part 1: The Model</vt:lpstr>
      <vt:lpstr> Sample Logic Models: University of Georgia – Part 3: Assessment (excerpts only)</vt:lpstr>
      <vt:lpstr> Sample Logic Models: University of Georgia – Part 3: Assessment (more excerpts)</vt:lpstr>
      <vt:lpstr>How the Logic model relates to program management &amp;  the SSR</vt:lpstr>
      <vt:lpstr>2015 NASPAA  Accreditation institute</vt:lpstr>
      <vt:lpstr>PowerPoint Presentation</vt:lpstr>
      <vt:lpstr>2016 NASPAA Accreditation Institute</vt:lpstr>
      <vt:lpstr>Session 3A: Defining and  Measuring</vt:lpstr>
      <vt:lpstr>Session 3A: Defining and  Measuring</vt:lpstr>
      <vt:lpstr>Universal competencies</vt:lpstr>
      <vt:lpstr>PowerPoint Presentation</vt:lpstr>
      <vt:lpstr>PowerPoint Presentation</vt:lpstr>
      <vt:lpstr>PowerPoint Presentation</vt:lpstr>
      <vt:lpstr>Role of curriculum mapping</vt:lpstr>
      <vt:lpstr>The Mapping process</vt:lpstr>
      <vt:lpstr>MPA/MPP cartography 101:  a basic curriculum map</vt:lpstr>
      <vt:lpstr>MPA/MPP cartography 201:  a more sophisticated map</vt:lpstr>
      <vt:lpstr>INTRODUCE, PRACTICE, ASSESS = ipa </vt:lpstr>
      <vt:lpstr>Activity</vt:lpstr>
      <vt:lpstr>Activity</vt:lpstr>
      <vt:lpstr>PowerPoint Presentation</vt:lpstr>
      <vt:lpstr>Evidence for Assessment</vt:lpstr>
      <vt:lpstr>PowerPoint Presentation</vt:lpstr>
      <vt:lpstr>Partial RUBRIC FOR A CASE</vt:lpstr>
      <vt:lpstr>PowerPoint Presentation</vt:lpstr>
      <vt:lpstr>Establishing Rubric Reliability and Validity</vt:lpstr>
      <vt:lpstr>What do they add to the Learning assessment process?</vt:lpstr>
      <vt:lpstr>PowerPoint Presentation</vt:lpstr>
      <vt:lpstr>Management of Organizational Resources </vt:lpstr>
      <vt:lpstr>Pulling it together for your program</vt:lpstr>
      <vt:lpstr>Sustainability</vt:lpstr>
      <vt:lpstr> </vt:lpstr>
      <vt:lpstr>2016 NASPAA  Accreditation institute</vt:lpstr>
      <vt:lpstr>2016 NASPAA Accreditation Institute</vt:lpstr>
      <vt:lpstr>PowerPoint Presentation</vt:lpstr>
      <vt:lpstr>PowerPoint Presentation</vt:lpstr>
      <vt:lpstr>PowerPoint Presentation</vt:lpstr>
      <vt:lpstr>PowerPoint Presentation</vt:lpstr>
      <vt:lpstr>Accreditation process &amp; Reports</vt:lpstr>
      <vt:lpstr>Key actors</vt:lpstr>
      <vt:lpstr>Universal competencies</vt:lpstr>
      <vt:lpstr>The accreditation triangle</vt:lpstr>
      <vt:lpstr>Guiding Questions </vt:lpstr>
      <vt:lpstr>Case and Case Questions</vt:lpstr>
      <vt:lpstr>Case and Case Questions</vt:lpstr>
      <vt:lpstr>Case and Case Questions</vt:lpstr>
      <vt:lpstr>Case and Case Questions</vt:lpstr>
      <vt:lpstr>Case and Case Questions</vt:lpstr>
      <vt:lpstr>Scenarios for SiTe Visit Teams</vt:lpstr>
      <vt:lpstr>Final Lessons Learned</vt:lpstr>
      <vt:lpstr>Reflection</vt:lpstr>
      <vt:lpstr>PowerPoint Presentation</vt:lpstr>
      <vt:lpstr> </vt:lpstr>
    </vt:vector>
  </TitlesOfParts>
  <Company>Willamette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NASPAA Accreditation</dc:title>
  <dc:creator>Steven Maser</dc:creator>
  <cp:lastModifiedBy>Heather Gregory</cp:lastModifiedBy>
  <cp:revision>227</cp:revision>
  <cp:lastPrinted>2014-07-18T14:47:46Z</cp:lastPrinted>
  <dcterms:created xsi:type="dcterms:W3CDTF">2014-03-28T02:56:54Z</dcterms:created>
  <dcterms:modified xsi:type="dcterms:W3CDTF">2016-10-11T23:49:53Z</dcterms:modified>
</cp:coreProperties>
</file>