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7" r:id="rId2"/>
    <p:sldId id="283" r:id="rId3"/>
    <p:sldId id="289" r:id="rId4"/>
    <p:sldId id="286" r:id="rId5"/>
    <p:sldId id="284" r:id="rId6"/>
    <p:sldId id="285" r:id="rId7"/>
    <p:sldId id="288" r:id="rId8"/>
    <p:sldId id="282" r:id="rId9"/>
    <p:sldId id="29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81227" autoAdjust="0"/>
  </p:normalViewPr>
  <p:slideViewPr>
    <p:cSldViewPr snapToGrid="0" snapToObjects="1">
      <p:cViewPr>
        <p:scale>
          <a:sx n="150" d="100"/>
          <a:sy n="150" d="100"/>
        </p:scale>
        <p:origin x="-80" y="2384"/>
      </p:cViewPr>
      <p:guideLst>
        <p:guide orient="horz" pos="2160"/>
        <p:guide pos="2880"/>
      </p:guideLst>
    </p:cSldViewPr>
  </p:slideViewPr>
  <p:notesTextViewPr>
    <p:cViewPr>
      <p:scale>
        <a:sx n="100" d="100"/>
        <a:sy n="100" d="100"/>
      </p:scale>
      <p:origin x="0" y="0"/>
    </p:cViewPr>
  </p:notesTextViewPr>
  <p:notesViewPr>
    <p:cSldViewPr snapToGrid="0" snapToObjects="1">
      <p:cViewPr>
        <p:scale>
          <a:sx n="150" d="100"/>
          <a:sy n="150" d="100"/>
        </p:scale>
        <p:origin x="-1664" y="9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7/21/14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This segment is about serving on a site visit team: getting ready, do’s and don’ts.</a:t>
            </a:r>
          </a:p>
          <a:p>
            <a:r>
              <a:rPr lang="en-US" b="1" baseline="0" dirty="0" smtClean="0"/>
              <a:t>Feel free to pause this video at any time to study a slide.</a:t>
            </a:r>
          </a:p>
          <a:p>
            <a:r>
              <a:rPr lang="en-US" b="1" baseline="0" dirty="0" smtClean="0"/>
              <a:t>Download the slides because they contain detailed notes</a:t>
            </a:r>
          </a:p>
          <a:p>
            <a:r>
              <a:rPr lang="en-US" b="1" baseline="0" dirty="0" smtClean="0"/>
              <a:t>You should send </a:t>
            </a:r>
            <a:r>
              <a:rPr lang="en-US" b="1" baseline="0" dirty="0" smtClean="0"/>
              <a:t>attend Accreditation </a:t>
            </a:r>
            <a:r>
              <a:rPr lang="en-US" b="1" baseline="0" dirty="0" smtClean="0"/>
              <a:t>Institute at NASPAA’s annual meeting</a:t>
            </a:r>
          </a:p>
          <a:p>
            <a:r>
              <a:rPr lang="en-US" b="1" dirty="0"/>
              <a:t>a</a:t>
            </a:r>
            <a:r>
              <a:rPr lang="en-US" b="1" baseline="0" dirty="0" smtClean="0"/>
              <a:t>dditional</a:t>
            </a:r>
            <a:r>
              <a:rPr lang="en-US" b="1" dirty="0" smtClean="0"/>
              <a:t> training </a:t>
            </a:r>
            <a:r>
              <a:rPr lang="en-US" b="1" dirty="0" smtClean="0"/>
              <a:t>will be available there</a:t>
            </a:r>
            <a:r>
              <a:rPr lang="en-US" b="1" baseline="0" dirty="0" smtClean="0"/>
              <a:t>.</a:t>
            </a:r>
            <a:endParaRPr lang="en-US" b="1" dirty="0" smtClean="0"/>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are</a:t>
            </a:r>
            <a:r>
              <a:rPr lang="en-US" b="1" baseline="0" dirty="0" smtClean="0"/>
              <a:t> reporting to COPRA, not recommending for or against accreditation</a:t>
            </a:r>
          </a:p>
          <a:p>
            <a:r>
              <a:rPr lang="en-US" b="1" baseline="0" dirty="0" smtClean="0"/>
              <a:t>Focus on mission, processes and outcome</a:t>
            </a:r>
          </a:p>
          <a:p>
            <a:r>
              <a:rPr lang="en-US" b="1" baseline="0" dirty="0" smtClean="0"/>
              <a:t>Focus on decision-making: who, what, where, when, how</a:t>
            </a:r>
          </a:p>
          <a:p>
            <a:r>
              <a:rPr lang="en-US" b="1" baseline="0" dirty="0" smtClean="0"/>
              <a:t>Focus on evidence</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999461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Being ready doesn’t mean that you want to</a:t>
            </a:r>
            <a:r>
              <a:rPr lang="en-US" b="1" baseline="0" dirty="0" smtClean="0"/>
              <a:t> screen out bad programs.</a:t>
            </a:r>
          </a:p>
          <a:p>
            <a:endParaRPr lang="en-US" b="1" baseline="0" dirty="0" smtClean="0"/>
          </a:p>
          <a:p>
            <a:r>
              <a:rPr lang="en-US" b="1" baseline="0" dirty="0" smtClean="0"/>
              <a:t>In addition to a commitment of three to four days, including travel time, where you will be away from your institution, you will commit hours to preparing. Be sure that </a:t>
            </a:r>
          </a:p>
          <a:p>
            <a:pPr marL="628650" lvl="1" indent="-171450">
              <a:buFont typeface="Arial"/>
              <a:buChar char="•"/>
            </a:pPr>
            <a:r>
              <a:rPr lang="en-US" b="1" baseline="0" dirty="0" smtClean="0"/>
              <a:t>you have the time</a:t>
            </a:r>
          </a:p>
          <a:p>
            <a:pPr marL="628650" lvl="1" indent="-171450">
              <a:buFont typeface="Arial"/>
              <a:buChar char="•"/>
            </a:pPr>
            <a:r>
              <a:rPr lang="en-US" b="1" baseline="0" dirty="0" smtClean="0"/>
              <a:t>your organization supports your commitment to the profession and</a:t>
            </a:r>
          </a:p>
          <a:p>
            <a:pPr marL="628650" lvl="1" indent="-171450">
              <a:buFont typeface="Arial"/>
              <a:buChar char="•"/>
            </a:pPr>
            <a:r>
              <a:rPr lang="en-US" b="1" baseline="0" dirty="0" smtClean="0"/>
              <a:t>your organization acknowledges that you will learn from serving on a SVT and bring value back to your organization. </a:t>
            </a:r>
          </a:p>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Even though SSR will be in English, some interviews/meetings on an</a:t>
            </a:r>
            <a:r>
              <a:rPr lang="en-US" b="1" baseline="0" dirty="0" smtClean="0"/>
              <a:t> international</a:t>
            </a:r>
            <a:r>
              <a:rPr lang="en-US" b="1" dirty="0" smtClean="0"/>
              <a:t> SV will be in the native language of the program</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1255083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qualify for being a site</a:t>
            </a:r>
            <a:r>
              <a:rPr lang="en-US" b="1" baseline="0" dirty="0" smtClean="0"/>
              <a:t> visitor by completing a site visitor training</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326269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are not policing</a:t>
            </a:r>
          </a:p>
          <a:p>
            <a:r>
              <a:rPr lang="en-US" b="1" dirty="0" smtClean="0"/>
              <a:t>Listen</a:t>
            </a:r>
            <a:r>
              <a:rPr lang="en-US" b="1" baseline="0" dirty="0" smtClean="0"/>
              <a:t> more than talk</a:t>
            </a:r>
          </a:p>
          <a:p>
            <a:r>
              <a:rPr lang="en-US" b="1" baseline="0" dirty="0" smtClean="0"/>
              <a:t>Be prepared with questions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Provide a comprehensive report of what you observe in response to an issue raised in the Interim Report.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Be sure you understand the IR issues: seek clarification from COPRA’s liaison assigned to the program.</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Provide evidence related to these issues. It isn’t enough to say ‘COPRA said… and we talked to the faculty and we feel this isn’t a problem’. That doesn’t give COPRA </a:t>
            </a:r>
            <a:r>
              <a:rPr lang="en-US" sz="1200" b="1" kern="1200" smtClean="0">
                <a:solidFill>
                  <a:schemeClr val="tx1"/>
                </a:solidFill>
                <a:effectLst/>
                <a:latin typeface="+mn-lt"/>
                <a:ea typeface="+mn-ea"/>
                <a:cs typeface="+mn-cs"/>
              </a:rPr>
              <a:t>the evidence </a:t>
            </a:r>
            <a:r>
              <a:rPr lang="en-US" sz="1200" b="1" kern="1200" dirty="0" smtClean="0">
                <a:solidFill>
                  <a:schemeClr val="tx1"/>
                </a:solidFill>
                <a:effectLst/>
                <a:latin typeface="+mn-lt"/>
                <a:ea typeface="+mn-ea"/>
                <a:cs typeface="+mn-cs"/>
              </a:rPr>
              <a:t>to determine whether something is a problem.</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1065486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Feel</a:t>
            </a:r>
            <a:r>
              <a:rPr lang="en-US" sz="1200" b="1" kern="1200" baseline="0" dirty="0" smtClean="0">
                <a:solidFill>
                  <a:schemeClr val="tx1"/>
                </a:solidFill>
                <a:effectLst/>
                <a:latin typeface="+mn-lt"/>
                <a:ea typeface="+mn-ea"/>
                <a:cs typeface="+mn-cs"/>
              </a:rPr>
              <a:t> free to</a:t>
            </a:r>
            <a:r>
              <a:rPr lang="en-US" sz="1200" b="1" kern="1200" dirty="0" smtClean="0">
                <a:solidFill>
                  <a:schemeClr val="tx1"/>
                </a:solidFill>
                <a:effectLst/>
                <a:latin typeface="+mn-lt"/>
                <a:ea typeface="+mn-ea"/>
                <a:cs typeface="+mn-cs"/>
              </a:rPr>
              <a:t> discuss concerns</a:t>
            </a:r>
            <a:r>
              <a:rPr lang="en-US" sz="1200" b="1" kern="1200" baseline="0" dirty="0" smtClean="0">
                <a:solidFill>
                  <a:schemeClr val="tx1"/>
                </a:solidFill>
                <a:effectLst/>
                <a:latin typeface="+mn-lt"/>
                <a:ea typeface="+mn-ea"/>
                <a:cs typeface="+mn-cs"/>
              </a:rPr>
              <a:t> and potential solution</a:t>
            </a:r>
            <a:r>
              <a:rPr lang="en-US" sz="1200" b="1" kern="1200" dirty="0" smtClean="0">
                <a:solidFill>
                  <a:schemeClr val="tx1"/>
                </a:solidFill>
                <a:effectLst/>
                <a:latin typeface="+mn-lt"/>
                <a:ea typeface="+mn-ea"/>
                <a:cs typeface="+mn-cs"/>
              </a:rPr>
              <a:t>s if a program asks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However,</a:t>
            </a:r>
            <a:r>
              <a:rPr lang="en-US" sz="1200" b="1" kern="1200" baseline="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do not tell</a:t>
            </a:r>
            <a:r>
              <a:rPr lang="en-US" sz="1200" b="1" kern="1200" baseline="0" dirty="0" smtClean="0">
                <a:solidFill>
                  <a:schemeClr val="tx1"/>
                </a:solidFill>
                <a:effectLst/>
                <a:latin typeface="+mn-lt"/>
                <a:ea typeface="+mn-ea"/>
                <a:cs typeface="+mn-cs"/>
              </a:rPr>
              <a:t> program’s to do </a:t>
            </a:r>
            <a:r>
              <a:rPr lang="en-US" sz="1200" b="1" kern="1200" dirty="0" smtClean="0">
                <a:solidFill>
                  <a:schemeClr val="tx1"/>
                </a:solidFill>
                <a:effectLst/>
                <a:latin typeface="+mn-lt"/>
                <a:ea typeface="+mn-ea"/>
                <a:cs typeface="+mn-cs"/>
              </a:rPr>
              <a:t>something specific because that’s what members of the SVT do</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Example</a:t>
            </a:r>
            <a:r>
              <a:rPr lang="en-US" sz="1200" b="1" kern="1200" baseline="0" dirty="0" smtClean="0">
                <a:solidFill>
                  <a:schemeClr val="tx1"/>
                </a:solidFill>
                <a:effectLst/>
                <a:latin typeface="+mn-lt"/>
                <a:ea typeface="+mn-ea"/>
                <a:cs typeface="+mn-cs"/>
              </a:rPr>
              <a:t> of something that’s OK to say: “</a:t>
            </a:r>
            <a:r>
              <a:rPr lang="en-US" sz="1200" b="1" kern="1200" dirty="0" smtClean="0">
                <a:solidFill>
                  <a:schemeClr val="tx1"/>
                </a:solidFill>
                <a:effectLst/>
                <a:latin typeface="+mn-lt"/>
                <a:ea typeface="+mn-ea"/>
                <a:cs typeface="+mn-cs"/>
              </a:rPr>
              <a:t>You should have a diversity plan.” It reflects accurately COPRA’s requirement.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Not OK: “You should be recruiting from organizations in your area who employ many minorities.”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OK: if the program asks the SVT to help it reflect on ways to reach out to minorities, saying “You might consider looking to organizations in your area who tend to employ minorities”.</a:t>
            </a:r>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1574318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 chair will</a:t>
            </a:r>
            <a:r>
              <a:rPr lang="en-US" b="1" baseline="0" dirty="0" smtClean="0"/>
              <a:t> ask for the program to arrange meetings with SVT members and stakeholders whose input will be particularly important for addressing concerns, if any, that COPRA raises in the interim report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baseline="0" dirty="0" smtClean="0"/>
              <a:t>The chair </a:t>
            </a:r>
            <a:r>
              <a:rPr lang="en-US" sz="1200" b="1" kern="1200" baseline="0" dirty="0" smtClean="0">
                <a:solidFill>
                  <a:schemeClr val="tx1"/>
                </a:solidFill>
                <a:effectLst/>
                <a:latin typeface="+mn-lt"/>
                <a:ea typeface="+mn-ea"/>
                <a:cs typeface="+mn-cs"/>
              </a:rPr>
              <a:t>should b</a:t>
            </a:r>
            <a:r>
              <a:rPr lang="en-US" sz="1200" b="1" kern="1200" dirty="0" smtClean="0">
                <a:solidFill>
                  <a:schemeClr val="tx1"/>
                </a:solidFill>
                <a:effectLst/>
                <a:latin typeface="+mn-lt"/>
                <a:ea typeface="+mn-ea"/>
                <a:cs typeface="+mn-cs"/>
              </a:rPr>
              <a:t>e available before, during, and after the visit if the COPRA liaison has questions, needs clarification.</a:t>
            </a:r>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7</a:t>
            </a:fld>
            <a:endParaRPr lang="en-US"/>
          </a:p>
        </p:txBody>
      </p:sp>
    </p:spTree>
    <p:extLst>
      <p:ext uri="{BB962C8B-B14F-4D97-AF65-F5344CB8AC3E}">
        <p14:creationId xmlns:p14="http://schemas.microsoft.com/office/powerpoint/2010/main" val="3205745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D3A293-E2F0-CD45-A2F8-2DD135FF1F86}" type="slidenum">
              <a:rPr lang="en-US" smtClean="0"/>
              <a:t>8</a:t>
            </a:fld>
            <a:endParaRPr lang="en-US"/>
          </a:p>
        </p:txBody>
      </p:sp>
    </p:spTree>
    <p:extLst>
      <p:ext uri="{BB962C8B-B14F-4D97-AF65-F5344CB8AC3E}">
        <p14:creationId xmlns:p14="http://schemas.microsoft.com/office/powerpoint/2010/main" val="1966736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is not just about accreditation. This is also about improving public service.</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9</a:t>
            </a:fld>
            <a:endParaRPr lang="en-US"/>
          </a:p>
        </p:txBody>
      </p:sp>
    </p:spTree>
    <p:extLst>
      <p:ext uri="{BB962C8B-B14F-4D97-AF65-F5344CB8AC3E}">
        <p14:creationId xmlns:p14="http://schemas.microsoft.com/office/powerpoint/2010/main" val="280919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7/21/14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7/21/14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7/21/14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7/21/14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g"/><Relationship Id="rId1" Type="http://schemas.openxmlformats.org/officeDocument/2006/relationships/slideLayout" Target="../slideLayouts/slideLayout10.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hyperlink" Target="http://accreditation.naspaa.org/resources" TargetMode="External"/><Relationship Id="rId4" Type="http://schemas.openxmlformats.org/officeDocument/2006/relationships/hyperlink" Target="http://accreditation.naspaa.org/for-site-visitors" TargetMode="External"/><Relationship Id="rId5" Type="http://schemas.openxmlformats.org/officeDocument/2006/relationships/hyperlink" Target="http://accreditation.naspaa.org/ai-questions" TargetMode="Externa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888004"/>
          </a:xfrm>
        </p:spPr>
        <p:txBody>
          <a:bodyPr>
            <a:normAutofit/>
          </a:bodyPr>
          <a:lstStyle/>
          <a:p>
            <a:r>
              <a:rPr lang="en-US" sz="4000" dirty="0" smtClean="0"/>
              <a:t>NASPAA Accreditation</a:t>
            </a:r>
            <a:endParaRPr lang="en-US" sz="4000" dirty="0"/>
          </a:p>
        </p:txBody>
      </p:sp>
      <p:sp>
        <p:nvSpPr>
          <p:cNvPr id="3" name="Subtitle 2"/>
          <p:cNvSpPr>
            <a:spLocks noGrp="1"/>
          </p:cNvSpPr>
          <p:nvPr>
            <p:ph type="subTitle" idx="1"/>
          </p:nvPr>
        </p:nvSpPr>
        <p:spPr>
          <a:xfrm>
            <a:off x="3073691" y="5257799"/>
            <a:ext cx="6070309" cy="1295401"/>
          </a:xfrm>
        </p:spPr>
        <p:txBody>
          <a:bodyPr>
            <a:normAutofit/>
          </a:bodyPr>
          <a:lstStyle/>
          <a:p>
            <a:r>
              <a:rPr lang="en-US" sz="2200" dirty="0" smtClean="0"/>
              <a:t>Serving on a Site Visit Team</a:t>
            </a:r>
          </a:p>
          <a:p>
            <a:endParaRPr lang="en-US" sz="2400" dirty="0"/>
          </a:p>
        </p:txBody>
      </p:sp>
      <p:pic>
        <p:nvPicPr>
          <p:cNvPr id="5" name="Picture 4" descr="NASPAAlo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are the</a:t>
            </a:r>
            <a:endParaRPr lang="en-US" dirty="0"/>
          </a:p>
        </p:txBody>
      </p:sp>
      <p:pic>
        <p:nvPicPr>
          <p:cNvPr id="6" name="Content Placeholder 5" descr="ear-shape-135.jpg"/>
          <p:cNvPicPr>
            <a:picLocks noGrp="1" noChangeAspect="1"/>
          </p:cNvPicPr>
          <p:nvPr>
            <p:ph sz="half" idx="1"/>
          </p:nvPr>
        </p:nvPicPr>
        <p:blipFill>
          <a:blip r:embed="rId3">
            <a:extLst>
              <a:ext uri="{28A0092B-C50C-407E-A947-70E740481C1C}">
                <a14:useLocalDpi xmlns:a14="http://schemas.microsoft.com/office/drawing/2010/main" val="0"/>
              </a:ext>
            </a:extLst>
          </a:blip>
          <a:srcRect t="-34936" b="-34936"/>
          <a:stretch>
            <a:fillRect/>
          </a:stretch>
        </p:blipFill>
        <p:spPr>
          <a:xfrm>
            <a:off x="5367867" y="3098799"/>
            <a:ext cx="3505199" cy="2116667"/>
          </a:xfrm>
        </p:spPr>
      </p:pic>
      <p:sp>
        <p:nvSpPr>
          <p:cNvPr id="7" name="Content Placeholder 6"/>
          <p:cNvSpPr>
            <a:spLocks noGrp="1"/>
          </p:cNvSpPr>
          <p:nvPr>
            <p:ph sz="half" idx="13"/>
          </p:nvPr>
        </p:nvSpPr>
        <p:spPr>
          <a:xfrm>
            <a:off x="4282439" y="5215467"/>
            <a:ext cx="4590628" cy="929746"/>
          </a:xfrm>
        </p:spPr>
        <p:txBody>
          <a:bodyPr>
            <a:normAutofit/>
          </a:bodyPr>
          <a:lstStyle/>
          <a:p>
            <a:pPr marL="0" indent="0" algn="r">
              <a:buNone/>
            </a:pPr>
            <a:r>
              <a:rPr lang="en-US" sz="3600" dirty="0" smtClean="0">
                <a:solidFill>
                  <a:srgbClr val="990000"/>
                </a:solidFill>
              </a:rPr>
              <a:t>of COPRA.</a:t>
            </a:r>
            <a:endParaRPr lang="en-US" sz="3600" dirty="0">
              <a:solidFill>
                <a:srgbClr val="990000"/>
              </a:solidFill>
            </a:endParaRPr>
          </a:p>
        </p:txBody>
      </p:sp>
      <p:pic>
        <p:nvPicPr>
          <p:cNvPr id="9" name="Content Placeholder 8" descr="How-to-Draw-Cartoon-Eyes-Tutorial-Part-3-A-249x300.jpg"/>
          <p:cNvPicPr>
            <a:picLocks noGrp="1" noChangeAspect="1"/>
          </p:cNvPicPr>
          <p:nvPr>
            <p:ph sz="half" idx="14"/>
          </p:nvPr>
        </p:nvPicPr>
        <p:blipFill>
          <a:blip r:embed="rId4">
            <a:extLst>
              <a:ext uri="{28A0092B-C50C-407E-A947-70E740481C1C}">
                <a14:useLocalDpi xmlns:a14="http://schemas.microsoft.com/office/drawing/2010/main" val="0"/>
              </a:ext>
            </a:extLst>
          </a:blip>
          <a:srcRect t="4472" b="4472"/>
          <a:stretch>
            <a:fillRect/>
          </a:stretch>
        </p:blipFill>
        <p:spPr/>
      </p:pic>
      <p:sp>
        <p:nvSpPr>
          <p:cNvPr id="11" name="Rectangle 10"/>
          <p:cNvSpPr/>
          <p:nvPr/>
        </p:nvSpPr>
        <p:spPr>
          <a:xfrm>
            <a:off x="4529666" y="2743201"/>
            <a:ext cx="601133" cy="646331"/>
          </a:xfrm>
          <a:prstGeom prst="rect">
            <a:avLst/>
          </a:prstGeom>
        </p:spPr>
        <p:txBody>
          <a:bodyPr wrap="square">
            <a:spAutoFit/>
          </a:bodyPr>
          <a:lstStyle/>
          <a:p>
            <a:pPr lvl="0"/>
            <a:r>
              <a:rPr lang="en-US" sz="3600" dirty="0" smtClean="0">
                <a:solidFill>
                  <a:srgbClr val="990000"/>
                </a:solidFill>
              </a:rPr>
              <a:t>&amp;</a:t>
            </a:r>
            <a:endParaRPr lang="en-US" sz="3600" dirty="0">
              <a:solidFill>
                <a:srgbClr val="990000"/>
              </a:solidFill>
            </a:endParaRPr>
          </a:p>
        </p:txBody>
      </p:sp>
    </p:spTree>
    <p:extLst>
      <p:ext uri="{BB962C8B-B14F-4D97-AF65-F5344CB8AC3E}">
        <p14:creationId xmlns:p14="http://schemas.microsoft.com/office/powerpoint/2010/main" val="225818893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you ready?</a:t>
            </a:r>
            <a:endParaRPr lang="en-US" dirty="0"/>
          </a:p>
        </p:txBody>
      </p:sp>
      <p:sp>
        <p:nvSpPr>
          <p:cNvPr id="3" name="Content Placeholder 2"/>
          <p:cNvSpPr>
            <a:spLocks noGrp="1"/>
          </p:cNvSpPr>
          <p:nvPr>
            <p:ph idx="1"/>
          </p:nvPr>
        </p:nvSpPr>
        <p:spPr>
          <a:xfrm>
            <a:off x="965199" y="2209800"/>
            <a:ext cx="7501468" cy="4157133"/>
          </a:xfrm>
        </p:spPr>
        <p:txBody>
          <a:bodyPr>
            <a:normAutofit/>
          </a:bodyPr>
          <a:lstStyle/>
          <a:p>
            <a:r>
              <a:rPr lang="en-US" dirty="0" smtClean="0"/>
              <a:t>Do you want to contribute </a:t>
            </a:r>
            <a:r>
              <a:rPr lang="en-US" dirty="0"/>
              <a:t>to the </a:t>
            </a:r>
            <a:r>
              <a:rPr lang="en-US" dirty="0" smtClean="0"/>
              <a:t>profession?</a:t>
            </a:r>
          </a:p>
          <a:p>
            <a:r>
              <a:rPr lang="en-US" dirty="0" smtClean="0"/>
              <a:t>Are you a practicing professional in the field who has completed accreditation/site visit training? or</a:t>
            </a:r>
          </a:p>
          <a:p>
            <a:r>
              <a:rPr lang="en-US" dirty="0" smtClean="0"/>
              <a:t>Are you an academic who has completed training?</a:t>
            </a:r>
          </a:p>
          <a:p>
            <a:r>
              <a:rPr lang="en-US" dirty="0" smtClean="0"/>
              <a:t>Do you have the time? </a:t>
            </a:r>
            <a:endParaRPr lang="en-US" dirty="0"/>
          </a:p>
          <a:p>
            <a:r>
              <a:rPr lang="en-US" dirty="0" smtClean="0"/>
              <a:t>Do you have the support of your organization? </a:t>
            </a:r>
            <a:endParaRPr lang="en-US" dirty="0"/>
          </a:p>
          <a:p>
            <a:r>
              <a:rPr lang="en-US" dirty="0"/>
              <a:t>For international </a:t>
            </a:r>
            <a:r>
              <a:rPr lang="en-US" dirty="0" smtClean="0"/>
              <a:t>SVT’s, do you have fluency in the  language, cultural competency, or working knowledge of higher education in the program’s country? </a:t>
            </a:r>
            <a:endParaRPr lang="en-US" dirty="0"/>
          </a:p>
        </p:txBody>
      </p:sp>
    </p:spTree>
    <p:extLst>
      <p:ext uri="{BB962C8B-B14F-4D97-AF65-F5344CB8AC3E}">
        <p14:creationId xmlns:p14="http://schemas.microsoft.com/office/powerpoint/2010/main" val="322959317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a:t>
            </a:r>
            <a:endParaRPr lang="en-US" dirty="0"/>
          </a:p>
        </p:txBody>
      </p:sp>
      <p:sp>
        <p:nvSpPr>
          <p:cNvPr id="3" name="Content Placeholder 2"/>
          <p:cNvSpPr>
            <a:spLocks noGrp="1"/>
          </p:cNvSpPr>
          <p:nvPr>
            <p:ph idx="1"/>
          </p:nvPr>
        </p:nvSpPr>
        <p:spPr>
          <a:xfrm>
            <a:off x="1600200" y="2175932"/>
            <a:ext cx="7001933" cy="4614335"/>
          </a:xfrm>
        </p:spPr>
        <p:txBody>
          <a:bodyPr>
            <a:normAutofit/>
          </a:bodyPr>
          <a:lstStyle/>
          <a:p>
            <a:r>
              <a:rPr lang="en-US" dirty="0" smtClean="0"/>
              <a:t>Read</a:t>
            </a:r>
          </a:p>
          <a:p>
            <a:pPr lvl="1"/>
            <a:r>
              <a:rPr lang="en-US" dirty="0" smtClean="0"/>
              <a:t>COPRA’s policies and the Guide for Site Visitors</a:t>
            </a:r>
          </a:p>
          <a:p>
            <a:pPr lvl="1"/>
            <a:r>
              <a:rPr lang="en-US" dirty="0" smtClean="0"/>
              <a:t>the Program’s eligibility application</a:t>
            </a:r>
          </a:p>
          <a:p>
            <a:pPr lvl="1"/>
            <a:r>
              <a:rPr lang="en-US" dirty="0" smtClean="0"/>
              <a:t>COPRA’s response to the Eligibility application</a:t>
            </a:r>
          </a:p>
          <a:p>
            <a:pPr lvl="1"/>
            <a:r>
              <a:rPr lang="en-US" dirty="0" smtClean="0"/>
              <a:t>SSR </a:t>
            </a:r>
          </a:p>
          <a:p>
            <a:pPr lvl="1"/>
            <a:r>
              <a:rPr lang="en-US" dirty="0" smtClean="0"/>
              <a:t>IR</a:t>
            </a:r>
          </a:p>
          <a:p>
            <a:pPr lvl="1"/>
            <a:r>
              <a:rPr lang="en-US" dirty="0" smtClean="0"/>
              <a:t>Program response to the IR</a:t>
            </a:r>
          </a:p>
          <a:p>
            <a:pPr lvl="1"/>
            <a:r>
              <a:rPr lang="en-US" dirty="0" smtClean="0"/>
              <a:t>the program’s website</a:t>
            </a:r>
          </a:p>
          <a:p>
            <a:r>
              <a:rPr lang="en-US" dirty="0" smtClean="0"/>
              <a:t>Participate in a conference call with the SV Chair</a:t>
            </a:r>
          </a:p>
          <a:p>
            <a:r>
              <a:rPr lang="en-US" dirty="0" smtClean="0"/>
              <a:t>Write open-ended questions for you to ask on site</a:t>
            </a:r>
            <a:endParaRPr lang="en-US" dirty="0"/>
          </a:p>
        </p:txBody>
      </p:sp>
    </p:spTree>
    <p:extLst>
      <p:ext uri="{BB962C8B-B14F-4D97-AF65-F5344CB8AC3E}">
        <p14:creationId xmlns:p14="http://schemas.microsoft.com/office/powerpoint/2010/main" val="294107569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a:t>
            </a:r>
            <a:endParaRPr lang="en-US" dirty="0"/>
          </a:p>
        </p:txBody>
      </p:sp>
      <p:sp>
        <p:nvSpPr>
          <p:cNvPr id="3" name="Content Placeholder 2"/>
          <p:cNvSpPr>
            <a:spLocks noGrp="1"/>
          </p:cNvSpPr>
          <p:nvPr>
            <p:ph idx="1"/>
          </p:nvPr>
        </p:nvSpPr>
        <p:spPr>
          <a:xfrm>
            <a:off x="1261533" y="2209800"/>
            <a:ext cx="7112000" cy="4207933"/>
          </a:xfrm>
        </p:spPr>
        <p:txBody>
          <a:bodyPr>
            <a:normAutofit fontScale="62500" lnSpcReduction="20000"/>
          </a:bodyPr>
          <a:lstStyle/>
          <a:p>
            <a:r>
              <a:rPr lang="en-US" sz="3200" dirty="0" smtClean="0"/>
              <a:t>Reveal potential, perceived conflicts of interest</a:t>
            </a:r>
          </a:p>
          <a:p>
            <a:r>
              <a:rPr lang="en-US" sz="3200" dirty="0" smtClean="0"/>
              <a:t>Explore and inquire:</a:t>
            </a:r>
            <a:r>
              <a:rPr lang="en-US" sz="3200" dirty="0"/>
              <a:t> </a:t>
            </a:r>
            <a:r>
              <a:rPr lang="en-US" sz="3200" i="1" dirty="0" smtClean="0"/>
              <a:t>Watch</a:t>
            </a:r>
            <a:r>
              <a:rPr lang="en-US" sz="3200" dirty="0" smtClean="0"/>
              <a:t>, </a:t>
            </a:r>
            <a:r>
              <a:rPr lang="en-US" sz="3200" i="1" dirty="0" smtClean="0"/>
              <a:t>look</a:t>
            </a:r>
            <a:r>
              <a:rPr lang="en-US" sz="3200" dirty="0" smtClean="0"/>
              <a:t> </a:t>
            </a:r>
            <a:r>
              <a:rPr lang="en-US" sz="3200" dirty="0"/>
              <a:t>and </a:t>
            </a:r>
            <a:r>
              <a:rPr lang="en-US" sz="3200" i="1" dirty="0" smtClean="0"/>
              <a:t>listen</a:t>
            </a:r>
          </a:p>
          <a:p>
            <a:r>
              <a:rPr lang="en-US" sz="3200" dirty="0" smtClean="0"/>
              <a:t>Seek </a:t>
            </a:r>
            <a:r>
              <a:rPr lang="en-US" sz="3200" dirty="0"/>
              <a:t>consistency </a:t>
            </a:r>
            <a:r>
              <a:rPr lang="en-US" sz="3200" dirty="0" smtClean="0"/>
              <a:t>between documents and interviews</a:t>
            </a:r>
          </a:p>
          <a:p>
            <a:r>
              <a:rPr lang="en-US" sz="3200" dirty="0" smtClean="0"/>
              <a:t>Respond to COPRA’s requests to the SVT in its IR</a:t>
            </a:r>
          </a:p>
          <a:p>
            <a:r>
              <a:rPr lang="en-US" sz="3200" dirty="0" smtClean="0"/>
              <a:t>Clarify and verify the SSR for all standards</a:t>
            </a:r>
          </a:p>
          <a:p>
            <a:r>
              <a:rPr lang="en-US" sz="3200" dirty="0"/>
              <a:t>Present evidence that supports your entries in the SVTR</a:t>
            </a:r>
            <a:endParaRPr lang="en-US" sz="3200" dirty="0" smtClean="0"/>
          </a:p>
          <a:p>
            <a:r>
              <a:rPr lang="en-US" sz="3200" dirty="0" smtClean="0"/>
              <a:t>Attempt to understand processes and outcomes from the perspective of the program’s mission</a:t>
            </a:r>
          </a:p>
          <a:p>
            <a:r>
              <a:rPr lang="en-US" sz="3200" dirty="0" smtClean="0"/>
              <a:t>Be collegial, supportive, and cooperative</a:t>
            </a:r>
          </a:p>
          <a:p>
            <a:endParaRPr lang="en-US" dirty="0" smtClean="0"/>
          </a:p>
          <a:p>
            <a:endParaRPr lang="en-US" dirty="0" smtClean="0"/>
          </a:p>
          <a:p>
            <a:endParaRPr lang="en-US" dirty="0" smtClean="0"/>
          </a:p>
          <a:p>
            <a:endParaRPr lang="en-US" dirty="0" smtClean="0"/>
          </a:p>
          <a:p>
            <a:endParaRPr lang="en-US"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7162800" y="254000"/>
            <a:ext cx="1710267" cy="1710267"/>
          </a:xfrm>
          <a:prstGeom prst="rect">
            <a:avLst/>
          </a:prstGeom>
          <a:noFill/>
          <a:ln>
            <a:noFill/>
          </a:ln>
        </p:spPr>
      </p:pic>
    </p:spTree>
    <p:extLst>
      <p:ext uri="{BB962C8B-B14F-4D97-AF65-F5344CB8AC3E}">
        <p14:creationId xmlns:p14="http://schemas.microsoft.com/office/powerpoint/2010/main" val="184359544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not</a:t>
            </a:r>
            <a:endParaRPr lang="en-US" dirty="0"/>
          </a:p>
        </p:txBody>
      </p:sp>
      <p:sp>
        <p:nvSpPr>
          <p:cNvPr id="3" name="Content Placeholder 2"/>
          <p:cNvSpPr>
            <a:spLocks noGrp="1"/>
          </p:cNvSpPr>
          <p:nvPr>
            <p:ph idx="1"/>
          </p:nvPr>
        </p:nvSpPr>
        <p:spPr>
          <a:xfrm>
            <a:off x="1058333" y="2209800"/>
            <a:ext cx="7298267" cy="3916363"/>
          </a:xfrm>
        </p:spPr>
        <p:txBody>
          <a:bodyPr>
            <a:normAutofit/>
          </a:bodyPr>
          <a:lstStyle/>
          <a:p>
            <a:r>
              <a:rPr lang="en-US" dirty="0"/>
              <a:t>S</a:t>
            </a:r>
            <a:r>
              <a:rPr lang="en-US" dirty="0" smtClean="0"/>
              <a:t>ignificantly interrupt day-to-day routine of the program</a:t>
            </a:r>
          </a:p>
          <a:p>
            <a:r>
              <a:rPr lang="en-US" dirty="0" smtClean="0"/>
              <a:t>Say that a program met or not met a standard</a:t>
            </a:r>
          </a:p>
          <a:p>
            <a:r>
              <a:rPr lang="en-US" dirty="0"/>
              <a:t>W</a:t>
            </a:r>
            <a:r>
              <a:rPr lang="en-US" dirty="0" smtClean="0"/>
              <a:t>rite something in the SVT Report unless you link it to a Standard</a:t>
            </a:r>
          </a:p>
          <a:p>
            <a:r>
              <a:rPr lang="en-US" dirty="0"/>
              <a:t>A</a:t>
            </a:r>
            <a:r>
              <a:rPr lang="en-US" dirty="0" smtClean="0"/>
              <a:t>ssume the program is hiding something</a:t>
            </a:r>
          </a:p>
          <a:p>
            <a:r>
              <a:rPr lang="en-US" dirty="0" smtClean="0"/>
              <a:t>Tell a program what to do and how to do it</a:t>
            </a:r>
          </a:p>
          <a:p>
            <a:r>
              <a:rPr lang="en-US" dirty="0"/>
              <a:t>D</a:t>
            </a:r>
            <a:r>
              <a:rPr lang="en-US" dirty="0" smtClean="0"/>
              <a:t>isclose information about the SSR or SV</a:t>
            </a:r>
          </a:p>
          <a:p>
            <a:r>
              <a:rPr lang="en-US" dirty="0"/>
              <a:t>D</a:t>
            </a:r>
            <a:r>
              <a:rPr lang="en-US" dirty="0" smtClean="0"/>
              <a:t>elay in writing your section of the SVTR</a:t>
            </a:r>
          </a:p>
          <a:p>
            <a:endParaRPr lang="en-US" dirty="0" smtClean="0"/>
          </a:p>
          <a:p>
            <a:endParaRPr lang="en-US" dirty="0" smtClean="0"/>
          </a:p>
          <a:p>
            <a:endParaRPr lang="en-US" dirty="0"/>
          </a:p>
        </p:txBody>
      </p:sp>
    </p:spTree>
    <p:extLst>
      <p:ext uri="{BB962C8B-B14F-4D97-AF65-F5344CB8AC3E}">
        <p14:creationId xmlns:p14="http://schemas.microsoft.com/office/powerpoint/2010/main" val="109850207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chair</a:t>
            </a:r>
            <a:endParaRPr lang="en-US" dirty="0"/>
          </a:p>
        </p:txBody>
      </p:sp>
      <p:sp>
        <p:nvSpPr>
          <p:cNvPr id="3" name="Content Placeholder 2"/>
          <p:cNvSpPr>
            <a:spLocks noGrp="1"/>
          </p:cNvSpPr>
          <p:nvPr>
            <p:ph idx="1"/>
          </p:nvPr>
        </p:nvSpPr>
        <p:spPr>
          <a:xfrm>
            <a:off x="1007533" y="2209800"/>
            <a:ext cx="6807200" cy="3916363"/>
          </a:xfrm>
        </p:spPr>
        <p:txBody>
          <a:bodyPr>
            <a:normAutofit/>
          </a:bodyPr>
          <a:lstStyle/>
          <a:p>
            <a:r>
              <a:rPr lang="en-US" dirty="0" smtClean="0"/>
              <a:t>Leads, organizes, schedules and speaks for the SVT</a:t>
            </a:r>
          </a:p>
          <a:p>
            <a:r>
              <a:rPr lang="en-US" dirty="0" smtClean="0"/>
              <a:t>Is the SVT’s liaison to COPRA, soliciting background from COPRA’s liaison to the program</a:t>
            </a:r>
          </a:p>
          <a:p>
            <a:r>
              <a:rPr lang="en-US" dirty="0" smtClean="0"/>
              <a:t>Is the liaison to the program</a:t>
            </a:r>
          </a:p>
          <a:p>
            <a:pPr lvl="1"/>
            <a:r>
              <a:rPr lang="en-US" dirty="0" smtClean="0"/>
              <a:t>Asks for additional information, if necessary</a:t>
            </a:r>
          </a:p>
          <a:p>
            <a:pPr lvl="1"/>
            <a:r>
              <a:rPr lang="en-US" dirty="0" smtClean="0"/>
              <a:t>Ensures the program understands the reason for and mechanics of a site visit</a:t>
            </a:r>
          </a:p>
          <a:p>
            <a:r>
              <a:rPr lang="en-US" dirty="0" smtClean="0"/>
              <a:t>Is responsible for ensuring a comprehensive and thorough evaluation and report</a:t>
            </a:r>
          </a:p>
          <a:p>
            <a:endParaRPr lang="en-US" dirty="0"/>
          </a:p>
        </p:txBody>
      </p:sp>
    </p:spTree>
    <p:extLst>
      <p:ext uri="{BB962C8B-B14F-4D97-AF65-F5344CB8AC3E}">
        <p14:creationId xmlns:p14="http://schemas.microsoft.com/office/powerpoint/2010/main" val="300494103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p:txBody>
          <a:bodyPr>
            <a:normAutofit/>
          </a:bodyPr>
          <a:lstStyle/>
          <a:p>
            <a:pPr marL="0" indent="0">
              <a:buNone/>
            </a:pPr>
            <a:r>
              <a:rPr lang="en-US" u="sng" dirty="0" err="1" smtClean="0"/>
              <a:t>Powerpoints</a:t>
            </a:r>
            <a:r>
              <a:rPr lang="en-US" dirty="0" smtClean="0"/>
              <a:t>: </a:t>
            </a:r>
          </a:p>
          <a:p>
            <a:pPr marL="0" indent="0">
              <a:buNone/>
            </a:pPr>
            <a:r>
              <a:rPr lang="en-US" dirty="0">
                <a:hlinkClick r:id="rId3"/>
              </a:rPr>
              <a:t>accreditation.naspaa.org/</a:t>
            </a:r>
            <a:r>
              <a:rPr lang="en-US" dirty="0" smtClean="0">
                <a:hlinkClick r:id="rId3"/>
              </a:rPr>
              <a:t>resources</a:t>
            </a:r>
            <a:endParaRPr lang="en-US" dirty="0" smtClean="0"/>
          </a:p>
          <a:p>
            <a:pPr marL="0" indent="0">
              <a:buNone/>
            </a:pPr>
            <a:r>
              <a:rPr lang="en-US" dirty="0">
                <a:hlinkClick r:id="rId4"/>
              </a:rPr>
              <a:t>accreditation.naspaa.org/for-site-visitors</a:t>
            </a:r>
            <a:endParaRPr lang="en-US" dirty="0"/>
          </a:p>
          <a:p>
            <a:pPr marL="0" indent="0">
              <a:buNone/>
            </a:pPr>
            <a:r>
              <a:rPr lang="en-US" sz="1600" b="1" dirty="0" smtClean="0"/>
              <a:t>If </a:t>
            </a:r>
            <a:r>
              <a:rPr lang="en-US" sz="1600" b="1" dirty="0"/>
              <a:t>you have questions stimulated by this video, submit them to:</a:t>
            </a:r>
          </a:p>
          <a:p>
            <a:pPr marL="0" indent="0">
              <a:buNone/>
            </a:pPr>
            <a:r>
              <a:rPr lang="en-US" dirty="0">
                <a:hlinkClick r:id="rId5"/>
              </a:rPr>
              <a:t>accreditation.naspaa.org/ai-questions</a:t>
            </a: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20739759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half" idx="1"/>
          </p:nvPr>
        </p:nvSpPr>
        <p:spPr>
          <a:xfrm>
            <a:off x="457199" y="2573867"/>
            <a:ext cx="8500534" cy="1075265"/>
          </a:xfrm>
        </p:spPr>
        <p:txBody>
          <a:bodyPr>
            <a:normAutofit fontScale="92500"/>
          </a:bodyPr>
          <a:lstStyle/>
          <a:p>
            <a:pPr marL="0" indent="0">
              <a:buNone/>
            </a:pPr>
            <a:r>
              <a:rPr lang="en-US" sz="2400" dirty="0" smtClean="0">
                <a:solidFill>
                  <a:schemeClr val="accent1"/>
                </a:solidFill>
              </a:rPr>
              <a:t>…is </a:t>
            </a:r>
            <a:r>
              <a:rPr lang="en-US" sz="2400" b="1" i="1" dirty="0" smtClean="0">
                <a:solidFill>
                  <a:schemeClr val="accent1"/>
                </a:solidFill>
              </a:rPr>
              <a:t>not only</a:t>
            </a:r>
            <a:r>
              <a:rPr lang="en-US" sz="2400" dirty="0" smtClean="0">
                <a:solidFill>
                  <a:schemeClr val="accent1"/>
                </a:solidFill>
              </a:rPr>
              <a:t> about voluntarily conforming to standards set by NASPAA for educational programs in public service.</a:t>
            </a:r>
            <a:endParaRPr lang="en-US" sz="2400" dirty="0">
              <a:solidFill>
                <a:schemeClr val="accent1"/>
              </a:solidFill>
            </a:endParaRPr>
          </a:p>
        </p:txBody>
      </p:sp>
      <p:sp>
        <p:nvSpPr>
          <p:cNvPr id="4" name="Content Placeholder 3"/>
          <p:cNvSpPr>
            <a:spLocks noGrp="1"/>
          </p:cNvSpPr>
          <p:nvPr>
            <p:ph sz="half" idx="13"/>
          </p:nvPr>
        </p:nvSpPr>
        <p:spPr>
          <a:xfrm>
            <a:off x="457199" y="3886199"/>
            <a:ext cx="8500534" cy="1157515"/>
          </a:xfrm>
        </p:spPr>
        <p:txBody>
          <a:bodyPr>
            <a:normAutofit fontScale="92500" lnSpcReduction="10000"/>
          </a:bodyPr>
          <a:lstStyle/>
          <a:p>
            <a:pPr marL="0" indent="0">
              <a:buNone/>
            </a:pPr>
            <a:r>
              <a:rPr lang="en-US" sz="2600" dirty="0" smtClean="0">
                <a:solidFill>
                  <a:srgbClr val="990000"/>
                </a:solidFill>
              </a:rPr>
              <a:t>…</a:t>
            </a:r>
            <a:r>
              <a:rPr lang="en-US" sz="2600" b="1" i="1" dirty="0" smtClean="0">
                <a:solidFill>
                  <a:srgbClr val="990000"/>
                </a:solidFill>
              </a:rPr>
              <a:t>is</a:t>
            </a:r>
            <a:r>
              <a:rPr lang="en-US" sz="2600" dirty="0" smtClean="0">
                <a:solidFill>
                  <a:srgbClr val="990000"/>
                </a:solidFill>
              </a:rPr>
              <a:t> also about pursuing excellence in public service through education by executing well on a mission-based strategy. </a:t>
            </a:r>
          </a:p>
          <a:p>
            <a:pPr marL="0" indent="0">
              <a:buNone/>
            </a:pPr>
            <a:endParaRPr lang="en-US" sz="2800" dirty="0">
              <a:solidFill>
                <a:srgbClr val="990000"/>
              </a:solidFill>
            </a:endParaRPr>
          </a:p>
        </p:txBody>
      </p:sp>
      <p:pic>
        <p:nvPicPr>
          <p:cNvPr id="5" name="Picture 4" descr="NASPAAlo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8900" y="517878"/>
            <a:ext cx="3090819" cy="1462988"/>
          </a:xfrm>
          <a:prstGeom prst="rect">
            <a:avLst/>
          </a:prstGeom>
        </p:spPr>
      </p:pic>
    </p:spTree>
    <p:extLst>
      <p:ext uri="{BB962C8B-B14F-4D97-AF65-F5344CB8AC3E}">
        <p14:creationId xmlns:p14="http://schemas.microsoft.com/office/powerpoint/2010/main" val="375113718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13358</TotalTime>
  <Words>920</Words>
  <Application>Microsoft Macintosh PowerPoint</Application>
  <PresentationFormat>On-screen Show (4:3)</PresentationFormat>
  <Paragraphs>100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Plaza</vt:lpstr>
      <vt:lpstr>NASPAA Accreditation</vt:lpstr>
      <vt:lpstr>You are the</vt:lpstr>
      <vt:lpstr>Are you ready?</vt:lpstr>
      <vt:lpstr>Prepare</vt:lpstr>
      <vt:lpstr>Do</vt:lpstr>
      <vt:lpstr>Do not</vt:lpstr>
      <vt:lpstr>The chair</vt:lpstr>
      <vt:lpstr>Additional resources</vt:lpstr>
      <vt:lpstr> </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Willamette University</cp:lastModifiedBy>
  <cp:revision>221</cp:revision>
  <dcterms:created xsi:type="dcterms:W3CDTF">2014-03-28T02:56:54Z</dcterms:created>
  <dcterms:modified xsi:type="dcterms:W3CDTF">2014-07-22T04:44:54Z</dcterms:modified>
</cp:coreProperties>
</file>