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67" r:id="rId2"/>
    <p:sldId id="288" r:id="rId3"/>
    <p:sldId id="289" r:id="rId4"/>
    <p:sldId id="282" r:id="rId5"/>
    <p:sldId id="29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inimized">
    <p:restoredLeft sz="15620"/>
    <p:restoredTop sz="81227" autoAdjust="0"/>
  </p:normalViewPr>
  <p:slideViewPr>
    <p:cSldViewPr snapToGrid="0" snapToObjects="1">
      <p:cViewPr>
        <p:scale>
          <a:sx n="75" d="100"/>
          <a:sy n="75" d="100"/>
        </p:scale>
        <p:origin x="-35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7/25/2014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dreamstime.com/embe2006_info"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www.dreamstime.com/pictac_info" TargetMode="External"/><Relationship Id="rId5" Type="http://schemas.openxmlformats.org/officeDocument/2006/relationships/hyperlink" Target="http://www.dreamstime.com/stuartmiles_info" TargetMode="External"/><Relationship Id="rId4" Type="http://schemas.openxmlformats.org/officeDocument/2006/relationships/hyperlink" Target="http://www.dreamstime.com/aniow3d_info"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This is a segment about Standard 7 and requirements</a:t>
            </a:r>
            <a:r>
              <a:rPr lang="en-US" b="0" baseline="0" dirty="0" smtClean="0"/>
              <a:t> for </a:t>
            </a:r>
            <a:r>
              <a:rPr lang="en-US" b="0" dirty="0" smtClean="0"/>
              <a:t>how you communicate with the outside world</a:t>
            </a:r>
            <a:r>
              <a:rPr lang="en-US" b="0" baseline="0" dirty="0" smtClean="0"/>
              <a:t> about your program</a:t>
            </a:r>
            <a:r>
              <a:rPr lang="en-US" b="0" dirty="0" smtClean="0"/>
              <a:t>.</a:t>
            </a:r>
            <a:r>
              <a:rPr lang="en-US" b="0" baseline="0" dirty="0" smtClean="0"/>
              <a:t> </a:t>
            </a:r>
          </a:p>
          <a:p>
            <a:r>
              <a:rPr lang="en-US" b="0" baseline="0" dirty="0" smtClean="0"/>
              <a:t>Feel free to pause this video at any time to study a slide.</a:t>
            </a:r>
          </a:p>
          <a:p>
            <a:r>
              <a:rPr lang="en-US" b="0" baseline="0" dirty="0" smtClean="0"/>
              <a:t>Download the slides because they contain detailed notes</a:t>
            </a:r>
          </a:p>
          <a:p>
            <a:r>
              <a:rPr lang="en-US" b="0" baseline="0" dirty="0" smtClean="0"/>
              <a:t>The video is not a substitute for attending the Accreditation Institute. You should send at least one representative from your program to the Accreditation Institute at NASPAA’s annual meeting</a:t>
            </a:r>
          </a:p>
          <a:p>
            <a:endParaRPr lang="en-US" b="0"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Standard 7 is essentially about informing</a:t>
            </a:r>
            <a:r>
              <a:rPr lang="en-US" b="0" baseline="0" dirty="0" smtClean="0"/>
              <a:t> your stakeholders about your program and providing them with the information they want and need. These stakeholders include students (current and prospective), alumni, faculty and staff (current and prospective), individuals who might provide internship placements for your students, employers of your graduates, university administrators, perhaps even policy makers or funders and, of course, NASPAA and COPRA. </a:t>
            </a:r>
          </a:p>
          <a:p>
            <a:endParaRPr lang="en-US" b="0" baseline="0" dirty="0" smtClean="0"/>
          </a:p>
          <a:p>
            <a:r>
              <a:rPr lang="en-US" b="0" baseline="0" dirty="0" smtClean="0"/>
              <a:t>There are both practical and philosophical reasons for this standard. </a:t>
            </a:r>
            <a:r>
              <a:rPr lang="en-US" b="0" baseline="0" dirty="0" smtClean="0"/>
              <a:t>The practical reason is that </a:t>
            </a:r>
            <a:r>
              <a:rPr lang="en-US" b="0" dirty="0" smtClean="0"/>
              <a:t>COPRA </a:t>
            </a:r>
            <a:r>
              <a:rPr lang="en-US" b="0" dirty="0" smtClean="0"/>
              <a:t>is required by its accreditor,</a:t>
            </a:r>
            <a:r>
              <a:rPr lang="en-US" b="0" baseline="0" dirty="0" smtClean="0"/>
              <a:t> the Council for Higher Education Accreditation or CHEA, to make certain information available and to insist that accredited programs make certain information available.  In the Self-Study Report and during the annual reporting process, COPRA will look for evidence that the required information is being shared with stakeholders. </a:t>
            </a:r>
          </a:p>
          <a:p>
            <a:endParaRPr lang="en-US" b="0" baseline="0" dirty="0" smtClean="0"/>
          </a:p>
          <a:p>
            <a:r>
              <a:rPr lang="en-US" b="0" baseline="0" dirty="0" smtClean="0"/>
              <a:t>There is also a philosophical basis for the standard in that transparency is a core public service value. </a:t>
            </a:r>
            <a:r>
              <a:rPr lang="en-US" b="0" baseline="0" dirty="0" smtClean="0"/>
              <a:t>In public service, we tend to operate from the principle that, absent a compelling reason not to release information, it should be released. </a:t>
            </a:r>
            <a:endParaRPr lang="en-US" b="0" dirty="0" smtClean="0"/>
          </a:p>
          <a:p>
            <a:endParaRPr lang="en-US" b="0" dirty="0" smtClean="0"/>
          </a:p>
          <a:p>
            <a:r>
              <a:rPr lang="en-US" b="0" dirty="0" smtClean="0"/>
              <a:t>Each</a:t>
            </a:r>
            <a:r>
              <a:rPr lang="en-US" b="0" baseline="0" dirty="0" smtClean="0"/>
              <a:t> program should provide current information about its mission, policies, practices and accomplishments to its stakeholders to inform their decisions</a:t>
            </a:r>
          </a:p>
          <a:p>
            <a:r>
              <a:rPr lang="en-US" b="0" baseline="0" dirty="0" smtClean="0"/>
              <a:t>Regardless of the media, electronic or print, used by the program as channels for its communications, the key is to provide essential information to the outside world. </a:t>
            </a:r>
            <a:endParaRPr lang="en-US" b="0" baseline="0" dirty="0" smtClean="0"/>
          </a:p>
          <a:p>
            <a:endParaRPr lang="en-US" b="0" baseline="0" dirty="0" smtClean="0"/>
          </a:p>
          <a:p>
            <a:r>
              <a:rPr lang="en-US" b="0" u="sng" dirty="0" smtClean="0">
                <a:solidFill>
                  <a:schemeClr val="tx1"/>
                </a:solidFill>
                <a:effectLst/>
                <a:hlinkClick r:id="rId3" tooltip="Embe2006"/>
              </a:rPr>
              <a:t>Images</a:t>
            </a:r>
            <a:r>
              <a:rPr lang="en-US" b="0" dirty="0" smtClean="0">
                <a:effectLst/>
                <a:hlinkClick r:id="rId3" tooltip="Embe2006"/>
              </a:rPr>
              <a:t>: Embe2006</a:t>
            </a:r>
            <a:r>
              <a:rPr lang="en-US" b="0" dirty="0" smtClean="0"/>
              <a:t> | </a:t>
            </a:r>
            <a:r>
              <a:rPr lang="en-US" b="0" dirty="0" err="1" smtClean="0"/>
              <a:t>Dreamstime.com</a:t>
            </a:r>
            <a:r>
              <a:rPr lang="en-US" b="0" dirty="0" smtClean="0"/>
              <a:t> (social </a:t>
            </a:r>
            <a:r>
              <a:rPr lang="en-US" b="0" dirty="0" err="1" smtClean="0"/>
              <a:t>commuications</a:t>
            </a:r>
            <a:r>
              <a:rPr lang="en-US" b="0" dirty="0" smtClean="0"/>
              <a:t>)</a:t>
            </a:r>
            <a:endParaRPr lang="en-US" b="0" dirty="0" smtClean="0">
              <a:effectLst/>
              <a:hlinkClick r:id="rId4" tooltip="Aniow3d"/>
            </a:endParaRPr>
          </a:p>
          <a:p>
            <a:r>
              <a:rPr lang="en-US" b="0" dirty="0" smtClean="0">
                <a:effectLst/>
                <a:hlinkClick r:id="rId4" tooltip="Aniow3d"/>
              </a:rPr>
              <a:t>Aniow3d</a:t>
            </a:r>
            <a:r>
              <a:rPr lang="en-US" b="0" dirty="0" smtClean="0"/>
              <a:t> | </a:t>
            </a:r>
            <a:r>
              <a:rPr lang="en-US" b="0" dirty="0" err="1" smtClean="0"/>
              <a:t>Dreamstime.com</a:t>
            </a:r>
            <a:r>
              <a:rPr lang="en-US" b="0" dirty="0" smtClean="0"/>
              <a:t> (surfing the</a:t>
            </a:r>
            <a:r>
              <a:rPr lang="en-US" b="0" baseline="0" dirty="0" smtClean="0"/>
              <a:t> web)</a:t>
            </a:r>
          </a:p>
          <a:p>
            <a:r>
              <a:rPr lang="en-US" dirty="0" smtClean="0">
                <a:effectLst/>
                <a:hlinkClick r:id="rId5" tooltip="Stuart Miles (Stuartmiles)"/>
              </a:rPr>
              <a:t>Stuart Miles</a:t>
            </a:r>
            <a:r>
              <a:rPr lang="en-US" dirty="0" smtClean="0"/>
              <a:t> | </a:t>
            </a:r>
            <a:r>
              <a:rPr lang="en-US" dirty="0" err="1" smtClean="0"/>
              <a:t>Dreamstime.com</a:t>
            </a:r>
            <a:r>
              <a:rPr lang="en-US" dirty="0" smtClean="0"/>
              <a:t> (Facts)</a:t>
            </a:r>
            <a:endParaRPr lang="en-US" baseline="0" dirty="0" smtClean="0"/>
          </a:p>
          <a:p>
            <a:r>
              <a:rPr lang="en-US" dirty="0" smtClean="0">
                <a:effectLst/>
                <a:hlinkClick r:id="rId6" tooltip="Pictac"/>
              </a:rPr>
              <a:t>Pictac</a:t>
            </a:r>
            <a:r>
              <a:rPr lang="en-US" dirty="0" smtClean="0"/>
              <a:t> | </a:t>
            </a:r>
            <a:r>
              <a:rPr lang="en-US" dirty="0" err="1" smtClean="0"/>
              <a:t>Dreamstime.com</a:t>
            </a:r>
            <a:r>
              <a:rPr lang="en-US" dirty="0" smtClean="0"/>
              <a:t> (transparent globe)</a:t>
            </a:r>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2442107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This table summarizes what information needs to be released</a:t>
            </a:r>
            <a:r>
              <a:rPr lang="en-US" b="0" baseline="0" dirty="0" smtClean="0"/>
              <a:t> or made public by a program, and what NASPAA will release. Generally, NASPAA is aggregating program information to release information about the entire field, but sometimes the data released by NASPAA will be in the form of a searchable data base that allows the stakeholder to access program-level information.  </a:t>
            </a:r>
            <a:endParaRPr lang="en-US" b="0" baseline="0" dirty="0" smtClean="0"/>
          </a:p>
          <a:p>
            <a:endParaRPr lang="en-US" b="0" baseline="0" dirty="0" smtClean="0"/>
          </a:p>
          <a:p>
            <a:r>
              <a:rPr lang="en-US" b="0" baseline="0" dirty="0" smtClean="0"/>
              <a:t>By way of illustration, the program is required to release information regarding its degree title, the number of credit hours required, tuition and fees costs, criteria and process for admission, number of students, names of faculty and their accomplishments, graduation rates and job placement. NASPAA uses this information to release data which present a picture of the discipline as a whole such as the number of accredited programs of various degree titles, the mean or median costs of tuition, the mean number of credit hours required for degree completion, the proportion of graduates working in various sectors, etc. NASPAA also provides a searchable database that lets prospective students, for example, find a program in a particular state or country that offers certain specializations. </a:t>
            </a:r>
            <a:endParaRPr lang="en-US" b="0" baseline="0" dirty="0" smtClean="0"/>
          </a:p>
          <a:p>
            <a:endParaRPr lang="en-US" b="0" baseline="0" dirty="0" smtClean="0"/>
          </a:p>
          <a:p>
            <a:r>
              <a:rPr lang="en-US" b="0" baseline="0" dirty="0" smtClean="0"/>
              <a:t>If a program’s mission meets one of three special conditions, it should participate in specified data surveys to provide additional information that NASPAA will release to targeted audiences. </a:t>
            </a:r>
            <a:r>
              <a:rPr lang="en-US" b="0" baseline="0" dirty="0" smtClean="0"/>
              <a:t>The special conditions are for programs with missions which:</a:t>
            </a:r>
            <a:endParaRPr lang="en-US" b="0" baseline="0" dirty="0" smtClean="0"/>
          </a:p>
          <a:p>
            <a:pPr marL="685800" lvl="1" indent="-228600">
              <a:buFont typeface="+mj-lt"/>
              <a:buAutoNum type="arabicPeriod"/>
            </a:pPr>
            <a:r>
              <a:rPr lang="en-US" b="0" baseline="0" dirty="0" smtClean="0"/>
              <a:t>Seek </a:t>
            </a:r>
            <a:r>
              <a:rPr lang="en-US" b="0" baseline="0" dirty="0" smtClean="0"/>
              <a:t>a national or international applicant pool and national/international scope of influence</a:t>
            </a:r>
          </a:p>
          <a:p>
            <a:pPr marL="685800" lvl="1" indent="-228600">
              <a:buFont typeface="+mj-lt"/>
              <a:buAutoNum type="arabicPeriod"/>
            </a:pPr>
            <a:r>
              <a:rPr lang="en-US" b="0" baseline="0" dirty="0" smtClean="0"/>
              <a:t>Have highly </a:t>
            </a:r>
            <a:r>
              <a:rPr lang="en-US" b="0" baseline="0" dirty="0" smtClean="0"/>
              <a:t>selective admissions</a:t>
            </a:r>
          </a:p>
          <a:p>
            <a:pPr marL="685800" lvl="1" indent="-228600">
              <a:buFont typeface="+mj-lt"/>
              <a:buAutoNum type="arabicPeriod"/>
            </a:pPr>
            <a:r>
              <a:rPr lang="en-US" b="0" baseline="0" dirty="0" smtClean="0"/>
              <a:t>Engage in international </a:t>
            </a:r>
            <a:r>
              <a:rPr lang="en-US" b="0" baseline="0" dirty="0" smtClean="0"/>
              <a:t>public affairs education</a:t>
            </a:r>
          </a:p>
          <a:p>
            <a:endParaRPr lang="en-US" b="0" baseline="0" dirty="0" smtClean="0"/>
          </a:p>
          <a:p>
            <a:r>
              <a:rPr lang="en-US" b="0" baseline="0" dirty="0" smtClean="0"/>
              <a:t>Every program should have </a:t>
            </a:r>
            <a:r>
              <a:rPr lang="en-US" b="0" baseline="0" dirty="0" smtClean="0"/>
              <a:t>a process for maintaining the currency of information required for public accountability</a:t>
            </a:r>
          </a:p>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t>Although not information</a:t>
            </a:r>
            <a:r>
              <a:rPr lang="en-US" b="0" baseline="0" dirty="0" smtClean="0"/>
              <a:t> needs to be provided on the program’s website, programs using other methods should be able to explain how the communication method aligns with the stakeholders’ needs.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t>A</a:t>
            </a:r>
            <a:r>
              <a:rPr lang="en-US" b="0" baseline="0" dirty="0" smtClean="0"/>
              <a:t> program should provide the information outlined in this table on the web or otherwise explain how it meets the public accountability of this standard. </a:t>
            </a:r>
          </a:p>
          <a:p>
            <a:endParaRPr lang="en-US" sz="1200" b="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b="0" baseline="0" dirty="0" smtClean="0"/>
              <a:t>In addition to the specific requirements listed in the Table, the guiding principles of Standard 7 are:</a:t>
            </a:r>
          </a:p>
          <a:p>
            <a:pPr marL="628650" lvl="1" indent="-171450">
              <a:buFont typeface="Arial"/>
              <a:buChar char="•"/>
            </a:pPr>
            <a:r>
              <a:rPr lang="en-US" b="0" baseline="0" dirty="0" smtClean="0"/>
              <a:t>Convey the facts</a:t>
            </a:r>
          </a:p>
          <a:p>
            <a:pPr marL="628650" lvl="1" indent="-171450">
              <a:buFont typeface="Arial"/>
              <a:buChar char="•"/>
            </a:pPr>
            <a:r>
              <a:rPr lang="en-US" b="0" baseline="0" dirty="0" smtClean="0"/>
              <a:t>Tell the truth</a:t>
            </a:r>
          </a:p>
          <a:p>
            <a:pPr marL="628650" lvl="1" indent="-171450">
              <a:buFont typeface="Arial"/>
              <a:buChar char="•"/>
            </a:pPr>
            <a:r>
              <a:rPr lang="en-US" b="0" baseline="0" dirty="0" smtClean="0"/>
              <a:t>Be transparent</a:t>
            </a:r>
            <a:endParaRPr lang="en-US" b="0" dirty="0" smtClean="0"/>
          </a:p>
          <a:p>
            <a:endParaRPr lang="en-US" b="0" dirty="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273338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lists several additional resources you may find helpful. </a:t>
            </a:r>
          </a:p>
          <a:p>
            <a:endParaRPr lang="en-US" dirty="0" smtClean="0"/>
          </a:p>
          <a:p>
            <a:r>
              <a:rPr lang="en-US" dirty="0" smtClean="0"/>
              <a:t>Please submit questions regarding this or any of the videos or regarding the Standards or Self-Study Instructions to the address listed on this slide. Answers will be compiled into FAQs that will be posted and updated regularly, and common concerns will be incorporated into the AI Training Workshop.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988528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dirty="0" smtClean="0"/>
              <a:t>This statement captures the essence of NASPAA Accreditation.</a:t>
            </a:r>
            <a:r>
              <a:rPr lang="en-US" b="0" baseline="0" dirty="0" smtClean="0"/>
              <a:t> It is mission-driven, outcomes-oriented, evidence-based, accreditation-earning program management. </a:t>
            </a:r>
            <a:r>
              <a:rPr lang="en-US" b="0" dirty="0" smtClean="0"/>
              <a:t>This is not just about accreditation. </a:t>
            </a:r>
            <a:r>
              <a:rPr lang="en-US" b="0" baseline="0" dirty="0" smtClean="0"/>
              <a:t>This is about improving public service. That is, accreditation is not the ultimate goal, the improvement of public service is. If you manage your program strategically in conformity with the standards you will contribute to improving public service and you will also be able to secure accreditation. </a:t>
            </a:r>
            <a:endParaRPr lang="en-US" b="0"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280919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7/25/2014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7/25/2014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7/25/2014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7/25/2014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7/25/2014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7/25/2014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7/25/2014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7/25/2014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7/25/2014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7/25/2014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7/25/2014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7/25/2014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accreditation.naspaa.org/resourc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accreditation.naspaa.org/ai-question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888004"/>
          </a:xfrm>
        </p:spPr>
        <p:txBody>
          <a:bodyPr>
            <a:normAutofit/>
          </a:bodyPr>
          <a:lstStyle/>
          <a:p>
            <a:r>
              <a:rPr lang="en-US" sz="4000" dirty="0" smtClean="0"/>
              <a:t>NASPAA Accreditation</a:t>
            </a:r>
            <a:endParaRPr lang="en-US" sz="4000" dirty="0"/>
          </a:p>
        </p:txBody>
      </p:sp>
      <p:sp>
        <p:nvSpPr>
          <p:cNvPr id="3" name="Subtitle 2"/>
          <p:cNvSpPr>
            <a:spLocks noGrp="1"/>
          </p:cNvSpPr>
          <p:nvPr>
            <p:ph type="subTitle" idx="1"/>
          </p:nvPr>
        </p:nvSpPr>
        <p:spPr>
          <a:xfrm>
            <a:off x="3073691" y="5257799"/>
            <a:ext cx="6070309" cy="1295401"/>
          </a:xfrm>
        </p:spPr>
        <p:txBody>
          <a:bodyPr>
            <a:normAutofit/>
          </a:bodyPr>
          <a:lstStyle/>
          <a:p>
            <a:r>
              <a:rPr lang="en-US" sz="2200" dirty="0" smtClean="0"/>
              <a:t>Matching communications with mission: Standard </a:t>
            </a:r>
            <a:r>
              <a:rPr lang="en-US" sz="2200" dirty="0"/>
              <a:t>7</a:t>
            </a:r>
            <a:endParaRPr lang="en-US" sz="2200" dirty="0" smtClean="0"/>
          </a:p>
          <a:p>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200" y="4274203"/>
            <a:ext cx="7138988" cy="566738"/>
          </a:xfrm>
        </p:spPr>
        <p:txBody>
          <a:bodyPr/>
          <a:lstStyle/>
          <a:p>
            <a:r>
              <a:rPr lang="en-US" dirty="0" smtClean="0"/>
              <a:t>Transparency and Truth-in-Advertising</a:t>
            </a:r>
            <a:endParaRPr lang="en-US" dirty="0"/>
          </a:p>
        </p:txBody>
      </p:sp>
      <p:sp>
        <p:nvSpPr>
          <p:cNvPr id="4" name="Text Placeholder 3"/>
          <p:cNvSpPr>
            <a:spLocks noGrp="1"/>
          </p:cNvSpPr>
          <p:nvPr>
            <p:ph type="body" sz="half" idx="2"/>
          </p:nvPr>
        </p:nvSpPr>
        <p:spPr/>
        <p:txBody>
          <a:bodyPr/>
          <a:lstStyle/>
          <a:p>
            <a:r>
              <a:rPr lang="en-US" dirty="0" smtClean="0"/>
              <a:t>Informing your stakeholders</a:t>
            </a:r>
          </a:p>
          <a:p>
            <a:endParaRPr lang="en-US" dirty="0"/>
          </a:p>
          <a:p>
            <a:r>
              <a:rPr lang="en-US" dirty="0" smtClean="0"/>
              <a:t>Rationales for this Standard</a:t>
            </a:r>
            <a:endParaRPr lang="en-US" dirty="0"/>
          </a:p>
        </p:txBody>
      </p:sp>
      <p:pic>
        <p:nvPicPr>
          <p:cNvPr id="11" name="Picture Placeholder 10" descr="surfing_Aniow3ddreamstime_m_24188116.jpg"/>
          <p:cNvPicPr>
            <a:picLocks noGrp="1" noChangeAspect="1"/>
          </p:cNvPicPr>
          <p:nvPr>
            <p:ph type="pic" idx="13"/>
          </p:nvPr>
        </p:nvPicPr>
        <p:blipFill>
          <a:blip r:embed="rId3" cstate="email">
            <a:extLst>
              <a:ext uri="{28A0092B-C50C-407E-A947-70E740481C1C}">
                <a14:useLocalDpi xmlns:a14="http://schemas.microsoft.com/office/drawing/2010/main" val="0"/>
              </a:ext>
            </a:extLst>
          </a:blip>
          <a:srcRect t="24814" b="24814"/>
          <a:stretch>
            <a:fillRect/>
          </a:stretch>
        </p:blipFill>
        <p:spPr/>
      </p:pic>
      <p:pic>
        <p:nvPicPr>
          <p:cNvPr id="14" name="Picture Placeholder 13" descr="transparent_dreamstime_m_14182529.jpg"/>
          <p:cNvPicPr>
            <a:picLocks noGrp="1" noChangeAspect="1"/>
          </p:cNvPicPr>
          <p:nvPr>
            <p:ph type="pic" idx="1"/>
          </p:nvPr>
        </p:nvPicPr>
        <p:blipFill>
          <a:blip r:embed="rId4" cstate="email">
            <a:extLst>
              <a:ext uri="{28A0092B-C50C-407E-A947-70E740481C1C}">
                <a14:useLocalDpi xmlns:a14="http://schemas.microsoft.com/office/drawing/2010/main" val="0"/>
              </a:ext>
            </a:extLst>
          </a:blip>
          <a:srcRect l="3518" r="3518"/>
          <a:stretch>
            <a:fillRect/>
          </a:stretch>
        </p:blipFill>
        <p:spPr/>
      </p:pic>
      <p:pic>
        <p:nvPicPr>
          <p:cNvPr id="18" name="Picture Placeholder 17" descr="words-refer-to-information-truth-theory-fact-referring-40232795.jpg"/>
          <p:cNvPicPr>
            <a:picLocks noGrp="1" noChangeAspect="1"/>
          </p:cNvPicPr>
          <p:nvPr>
            <p:ph type="pic" idx="14"/>
          </p:nvPr>
        </p:nvPicPr>
        <p:blipFill>
          <a:blip r:embed="rId5">
            <a:extLst>
              <a:ext uri="{28A0092B-C50C-407E-A947-70E740481C1C}">
                <a14:useLocalDpi xmlns:a14="http://schemas.microsoft.com/office/drawing/2010/main" val="0"/>
              </a:ext>
            </a:extLst>
          </a:blip>
          <a:srcRect t="11501" b="11501"/>
          <a:stretch>
            <a:fillRect/>
          </a:stretch>
        </p:blipFill>
        <p:spPr/>
      </p:pic>
      <p:pic>
        <p:nvPicPr>
          <p:cNvPr id="19" name="Picture Placeholder 18" descr="communicate_embe2006_dreamstime_m_36901890.jpg"/>
          <p:cNvPicPr>
            <a:picLocks noGrp="1" noChangeAspect="1"/>
          </p:cNvPicPr>
          <p:nvPr>
            <p:ph type="pic" idx="15"/>
          </p:nvPr>
        </p:nvPicPr>
        <p:blipFill>
          <a:blip r:embed="rId6" cstate="email">
            <a:extLst>
              <a:ext uri="{28A0092B-C50C-407E-A947-70E740481C1C}">
                <a14:useLocalDpi xmlns:a14="http://schemas.microsoft.com/office/drawing/2010/main" val="0"/>
              </a:ext>
            </a:extLst>
          </a:blip>
          <a:srcRect t="1883" b="1883"/>
          <a:stretch>
            <a:fillRect/>
          </a:stretch>
        </p:blipFill>
        <p:spPr/>
      </p:pic>
    </p:spTree>
    <p:extLst>
      <p:ext uri="{BB962C8B-B14F-4D97-AF65-F5344CB8AC3E}">
        <p14:creationId xmlns:p14="http://schemas.microsoft.com/office/powerpoint/2010/main" val="35640710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releases what publicly?</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126898"/>
              </p:ext>
            </p:extLst>
          </p:nvPr>
        </p:nvGraphicFramePr>
        <p:xfrm>
          <a:off x="457199" y="1964267"/>
          <a:ext cx="8043333" cy="4800590"/>
        </p:xfrm>
        <a:graphic>
          <a:graphicData uri="http://schemas.openxmlformats.org/drawingml/2006/table">
            <a:tbl>
              <a:tblPr firstRow="1" bandRow="1">
                <a:tableStyleId>{5C22544A-7EE6-4342-B048-85BDC9FD1C3A}</a:tableStyleId>
              </a:tblPr>
              <a:tblGrid>
                <a:gridCol w="3115734"/>
                <a:gridCol w="2235200"/>
                <a:gridCol w="2692399"/>
              </a:tblGrid>
              <a:tr h="377226">
                <a:tc>
                  <a:txBody>
                    <a:bodyPr/>
                    <a:lstStyle/>
                    <a:p>
                      <a:pPr algn="ctr"/>
                      <a:r>
                        <a:rPr lang="en-US" dirty="0" smtClean="0"/>
                        <a:t>Information</a:t>
                      </a:r>
                      <a:endParaRPr lang="en-US" dirty="0"/>
                    </a:p>
                  </a:txBody>
                  <a:tcPr/>
                </a:tc>
                <a:tc>
                  <a:txBody>
                    <a:bodyPr/>
                    <a:lstStyle/>
                    <a:p>
                      <a:pPr algn="ctr"/>
                      <a:r>
                        <a:rPr lang="en-US" dirty="0" smtClean="0"/>
                        <a:t>Program</a:t>
                      </a:r>
                      <a:endParaRPr lang="en-US" dirty="0"/>
                    </a:p>
                  </a:txBody>
                  <a:tcPr/>
                </a:tc>
                <a:tc>
                  <a:txBody>
                    <a:bodyPr/>
                    <a:lstStyle/>
                    <a:p>
                      <a:pPr algn="ctr"/>
                      <a:r>
                        <a:rPr lang="en-US" dirty="0" smtClean="0"/>
                        <a:t>NASPAA</a:t>
                      </a:r>
                      <a:endParaRPr lang="en-US" dirty="0"/>
                    </a:p>
                  </a:txBody>
                  <a:tcPr/>
                </a:tc>
              </a:tr>
              <a:tr h="377226">
                <a:tc>
                  <a:txBody>
                    <a:bodyPr/>
                    <a:lstStyle/>
                    <a:p>
                      <a:r>
                        <a:rPr lang="en-US" dirty="0" smtClean="0"/>
                        <a:t>Basic</a:t>
                      </a:r>
                      <a:r>
                        <a:rPr lang="en-US" baseline="0" dirty="0" smtClean="0"/>
                        <a:t> Program Information</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r>
              <a:tr h="377226">
                <a:tc>
                  <a:txBody>
                    <a:bodyPr/>
                    <a:lstStyle/>
                    <a:p>
                      <a:r>
                        <a:rPr lang="en-US" dirty="0" smtClean="0"/>
                        <a:t>Mission</a:t>
                      </a:r>
                      <a:endParaRPr lang="en-US" dirty="0"/>
                    </a:p>
                  </a:txBody>
                  <a:tcPr/>
                </a:tc>
                <a:tc>
                  <a:txBody>
                    <a:bodyPr/>
                    <a:lstStyle/>
                    <a:p>
                      <a:pPr algn="ctr"/>
                      <a:r>
                        <a:rPr lang="en-US" dirty="0" smtClean="0"/>
                        <a:t>X</a:t>
                      </a:r>
                      <a:endParaRPr lang="en-US" dirty="0"/>
                    </a:p>
                  </a:txBody>
                  <a:tcPr/>
                </a:tc>
                <a:tc>
                  <a:txBody>
                    <a:bodyPr/>
                    <a:lstStyle/>
                    <a:p>
                      <a:pPr algn="ctr"/>
                      <a:endParaRPr lang="en-US"/>
                    </a:p>
                  </a:txBody>
                  <a:tcPr/>
                </a:tc>
              </a:tr>
              <a:tr h="377226">
                <a:tc>
                  <a:txBody>
                    <a:bodyPr/>
                    <a:lstStyle/>
                    <a:p>
                      <a:r>
                        <a:rPr lang="en-US" dirty="0" smtClean="0"/>
                        <a:t>Performance</a:t>
                      </a:r>
                      <a:endParaRPr lang="en-US" dirty="0"/>
                    </a:p>
                  </a:txBody>
                  <a:tcPr/>
                </a:tc>
                <a:tc>
                  <a:txBody>
                    <a:bodyPr/>
                    <a:lstStyle/>
                    <a:p>
                      <a:pPr algn="ctr"/>
                      <a:endParaRPr lang="en-US" dirty="0"/>
                    </a:p>
                  </a:txBody>
                  <a:tcPr/>
                </a:tc>
                <a:tc>
                  <a:txBody>
                    <a:bodyPr/>
                    <a:lstStyle/>
                    <a:p>
                      <a:pPr algn="ctr"/>
                      <a:r>
                        <a:rPr lang="en-US" dirty="0" smtClean="0"/>
                        <a:t>X</a:t>
                      </a:r>
                      <a:endParaRPr lang="en-US" dirty="0"/>
                    </a:p>
                  </a:txBody>
                  <a:tcPr/>
                </a:tc>
              </a:tr>
              <a:tr h="377226">
                <a:tc>
                  <a:txBody>
                    <a:bodyPr/>
                    <a:lstStyle/>
                    <a:p>
                      <a:r>
                        <a:rPr lang="en-US" dirty="0" smtClean="0"/>
                        <a:t>Criteria</a:t>
                      </a:r>
                      <a:r>
                        <a:rPr lang="en-US" baseline="0" dirty="0" smtClean="0"/>
                        <a:t> for admissions</a:t>
                      </a:r>
                      <a:endParaRPr lang="en-US" dirty="0"/>
                    </a:p>
                  </a:txBody>
                  <a:tcPr/>
                </a:tc>
                <a:tc>
                  <a:txBody>
                    <a:bodyPr/>
                    <a:lstStyle/>
                    <a:p>
                      <a:pPr algn="ctr"/>
                      <a:r>
                        <a:rPr lang="en-US" dirty="0" smtClean="0"/>
                        <a:t>X</a:t>
                      </a:r>
                      <a:endParaRPr lang="en-US" dirty="0"/>
                    </a:p>
                  </a:txBody>
                  <a:tcPr/>
                </a:tc>
                <a:tc>
                  <a:txBody>
                    <a:bodyPr/>
                    <a:lstStyle/>
                    <a:p>
                      <a:pPr algn="ctr"/>
                      <a:endParaRPr lang="en-US" dirty="0"/>
                    </a:p>
                  </a:txBody>
                  <a:tcPr/>
                </a:tc>
              </a:tr>
              <a:tr h="377226">
                <a:tc>
                  <a:txBody>
                    <a:bodyPr/>
                    <a:lstStyle/>
                    <a:p>
                      <a:r>
                        <a:rPr lang="en-US" dirty="0" smtClean="0"/>
                        <a:t>Enrollment</a:t>
                      </a:r>
                      <a:r>
                        <a:rPr lang="en-US" baseline="0" dirty="0" smtClean="0"/>
                        <a:t>(#/d</a:t>
                      </a:r>
                      <a:r>
                        <a:rPr lang="en-US" dirty="0" smtClean="0"/>
                        <a:t>iversity)</a:t>
                      </a:r>
                      <a:endParaRPr lang="en-US" dirty="0"/>
                    </a:p>
                  </a:txBody>
                  <a:tcPr/>
                </a:tc>
                <a:tc>
                  <a:txBody>
                    <a:bodyPr/>
                    <a:lstStyle/>
                    <a:p>
                      <a:pPr algn="ctr"/>
                      <a:endParaRPr lang="en-US" dirty="0"/>
                    </a:p>
                  </a:txBody>
                  <a:tcPr/>
                </a:tc>
                <a:tc>
                  <a:txBody>
                    <a:bodyPr/>
                    <a:lstStyle/>
                    <a:p>
                      <a:pPr algn="ctr"/>
                      <a:r>
                        <a:rPr lang="en-US" dirty="0" smtClean="0"/>
                        <a:t>X</a:t>
                      </a:r>
                      <a:endParaRPr lang="en-US" dirty="0"/>
                    </a:p>
                  </a:txBody>
                  <a:tcPr/>
                </a:tc>
              </a:tr>
              <a:tr h="377226">
                <a:tc>
                  <a:txBody>
                    <a:bodyPr/>
                    <a:lstStyle/>
                    <a:p>
                      <a:r>
                        <a:rPr lang="en-US" dirty="0" smtClean="0"/>
                        <a:t>Faculty </a:t>
                      </a:r>
                      <a:endParaRPr lang="en-US" dirty="0"/>
                    </a:p>
                  </a:txBody>
                  <a:tcPr/>
                </a:tc>
                <a:tc>
                  <a:txBody>
                    <a:bodyPr/>
                    <a:lstStyle/>
                    <a:p>
                      <a:pPr algn="ctr"/>
                      <a:r>
                        <a:rPr lang="en-US" dirty="0" smtClean="0"/>
                        <a:t>X (# &amp;</a:t>
                      </a:r>
                      <a:r>
                        <a:rPr lang="en-US" baseline="0" dirty="0" smtClean="0"/>
                        <a:t> identity)</a:t>
                      </a:r>
                      <a:endParaRPr lang="en-US" dirty="0"/>
                    </a:p>
                  </a:txBody>
                  <a:tcPr/>
                </a:tc>
                <a:tc>
                  <a:txBody>
                    <a:bodyPr/>
                    <a:lstStyle/>
                    <a:p>
                      <a:pPr algn="ctr"/>
                      <a:r>
                        <a:rPr lang="en-US" dirty="0" smtClean="0"/>
                        <a:t>X(diversity)</a:t>
                      </a:r>
                      <a:endParaRPr lang="en-US" dirty="0"/>
                    </a:p>
                  </a:txBody>
                  <a:tcPr/>
                </a:tc>
              </a:tr>
              <a:tr h="377226">
                <a:tc>
                  <a:txBody>
                    <a:bodyPr/>
                    <a:lstStyle/>
                    <a:p>
                      <a:r>
                        <a:rPr lang="en-US" dirty="0" smtClean="0"/>
                        <a:t>Cost of degree</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r>
              <a:tr h="377226">
                <a:tc>
                  <a:txBody>
                    <a:bodyPr/>
                    <a:lstStyle/>
                    <a:p>
                      <a:r>
                        <a:rPr lang="en-US" dirty="0" smtClean="0"/>
                        <a:t>Placement</a:t>
                      </a:r>
                      <a:r>
                        <a:rPr lang="en-US" baseline="0" dirty="0" smtClean="0"/>
                        <a:t> of grads</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tr>
              <a:tr h="377226">
                <a:tc>
                  <a:txBody>
                    <a:bodyPr/>
                    <a:lstStyle/>
                    <a:p>
                      <a:r>
                        <a:rPr lang="en-US" dirty="0" smtClean="0"/>
                        <a:t>Internship placement</a:t>
                      </a:r>
                      <a:endParaRPr lang="en-US" dirty="0"/>
                    </a:p>
                  </a:txBody>
                  <a:tcPr/>
                </a:tc>
                <a:tc>
                  <a:txBody>
                    <a:bodyPr/>
                    <a:lstStyle/>
                    <a:p>
                      <a:pPr algn="ctr"/>
                      <a:r>
                        <a:rPr lang="en-US" dirty="0" smtClean="0"/>
                        <a:t>X</a:t>
                      </a:r>
                      <a:endParaRPr lang="en-US" dirty="0"/>
                    </a:p>
                  </a:txBody>
                  <a:tcPr/>
                </a:tc>
                <a:tc>
                  <a:txBody>
                    <a:bodyPr/>
                    <a:lstStyle/>
                    <a:p>
                      <a:pPr algn="ctr"/>
                      <a:endParaRPr lang="en-US" dirty="0"/>
                    </a:p>
                  </a:txBody>
                  <a:tcPr/>
                </a:tc>
              </a:tr>
              <a:tr h="377226">
                <a:tc>
                  <a:txBody>
                    <a:bodyPr/>
                    <a:lstStyle/>
                    <a:p>
                      <a:r>
                        <a:rPr lang="en-US" dirty="0" smtClean="0"/>
                        <a:t>Faculty</a:t>
                      </a:r>
                      <a:r>
                        <a:rPr lang="en-US" baseline="0" dirty="0" smtClean="0"/>
                        <a:t> performance</a:t>
                      </a:r>
                      <a:endParaRPr lang="en-US" dirty="0"/>
                    </a:p>
                  </a:txBody>
                  <a:tcPr/>
                </a:tc>
                <a:tc>
                  <a:txBody>
                    <a:bodyPr/>
                    <a:lstStyle/>
                    <a:p>
                      <a:pPr algn="ctr"/>
                      <a:endParaRPr lang="en-US" dirty="0"/>
                    </a:p>
                  </a:txBody>
                  <a:tcPr/>
                </a:tc>
                <a:tc>
                  <a:txBody>
                    <a:bodyPr/>
                    <a:lstStyle/>
                    <a:p>
                      <a:pPr algn="ctr"/>
                      <a:r>
                        <a:rPr lang="en-US" dirty="0" smtClean="0"/>
                        <a:t>X</a:t>
                      </a:r>
                      <a:endParaRPr lang="en-US" dirty="0"/>
                    </a:p>
                  </a:txBody>
                  <a:tcPr/>
                </a:tc>
              </a:tr>
              <a:tr h="651104">
                <a:tc>
                  <a:txBody>
                    <a:bodyPr/>
                    <a:lstStyle/>
                    <a:p>
                      <a:r>
                        <a:rPr lang="en-US" dirty="0" smtClean="0"/>
                        <a:t>Graduate</a:t>
                      </a:r>
                      <a:r>
                        <a:rPr lang="en-US" baseline="0" dirty="0" smtClean="0"/>
                        <a:t> performance</a:t>
                      </a:r>
                      <a:endParaRPr lang="en-US" dirty="0"/>
                    </a:p>
                  </a:txBody>
                  <a:tcPr/>
                </a:tc>
                <a:tc>
                  <a:txBody>
                    <a:bodyPr/>
                    <a:lstStyle/>
                    <a:p>
                      <a:pPr algn="ctr"/>
                      <a:r>
                        <a:rPr lang="en-US" dirty="0" smtClean="0"/>
                        <a:t>X</a:t>
                      </a:r>
                    </a:p>
                    <a:p>
                      <a:pPr algn="ctr"/>
                      <a:r>
                        <a:rPr lang="en-US" dirty="0" smtClean="0"/>
                        <a:t>(Completion) </a:t>
                      </a:r>
                      <a:endParaRPr lang="en-US" dirty="0"/>
                    </a:p>
                  </a:txBody>
                  <a:tcPr/>
                </a:tc>
                <a:tc>
                  <a:txBody>
                    <a:bodyPr/>
                    <a:lstStyle/>
                    <a:p>
                      <a:pPr algn="ctr"/>
                      <a:r>
                        <a:rPr lang="en-US" dirty="0" smtClean="0"/>
                        <a:t>X</a:t>
                      </a:r>
                    </a:p>
                    <a:p>
                      <a:pPr algn="ctr"/>
                      <a:r>
                        <a:rPr lang="en-US" dirty="0" smtClean="0"/>
                        <a:t>(Learning outcomes)</a:t>
                      </a:r>
                      <a:endParaRPr lang="en-US" dirty="0"/>
                    </a:p>
                  </a:txBody>
                  <a:tcPr/>
                </a:tc>
              </a:tr>
            </a:tbl>
          </a:graphicData>
        </a:graphic>
      </p:graphicFrame>
      <p:pic>
        <p:nvPicPr>
          <p:cNvPr id="4" name="Picture 3"/>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162800" y="254000"/>
            <a:ext cx="1710267" cy="1710267"/>
          </a:xfrm>
          <a:prstGeom prst="rect">
            <a:avLst/>
          </a:prstGeom>
          <a:noFill/>
          <a:ln>
            <a:noFill/>
          </a:ln>
        </p:spPr>
      </p:pic>
    </p:spTree>
    <p:extLst>
      <p:ext uri="{BB962C8B-B14F-4D97-AF65-F5344CB8AC3E}">
        <p14:creationId xmlns:p14="http://schemas.microsoft.com/office/powerpoint/2010/main" val="37182836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a:xfrm>
            <a:off x="457199" y="2209800"/>
            <a:ext cx="7882468" cy="3916363"/>
          </a:xfrm>
        </p:spPr>
        <p:txBody>
          <a:bodyPr>
            <a:normAutofit/>
          </a:bodyPr>
          <a:lstStyle/>
          <a:p>
            <a:pPr marL="0" indent="0">
              <a:buNone/>
            </a:pPr>
            <a:r>
              <a:rPr lang="en-US" u="sng" dirty="0" err="1" smtClean="0"/>
              <a:t>Powerpoints</a:t>
            </a:r>
            <a:r>
              <a:rPr lang="en-US" dirty="0" smtClean="0"/>
              <a:t>: </a:t>
            </a:r>
          </a:p>
          <a:p>
            <a:pPr marL="0" indent="0">
              <a:buNone/>
            </a:pPr>
            <a:r>
              <a:rPr lang="en-US" dirty="0">
                <a:hlinkClick r:id="rId3"/>
              </a:rPr>
              <a:t>accreditation.naspaa.org/</a:t>
            </a:r>
            <a:r>
              <a:rPr lang="en-US" dirty="0" smtClean="0">
                <a:hlinkClick r:id="rId3"/>
              </a:rPr>
              <a:t>resources</a:t>
            </a:r>
            <a:endParaRPr lang="en-US" dirty="0"/>
          </a:p>
          <a:p>
            <a:pPr marL="0" indent="0">
              <a:buNone/>
            </a:pPr>
            <a:r>
              <a:rPr lang="en-US" b="1" dirty="0" smtClean="0"/>
              <a:t>If </a:t>
            </a:r>
            <a:r>
              <a:rPr lang="en-US" b="1" dirty="0"/>
              <a:t>you have questions stimulated by this video, submit them to:</a:t>
            </a:r>
          </a:p>
          <a:p>
            <a:pPr marL="0" indent="0">
              <a:buNone/>
            </a:pPr>
            <a:r>
              <a:rPr lang="en-US" dirty="0">
                <a:hlinkClick r:id="rId4"/>
              </a:rPr>
              <a:t>accreditation.naspaa.org/ai-questions</a:t>
            </a: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207397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449806"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lgn="ctr">
              <a:buNone/>
            </a:pPr>
            <a:r>
              <a:rPr lang="en-US" sz="3600" b="1" dirty="0" smtClean="0">
                <a:solidFill>
                  <a:schemeClr val="accent2">
                    <a:lumMod val="90000"/>
                    <a:lumOff val="10000"/>
                  </a:schemeClr>
                </a:solidFill>
              </a:rPr>
              <a:t>Mission-driven</a:t>
            </a:r>
          </a:p>
          <a:p>
            <a:pPr marL="0" indent="0" algn="ctr">
              <a:buNone/>
            </a:pPr>
            <a:r>
              <a:rPr lang="en-US" sz="3600" b="1" dirty="0" smtClean="0">
                <a:solidFill>
                  <a:schemeClr val="accent2">
                    <a:lumMod val="90000"/>
                    <a:lumOff val="10000"/>
                  </a:schemeClr>
                </a:solidFill>
              </a:rPr>
              <a:t>Outcomes-oriented</a:t>
            </a:r>
          </a:p>
          <a:p>
            <a:pPr marL="0" indent="0" algn="ctr">
              <a:buNone/>
            </a:pPr>
            <a:r>
              <a:rPr lang="en-US" sz="3600" b="1" dirty="0" smtClean="0">
                <a:solidFill>
                  <a:schemeClr val="accent2">
                    <a:lumMod val="90000"/>
                    <a:lumOff val="10000"/>
                  </a:schemeClr>
                </a:solidFill>
              </a:rPr>
              <a:t>Evidence-based</a:t>
            </a:r>
          </a:p>
          <a:p>
            <a:pPr marL="0" indent="0" algn="ctr">
              <a:buNone/>
            </a:pPr>
            <a:r>
              <a:rPr lang="en-US" sz="3600" b="1" dirty="0" smtClean="0">
                <a:solidFill>
                  <a:schemeClr val="accent2">
                    <a:lumMod val="90000"/>
                    <a:lumOff val="10000"/>
                  </a:schemeClr>
                </a:solidFill>
              </a:rPr>
              <a:t>Accreditation-earning</a:t>
            </a:r>
          </a:p>
          <a:p>
            <a:pPr marL="0" indent="0" algn="ctr">
              <a:buNone/>
            </a:pPr>
            <a:r>
              <a:rPr lang="en-US" sz="3600" b="1" dirty="0" smtClean="0">
                <a:solidFill>
                  <a:schemeClr val="accent2">
                    <a:lumMod val="90000"/>
                    <a:lumOff val="10000"/>
                  </a:schemeClr>
                </a:solidFill>
              </a:rPr>
              <a:t>Program Management</a:t>
            </a:r>
          </a:p>
        </p:txBody>
      </p:sp>
    </p:spTree>
    <p:extLst>
      <p:ext uri="{BB962C8B-B14F-4D97-AF65-F5344CB8AC3E}">
        <p14:creationId xmlns:p14="http://schemas.microsoft.com/office/powerpoint/2010/main" val="713270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12403</TotalTime>
  <Words>968</Words>
  <Application>Microsoft Office PowerPoint</Application>
  <PresentationFormat>On-screen Show (4:3)</PresentationFormat>
  <Paragraphs>93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Plaza</vt:lpstr>
      <vt:lpstr>NASPAA Accreditation</vt:lpstr>
      <vt:lpstr>Transparency and Truth-in-Advertising</vt:lpstr>
      <vt:lpstr>Who releases what publicly?</vt:lpstr>
      <vt:lpstr>Additional resources</vt:lpstr>
      <vt:lpstr>PowerPoint Presentation</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nbarrett</cp:lastModifiedBy>
  <cp:revision>218</cp:revision>
  <dcterms:created xsi:type="dcterms:W3CDTF">2014-03-28T02:56:54Z</dcterms:created>
  <dcterms:modified xsi:type="dcterms:W3CDTF">2014-07-25T11:26:33Z</dcterms:modified>
</cp:coreProperties>
</file>