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7" r:id="rId2"/>
    <p:sldId id="285" r:id="rId3"/>
    <p:sldId id="284" r:id="rId4"/>
    <p:sldId id="283" r:id="rId5"/>
    <p:sldId id="286" r:id="rId6"/>
    <p:sldId id="287" r:id="rId7"/>
    <p:sldId id="282" r:id="rId8"/>
    <p:sldId id="28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227" autoAdjust="0"/>
  </p:normalViewPr>
  <p:slideViewPr>
    <p:cSldViewPr snapToGrid="0" snapToObjects="1">
      <p:cViewPr>
        <p:scale>
          <a:sx n="150" d="100"/>
          <a:sy n="150" d="100"/>
        </p:scale>
        <p:origin x="-80" y="-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1757A-5700-0945-A257-0A6F5B0A26BB}" type="datetimeFigureOut">
              <a:rPr lang="en-US" smtClean="0"/>
              <a:t>7/21/14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3A293-E2F0-CD45-A2F8-2DD135FF1F86}" type="slidenum">
              <a:rPr lang="en-US" smtClean="0"/>
              <a:t>‹#›</a:t>
            </a:fld>
            <a:endParaRPr lang="en-US"/>
          </a:p>
        </p:txBody>
      </p:sp>
    </p:spTree>
    <p:extLst>
      <p:ext uri="{BB962C8B-B14F-4D97-AF65-F5344CB8AC3E}">
        <p14:creationId xmlns:p14="http://schemas.microsoft.com/office/powerpoint/2010/main"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 Id="rId3" Type="http://schemas.openxmlformats.org/officeDocument/2006/relationships/hyperlink" Target="http://www.dreamstime.com/iqoncept_info"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This segment is about COPRA’s expectations for the resources supporting your program and your ability to pursue your mission</a:t>
            </a:r>
            <a:r>
              <a:rPr lang="en-US" baseline="0" dirty="0" smtClean="0"/>
              <a:t>.</a:t>
            </a:r>
          </a:p>
          <a:p>
            <a:r>
              <a:rPr lang="en-US" b="1" baseline="0" dirty="0" smtClean="0"/>
              <a:t>Feel free to pause this video at any time to study a slide.</a:t>
            </a:r>
          </a:p>
          <a:p>
            <a:r>
              <a:rPr lang="en-US" b="1" baseline="0" dirty="0" smtClean="0"/>
              <a:t>Download the slides because they contain detailed notes</a:t>
            </a:r>
          </a:p>
          <a:p>
            <a:r>
              <a:rPr lang="en-US" b="1" baseline="0" dirty="0" smtClean="0"/>
              <a:t>You should send at least one representative from your program to the Accreditation Institute at NASPAA’s annual meeting</a:t>
            </a:r>
          </a:p>
          <a:p>
            <a:r>
              <a:rPr lang="en-US" b="1" baseline="0" dirty="0" smtClean="0"/>
              <a:t>The Accreditation Institute is where you’ll have an opportunity to practice applying the concepts and tools we review in these videos.</a:t>
            </a:r>
          </a:p>
        </p:txBody>
      </p:sp>
      <p:sp>
        <p:nvSpPr>
          <p:cNvPr id="4" name="Slide Number Placeholder 3"/>
          <p:cNvSpPr>
            <a:spLocks noGrp="1"/>
          </p:cNvSpPr>
          <p:nvPr>
            <p:ph type="sldNum" sz="quarter" idx="10"/>
          </p:nvPr>
        </p:nvSpPr>
        <p:spPr/>
        <p:txBody>
          <a:bodyPr/>
          <a:lstStyle/>
          <a:p>
            <a:fld id="{BED3A293-E2F0-CD45-A2F8-2DD135FF1F86}" type="slidenum">
              <a:rPr lang="en-US" smtClean="0"/>
              <a:t>1</a:t>
            </a:fld>
            <a:endParaRPr lang="en-US"/>
          </a:p>
        </p:txBody>
      </p:sp>
    </p:spTree>
    <p:extLst>
      <p:ext uri="{BB962C8B-B14F-4D97-AF65-F5344CB8AC3E}">
        <p14:creationId xmlns:p14="http://schemas.microsoft.com/office/powerpoint/2010/main" val="739786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Resources are inputs</a:t>
            </a:r>
          </a:p>
          <a:p>
            <a:r>
              <a:rPr lang="en-US" b="1" dirty="0" smtClean="0"/>
              <a:t>Use inputs productively</a:t>
            </a:r>
          </a:p>
          <a:p>
            <a:r>
              <a:rPr lang="en-US" b="1" dirty="0" smtClean="0"/>
              <a:t>Use</a:t>
            </a:r>
            <a:r>
              <a:rPr lang="en-US" b="1" baseline="0" dirty="0" smtClean="0"/>
              <a:t> inputs to increase effectiveness</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Image © </a:t>
            </a:r>
            <a:r>
              <a:rPr lang="en-US" dirty="0" smtClean="0">
                <a:effectLst/>
                <a:hlinkClick r:id="rId3" tooltip="Iqoncept"/>
              </a:rPr>
              <a:t>Iqoncept</a:t>
            </a:r>
            <a:r>
              <a:rPr lang="en-US" dirty="0" smtClean="0"/>
              <a:t> | </a:t>
            </a:r>
            <a:r>
              <a:rPr lang="en-US" dirty="0" err="1" smtClean="0"/>
              <a:t>Dreamstime.com</a:t>
            </a:r>
            <a:endParaRPr lang="en-US"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2</a:t>
            </a:fld>
            <a:endParaRPr lang="en-US"/>
          </a:p>
        </p:txBody>
      </p:sp>
    </p:spTree>
    <p:extLst>
      <p:ext uri="{BB962C8B-B14F-4D97-AF65-F5344CB8AC3E}">
        <p14:creationId xmlns:p14="http://schemas.microsoft.com/office/powerpoint/2010/main" val="293743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Focus on outcomes associated</a:t>
            </a:r>
            <a:r>
              <a:rPr lang="en-US" b="1" baseline="0" dirty="0" smtClean="0"/>
              <a:t> with outputs but inputs matter</a:t>
            </a:r>
            <a:endParaRPr lang="en-US" b="1" dirty="0" smtClean="0"/>
          </a:p>
          <a:p>
            <a:r>
              <a:rPr lang="en-US" b="1" dirty="0" smtClean="0"/>
              <a:t>An input is a resource that contributes</a:t>
            </a:r>
            <a:r>
              <a:rPr lang="en-US" b="1" baseline="0" dirty="0" smtClean="0"/>
              <a:t> to generating</a:t>
            </a:r>
            <a:r>
              <a:rPr lang="en-US" b="1" dirty="0" smtClean="0"/>
              <a:t> outputs:</a:t>
            </a:r>
            <a:r>
              <a:rPr lang="en-US" b="1" baseline="0" dirty="0" smtClean="0"/>
              <a:t> buildings, labor (lectures, exercises), library books, computers</a:t>
            </a:r>
          </a:p>
          <a:p>
            <a:r>
              <a:rPr lang="en-US" b="1" baseline="0" dirty="0" smtClean="0"/>
              <a:t>Inputs are tools for productivity and effectiveness</a:t>
            </a:r>
          </a:p>
          <a:p>
            <a:r>
              <a:rPr lang="en-US" b="1" baseline="0" dirty="0" smtClean="0"/>
              <a:t>An output is the product or service that results from combining the inputs in distinctive ways: student work products, faculty publications, etc.</a:t>
            </a:r>
          </a:p>
          <a:p>
            <a:r>
              <a:rPr lang="en-US" b="1" baseline="0" dirty="0" smtClean="0"/>
              <a:t>An outcome is consequence, performance or value associated with outputs: student ability to do (competencies), impact of faculty on public administration and policy</a:t>
            </a:r>
          </a:p>
          <a:p>
            <a:r>
              <a:rPr lang="en-US" b="1" dirty="0" smtClean="0"/>
              <a:t>A program can have many</a:t>
            </a:r>
            <a:r>
              <a:rPr lang="en-US" b="1" baseline="0" dirty="0" smtClean="0"/>
              <a:t> </a:t>
            </a:r>
            <a:r>
              <a:rPr lang="en-US" b="1" dirty="0" smtClean="0"/>
              <a:t>outcomes, but if they aren't linked to the mission, they may not help demonstrate that mission claims are valid. </a:t>
            </a:r>
            <a:endParaRPr lang="en-US" b="1" baseline="0" dirty="0" smtClean="0"/>
          </a:p>
          <a:p>
            <a:r>
              <a:rPr lang="en-US" b="1" baseline="0" dirty="0" smtClean="0"/>
              <a:t>For purposes of accreditation, focus on mission-driven outcomes</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3</a:t>
            </a:fld>
            <a:endParaRPr lang="en-US"/>
          </a:p>
        </p:txBody>
      </p:sp>
    </p:spTree>
    <p:extLst>
      <p:ext uri="{BB962C8B-B14F-4D97-AF65-F5344CB8AC3E}">
        <p14:creationId xmlns:p14="http://schemas.microsoft.com/office/powerpoint/2010/main" val="4112271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COPRA does not set minimums for these</a:t>
            </a:r>
            <a:r>
              <a:rPr lang="en-US" b="1" baseline="0" dirty="0" smtClean="0"/>
              <a:t> categories of resources</a:t>
            </a:r>
          </a:p>
          <a:p>
            <a:r>
              <a:rPr lang="en-US" b="1" baseline="0" dirty="0" smtClean="0"/>
              <a:t>COPRA looks for evidence that these inputs, and any others the program requires, support the mission,</a:t>
            </a:r>
          </a:p>
          <a:p>
            <a:r>
              <a:rPr lang="en-US" b="1" baseline="0" dirty="0" smtClean="0"/>
              <a:t>Where evidence suggests they don’t, the program has a process to remedy the situation</a:t>
            </a:r>
            <a:endParaRPr lang="en-US" b="1" dirty="0" smtClean="0"/>
          </a:p>
          <a:p>
            <a:r>
              <a:rPr lang="en-US" b="1" dirty="0" smtClean="0"/>
              <a:t>Emphasize</a:t>
            </a:r>
            <a:r>
              <a:rPr lang="en-US" b="1" baseline="0" dirty="0" smtClean="0"/>
              <a:t> the connection between inputs, outputs, and outcomes: think in terms of the accrediation triangle</a:t>
            </a:r>
          </a:p>
          <a:p>
            <a:r>
              <a:rPr lang="en-US" b="1" baseline="0" dirty="0" smtClean="0"/>
              <a:t>Red Flag: </a:t>
            </a:r>
            <a:r>
              <a:rPr lang="en-US" sz="1200" b="1" kern="1200" dirty="0" smtClean="0">
                <a:solidFill>
                  <a:schemeClr val="tx1"/>
                </a:solidFill>
                <a:effectLst/>
                <a:latin typeface="+mn-lt"/>
                <a:ea typeface="+mn-ea"/>
                <a:cs typeface="+mn-cs"/>
              </a:rPr>
              <a:t>International mission but no money for faculty to attend international conferences</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Red Flag: a pattern over several years of declining budgets with increasing enrollments</a:t>
            </a:r>
            <a:endParaRPr lang="en-US" sz="1200" b="1"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Red</a:t>
            </a:r>
            <a:r>
              <a:rPr lang="en-US" sz="1200" b="1" kern="1200" baseline="0" dirty="0" smtClean="0">
                <a:solidFill>
                  <a:schemeClr val="tx1"/>
                </a:solidFill>
                <a:effectLst/>
                <a:latin typeface="+mn-lt"/>
                <a:ea typeface="+mn-ea"/>
                <a:cs typeface="+mn-cs"/>
              </a:rPr>
              <a:t> Flag: </a:t>
            </a:r>
            <a:r>
              <a:rPr lang="en-US" sz="1200" b="1" kern="1200" dirty="0" smtClean="0">
                <a:solidFill>
                  <a:schemeClr val="tx1"/>
                </a:solidFill>
                <a:effectLst/>
                <a:latin typeface="+mn-lt"/>
                <a:ea typeface="+mn-ea"/>
                <a:cs typeface="+mn-cs"/>
              </a:rPr>
              <a:t>one satellite campus that doesn’t offer the full range of concentrations or that uses all adjuncts </a:t>
            </a:r>
            <a:endParaRPr lang="en-US" b="1" baseline="0" dirty="0" smtClean="0"/>
          </a:p>
          <a:p>
            <a:r>
              <a:rPr lang="en-US" b="1" baseline="0" dirty="0" smtClean="0"/>
              <a:t>Red Flag: graduate students performing important functions, such as recording grades of peers</a:t>
            </a:r>
          </a:p>
          <a:p>
            <a:r>
              <a:rPr lang="en-US" b="1" baseline="0" dirty="0" smtClean="0"/>
              <a:t>Red Flag: significant numbers of undergraduate students in courses that are part of the accredited program</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Red</a:t>
            </a:r>
            <a:r>
              <a:rPr lang="en-US" sz="1200" b="1" kern="1200" baseline="0" dirty="0" smtClean="0">
                <a:solidFill>
                  <a:schemeClr val="tx1"/>
                </a:solidFill>
                <a:effectLst/>
                <a:latin typeface="+mn-lt"/>
                <a:ea typeface="+mn-ea"/>
                <a:cs typeface="+mn-cs"/>
              </a:rPr>
              <a:t> Flag: </a:t>
            </a:r>
            <a:r>
              <a:rPr lang="en-US" sz="1200" b="1" kern="1200" dirty="0" smtClean="0">
                <a:solidFill>
                  <a:schemeClr val="tx1"/>
                </a:solidFill>
                <a:effectLst/>
                <a:latin typeface="+mn-lt"/>
                <a:ea typeface="+mn-ea"/>
                <a:cs typeface="+mn-cs"/>
              </a:rPr>
              <a:t>pre-service student base but no career advising staff or services</a:t>
            </a:r>
            <a:endParaRPr lang="en-US" b="1" baseline="0" dirty="0" smtClean="0"/>
          </a:p>
          <a:p>
            <a:r>
              <a:rPr lang="en-US" b="1" baseline="0" dirty="0" smtClean="0"/>
              <a:t>Red Flag: students cannot access research resources, such as journals and other literature, either online or on site.</a:t>
            </a:r>
          </a:p>
          <a:p>
            <a:r>
              <a:rPr lang="en-US" b="1" baseline="0" dirty="0" smtClean="0"/>
              <a:t>Red Flag: students expressing concern that they cannot complete their degrees within the normal time because key required or elective courses are not offered with sufficient frequency or are over subscribed</a:t>
            </a:r>
          </a:p>
          <a:p>
            <a:r>
              <a:rPr lang="en-US" b="1" baseline="0" dirty="0" smtClean="0"/>
              <a:t>Red Flag: students and faculty, especially adjunct faculty, have no place to meet privately for advising and counseling</a:t>
            </a:r>
          </a:p>
          <a:p>
            <a:r>
              <a:rPr lang="en-US" sz="1200" b="1" kern="1200" dirty="0" smtClean="0">
                <a:solidFill>
                  <a:schemeClr val="tx1"/>
                </a:solidFill>
                <a:effectLst/>
                <a:latin typeface="+mn-lt"/>
                <a:ea typeface="+mn-ea"/>
                <a:cs typeface="+mn-cs"/>
              </a:rPr>
              <a:t>if programs experience issues similar to these red flags, they will want to describe what the problem is, what the impact is, and (most important) what the program is doing or plans to do to mitigate the impact of resource issues</a:t>
            </a:r>
            <a:r>
              <a:rPr lang="en-US" b="1" dirty="0" smtClean="0">
                <a:effectLst/>
              </a:rPr>
              <a:t> </a:t>
            </a:r>
          </a:p>
          <a:p>
            <a:r>
              <a:rPr lang="en-US" b="1" baseline="0" dirty="0" smtClean="0"/>
              <a:t>All programs want more resources. COPRA wants to know why in terms of your mission and strategy for achieving it, your process for deciding what you need, and the outcomes you expect.</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Adequate resources for mission does not mean the program has all the resources it wants. Be able to document what you are unable to do because of limited resources. </a:t>
            </a:r>
            <a:endParaRPr lang="en-US" b="1" dirty="0" smtClean="0"/>
          </a:p>
          <a:p>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4</a:t>
            </a:fld>
            <a:endParaRPr lang="en-US"/>
          </a:p>
        </p:txBody>
      </p:sp>
    </p:spTree>
    <p:extLst>
      <p:ext uri="{BB962C8B-B14F-4D97-AF65-F5344CB8AC3E}">
        <p14:creationId xmlns:p14="http://schemas.microsoft.com/office/powerpoint/2010/main" val="3363533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If there are differences across sites, the differences</a:t>
            </a:r>
            <a:r>
              <a:rPr lang="en-US" b="1" baseline="0" dirty="0" smtClean="0"/>
              <a:t> must be explained in terms of the program’s mission.</a:t>
            </a:r>
          </a:p>
          <a:p>
            <a:r>
              <a:rPr lang="en-US" b="1" baseline="0" dirty="0" smtClean="0"/>
              <a:t>At every site, the program should be able to demonstrate that it has provided resources sufficient to support its mission and that </a:t>
            </a:r>
            <a:r>
              <a:rPr lang="en-US" b="1" dirty="0" smtClean="0"/>
              <a:t>the program at </a:t>
            </a:r>
            <a:r>
              <a:rPr lang="en-US" b="1" smtClean="0"/>
              <a:t>each site is </a:t>
            </a:r>
            <a:r>
              <a:rPr lang="en-US" b="1" dirty="0" smtClean="0"/>
              <a:t>pursuing initiatives and improving in response to systematic assessments</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5</a:t>
            </a:fld>
            <a:endParaRPr lang="en-US"/>
          </a:p>
        </p:txBody>
      </p:sp>
    </p:spTree>
    <p:extLst>
      <p:ext uri="{BB962C8B-B14F-4D97-AF65-F5344CB8AC3E}">
        <p14:creationId xmlns:p14="http://schemas.microsoft.com/office/powerpoint/2010/main" val="1211869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If there are differences across modalities, such as fewer physical classrooms and meeting places in</a:t>
            </a:r>
            <a:r>
              <a:rPr lang="en-US" b="1" baseline="0" dirty="0" smtClean="0"/>
              <a:t> online programs, the program would be expected to show how technological resources supporting the online program are sufficient to support the mission and that </a:t>
            </a:r>
            <a:r>
              <a:rPr lang="en-US" b="1" dirty="0" smtClean="0"/>
              <a:t>the program is pursuing initiatives and improving in response to systematic assessments.</a:t>
            </a:r>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6</a:t>
            </a:fld>
            <a:endParaRPr lang="en-US"/>
          </a:p>
        </p:txBody>
      </p:sp>
    </p:spTree>
    <p:extLst>
      <p:ext uri="{BB962C8B-B14F-4D97-AF65-F5344CB8AC3E}">
        <p14:creationId xmlns:p14="http://schemas.microsoft.com/office/powerpoint/2010/main" val="2239144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is not just about accreditation. It is also about improving public service.</a:t>
            </a:r>
            <a:endParaRPr lang="en-US" b="1" dirty="0"/>
          </a:p>
        </p:txBody>
      </p:sp>
      <p:sp>
        <p:nvSpPr>
          <p:cNvPr id="4" name="Slide Number Placeholder 3"/>
          <p:cNvSpPr>
            <a:spLocks noGrp="1"/>
          </p:cNvSpPr>
          <p:nvPr>
            <p:ph type="sldNum" sz="quarter" idx="10"/>
          </p:nvPr>
        </p:nvSpPr>
        <p:spPr/>
        <p:txBody>
          <a:bodyPr/>
          <a:lstStyle/>
          <a:p>
            <a:fld id="{BED3A293-E2F0-CD45-A2F8-2DD135FF1F86}" type="slidenum">
              <a:rPr lang="en-US" smtClean="0"/>
              <a:t>8</a:t>
            </a:fld>
            <a:endParaRPr lang="en-US"/>
          </a:p>
        </p:txBody>
      </p:sp>
    </p:spTree>
    <p:extLst>
      <p:ext uri="{BB962C8B-B14F-4D97-AF65-F5344CB8AC3E}">
        <p14:creationId xmlns:p14="http://schemas.microsoft.com/office/powerpoint/2010/main" val="2809196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7/21/14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7/21/14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7/21/14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7/21/14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7/21/14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7/21/14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accreditation.naspaa.org/resources" TargetMode="External"/><Relationship Id="rId3" Type="http://schemas.openxmlformats.org/officeDocument/2006/relationships/hyperlink" Target="http://accreditation.naspaa.org/ai-question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7.xml"/><Relationship Id="rId3"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9"/>
            <a:ext cx="6070308" cy="888004"/>
          </a:xfrm>
        </p:spPr>
        <p:txBody>
          <a:bodyPr>
            <a:normAutofit/>
          </a:bodyPr>
          <a:lstStyle/>
          <a:p>
            <a:r>
              <a:rPr lang="en-US" sz="4000" dirty="0" smtClean="0"/>
              <a:t>NASPAA Accreditation</a:t>
            </a:r>
            <a:endParaRPr lang="en-US" sz="4000" dirty="0"/>
          </a:p>
        </p:txBody>
      </p:sp>
      <p:sp>
        <p:nvSpPr>
          <p:cNvPr id="3" name="Subtitle 2"/>
          <p:cNvSpPr>
            <a:spLocks noGrp="1"/>
          </p:cNvSpPr>
          <p:nvPr>
            <p:ph type="subTitle" idx="1"/>
          </p:nvPr>
        </p:nvSpPr>
        <p:spPr>
          <a:xfrm>
            <a:off x="3073691" y="5257799"/>
            <a:ext cx="6070309" cy="1295401"/>
          </a:xfrm>
        </p:spPr>
        <p:txBody>
          <a:bodyPr>
            <a:normAutofit/>
          </a:bodyPr>
          <a:lstStyle/>
          <a:p>
            <a:r>
              <a:rPr lang="en-US" sz="2200" dirty="0" smtClean="0"/>
              <a:t>Matching operations with mission: Resources</a:t>
            </a:r>
          </a:p>
          <a:p>
            <a:r>
              <a:rPr lang="en-US" sz="2200" dirty="0" smtClean="0"/>
              <a:t>Standard 6</a:t>
            </a:r>
          </a:p>
          <a:p>
            <a:endParaRPr lang="en-US" sz="2400" dirty="0"/>
          </a:p>
        </p:txBody>
      </p:sp>
      <p:pic>
        <p:nvPicPr>
          <p:cNvPr id="5" name="Picture 4" descr="NASPAAlog.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96257" y="1002458"/>
            <a:ext cx="2067059" cy="978408"/>
          </a:xfrm>
          <a:prstGeom prst="rect">
            <a:avLst/>
          </a:prstGeom>
        </p:spPr>
      </p:pic>
    </p:spTree>
    <p:extLst>
      <p:ext uri="{BB962C8B-B14F-4D97-AF65-F5344CB8AC3E}">
        <p14:creationId xmlns:p14="http://schemas.microsoft.com/office/powerpoint/2010/main" val="47034812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199" y="995082"/>
            <a:ext cx="3877734" cy="2052918"/>
          </a:xfrm>
        </p:spPr>
        <p:txBody>
          <a:bodyPr/>
          <a:lstStyle/>
          <a:p>
            <a:r>
              <a:rPr lang="en-US" dirty="0" smtClean="0"/>
              <a:t>Standard 6.1</a:t>
            </a:r>
            <a:br>
              <a:rPr lang="en-US" dirty="0" smtClean="0"/>
            </a:br>
            <a:r>
              <a:rPr lang="en-US" dirty="0" smtClean="0"/>
              <a:t>Resource adequacy</a:t>
            </a:r>
            <a:endParaRPr lang="en-US" dirty="0"/>
          </a:p>
        </p:txBody>
      </p:sp>
      <p:pic>
        <p:nvPicPr>
          <p:cNvPr id="11" name="Content Placeholder 10" descr="burden_dreamstime_s_31864778.jpg"/>
          <p:cNvPicPr>
            <a:picLocks noGrp="1" noChangeAspect="1"/>
          </p:cNvPicPr>
          <p:nvPr>
            <p:ph idx="1"/>
          </p:nvPr>
        </p:nvPicPr>
        <p:blipFill>
          <a:blip r:embed="rId3">
            <a:extLst>
              <a:ext uri="{28A0092B-C50C-407E-A947-70E740481C1C}">
                <a14:useLocalDpi xmlns:a14="http://schemas.microsoft.com/office/drawing/2010/main" val="0"/>
              </a:ext>
            </a:extLst>
          </a:blip>
          <a:srcRect t="-23114" b="-23114"/>
          <a:stretch>
            <a:fillRect/>
          </a:stretch>
        </p:blipFill>
        <p:spPr>
          <a:xfrm>
            <a:off x="4762500" y="990600"/>
            <a:ext cx="3565525" cy="5135563"/>
          </a:xfrm>
        </p:spPr>
      </p:pic>
      <p:sp>
        <p:nvSpPr>
          <p:cNvPr id="10" name="Text Placeholder 9"/>
          <p:cNvSpPr>
            <a:spLocks noGrp="1"/>
          </p:cNvSpPr>
          <p:nvPr>
            <p:ph type="body" sz="half" idx="2"/>
          </p:nvPr>
        </p:nvSpPr>
        <p:spPr>
          <a:xfrm>
            <a:off x="457199" y="3225799"/>
            <a:ext cx="3877734" cy="2489201"/>
          </a:xfrm>
        </p:spPr>
        <p:txBody>
          <a:bodyPr>
            <a:normAutofit/>
          </a:bodyPr>
          <a:lstStyle/>
          <a:p>
            <a:r>
              <a:rPr lang="en-US" sz="2000" dirty="0" smtClean="0"/>
              <a:t>Does the program </a:t>
            </a:r>
          </a:p>
          <a:p>
            <a:r>
              <a:rPr lang="en-US" sz="2000" dirty="0" smtClean="0"/>
              <a:t>have the resources required </a:t>
            </a:r>
          </a:p>
          <a:p>
            <a:r>
              <a:rPr lang="en-US" sz="2000" dirty="0" smtClean="0"/>
              <a:t>to support its strategy </a:t>
            </a:r>
          </a:p>
          <a:p>
            <a:r>
              <a:rPr lang="en-US" sz="2000" dirty="0" smtClean="0"/>
              <a:t>for achieving its mission?</a:t>
            </a:r>
            <a:endParaRPr lang="en-US" sz="2000" dirty="0"/>
          </a:p>
        </p:txBody>
      </p:sp>
    </p:spTree>
    <p:extLst>
      <p:ext uri="{BB962C8B-B14F-4D97-AF65-F5344CB8AC3E}">
        <p14:creationId xmlns:p14="http://schemas.microsoft.com/office/powerpoint/2010/main" val="308644611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t>
            </a:r>
            <a:r>
              <a:rPr lang="en-US" dirty="0" smtClean="0"/>
              <a:t>nputs  	   Outputs      Outcomes</a:t>
            </a:r>
            <a:endParaRPr lang="en-US" dirty="0"/>
          </a:p>
        </p:txBody>
      </p:sp>
      <p:sp>
        <p:nvSpPr>
          <p:cNvPr id="4" name="Text Placeholder 3"/>
          <p:cNvSpPr>
            <a:spLocks noGrp="1"/>
          </p:cNvSpPr>
          <p:nvPr>
            <p:ph type="body" idx="1"/>
          </p:nvPr>
        </p:nvSpPr>
        <p:spPr>
          <a:xfrm>
            <a:off x="457199" y="2054132"/>
            <a:ext cx="1827088" cy="707886"/>
          </a:xfrm>
        </p:spPr>
        <p:txBody>
          <a:bodyPr/>
          <a:lstStyle/>
          <a:p>
            <a:r>
              <a:rPr lang="en-US" dirty="0" smtClean="0"/>
              <a:t>Inputs</a:t>
            </a:r>
            <a:endParaRPr lang="en-US" dirty="0"/>
          </a:p>
        </p:txBody>
      </p:sp>
      <p:sp>
        <p:nvSpPr>
          <p:cNvPr id="5" name="Content Placeholder 4"/>
          <p:cNvSpPr>
            <a:spLocks noGrp="1"/>
          </p:cNvSpPr>
          <p:nvPr>
            <p:ph sz="half" idx="2"/>
          </p:nvPr>
        </p:nvSpPr>
        <p:spPr>
          <a:xfrm>
            <a:off x="283252" y="2877962"/>
            <a:ext cx="2468345" cy="3248200"/>
          </a:xfrm>
        </p:spPr>
        <p:txBody>
          <a:bodyPr/>
          <a:lstStyle/>
          <a:p>
            <a:pPr>
              <a:spcBef>
                <a:spcPts val="0"/>
              </a:spcBef>
            </a:pPr>
            <a:r>
              <a:rPr lang="en-US" dirty="0" smtClean="0"/>
              <a:t>Classrooms</a:t>
            </a:r>
          </a:p>
          <a:p>
            <a:pPr marL="0" indent="0">
              <a:spcBef>
                <a:spcPts val="0"/>
              </a:spcBef>
              <a:buNone/>
            </a:pPr>
            <a:endParaRPr lang="en-US" dirty="0" smtClean="0"/>
          </a:p>
          <a:p>
            <a:pPr>
              <a:spcBef>
                <a:spcPts val="0"/>
              </a:spcBef>
            </a:pPr>
            <a:r>
              <a:rPr lang="en-US" dirty="0" smtClean="0"/>
              <a:t>Syllabi</a:t>
            </a:r>
          </a:p>
          <a:p>
            <a:pPr marL="0" indent="0">
              <a:spcBef>
                <a:spcPts val="0"/>
              </a:spcBef>
              <a:buNone/>
            </a:pPr>
            <a:endParaRPr lang="en-US" dirty="0" smtClean="0"/>
          </a:p>
          <a:p>
            <a:pPr>
              <a:spcBef>
                <a:spcPts val="0"/>
              </a:spcBef>
            </a:pPr>
            <a:r>
              <a:rPr lang="en-US" dirty="0" smtClean="0"/>
              <a:t>Library resources</a:t>
            </a:r>
          </a:p>
          <a:p>
            <a:pPr marL="0" indent="0">
              <a:spcBef>
                <a:spcPts val="0"/>
              </a:spcBef>
              <a:buNone/>
            </a:pPr>
            <a:endParaRPr lang="en-US" dirty="0" smtClean="0"/>
          </a:p>
          <a:p>
            <a:pPr>
              <a:spcBef>
                <a:spcPts val="0"/>
              </a:spcBef>
            </a:pPr>
            <a:r>
              <a:rPr lang="en-US" dirty="0" smtClean="0"/>
              <a:t>PhD faculty</a:t>
            </a:r>
          </a:p>
          <a:p>
            <a:pPr marL="0" indent="0">
              <a:spcBef>
                <a:spcPts val="0"/>
              </a:spcBef>
              <a:buNone/>
            </a:pPr>
            <a:endParaRPr lang="en-US" dirty="0" smtClean="0"/>
          </a:p>
          <a:p>
            <a:pPr>
              <a:spcBef>
                <a:spcPts val="0"/>
              </a:spcBef>
            </a:pPr>
            <a:r>
              <a:rPr lang="en-US" dirty="0" smtClean="0"/>
              <a:t>…</a:t>
            </a:r>
          </a:p>
          <a:p>
            <a:endParaRPr lang="en-US" dirty="0"/>
          </a:p>
        </p:txBody>
      </p:sp>
      <p:sp>
        <p:nvSpPr>
          <p:cNvPr id="6" name="Text Placeholder 5"/>
          <p:cNvSpPr>
            <a:spLocks noGrp="1"/>
          </p:cNvSpPr>
          <p:nvPr>
            <p:ph type="body" sz="quarter" idx="3"/>
          </p:nvPr>
        </p:nvSpPr>
        <p:spPr>
          <a:xfrm>
            <a:off x="2832516" y="2054132"/>
            <a:ext cx="2019309" cy="707886"/>
          </a:xfrm>
        </p:spPr>
        <p:txBody>
          <a:bodyPr/>
          <a:lstStyle/>
          <a:p>
            <a:r>
              <a:rPr lang="en-US" dirty="0" smtClean="0"/>
              <a:t>Outputs</a:t>
            </a:r>
          </a:p>
        </p:txBody>
      </p:sp>
      <p:sp>
        <p:nvSpPr>
          <p:cNvPr id="7" name="Content Placeholder 6"/>
          <p:cNvSpPr>
            <a:spLocks noGrp="1"/>
          </p:cNvSpPr>
          <p:nvPr>
            <p:ph sz="quarter" idx="4"/>
          </p:nvPr>
        </p:nvSpPr>
        <p:spPr>
          <a:xfrm>
            <a:off x="2751597" y="2877962"/>
            <a:ext cx="2733193" cy="3252683"/>
          </a:xfrm>
        </p:spPr>
        <p:txBody>
          <a:bodyPr/>
          <a:lstStyle/>
          <a:p>
            <a:pPr>
              <a:spcBef>
                <a:spcPts val="0"/>
              </a:spcBef>
            </a:pPr>
            <a:r>
              <a:rPr lang="en-US" dirty="0" smtClean="0"/>
              <a:t>Student exams</a:t>
            </a:r>
          </a:p>
          <a:p>
            <a:pPr marL="0" indent="0">
              <a:spcBef>
                <a:spcPts val="0"/>
              </a:spcBef>
              <a:buNone/>
            </a:pPr>
            <a:endParaRPr lang="en-US" dirty="0" smtClean="0"/>
          </a:p>
          <a:p>
            <a:pPr>
              <a:spcBef>
                <a:spcPts val="0"/>
              </a:spcBef>
            </a:pPr>
            <a:r>
              <a:rPr lang="en-US" dirty="0" smtClean="0"/>
              <a:t>Credits/graduates</a:t>
            </a:r>
          </a:p>
          <a:p>
            <a:pPr marL="0" indent="0">
              <a:spcBef>
                <a:spcPts val="0"/>
              </a:spcBef>
              <a:buNone/>
            </a:pPr>
            <a:endParaRPr lang="en-US" dirty="0" smtClean="0"/>
          </a:p>
          <a:p>
            <a:pPr>
              <a:spcBef>
                <a:spcPts val="0"/>
              </a:spcBef>
            </a:pPr>
            <a:r>
              <a:rPr lang="en-US" dirty="0" smtClean="0"/>
              <a:t>Faculty publications</a:t>
            </a:r>
          </a:p>
          <a:p>
            <a:pPr>
              <a:spcBef>
                <a:spcPts val="0"/>
              </a:spcBef>
            </a:pPr>
            <a:endParaRPr lang="en-US" dirty="0" smtClean="0"/>
          </a:p>
          <a:p>
            <a:pPr>
              <a:spcBef>
                <a:spcPts val="0"/>
              </a:spcBef>
            </a:pPr>
            <a:r>
              <a:rPr lang="en-US" dirty="0" smtClean="0"/>
              <a:t>Policy analyses</a:t>
            </a:r>
          </a:p>
          <a:p>
            <a:pPr marL="0" indent="0">
              <a:spcBef>
                <a:spcPts val="0"/>
              </a:spcBef>
              <a:buNone/>
            </a:pPr>
            <a:endParaRPr lang="en-US" dirty="0" smtClean="0"/>
          </a:p>
          <a:p>
            <a:pPr>
              <a:spcBef>
                <a:spcPts val="0"/>
              </a:spcBef>
            </a:pPr>
            <a:r>
              <a:rPr lang="en-US" dirty="0" smtClean="0"/>
              <a:t>…</a:t>
            </a:r>
          </a:p>
          <a:p>
            <a:endParaRPr lang="en-US" dirty="0" smtClean="0"/>
          </a:p>
          <a:p>
            <a:pPr marL="0" indent="0">
              <a:buNone/>
            </a:pPr>
            <a:endParaRPr lang="en-US" dirty="0"/>
          </a:p>
        </p:txBody>
      </p:sp>
      <p:sp>
        <p:nvSpPr>
          <p:cNvPr id="9" name="TextBox 8"/>
          <p:cNvSpPr txBox="1"/>
          <p:nvPr/>
        </p:nvSpPr>
        <p:spPr>
          <a:xfrm>
            <a:off x="5610208" y="2877962"/>
            <a:ext cx="3198001" cy="2862323"/>
          </a:xfrm>
          <a:prstGeom prst="rect">
            <a:avLst/>
          </a:prstGeom>
          <a:noFill/>
        </p:spPr>
        <p:txBody>
          <a:bodyPr wrap="square" rtlCol="0">
            <a:spAutoFit/>
          </a:bodyPr>
          <a:lstStyle/>
          <a:p>
            <a:pPr marL="285750" lvl="0" indent="-285750">
              <a:buClr>
                <a:schemeClr val="accent1"/>
              </a:buClr>
              <a:buSzPct val="110000"/>
              <a:buFont typeface="Wingdings" charset="2"/>
              <a:buChar char="§"/>
            </a:pPr>
            <a:r>
              <a:rPr lang="en-US" dirty="0"/>
              <a:t>Student </a:t>
            </a:r>
            <a:r>
              <a:rPr lang="en-US" dirty="0" smtClean="0"/>
              <a:t>competencies</a:t>
            </a:r>
          </a:p>
          <a:p>
            <a:pPr lvl="0">
              <a:buClr>
                <a:schemeClr val="accent1"/>
              </a:buClr>
              <a:buSzPct val="110000"/>
            </a:pPr>
            <a:endParaRPr lang="en-US" dirty="0"/>
          </a:p>
          <a:p>
            <a:pPr marL="285750" lvl="0" indent="-285750">
              <a:buClr>
                <a:schemeClr val="accent1"/>
              </a:buClr>
              <a:buSzPct val="110000"/>
              <a:buFont typeface="Wingdings" charset="2"/>
              <a:buChar char="§"/>
            </a:pPr>
            <a:r>
              <a:rPr lang="en-US" dirty="0"/>
              <a:t>Job </a:t>
            </a:r>
            <a:r>
              <a:rPr lang="en-US" dirty="0" smtClean="0"/>
              <a:t>placements</a:t>
            </a:r>
          </a:p>
          <a:p>
            <a:pPr lvl="0">
              <a:buClr>
                <a:schemeClr val="accent1"/>
              </a:buClr>
              <a:buSzPct val="110000"/>
            </a:pPr>
            <a:endParaRPr lang="en-US" dirty="0"/>
          </a:p>
          <a:p>
            <a:pPr marL="285750" lvl="0" indent="-285750">
              <a:buClr>
                <a:schemeClr val="accent1"/>
              </a:buClr>
              <a:buSzPct val="110000"/>
              <a:buFont typeface="Wingdings" charset="2"/>
              <a:buChar char="§"/>
            </a:pPr>
            <a:r>
              <a:rPr lang="en-US" dirty="0"/>
              <a:t>Public policy </a:t>
            </a:r>
            <a:r>
              <a:rPr lang="en-US" dirty="0" smtClean="0"/>
              <a:t>changes</a:t>
            </a:r>
          </a:p>
          <a:p>
            <a:pPr lvl="0">
              <a:buClr>
                <a:schemeClr val="accent1"/>
              </a:buClr>
              <a:buSzPct val="110000"/>
            </a:pPr>
            <a:endParaRPr lang="en-US" dirty="0"/>
          </a:p>
          <a:p>
            <a:pPr marL="285750" lvl="0" indent="-285750">
              <a:buClr>
                <a:schemeClr val="accent1"/>
              </a:buClr>
              <a:buSzPct val="110000"/>
              <a:buFont typeface="Wingdings" charset="2"/>
              <a:buChar char="§"/>
            </a:pPr>
            <a:r>
              <a:rPr lang="en-US" dirty="0"/>
              <a:t>Agency </a:t>
            </a:r>
            <a:r>
              <a:rPr lang="en-US" dirty="0" smtClean="0"/>
              <a:t>improvements</a:t>
            </a:r>
          </a:p>
          <a:p>
            <a:pPr lvl="0">
              <a:buClr>
                <a:schemeClr val="accent1"/>
              </a:buClr>
              <a:buSzPct val="110000"/>
            </a:pPr>
            <a:endParaRPr lang="en-US" dirty="0"/>
          </a:p>
          <a:p>
            <a:pPr marL="285750" indent="-285750">
              <a:buClr>
                <a:schemeClr val="accent1"/>
              </a:buClr>
              <a:buSzPct val="110000"/>
              <a:buFont typeface="Wingdings" charset="2"/>
              <a:buChar char="§"/>
            </a:pPr>
            <a:r>
              <a:rPr lang="en-US" dirty="0" smtClean="0"/>
              <a:t>…</a:t>
            </a:r>
          </a:p>
          <a:p>
            <a:pPr>
              <a:buClr>
                <a:schemeClr val="accent1">
                  <a:lumMod val="75000"/>
                </a:schemeClr>
              </a:buClr>
              <a:buSzPct val="110000"/>
            </a:pPr>
            <a:endParaRPr lang="en-US" dirty="0"/>
          </a:p>
        </p:txBody>
      </p:sp>
      <p:sp>
        <p:nvSpPr>
          <p:cNvPr id="10" name="TextBox 9"/>
          <p:cNvSpPr txBox="1"/>
          <p:nvPr/>
        </p:nvSpPr>
        <p:spPr>
          <a:xfrm>
            <a:off x="5484791" y="2054132"/>
            <a:ext cx="3551848" cy="707886"/>
          </a:xfrm>
          <a:prstGeom prst="rect">
            <a:avLst/>
          </a:prstGeom>
          <a:noFill/>
        </p:spPr>
        <p:txBody>
          <a:bodyPr wrap="square" rtlCol="0">
            <a:spAutoFit/>
          </a:bodyPr>
          <a:lstStyle/>
          <a:p>
            <a:pPr algn="ctr"/>
            <a:endParaRPr lang="en-US" sz="2000" b="1" dirty="0" smtClean="0">
              <a:solidFill>
                <a:schemeClr val="accent1">
                  <a:lumMod val="75000"/>
                </a:schemeClr>
              </a:solidFill>
            </a:endParaRPr>
          </a:p>
          <a:p>
            <a:pPr algn="ctr"/>
            <a:r>
              <a:rPr lang="en-US" sz="2000" b="1" dirty="0" smtClean="0">
                <a:solidFill>
                  <a:schemeClr val="accent2">
                    <a:lumMod val="90000"/>
                    <a:lumOff val="10000"/>
                  </a:schemeClr>
                </a:solidFill>
              </a:rPr>
              <a:t>Mission-driven Outcomes</a:t>
            </a:r>
            <a:endParaRPr lang="en-US" sz="2000" b="1" dirty="0">
              <a:solidFill>
                <a:schemeClr val="accent2">
                  <a:lumMod val="90000"/>
                  <a:lumOff val="10000"/>
                </a:schemeClr>
              </a:solidFill>
            </a:endParaRPr>
          </a:p>
        </p:txBody>
      </p:sp>
      <p:sp>
        <p:nvSpPr>
          <p:cNvPr id="3" name="Right Arrow 2"/>
          <p:cNvSpPr/>
          <p:nvPr/>
        </p:nvSpPr>
        <p:spPr>
          <a:xfrm>
            <a:off x="2108199" y="1569500"/>
            <a:ext cx="491067"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ight Arrow 10"/>
          <p:cNvSpPr/>
          <p:nvPr/>
        </p:nvSpPr>
        <p:spPr>
          <a:xfrm>
            <a:off x="4673599" y="1572768"/>
            <a:ext cx="491067"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 </a:t>
            </a:r>
            <a:endParaRPr lang="en-US" dirty="0"/>
          </a:p>
        </p:txBody>
      </p:sp>
    </p:spTree>
    <p:extLst>
      <p:ext uri="{BB962C8B-B14F-4D97-AF65-F5344CB8AC3E}">
        <p14:creationId xmlns:p14="http://schemas.microsoft.com/office/powerpoint/2010/main" val="277430935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Adequate what?</a:t>
            </a:r>
            <a:endParaRPr lang="en-US" dirty="0"/>
          </a:p>
        </p:txBody>
      </p:sp>
      <p:sp>
        <p:nvSpPr>
          <p:cNvPr id="3" name="Content Placeholder 2"/>
          <p:cNvSpPr>
            <a:spLocks noGrp="1"/>
          </p:cNvSpPr>
          <p:nvPr>
            <p:ph idx="1"/>
          </p:nvPr>
        </p:nvSpPr>
        <p:spPr>
          <a:xfrm>
            <a:off x="1456267" y="2209800"/>
            <a:ext cx="5960533" cy="3916363"/>
          </a:xfrm>
        </p:spPr>
        <p:txBody>
          <a:bodyPr/>
          <a:lstStyle/>
          <a:p>
            <a:r>
              <a:rPr lang="en-US" dirty="0" smtClean="0"/>
              <a:t>Budget</a:t>
            </a:r>
          </a:p>
          <a:p>
            <a:r>
              <a:rPr lang="en-US" dirty="0" smtClean="0"/>
              <a:t>Program administration</a:t>
            </a:r>
          </a:p>
          <a:p>
            <a:r>
              <a:rPr lang="en-US" dirty="0" smtClean="0"/>
              <a:t>Support staff</a:t>
            </a:r>
          </a:p>
          <a:p>
            <a:r>
              <a:rPr lang="en-US" dirty="0" smtClean="0"/>
              <a:t>Teaching loads/class size/class frequency</a:t>
            </a:r>
          </a:p>
          <a:p>
            <a:r>
              <a:rPr lang="en-US" dirty="0" smtClean="0"/>
              <a:t>Information technology</a:t>
            </a:r>
          </a:p>
          <a:p>
            <a:r>
              <a:rPr lang="en-US" dirty="0" smtClean="0"/>
              <a:t>Library</a:t>
            </a:r>
          </a:p>
          <a:p>
            <a:r>
              <a:rPr lang="en-US" dirty="0" smtClean="0"/>
              <a:t>Classrooms, offices, meeting spaces</a:t>
            </a:r>
            <a:endParaRPr lang="en-US"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7162800" y="254000"/>
            <a:ext cx="1710267" cy="1710267"/>
          </a:xfrm>
          <a:prstGeom prst="rect">
            <a:avLst/>
          </a:prstGeom>
          <a:noFill/>
          <a:ln>
            <a:noFill/>
          </a:ln>
        </p:spPr>
      </p:pic>
      <p:pic>
        <p:nvPicPr>
          <p:cNvPr id="5" name="Picture 4" descr="red_flag_dreamstime_m_14565687.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72217" y="3214077"/>
            <a:ext cx="449384" cy="452642"/>
          </a:xfrm>
          <a:prstGeom prst="rect">
            <a:avLst/>
          </a:prstGeom>
        </p:spPr>
      </p:pic>
      <p:pic>
        <p:nvPicPr>
          <p:cNvPr id="6" name="Picture 5" descr="red_flag_dreamstime_m_14565687.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72217" y="3819119"/>
            <a:ext cx="449384" cy="452642"/>
          </a:xfrm>
          <a:prstGeom prst="rect">
            <a:avLst/>
          </a:prstGeom>
        </p:spPr>
      </p:pic>
      <p:pic>
        <p:nvPicPr>
          <p:cNvPr id="7" name="Picture 6" descr="red_flag_dreamstime_m_14565687.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72217" y="2350477"/>
            <a:ext cx="449384" cy="452642"/>
          </a:xfrm>
          <a:prstGeom prst="rect">
            <a:avLst/>
          </a:prstGeom>
        </p:spPr>
      </p:pic>
      <p:pic>
        <p:nvPicPr>
          <p:cNvPr id="8" name="Picture 7" descr="red_flag_dreamstime_m_14565687.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72217" y="5305344"/>
            <a:ext cx="449384" cy="452642"/>
          </a:xfrm>
          <a:prstGeom prst="rect">
            <a:avLst/>
          </a:prstGeom>
        </p:spPr>
      </p:pic>
      <p:pic>
        <p:nvPicPr>
          <p:cNvPr id="9" name="Picture 8" descr="red_flag_dreamstime_m_14565687.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72217" y="4424161"/>
            <a:ext cx="449384" cy="452642"/>
          </a:xfrm>
          <a:prstGeom prst="rect">
            <a:avLst/>
          </a:prstGeom>
        </p:spPr>
      </p:pic>
    </p:spTree>
    <p:extLst>
      <p:ext uri="{BB962C8B-B14F-4D97-AF65-F5344CB8AC3E}">
        <p14:creationId xmlns:p14="http://schemas.microsoft.com/office/powerpoint/2010/main" val="69420400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campuses</a:t>
            </a:r>
            <a:endParaRPr lang="en-US" dirty="0"/>
          </a:p>
        </p:txBody>
      </p:sp>
      <p:sp>
        <p:nvSpPr>
          <p:cNvPr id="3" name="Content Placeholder 2"/>
          <p:cNvSpPr>
            <a:spLocks noGrp="1"/>
          </p:cNvSpPr>
          <p:nvPr>
            <p:ph idx="1"/>
          </p:nvPr>
        </p:nvSpPr>
        <p:spPr>
          <a:xfrm>
            <a:off x="457199" y="2802467"/>
            <a:ext cx="6968068" cy="3323696"/>
          </a:xfrm>
        </p:spPr>
        <p:txBody>
          <a:bodyPr/>
          <a:lstStyle/>
          <a:p>
            <a:pPr marL="0" indent="0">
              <a:buNone/>
            </a:pPr>
            <a:r>
              <a:rPr lang="en-US" dirty="0" smtClean="0"/>
              <a:t>Mission, process, and outcomes must comply with standards</a:t>
            </a:r>
          </a:p>
          <a:p>
            <a:pPr marL="0" indent="0">
              <a:buNone/>
            </a:pPr>
            <a:endParaRPr lang="en-US"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7162800" y="254000"/>
            <a:ext cx="1710267" cy="1710267"/>
          </a:xfrm>
          <a:prstGeom prst="rect">
            <a:avLst/>
          </a:prstGeom>
          <a:noFill/>
          <a:ln>
            <a:noFill/>
          </a:ln>
        </p:spPr>
      </p:pic>
    </p:spTree>
    <p:extLst>
      <p:ext uri="{BB962C8B-B14F-4D97-AF65-F5344CB8AC3E}">
        <p14:creationId xmlns:p14="http://schemas.microsoft.com/office/powerpoint/2010/main" val="133338791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Onsite vs. Online Delivery</a:t>
            </a:r>
            <a:endParaRPr lang="en-US" dirty="0"/>
          </a:p>
        </p:txBody>
      </p:sp>
      <p:sp>
        <p:nvSpPr>
          <p:cNvPr id="3" name="Content Placeholder 2"/>
          <p:cNvSpPr>
            <a:spLocks noGrp="1"/>
          </p:cNvSpPr>
          <p:nvPr>
            <p:ph idx="1"/>
          </p:nvPr>
        </p:nvSpPr>
        <p:spPr>
          <a:xfrm>
            <a:off x="457199" y="2209800"/>
            <a:ext cx="6968068" cy="3916363"/>
          </a:xfrm>
        </p:spPr>
        <p:txBody>
          <a:bodyPr/>
          <a:lstStyle/>
          <a:p>
            <a:pPr marL="0" indent="0">
              <a:buNone/>
            </a:pPr>
            <a:endParaRPr lang="en-US" dirty="0" smtClean="0"/>
          </a:p>
          <a:p>
            <a:pPr marL="0" indent="0">
              <a:buNone/>
            </a:pPr>
            <a:r>
              <a:rPr lang="en-US" dirty="0" smtClean="0"/>
              <a:t>Mission, process, and outcomes must comply with standards</a:t>
            </a:r>
            <a:endParaRPr lang="en-US"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7162800" y="254000"/>
            <a:ext cx="1710267" cy="1710267"/>
          </a:xfrm>
          <a:prstGeom prst="rect">
            <a:avLst/>
          </a:prstGeom>
          <a:noFill/>
          <a:ln>
            <a:noFill/>
          </a:ln>
        </p:spPr>
      </p:pic>
    </p:spTree>
    <p:extLst>
      <p:ext uri="{BB962C8B-B14F-4D97-AF65-F5344CB8AC3E}">
        <p14:creationId xmlns:p14="http://schemas.microsoft.com/office/powerpoint/2010/main" val="239543959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a:xfrm>
            <a:off x="457199" y="2209800"/>
            <a:ext cx="7857068" cy="3916363"/>
          </a:xfrm>
        </p:spPr>
        <p:txBody>
          <a:bodyPr>
            <a:normAutofit/>
          </a:bodyPr>
          <a:lstStyle/>
          <a:p>
            <a:pPr marL="0" indent="0">
              <a:buNone/>
            </a:pPr>
            <a:r>
              <a:rPr lang="en-US" u="sng" dirty="0" err="1" smtClean="0"/>
              <a:t>Powerpoints</a:t>
            </a:r>
            <a:r>
              <a:rPr lang="en-US" dirty="0" smtClean="0"/>
              <a:t>: </a:t>
            </a:r>
          </a:p>
          <a:p>
            <a:pPr marL="0" indent="0">
              <a:buNone/>
            </a:pPr>
            <a:r>
              <a:rPr lang="en-US" dirty="0">
                <a:hlinkClick r:id="rId2"/>
              </a:rPr>
              <a:t>accreditation.naspaa.org/</a:t>
            </a:r>
            <a:r>
              <a:rPr lang="en-US" dirty="0" smtClean="0">
                <a:hlinkClick r:id="rId2"/>
              </a:rPr>
              <a:t>resources</a:t>
            </a:r>
            <a:endParaRPr lang="en-US" dirty="0"/>
          </a:p>
          <a:p>
            <a:pPr marL="0" indent="0">
              <a:buNone/>
            </a:pPr>
            <a:r>
              <a:rPr lang="en-US" b="1" dirty="0" smtClean="0"/>
              <a:t>If </a:t>
            </a:r>
            <a:r>
              <a:rPr lang="en-US" b="1" dirty="0"/>
              <a:t>you have questions stimulated by this video, submit them to:</a:t>
            </a:r>
          </a:p>
          <a:p>
            <a:pPr marL="0" indent="0">
              <a:buNone/>
            </a:pPr>
            <a:r>
              <a:rPr lang="en-US" dirty="0">
                <a:hlinkClick r:id="rId3"/>
              </a:rPr>
              <a:t>accreditation.naspaa.org/ai-questions</a:t>
            </a: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20739759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449806"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lgn="ctr">
              <a:buNone/>
            </a:pPr>
            <a:r>
              <a:rPr lang="en-US" sz="3600" b="1" dirty="0" smtClean="0">
                <a:solidFill>
                  <a:schemeClr val="accent2">
                    <a:lumMod val="90000"/>
                    <a:lumOff val="10000"/>
                  </a:schemeClr>
                </a:solidFill>
              </a:rPr>
              <a:t>Mission-driven</a:t>
            </a:r>
          </a:p>
          <a:p>
            <a:pPr marL="0" indent="0" algn="ctr">
              <a:buNone/>
            </a:pPr>
            <a:r>
              <a:rPr lang="en-US" sz="3600" b="1" dirty="0" smtClean="0">
                <a:solidFill>
                  <a:schemeClr val="accent2">
                    <a:lumMod val="90000"/>
                    <a:lumOff val="10000"/>
                  </a:schemeClr>
                </a:solidFill>
              </a:rPr>
              <a:t>Outcomes-oriented</a:t>
            </a:r>
          </a:p>
          <a:p>
            <a:pPr marL="0" indent="0" algn="ctr">
              <a:buNone/>
            </a:pPr>
            <a:r>
              <a:rPr lang="en-US" sz="3600" b="1" dirty="0" smtClean="0">
                <a:solidFill>
                  <a:schemeClr val="accent2">
                    <a:lumMod val="90000"/>
                    <a:lumOff val="10000"/>
                  </a:schemeClr>
                </a:solidFill>
              </a:rPr>
              <a:t>Evidence-based</a:t>
            </a:r>
          </a:p>
          <a:p>
            <a:pPr marL="0" indent="0" algn="ctr">
              <a:buNone/>
            </a:pPr>
            <a:r>
              <a:rPr lang="en-US" sz="3600" b="1" dirty="0" smtClean="0">
                <a:solidFill>
                  <a:schemeClr val="accent2">
                    <a:lumMod val="90000"/>
                    <a:lumOff val="10000"/>
                  </a:schemeClr>
                </a:solidFill>
              </a:rPr>
              <a:t>Accreditation-earning</a:t>
            </a:r>
          </a:p>
          <a:p>
            <a:pPr marL="0" indent="0" algn="ctr">
              <a:buNone/>
            </a:pPr>
            <a:r>
              <a:rPr lang="en-US" sz="3600" b="1" dirty="0" smtClean="0">
                <a:solidFill>
                  <a:schemeClr val="accent2">
                    <a:lumMod val="90000"/>
                    <a:lumOff val="10000"/>
                  </a:schemeClr>
                </a:solidFill>
              </a:rPr>
              <a:t>Program Management</a:t>
            </a:r>
          </a:p>
        </p:txBody>
      </p:sp>
    </p:spTree>
    <p:extLst>
      <p:ext uri="{BB962C8B-B14F-4D97-AF65-F5344CB8AC3E}">
        <p14:creationId xmlns:p14="http://schemas.microsoft.com/office/powerpoint/2010/main" val="109169130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12133</TotalTime>
  <Words>850</Words>
  <Application>Microsoft Macintosh PowerPoint</Application>
  <PresentationFormat>On-screen Show (4:3)</PresentationFormat>
  <Paragraphs>107</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Plaza</vt:lpstr>
      <vt:lpstr>NASPAA Accreditation</vt:lpstr>
      <vt:lpstr>Standard 6.1 Resource adequacy</vt:lpstr>
      <vt:lpstr>Inputs      Outputs      Outcomes</vt:lpstr>
      <vt:lpstr>Adequate what?</vt:lpstr>
      <vt:lpstr>Multiple campuses</vt:lpstr>
      <vt:lpstr>Onsite vs. Online Delivery</vt:lpstr>
      <vt:lpstr>Additional resources</vt:lpstr>
      <vt:lpstr>PowerPoint Presentation</vt:lpstr>
    </vt:vector>
  </TitlesOfParts>
  <Company>Willamette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Willamette University</cp:lastModifiedBy>
  <cp:revision>208</cp:revision>
  <dcterms:created xsi:type="dcterms:W3CDTF">2014-03-28T02:56:54Z</dcterms:created>
  <dcterms:modified xsi:type="dcterms:W3CDTF">2014-07-22T04:54:10Z</dcterms:modified>
</cp:coreProperties>
</file>