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67" r:id="rId2"/>
    <p:sldId id="286" r:id="rId3"/>
    <p:sldId id="285" r:id="rId4"/>
    <p:sldId id="292" r:id="rId5"/>
    <p:sldId id="293" r:id="rId6"/>
    <p:sldId id="291" r:id="rId7"/>
    <p:sldId id="296" r:id="rId8"/>
    <p:sldId id="289" r:id="rId9"/>
    <p:sldId id="288" r:id="rId10"/>
    <p:sldId id="290" r:id="rId11"/>
    <p:sldId id="282" r:id="rId12"/>
    <p:sldId id="29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36645" autoAdjust="0"/>
  </p:normalViewPr>
  <p:slideViewPr>
    <p:cSldViewPr snapToGrid="0" snapToObjects="1">
      <p:cViewPr>
        <p:scale>
          <a:sx n="100" d="100"/>
          <a:sy n="100" d="100"/>
        </p:scale>
        <p:origin x="-2384" y="9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C6D4E1-6C18-774E-9570-BDF1062037FA}" type="doc">
      <dgm:prSet loTypeId="urn:microsoft.com/office/officeart/2005/8/layout/process5" loCatId="" qsTypeId="urn:microsoft.com/office/officeart/2005/8/quickstyle/simple2" qsCatId="simple" csTypeId="urn:microsoft.com/office/officeart/2005/8/colors/accent1_2" csCatId="accent1" phldr="1"/>
      <dgm:spPr/>
    </dgm:pt>
    <dgm:pt modelId="{0FCBD6DC-1CAC-CF43-8F3F-C78D35B8331B}">
      <dgm:prSet phldrT="[Text]"/>
      <dgm:spPr/>
      <dgm:t>
        <a:bodyPr/>
        <a:lstStyle/>
        <a:p>
          <a:r>
            <a:rPr lang="en-US" dirty="0" smtClean="0"/>
            <a:t>Recruit representatives from stakeholder groups</a:t>
          </a:r>
          <a:endParaRPr lang="en-US" dirty="0"/>
        </a:p>
      </dgm:t>
    </dgm:pt>
    <dgm:pt modelId="{50B83D5F-B16E-7C46-8BEA-87E2255D1C6C}" type="parTrans" cxnId="{EBD5D8DC-BB12-7C4B-BC65-2D3047E367A5}">
      <dgm:prSet/>
      <dgm:spPr/>
      <dgm:t>
        <a:bodyPr/>
        <a:lstStyle/>
        <a:p>
          <a:endParaRPr lang="en-US"/>
        </a:p>
      </dgm:t>
    </dgm:pt>
    <dgm:pt modelId="{9768F064-C878-7344-A875-475C9CE40648}" type="sibTrans" cxnId="{EBD5D8DC-BB12-7C4B-BC65-2D3047E367A5}">
      <dgm:prSet/>
      <dgm:spPr/>
      <dgm:t>
        <a:bodyPr/>
        <a:lstStyle/>
        <a:p>
          <a:endParaRPr lang="en-US"/>
        </a:p>
      </dgm:t>
    </dgm:pt>
    <dgm:pt modelId="{5E0BD538-5982-754D-9FE8-521EC8E7ED4D}">
      <dgm:prSet phldrT="[Text]"/>
      <dgm:spPr/>
      <dgm:t>
        <a:bodyPr/>
        <a:lstStyle/>
        <a:p>
          <a:r>
            <a:rPr lang="en-US" dirty="0" smtClean="0"/>
            <a:t>Divide groups into task </a:t>
          </a:r>
          <a:r>
            <a:rPr lang="en-US" dirty="0" smtClean="0"/>
            <a:t>forces (</a:t>
          </a:r>
          <a:r>
            <a:rPr lang="en-US" dirty="0" smtClean="0"/>
            <a:t>TF) with cross-representation</a:t>
          </a:r>
          <a:endParaRPr lang="en-US" dirty="0"/>
        </a:p>
      </dgm:t>
    </dgm:pt>
    <dgm:pt modelId="{8CE16AAB-D431-4C42-865C-5EFA1AAF3249}" type="parTrans" cxnId="{72518F8B-AA5F-574B-AF1B-A06357DE802C}">
      <dgm:prSet/>
      <dgm:spPr/>
      <dgm:t>
        <a:bodyPr/>
        <a:lstStyle/>
        <a:p>
          <a:endParaRPr lang="en-US"/>
        </a:p>
      </dgm:t>
    </dgm:pt>
    <dgm:pt modelId="{13E35E28-0A57-814F-8306-720A20EC8554}" type="sibTrans" cxnId="{72518F8B-AA5F-574B-AF1B-A06357DE802C}">
      <dgm:prSet/>
      <dgm:spPr/>
      <dgm:t>
        <a:bodyPr/>
        <a:lstStyle/>
        <a:p>
          <a:endParaRPr lang="en-US"/>
        </a:p>
      </dgm:t>
    </dgm:pt>
    <dgm:pt modelId="{6F1E8CBA-1227-DF4F-AD82-A159BA9C7243}">
      <dgm:prSet/>
      <dgm:spPr/>
      <dgm:t>
        <a:bodyPr/>
        <a:lstStyle/>
        <a:p>
          <a:r>
            <a:rPr lang="en-US" dirty="0" smtClean="0"/>
            <a:t>Charter </a:t>
          </a:r>
          <a:r>
            <a:rPr lang="en-US" dirty="0" smtClean="0"/>
            <a:t>TF’s </a:t>
          </a:r>
          <a:r>
            <a:rPr lang="en-US" dirty="0" smtClean="0"/>
            <a:t>to identify competencies and knowledge consistent with the degree program’s mission</a:t>
          </a:r>
          <a:endParaRPr lang="en-US" dirty="0"/>
        </a:p>
      </dgm:t>
    </dgm:pt>
    <dgm:pt modelId="{A2949A63-FBB9-7D47-A3EA-06A4692A1055}" type="parTrans" cxnId="{6295F257-6DF3-6848-9AC7-BADE96FA8327}">
      <dgm:prSet/>
      <dgm:spPr/>
      <dgm:t>
        <a:bodyPr/>
        <a:lstStyle/>
        <a:p>
          <a:endParaRPr lang="en-US"/>
        </a:p>
      </dgm:t>
    </dgm:pt>
    <dgm:pt modelId="{12267C07-C801-E649-AAD9-C645FB84CA6A}" type="sibTrans" cxnId="{6295F257-6DF3-6848-9AC7-BADE96FA8327}">
      <dgm:prSet/>
      <dgm:spPr/>
      <dgm:t>
        <a:bodyPr/>
        <a:lstStyle/>
        <a:p>
          <a:endParaRPr lang="en-US"/>
        </a:p>
      </dgm:t>
    </dgm:pt>
    <dgm:pt modelId="{0C09EC36-2A35-9445-AA71-1A828604AC5A}">
      <dgm:prSet/>
      <dgm:spPr/>
      <dgm:t>
        <a:bodyPr/>
        <a:lstStyle/>
        <a:p>
          <a:r>
            <a:rPr lang="en-US" dirty="0" smtClean="0"/>
            <a:t>Each TF distributes competencies across the five domains</a:t>
          </a:r>
          <a:endParaRPr lang="en-US" dirty="0"/>
        </a:p>
      </dgm:t>
    </dgm:pt>
    <dgm:pt modelId="{BBFB1997-5750-4C4B-8A72-C251224D054B}" type="parTrans" cxnId="{C2842925-C2F8-4241-8264-3983D4979B1D}">
      <dgm:prSet/>
      <dgm:spPr/>
      <dgm:t>
        <a:bodyPr/>
        <a:lstStyle/>
        <a:p>
          <a:endParaRPr lang="en-US"/>
        </a:p>
      </dgm:t>
    </dgm:pt>
    <dgm:pt modelId="{99C65DCA-B054-0D48-9820-4B76F48FDE0B}" type="sibTrans" cxnId="{C2842925-C2F8-4241-8264-3983D4979B1D}">
      <dgm:prSet/>
      <dgm:spPr/>
      <dgm:t>
        <a:bodyPr/>
        <a:lstStyle/>
        <a:p>
          <a:endParaRPr lang="en-US"/>
        </a:p>
      </dgm:t>
    </dgm:pt>
    <dgm:pt modelId="{FD02A086-71BF-AD41-BBE8-8CB5C66AC43F}">
      <dgm:prSet/>
      <dgm:spPr/>
      <dgm:t>
        <a:bodyPr/>
        <a:lstStyle/>
        <a:p>
          <a:r>
            <a:rPr lang="en-US" smtClean="0"/>
            <a:t>Faculty/</a:t>
          </a:r>
          <a:r>
            <a:rPr lang="en-US" dirty="0" smtClean="0"/>
            <a:t>staff committee (FSC) refines task force outputs into coherent, measurable learning objectives</a:t>
          </a:r>
          <a:endParaRPr lang="en-US" dirty="0"/>
        </a:p>
      </dgm:t>
    </dgm:pt>
    <dgm:pt modelId="{EE9269D5-20CD-BC44-9EEC-85A0734B73E8}" type="parTrans" cxnId="{811B9C24-AB38-A647-ADCF-46DBDD422F4B}">
      <dgm:prSet/>
      <dgm:spPr/>
      <dgm:t>
        <a:bodyPr/>
        <a:lstStyle/>
        <a:p>
          <a:endParaRPr lang="en-US"/>
        </a:p>
      </dgm:t>
    </dgm:pt>
    <dgm:pt modelId="{9A0BF3D3-3CC5-224B-B281-85BC92010869}" type="sibTrans" cxnId="{811B9C24-AB38-A647-ADCF-46DBDD422F4B}">
      <dgm:prSet/>
      <dgm:spPr/>
      <dgm:t>
        <a:bodyPr/>
        <a:lstStyle/>
        <a:p>
          <a:endParaRPr lang="en-US"/>
        </a:p>
      </dgm:t>
    </dgm:pt>
    <dgm:pt modelId="{46CBC3AB-4A5A-D646-ADCB-A13E419EEF7F}">
      <dgm:prSet/>
      <dgm:spPr/>
      <dgm:t>
        <a:bodyPr/>
        <a:lstStyle/>
        <a:p>
          <a:r>
            <a:rPr lang="en-US" dirty="0" smtClean="0"/>
            <a:t>FSC establishes measures to assess learning on each objective</a:t>
          </a:r>
          <a:endParaRPr lang="en-US" dirty="0"/>
        </a:p>
      </dgm:t>
    </dgm:pt>
    <dgm:pt modelId="{A19A7362-98FD-2440-A00B-E89E9E41B5C7}" type="parTrans" cxnId="{331CD700-6C6C-3A4F-811D-61E887C78368}">
      <dgm:prSet/>
      <dgm:spPr/>
      <dgm:t>
        <a:bodyPr/>
        <a:lstStyle/>
        <a:p>
          <a:endParaRPr lang="en-US"/>
        </a:p>
      </dgm:t>
    </dgm:pt>
    <dgm:pt modelId="{EC07C3DB-93DB-B647-9280-C53195B38E56}" type="sibTrans" cxnId="{331CD700-6C6C-3A4F-811D-61E887C78368}">
      <dgm:prSet/>
      <dgm:spPr/>
      <dgm:t>
        <a:bodyPr/>
        <a:lstStyle/>
        <a:p>
          <a:endParaRPr lang="en-US"/>
        </a:p>
      </dgm:t>
    </dgm:pt>
    <dgm:pt modelId="{B472CBD9-26F6-5D47-851F-D93797E10A87}">
      <dgm:prSet/>
      <dgm:spPr/>
      <dgm:t>
        <a:bodyPr/>
        <a:lstStyle/>
        <a:p>
          <a:r>
            <a:rPr lang="en-US" dirty="0" smtClean="0"/>
            <a:t>Faculty assign competencies and knowledge across required courses</a:t>
          </a:r>
          <a:endParaRPr lang="en-US" dirty="0"/>
        </a:p>
      </dgm:t>
    </dgm:pt>
    <dgm:pt modelId="{C0B1BEC7-F10A-3149-8BEF-9AE80EE6B052}" type="parTrans" cxnId="{82FE4F45-BECF-1B45-99C3-F756A3C81AE7}">
      <dgm:prSet/>
      <dgm:spPr/>
      <dgm:t>
        <a:bodyPr/>
        <a:lstStyle/>
        <a:p>
          <a:endParaRPr lang="en-US"/>
        </a:p>
      </dgm:t>
    </dgm:pt>
    <dgm:pt modelId="{CBEDBBCE-3F9C-CE4B-B0E5-E3D477602BD6}" type="sibTrans" cxnId="{82FE4F45-BECF-1B45-99C3-F756A3C81AE7}">
      <dgm:prSet/>
      <dgm:spPr/>
      <dgm:t>
        <a:bodyPr/>
        <a:lstStyle/>
        <a:p>
          <a:endParaRPr lang="en-US"/>
        </a:p>
      </dgm:t>
    </dgm:pt>
    <dgm:pt modelId="{BFB0E5D0-3042-8149-BC6D-2AD9C7E0555B}">
      <dgm:prSet/>
      <dgm:spPr/>
      <dgm:t>
        <a:bodyPr/>
        <a:lstStyle/>
        <a:p>
          <a:r>
            <a:rPr lang="en-US" dirty="0" smtClean="0"/>
            <a:t>Draft matrix :</a:t>
          </a:r>
        </a:p>
        <a:p>
          <a:r>
            <a:rPr lang="en-US" dirty="0" smtClean="0"/>
            <a:t> domains in columns, competencies in rows, courses in cells</a:t>
          </a:r>
          <a:endParaRPr lang="en-US" dirty="0"/>
        </a:p>
      </dgm:t>
    </dgm:pt>
    <dgm:pt modelId="{3C6E1DD0-9F05-2948-9DEE-BF4910F6D0FD}" type="parTrans" cxnId="{C352BC92-8F44-B941-AB0A-163446826B29}">
      <dgm:prSet/>
      <dgm:spPr/>
      <dgm:t>
        <a:bodyPr/>
        <a:lstStyle/>
        <a:p>
          <a:endParaRPr lang="en-US"/>
        </a:p>
      </dgm:t>
    </dgm:pt>
    <dgm:pt modelId="{0D30AFB5-23CD-8445-B55F-CCDA668C0A28}" type="sibTrans" cxnId="{C352BC92-8F44-B941-AB0A-163446826B29}">
      <dgm:prSet/>
      <dgm:spPr/>
      <dgm:t>
        <a:bodyPr/>
        <a:lstStyle/>
        <a:p>
          <a:endParaRPr lang="en-US"/>
        </a:p>
      </dgm:t>
    </dgm:pt>
    <dgm:pt modelId="{520B312A-0A24-E74F-9D05-96CD4AC5BB6C}">
      <dgm:prSet/>
      <dgm:spPr/>
      <dgm:t>
        <a:bodyPr/>
        <a:lstStyle/>
        <a:p>
          <a:r>
            <a:rPr lang="en-US" dirty="0" smtClean="0"/>
            <a:t>Repeat periodically</a:t>
          </a:r>
          <a:endParaRPr lang="en-US" dirty="0"/>
        </a:p>
      </dgm:t>
    </dgm:pt>
    <dgm:pt modelId="{6E7B3730-4BEC-BF48-8B5E-BA4BCE2FB270}" type="parTrans" cxnId="{CE3769EE-0999-BC46-AF37-E990BC710CBD}">
      <dgm:prSet/>
      <dgm:spPr/>
      <dgm:t>
        <a:bodyPr/>
        <a:lstStyle/>
        <a:p>
          <a:endParaRPr lang="en-US"/>
        </a:p>
      </dgm:t>
    </dgm:pt>
    <dgm:pt modelId="{73850383-D47B-4441-A449-572851BD44FD}" type="sibTrans" cxnId="{CE3769EE-0999-BC46-AF37-E990BC710CBD}">
      <dgm:prSet/>
      <dgm:spPr/>
      <dgm:t>
        <a:bodyPr/>
        <a:lstStyle/>
        <a:p>
          <a:endParaRPr lang="en-US"/>
        </a:p>
      </dgm:t>
    </dgm:pt>
    <dgm:pt modelId="{E70A8097-D925-0247-9582-AA393CA08E1F}" type="pres">
      <dgm:prSet presAssocID="{78C6D4E1-6C18-774E-9570-BDF1062037FA}" presName="diagram" presStyleCnt="0">
        <dgm:presLayoutVars>
          <dgm:dir/>
          <dgm:resizeHandles val="exact"/>
        </dgm:presLayoutVars>
      </dgm:prSet>
      <dgm:spPr/>
    </dgm:pt>
    <dgm:pt modelId="{CAD004F7-7532-1742-BE38-73A4C0719EC0}" type="pres">
      <dgm:prSet presAssocID="{0FCBD6DC-1CAC-CF43-8F3F-C78D35B8331B}" presName="node" presStyleLbl="node1" presStyleIdx="0" presStyleCnt="9">
        <dgm:presLayoutVars>
          <dgm:bulletEnabled val="1"/>
        </dgm:presLayoutVars>
      </dgm:prSet>
      <dgm:spPr/>
      <dgm:t>
        <a:bodyPr/>
        <a:lstStyle/>
        <a:p>
          <a:endParaRPr lang="en-US"/>
        </a:p>
      </dgm:t>
    </dgm:pt>
    <dgm:pt modelId="{CE4E432F-3A8F-C84C-99A2-A197117549A0}" type="pres">
      <dgm:prSet presAssocID="{9768F064-C878-7344-A875-475C9CE40648}" presName="sibTrans" presStyleLbl="sibTrans2D1" presStyleIdx="0" presStyleCnt="8"/>
      <dgm:spPr/>
      <dgm:t>
        <a:bodyPr/>
        <a:lstStyle/>
        <a:p>
          <a:endParaRPr lang="en-US"/>
        </a:p>
      </dgm:t>
    </dgm:pt>
    <dgm:pt modelId="{296D24BF-2897-994F-A45E-BB46CD2E6534}" type="pres">
      <dgm:prSet presAssocID="{9768F064-C878-7344-A875-475C9CE40648}" presName="connectorText" presStyleLbl="sibTrans2D1" presStyleIdx="0" presStyleCnt="8"/>
      <dgm:spPr/>
      <dgm:t>
        <a:bodyPr/>
        <a:lstStyle/>
        <a:p>
          <a:endParaRPr lang="en-US"/>
        </a:p>
      </dgm:t>
    </dgm:pt>
    <dgm:pt modelId="{1053AF31-8F0F-F140-A3F8-4B17FDC7C721}" type="pres">
      <dgm:prSet presAssocID="{5E0BD538-5982-754D-9FE8-521EC8E7ED4D}" presName="node" presStyleLbl="node1" presStyleIdx="1" presStyleCnt="9">
        <dgm:presLayoutVars>
          <dgm:bulletEnabled val="1"/>
        </dgm:presLayoutVars>
      </dgm:prSet>
      <dgm:spPr/>
      <dgm:t>
        <a:bodyPr/>
        <a:lstStyle/>
        <a:p>
          <a:endParaRPr lang="en-US"/>
        </a:p>
      </dgm:t>
    </dgm:pt>
    <dgm:pt modelId="{7279ACD5-0615-E445-BFEB-26A9FC1BF598}" type="pres">
      <dgm:prSet presAssocID="{13E35E28-0A57-814F-8306-720A20EC8554}" presName="sibTrans" presStyleLbl="sibTrans2D1" presStyleIdx="1" presStyleCnt="8"/>
      <dgm:spPr/>
      <dgm:t>
        <a:bodyPr/>
        <a:lstStyle/>
        <a:p>
          <a:endParaRPr lang="en-US"/>
        </a:p>
      </dgm:t>
    </dgm:pt>
    <dgm:pt modelId="{84822522-A1D7-7747-AAF6-43D6D984F743}" type="pres">
      <dgm:prSet presAssocID="{13E35E28-0A57-814F-8306-720A20EC8554}" presName="connectorText" presStyleLbl="sibTrans2D1" presStyleIdx="1" presStyleCnt="8"/>
      <dgm:spPr/>
      <dgm:t>
        <a:bodyPr/>
        <a:lstStyle/>
        <a:p>
          <a:endParaRPr lang="en-US"/>
        </a:p>
      </dgm:t>
    </dgm:pt>
    <dgm:pt modelId="{EA0C6CF9-0970-8C40-A291-0E3075FCA70C}" type="pres">
      <dgm:prSet presAssocID="{6F1E8CBA-1227-DF4F-AD82-A159BA9C7243}" presName="node" presStyleLbl="node1" presStyleIdx="2" presStyleCnt="9">
        <dgm:presLayoutVars>
          <dgm:bulletEnabled val="1"/>
        </dgm:presLayoutVars>
      </dgm:prSet>
      <dgm:spPr/>
      <dgm:t>
        <a:bodyPr/>
        <a:lstStyle/>
        <a:p>
          <a:endParaRPr lang="en-US"/>
        </a:p>
      </dgm:t>
    </dgm:pt>
    <dgm:pt modelId="{52492D10-F1A7-F24C-9F95-F74ADE8FDA10}" type="pres">
      <dgm:prSet presAssocID="{12267C07-C801-E649-AAD9-C645FB84CA6A}" presName="sibTrans" presStyleLbl="sibTrans2D1" presStyleIdx="2" presStyleCnt="8"/>
      <dgm:spPr/>
      <dgm:t>
        <a:bodyPr/>
        <a:lstStyle/>
        <a:p>
          <a:endParaRPr lang="en-US"/>
        </a:p>
      </dgm:t>
    </dgm:pt>
    <dgm:pt modelId="{31231560-9BF2-6148-8E49-1A0C7EE325EB}" type="pres">
      <dgm:prSet presAssocID="{12267C07-C801-E649-AAD9-C645FB84CA6A}" presName="connectorText" presStyleLbl="sibTrans2D1" presStyleIdx="2" presStyleCnt="8"/>
      <dgm:spPr/>
      <dgm:t>
        <a:bodyPr/>
        <a:lstStyle/>
        <a:p>
          <a:endParaRPr lang="en-US"/>
        </a:p>
      </dgm:t>
    </dgm:pt>
    <dgm:pt modelId="{1D8ED387-7AEC-D74D-9532-B0BA71401521}" type="pres">
      <dgm:prSet presAssocID="{0C09EC36-2A35-9445-AA71-1A828604AC5A}" presName="node" presStyleLbl="node1" presStyleIdx="3" presStyleCnt="9">
        <dgm:presLayoutVars>
          <dgm:bulletEnabled val="1"/>
        </dgm:presLayoutVars>
      </dgm:prSet>
      <dgm:spPr/>
      <dgm:t>
        <a:bodyPr/>
        <a:lstStyle/>
        <a:p>
          <a:endParaRPr lang="en-US"/>
        </a:p>
      </dgm:t>
    </dgm:pt>
    <dgm:pt modelId="{7668A94F-A6DA-E14A-B8B5-C18AFC3751E9}" type="pres">
      <dgm:prSet presAssocID="{99C65DCA-B054-0D48-9820-4B76F48FDE0B}" presName="sibTrans" presStyleLbl="sibTrans2D1" presStyleIdx="3" presStyleCnt="8"/>
      <dgm:spPr/>
      <dgm:t>
        <a:bodyPr/>
        <a:lstStyle/>
        <a:p>
          <a:endParaRPr lang="en-US"/>
        </a:p>
      </dgm:t>
    </dgm:pt>
    <dgm:pt modelId="{2A7E6C7E-9936-B341-8DC0-AD8A75641806}" type="pres">
      <dgm:prSet presAssocID="{99C65DCA-B054-0D48-9820-4B76F48FDE0B}" presName="connectorText" presStyleLbl="sibTrans2D1" presStyleIdx="3" presStyleCnt="8"/>
      <dgm:spPr/>
      <dgm:t>
        <a:bodyPr/>
        <a:lstStyle/>
        <a:p>
          <a:endParaRPr lang="en-US"/>
        </a:p>
      </dgm:t>
    </dgm:pt>
    <dgm:pt modelId="{B0F48647-6D78-3444-834D-926D23186A6C}" type="pres">
      <dgm:prSet presAssocID="{FD02A086-71BF-AD41-BBE8-8CB5C66AC43F}" presName="node" presStyleLbl="node1" presStyleIdx="4" presStyleCnt="9">
        <dgm:presLayoutVars>
          <dgm:bulletEnabled val="1"/>
        </dgm:presLayoutVars>
      </dgm:prSet>
      <dgm:spPr/>
      <dgm:t>
        <a:bodyPr/>
        <a:lstStyle/>
        <a:p>
          <a:endParaRPr lang="en-US"/>
        </a:p>
      </dgm:t>
    </dgm:pt>
    <dgm:pt modelId="{C64FC2B5-5FFE-DF4F-A5E2-14CB052F7551}" type="pres">
      <dgm:prSet presAssocID="{9A0BF3D3-3CC5-224B-B281-85BC92010869}" presName="sibTrans" presStyleLbl="sibTrans2D1" presStyleIdx="4" presStyleCnt="8"/>
      <dgm:spPr/>
      <dgm:t>
        <a:bodyPr/>
        <a:lstStyle/>
        <a:p>
          <a:endParaRPr lang="en-US"/>
        </a:p>
      </dgm:t>
    </dgm:pt>
    <dgm:pt modelId="{4057E859-D8CC-9C44-BF3D-80F57832FF44}" type="pres">
      <dgm:prSet presAssocID="{9A0BF3D3-3CC5-224B-B281-85BC92010869}" presName="connectorText" presStyleLbl="sibTrans2D1" presStyleIdx="4" presStyleCnt="8"/>
      <dgm:spPr/>
      <dgm:t>
        <a:bodyPr/>
        <a:lstStyle/>
        <a:p>
          <a:endParaRPr lang="en-US"/>
        </a:p>
      </dgm:t>
    </dgm:pt>
    <dgm:pt modelId="{E27AF0EF-7752-534C-8CAC-7827560289FA}" type="pres">
      <dgm:prSet presAssocID="{46CBC3AB-4A5A-D646-ADCB-A13E419EEF7F}" presName="node" presStyleLbl="node1" presStyleIdx="5" presStyleCnt="9">
        <dgm:presLayoutVars>
          <dgm:bulletEnabled val="1"/>
        </dgm:presLayoutVars>
      </dgm:prSet>
      <dgm:spPr/>
      <dgm:t>
        <a:bodyPr/>
        <a:lstStyle/>
        <a:p>
          <a:endParaRPr lang="en-US"/>
        </a:p>
      </dgm:t>
    </dgm:pt>
    <dgm:pt modelId="{327A1FEF-817E-204F-A0B8-110A8F9D2E26}" type="pres">
      <dgm:prSet presAssocID="{EC07C3DB-93DB-B647-9280-C53195B38E56}" presName="sibTrans" presStyleLbl="sibTrans2D1" presStyleIdx="5" presStyleCnt="8"/>
      <dgm:spPr/>
      <dgm:t>
        <a:bodyPr/>
        <a:lstStyle/>
        <a:p>
          <a:endParaRPr lang="en-US"/>
        </a:p>
      </dgm:t>
    </dgm:pt>
    <dgm:pt modelId="{F0B93749-8ADF-054E-A581-EAF9E614B155}" type="pres">
      <dgm:prSet presAssocID="{EC07C3DB-93DB-B647-9280-C53195B38E56}" presName="connectorText" presStyleLbl="sibTrans2D1" presStyleIdx="5" presStyleCnt="8"/>
      <dgm:spPr/>
      <dgm:t>
        <a:bodyPr/>
        <a:lstStyle/>
        <a:p>
          <a:endParaRPr lang="en-US"/>
        </a:p>
      </dgm:t>
    </dgm:pt>
    <dgm:pt modelId="{40956071-A9C0-214A-A0F3-827D0F76BFDE}" type="pres">
      <dgm:prSet presAssocID="{B472CBD9-26F6-5D47-851F-D93797E10A87}" presName="node" presStyleLbl="node1" presStyleIdx="6" presStyleCnt="9">
        <dgm:presLayoutVars>
          <dgm:bulletEnabled val="1"/>
        </dgm:presLayoutVars>
      </dgm:prSet>
      <dgm:spPr/>
      <dgm:t>
        <a:bodyPr/>
        <a:lstStyle/>
        <a:p>
          <a:endParaRPr lang="en-US"/>
        </a:p>
      </dgm:t>
    </dgm:pt>
    <dgm:pt modelId="{6800F9D1-63FD-DE48-AB77-D5F7BEABF11D}" type="pres">
      <dgm:prSet presAssocID="{CBEDBBCE-3F9C-CE4B-B0E5-E3D477602BD6}" presName="sibTrans" presStyleLbl="sibTrans2D1" presStyleIdx="6" presStyleCnt="8"/>
      <dgm:spPr/>
      <dgm:t>
        <a:bodyPr/>
        <a:lstStyle/>
        <a:p>
          <a:endParaRPr lang="en-US"/>
        </a:p>
      </dgm:t>
    </dgm:pt>
    <dgm:pt modelId="{23A0BEDF-B3D7-F948-884E-6CE852465E88}" type="pres">
      <dgm:prSet presAssocID="{CBEDBBCE-3F9C-CE4B-B0E5-E3D477602BD6}" presName="connectorText" presStyleLbl="sibTrans2D1" presStyleIdx="6" presStyleCnt="8"/>
      <dgm:spPr/>
      <dgm:t>
        <a:bodyPr/>
        <a:lstStyle/>
        <a:p>
          <a:endParaRPr lang="en-US"/>
        </a:p>
      </dgm:t>
    </dgm:pt>
    <dgm:pt modelId="{5991A717-C760-354B-822F-FF882651C863}" type="pres">
      <dgm:prSet presAssocID="{BFB0E5D0-3042-8149-BC6D-2AD9C7E0555B}" presName="node" presStyleLbl="node1" presStyleIdx="7" presStyleCnt="9">
        <dgm:presLayoutVars>
          <dgm:bulletEnabled val="1"/>
        </dgm:presLayoutVars>
      </dgm:prSet>
      <dgm:spPr/>
      <dgm:t>
        <a:bodyPr/>
        <a:lstStyle/>
        <a:p>
          <a:endParaRPr lang="en-US"/>
        </a:p>
      </dgm:t>
    </dgm:pt>
    <dgm:pt modelId="{AF858B70-BE88-1848-B7CD-E78C83390B23}" type="pres">
      <dgm:prSet presAssocID="{0D30AFB5-23CD-8445-B55F-CCDA668C0A28}" presName="sibTrans" presStyleLbl="sibTrans2D1" presStyleIdx="7" presStyleCnt="8"/>
      <dgm:spPr/>
      <dgm:t>
        <a:bodyPr/>
        <a:lstStyle/>
        <a:p>
          <a:endParaRPr lang="en-US"/>
        </a:p>
      </dgm:t>
    </dgm:pt>
    <dgm:pt modelId="{8C272932-159E-6941-A578-35467838DAE9}" type="pres">
      <dgm:prSet presAssocID="{0D30AFB5-23CD-8445-B55F-CCDA668C0A28}" presName="connectorText" presStyleLbl="sibTrans2D1" presStyleIdx="7" presStyleCnt="8"/>
      <dgm:spPr/>
      <dgm:t>
        <a:bodyPr/>
        <a:lstStyle/>
        <a:p>
          <a:endParaRPr lang="en-US"/>
        </a:p>
      </dgm:t>
    </dgm:pt>
    <dgm:pt modelId="{72D9CBF0-EE36-E647-9C6D-6E437903B343}" type="pres">
      <dgm:prSet presAssocID="{520B312A-0A24-E74F-9D05-96CD4AC5BB6C}" presName="node" presStyleLbl="node1" presStyleIdx="8" presStyleCnt="9">
        <dgm:presLayoutVars>
          <dgm:bulletEnabled val="1"/>
        </dgm:presLayoutVars>
      </dgm:prSet>
      <dgm:spPr/>
      <dgm:t>
        <a:bodyPr/>
        <a:lstStyle/>
        <a:p>
          <a:endParaRPr lang="en-US"/>
        </a:p>
      </dgm:t>
    </dgm:pt>
  </dgm:ptLst>
  <dgm:cxnLst>
    <dgm:cxn modelId="{7BC00877-082F-C14B-9F89-906578F064F7}" type="presOf" srcId="{0C09EC36-2A35-9445-AA71-1A828604AC5A}" destId="{1D8ED387-7AEC-D74D-9532-B0BA71401521}" srcOrd="0" destOrd="0" presId="urn:microsoft.com/office/officeart/2005/8/layout/process5"/>
    <dgm:cxn modelId="{89FF5EC0-3E33-434F-A29A-49D639674B78}" type="presOf" srcId="{5E0BD538-5982-754D-9FE8-521EC8E7ED4D}" destId="{1053AF31-8F0F-F140-A3F8-4B17FDC7C721}" srcOrd="0" destOrd="0" presId="urn:microsoft.com/office/officeart/2005/8/layout/process5"/>
    <dgm:cxn modelId="{72518F8B-AA5F-574B-AF1B-A06357DE802C}" srcId="{78C6D4E1-6C18-774E-9570-BDF1062037FA}" destId="{5E0BD538-5982-754D-9FE8-521EC8E7ED4D}" srcOrd="1" destOrd="0" parTransId="{8CE16AAB-D431-4C42-865C-5EFA1AAF3249}" sibTransId="{13E35E28-0A57-814F-8306-720A20EC8554}"/>
    <dgm:cxn modelId="{6FE7099F-E9D7-E645-8BDE-CDB21201F2CF}" type="presOf" srcId="{520B312A-0A24-E74F-9D05-96CD4AC5BB6C}" destId="{72D9CBF0-EE36-E647-9C6D-6E437903B343}" srcOrd="0" destOrd="0" presId="urn:microsoft.com/office/officeart/2005/8/layout/process5"/>
    <dgm:cxn modelId="{CE3769EE-0999-BC46-AF37-E990BC710CBD}" srcId="{78C6D4E1-6C18-774E-9570-BDF1062037FA}" destId="{520B312A-0A24-E74F-9D05-96CD4AC5BB6C}" srcOrd="8" destOrd="0" parTransId="{6E7B3730-4BEC-BF48-8B5E-BA4BCE2FB270}" sibTransId="{73850383-D47B-4441-A449-572851BD44FD}"/>
    <dgm:cxn modelId="{C2842925-C2F8-4241-8264-3983D4979B1D}" srcId="{78C6D4E1-6C18-774E-9570-BDF1062037FA}" destId="{0C09EC36-2A35-9445-AA71-1A828604AC5A}" srcOrd="3" destOrd="0" parTransId="{BBFB1997-5750-4C4B-8A72-C251224D054B}" sibTransId="{99C65DCA-B054-0D48-9820-4B76F48FDE0B}"/>
    <dgm:cxn modelId="{C352BC92-8F44-B941-AB0A-163446826B29}" srcId="{78C6D4E1-6C18-774E-9570-BDF1062037FA}" destId="{BFB0E5D0-3042-8149-BC6D-2AD9C7E0555B}" srcOrd="7" destOrd="0" parTransId="{3C6E1DD0-9F05-2948-9DEE-BF4910F6D0FD}" sibTransId="{0D30AFB5-23CD-8445-B55F-CCDA668C0A28}"/>
    <dgm:cxn modelId="{7FD6CC40-32FB-2E4D-A675-CD3A5FEEA95F}" type="presOf" srcId="{13E35E28-0A57-814F-8306-720A20EC8554}" destId="{7279ACD5-0615-E445-BFEB-26A9FC1BF598}" srcOrd="0" destOrd="0" presId="urn:microsoft.com/office/officeart/2005/8/layout/process5"/>
    <dgm:cxn modelId="{79D9D3BC-A3A3-7144-80EF-97DD44195359}" type="presOf" srcId="{9A0BF3D3-3CC5-224B-B281-85BC92010869}" destId="{4057E859-D8CC-9C44-BF3D-80F57832FF44}" srcOrd="1" destOrd="0" presId="urn:microsoft.com/office/officeart/2005/8/layout/process5"/>
    <dgm:cxn modelId="{B12600F3-EF2E-C14D-8C22-D56C889761CA}" type="presOf" srcId="{9A0BF3D3-3CC5-224B-B281-85BC92010869}" destId="{C64FC2B5-5FFE-DF4F-A5E2-14CB052F7551}" srcOrd="0" destOrd="0" presId="urn:microsoft.com/office/officeart/2005/8/layout/process5"/>
    <dgm:cxn modelId="{7BE044FE-5C1A-2E46-90E7-DC84E23951A2}" type="presOf" srcId="{EC07C3DB-93DB-B647-9280-C53195B38E56}" destId="{327A1FEF-817E-204F-A0B8-110A8F9D2E26}" srcOrd="0" destOrd="0" presId="urn:microsoft.com/office/officeart/2005/8/layout/process5"/>
    <dgm:cxn modelId="{EBD5D8DC-BB12-7C4B-BC65-2D3047E367A5}" srcId="{78C6D4E1-6C18-774E-9570-BDF1062037FA}" destId="{0FCBD6DC-1CAC-CF43-8F3F-C78D35B8331B}" srcOrd="0" destOrd="0" parTransId="{50B83D5F-B16E-7C46-8BEA-87E2255D1C6C}" sibTransId="{9768F064-C878-7344-A875-475C9CE40648}"/>
    <dgm:cxn modelId="{CD720895-5375-494D-9142-F96918F3132D}" type="presOf" srcId="{9768F064-C878-7344-A875-475C9CE40648}" destId="{296D24BF-2897-994F-A45E-BB46CD2E6534}" srcOrd="1" destOrd="0" presId="urn:microsoft.com/office/officeart/2005/8/layout/process5"/>
    <dgm:cxn modelId="{EEA4054E-BAF5-824C-BC77-CDAE15C1F813}" type="presOf" srcId="{12267C07-C801-E649-AAD9-C645FB84CA6A}" destId="{31231560-9BF2-6148-8E49-1A0C7EE325EB}" srcOrd="1" destOrd="0" presId="urn:microsoft.com/office/officeart/2005/8/layout/process5"/>
    <dgm:cxn modelId="{A978BDCE-3289-1F44-B38B-08682012F407}" type="presOf" srcId="{B472CBD9-26F6-5D47-851F-D93797E10A87}" destId="{40956071-A9C0-214A-A0F3-827D0F76BFDE}" srcOrd="0" destOrd="0" presId="urn:microsoft.com/office/officeart/2005/8/layout/process5"/>
    <dgm:cxn modelId="{811B9C24-AB38-A647-ADCF-46DBDD422F4B}" srcId="{78C6D4E1-6C18-774E-9570-BDF1062037FA}" destId="{FD02A086-71BF-AD41-BBE8-8CB5C66AC43F}" srcOrd="4" destOrd="0" parTransId="{EE9269D5-20CD-BC44-9EEC-85A0734B73E8}" sibTransId="{9A0BF3D3-3CC5-224B-B281-85BC92010869}"/>
    <dgm:cxn modelId="{82FE4F45-BECF-1B45-99C3-F756A3C81AE7}" srcId="{78C6D4E1-6C18-774E-9570-BDF1062037FA}" destId="{B472CBD9-26F6-5D47-851F-D93797E10A87}" srcOrd="6" destOrd="0" parTransId="{C0B1BEC7-F10A-3149-8BEF-9AE80EE6B052}" sibTransId="{CBEDBBCE-3F9C-CE4B-B0E5-E3D477602BD6}"/>
    <dgm:cxn modelId="{4A333E86-6F17-ED49-87BE-36B2EA347755}" type="presOf" srcId="{FD02A086-71BF-AD41-BBE8-8CB5C66AC43F}" destId="{B0F48647-6D78-3444-834D-926D23186A6C}" srcOrd="0" destOrd="0" presId="urn:microsoft.com/office/officeart/2005/8/layout/process5"/>
    <dgm:cxn modelId="{D2F92102-5EAC-D149-B9AD-17569DE24459}" type="presOf" srcId="{0D30AFB5-23CD-8445-B55F-CCDA668C0A28}" destId="{AF858B70-BE88-1848-B7CD-E78C83390B23}" srcOrd="0" destOrd="0" presId="urn:microsoft.com/office/officeart/2005/8/layout/process5"/>
    <dgm:cxn modelId="{8A3528B2-891F-F543-8EC2-86F3CED9DC1C}" type="presOf" srcId="{CBEDBBCE-3F9C-CE4B-B0E5-E3D477602BD6}" destId="{23A0BEDF-B3D7-F948-884E-6CE852465E88}" srcOrd="1" destOrd="0" presId="urn:microsoft.com/office/officeart/2005/8/layout/process5"/>
    <dgm:cxn modelId="{331CD700-6C6C-3A4F-811D-61E887C78368}" srcId="{78C6D4E1-6C18-774E-9570-BDF1062037FA}" destId="{46CBC3AB-4A5A-D646-ADCB-A13E419EEF7F}" srcOrd="5" destOrd="0" parTransId="{A19A7362-98FD-2440-A00B-E89E9E41B5C7}" sibTransId="{EC07C3DB-93DB-B647-9280-C53195B38E56}"/>
    <dgm:cxn modelId="{102A4DA1-D7EF-0544-B004-5C295698F2F4}" type="presOf" srcId="{0D30AFB5-23CD-8445-B55F-CCDA668C0A28}" destId="{8C272932-159E-6941-A578-35467838DAE9}" srcOrd="1" destOrd="0" presId="urn:microsoft.com/office/officeart/2005/8/layout/process5"/>
    <dgm:cxn modelId="{3B836A9D-4901-C547-9C55-0DEA1DD71428}" type="presOf" srcId="{6F1E8CBA-1227-DF4F-AD82-A159BA9C7243}" destId="{EA0C6CF9-0970-8C40-A291-0E3075FCA70C}" srcOrd="0" destOrd="0" presId="urn:microsoft.com/office/officeart/2005/8/layout/process5"/>
    <dgm:cxn modelId="{6AABABE5-EBA5-8B4C-A7BB-1644F1B25E4A}" type="presOf" srcId="{46CBC3AB-4A5A-D646-ADCB-A13E419EEF7F}" destId="{E27AF0EF-7752-534C-8CAC-7827560289FA}" srcOrd="0" destOrd="0" presId="urn:microsoft.com/office/officeart/2005/8/layout/process5"/>
    <dgm:cxn modelId="{81CFC8C9-74EF-9348-8358-958002F5DFB6}" type="presOf" srcId="{BFB0E5D0-3042-8149-BC6D-2AD9C7E0555B}" destId="{5991A717-C760-354B-822F-FF882651C863}" srcOrd="0" destOrd="0" presId="urn:microsoft.com/office/officeart/2005/8/layout/process5"/>
    <dgm:cxn modelId="{D054587E-407C-EB42-B66F-1A117658D130}" type="presOf" srcId="{12267C07-C801-E649-AAD9-C645FB84CA6A}" destId="{52492D10-F1A7-F24C-9F95-F74ADE8FDA10}" srcOrd="0" destOrd="0" presId="urn:microsoft.com/office/officeart/2005/8/layout/process5"/>
    <dgm:cxn modelId="{25D8CCB1-2D52-5249-844B-59A43E343FCF}" type="presOf" srcId="{9768F064-C878-7344-A875-475C9CE40648}" destId="{CE4E432F-3A8F-C84C-99A2-A197117549A0}" srcOrd="0" destOrd="0" presId="urn:microsoft.com/office/officeart/2005/8/layout/process5"/>
    <dgm:cxn modelId="{04647395-07BD-B443-BBE2-5696B7508FE1}" type="presOf" srcId="{CBEDBBCE-3F9C-CE4B-B0E5-E3D477602BD6}" destId="{6800F9D1-63FD-DE48-AB77-D5F7BEABF11D}" srcOrd="0" destOrd="0" presId="urn:microsoft.com/office/officeart/2005/8/layout/process5"/>
    <dgm:cxn modelId="{6295F257-6DF3-6848-9AC7-BADE96FA8327}" srcId="{78C6D4E1-6C18-774E-9570-BDF1062037FA}" destId="{6F1E8CBA-1227-DF4F-AD82-A159BA9C7243}" srcOrd="2" destOrd="0" parTransId="{A2949A63-FBB9-7D47-A3EA-06A4692A1055}" sibTransId="{12267C07-C801-E649-AAD9-C645FB84CA6A}"/>
    <dgm:cxn modelId="{D03191E8-A54F-9445-889F-07BD56312E4A}" type="presOf" srcId="{0FCBD6DC-1CAC-CF43-8F3F-C78D35B8331B}" destId="{CAD004F7-7532-1742-BE38-73A4C0719EC0}" srcOrd="0" destOrd="0" presId="urn:microsoft.com/office/officeart/2005/8/layout/process5"/>
    <dgm:cxn modelId="{8EC54F42-8983-2E4C-AC15-9761BFC215EA}" type="presOf" srcId="{EC07C3DB-93DB-B647-9280-C53195B38E56}" destId="{F0B93749-8ADF-054E-A581-EAF9E614B155}" srcOrd="1" destOrd="0" presId="urn:microsoft.com/office/officeart/2005/8/layout/process5"/>
    <dgm:cxn modelId="{CC73FEC2-FFE7-064F-A5F6-5ABA520A800D}" type="presOf" srcId="{99C65DCA-B054-0D48-9820-4B76F48FDE0B}" destId="{2A7E6C7E-9936-B341-8DC0-AD8A75641806}" srcOrd="1" destOrd="0" presId="urn:microsoft.com/office/officeart/2005/8/layout/process5"/>
    <dgm:cxn modelId="{9FA119BD-81F1-F547-BF1B-DEEE881789B3}" type="presOf" srcId="{78C6D4E1-6C18-774E-9570-BDF1062037FA}" destId="{E70A8097-D925-0247-9582-AA393CA08E1F}" srcOrd="0" destOrd="0" presId="urn:microsoft.com/office/officeart/2005/8/layout/process5"/>
    <dgm:cxn modelId="{531D6406-F873-B44C-B17F-3BC9DDB8EA88}" type="presOf" srcId="{13E35E28-0A57-814F-8306-720A20EC8554}" destId="{84822522-A1D7-7747-AAF6-43D6D984F743}" srcOrd="1" destOrd="0" presId="urn:microsoft.com/office/officeart/2005/8/layout/process5"/>
    <dgm:cxn modelId="{6EF59E46-E45A-BA45-A937-CD3F41731C71}" type="presOf" srcId="{99C65DCA-B054-0D48-9820-4B76F48FDE0B}" destId="{7668A94F-A6DA-E14A-B8B5-C18AFC3751E9}" srcOrd="0" destOrd="0" presId="urn:microsoft.com/office/officeart/2005/8/layout/process5"/>
    <dgm:cxn modelId="{F985ACCE-82CA-AD45-BAA2-76A452D2B5EA}" type="presParOf" srcId="{E70A8097-D925-0247-9582-AA393CA08E1F}" destId="{CAD004F7-7532-1742-BE38-73A4C0719EC0}" srcOrd="0" destOrd="0" presId="urn:microsoft.com/office/officeart/2005/8/layout/process5"/>
    <dgm:cxn modelId="{9B355F9C-FE1D-F445-AD63-548620E40939}" type="presParOf" srcId="{E70A8097-D925-0247-9582-AA393CA08E1F}" destId="{CE4E432F-3A8F-C84C-99A2-A197117549A0}" srcOrd="1" destOrd="0" presId="urn:microsoft.com/office/officeart/2005/8/layout/process5"/>
    <dgm:cxn modelId="{B2FFA73D-59E4-FC41-BB73-76BCAEDE053B}" type="presParOf" srcId="{CE4E432F-3A8F-C84C-99A2-A197117549A0}" destId="{296D24BF-2897-994F-A45E-BB46CD2E6534}" srcOrd="0" destOrd="0" presId="urn:microsoft.com/office/officeart/2005/8/layout/process5"/>
    <dgm:cxn modelId="{273B739B-9C1A-1244-A75E-AD1CF2EC1A7E}" type="presParOf" srcId="{E70A8097-D925-0247-9582-AA393CA08E1F}" destId="{1053AF31-8F0F-F140-A3F8-4B17FDC7C721}" srcOrd="2" destOrd="0" presId="urn:microsoft.com/office/officeart/2005/8/layout/process5"/>
    <dgm:cxn modelId="{4380D807-6334-2445-AB76-FE4C106EFDE2}" type="presParOf" srcId="{E70A8097-D925-0247-9582-AA393CA08E1F}" destId="{7279ACD5-0615-E445-BFEB-26A9FC1BF598}" srcOrd="3" destOrd="0" presId="urn:microsoft.com/office/officeart/2005/8/layout/process5"/>
    <dgm:cxn modelId="{5E036658-36CB-0D43-984F-759B57C242E1}" type="presParOf" srcId="{7279ACD5-0615-E445-BFEB-26A9FC1BF598}" destId="{84822522-A1D7-7747-AAF6-43D6D984F743}" srcOrd="0" destOrd="0" presId="urn:microsoft.com/office/officeart/2005/8/layout/process5"/>
    <dgm:cxn modelId="{3C56ED38-0E10-764F-8F73-C9977A20C6B2}" type="presParOf" srcId="{E70A8097-D925-0247-9582-AA393CA08E1F}" destId="{EA0C6CF9-0970-8C40-A291-0E3075FCA70C}" srcOrd="4" destOrd="0" presId="urn:microsoft.com/office/officeart/2005/8/layout/process5"/>
    <dgm:cxn modelId="{B47BA7A6-4B15-284D-8A7A-F9943C278354}" type="presParOf" srcId="{E70A8097-D925-0247-9582-AA393CA08E1F}" destId="{52492D10-F1A7-F24C-9F95-F74ADE8FDA10}" srcOrd="5" destOrd="0" presId="urn:microsoft.com/office/officeart/2005/8/layout/process5"/>
    <dgm:cxn modelId="{448AE307-D203-4D48-9AFB-94DA80F28AA3}" type="presParOf" srcId="{52492D10-F1A7-F24C-9F95-F74ADE8FDA10}" destId="{31231560-9BF2-6148-8E49-1A0C7EE325EB}" srcOrd="0" destOrd="0" presId="urn:microsoft.com/office/officeart/2005/8/layout/process5"/>
    <dgm:cxn modelId="{96665CE9-B4A4-0F44-8229-269AEA58AA3E}" type="presParOf" srcId="{E70A8097-D925-0247-9582-AA393CA08E1F}" destId="{1D8ED387-7AEC-D74D-9532-B0BA71401521}" srcOrd="6" destOrd="0" presId="urn:microsoft.com/office/officeart/2005/8/layout/process5"/>
    <dgm:cxn modelId="{73BAACD2-9835-164C-8CC2-83020E3CF1F8}" type="presParOf" srcId="{E70A8097-D925-0247-9582-AA393CA08E1F}" destId="{7668A94F-A6DA-E14A-B8B5-C18AFC3751E9}" srcOrd="7" destOrd="0" presId="urn:microsoft.com/office/officeart/2005/8/layout/process5"/>
    <dgm:cxn modelId="{1E56ED3A-0CEA-D64A-982D-67877CA239EA}" type="presParOf" srcId="{7668A94F-A6DA-E14A-B8B5-C18AFC3751E9}" destId="{2A7E6C7E-9936-B341-8DC0-AD8A75641806}" srcOrd="0" destOrd="0" presId="urn:microsoft.com/office/officeart/2005/8/layout/process5"/>
    <dgm:cxn modelId="{E7E6C27E-F0BE-B446-B7AC-C98D7501EACB}" type="presParOf" srcId="{E70A8097-D925-0247-9582-AA393CA08E1F}" destId="{B0F48647-6D78-3444-834D-926D23186A6C}" srcOrd="8" destOrd="0" presId="urn:microsoft.com/office/officeart/2005/8/layout/process5"/>
    <dgm:cxn modelId="{947B973D-5C76-BB49-8B26-775BC77DF6E9}" type="presParOf" srcId="{E70A8097-D925-0247-9582-AA393CA08E1F}" destId="{C64FC2B5-5FFE-DF4F-A5E2-14CB052F7551}" srcOrd="9" destOrd="0" presId="urn:microsoft.com/office/officeart/2005/8/layout/process5"/>
    <dgm:cxn modelId="{31286EA3-EDA3-0649-8FB4-6FD96CBB3B48}" type="presParOf" srcId="{C64FC2B5-5FFE-DF4F-A5E2-14CB052F7551}" destId="{4057E859-D8CC-9C44-BF3D-80F57832FF44}" srcOrd="0" destOrd="0" presId="urn:microsoft.com/office/officeart/2005/8/layout/process5"/>
    <dgm:cxn modelId="{242231DE-596F-3340-BD3A-56106694D8DB}" type="presParOf" srcId="{E70A8097-D925-0247-9582-AA393CA08E1F}" destId="{E27AF0EF-7752-534C-8CAC-7827560289FA}" srcOrd="10" destOrd="0" presId="urn:microsoft.com/office/officeart/2005/8/layout/process5"/>
    <dgm:cxn modelId="{9CE1ACE4-5E1F-A241-A501-2370EAE5A3CD}" type="presParOf" srcId="{E70A8097-D925-0247-9582-AA393CA08E1F}" destId="{327A1FEF-817E-204F-A0B8-110A8F9D2E26}" srcOrd="11" destOrd="0" presId="urn:microsoft.com/office/officeart/2005/8/layout/process5"/>
    <dgm:cxn modelId="{C84A8CE9-22E7-864D-9912-EC0A0CABC9DD}" type="presParOf" srcId="{327A1FEF-817E-204F-A0B8-110A8F9D2E26}" destId="{F0B93749-8ADF-054E-A581-EAF9E614B155}" srcOrd="0" destOrd="0" presId="urn:microsoft.com/office/officeart/2005/8/layout/process5"/>
    <dgm:cxn modelId="{C29B8354-0318-AB44-88ED-D3DDF45B634E}" type="presParOf" srcId="{E70A8097-D925-0247-9582-AA393CA08E1F}" destId="{40956071-A9C0-214A-A0F3-827D0F76BFDE}" srcOrd="12" destOrd="0" presId="urn:microsoft.com/office/officeart/2005/8/layout/process5"/>
    <dgm:cxn modelId="{EC92C898-51AF-E444-BBC7-62378C65DDFA}" type="presParOf" srcId="{E70A8097-D925-0247-9582-AA393CA08E1F}" destId="{6800F9D1-63FD-DE48-AB77-D5F7BEABF11D}" srcOrd="13" destOrd="0" presId="urn:microsoft.com/office/officeart/2005/8/layout/process5"/>
    <dgm:cxn modelId="{D4B9B7CA-0422-CD40-B1BB-BF292B4B3379}" type="presParOf" srcId="{6800F9D1-63FD-DE48-AB77-D5F7BEABF11D}" destId="{23A0BEDF-B3D7-F948-884E-6CE852465E88}" srcOrd="0" destOrd="0" presId="urn:microsoft.com/office/officeart/2005/8/layout/process5"/>
    <dgm:cxn modelId="{80D1F06B-C523-3B40-A24A-9A9C3ABC007B}" type="presParOf" srcId="{E70A8097-D925-0247-9582-AA393CA08E1F}" destId="{5991A717-C760-354B-822F-FF882651C863}" srcOrd="14" destOrd="0" presId="urn:microsoft.com/office/officeart/2005/8/layout/process5"/>
    <dgm:cxn modelId="{17D8AA1D-7891-C144-9080-7DF7736E7C06}" type="presParOf" srcId="{E70A8097-D925-0247-9582-AA393CA08E1F}" destId="{AF858B70-BE88-1848-B7CD-E78C83390B23}" srcOrd="15" destOrd="0" presId="urn:microsoft.com/office/officeart/2005/8/layout/process5"/>
    <dgm:cxn modelId="{DFF55183-840B-D743-B9DD-6F611EEDC37F}" type="presParOf" srcId="{AF858B70-BE88-1848-B7CD-E78C83390B23}" destId="{8C272932-159E-6941-A578-35467838DAE9}" srcOrd="0" destOrd="0" presId="urn:microsoft.com/office/officeart/2005/8/layout/process5"/>
    <dgm:cxn modelId="{19886365-97B3-7E4F-AB1F-C8AEC6C64F82}" type="presParOf" srcId="{E70A8097-D925-0247-9582-AA393CA08E1F}" destId="{72D9CBF0-EE36-E647-9C6D-6E437903B343}" srcOrd="16"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D004F7-7532-1742-BE38-73A4C0719EC0}">
      <dsp:nvSpPr>
        <dsp:cNvPr id="0" name=""/>
        <dsp:cNvSpPr/>
      </dsp:nvSpPr>
      <dsp:spPr>
        <a:xfrm>
          <a:off x="5929" y="30322"/>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Recruit representatives from stakeholder groups</a:t>
          </a:r>
          <a:endParaRPr lang="en-US" sz="1100" kern="1200" dirty="0"/>
        </a:p>
      </dsp:txBody>
      <dsp:txXfrm>
        <a:off x="37074" y="61467"/>
        <a:ext cx="1710012" cy="1001091"/>
      </dsp:txXfrm>
    </dsp:sp>
    <dsp:sp modelId="{CE4E432F-3A8F-C84C-99A2-A197117549A0}">
      <dsp:nvSpPr>
        <dsp:cNvPr id="0" name=""/>
        <dsp:cNvSpPr/>
      </dsp:nvSpPr>
      <dsp:spPr>
        <a:xfrm>
          <a:off x="1934194" y="342247"/>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934194" y="430153"/>
        <a:ext cx="263010" cy="263719"/>
      </dsp:txXfrm>
    </dsp:sp>
    <dsp:sp modelId="{1053AF31-8F0F-F140-A3F8-4B17FDC7C721}">
      <dsp:nvSpPr>
        <dsp:cNvPr id="0" name=""/>
        <dsp:cNvSpPr/>
      </dsp:nvSpPr>
      <dsp:spPr>
        <a:xfrm>
          <a:off x="2487153" y="30322"/>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Divide groups into task </a:t>
          </a:r>
          <a:r>
            <a:rPr lang="en-US" sz="1100" kern="1200" dirty="0" smtClean="0"/>
            <a:t>forces (</a:t>
          </a:r>
          <a:r>
            <a:rPr lang="en-US" sz="1100" kern="1200" dirty="0" smtClean="0"/>
            <a:t>TF) with cross-representation</a:t>
          </a:r>
          <a:endParaRPr lang="en-US" sz="1100" kern="1200" dirty="0"/>
        </a:p>
      </dsp:txBody>
      <dsp:txXfrm>
        <a:off x="2518298" y="61467"/>
        <a:ext cx="1710012" cy="1001091"/>
      </dsp:txXfrm>
    </dsp:sp>
    <dsp:sp modelId="{7279ACD5-0615-E445-BFEB-26A9FC1BF598}">
      <dsp:nvSpPr>
        <dsp:cNvPr id="0" name=""/>
        <dsp:cNvSpPr/>
      </dsp:nvSpPr>
      <dsp:spPr>
        <a:xfrm>
          <a:off x="4415418" y="342247"/>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415418" y="430153"/>
        <a:ext cx="263010" cy="263719"/>
      </dsp:txXfrm>
    </dsp:sp>
    <dsp:sp modelId="{EA0C6CF9-0970-8C40-A291-0E3075FCA70C}">
      <dsp:nvSpPr>
        <dsp:cNvPr id="0" name=""/>
        <dsp:cNvSpPr/>
      </dsp:nvSpPr>
      <dsp:spPr>
        <a:xfrm>
          <a:off x="4968376" y="30322"/>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Charter </a:t>
          </a:r>
          <a:r>
            <a:rPr lang="en-US" sz="1100" kern="1200" dirty="0" smtClean="0"/>
            <a:t>TF’s </a:t>
          </a:r>
          <a:r>
            <a:rPr lang="en-US" sz="1100" kern="1200" dirty="0" smtClean="0"/>
            <a:t>to identify competencies and knowledge consistent with the degree program’s mission</a:t>
          </a:r>
          <a:endParaRPr lang="en-US" sz="1100" kern="1200" dirty="0"/>
        </a:p>
      </dsp:txBody>
      <dsp:txXfrm>
        <a:off x="4999521" y="61467"/>
        <a:ext cx="1710012" cy="1001091"/>
      </dsp:txXfrm>
    </dsp:sp>
    <dsp:sp modelId="{52492D10-F1A7-F24C-9F95-F74ADE8FDA10}">
      <dsp:nvSpPr>
        <dsp:cNvPr id="0" name=""/>
        <dsp:cNvSpPr/>
      </dsp:nvSpPr>
      <dsp:spPr>
        <a:xfrm rot="5400000">
          <a:off x="5666664" y="1217764"/>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5400000">
        <a:off x="5722669" y="1249665"/>
        <a:ext cx="263719" cy="263010"/>
      </dsp:txXfrm>
    </dsp:sp>
    <dsp:sp modelId="{1D8ED387-7AEC-D74D-9532-B0BA71401521}">
      <dsp:nvSpPr>
        <dsp:cNvPr id="0" name=""/>
        <dsp:cNvSpPr/>
      </dsp:nvSpPr>
      <dsp:spPr>
        <a:xfrm>
          <a:off x="4968376" y="1802624"/>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Each TF distributes competencies across the five domains</a:t>
          </a:r>
          <a:endParaRPr lang="en-US" sz="1100" kern="1200" dirty="0"/>
        </a:p>
      </dsp:txBody>
      <dsp:txXfrm>
        <a:off x="4999521" y="1833769"/>
        <a:ext cx="1710012" cy="1001091"/>
      </dsp:txXfrm>
    </dsp:sp>
    <dsp:sp modelId="{7668A94F-A6DA-E14A-B8B5-C18AFC3751E9}">
      <dsp:nvSpPr>
        <dsp:cNvPr id="0" name=""/>
        <dsp:cNvSpPr/>
      </dsp:nvSpPr>
      <dsp:spPr>
        <a:xfrm rot="10800000">
          <a:off x="4436686" y="2114549"/>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49404" y="2202455"/>
        <a:ext cx="263010" cy="263719"/>
      </dsp:txXfrm>
    </dsp:sp>
    <dsp:sp modelId="{B0F48647-6D78-3444-834D-926D23186A6C}">
      <dsp:nvSpPr>
        <dsp:cNvPr id="0" name=""/>
        <dsp:cNvSpPr/>
      </dsp:nvSpPr>
      <dsp:spPr>
        <a:xfrm>
          <a:off x="2487153" y="1802624"/>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smtClean="0"/>
            <a:t>Faculty/</a:t>
          </a:r>
          <a:r>
            <a:rPr lang="en-US" sz="1100" kern="1200" dirty="0" smtClean="0"/>
            <a:t>staff committee (FSC) refines task force outputs into coherent, measurable learning objectives</a:t>
          </a:r>
          <a:endParaRPr lang="en-US" sz="1100" kern="1200" dirty="0"/>
        </a:p>
      </dsp:txBody>
      <dsp:txXfrm>
        <a:off x="2518298" y="1833769"/>
        <a:ext cx="1710012" cy="1001091"/>
      </dsp:txXfrm>
    </dsp:sp>
    <dsp:sp modelId="{C64FC2B5-5FFE-DF4F-A5E2-14CB052F7551}">
      <dsp:nvSpPr>
        <dsp:cNvPr id="0" name=""/>
        <dsp:cNvSpPr/>
      </dsp:nvSpPr>
      <dsp:spPr>
        <a:xfrm rot="10800000">
          <a:off x="1955462" y="2114549"/>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2068180" y="2202455"/>
        <a:ext cx="263010" cy="263719"/>
      </dsp:txXfrm>
    </dsp:sp>
    <dsp:sp modelId="{E27AF0EF-7752-534C-8CAC-7827560289FA}">
      <dsp:nvSpPr>
        <dsp:cNvPr id="0" name=""/>
        <dsp:cNvSpPr/>
      </dsp:nvSpPr>
      <dsp:spPr>
        <a:xfrm>
          <a:off x="5929" y="1802624"/>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FSC establishes measures to assess learning on each objective</a:t>
          </a:r>
          <a:endParaRPr lang="en-US" sz="1100" kern="1200" dirty="0"/>
        </a:p>
      </dsp:txBody>
      <dsp:txXfrm>
        <a:off x="37074" y="1833769"/>
        <a:ext cx="1710012" cy="1001091"/>
      </dsp:txXfrm>
    </dsp:sp>
    <dsp:sp modelId="{327A1FEF-817E-204F-A0B8-110A8F9D2E26}">
      <dsp:nvSpPr>
        <dsp:cNvPr id="0" name=""/>
        <dsp:cNvSpPr/>
      </dsp:nvSpPr>
      <dsp:spPr>
        <a:xfrm rot="5400000">
          <a:off x="704216" y="2990067"/>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5400000">
        <a:off x="760221" y="3021968"/>
        <a:ext cx="263719" cy="263010"/>
      </dsp:txXfrm>
    </dsp:sp>
    <dsp:sp modelId="{40956071-A9C0-214A-A0F3-827D0F76BFDE}">
      <dsp:nvSpPr>
        <dsp:cNvPr id="0" name=""/>
        <dsp:cNvSpPr/>
      </dsp:nvSpPr>
      <dsp:spPr>
        <a:xfrm>
          <a:off x="5929" y="3574927"/>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Faculty assign competencies and knowledge across required courses</a:t>
          </a:r>
          <a:endParaRPr lang="en-US" sz="1100" kern="1200" dirty="0"/>
        </a:p>
      </dsp:txBody>
      <dsp:txXfrm>
        <a:off x="37074" y="3606072"/>
        <a:ext cx="1710012" cy="1001091"/>
      </dsp:txXfrm>
    </dsp:sp>
    <dsp:sp modelId="{6800F9D1-63FD-DE48-AB77-D5F7BEABF11D}">
      <dsp:nvSpPr>
        <dsp:cNvPr id="0" name=""/>
        <dsp:cNvSpPr/>
      </dsp:nvSpPr>
      <dsp:spPr>
        <a:xfrm>
          <a:off x="1934194" y="3886852"/>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934194" y="3974758"/>
        <a:ext cx="263010" cy="263719"/>
      </dsp:txXfrm>
    </dsp:sp>
    <dsp:sp modelId="{5991A717-C760-354B-822F-FF882651C863}">
      <dsp:nvSpPr>
        <dsp:cNvPr id="0" name=""/>
        <dsp:cNvSpPr/>
      </dsp:nvSpPr>
      <dsp:spPr>
        <a:xfrm>
          <a:off x="2487153" y="3574927"/>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Draft matrix :</a:t>
          </a:r>
        </a:p>
        <a:p>
          <a:pPr lvl="0" algn="ctr" defTabSz="488950">
            <a:lnSpc>
              <a:spcPct val="90000"/>
            </a:lnSpc>
            <a:spcBef>
              <a:spcPct val="0"/>
            </a:spcBef>
            <a:spcAft>
              <a:spcPct val="35000"/>
            </a:spcAft>
          </a:pPr>
          <a:r>
            <a:rPr lang="en-US" sz="1100" kern="1200" dirty="0" smtClean="0"/>
            <a:t> domains in columns, competencies in rows, courses in cells</a:t>
          </a:r>
          <a:endParaRPr lang="en-US" sz="1100" kern="1200" dirty="0"/>
        </a:p>
      </dsp:txBody>
      <dsp:txXfrm>
        <a:off x="2518298" y="3606072"/>
        <a:ext cx="1710012" cy="1001091"/>
      </dsp:txXfrm>
    </dsp:sp>
    <dsp:sp modelId="{AF858B70-BE88-1848-B7CD-E78C83390B23}">
      <dsp:nvSpPr>
        <dsp:cNvPr id="0" name=""/>
        <dsp:cNvSpPr/>
      </dsp:nvSpPr>
      <dsp:spPr>
        <a:xfrm>
          <a:off x="4415418" y="3886852"/>
          <a:ext cx="375728" cy="4395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415418" y="3974758"/>
        <a:ext cx="263010" cy="263719"/>
      </dsp:txXfrm>
    </dsp:sp>
    <dsp:sp modelId="{72D9CBF0-EE36-E647-9C6D-6E437903B343}">
      <dsp:nvSpPr>
        <dsp:cNvPr id="0" name=""/>
        <dsp:cNvSpPr/>
      </dsp:nvSpPr>
      <dsp:spPr>
        <a:xfrm>
          <a:off x="4968376" y="3574927"/>
          <a:ext cx="1772302" cy="1063381"/>
        </a:xfrm>
        <a:prstGeom prst="roundRect">
          <a:avLst>
            <a:gd name="adj" fmla="val 10000"/>
          </a:avLst>
        </a:prstGeom>
        <a:solidFill>
          <a:schemeClr val="accent1">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Repeat periodically</a:t>
          </a:r>
          <a:endParaRPr lang="en-US" sz="1100" kern="1200" dirty="0"/>
        </a:p>
      </dsp:txBody>
      <dsp:txXfrm>
        <a:off x="4999521" y="3606072"/>
        <a:ext cx="1710012" cy="1001091"/>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8/16/14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dreamstime.com/iqoncept_info"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 Id="rId3" Type="http://schemas.openxmlformats.org/officeDocument/2006/relationships/hyperlink" Target="http://www.dreamstime.com/iqoncept_info"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a segment about Standard 5.1,</a:t>
            </a:r>
            <a:r>
              <a:rPr lang="en-US" b="1" baseline="0" dirty="0" smtClean="0"/>
              <a:t> the universal required student competencies, and how each program must define these competencies in the context of their mission and then measure, collect data, and analyze data as part of the full assessment cycle. </a:t>
            </a:r>
          </a:p>
          <a:p>
            <a:r>
              <a:rPr lang="en-US" b="1" baseline="0" dirty="0" smtClean="0"/>
              <a:t>Feel free to pause this video at any time to study a slide.</a:t>
            </a:r>
          </a:p>
          <a:p>
            <a:r>
              <a:rPr lang="en-US" b="1" baseline="0" dirty="0" smtClean="0"/>
              <a:t>Download the slides because they contain detailed notes</a:t>
            </a:r>
          </a:p>
          <a:p>
            <a:r>
              <a:rPr lang="en-US" b="1" baseline="0" dirty="0" smtClean="0"/>
              <a:t>You should send at least one representative from your program to the Accreditation Institute at NASPAA’s annual meeting</a:t>
            </a:r>
          </a:p>
          <a:p>
            <a:r>
              <a:rPr lang="en-US" b="1" baseline="0" dirty="0" smtClean="0"/>
              <a:t>The Accreditation Institute is where you’ll have an opportunity to practice applying the concepts and tools we review in these videos.</a:t>
            </a: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Every program must have</a:t>
            </a:r>
            <a:r>
              <a:rPr lang="en-US" sz="1200" b="1" kern="1200" baseline="0" dirty="0" smtClean="0">
                <a:solidFill>
                  <a:schemeClr val="tx1"/>
                </a:solidFill>
                <a:effectLst/>
                <a:latin typeface="+mn-lt"/>
                <a:ea typeface="+mn-ea"/>
                <a:cs typeface="+mn-cs"/>
              </a:rPr>
              <a:t> and share with COPRA an assessment plan, explaining not only what has already been done with respect to assessment, but also what the plans are moving forward. Assessment Plans must be sustainable. </a:t>
            </a:r>
            <a:r>
              <a:rPr lang="en-US" sz="1200" b="1" kern="1200" dirty="0" smtClean="0">
                <a:solidFill>
                  <a:schemeClr val="tx1"/>
                </a:solidFill>
                <a:effectLst/>
                <a:latin typeface="+mn-lt"/>
                <a:ea typeface="+mn-ea"/>
                <a:cs typeface="+mn-cs"/>
              </a:rPr>
              <a:t>Sustainability</a:t>
            </a:r>
            <a:r>
              <a:rPr lang="en-US" sz="1200" b="1" kern="1200" baseline="0" dirty="0" smtClean="0">
                <a:solidFill>
                  <a:schemeClr val="tx1"/>
                </a:solidFill>
                <a:effectLst/>
                <a:latin typeface="+mn-lt"/>
                <a:ea typeface="+mn-ea"/>
                <a:cs typeface="+mn-cs"/>
              </a:rPr>
              <a:t> is about </a:t>
            </a:r>
            <a:r>
              <a:rPr lang="en-US" sz="1200" b="1" kern="1200" dirty="0" smtClean="0">
                <a:solidFill>
                  <a:schemeClr val="tx1"/>
                </a:solidFill>
                <a:effectLst/>
                <a:latin typeface="+mn-lt"/>
                <a:ea typeface="+mn-ea"/>
                <a:cs typeface="+mn-cs"/>
              </a:rPr>
              <a:t>making this process useful, integrated and feasible. </a:t>
            </a:r>
          </a:p>
          <a:p>
            <a:r>
              <a:rPr lang="en-US" sz="1200" b="1" kern="1200" dirty="0" smtClean="0">
                <a:solidFill>
                  <a:schemeClr val="tx1"/>
                </a:solidFill>
                <a:effectLst/>
                <a:latin typeface="+mn-lt"/>
                <a:ea typeface="+mn-ea"/>
                <a:cs typeface="+mn-cs"/>
              </a:rPr>
              <a:t>You should be strategic about where and how you collect data, in what form, what process you use to analyze it and review it. If it is only for accreditation, it will only get done every 7 years and that will not be sufficient. It needs to be part of the day-to-day or at least year-to-year management of the program.</a:t>
            </a:r>
          </a:p>
          <a:p>
            <a:r>
              <a:rPr lang="en-US" sz="1200" b="1" kern="1200" dirty="0" smtClean="0">
                <a:solidFill>
                  <a:schemeClr val="tx1"/>
                </a:solidFill>
                <a:effectLst/>
                <a:latin typeface="+mn-lt"/>
                <a:ea typeface="+mn-ea"/>
                <a:cs typeface="+mn-cs"/>
              </a:rPr>
              <a:t>Decisions related to sustainability</a:t>
            </a:r>
            <a:r>
              <a:rPr lang="en-US" sz="1200" b="1" kern="1200" baseline="0" dirty="0" smtClean="0">
                <a:solidFill>
                  <a:schemeClr val="tx1"/>
                </a:solidFill>
                <a:effectLst/>
                <a:latin typeface="+mn-lt"/>
                <a:ea typeface="+mn-ea"/>
                <a:cs typeface="+mn-cs"/>
              </a:rPr>
              <a:t> of assessment might include: not assessing every competency every year, not assessing competencies with so many data sources that it is burdensome to collect and might generate conflicting or confusing results, and instituting a process that allows for data collection and analysis to contribute to other program management goals, not simply accreditation review. This relates back to what was mentioned earlier about the value of data to engage in “bragging” or demonstrating effectiveness to external audiences (university administrators, employers of your graduates, potential students you are trying to recruit, potential faculty hires, etc.)</a:t>
            </a:r>
            <a:endParaRPr lang="en-US" sz="1200" b="1" kern="1200" dirty="0" smtClean="0">
              <a:solidFill>
                <a:schemeClr val="tx1"/>
              </a:solidFill>
              <a:effectLst/>
              <a:latin typeface="+mn-lt"/>
              <a:ea typeface="+mn-ea"/>
              <a:cs typeface="+mn-cs"/>
            </a:endParaRPr>
          </a:p>
          <a:p>
            <a:endParaRPr lang="en-US" b="1" dirty="0" smtClean="0"/>
          </a:p>
          <a:p>
            <a:r>
              <a:rPr lang="en-US" b="1" dirty="0" smtClean="0"/>
              <a:t>Document</a:t>
            </a:r>
            <a:r>
              <a:rPr lang="en-US" b="1" baseline="0" dirty="0" smtClean="0"/>
              <a:t> your plan: how are you collecting information, who is collecting it, when are you collecting, what decisions follow from the information?</a:t>
            </a:r>
          </a:p>
          <a:p>
            <a:pPr marL="628650" lvl="1" indent="-171450">
              <a:buFont typeface="Arial"/>
              <a:buChar char="•"/>
            </a:pPr>
            <a:r>
              <a:rPr lang="en-US" b="1" baseline="0" dirty="0" smtClean="0"/>
              <a:t>Mapping your curriculum can be part of an assessment plan</a:t>
            </a:r>
          </a:p>
          <a:p>
            <a:pPr marL="628650" lvl="1" indent="-171450">
              <a:buFont typeface="Arial"/>
              <a:buChar char="•"/>
            </a:pPr>
            <a:r>
              <a:rPr lang="en-US" b="1" baseline="0" dirty="0" smtClean="0"/>
              <a:t>Selecting measures can be part of an assessment plan</a:t>
            </a:r>
          </a:p>
          <a:p>
            <a:pPr marL="628650" lvl="1" indent="-171450">
              <a:buFont typeface="Arial"/>
              <a:buChar char="•"/>
            </a:pPr>
            <a:r>
              <a:rPr lang="en-US" b="1" baseline="0" dirty="0" smtClean="0"/>
              <a:t>Directing measurement outcomes to administrators or faculty committees with authority to recommend changes can be part of an assessment plan.</a:t>
            </a:r>
          </a:p>
          <a:p>
            <a:r>
              <a:rPr lang="en-US" b="1" baseline="0" dirty="0" smtClean="0"/>
              <a:t>COPRA has no fixed standard for cycle time in reviewing student performance on all of your competencies.</a:t>
            </a:r>
          </a:p>
          <a:p>
            <a:r>
              <a:rPr lang="en-US" b="1" baseline="0" dirty="0" smtClean="0"/>
              <a:t>Red flag: The program assesses competencies in all five required domains only during its self-study year: Is the program committed to continuous improvement?</a:t>
            </a:r>
          </a:p>
          <a:p>
            <a:r>
              <a:rPr lang="en-US" b="1" baseline="0" dirty="0" smtClean="0"/>
              <a:t>Multiple competencies in all five domains in one year might be unreasonably fast because it requires too much effort to be sustainable year after year.</a:t>
            </a:r>
          </a:p>
          <a:p>
            <a:r>
              <a:rPr lang="en-US" b="1" baseline="0" dirty="0" smtClean="0"/>
              <a:t>One competency in one domain per year might be unreasonably slow to inform program decisions</a:t>
            </a:r>
          </a:p>
          <a:p>
            <a:r>
              <a:rPr lang="en-US" b="1" baseline="0" dirty="0" smtClean="0"/>
              <a:t>As time passes, COPRA is expecting programs to have completed the cycle in more domains, which demonstrates that it is executing on its plan.</a:t>
            </a:r>
          </a:p>
          <a:p>
            <a:r>
              <a:rPr lang="en-US" b="1" baseline="0" dirty="0" smtClean="0"/>
              <a:t>Collect information you will use</a:t>
            </a:r>
          </a:p>
          <a:p>
            <a:r>
              <a:rPr lang="en-US" b="1" baseline="0" dirty="0" smtClean="0"/>
              <a:t>Do not collect information you don’t use.</a:t>
            </a:r>
          </a:p>
          <a:p>
            <a:r>
              <a:rPr lang="en-US" b="1" baseline="0" dirty="0" smtClean="0"/>
              <a:t>In conclusion, if you are not achieving your mission as you would like, the root cause might have to do with the content and pedagogy of your curriculum.</a:t>
            </a:r>
          </a:p>
          <a:p>
            <a:endParaRPr lang="en-US" b="1"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10</a:t>
            </a:fld>
            <a:endParaRPr lang="en-US"/>
          </a:p>
        </p:txBody>
      </p:sp>
    </p:spTree>
    <p:extLst>
      <p:ext uri="{BB962C8B-B14F-4D97-AF65-F5344CB8AC3E}">
        <p14:creationId xmlns:p14="http://schemas.microsoft.com/office/powerpoint/2010/main" val="12784403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slide lists several additional resources you may find helpful. </a:t>
            </a:r>
          </a:p>
          <a:p>
            <a:endParaRPr lang="en-US" b="1" dirty="0" smtClean="0"/>
          </a:p>
          <a:p>
            <a:r>
              <a:rPr lang="en-US" b="1" dirty="0" smtClean="0"/>
              <a:t>Please submit questions regarding this or any of the videos or regarding the Standards or Self-Study Instructions to the address listed on this slide. Answers will be compiled into FAQs that will be posted and updated regularly, and common concerns will be incorporated into the AI Training Workshop.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11</a:t>
            </a:fld>
            <a:endParaRPr lang="en-US"/>
          </a:p>
        </p:txBody>
      </p:sp>
    </p:spTree>
    <p:extLst>
      <p:ext uri="{BB962C8B-B14F-4D97-AF65-F5344CB8AC3E}">
        <p14:creationId xmlns:p14="http://schemas.microsoft.com/office/powerpoint/2010/main" val="1512246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This statement captures the essence of NASPAA Accreditation.</a:t>
            </a:r>
            <a:r>
              <a:rPr lang="en-US" b="0" baseline="0" dirty="0" smtClean="0"/>
              <a:t> It is mission-driven, outcomes-oriented, evidence-based, accreditation-earning program management. </a:t>
            </a:r>
            <a:r>
              <a:rPr lang="en-US" b="0" dirty="0" smtClean="0"/>
              <a:t>This is not just about accreditation. </a:t>
            </a:r>
            <a:r>
              <a:rPr lang="en-US" b="0" baseline="0" dirty="0" smtClean="0"/>
              <a:t>This is about improving public service. That is, accreditation is not the ultimate goal, the improvement of public service is. If you manage your program strategically in conformity with the standards you will contribute to improving public service and you will also be able to secure accreditation. </a:t>
            </a:r>
            <a:endParaRPr lang="en-US" b="0"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12</a:t>
            </a:fld>
            <a:endParaRPr lang="en-US"/>
          </a:p>
        </p:txBody>
      </p:sp>
    </p:spTree>
    <p:extLst>
      <p:ext uri="{BB962C8B-B14F-4D97-AF65-F5344CB8AC3E}">
        <p14:creationId xmlns:p14="http://schemas.microsoft.com/office/powerpoint/2010/main" val="2809196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Standard 5.1.</a:t>
            </a:r>
            <a:r>
              <a:rPr lang="en-US" b="1" baseline="0" dirty="0" smtClean="0"/>
              <a:t> lists five broad areas in which all students who graduate from a NASPAA-accredited program are expected to have competencies. </a:t>
            </a:r>
            <a:r>
              <a:rPr lang="en-US" b="1" dirty="0" smtClean="0"/>
              <a:t>One connection</a:t>
            </a:r>
            <a:r>
              <a:rPr lang="en-US" b="1" baseline="0" dirty="0" smtClean="0"/>
              <a:t> follows from the domains of knowledge, skills and aptitudes (KSA’s) that NASPAA requires. </a:t>
            </a:r>
            <a:r>
              <a:rPr lang="en-US" b="1" dirty="0" smtClean="0"/>
              <a:t>Whatever its mission, graduates</a:t>
            </a:r>
            <a:r>
              <a:rPr lang="en-US" b="1" baseline="0" dirty="0" smtClean="0"/>
              <a:t> of accredited programs should be competent within these domains. In terms of expectations for a curriculum to generate outcomes, this defines what COPRA means by education for public service. These five areas represent things graduates of all accredited programs should be competent to do.</a:t>
            </a:r>
          </a:p>
          <a:p>
            <a:endParaRPr lang="en-US" b="1" baseline="0" dirty="0" smtClean="0"/>
          </a:p>
          <a:p>
            <a:r>
              <a:rPr lang="en-US" b="1" baseline="0" dirty="0" smtClean="0"/>
              <a:t>But COPRA affords great latitude to programs in defining these KSA’s so that they’re consistent with their missions</a:t>
            </a:r>
          </a:p>
          <a:p>
            <a:r>
              <a:rPr lang="en-US" b="1" baseline="0" dirty="0" smtClean="0"/>
              <a:t>COPRA wants each program to make the case that its graduates have this knowledge, skill and competency, and put them to use in accord with the program’s public service values. Because the universal competencies are presented in such broad or general (some would say vague) terms, it is not possible to measure whether students have those competencies. The responsibility is on programs to define each of the competencies in a way that is consistent with their mission and is measurable. </a:t>
            </a:r>
          </a:p>
          <a:p>
            <a:endParaRPr lang="en-US" b="1" baseline="0" dirty="0" smtClean="0"/>
          </a:p>
          <a:p>
            <a:r>
              <a:rPr lang="en-US" b="1" baseline="0" dirty="0" smtClean="0"/>
              <a:t>The Self-Study Instructions provide numerous examples of potential competency definitions within in each domain, but this list is not exhausted and may not provide the best examples for a particular program. Each program may define operationally the competencies that it expects, indeed, requires, all of its graduates to have in each domain. The program’s mission guides the decisions to define the universal competencies in one way and not in others.</a:t>
            </a:r>
          </a:p>
          <a:p>
            <a:endParaRPr lang="en-US" b="1" baseline="0" dirty="0" smtClean="0"/>
          </a:p>
          <a:p>
            <a:r>
              <a:rPr lang="en-US" b="1" baseline="0" dirty="0" smtClean="0"/>
              <a:t>The Accreditation Institute provides an opportunity to practice developing mission-based definitions of these competencies. It is also where it will become clear that generic missions complicate the task of for programs engaging in this process and for COPRA as it reviews the Self Study Report. </a:t>
            </a:r>
          </a:p>
          <a:p>
            <a:endParaRPr lang="en-US" b="1" baseline="0" dirty="0" smtClean="0"/>
          </a:p>
          <a:p>
            <a:endParaRPr lang="en-US" b="1" baseline="0" dirty="0" smtClean="0"/>
          </a:p>
          <a:p>
            <a:endParaRPr lang="en-US" b="0" dirty="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818955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Here is one example of how to refine a competency definition to make it more meaningful and measurable. </a:t>
            </a:r>
          </a:p>
          <a:p>
            <a:endParaRPr lang="en-US" b="1" baseline="0" dirty="0" smtClean="0"/>
          </a:p>
          <a:p>
            <a:r>
              <a:rPr lang="en-US" b="1" baseline="0" dirty="0" smtClean="0"/>
              <a:t>This are program-level, presumably mission-driven student learning outcomes: what graduates are competent to do. </a:t>
            </a:r>
          </a:p>
          <a:p>
            <a:r>
              <a:rPr lang="en-US" b="1" baseline="0" dirty="0" smtClean="0"/>
              <a:t>However noble the description in red, it does not meaningfully tell a stakeholder—faculty, student, employer—the value its graduates can contribute to public service. </a:t>
            </a:r>
          </a:p>
          <a:p>
            <a:r>
              <a:rPr lang="en-US" b="1" baseline="0" dirty="0" smtClean="0"/>
              <a:t>The description in green does that.</a:t>
            </a:r>
          </a:p>
          <a:p>
            <a:r>
              <a:rPr lang="en-US" b="1" baseline="0" dirty="0" smtClean="0"/>
              <a:t>Each program has to identify the knowledge and competencies that all of its graduates should have to demonstrate that they’ve satisfied the requirements of its degree. These are required degree competencies.</a:t>
            </a:r>
          </a:p>
          <a:p>
            <a:endParaRPr lang="en-US" b="0" baseline="0" dirty="0" smtClean="0"/>
          </a:p>
          <a:p>
            <a:r>
              <a:rPr lang="en-US" baseline="0" dirty="0" smtClean="0"/>
              <a:t>Image: </a:t>
            </a:r>
            <a:r>
              <a:rPr lang="en-US" dirty="0" smtClean="0">
                <a:effectLst/>
                <a:hlinkClick r:id="rId3" tooltip="Iqoncept"/>
              </a:rPr>
              <a:t>Iqoncept</a:t>
            </a:r>
            <a:r>
              <a:rPr lang="en-US" dirty="0" smtClean="0"/>
              <a:t> | </a:t>
            </a:r>
            <a:r>
              <a:rPr lang="en-US" dirty="0" err="1" smtClean="0"/>
              <a:t>Dreamstime.com</a:t>
            </a:r>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Here is a second example, once again for a program-level, presumably mission-driven student learning outcome: what graduates are competent to do. </a:t>
            </a:r>
          </a:p>
          <a:p>
            <a:r>
              <a:rPr lang="en-US" b="1" baseline="0" dirty="0" smtClean="0"/>
              <a:t>However noble the description in red, it does not meaningfully tell a stakeholder—faculty, student, employer—the value its graduates can contribute to public service. </a:t>
            </a:r>
          </a:p>
          <a:p>
            <a:r>
              <a:rPr lang="en-US" b="1" baseline="0" dirty="0" smtClean="0"/>
              <a:t>The description in green does that.</a:t>
            </a:r>
          </a:p>
          <a:p>
            <a:r>
              <a:rPr lang="en-US" b="1" baseline="0" dirty="0" smtClean="0"/>
              <a:t>Each program has to identify the knowledge and competencies that all of its graduates should have to demonstrate that they’ve satisfied the requirements of its degree. These are required degree competencies.</a:t>
            </a:r>
          </a:p>
          <a:p>
            <a:endParaRPr lang="en-US" b="1" baseline="0" dirty="0" smtClean="0"/>
          </a:p>
          <a:p>
            <a:r>
              <a:rPr lang="en-US" baseline="0" dirty="0" smtClean="0"/>
              <a:t>Image: </a:t>
            </a:r>
            <a:r>
              <a:rPr lang="en-US" dirty="0" smtClean="0">
                <a:effectLst/>
                <a:hlinkClick r:id="rId3" tooltip="Iqoncept"/>
              </a:rPr>
              <a:t>Iqoncept</a:t>
            </a:r>
            <a:r>
              <a:rPr lang="en-US" dirty="0" smtClean="0"/>
              <a:t> | </a:t>
            </a:r>
            <a:r>
              <a:rPr lang="en-US" dirty="0" err="1" smtClean="0"/>
              <a:t>Dreamstime.com</a:t>
            </a:r>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Accreditation is about program level assessment and competencies, not simply the competencies associated with an individual course. And the program is assumed to be more than just the sum of its parts (its courses). </a:t>
            </a:r>
          </a:p>
          <a:p>
            <a:endParaRPr lang="en-US" b="1" baseline="0" dirty="0" smtClean="0"/>
          </a:p>
          <a:p>
            <a:r>
              <a:rPr lang="en-US" b="1" baseline="0" dirty="0" smtClean="0"/>
              <a:t>But even so, individual course assessments are important.  Each course should be designed to instill particular competencies in a student and to contribute to the program level competencies the program has identified. As a result, you should be able to do this for each required course.</a:t>
            </a:r>
          </a:p>
          <a:p>
            <a:r>
              <a:rPr lang="en-US" b="1" baseline="0" dirty="0" smtClean="0"/>
              <a:t>Here again, the description in red does not meaningfully tell a stakeholder—faculty, student, employer—the value the student who completes the course can contribute to public service. </a:t>
            </a:r>
          </a:p>
          <a:p>
            <a:r>
              <a:rPr lang="en-US" b="1" baseline="0" dirty="0" smtClean="0"/>
              <a:t>The description in green does that.</a:t>
            </a:r>
          </a:p>
          <a:p>
            <a:r>
              <a:rPr lang="en-US" b="1" baseline="0" dirty="0" smtClean="0"/>
              <a:t>Put differently, although accreditation doesn’t explicitly require you to do this for each required course, accreditation does require you to map your curriculum, which will be a challenge if you haven’t done this for required courses.</a:t>
            </a:r>
          </a:p>
          <a:p>
            <a:r>
              <a:rPr lang="en-US" b="1" baseline="0" dirty="0" smtClean="0"/>
              <a:t>These are required course competencies.</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Mapping your curriculum is like taking an inventory</a:t>
            </a:r>
            <a:r>
              <a:rPr lang="en-US" b="1" baseline="0" dirty="0" smtClean="0"/>
              <a:t> and COPRA requires that you be able to articulate how individual courses in your curriculum contribute to the competencies you identified. It is also an extremely useful process.</a:t>
            </a:r>
          </a:p>
          <a:p>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COPRA doesn’t dictate a process for developing a curriculum map; it expects that there will be one and that it will engage multiple stakeholders in some way. </a:t>
            </a:r>
          </a:p>
          <a:p>
            <a:r>
              <a:rPr lang="en-US" b="1" dirty="0" smtClean="0"/>
              <a:t>This diagram</a:t>
            </a:r>
            <a:r>
              <a:rPr lang="en-US" b="1" baseline="0" dirty="0" smtClean="0"/>
              <a:t> on this slide illustrates one potential process. The end product that is desired is a matrix (often called a curriculum map) that links each required course to the competencies it helps develop in students. </a:t>
            </a:r>
            <a:endParaRPr lang="en-US" b="1" dirty="0" smtClean="0"/>
          </a:p>
          <a:p>
            <a:r>
              <a:rPr lang="en-US" b="1" dirty="0" smtClean="0"/>
              <a:t>In this situation,</a:t>
            </a:r>
            <a:r>
              <a:rPr lang="en-US" b="1" baseline="0" dirty="0" smtClean="0"/>
              <a:t> you are taking an inventory of the knowledge, skills and aptitudes that your students learn by the time they complete the courses you require.</a:t>
            </a:r>
          </a:p>
          <a:p>
            <a:r>
              <a:rPr lang="en-US" b="1" baseline="0" dirty="0" smtClean="0"/>
              <a:t>If your inventory reveals that students are not exposed to one of the five domains, or are not exposed to KSA’s important for your mission, then you should expand your inventory.</a:t>
            </a:r>
          </a:p>
          <a:p>
            <a:r>
              <a:rPr lang="en-US" b="1" baseline="0" dirty="0" smtClean="0"/>
              <a:t>Expanding your inventory means changing the content of your curriculum.</a:t>
            </a:r>
          </a:p>
          <a:p>
            <a:endParaRPr lang="en-US" b="1" baseline="0" dirty="0" smtClean="0"/>
          </a:p>
          <a:p>
            <a:r>
              <a:rPr lang="en-US" b="1" baseline="0" dirty="0" smtClean="0"/>
              <a:t>COPRA would like to see a matrix linking courses and competencies and this map or matrix can take a number of different forms. Like any map, a curriculum map shows your faculty, students, employers, and COPRA the landscape of your curriculum, how its features fit together.  Just as there are different types of geographic maps, there are different types of curricular matrices, but the end result is a tool to understand the logic that ties your curriculum to your mission. </a:t>
            </a:r>
          </a:p>
          <a:p>
            <a:endParaRPr lang="en-US" b="1" baseline="0" dirty="0" smtClean="0"/>
          </a:p>
          <a:p>
            <a:r>
              <a:rPr lang="en-US" b="1" baseline="0" dirty="0" smtClean="0"/>
              <a:t>One possible structure would be where each column is one of the five domains in the list of universal required competencies and each of the rows lists a Knowledge (K), Skill (S), or Ability (A). And where a row and column intersect to form a cell, the entry in the cell is the name or number of the course where students learn that K,S or A.</a:t>
            </a:r>
          </a:p>
          <a:p>
            <a:endParaRPr lang="en-US" b="1" baseline="0" dirty="0" smtClean="0"/>
          </a:p>
          <a:p>
            <a:r>
              <a:rPr lang="en-US" b="1" baseline="0" dirty="0" smtClean="0"/>
              <a:t>An alternative form would place the program’s mission-driven definitions of the five universal competencies in the columns, and list the program’s courses in the rows. Then at the intersection each cell would identify with a checkmark if that course contributes to that competency. </a:t>
            </a:r>
          </a:p>
          <a:p>
            <a:endParaRPr lang="en-US" b="1" baseline="0" dirty="0" smtClean="0"/>
          </a:p>
          <a:p>
            <a:r>
              <a:rPr lang="en-US" b="1" baseline="0" dirty="0" smtClean="0"/>
              <a:t>A more sophisticated version of that second example would replace the checkmarks with more information about whether a student is Introduced to (I), Practices (P) or is Assessed on (A) that competency in that class. </a:t>
            </a:r>
          </a:p>
          <a:p>
            <a:endParaRPr lang="en-US" b="1"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The content of most curriculum maps is too detailed to illustrate on a slide, and this is something that will be given attention in the Accreditation Institute workshops. </a:t>
            </a:r>
          </a:p>
          <a:p>
            <a:endParaRPr lang="en-US" b="1" dirty="0" smtClean="0"/>
          </a:p>
          <a:p>
            <a:r>
              <a:rPr lang="en-US" b="1" baseline="0" dirty="0" smtClean="0"/>
              <a:t>What do you do with your curriculum map or matrix after  you have development it. You study it and look for things that stand out. Not every course needs to contribute to every competency, and not every competency needs to be covered in the same number of classes. The key is that there is sufficient coverage of all competencies across the curriculum and that every course contributes in some way to the competencies. </a:t>
            </a:r>
          </a:p>
          <a:p>
            <a:endParaRPr lang="en-US" b="1" baseline="0" dirty="0" smtClean="0"/>
          </a:p>
          <a:p>
            <a:r>
              <a:rPr lang="en-US" b="1" baseline="0" dirty="0" smtClean="0"/>
              <a:t>COPRA expects well-managed programs to collect and analyze data showing the extent to which your graduates have navigated the landscape successfully.</a:t>
            </a:r>
          </a:p>
          <a:p>
            <a:r>
              <a:rPr lang="en-US" b="1" baseline="0" dirty="0" smtClean="0"/>
              <a:t>The data should reveal the extent to which your graduates have learned the required KSA’s.</a:t>
            </a:r>
          </a:p>
          <a:p>
            <a:r>
              <a:rPr lang="en-US" b="1" baseline="0" dirty="0" smtClean="0"/>
              <a:t>By collecting data on performance, as with rubrics, you are doing a second inventory: an inventory of each student’s learning.</a:t>
            </a:r>
          </a:p>
          <a:p>
            <a:r>
              <a:rPr lang="en-US" b="1" baseline="0" dirty="0" smtClean="0"/>
              <a:t>If this second inventory reveals that your students are not learning a required K, S, or A, even if your first inventory shows that you have exposed them to to it, then you should change the way you teach based on this evidence.</a:t>
            </a:r>
          </a:p>
          <a:p>
            <a:r>
              <a:rPr lang="en-US" b="1" baseline="0" dirty="0" smtClean="0"/>
              <a:t>COPRA expects well-managed programs to make evidence-based decisions.</a:t>
            </a:r>
          </a:p>
          <a:p>
            <a:r>
              <a:rPr lang="en-US" b="1" baseline="0" dirty="0" smtClean="0"/>
              <a:t>If you document whatever process you use to create and update the matrix, to collect data about student performance, and report changes that result, you have drafted a major part of the self-study report.</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1662437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Making the case that its graduates can do these five things has three parts:</a:t>
            </a:r>
          </a:p>
          <a:p>
            <a:pPr marL="685800" lvl="1" indent="-228600">
              <a:buFont typeface="+mj-lt"/>
              <a:buAutoNum type="alphaUcPeriod"/>
            </a:pPr>
            <a:r>
              <a:rPr lang="en-US" b="1" baseline="0" dirty="0" smtClean="0"/>
              <a:t>COPRA wants each program to explain its process for setting its expectations about educational outcomes: for identifying and keeping current its set of required competencies? Part A</a:t>
            </a:r>
          </a:p>
          <a:p>
            <a:pPr marL="685800" lvl="1" indent="-228600">
              <a:buFont typeface="+mj-lt"/>
              <a:buAutoNum type="alphaUcPeriod"/>
            </a:pPr>
            <a:r>
              <a:rPr lang="en-US" b="1" baseline="0" dirty="0" smtClean="0"/>
              <a:t>Consistent with 1.3, COPRA wants programs to assess their efforts: how well their students are meeting their expectations:  are their students capable, proficient, or expert in these universal, required competencies? </a:t>
            </a:r>
          </a:p>
          <a:p>
            <a:pPr marL="685800" lvl="1" indent="-228600">
              <a:buFont typeface="+mj-lt"/>
              <a:buAutoNum type="alphaUcPeriod"/>
            </a:pPr>
            <a:r>
              <a:rPr lang="en-US" b="1" baseline="0" dirty="0" smtClean="0"/>
              <a:t>COPRA wants to know how programs use the assessment information to improve their programs</a:t>
            </a:r>
          </a:p>
          <a:p>
            <a:r>
              <a:rPr lang="en-US" b="1" baseline="0" dirty="0" smtClean="0"/>
              <a:t>While it’s easy to get caught up in the challenges of doing this, keep in mind the primary motivation:</a:t>
            </a:r>
          </a:p>
          <a:p>
            <a:r>
              <a:rPr lang="en-US" b="1" baseline="0" dirty="0" smtClean="0"/>
              <a:t>To articulate the knowledge, skills, and abilities you expect of your graduates, to assess their level of master of these KSA’s, and to improve your program based on weaknesses evidenced by the data</a:t>
            </a:r>
          </a:p>
          <a:p>
            <a:r>
              <a:rPr lang="en-US" b="1" baseline="0" dirty="0" smtClean="0"/>
              <a:t>It’s an example of program management, something accredited programs often teach. Practice what we teach.</a:t>
            </a:r>
          </a:p>
          <a:p>
            <a:r>
              <a:rPr lang="en-US" b="1" baseline="0" dirty="0" smtClean="0"/>
              <a:t>Doing this is the ground level process that addresses the expectations of Standard 1.3.</a:t>
            </a: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1854369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Measures for</a:t>
            </a:r>
            <a:r>
              <a:rPr lang="en-US" b="0" baseline="0" dirty="0" smtClean="0"/>
              <a:t> assessing performance should be valid and reliable. The list here of direct and indirect measures is not intended to suggest that a program should be using all of them or that they are all equally valid and reliable. Programs must make informed mission-based and resource-based decisions about how to measure learning. </a:t>
            </a:r>
            <a:endParaRPr lang="en-US" b="0" dirty="0" smtClean="0"/>
          </a:p>
          <a:p>
            <a:r>
              <a:rPr lang="en-US" b="0" dirty="0" smtClean="0"/>
              <a:t>Which raises</a:t>
            </a:r>
            <a:r>
              <a:rPr lang="en-US" b="0" baseline="0" dirty="0" smtClean="0"/>
              <a:t> the question: what are acceptable measures of student learning if grades are not sufficient?</a:t>
            </a:r>
            <a:endParaRPr lang="en-US" b="0" dirty="0" smtClean="0"/>
          </a:p>
          <a:p>
            <a:r>
              <a:rPr lang="en-US" b="0" baseline="0" dirty="0" smtClean="0"/>
              <a:t>This table lists some.</a:t>
            </a:r>
          </a:p>
          <a:p>
            <a:r>
              <a:rPr lang="en-US" b="0" baseline="0" dirty="0" smtClean="0"/>
              <a:t>Programs choose these or others that fit their missions and resources</a:t>
            </a:r>
          </a:p>
          <a:p>
            <a:r>
              <a:rPr lang="en-US" b="0" baseline="0" dirty="0" smtClean="0"/>
              <a:t>Direct evidence measured not just by faculty but also by practitioners and other outside groups given guidance to improve inter-rater reliability constitutes strong evidence.</a:t>
            </a: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7919170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To ensure some level of reliability and validity, rubrics are a preferred approach to evaluating student performance and their level of competencies, as opposed to grades that are entirely subjective and not linked to a rubric. Once faculty agree upon the competencies, the rubrics follow. Here is a sample rubric for a capstone project.</a:t>
            </a:r>
          </a:p>
          <a:p>
            <a:r>
              <a:rPr lang="en-US" b="1" dirty="0" smtClean="0"/>
              <a:t>Identifying the competencies</a:t>
            </a:r>
            <a:r>
              <a:rPr lang="en-US" b="1" baseline="0" dirty="0" smtClean="0"/>
              <a:t> within required courses might entail something of a cultural shift, a change in the way faculty think about assessment.  The rubrics used in program level assessment (for example, those used for a capstone project) should be uploaded and included with the Self-Study Report. </a:t>
            </a:r>
          </a:p>
          <a:p>
            <a:endParaRPr lang="en-US" b="1" baseline="0" dirty="0" smtClean="0"/>
          </a:p>
          <a:p>
            <a:r>
              <a:rPr lang="en-US" b="1" baseline="0" dirty="0" smtClean="0"/>
              <a:t>Student grades matter, especially to students, but are not sufficient for program evaluation. Grades do not have internal validity as a measure of student competency.  We all know of examples of instructors who are easy graders and then attract the weakest students who earn high grades despite their less than stellar performance.  </a:t>
            </a:r>
          </a:p>
          <a:p>
            <a:endParaRPr lang="en-US" b="1" baseline="0" dirty="0" smtClean="0"/>
          </a:p>
          <a:p>
            <a:r>
              <a:rPr lang="en-US" b="1" baseline="0" dirty="0" smtClean="0"/>
              <a:t>Ideally, rubrics that are applied for program level assessments of competencies (such as those for capstones) are not used solely by one instructor, but rather by a committee or some other process that involves more than one person. </a:t>
            </a:r>
          </a:p>
          <a:p>
            <a:r>
              <a:rPr lang="en-US" b="1" baseline="0" dirty="0" smtClean="0"/>
              <a:t>The percentages of A’s and B’s students earn wouldn’t necessarily inform decisions about improving the program.</a:t>
            </a:r>
          </a:p>
          <a:p>
            <a:r>
              <a:rPr lang="en-US" b="1" baseline="0" dirty="0" smtClean="0"/>
              <a:t>Percentages of students performing below, at, or above expectation, especially when the judgments are made by people other than the instructor in the course (internship supervisor, employer, alumni panels, etc.) could inform assessments designed to monitor and improve performance.</a:t>
            </a:r>
          </a:p>
          <a:p>
            <a:r>
              <a:rPr lang="en-US" b="1" baseline="0" dirty="0" smtClean="0"/>
              <a:t>Why?</a:t>
            </a:r>
          </a:p>
        </p:txBody>
      </p:sp>
      <p:sp>
        <p:nvSpPr>
          <p:cNvPr id="4" name="Slide Number Placeholder 3"/>
          <p:cNvSpPr>
            <a:spLocks noGrp="1"/>
          </p:cNvSpPr>
          <p:nvPr>
            <p:ph type="sldNum" sz="quarter" idx="10"/>
          </p:nvPr>
        </p:nvSpPr>
        <p:spPr/>
        <p:txBody>
          <a:bodyPr/>
          <a:lstStyle/>
          <a:p>
            <a:fld id="{BED3A293-E2F0-CD45-A2F8-2DD135FF1F86}" type="slidenum">
              <a:rPr lang="en-US" smtClean="0"/>
              <a:t>9</a:t>
            </a:fld>
            <a:endParaRPr lang="en-US"/>
          </a:p>
        </p:txBody>
      </p:sp>
    </p:spTree>
    <p:extLst>
      <p:ext uri="{BB962C8B-B14F-4D97-AF65-F5344CB8AC3E}">
        <p14:creationId xmlns:p14="http://schemas.microsoft.com/office/powerpoint/2010/main" val="421106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 Id="rId3"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888004"/>
          </a:xfrm>
        </p:spPr>
        <p:txBody>
          <a:bodyPr>
            <a:normAutofit/>
          </a:bodyPr>
          <a:lstStyle/>
          <a:p>
            <a:r>
              <a:rPr lang="en-US" sz="4000" dirty="0" smtClean="0"/>
              <a:t>NASPAA Accreditation</a:t>
            </a:r>
            <a:endParaRPr lang="en-US" sz="4000" dirty="0"/>
          </a:p>
        </p:txBody>
      </p:sp>
      <p:sp>
        <p:nvSpPr>
          <p:cNvPr id="3" name="Subtitle 2"/>
          <p:cNvSpPr>
            <a:spLocks noGrp="1"/>
          </p:cNvSpPr>
          <p:nvPr>
            <p:ph type="subTitle" idx="1"/>
          </p:nvPr>
        </p:nvSpPr>
        <p:spPr>
          <a:xfrm>
            <a:off x="3073691" y="5257799"/>
            <a:ext cx="6070309" cy="1295401"/>
          </a:xfrm>
        </p:spPr>
        <p:txBody>
          <a:bodyPr>
            <a:normAutofit fontScale="92500"/>
          </a:bodyPr>
          <a:lstStyle/>
          <a:p>
            <a:r>
              <a:rPr lang="en-US" sz="2200" dirty="0" smtClean="0"/>
              <a:t>Matching operations with mission:</a:t>
            </a:r>
          </a:p>
          <a:p>
            <a:r>
              <a:rPr lang="en-US" sz="2200" dirty="0" smtClean="0"/>
              <a:t>Student Learning</a:t>
            </a:r>
          </a:p>
          <a:p>
            <a:r>
              <a:rPr lang="en-US" sz="2200" dirty="0" smtClean="0"/>
              <a:t>Standard 5.1:Universal Required Competencies</a:t>
            </a:r>
          </a:p>
          <a:p>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a:t>
            </a:r>
            <a:endParaRPr lang="en-US" dirty="0"/>
          </a:p>
        </p:txBody>
      </p:sp>
      <p:sp>
        <p:nvSpPr>
          <p:cNvPr id="3" name="Content Placeholder 2"/>
          <p:cNvSpPr>
            <a:spLocks noGrp="1"/>
          </p:cNvSpPr>
          <p:nvPr>
            <p:ph idx="1"/>
          </p:nvPr>
        </p:nvSpPr>
        <p:spPr>
          <a:xfrm>
            <a:off x="457199" y="2302934"/>
            <a:ext cx="6739468" cy="3823230"/>
          </a:xfrm>
        </p:spPr>
        <p:txBody>
          <a:bodyPr>
            <a:normAutofit fontScale="85000" lnSpcReduction="20000"/>
          </a:bodyPr>
          <a:lstStyle/>
          <a:p>
            <a:r>
              <a:rPr lang="en-US" sz="2400" dirty="0"/>
              <a:t>P</a:t>
            </a:r>
            <a:r>
              <a:rPr lang="en-US" sz="2400" dirty="0" smtClean="0"/>
              <a:t>lan to assess student learning</a:t>
            </a:r>
          </a:p>
          <a:p>
            <a:r>
              <a:rPr lang="en-US" sz="2400" dirty="0" smtClean="0"/>
              <a:t>Cycle through all required competencies continuously over a reasonable period of time</a:t>
            </a:r>
          </a:p>
          <a:p>
            <a:r>
              <a:rPr lang="en-US" sz="2400" dirty="0" smtClean="0"/>
              <a:t>Every cycle includes three processes: </a:t>
            </a:r>
          </a:p>
          <a:p>
            <a:pPr marL="914400" lvl="2" indent="-457200">
              <a:buFont typeface="+mj-lt"/>
              <a:buAutoNum type="alphaUcPeriod"/>
            </a:pPr>
            <a:r>
              <a:rPr lang="en-US" sz="2400" dirty="0" smtClean="0"/>
              <a:t>Defining the competency</a:t>
            </a:r>
          </a:p>
          <a:p>
            <a:pPr marL="914400" lvl="2" indent="-457200">
              <a:buFont typeface="+mj-lt"/>
              <a:buAutoNum type="alphaUcPeriod"/>
            </a:pPr>
            <a:r>
              <a:rPr lang="en-US" sz="2400" dirty="0" smtClean="0"/>
              <a:t>Measuring and analyzing performance</a:t>
            </a:r>
          </a:p>
          <a:p>
            <a:pPr marL="914400" lvl="2" indent="-457200">
              <a:buFont typeface="+mj-lt"/>
              <a:buAutoNum type="alphaUcPeriod"/>
            </a:pPr>
            <a:r>
              <a:rPr lang="en-US" sz="2400" dirty="0" smtClean="0"/>
              <a:t>Making evidence-based changes in the curriculum</a:t>
            </a:r>
          </a:p>
          <a:p>
            <a:r>
              <a:rPr lang="en-US" dirty="0" smtClean="0"/>
              <a:t>Use the data for more than accreditation. Use it for internal improvements and for external bragging about the program.  </a:t>
            </a:r>
          </a:p>
          <a:p>
            <a:pPr marL="0" indent="0">
              <a:buNone/>
            </a:pPr>
            <a:endParaRPr lang="en-US" dirty="0"/>
          </a:p>
        </p:txBody>
      </p:sp>
      <p:pic>
        <p:nvPicPr>
          <p:cNvPr id="4" name="Picture 3"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965576" y="2841543"/>
            <a:ext cx="449384" cy="452642"/>
          </a:xfrm>
          <a:prstGeom prst="rect">
            <a:avLst/>
          </a:prstGeom>
        </p:spPr>
      </p:pic>
    </p:spTree>
    <p:extLst>
      <p:ext uri="{BB962C8B-B14F-4D97-AF65-F5344CB8AC3E}">
        <p14:creationId xmlns:p14="http://schemas.microsoft.com/office/powerpoint/2010/main" val="214237081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8686801" cy="3916363"/>
          </a:xfrm>
        </p:spPr>
        <p:txBody>
          <a:bodyPr>
            <a:normAutofit/>
          </a:bodyPr>
          <a:lstStyle/>
          <a:p>
            <a:pPr marL="0" indent="0">
              <a:buNone/>
            </a:pPr>
            <a:r>
              <a:rPr lang="en-US" u="sng" dirty="0" err="1" smtClean="0"/>
              <a:t>Powerpoints</a:t>
            </a:r>
            <a:r>
              <a:rPr lang="en-US" u="sng" dirty="0" smtClean="0"/>
              <a:t> and Rubrics</a:t>
            </a:r>
            <a:r>
              <a:rPr lang="en-US" dirty="0" smtClean="0"/>
              <a:t>: </a:t>
            </a:r>
          </a:p>
          <a:p>
            <a:pPr marL="0" indent="0">
              <a:buNone/>
            </a:pPr>
            <a:r>
              <a:rPr lang="en-US" dirty="0">
                <a:hlinkClick r:id="rId3"/>
              </a:rPr>
              <a:t>accreditation.naspaa.org/resources</a:t>
            </a:r>
            <a:r>
              <a:rPr lang="en-US" dirty="0"/>
              <a:t> </a:t>
            </a:r>
          </a:p>
          <a:p>
            <a:pPr marL="0" indent="0">
              <a:buNone/>
            </a:pPr>
            <a:r>
              <a:rPr lang="en-US" b="1" dirty="0"/>
              <a:t>If you have questions stimulated by this video, submit them to:</a:t>
            </a:r>
          </a:p>
          <a:p>
            <a:pPr marL="0" indent="0">
              <a:buNone/>
            </a:pPr>
            <a:r>
              <a:rPr lang="en-US" dirty="0">
                <a:hlinkClick r:id="rId4"/>
              </a:rPr>
              <a:t>accreditation.naspaa.org/ai-questions</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20739759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13218816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Required Competencies: the ability to</a:t>
            </a:r>
            <a:endParaRPr lang="en-US" dirty="0"/>
          </a:p>
        </p:txBody>
      </p:sp>
      <p:sp>
        <p:nvSpPr>
          <p:cNvPr id="3" name="Content Placeholder 2"/>
          <p:cNvSpPr>
            <a:spLocks noGrp="1"/>
          </p:cNvSpPr>
          <p:nvPr>
            <p:ph idx="1"/>
          </p:nvPr>
        </p:nvSpPr>
        <p:spPr>
          <a:xfrm>
            <a:off x="457198" y="2209800"/>
            <a:ext cx="8441269" cy="3916363"/>
          </a:xfrm>
        </p:spPr>
        <p:txBody>
          <a:bodyPr>
            <a:noAutofit/>
          </a:bodyPr>
          <a:lstStyle/>
          <a:p>
            <a:pPr marL="457200" indent="-457200">
              <a:buFont typeface="+mj-lt"/>
              <a:buAutoNum type="arabicPeriod"/>
            </a:pPr>
            <a:r>
              <a:rPr lang="en-US" sz="2400" dirty="0" smtClean="0"/>
              <a:t>lead and manage in public governance</a:t>
            </a:r>
          </a:p>
          <a:p>
            <a:pPr marL="457200" indent="-457200">
              <a:buFont typeface="+mj-lt"/>
              <a:buAutoNum type="arabicPeriod"/>
            </a:pPr>
            <a:r>
              <a:rPr lang="en-US" sz="2400" dirty="0" smtClean="0"/>
              <a:t>participate in and contribute to the policy process</a:t>
            </a:r>
          </a:p>
          <a:p>
            <a:pPr marL="457200" indent="-457200">
              <a:buFont typeface="+mj-lt"/>
              <a:buAutoNum type="arabicPeriod"/>
            </a:pPr>
            <a:r>
              <a:rPr lang="en-US" sz="2400" dirty="0" smtClean="0"/>
              <a:t>analyze, synthesize, think critically, solve problems and make decisions</a:t>
            </a:r>
          </a:p>
          <a:p>
            <a:pPr marL="457200" indent="-457200">
              <a:buFont typeface="+mj-lt"/>
              <a:buAutoNum type="arabicPeriod"/>
            </a:pPr>
            <a:r>
              <a:rPr lang="en-US" sz="2400" dirty="0" smtClean="0"/>
              <a:t>articulate and apply a public service perspective</a:t>
            </a:r>
          </a:p>
          <a:p>
            <a:pPr marL="457200" indent="-457200">
              <a:buFont typeface="+mj-lt"/>
              <a:buAutoNum type="arabicPeriod"/>
            </a:pPr>
            <a:r>
              <a:rPr lang="en-US" sz="2400" smtClean="0"/>
              <a:t>communicate </a:t>
            </a:r>
            <a:r>
              <a:rPr lang="en-US" sz="2400" dirty="0" smtClean="0"/>
              <a:t>and interact productively with a diverse and changing workforce and citizenry</a:t>
            </a:r>
            <a:endParaRPr lang="en-US" sz="2400" dirty="0"/>
          </a:p>
        </p:txBody>
      </p:sp>
      <p:pic>
        <p:nvPicPr>
          <p:cNvPr id="4" name="Picture 3"/>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965576" y="262468"/>
            <a:ext cx="2102224" cy="1947332"/>
          </a:xfrm>
          <a:prstGeom prst="rect">
            <a:avLst/>
          </a:prstGeom>
          <a:noFill/>
          <a:ln>
            <a:noFill/>
          </a:ln>
        </p:spPr>
      </p:pic>
    </p:spTree>
    <p:extLst>
      <p:ext uri="{BB962C8B-B14F-4D97-AF65-F5344CB8AC3E}">
        <p14:creationId xmlns:p14="http://schemas.microsoft.com/office/powerpoint/2010/main" val="157873792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can students who </a:t>
            </a:r>
            <a:br>
              <a:rPr lang="en-US" sz="3200" dirty="0" smtClean="0"/>
            </a:br>
            <a:r>
              <a:rPr lang="en-US" sz="3200" dirty="0" smtClean="0"/>
              <a:t>complete your degree do?</a:t>
            </a:r>
            <a:endParaRPr lang="en-US" sz="3200" dirty="0"/>
          </a:p>
        </p:txBody>
      </p:sp>
      <p:sp>
        <p:nvSpPr>
          <p:cNvPr id="3" name="Content Placeholder 2"/>
          <p:cNvSpPr>
            <a:spLocks noGrp="1"/>
          </p:cNvSpPr>
          <p:nvPr>
            <p:ph idx="1"/>
          </p:nvPr>
        </p:nvSpPr>
        <p:spPr>
          <a:xfrm>
            <a:off x="2178423" y="3183467"/>
            <a:ext cx="6508377" cy="2942696"/>
          </a:xfrm>
        </p:spPr>
        <p:txBody>
          <a:bodyPr>
            <a:noAutofit/>
          </a:bodyPr>
          <a:lstStyle/>
          <a:p>
            <a:pPr marL="0" indent="0">
              <a:spcBef>
                <a:spcPts val="0"/>
              </a:spcBef>
              <a:buNone/>
            </a:pPr>
            <a:r>
              <a:rPr lang="en-US" sz="2000" dirty="0" smtClean="0">
                <a:solidFill>
                  <a:srgbClr val="FF0000"/>
                </a:solidFill>
              </a:rPr>
              <a:t>“Our graduates will be creative city managers.”</a:t>
            </a:r>
            <a:r>
              <a:rPr lang="en-US" sz="2000" dirty="0" smtClean="0"/>
              <a:t> </a:t>
            </a:r>
          </a:p>
          <a:p>
            <a:pPr marL="0" indent="0" algn="ctr">
              <a:spcBef>
                <a:spcPts val="0"/>
              </a:spcBef>
              <a:buNone/>
            </a:pPr>
            <a:endParaRPr lang="en-US" sz="2000" i="1" dirty="0" smtClean="0"/>
          </a:p>
          <a:p>
            <a:pPr marL="0" indent="0">
              <a:spcBef>
                <a:spcPts val="0"/>
              </a:spcBef>
              <a:buNone/>
            </a:pPr>
            <a:r>
              <a:rPr lang="en-US" sz="2000" dirty="0" smtClean="0">
                <a:solidFill>
                  <a:srgbClr val="008000"/>
                </a:solidFill>
              </a:rPr>
              <a:t>“Our graduates will be able to set goals, design programs, manage stakeholders, and obtain resources to improve municipal services.”</a:t>
            </a:r>
          </a:p>
          <a:p>
            <a:pPr marL="0" indent="0">
              <a:spcBef>
                <a:spcPts val="0"/>
              </a:spcBef>
              <a:buNone/>
            </a:pPr>
            <a:endParaRPr lang="en-US" dirty="0">
              <a:solidFill>
                <a:schemeClr val="accent4">
                  <a:lumMod val="60000"/>
                  <a:lumOff val="40000"/>
                </a:schemeClr>
              </a:solidFill>
            </a:endParaRPr>
          </a:p>
        </p:txBody>
      </p:sp>
      <p:pic>
        <p:nvPicPr>
          <p:cNvPr id="6" name="Picture Placeholder 5" descr="competency_dreamstime_m_32689882.jpg"/>
          <p:cNvPicPr>
            <a:picLocks noGrp="1" noChangeAspect="1"/>
          </p:cNvPicPr>
          <p:nvPr>
            <p:ph type="pic" sz="quarter" idx="13"/>
          </p:nvPr>
        </p:nvPicPr>
        <p:blipFill rotWithShape="1">
          <a:blip r:embed="rId3" cstate="email">
            <a:extLst>
              <a:ext uri="{28A0092B-C50C-407E-A947-70E740481C1C}">
                <a14:useLocalDpi xmlns:a14="http://schemas.microsoft.com/office/drawing/2010/main" val="0"/>
              </a:ext>
            </a:extLst>
          </a:blip>
          <a:srcRect l="38735" r="26153"/>
          <a:stretch/>
        </p:blipFill>
        <p:spPr>
          <a:xfrm>
            <a:off x="270934" y="1976438"/>
            <a:ext cx="1651000" cy="4625975"/>
          </a:xfrm>
        </p:spPr>
      </p:pic>
    </p:spTree>
    <p:extLst>
      <p:ext uri="{BB962C8B-B14F-4D97-AF65-F5344CB8AC3E}">
        <p14:creationId xmlns:p14="http://schemas.microsoft.com/office/powerpoint/2010/main" val="247271025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can students who </a:t>
            </a:r>
            <a:br>
              <a:rPr lang="en-US" sz="3200" dirty="0" smtClean="0"/>
            </a:br>
            <a:r>
              <a:rPr lang="en-US" sz="3200" dirty="0" smtClean="0"/>
              <a:t>complete your degree do?</a:t>
            </a:r>
            <a:endParaRPr lang="en-US" sz="3200" dirty="0"/>
          </a:p>
        </p:txBody>
      </p:sp>
      <p:pic>
        <p:nvPicPr>
          <p:cNvPr id="6" name="Picture Placeholder 5" descr="competency_dreamstime_m_32689882.jpg"/>
          <p:cNvPicPr>
            <a:picLocks noGrp="1" noChangeAspect="1"/>
          </p:cNvPicPr>
          <p:nvPr>
            <p:ph type="pic" sz="quarter" idx="13"/>
          </p:nvPr>
        </p:nvPicPr>
        <p:blipFill rotWithShape="1">
          <a:blip r:embed="rId3" cstate="email">
            <a:extLst>
              <a:ext uri="{28A0092B-C50C-407E-A947-70E740481C1C}">
                <a14:useLocalDpi xmlns:a14="http://schemas.microsoft.com/office/drawing/2010/main" val="0"/>
              </a:ext>
            </a:extLst>
          </a:blip>
          <a:srcRect l="38735" r="26153"/>
          <a:stretch/>
        </p:blipFill>
        <p:spPr>
          <a:xfrm>
            <a:off x="270934" y="1976438"/>
            <a:ext cx="1651000" cy="4625975"/>
          </a:xfrm>
        </p:spPr>
      </p:pic>
      <p:sp>
        <p:nvSpPr>
          <p:cNvPr id="4" name="Content Placeholder 3"/>
          <p:cNvSpPr>
            <a:spLocks noGrp="1"/>
          </p:cNvSpPr>
          <p:nvPr>
            <p:ph sz="half" idx="4294967295"/>
          </p:nvPr>
        </p:nvSpPr>
        <p:spPr>
          <a:xfrm>
            <a:off x="2178422" y="3022600"/>
            <a:ext cx="6008315" cy="3275106"/>
          </a:xfrm>
        </p:spPr>
        <p:txBody>
          <a:bodyPr>
            <a:normAutofit/>
          </a:bodyPr>
          <a:lstStyle/>
          <a:p>
            <a:pPr marL="0" indent="0">
              <a:spcBef>
                <a:spcPts val="0"/>
              </a:spcBef>
              <a:buNone/>
            </a:pPr>
            <a:r>
              <a:rPr lang="en-US" sz="2000" dirty="0" smtClean="0">
                <a:solidFill>
                  <a:schemeClr val="accent3"/>
                </a:solidFill>
              </a:rPr>
              <a:t>“Our graduates will be stewards of the environment and architects of sustainability.” </a:t>
            </a:r>
          </a:p>
          <a:p>
            <a:pPr marL="0" indent="0" algn="ctr">
              <a:spcBef>
                <a:spcPts val="0"/>
              </a:spcBef>
              <a:buNone/>
            </a:pPr>
            <a:endParaRPr lang="en-US" sz="2000" i="1" dirty="0" smtClean="0"/>
          </a:p>
          <a:p>
            <a:pPr marL="0" indent="0">
              <a:spcBef>
                <a:spcPts val="0"/>
              </a:spcBef>
              <a:buNone/>
            </a:pPr>
            <a:r>
              <a:rPr lang="en-US" sz="2000" dirty="0" smtClean="0">
                <a:solidFill>
                  <a:srgbClr val="008000"/>
                </a:solidFill>
              </a:rPr>
              <a:t>“Our graduates will be able to design environmental polices and programs that implement targets for sustainability.”</a:t>
            </a:r>
            <a:endParaRPr lang="en-US" sz="2000" dirty="0">
              <a:solidFill>
                <a:srgbClr val="008000"/>
              </a:solidFill>
            </a:endParaRPr>
          </a:p>
        </p:txBody>
      </p:sp>
    </p:spTree>
    <p:extLst>
      <p:ext uri="{BB962C8B-B14F-4D97-AF65-F5344CB8AC3E}">
        <p14:creationId xmlns:p14="http://schemas.microsoft.com/office/powerpoint/2010/main" val="7697723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Program Competencies versus Course Competencies</a:t>
            </a:r>
            <a:endParaRPr lang="en-US" sz="3200" dirty="0"/>
          </a:p>
        </p:txBody>
      </p:sp>
      <p:sp>
        <p:nvSpPr>
          <p:cNvPr id="3" name="Content Placeholder 2"/>
          <p:cNvSpPr>
            <a:spLocks noGrp="1"/>
          </p:cNvSpPr>
          <p:nvPr>
            <p:ph sz="half" idx="1"/>
          </p:nvPr>
        </p:nvSpPr>
        <p:spPr>
          <a:xfrm>
            <a:off x="457199" y="2946399"/>
            <a:ext cx="8187268" cy="1278467"/>
          </a:xfrm>
        </p:spPr>
        <p:txBody>
          <a:bodyPr>
            <a:noAutofit/>
          </a:bodyPr>
          <a:lstStyle/>
          <a:p>
            <a:pPr marL="0" indent="0">
              <a:spcBef>
                <a:spcPts val="0"/>
              </a:spcBef>
              <a:buNone/>
            </a:pPr>
            <a:r>
              <a:rPr lang="en-US" sz="2000" dirty="0"/>
              <a:t>What can students do who </a:t>
            </a:r>
            <a:br>
              <a:rPr lang="en-US" sz="2000" dirty="0"/>
            </a:br>
            <a:r>
              <a:rPr lang="en-US" sz="2000" dirty="0"/>
              <a:t>complete a course on budgeting</a:t>
            </a:r>
            <a:r>
              <a:rPr lang="en-US" sz="2000" dirty="0" smtClean="0"/>
              <a:t>?</a:t>
            </a:r>
          </a:p>
          <a:p>
            <a:pPr marL="0" indent="0">
              <a:spcBef>
                <a:spcPts val="0"/>
              </a:spcBef>
              <a:buNone/>
            </a:pPr>
            <a:endParaRPr lang="en-US" sz="2000" dirty="0">
              <a:solidFill>
                <a:srgbClr val="FF0000"/>
              </a:solidFill>
            </a:endParaRPr>
          </a:p>
          <a:p>
            <a:pPr marL="228600" lvl="1" indent="0">
              <a:spcBef>
                <a:spcPts val="0"/>
              </a:spcBef>
              <a:buNone/>
            </a:pPr>
            <a:r>
              <a:rPr lang="en-US" sz="2000" dirty="0" smtClean="0">
                <a:solidFill>
                  <a:srgbClr val="FF0000"/>
                </a:solidFill>
              </a:rPr>
              <a:t>“</a:t>
            </a:r>
            <a:r>
              <a:rPr lang="en-US" sz="2000" dirty="0">
                <a:solidFill>
                  <a:srgbClr val="FF0000"/>
                </a:solidFill>
              </a:rPr>
              <a:t>Students who complete </a:t>
            </a:r>
            <a:r>
              <a:rPr lang="en-US" sz="2000" dirty="0" smtClean="0">
                <a:solidFill>
                  <a:srgbClr val="FF0000"/>
                </a:solidFill>
              </a:rPr>
              <a:t>the </a:t>
            </a:r>
            <a:r>
              <a:rPr lang="en-US" sz="2000" dirty="0">
                <a:solidFill>
                  <a:srgbClr val="FF0000"/>
                </a:solidFill>
              </a:rPr>
              <a:t>course will understand budgeting.</a:t>
            </a:r>
            <a:r>
              <a:rPr lang="en-US" sz="2000" dirty="0" smtClean="0">
                <a:solidFill>
                  <a:srgbClr val="FF0000"/>
                </a:solidFill>
              </a:rPr>
              <a:t>”</a:t>
            </a:r>
          </a:p>
          <a:p>
            <a:pPr marL="0" indent="0">
              <a:spcBef>
                <a:spcPts val="0"/>
              </a:spcBef>
              <a:buNone/>
            </a:pPr>
            <a:endParaRPr lang="en-US" sz="2000" dirty="0">
              <a:solidFill>
                <a:srgbClr val="FF0000"/>
              </a:solidFill>
            </a:endParaRPr>
          </a:p>
          <a:p>
            <a:pPr marL="228600" lvl="1" indent="0">
              <a:spcBef>
                <a:spcPts val="0"/>
              </a:spcBef>
              <a:buNone/>
            </a:pPr>
            <a:r>
              <a:rPr lang="en-US" sz="2000" dirty="0" smtClean="0">
                <a:solidFill>
                  <a:srgbClr val="008000"/>
                </a:solidFill>
              </a:rPr>
              <a:t>“Students who complete the course will be able to prepare a performance budget and accompanying justifications.” </a:t>
            </a:r>
          </a:p>
        </p:txBody>
      </p:sp>
    </p:spTree>
    <p:extLst>
      <p:ext uri="{BB962C8B-B14F-4D97-AF65-F5344CB8AC3E}">
        <p14:creationId xmlns:p14="http://schemas.microsoft.com/office/powerpoint/2010/main" val="215417764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857" y="699374"/>
            <a:ext cx="6464719" cy="1223904"/>
          </a:xfrm>
        </p:spPr>
        <p:txBody>
          <a:bodyPr/>
          <a:lstStyle/>
          <a:p>
            <a:r>
              <a:rPr lang="en-US" dirty="0" smtClean="0"/>
              <a:t>Map your curriculum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8418514"/>
              </p:ext>
            </p:extLst>
          </p:nvPr>
        </p:nvGraphicFramePr>
        <p:xfrm>
          <a:off x="500857" y="2016411"/>
          <a:ext cx="6746609" cy="4668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60180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Full Assessment Cycle</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mj-lt"/>
              <a:buAutoNum type="arabicPeriod"/>
            </a:pPr>
            <a:r>
              <a:rPr lang="en-US" dirty="0" smtClean="0"/>
              <a:t>Define the competency in terms of your program’s mission</a:t>
            </a:r>
          </a:p>
          <a:p>
            <a:pPr marL="457200" indent="-457200">
              <a:buFont typeface="+mj-lt"/>
              <a:buAutoNum type="arabicPeriod"/>
            </a:pPr>
            <a:r>
              <a:rPr lang="en-US" dirty="0" smtClean="0"/>
              <a:t>Determine when and how you will measure that competency (select appropriate direct or indirect measures)</a:t>
            </a:r>
          </a:p>
          <a:p>
            <a:pPr marL="457200" indent="-457200">
              <a:buFont typeface="+mj-lt"/>
              <a:buAutoNum type="arabicPeriod"/>
            </a:pPr>
            <a:r>
              <a:rPr lang="en-US" dirty="0" smtClean="0"/>
              <a:t>Collect the information (quantitative or qualitative)</a:t>
            </a:r>
          </a:p>
          <a:p>
            <a:pPr marL="457200" indent="-457200">
              <a:buFont typeface="+mj-lt"/>
              <a:buAutoNum type="arabicPeriod"/>
            </a:pPr>
            <a:r>
              <a:rPr lang="en-US" dirty="0" smtClean="0"/>
              <a:t>Analyze and interpret the information to assess whether students have the intended competencies and to consider as part of overall program assessment</a:t>
            </a:r>
          </a:p>
        </p:txBody>
      </p:sp>
    </p:spTree>
    <p:extLst>
      <p:ext uri="{BB962C8B-B14F-4D97-AF65-F5344CB8AC3E}">
        <p14:creationId xmlns:p14="http://schemas.microsoft.com/office/powerpoint/2010/main" val="1880486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student learning</a:t>
            </a:r>
            <a:endParaRPr lang="en-US" dirty="0"/>
          </a:p>
        </p:txBody>
      </p:sp>
      <p:pic>
        <p:nvPicPr>
          <p:cNvPr id="7" name="Picture 6"/>
          <p:cNvPicPr>
            <a:picLocks noChangeAspect="1"/>
          </p:cNvPicPr>
          <p:nvPr/>
        </p:nvPicPr>
        <p:blipFill>
          <a:blip r:embed="rId3"/>
          <a:stretch>
            <a:fillRect/>
          </a:stretch>
        </p:blipFill>
        <p:spPr>
          <a:xfrm>
            <a:off x="618067" y="2082800"/>
            <a:ext cx="6591300" cy="4775200"/>
          </a:xfrm>
          <a:prstGeom prst="rect">
            <a:avLst/>
          </a:prstGeom>
        </p:spPr>
      </p:pic>
    </p:spTree>
    <p:extLst>
      <p:ext uri="{BB962C8B-B14F-4D97-AF65-F5344CB8AC3E}">
        <p14:creationId xmlns:p14="http://schemas.microsoft.com/office/powerpoint/2010/main" val="371006928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Rubric Elements:</a:t>
            </a:r>
            <a:r>
              <a:rPr lang="en-US" dirty="0"/>
              <a:t/>
            </a:r>
            <a:br>
              <a:rPr lang="en-US" dirty="0"/>
            </a:br>
            <a:r>
              <a:rPr lang="en-US" dirty="0" smtClean="0"/>
              <a:t>Capstone Project</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6953320"/>
              </p:ext>
            </p:extLst>
          </p:nvPr>
        </p:nvGraphicFramePr>
        <p:xfrm>
          <a:off x="-1" y="2006600"/>
          <a:ext cx="9144001" cy="4856479"/>
        </p:xfrm>
        <a:graphic>
          <a:graphicData uri="http://schemas.openxmlformats.org/drawingml/2006/table">
            <a:tbl>
              <a:tblPr firstRow="1" bandRow="1">
                <a:tableStyleId>{5C22544A-7EE6-4342-B048-85BDC9FD1C3A}</a:tableStyleId>
              </a:tblPr>
              <a:tblGrid>
                <a:gridCol w="2227328"/>
                <a:gridCol w="2466625"/>
                <a:gridCol w="2214848"/>
                <a:gridCol w="2235200"/>
              </a:tblGrid>
              <a:tr h="370840">
                <a:tc>
                  <a:txBody>
                    <a:bodyPr/>
                    <a:lstStyle/>
                    <a:p>
                      <a:pPr algn="ctr"/>
                      <a:r>
                        <a:rPr lang="en-US" dirty="0" smtClean="0"/>
                        <a:t>Activity</a:t>
                      </a:r>
                      <a:endParaRPr lang="en-US" dirty="0"/>
                    </a:p>
                  </a:txBody>
                  <a:tcPr/>
                </a:tc>
                <a:tc>
                  <a:txBody>
                    <a:bodyPr/>
                    <a:lstStyle/>
                    <a:p>
                      <a:pPr algn="ctr"/>
                      <a:r>
                        <a:rPr lang="en-US" dirty="0" smtClean="0"/>
                        <a:t>Exceeds</a:t>
                      </a:r>
                      <a:endParaRPr lang="en-US" dirty="0"/>
                    </a:p>
                  </a:txBody>
                  <a:tcPr/>
                </a:tc>
                <a:tc>
                  <a:txBody>
                    <a:bodyPr/>
                    <a:lstStyle/>
                    <a:p>
                      <a:pPr algn="ctr"/>
                      <a:r>
                        <a:rPr lang="en-US" dirty="0" smtClean="0"/>
                        <a:t>Meets</a:t>
                      </a:r>
                      <a:endParaRPr lang="en-US" dirty="0"/>
                    </a:p>
                  </a:txBody>
                  <a:tcPr/>
                </a:tc>
                <a:tc>
                  <a:txBody>
                    <a:bodyPr/>
                    <a:lstStyle/>
                    <a:p>
                      <a:pPr algn="ctr"/>
                      <a:r>
                        <a:rPr lang="en-US" dirty="0" smtClean="0"/>
                        <a:t>Fails</a:t>
                      </a:r>
                      <a:endParaRPr lang="en-US" dirty="0"/>
                    </a:p>
                  </a:txBody>
                  <a:tcPr/>
                </a:tc>
              </a:tr>
              <a:tr h="370840">
                <a:tc>
                  <a:txBody>
                    <a:bodyPr/>
                    <a:lstStyle/>
                    <a:p>
                      <a:r>
                        <a:rPr lang="en-US" sz="1800" kern="1200" dirty="0" smtClean="0">
                          <a:solidFill>
                            <a:schemeClr val="dk1"/>
                          </a:solidFill>
                          <a:effectLst/>
                          <a:latin typeface="+mn-lt"/>
                          <a:ea typeface="+mn-ea"/>
                          <a:cs typeface="+mn-cs"/>
                        </a:rPr>
                        <a:t>Identifies salient issues</a:t>
                      </a:r>
                      <a:r>
                        <a:rPr lang="en-US" dirty="0" smtClean="0">
                          <a:effectLst/>
                        </a:rPr>
                        <a:t> </a:t>
                      </a:r>
                      <a:endParaRPr lang="en-US" dirty="0"/>
                    </a:p>
                  </a:txBody>
                  <a:tcPr/>
                </a:tc>
                <a:tc>
                  <a:txBody>
                    <a:bodyPr/>
                    <a:lstStyle/>
                    <a:p>
                      <a:r>
                        <a:rPr lang="en-US" sz="1800" kern="1200" dirty="0" smtClean="0">
                          <a:solidFill>
                            <a:schemeClr val="dk1"/>
                          </a:solidFill>
                          <a:effectLst/>
                          <a:latin typeface="+mn-lt"/>
                          <a:ea typeface="+mn-ea"/>
                          <a:cs typeface="+mn-cs"/>
                        </a:rPr>
                        <a:t>Identifies salient issues, substantiates with conceptual and quantitative evidence</a:t>
                      </a:r>
                      <a:r>
                        <a:rPr lang="en-US" dirty="0" smtClean="0">
                          <a:effectLst/>
                        </a:rPr>
                        <a:t> </a:t>
                      </a:r>
                      <a:endParaRPr lang="en-US" dirty="0"/>
                    </a:p>
                  </a:txBody>
                  <a:tcPr/>
                </a:tc>
                <a:tc>
                  <a:txBody>
                    <a:bodyPr/>
                    <a:lstStyle/>
                    <a:p>
                      <a:r>
                        <a:rPr lang="en-US" sz="1800" kern="1200" dirty="0" smtClean="0">
                          <a:solidFill>
                            <a:schemeClr val="dk1"/>
                          </a:solidFill>
                          <a:effectLst/>
                          <a:latin typeface="+mn-lt"/>
                          <a:ea typeface="+mn-ea"/>
                          <a:cs typeface="+mn-cs"/>
                        </a:rPr>
                        <a:t>Identifies salient</a:t>
                      </a:r>
                      <a:r>
                        <a:rPr lang="en-US" sz="1800" kern="1200" baseline="0" dirty="0" smtClean="0">
                          <a:solidFill>
                            <a:schemeClr val="dk1"/>
                          </a:solidFill>
                          <a:effectLst/>
                          <a:latin typeface="+mn-lt"/>
                          <a:ea typeface="+mn-ea"/>
                          <a:cs typeface="+mn-cs"/>
                        </a:rPr>
                        <a:t> issues</a:t>
                      </a:r>
                      <a:endParaRPr lang="en-US" dirty="0"/>
                    </a:p>
                  </a:txBody>
                  <a:tcPr/>
                </a:tc>
                <a:tc>
                  <a:txBody>
                    <a:bodyPr/>
                    <a:lstStyle/>
                    <a:p>
                      <a:r>
                        <a:rPr lang="en-US" sz="1800" kern="1200" dirty="0" smtClean="0">
                          <a:solidFill>
                            <a:schemeClr val="dk1"/>
                          </a:solidFill>
                          <a:effectLst/>
                          <a:latin typeface="+mn-lt"/>
                          <a:ea typeface="+mn-ea"/>
                          <a:cs typeface="+mn-cs"/>
                        </a:rPr>
                        <a:t>Overlooks salient issues</a:t>
                      </a:r>
                      <a:endParaRPr lang="en-US" dirty="0"/>
                    </a:p>
                  </a:txBody>
                  <a:tcPr/>
                </a:tc>
              </a:tr>
              <a:tr h="370840">
                <a:tc>
                  <a:txBody>
                    <a:bodyPr/>
                    <a:lstStyle/>
                    <a:p>
                      <a:r>
                        <a:rPr lang="en-US" sz="1800" kern="1200" dirty="0" smtClean="0">
                          <a:solidFill>
                            <a:schemeClr val="dk1"/>
                          </a:solidFill>
                          <a:effectLst/>
                          <a:latin typeface="+mn-lt"/>
                          <a:ea typeface="+mn-ea"/>
                          <a:cs typeface="+mn-cs"/>
                        </a:rPr>
                        <a:t>Identifies alternative solutions</a:t>
                      </a:r>
                      <a:r>
                        <a:rPr lang="en-US" dirty="0" smtClean="0">
                          <a:effectLst/>
                        </a:rPr>
                        <a:t> </a:t>
                      </a:r>
                      <a:endParaRPr lang="en-US" dirty="0"/>
                    </a:p>
                  </a:txBody>
                  <a:tcPr/>
                </a:tc>
                <a:tc>
                  <a:txBody>
                    <a:bodyPr/>
                    <a:lstStyle/>
                    <a:p>
                      <a:r>
                        <a:rPr lang="en-US" sz="1800" kern="1200" dirty="0" smtClean="0">
                          <a:solidFill>
                            <a:schemeClr val="dk1"/>
                          </a:solidFill>
                          <a:effectLst/>
                          <a:latin typeface="+mn-lt"/>
                          <a:ea typeface="+mn-ea"/>
                          <a:cs typeface="+mn-cs"/>
                        </a:rPr>
                        <a:t>Identifies plausible, non-obvious, alternative solutions.</a:t>
                      </a:r>
                      <a:r>
                        <a:rPr lang="en-US" dirty="0" smtClean="0">
                          <a:effectLst/>
                        </a:rPr>
                        <a:t> </a:t>
                      </a:r>
                      <a:endParaRPr lang="en-US" dirty="0"/>
                    </a:p>
                  </a:txBody>
                  <a:tcPr/>
                </a:tc>
                <a:tc>
                  <a:txBody>
                    <a:bodyPr/>
                    <a:lstStyle/>
                    <a:p>
                      <a:r>
                        <a:rPr lang="en-US" sz="1800" kern="1200" dirty="0" smtClean="0">
                          <a:solidFill>
                            <a:schemeClr val="dk1"/>
                          </a:solidFill>
                          <a:effectLst/>
                          <a:latin typeface="+mn-lt"/>
                          <a:ea typeface="+mn-ea"/>
                          <a:cs typeface="+mn-cs"/>
                        </a:rPr>
                        <a:t>Articulates plausible solutions.</a:t>
                      </a:r>
                      <a:r>
                        <a:rPr lang="en-US" dirty="0" smtClean="0">
                          <a:effectLst/>
                        </a:rPr>
                        <a:t> </a:t>
                      </a:r>
                      <a:endParaRPr lang="en-US" dirty="0"/>
                    </a:p>
                  </a:txBody>
                  <a:tcPr/>
                </a:tc>
                <a:tc>
                  <a:txBody>
                    <a:bodyPr/>
                    <a:lstStyle/>
                    <a:p>
                      <a:r>
                        <a:rPr lang="en-US" sz="1800" kern="1200" dirty="0" smtClean="0">
                          <a:solidFill>
                            <a:schemeClr val="dk1"/>
                          </a:solidFill>
                          <a:effectLst/>
                          <a:latin typeface="+mn-lt"/>
                          <a:ea typeface="+mn-ea"/>
                          <a:cs typeface="+mn-cs"/>
                        </a:rPr>
                        <a:t>Fails to identify plausible solutions.</a:t>
                      </a:r>
                      <a:r>
                        <a:rPr lang="en-US" dirty="0" smtClean="0">
                          <a:effectLst/>
                        </a:rPr>
                        <a:t> </a:t>
                      </a:r>
                      <a:endParaRPr lang="en-US" dirty="0"/>
                    </a:p>
                  </a:txBody>
                  <a:tcPr/>
                </a:tc>
              </a:tr>
              <a:tr h="370840">
                <a:tc>
                  <a:txBody>
                    <a:bodyPr/>
                    <a:lstStyle/>
                    <a:p>
                      <a:r>
                        <a:rPr lang="en-US" sz="1800" kern="1200" dirty="0" smtClean="0">
                          <a:solidFill>
                            <a:schemeClr val="dk1"/>
                          </a:solidFill>
                          <a:effectLst/>
                          <a:latin typeface="+mn-lt"/>
                          <a:ea typeface="+mn-ea"/>
                          <a:cs typeface="+mn-cs"/>
                        </a:rPr>
                        <a:t>Prepares recommendations </a:t>
                      </a:r>
                      <a:endParaRPr lang="en-US" dirty="0"/>
                    </a:p>
                  </a:txBody>
                  <a:tcPr/>
                </a:tc>
                <a:tc>
                  <a:txBody>
                    <a:bodyPr/>
                    <a:lstStyle/>
                    <a:p>
                      <a:r>
                        <a:rPr lang="en-US" sz="1800" kern="1200" dirty="0" smtClean="0">
                          <a:solidFill>
                            <a:schemeClr val="dk1"/>
                          </a:solidFill>
                          <a:effectLst/>
                          <a:latin typeface="+mn-lt"/>
                          <a:ea typeface="+mn-ea"/>
                          <a:cs typeface="+mn-cs"/>
                        </a:rPr>
                        <a:t>Recommends with reasoning</a:t>
                      </a:r>
                      <a:r>
                        <a:rPr lang="en-US" sz="1800" kern="1200" baseline="0" dirty="0" smtClean="0">
                          <a:solidFill>
                            <a:schemeClr val="dk1"/>
                          </a:solidFill>
                          <a:effectLst/>
                          <a:latin typeface="+mn-lt"/>
                          <a:ea typeface="+mn-ea"/>
                          <a:cs typeface="+mn-cs"/>
                        </a:rPr>
                        <a:t> and </a:t>
                      </a:r>
                      <a:r>
                        <a:rPr lang="en-US" sz="1800" kern="1200" dirty="0" smtClean="0">
                          <a:solidFill>
                            <a:schemeClr val="dk1"/>
                          </a:solidFill>
                          <a:effectLst/>
                          <a:latin typeface="+mn-lt"/>
                          <a:ea typeface="+mn-ea"/>
                          <a:cs typeface="+mn-cs"/>
                        </a:rPr>
                        <a:t>criteria for choice. Evaluates proposed actions. Recognizes tradeoffs and risks. </a:t>
                      </a:r>
                      <a:endParaRPr lang="en-US" dirty="0"/>
                    </a:p>
                  </a:txBody>
                  <a:tcPr/>
                </a:tc>
                <a:tc>
                  <a:txBody>
                    <a:bodyPr/>
                    <a:lstStyle/>
                    <a:p>
                      <a:r>
                        <a:rPr lang="en-US" sz="1800" kern="1200" dirty="0" smtClean="0">
                          <a:solidFill>
                            <a:schemeClr val="dk1"/>
                          </a:solidFill>
                          <a:effectLst/>
                          <a:latin typeface="+mn-lt"/>
                          <a:ea typeface="+mn-ea"/>
                          <a:cs typeface="+mn-cs"/>
                        </a:rPr>
                        <a:t>Recommends with reasoning</a:t>
                      </a:r>
                      <a:r>
                        <a:rPr lang="en-US" sz="1800" kern="1200" baseline="0" dirty="0" smtClean="0">
                          <a:solidFill>
                            <a:schemeClr val="dk1"/>
                          </a:solidFill>
                          <a:effectLst/>
                          <a:latin typeface="+mn-lt"/>
                          <a:ea typeface="+mn-ea"/>
                          <a:cs typeface="+mn-cs"/>
                        </a:rPr>
                        <a:t> and </a:t>
                      </a:r>
                      <a:r>
                        <a:rPr lang="en-US" sz="1800" kern="1200" dirty="0" smtClean="0">
                          <a:solidFill>
                            <a:schemeClr val="dk1"/>
                          </a:solidFill>
                          <a:effectLst/>
                          <a:latin typeface="+mn-lt"/>
                          <a:ea typeface="+mn-ea"/>
                          <a:cs typeface="+mn-cs"/>
                        </a:rPr>
                        <a:t>criteria for choice. Evaluates proposed actions.</a:t>
                      </a:r>
                      <a:r>
                        <a:rPr lang="en-US" dirty="0" smtClean="0">
                          <a:effectLst/>
                        </a:rPr>
                        <a:t> </a:t>
                      </a:r>
                      <a:endParaRPr lang="en-US" dirty="0"/>
                    </a:p>
                  </a:txBody>
                  <a:tcPr/>
                </a:tc>
                <a:tc>
                  <a:txBody>
                    <a:bodyPr/>
                    <a:lstStyle/>
                    <a:p>
                      <a:r>
                        <a:rPr lang="en-US" sz="1800" kern="1200" dirty="0" smtClean="0">
                          <a:solidFill>
                            <a:schemeClr val="dk1"/>
                          </a:solidFill>
                          <a:effectLst/>
                          <a:latin typeface="+mn-lt"/>
                          <a:ea typeface="+mn-ea"/>
                          <a:cs typeface="+mn-cs"/>
                        </a:rPr>
                        <a:t>Recommends without reasoning. No criteria for choice. </a:t>
                      </a:r>
                      <a:endParaRPr lang="en-US" dirty="0"/>
                    </a:p>
                  </a:txBody>
                  <a:tcPr/>
                </a:tc>
              </a:tr>
              <a:tr h="370840">
                <a:tc>
                  <a:txBody>
                    <a:bodyPr/>
                    <a:lstStyle/>
                    <a:p>
                      <a:r>
                        <a:rPr lang="en-US" dirty="0" smtClean="0"/>
                        <a:t>More…</a:t>
                      </a:r>
                      <a:endParaRPr lang="en-US" dirty="0"/>
                    </a:p>
                  </a:txBody>
                  <a:tcPr/>
                </a:tc>
                <a:tc>
                  <a:txBody>
                    <a:bodyPr/>
                    <a:lstStyle/>
                    <a:p>
                      <a:r>
                        <a:rPr lang="en-US" dirty="0" smtClean="0"/>
                        <a:t>More…</a:t>
                      </a:r>
                      <a:endParaRPr lang="en-US" dirty="0"/>
                    </a:p>
                  </a:txBody>
                  <a:tcPr/>
                </a:tc>
                <a:tc>
                  <a:txBody>
                    <a:bodyPr/>
                    <a:lstStyle/>
                    <a:p>
                      <a:r>
                        <a:rPr lang="en-US" dirty="0" smtClean="0"/>
                        <a:t>More…</a:t>
                      </a:r>
                      <a:endParaRPr lang="en-US" dirty="0"/>
                    </a:p>
                  </a:txBody>
                  <a:tcPr/>
                </a:tc>
                <a:tc>
                  <a:txBody>
                    <a:bodyPr/>
                    <a:lstStyle/>
                    <a:p>
                      <a:r>
                        <a:rPr lang="en-US" dirty="0" smtClean="0"/>
                        <a:t>More…</a:t>
                      </a:r>
                      <a:endParaRPr lang="en-US" dirty="0"/>
                    </a:p>
                  </a:txBody>
                  <a:tcPr/>
                </a:tc>
              </a:tr>
            </a:tbl>
          </a:graphicData>
        </a:graphic>
      </p:graphicFrame>
    </p:spTree>
    <p:extLst>
      <p:ext uri="{BB962C8B-B14F-4D97-AF65-F5344CB8AC3E}">
        <p14:creationId xmlns:p14="http://schemas.microsoft.com/office/powerpoint/2010/main" val="17982213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10202</TotalTime>
  <Words>3275</Words>
  <Application>Microsoft Macintosh PowerPoint</Application>
  <PresentationFormat>On-screen Show (4:3)</PresentationFormat>
  <Paragraphs>197</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Plaza</vt:lpstr>
      <vt:lpstr>NASPAA Accreditation</vt:lpstr>
      <vt:lpstr>Universal Required Competencies: the ability to</vt:lpstr>
      <vt:lpstr>What can students who  complete your degree do?</vt:lpstr>
      <vt:lpstr>What can students who  complete your degree do?</vt:lpstr>
      <vt:lpstr>Program Competencies versus Course Competencies</vt:lpstr>
      <vt:lpstr>Map your curriculum</vt:lpstr>
      <vt:lpstr>A Full Assessment Cycle</vt:lpstr>
      <vt:lpstr>Measuring student learning</vt:lpstr>
      <vt:lpstr>Sample Rubric Elements: Capstone Project</vt:lpstr>
      <vt:lpstr>Sustainability</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199</cp:revision>
  <dcterms:created xsi:type="dcterms:W3CDTF">2014-03-28T02:56:54Z</dcterms:created>
  <dcterms:modified xsi:type="dcterms:W3CDTF">2014-08-16T18:03:08Z</dcterms:modified>
</cp:coreProperties>
</file>