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7" r:id="rId2"/>
    <p:sldId id="272" r:id="rId3"/>
    <p:sldId id="284" r:id="rId4"/>
    <p:sldId id="283" r:id="rId5"/>
    <p:sldId id="278" r:id="rId6"/>
    <p:sldId id="279" r:id="rId7"/>
    <p:sldId id="282" r:id="rId8"/>
    <p:sldId id="28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2881" autoAdjust="0"/>
  </p:normalViewPr>
  <p:slideViewPr>
    <p:cSldViewPr snapToGrid="0" snapToObjects="1">
      <p:cViewPr>
        <p:scale>
          <a:sx n="125" d="100"/>
          <a:sy n="125" d="100"/>
        </p:scale>
        <p:origin x="-1448" y="752"/>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1344" y="25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1757A-5700-0945-A257-0A6F5B0A26BB}" type="datetimeFigureOut">
              <a:rPr lang="en-US" smtClean="0"/>
              <a:t>7/21/14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3A293-E2F0-CD45-A2F8-2DD135FF1F86}" type="slidenum">
              <a:rPr lang="en-US" smtClean="0"/>
              <a:t>‹#›</a:t>
            </a:fld>
            <a:endParaRPr lang="en-US"/>
          </a:p>
        </p:txBody>
      </p:sp>
    </p:spTree>
    <p:extLst>
      <p:ext uri="{BB962C8B-B14F-4D97-AF65-F5344CB8AC3E}">
        <p14:creationId xmlns:p14="http://schemas.microsoft.com/office/powerpoint/2010/main" val="472113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dreamstime.com/rafalolechowski_inf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dreamstime.com/nvnkarthik_inf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This segment is about COPRA’s expectations for your student services, including recruitment, admissions, support, and diversity.</a:t>
            </a:r>
          </a:p>
          <a:p>
            <a:endParaRPr lang="en-US" b="1" baseline="0" dirty="0" smtClean="0"/>
          </a:p>
          <a:p>
            <a:r>
              <a:rPr lang="en-US" b="1" baseline="0" dirty="0" smtClean="0"/>
              <a:t>Feel free to pause this video at any time to study a slide.</a:t>
            </a:r>
          </a:p>
          <a:p>
            <a:r>
              <a:rPr lang="en-US" b="1" baseline="0" dirty="0" smtClean="0"/>
              <a:t>Download the slides because they contain detailed notes</a:t>
            </a:r>
          </a:p>
          <a:p>
            <a:r>
              <a:rPr lang="en-US" b="1" baseline="0" dirty="0" smtClean="0"/>
              <a:t>You should send at least one representative from your program to the Accreditation Institute at NASPAA’s annual meeting</a:t>
            </a:r>
          </a:p>
          <a:p>
            <a:r>
              <a:rPr lang="en-US" b="1" baseline="0" dirty="0" smtClean="0"/>
              <a:t>The Accreditation Institute is where you’ll have an opportunity to practice applying the concepts and tools we review in these videos.</a:t>
            </a:r>
            <a:endParaRPr lang="en-US" b="1"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1</a:t>
            </a:fld>
            <a:endParaRPr lang="en-US"/>
          </a:p>
        </p:txBody>
      </p:sp>
    </p:spTree>
    <p:extLst>
      <p:ext uri="{BB962C8B-B14F-4D97-AF65-F5344CB8AC3E}">
        <p14:creationId xmlns:p14="http://schemas.microsoft.com/office/powerpoint/2010/main" val="73978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If the program’s mission targets potential students who have not yet initiated their careers (called pre-service), then it should be recruiting from undergraduate institutions using media that those students tend to access.</a:t>
            </a:r>
          </a:p>
          <a:p>
            <a:r>
              <a:rPr lang="en-US" b="1" baseline="0" dirty="0" smtClean="0"/>
              <a:t>If the program’s mission targets potential students who have started their careers (called in-service), then it should be recruiting through agency human resource management offices and media those students are likely to access.</a:t>
            </a:r>
          </a:p>
          <a:p>
            <a:r>
              <a:rPr lang="en-US" b="1" baseline="0" dirty="0" smtClean="0"/>
              <a:t>If the program’s mission emphasizes advancing the careers of in-service students in criminal justice and national security, then it should be recruiting from populations of public safety and military personnel using their newsletters, career fairs, etc.</a:t>
            </a:r>
          </a:p>
          <a:p>
            <a:r>
              <a:rPr lang="en-US" b="1" baseline="0" dirty="0" smtClean="0"/>
              <a:t>If the program’s mission emphasizes quantitative skills, you should try to attract students from undergraduate departments or employment situations requiring facility with quantitative analysis.</a:t>
            </a:r>
          </a:p>
          <a:p>
            <a:r>
              <a:rPr lang="en-US" b="1" baseline="0" dirty="0" smtClean="0"/>
              <a:t>In sum, the recruitment process and outcomes should be consistent with the program’s mission. </a:t>
            </a:r>
          </a:p>
        </p:txBody>
      </p:sp>
      <p:sp>
        <p:nvSpPr>
          <p:cNvPr id="4" name="Slide Number Placeholder 3"/>
          <p:cNvSpPr>
            <a:spLocks noGrp="1"/>
          </p:cNvSpPr>
          <p:nvPr>
            <p:ph type="sldNum" sz="quarter" idx="10"/>
          </p:nvPr>
        </p:nvSpPr>
        <p:spPr/>
        <p:txBody>
          <a:bodyPr/>
          <a:lstStyle/>
          <a:p>
            <a:fld id="{BED3A293-E2F0-CD45-A2F8-2DD135FF1F86}" type="slidenum">
              <a:rPr lang="en-US" smtClean="0"/>
              <a:t>2</a:t>
            </a:fld>
            <a:endParaRPr lang="en-US"/>
          </a:p>
        </p:txBody>
      </p:sp>
    </p:spTree>
    <p:extLst>
      <p:ext uri="{BB962C8B-B14F-4D97-AF65-F5344CB8AC3E}">
        <p14:creationId xmlns:p14="http://schemas.microsoft.com/office/powerpoint/2010/main" val="391809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COPRA does not specify admissions criteria. It expects each program to specify its admissions criteria consistent with its mission. (Remember: accreditation is about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COPRA realizes that programs might</a:t>
            </a:r>
            <a:r>
              <a:rPr lang="en-US" sz="1200" b="1" kern="1200" baseline="0" dirty="0" smtClean="0">
                <a:solidFill>
                  <a:schemeClr val="tx1"/>
                </a:solidFill>
                <a:effectLst/>
                <a:latin typeface="+mn-lt"/>
                <a:ea typeface="+mn-ea"/>
                <a:cs typeface="+mn-cs"/>
              </a:rPr>
              <a:t> be required by their universities to</a:t>
            </a:r>
            <a:r>
              <a:rPr lang="en-US" sz="1200" b="1" kern="1200" dirty="0" smtClean="0">
                <a:solidFill>
                  <a:schemeClr val="tx1"/>
                </a:solidFill>
                <a:effectLst/>
                <a:latin typeface="+mn-lt"/>
                <a:ea typeface="+mn-ea"/>
                <a:cs typeface="+mn-cs"/>
              </a:rPr>
              <a:t> use admission standards,</a:t>
            </a:r>
            <a:r>
              <a:rPr lang="en-US" sz="1200" b="1" kern="1200" baseline="0" dirty="0" smtClean="0">
                <a:solidFill>
                  <a:schemeClr val="tx1"/>
                </a:solidFill>
                <a:effectLst/>
                <a:latin typeface="+mn-lt"/>
                <a:ea typeface="+mn-ea"/>
                <a:cs typeface="+mn-cs"/>
              </a:rPr>
              <a:t> such as performance on the</a:t>
            </a:r>
            <a:r>
              <a:rPr lang="en-US" sz="1200" b="1" kern="1200" dirty="0" smtClean="0">
                <a:solidFill>
                  <a:schemeClr val="tx1"/>
                </a:solidFill>
                <a:effectLst/>
                <a:latin typeface="+mn-lt"/>
                <a:ea typeface="+mn-ea"/>
                <a:cs typeface="+mn-cs"/>
              </a:rPr>
              <a:t> standardized</a:t>
            </a:r>
            <a:r>
              <a:rPr lang="en-US" sz="1200" b="1" kern="1200" baseline="0" dirty="0" smtClean="0">
                <a:solidFill>
                  <a:schemeClr val="tx1"/>
                </a:solidFill>
                <a:effectLst/>
                <a:latin typeface="+mn-lt"/>
                <a:ea typeface="+mn-ea"/>
                <a:cs typeface="+mn-cs"/>
              </a:rPr>
              <a:t> test</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even if the program itself does not want to require it. </a:t>
            </a:r>
          </a:p>
          <a:p>
            <a:r>
              <a:rPr lang="en-US" b="1" baseline="0" dirty="0" smtClean="0"/>
              <a:t>Programs typically use prior academic performance as an indicator of ability to learn public service but which indicators and why? Standardized tests? Grades? Letters of reference? </a:t>
            </a:r>
          </a:p>
          <a:p>
            <a:r>
              <a:rPr lang="en-US" b="1" baseline="0" dirty="0" smtClean="0"/>
              <a:t>If the program’s mission is to develop in-service, mid-career professionals, should grades and standardized tests be given as much weight in the admissions decision as on the job performance?</a:t>
            </a:r>
          </a:p>
          <a:p>
            <a:r>
              <a:rPr lang="en-US" b="1" baseline="0" dirty="0" smtClean="0"/>
              <a:t>If the program’s public service values include participatory decision-making, will it give priority in admission to students whose prior activities or application essay demonstrate commitment to that value?</a:t>
            </a:r>
          </a:p>
          <a:p>
            <a:r>
              <a:rPr lang="en-US" b="1" baseline="0" dirty="0" smtClean="0"/>
              <a:t>Is the program documenting how it makes its expectations clear in its communications to potential students?</a:t>
            </a:r>
          </a:p>
          <a:p>
            <a:r>
              <a:rPr lang="en-US" b="1" baseline="0" dirty="0" smtClean="0"/>
              <a:t>Is the program documenting its decisions and explaining those that are not consistent with its mission?</a:t>
            </a:r>
          </a:p>
          <a:p>
            <a:r>
              <a:rPr lang="en-US" b="1" baseline="0" dirty="0" smtClean="0"/>
              <a:t>Exceptions are not a problem so long as they are documented, explained in terms of mission, and evidence exists that applicants admitted by exception regularly succeed.</a:t>
            </a:r>
          </a:p>
          <a:p>
            <a:r>
              <a:rPr lang="en-US" b="1" baseline="0" dirty="0" smtClean="0"/>
              <a:t>Red flag: The program’s mission is to educate managers serving cities and counties within its region but it admits international students from rural areas.</a:t>
            </a:r>
          </a:p>
          <a:p>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3</a:t>
            </a:fld>
            <a:endParaRPr lang="en-US"/>
          </a:p>
        </p:txBody>
      </p:sp>
    </p:spTree>
    <p:extLst>
      <p:ext uri="{BB962C8B-B14F-4D97-AF65-F5344CB8AC3E}">
        <p14:creationId xmlns:p14="http://schemas.microsoft.com/office/powerpoint/2010/main" val="391809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Which</a:t>
            </a:r>
            <a:r>
              <a:rPr lang="en-US" b="1" baseline="0" dirty="0" smtClean="0"/>
              <a:t> would you want students to tell the members of a site visit team?</a:t>
            </a:r>
            <a:endParaRPr lang="en-US" b="1" dirty="0" smtClean="0"/>
          </a:p>
          <a:p>
            <a:r>
              <a:rPr lang="en-US" b="1" dirty="0" smtClean="0"/>
              <a:t>The first statement suggests stronger student services than the second.</a:t>
            </a:r>
            <a:r>
              <a:rPr lang="en-US" b="1" baseline="0" dirty="0" smtClean="0"/>
              <a:t> Indeed, if this program could track student interactions with its alumni, that’s an indicator of alumni engagement and possibly performance on the program’s mission.</a:t>
            </a:r>
          </a:p>
          <a:p>
            <a:r>
              <a:rPr lang="en-US" b="1" baseline="0" dirty="0" smtClean="0"/>
              <a:t>The second statement by itself is not a basis for finding the program in violation of the standard. It might be the best the program can do. From a process perspective, however, the program should know about and be working to address it.</a:t>
            </a:r>
          </a:p>
          <a:p>
            <a:r>
              <a:rPr lang="en-US" b="1" baseline="0" dirty="0" smtClean="0"/>
              <a:t>The objective is to have processes in place to help students succeed: advising on curricular choices, placing and supervising their internships, career counseling, disability services, veterans services, etc. </a:t>
            </a:r>
          </a:p>
          <a:p>
            <a:r>
              <a:rPr lang="en-US" b="1" baseline="0" dirty="0" smtClean="0"/>
              <a:t>Programs provide different services and different levels of the services they provide.</a:t>
            </a:r>
          </a:p>
          <a:p>
            <a:r>
              <a:rPr lang="en-US" b="1" baseline="0" dirty="0" smtClean="0"/>
              <a:t>Some services provided might be internal to the program; others might be provided by the larger institution of which the program is a part.</a:t>
            </a:r>
          </a:p>
          <a:p>
            <a:r>
              <a:rPr lang="en-US" b="1" baseline="0" dirty="0" smtClean="0"/>
              <a:t>What matters is that programs: </a:t>
            </a:r>
          </a:p>
          <a:p>
            <a:pPr marL="628650" lvl="1" indent="-171450">
              <a:buFont typeface="Arial"/>
              <a:buChar char="•"/>
            </a:pPr>
            <a:r>
              <a:rPr lang="en-US" b="1" baseline="0" dirty="0" smtClean="0"/>
              <a:t>Are assuring that students know about the services</a:t>
            </a:r>
          </a:p>
          <a:p>
            <a:pPr marL="628650" lvl="1" indent="-171450">
              <a:buFont typeface="Arial"/>
              <a:buChar char="•"/>
            </a:pPr>
            <a:r>
              <a:rPr lang="en-US" b="1" baseline="0" dirty="0" smtClean="0"/>
              <a:t>Are monitoring the demand for services and </a:t>
            </a:r>
          </a:p>
          <a:p>
            <a:pPr marL="628650" lvl="1" indent="-171450">
              <a:buFont typeface="Arial"/>
              <a:buChar char="•"/>
            </a:pPr>
            <a:r>
              <a:rPr lang="en-US" b="1" baseline="0" dirty="0" smtClean="0"/>
              <a:t>Are assessing and improving the quality of the services in ways that further the program’s mission.</a:t>
            </a:r>
          </a:p>
          <a:p>
            <a:r>
              <a:rPr lang="en-US" b="1" baseline="0" dirty="0" smtClean="0"/>
              <a:t>Examples:</a:t>
            </a:r>
          </a:p>
          <a:p>
            <a:pPr marL="628650" lvl="1" indent="-171450">
              <a:buFont typeface="Arial"/>
              <a:buChar char="•"/>
            </a:pPr>
            <a:r>
              <a:rPr lang="en-US" b="1" baseline="0" dirty="0" smtClean="0"/>
              <a:t>if a program emphasizes pre-service education to prepare students to work in nonprofit organizations, it could allocate resources to identifying internships with nonprofits; </a:t>
            </a:r>
          </a:p>
          <a:p>
            <a:pPr marL="628650" lvl="1" indent="-171450">
              <a:buFont typeface="Arial"/>
              <a:buChar char="•"/>
            </a:pPr>
            <a:r>
              <a:rPr lang="en-US" b="1" baseline="0" dirty="0" smtClean="0"/>
              <a:t>if a program emphasizes in-service education for students working for international organizations, the program could offer mentoring by senior alumni in those organizations.</a:t>
            </a:r>
          </a:p>
          <a:p>
            <a:pPr marL="628650" lvl="1" indent="-171450">
              <a:buFont typeface="Arial"/>
              <a:buChar char="•"/>
            </a:pPr>
            <a:r>
              <a:rPr lang="en-US" b="1" baseline="0" dirty="0" smtClean="0"/>
              <a:t>If a program is preparing analysts to work for businesses with many or large government contracts, then it could invite representatives of those businesses to career fairs.</a:t>
            </a:r>
          </a:p>
          <a:p>
            <a:r>
              <a:rPr lang="en-US" b="1" baseline="0" dirty="0" smtClean="0"/>
              <a:t>Red flag: a high percentage of students not graduating within a reasonable period of time, the root cause of which could be in appropriate or inadequate recruitment, admissions, or support</a:t>
            </a:r>
          </a:p>
          <a:p>
            <a:r>
              <a:rPr lang="en-US" b="1" baseline="0" dirty="0" smtClean="0"/>
              <a:t>Red flag: a high percentage of pre-service graduates not placed within 180 days of graduation.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COPRA expects programs to report on career placement data, for both the self study year and for annual reports. Thus, </a:t>
            </a:r>
            <a:r>
              <a:rPr lang="en-US" sz="1200" b="1" kern="1200" smtClean="0">
                <a:solidFill>
                  <a:schemeClr val="tx1"/>
                </a:solidFill>
                <a:effectLst/>
                <a:latin typeface="+mn-lt"/>
                <a:ea typeface="+mn-ea"/>
                <a:cs typeface="+mn-cs"/>
              </a:rPr>
              <a:t>programs should </a:t>
            </a:r>
            <a:r>
              <a:rPr lang="en-US" sz="1200" b="1" kern="1200" dirty="0" smtClean="0">
                <a:solidFill>
                  <a:schemeClr val="tx1"/>
                </a:solidFill>
                <a:effectLst/>
                <a:latin typeface="+mn-lt"/>
                <a:ea typeface="+mn-ea"/>
                <a:cs typeface="+mn-cs"/>
              </a:rPr>
              <a:t>consider how to collect this data.</a:t>
            </a:r>
            <a:endParaRPr lang="en-US" b="1" baseline="0" dirty="0" smtClean="0"/>
          </a:p>
          <a:p>
            <a:r>
              <a:rPr lang="en-US" b="1" baseline="0" dirty="0" smtClean="0"/>
              <a:t>COPRA is particularly interested processes that programs employ to run their internship programs for pre-service programs because</a:t>
            </a:r>
          </a:p>
          <a:p>
            <a:pPr marL="628650" lvl="1" indent="-171450">
              <a:buFont typeface="Arial"/>
              <a:buChar char="•"/>
            </a:pPr>
            <a:r>
              <a:rPr lang="en-US" b="1" baseline="0" dirty="0" smtClean="0"/>
              <a:t>Internships bring theory to life</a:t>
            </a:r>
          </a:p>
          <a:p>
            <a:pPr marL="628650" lvl="1" indent="-171450">
              <a:buFont typeface="Arial"/>
              <a:buChar char="•"/>
            </a:pPr>
            <a:r>
              <a:rPr lang="en-US" b="1" baseline="0" dirty="0" smtClean="0"/>
              <a:t>Internships reinforce public service values</a:t>
            </a:r>
          </a:p>
          <a:p>
            <a:pPr marL="628650" lvl="1" indent="-171450">
              <a:buFont typeface="Arial"/>
              <a:buChar char="•"/>
            </a:pPr>
            <a:r>
              <a:rPr lang="en-US" b="1" baseline="0" dirty="0" smtClean="0"/>
              <a:t>Internships frequently provide pathways to full-time employment</a:t>
            </a:r>
          </a:p>
          <a:p>
            <a:pPr marL="628650" lvl="1" indent="-171450">
              <a:buFont typeface="Arial"/>
              <a:buChar char="•"/>
            </a:pPr>
            <a:r>
              <a:rPr lang="en-US" b="1" baseline="0" dirty="0" smtClean="0"/>
              <a:t>All assuming that the internships are meaningful, well-designed, learning experiences	 consistent with the program’s mission</a:t>
            </a:r>
          </a:p>
          <a:p>
            <a:r>
              <a:rPr lang="en-US" b="1" baseline="0" dirty="0" smtClean="0"/>
              <a:t>Mission drives process which leads to outcomes that support the mission. That’s the fundamental logic model.</a:t>
            </a:r>
          </a:p>
          <a:p>
            <a:r>
              <a:rPr lang="en-US" baseline="0" dirty="0" smtClean="0"/>
              <a:t>Image: </a:t>
            </a:r>
            <a:r>
              <a:rPr lang="en-US" dirty="0" smtClean="0">
                <a:effectLst/>
                <a:hlinkClick r:id="rId3" tooltip="Rafal Olechowski (Rafalolechowski)"/>
              </a:rPr>
              <a:t>Rafal Olechowski</a:t>
            </a:r>
            <a:r>
              <a:rPr lang="en-US" dirty="0" smtClean="0"/>
              <a:t> | </a:t>
            </a:r>
            <a:r>
              <a:rPr lang="en-US" dirty="0" err="1" smtClean="0"/>
              <a:t>Dreamstime.com</a:t>
            </a:r>
            <a:endParaRPr lang="en-US" dirty="0"/>
          </a:p>
        </p:txBody>
      </p:sp>
      <p:sp>
        <p:nvSpPr>
          <p:cNvPr id="4" name="Slide Number Placeholder 3"/>
          <p:cNvSpPr>
            <a:spLocks noGrp="1"/>
          </p:cNvSpPr>
          <p:nvPr>
            <p:ph type="sldNum" sz="quarter" idx="10"/>
          </p:nvPr>
        </p:nvSpPr>
        <p:spPr/>
        <p:txBody>
          <a:bodyPr/>
          <a:lstStyle/>
          <a:p>
            <a:fld id="{BED3A293-E2F0-CD45-A2F8-2DD135FF1F86}" type="slidenum">
              <a:rPr lang="en-US" smtClean="0"/>
              <a:t>4</a:t>
            </a:fld>
            <a:endParaRPr lang="en-US"/>
          </a:p>
        </p:txBody>
      </p:sp>
    </p:spTree>
    <p:extLst>
      <p:ext uri="{BB962C8B-B14F-4D97-AF65-F5344CB8AC3E}">
        <p14:creationId xmlns:p14="http://schemas.microsoft.com/office/powerpoint/2010/main" val="274858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Concept: Programs should admit students who reflect the diversity of the communities the program serves, whether that diversity is ethnic, racial, national, income, religious, gender…..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Programs should create an environment where everyone—faculty, students and staff—feels respected and included in the community.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The logic is that a student population representative of the program’s target community will provide a variety of opportunities for faculty and students to learn cultural competency, which better prepares students to work with a diversity of colleagues, whether locally or across jurisdictions, and to serve the public.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a:t>
            </a:r>
            <a:r>
              <a:rPr lang="en-US" dirty="0" smtClean="0">
                <a:effectLst/>
                <a:hlinkClick r:id="rId3" tooltip="Nvnkarthik"/>
              </a:rPr>
              <a:t>Nvnkarthik</a:t>
            </a:r>
            <a:r>
              <a:rPr lang="en-US" dirty="0" smtClean="0"/>
              <a:t> | </a:t>
            </a:r>
            <a:r>
              <a:rPr lang="en-US" dirty="0" err="1" smtClean="0"/>
              <a:t>Dreamstime.com</a:t>
            </a:r>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5</a:t>
            </a:fld>
            <a:endParaRPr lang="en-US"/>
          </a:p>
        </p:txBody>
      </p:sp>
    </p:spTree>
    <p:extLst>
      <p:ext uri="{BB962C8B-B14F-4D97-AF65-F5344CB8AC3E}">
        <p14:creationId xmlns:p14="http://schemas.microsoft.com/office/powerpoint/2010/main" val="168243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If your student population does not reflect the market or area you serve, what is your plan or that of your institution to help students learn to manage diversity?</a:t>
            </a:r>
          </a:p>
          <a:p>
            <a:r>
              <a:rPr lang="en-US" b="1" dirty="0" smtClean="0"/>
              <a:t>Diversity depends on the context of the program/country. </a:t>
            </a:r>
          </a:p>
          <a:p>
            <a:pPr marL="628650" lvl="1" indent="-171450">
              <a:buFont typeface="Arial"/>
              <a:buChar char="•"/>
            </a:pPr>
            <a:r>
              <a:rPr lang="en-US" b="1" dirty="0" smtClean="0"/>
              <a:t>COPRA wants to know your diversity goals,</a:t>
            </a:r>
            <a:r>
              <a:rPr lang="en-US" b="1" baseline="0" dirty="0" smtClean="0"/>
              <a:t> the activities you will undertake to reach them, and how you will know that you are succeeding.</a:t>
            </a:r>
          </a:p>
          <a:p>
            <a:pPr marL="628650" lvl="1" indent="-171450">
              <a:buFont typeface="Arial"/>
              <a:buChar char="•"/>
            </a:pPr>
            <a:r>
              <a:rPr lang="en-US" b="1" baseline="0" dirty="0" smtClean="0"/>
              <a:t>If legal or institutional policies preclude collecting data on diversity, students still need to know how to manage it, so you still need a plan, a process and the resources to execute it and assess its progress.</a:t>
            </a:r>
          </a:p>
          <a:p>
            <a:r>
              <a:rPr lang="en-US" b="1" baseline="0" dirty="0" smtClean="0"/>
              <a:t>Again, accreditation is about process, how you manage diversity</a:t>
            </a:r>
          </a:p>
          <a:p>
            <a:pPr marL="628650" lvl="1" indent="-171450">
              <a:buFont typeface="Arial"/>
              <a:buChar char="•"/>
            </a:pPr>
            <a:r>
              <a:rPr lang="en-US" b="1" baseline="0" dirty="0" smtClean="0"/>
              <a:t>It is not just about achieving diversity within your student population by investing in creative recruiting and admissions.</a:t>
            </a:r>
            <a:r>
              <a:rPr lang="en-US" b="1" dirty="0" smtClean="0"/>
              <a:t> </a:t>
            </a:r>
          </a:p>
          <a:p>
            <a:pPr marL="628650" lvl="1" indent="-171450">
              <a:buFont typeface="Arial"/>
              <a:buChar char="•"/>
            </a:pPr>
            <a:r>
              <a:rPr lang="en-US" b="1" dirty="0" smtClean="0"/>
              <a:t>Having</a:t>
            </a:r>
            <a:r>
              <a:rPr lang="en-US" b="1" baseline="0" dirty="0" smtClean="0"/>
              <a:t> a diverse </a:t>
            </a:r>
            <a:r>
              <a:rPr lang="en-US" b="1" dirty="0" smtClean="0"/>
              <a:t>student population doesn’t mean your students</a:t>
            </a:r>
            <a:r>
              <a:rPr lang="en-US" b="1" baseline="0" dirty="0" smtClean="0"/>
              <a:t> are learning to manage </a:t>
            </a:r>
            <a:r>
              <a:rPr lang="en-US" b="1" dirty="0" smtClean="0"/>
              <a:t>diversity</a:t>
            </a:r>
          </a:p>
          <a:p>
            <a:pPr marL="628650" lvl="1" indent="-171450">
              <a:buFont typeface="Arial"/>
              <a:buChar char="•"/>
            </a:pPr>
            <a:r>
              <a:rPr lang="en-US" b="1" baseline="0" dirty="0" smtClean="0"/>
              <a:t>Managing diversity should be reflected in your curriculum.</a:t>
            </a:r>
          </a:p>
          <a:p>
            <a:r>
              <a:rPr lang="en-US" b="1" baseline="0" dirty="0" smtClean="0"/>
              <a:t>From an accreditation perspective, you should have a plan for assessing your student services and student experiences, overall.</a:t>
            </a:r>
          </a:p>
          <a:p>
            <a:r>
              <a:rPr lang="en-US" b="1" baseline="0" dirty="0" smtClean="0"/>
              <a:t>In conclusion: if you are not achieving your mission as you would like, the root cause might have to do with the way you recruit, admit, and serve your students.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ED3A293-E2F0-CD45-A2F8-2DD135FF1F86}" type="slidenum">
              <a:rPr lang="en-US" smtClean="0"/>
              <a:t>6</a:t>
            </a:fld>
            <a:endParaRPr lang="en-US"/>
          </a:p>
        </p:txBody>
      </p:sp>
    </p:spTree>
    <p:extLst>
      <p:ext uri="{BB962C8B-B14F-4D97-AF65-F5344CB8AC3E}">
        <p14:creationId xmlns:p14="http://schemas.microsoft.com/office/powerpoint/2010/main" val="391809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D3A293-E2F0-CD45-A2F8-2DD135FF1F86}" type="slidenum">
              <a:rPr lang="en-US" smtClean="0"/>
              <a:t>7</a:t>
            </a:fld>
            <a:endParaRPr lang="en-US"/>
          </a:p>
        </p:txBody>
      </p:sp>
    </p:spTree>
    <p:extLst>
      <p:ext uri="{BB962C8B-B14F-4D97-AF65-F5344CB8AC3E}">
        <p14:creationId xmlns:p14="http://schemas.microsoft.com/office/powerpoint/2010/main" val="428427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not just about accreditation.</a:t>
            </a:r>
          </a:p>
          <a:p>
            <a:r>
              <a:rPr lang="en-US" b="1" baseline="0" dirty="0" smtClean="0"/>
              <a:t>This is about improving public service.</a:t>
            </a:r>
            <a:endParaRPr lang="en-US" b="1" dirty="0"/>
          </a:p>
        </p:txBody>
      </p:sp>
      <p:sp>
        <p:nvSpPr>
          <p:cNvPr id="4" name="Slide Number Placeholder 3"/>
          <p:cNvSpPr>
            <a:spLocks noGrp="1"/>
          </p:cNvSpPr>
          <p:nvPr>
            <p:ph type="sldNum" sz="quarter" idx="10"/>
          </p:nvPr>
        </p:nvSpPr>
        <p:spPr/>
        <p:txBody>
          <a:bodyPr/>
          <a:lstStyle/>
          <a:p>
            <a:fld id="{BED3A293-E2F0-CD45-A2F8-2DD135FF1F86}" type="slidenum">
              <a:rPr lang="en-US" smtClean="0"/>
              <a:t>8</a:t>
            </a:fld>
            <a:endParaRPr lang="en-US"/>
          </a:p>
        </p:txBody>
      </p:sp>
    </p:spTree>
    <p:extLst>
      <p:ext uri="{BB962C8B-B14F-4D97-AF65-F5344CB8AC3E}">
        <p14:creationId xmlns:p14="http://schemas.microsoft.com/office/powerpoint/2010/main" val="280919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7/21/14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7/21/14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7/21/14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7/21/14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7/21/14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accreditation.naspaa.org/resources" TargetMode="External"/><Relationship Id="rId4" Type="http://schemas.openxmlformats.org/officeDocument/2006/relationships/hyperlink" Target="http://accreditation.naspaa.org/ai-question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3692" y="4208929"/>
            <a:ext cx="6070308" cy="1048684"/>
          </a:xfrm>
        </p:spPr>
        <p:txBody>
          <a:bodyPr>
            <a:normAutofit fontScale="90000"/>
          </a:bodyPr>
          <a:lstStyle/>
          <a:p>
            <a:r>
              <a:rPr lang="en-US" dirty="0" smtClean="0"/>
              <a:t>NASPAA Accreditation</a:t>
            </a:r>
            <a:endParaRPr lang="en-US" dirty="0"/>
          </a:p>
        </p:txBody>
      </p:sp>
      <p:sp>
        <p:nvSpPr>
          <p:cNvPr id="3" name="Subtitle 2"/>
          <p:cNvSpPr>
            <a:spLocks noGrp="1"/>
          </p:cNvSpPr>
          <p:nvPr>
            <p:ph type="subTitle" idx="1"/>
          </p:nvPr>
        </p:nvSpPr>
        <p:spPr>
          <a:xfrm>
            <a:off x="3073691" y="5257799"/>
            <a:ext cx="5747923" cy="1209431"/>
          </a:xfrm>
        </p:spPr>
        <p:txBody>
          <a:bodyPr>
            <a:normAutofit/>
          </a:bodyPr>
          <a:lstStyle/>
          <a:p>
            <a:r>
              <a:rPr lang="en-US" sz="2400" dirty="0" smtClean="0"/>
              <a:t>Matching operations with mission: Serving Students</a:t>
            </a:r>
          </a:p>
          <a:p>
            <a:r>
              <a:rPr lang="en-US" sz="2400" dirty="0" smtClean="0"/>
              <a:t>Standard 4</a:t>
            </a:r>
            <a:endParaRPr lang="en-US" sz="2400" dirty="0"/>
          </a:p>
        </p:txBody>
      </p:sp>
      <p:pic>
        <p:nvPicPr>
          <p:cNvPr id="5" name="Picture 4" descr="NASPAA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257" y="1002458"/>
            <a:ext cx="2067059" cy="978408"/>
          </a:xfrm>
          <a:prstGeom prst="rect">
            <a:avLst/>
          </a:prstGeom>
        </p:spPr>
      </p:pic>
    </p:spTree>
    <p:extLst>
      <p:ext uri="{BB962C8B-B14F-4D97-AF65-F5344CB8AC3E}">
        <p14:creationId xmlns:p14="http://schemas.microsoft.com/office/powerpoint/2010/main" val="4703481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4.1: Recruitment</a:t>
            </a:r>
            <a:endParaRPr lang="en-US" dirty="0"/>
          </a:p>
        </p:txBody>
      </p:sp>
      <p:sp>
        <p:nvSpPr>
          <p:cNvPr id="3" name="Content Placeholder 2"/>
          <p:cNvSpPr>
            <a:spLocks noGrp="1"/>
          </p:cNvSpPr>
          <p:nvPr>
            <p:ph idx="1"/>
          </p:nvPr>
        </p:nvSpPr>
        <p:spPr>
          <a:xfrm>
            <a:off x="457199" y="2209800"/>
            <a:ext cx="7112001" cy="3916363"/>
          </a:xfrm>
        </p:spPr>
        <p:txBody>
          <a:bodyPr>
            <a:normAutofit/>
          </a:bodyPr>
          <a:lstStyle/>
          <a:p>
            <a:endParaRPr lang="en-US" dirty="0"/>
          </a:p>
          <a:p>
            <a:r>
              <a:rPr lang="en-US" sz="3200" dirty="0" smtClean="0"/>
              <a:t>What types of students do you want to apply?</a:t>
            </a:r>
          </a:p>
          <a:p>
            <a:r>
              <a:rPr lang="en-US" sz="3200" dirty="0" smtClean="0"/>
              <a:t>Where do you look for students?</a:t>
            </a:r>
          </a:p>
          <a:p>
            <a:r>
              <a:rPr lang="en-US" sz="3200" dirty="0" smtClean="0"/>
              <a:t>How do you look for students?</a:t>
            </a:r>
          </a:p>
          <a:p>
            <a:pPr marL="0" indent="0">
              <a:buNone/>
            </a:pP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965576" y="262468"/>
            <a:ext cx="2102224" cy="1947332"/>
          </a:xfrm>
          <a:prstGeom prst="rect">
            <a:avLst/>
          </a:prstGeom>
          <a:noFill/>
          <a:ln>
            <a:noFill/>
          </a:ln>
        </p:spPr>
      </p:pic>
    </p:spTree>
    <p:extLst>
      <p:ext uri="{BB962C8B-B14F-4D97-AF65-F5344CB8AC3E}">
        <p14:creationId xmlns:p14="http://schemas.microsoft.com/office/powerpoint/2010/main" val="848937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4.2: Admissions</a:t>
            </a:r>
            <a:endParaRPr lang="en-US" dirty="0"/>
          </a:p>
        </p:txBody>
      </p:sp>
      <p:sp>
        <p:nvSpPr>
          <p:cNvPr id="3" name="Content Placeholder 2"/>
          <p:cNvSpPr>
            <a:spLocks noGrp="1"/>
          </p:cNvSpPr>
          <p:nvPr>
            <p:ph idx="1"/>
          </p:nvPr>
        </p:nvSpPr>
        <p:spPr>
          <a:xfrm>
            <a:off x="457199" y="2057400"/>
            <a:ext cx="7112001" cy="4068763"/>
          </a:xfrm>
        </p:spPr>
        <p:txBody>
          <a:bodyPr>
            <a:normAutofit/>
          </a:bodyPr>
          <a:lstStyle/>
          <a:p>
            <a:endParaRPr lang="en-US" dirty="0"/>
          </a:p>
          <a:p>
            <a:r>
              <a:rPr lang="en-US" sz="3200" dirty="0" smtClean="0"/>
              <a:t>What qualifies someone to learn public service?</a:t>
            </a:r>
          </a:p>
          <a:p>
            <a:r>
              <a:rPr lang="en-US" sz="3200" dirty="0" smtClean="0"/>
              <a:t>What qualifies someone to learn public service as your mission defines it?</a:t>
            </a:r>
          </a:p>
          <a:p>
            <a:pPr marL="0" indent="0">
              <a:buNone/>
            </a:pPr>
            <a:endParaRPr lang="en-US" dirty="0"/>
          </a:p>
        </p:txBody>
      </p:sp>
      <p:pic>
        <p:nvPicPr>
          <p:cNvPr id="5" name="Picture 4" descr="red_flag_dreamstime_m_145656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949" y="3853690"/>
            <a:ext cx="449384" cy="452642"/>
          </a:xfrm>
          <a:prstGeom prst="rect">
            <a:avLst/>
          </a:prstGeom>
        </p:spPr>
      </p:pic>
    </p:spTree>
    <p:extLst>
      <p:ext uri="{BB962C8B-B14F-4D97-AF65-F5344CB8AC3E}">
        <p14:creationId xmlns:p14="http://schemas.microsoft.com/office/powerpoint/2010/main" val="15001216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132" y="619422"/>
            <a:ext cx="5139268" cy="1336377"/>
          </a:xfrm>
        </p:spPr>
        <p:txBody>
          <a:bodyPr/>
          <a:lstStyle/>
          <a:p>
            <a:pPr algn="l"/>
            <a:r>
              <a:rPr lang="en-US" sz="3600" dirty="0" smtClean="0"/>
              <a:t>Standard 4.3: Support  </a:t>
            </a:r>
            <a:endParaRPr lang="en-US" sz="3600" dirty="0"/>
          </a:p>
        </p:txBody>
      </p:sp>
      <p:sp>
        <p:nvSpPr>
          <p:cNvPr id="4" name="Content Placeholder 3"/>
          <p:cNvSpPr>
            <a:spLocks noGrp="1"/>
          </p:cNvSpPr>
          <p:nvPr>
            <p:ph type="body" idx="1"/>
          </p:nvPr>
        </p:nvSpPr>
        <p:spPr>
          <a:xfrm>
            <a:off x="3395132" y="2370666"/>
            <a:ext cx="5291668" cy="1913467"/>
          </a:xfrm>
        </p:spPr>
        <p:txBody>
          <a:bodyPr>
            <a:normAutofit/>
          </a:bodyPr>
          <a:lstStyle/>
          <a:p>
            <a:pPr marL="0" indent="0" algn="l">
              <a:buNone/>
            </a:pPr>
            <a:r>
              <a:rPr lang="en-US" sz="2000" dirty="0" smtClean="0"/>
              <a:t>“Our program’s website has contact information for alumni. I’ve never heard of alumni declining informational interviews. Like our placement office, they point us to agencies that are hiring.”</a:t>
            </a:r>
            <a:r>
              <a:rPr lang="en-US" dirty="0" smtClean="0"/>
              <a:t> </a:t>
            </a:r>
            <a:endParaRPr lang="en-US" dirty="0"/>
          </a:p>
        </p:txBody>
      </p:sp>
      <p:pic>
        <p:nvPicPr>
          <p:cNvPr id="8" name="Picture Placeholder 7" descr="opportunity_dreamstime_m_33380718.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7199" b="-27199"/>
          <a:stretch>
            <a:fillRect/>
          </a:stretch>
        </p:blipFill>
        <p:spPr/>
      </p:pic>
      <p:sp>
        <p:nvSpPr>
          <p:cNvPr id="5" name="Content Placeholder 4"/>
          <p:cNvSpPr>
            <a:spLocks noGrp="1"/>
          </p:cNvSpPr>
          <p:nvPr>
            <p:ph sz="half" idx="4294967295"/>
          </p:nvPr>
        </p:nvSpPr>
        <p:spPr>
          <a:xfrm>
            <a:off x="3395132" y="4706938"/>
            <a:ext cx="5291668" cy="1897061"/>
          </a:xfrm>
        </p:spPr>
        <p:txBody>
          <a:bodyPr>
            <a:normAutofit/>
          </a:bodyPr>
          <a:lstStyle/>
          <a:p>
            <a:pPr marL="0" indent="0">
              <a:buNone/>
            </a:pPr>
            <a:r>
              <a:rPr lang="en-US" sz="1900" dirty="0" smtClean="0"/>
              <a:t>“I’d like to know how to access our alumni for career counseling. Our placement office will critique my resume and send me to online job postings, not always related to my career interest. </a:t>
            </a:r>
            <a:r>
              <a:rPr lang="en-US" sz="1900" dirty="0"/>
              <a:t>T</a:t>
            </a:r>
            <a:r>
              <a:rPr lang="en-US" sz="1900" dirty="0" smtClean="0"/>
              <a:t>he part-time faculty give us great career advice.”</a:t>
            </a:r>
            <a:endParaRPr lang="en-US" sz="1900" dirty="0"/>
          </a:p>
        </p:txBody>
      </p:sp>
      <p:pic>
        <p:nvPicPr>
          <p:cNvPr id="6" name="Picture 5" descr="red_flag_dreamstime_m_1456568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9708" y="1393798"/>
            <a:ext cx="449384" cy="452642"/>
          </a:xfrm>
          <a:prstGeom prst="rect">
            <a:avLst/>
          </a:prstGeom>
        </p:spPr>
      </p:pic>
    </p:spTree>
    <p:extLst>
      <p:ext uri="{BB962C8B-B14F-4D97-AF65-F5344CB8AC3E}">
        <p14:creationId xmlns:p14="http://schemas.microsoft.com/office/powerpoint/2010/main" val="17319749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and inclusiveness</a:t>
            </a:r>
            <a:endParaRPr lang="en-US" dirty="0"/>
          </a:p>
        </p:txBody>
      </p:sp>
      <p:sp>
        <p:nvSpPr>
          <p:cNvPr id="4" name="Text Placeholder 3"/>
          <p:cNvSpPr>
            <a:spLocks noGrp="1"/>
          </p:cNvSpPr>
          <p:nvPr>
            <p:ph type="body" sz="half" idx="2"/>
          </p:nvPr>
        </p:nvSpPr>
        <p:spPr>
          <a:xfrm>
            <a:off x="458787" y="4840941"/>
            <a:ext cx="7254346" cy="1304271"/>
          </a:xfrm>
        </p:spPr>
        <p:txBody>
          <a:bodyPr>
            <a:noAutofit/>
          </a:bodyPr>
          <a:lstStyle/>
          <a:p>
            <a:r>
              <a:rPr lang="en-US" sz="2000" dirty="0" smtClean="0"/>
              <a:t>No community is homogeneous.</a:t>
            </a:r>
          </a:p>
          <a:p>
            <a:endParaRPr lang="en-US" sz="2000" dirty="0" smtClean="0"/>
          </a:p>
          <a:p>
            <a:r>
              <a:rPr lang="en-US" sz="2000" dirty="0" smtClean="0"/>
              <a:t>Anywhere in the world, how does a program ensure that its faculty, students and graduates serve their public, whatever dimensions of difference exist?</a:t>
            </a:r>
            <a:endParaRPr lang="en-US" sz="2000" dirty="0"/>
          </a:p>
        </p:txBody>
      </p:sp>
      <p:pic>
        <p:nvPicPr>
          <p:cNvPr id="6" name="Picture Placeholder 5" descr="Diversity_dreamstime_m_23045317.jp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9934" r="972" b="9865"/>
          <a:stretch/>
        </p:blipFill>
        <p:spPr>
          <a:xfrm>
            <a:off x="1473200" y="330200"/>
            <a:ext cx="4424633" cy="3584192"/>
          </a:xfrm>
        </p:spPr>
      </p:pic>
    </p:spTree>
    <p:extLst>
      <p:ext uri="{BB962C8B-B14F-4D97-AF65-F5344CB8AC3E}">
        <p14:creationId xmlns:p14="http://schemas.microsoft.com/office/powerpoint/2010/main" val="904449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4.4</a:t>
            </a:r>
            <a:r>
              <a:rPr lang="en-US" smtClean="0"/>
              <a:t>: </a:t>
            </a:r>
            <a:br>
              <a:rPr lang="en-US" smtClean="0"/>
            </a:br>
            <a:r>
              <a:rPr lang="en-US" smtClean="0"/>
              <a:t>Diversity </a:t>
            </a:r>
            <a:r>
              <a:rPr lang="en-US" dirty="0" smtClean="0"/>
              <a:t>and inclusiveness</a:t>
            </a:r>
            <a:endParaRPr lang="en-US" dirty="0"/>
          </a:p>
        </p:txBody>
      </p:sp>
      <p:sp>
        <p:nvSpPr>
          <p:cNvPr id="3" name="Content Placeholder 2"/>
          <p:cNvSpPr>
            <a:spLocks noGrp="1"/>
          </p:cNvSpPr>
          <p:nvPr>
            <p:ph idx="1"/>
          </p:nvPr>
        </p:nvSpPr>
        <p:spPr>
          <a:xfrm>
            <a:off x="457199" y="2209800"/>
            <a:ext cx="7442201" cy="3916363"/>
          </a:xfrm>
        </p:spPr>
        <p:txBody>
          <a:bodyPr>
            <a:normAutofit/>
          </a:bodyPr>
          <a:lstStyle/>
          <a:p>
            <a:endParaRPr lang="en-US" dirty="0"/>
          </a:p>
          <a:p>
            <a:r>
              <a:rPr lang="en-US" sz="3200" dirty="0" smtClean="0"/>
              <a:t>What dimensions of diversity matter in your area?</a:t>
            </a:r>
          </a:p>
          <a:p>
            <a:r>
              <a:rPr lang="en-US" sz="3200" dirty="0" smtClean="0"/>
              <a:t>How do you promote diversity and inclusiveness?</a:t>
            </a:r>
          </a:p>
          <a:p>
            <a:pPr marL="0" indent="0">
              <a:buNone/>
            </a:pPr>
            <a:endParaRPr lang="en-US" dirty="0"/>
          </a:p>
        </p:txBody>
      </p:sp>
    </p:spTree>
    <p:extLst>
      <p:ext uri="{BB962C8B-B14F-4D97-AF65-F5344CB8AC3E}">
        <p14:creationId xmlns:p14="http://schemas.microsoft.com/office/powerpoint/2010/main" val="15397849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457199" y="2209800"/>
            <a:ext cx="7780868" cy="3916363"/>
          </a:xfrm>
        </p:spPr>
        <p:txBody>
          <a:bodyPr>
            <a:normAutofit/>
          </a:bodyPr>
          <a:lstStyle/>
          <a:p>
            <a:pPr marL="0" indent="0">
              <a:buNone/>
            </a:pPr>
            <a:r>
              <a:rPr lang="en-US" dirty="0" err="1" smtClean="0"/>
              <a:t>Powerpoints</a:t>
            </a:r>
            <a:r>
              <a:rPr lang="en-US" dirty="0" smtClean="0"/>
              <a:t> and examples of diversity plans:</a:t>
            </a:r>
          </a:p>
          <a:p>
            <a:pPr marL="0" indent="0">
              <a:buNone/>
            </a:pPr>
            <a:r>
              <a:rPr lang="en-US" dirty="0">
                <a:hlinkClick r:id="rId3"/>
              </a:rPr>
              <a:t>accreditation.naspaa.org/resources</a:t>
            </a:r>
            <a:endParaRPr lang="en-US" dirty="0"/>
          </a:p>
          <a:p>
            <a:pPr marL="0" indent="0">
              <a:buNone/>
            </a:pPr>
            <a:r>
              <a:rPr lang="en-US" b="1" dirty="0" smtClean="0"/>
              <a:t>If </a:t>
            </a:r>
            <a:r>
              <a:rPr lang="en-US" b="1" dirty="0"/>
              <a:t>you have questions </a:t>
            </a:r>
            <a:r>
              <a:rPr lang="en-US" b="1" dirty="0" smtClean="0"/>
              <a:t>stimulated </a:t>
            </a:r>
            <a:r>
              <a:rPr lang="en-US" b="1" dirty="0"/>
              <a:t>by this video, submit them to:</a:t>
            </a:r>
          </a:p>
          <a:p>
            <a:pPr marL="0" indent="0">
              <a:buNone/>
            </a:pPr>
            <a:r>
              <a:rPr lang="en-US" dirty="0">
                <a:hlinkClick r:id="rId4"/>
              </a:rPr>
              <a:t>accreditation.naspaa.org/ai-questions</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073975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SPAAlo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806" y="517878"/>
            <a:ext cx="3090819" cy="1462988"/>
          </a:xfrm>
          <a:prstGeom prst="rect">
            <a:avLst/>
          </a:prstGeom>
        </p:spPr>
      </p:pic>
      <p:sp>
        <p:nvSpPr>
          <p:cNvPr id="6" name="Content Placeholder 5"/>
          <p:cNvSpPr>
            <a:spLocks noGrp="1"/>
          </p:cNvSpPr>
          <p:nvPr>
            <p:ph sz="half" idx="1"/>
          </p:nvPr>
        </p:nvSpPr>
        <p:spPr>
          <a:xfrm>
            <a:off x="457199" y="2214561"/>
            <a:ext cx="7396163" cy="3646281"/>
          </a:xfrm>
        </p:spPr>
        <p:txBody>
          <a:bodyPr>
            <a:noAutofit/>
          </a:bodyPr>
          <a:lstStyle/>
          <a:p>
            <a:pPr marL="0" indent="0" algn="ctr">
              <a:buNone/>
            </a:pPr>
            <a:r>
              <a:rPr lang="en-US" sz="3600" b="1" dirty="0" smtClean="0">
                <a:solidFill>
                  <a:schemeClr val="accent2">
                    <a:lumMod val="90000"/>
                    <a:lumOff val="10000"/>
                  </a:schemeClr>
                </a:solidFill>
              </a:rPr>
              <a:t>Mission-driven</a:t>
            </a:r>
          </a:p>
          <a:p>
            <a:pPr marL="0" indent="0" algn="ctr">
              <a:buNone/>
            </a:pPr>
            <a:r>
              <a:rPr lang="en-US" sz="3600" b="1" dirty="0" smtClean="0">
                <a:solidFill>
                  <a:schemeClr val="accent2">
                    <a:lumMod val="90000"/>
                    <a:lumOff val="10000"/>
                  </a:schemeClr>
                </a:solidFill>
              </a:rPr>
              <a:t>Outcomes-oriented</a:t>
            </a:r>
          </a:p>
          <a:p>
            <a:pPr marL="0" indent="0" algn="ctr">
              <a:buNone/>
            </a:pPr>
            <a:r>
              <a:rPr lang="en-US" sz="3600" b="1" dirty="0" smtClean="0">
                <a:solidFill>
                  <a:schemeClr val="accent2">
                    <a:lumMod val="90000"/>
                    <a:lumOff val="10000"/>
                  </a:schemeClr>
                </a:solidFill>
              </a:rPr>
              <a:t>Evidence-based</a:t>
            </a:r>
          </a:p>
          <a:p>
            <a:pPr marL="0" indent="0" algn="ctr">
              <a:buNone/>
            </a:pPr>
            <a:r>
              <a:rPr lang="en-US" sz="3600" b="1" dirty="0" smtClean="0">
                <a:solidFill>
                  <a:schemeClr val="accent2">
                    <a:lumMod val="90000"/>
                    <a:lumOff val="10000"/>
                  </a:schemeClr>
                </a:solidFill>
              </a:rPr>
              <a:t>Accreditation-earning</a:t>
            </a:r>
          </a:p>
          <a:p>
            <a:pPr marL="0" indent="0" algn="ctr">
              <a:buNone/>
            </a:pPr>
            <a:r>
              <a:rPr lang="en-US" sz="3600" b="1" dirty="0" smtClean="0">
                <a:solidFill>
                  <a:schemeClr val="accent2">
                    <a:lumMod val="90000"/>
                    <a:lumOff val="10000"/>
                  </a:schemeClr>
                </a:solidFill>
              </a:rPr>
              <a:t>Program Management</a:t>
            </a:r>
          </a:p>
        </p:txBody>
      </p:sp>
    </p:spTree>
    <p:extLst>
      <p:ext uri="{BB962C8B-B14F-4D97-AF65-F5344CB8AC3E}">
        <p14:creationId xmlns:p14="http://schemas.microsoft.com/office/powerpoint/2010/main" val="13218816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7888</TotalTime>
  <Words>1536</Words>
  <Application>Microsoft Macintosh PowerPoint</Application>
  <PresentationFormat>On-screen Show (4:3)</PresentationFormat>
  <Paragraphs>101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Plaza</vt:lpstr>
      <vt:lpstr>NASPAA Accreditation</vt:lpstr>
      <vt:lpstr>Standard 4.1: Recruitment</vt:lpstr>
      <vt:lpstr>Standard 4.2: Admissions</vt:lpstr>
      <vt:lpstr>Standard 4.3: Support  </vt:lpstr>
      <vt:lpstr>Diversity and inclusiveness</vt:lpstr>
      <vt:lpstr>Standard 4.4:  Diversity and inclusiveness</vt:lpstr>
      <vt:lpstr>Additional resources</vt:lpstr>
      <vt:lpstr>PowerPoint Presentation</vt:lpstr>
    </vt:vector>
  </TitlesOfParts>
  <Company>Willamette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NASPAA Accreditation</dc:title>
  <dc:creator>Steven Maser</dc:creator>
  <cp:lastModifiedBy>Willamette University</cp:lastModifiedBy>
  <cp:revision>153</cp:revision>
  <dcterms:created xsi:type="dcterms:W3CDTF">2014-03-28T02:56:54Z</dcterms:created>
  <dcterms:modified xsi:type="dcterms:W3CDTF">2014-07-22T05:08:46Z</dcterms:modified>
</cp:coreProperties>
</file>