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67" r:id="rId2"/>
    <p:sldId id="275" r:id="rId3"/>
    <p:sldId id="272" r:id="rId4"/>
    <p:sldId id="276" r:id="rId5"/>
    <p:sldId id="277" r:id="rId6"/>
    <p:sldId id="278" r:id="rId7"/>
    <p:sldId id="279" r:id="rId8"/>
    <p:sldId id="280" r:id="rId9"/>
    <p:sldId id="282" r:id="rId10"/>
    <p:sldId id="284"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42024" autoAdjust="0"/>
  </p:normalViewPr>
  <p:slideViewPr>
    <p:cSldViewPr snapToGrid="0" snapToObjects="1">
      <p:cViewPr>
        <p:scale>
          <a:sx n="69" d="100"/>
          <a:sy n="69" d="100"/>
        </p:scale>
        <p:origin x="-3312" y="24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printerSettings" Target="printerSettings/printerSettings1.bin"/><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F31757A-5700-0945-A257-0A6F5B0A26BB}" type="datetimeFigureOut">
              <a:rPr lang="en-US" smtClean="0"/>
              <a:t>8/13/14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ED3A293-E2F0-CD45-A2F8-2DD135FF1F86}" type="slidenum">
              <a:rPr lang="en-US" smtClean="0"/>
              <a:t>‹#›</a:t>
            </a:fld>
            <a:endParaRPr lang="en-US"/>
          </a:p>
        </p:txBody>
      </p:sp>
    </p:spTree>
    <p:extLst>
      <p:ext uri="{BB962C8B-B14F-4D97-AF65-F5344CB8AC3E}">
        <p14:creationId xmlns:p14="http://schemas.microsoft.com/office/powerpoint/2010/main" val="472113558"/>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 Id="rId3" Type="http://schemas.openxmlformats.org/officeDocument/2006/relationships/hyperlink" Target="http://www.dreamstime.com/nvnkarthik_info" TargetMode="Externa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This is a segment about Standard</a:t>
            </a:r>
            <a:r>
              <a:rPr lang="en-US" b="1" baseline="0" dirty="0" smtClean="0"/>
              <a:t> 3 and </a:t>
            </a:r>
            <a:r>
              <a:rPr lang="en-US" b="1" dirty="0" smtClean="0"/>
              <a:t>Faculty</a:t>
            </a:r>
            <a:r>
              <a:rPr lang="en-US" b="1" baseline="0" dirty="0" smtClean="0"/>
              <a:t> Qualifications and Faculty Performance. </a:t>
            </a:r>
          </a:p>
          <a:p>
            <a:r>
              <a:rPr lang="en-US" b="1" baseline="0" dirty="0" smtClean="0"/>
              <a:t>Feel free to pause this video at any time to study a slide.</a:t>
            </a:r>
          </a:p>
          <a:p>
            <a:r>
              <a:rPr lang="en-US" b="1" baseline="0" dirty="0" smtClean="0"/>
              <a:t>Download the slides because they contain detailed notes</a:t>
            </a:r>
          </a:p>
          <a:p>
            <a:r>
              <a:rPr lang="en-US" b="1" baseline="0" dirty="0" smtClean="0"/>
              <a:t>You should send at least one representative from your program to the Accreditation Institute at NASPAA’s annual meeting</a:t>
            </a:r>
          </a:p>
          <a:p>
            <a:r>
              <a:rPr lang="en-US" b="1" baseline="0" dirty="0" smtClean="0"/>
              <a:t>The Accreditation Institute is where you’ll have an opportunity to practice applying the concepts and tools we review in these videos.</a:t>
            </a:r>
          </a:p>
          <a:p>
            <a:endParaRPr lang="en-US" b="1" baseline="0" dirty="0" smtClean="0"/>
          </a:p>
        </p:txBody>
      </p:sp>
      <p:sp>
        <p:nvSpPr>
          <p:cNvPr id="4" name="Slide Number Placeholder 3"/>
          <p:cNvSpPr>
            <a:spLocks noGrp="1"/>
          </p:cNvSpPr>
          <p:nvPr>
            <p:ph type="sldNum" sz="quarter" idx="10"/>
          </p:nvPr>
        </p:nvSpPr>
        <p:spPr/>
        <p:txBody>
          <a:bodyPr/>
          <a:lstStyle/>
          <a:p>
            <a:fld id="{BED3A293-E2F0-CD45-A2F8-2DD135FF1F86}" type="slidenum">
              <a:rPr lang="en-US" smtClean="0"/>
              <a:t>1</a:t>
            </a:fld>
            <a:endParaRPr lang="en-US"/>
          </a:p>
        </p:txBody>
      </p:sp>
    </p:spTree>
    <p:extLst>
      <p:ext uri="{BB962C8B-B14F-4D97-AF65-F5344CB8AC3E}">
        <p14:creationId xmlns:p14="http://schemas.microsoft.com/office/powerpoint/2010/main" val="7397864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1" dirty="0" smtClean="0"/>
              <a:t>This statement captures the essence of NASPAA Accreditation.</a:t>
            </a:r>
            <a:r>
              <a:rPr lang="en-US" b="1" baseline="0" dirty="0" smtClean="0"/>
              <a:t> It is mission-driven, outcomes-oriented, evidence-based, accreditation-earning program management. </a:t>
            </a:r>
            <a:r>
              <a:rPr lang="en-US" b="1" dirty="0" smtClean="0"/>
              <a:t>This is not just about accreditation. </a:t>
            </a:r>
            <a:r>
              <a:rPr lang="en-US" b="1" baseline="0" dirty="0" smtClean="0"/>
              <a:t>This is about improving public service. That is, accreditation is not the ultimate goal, the improvement of public service is. If you manage your program strategically in conformity with the standards you will contribute to improving public service and you will also be able to secure accreditation. </a:t>
            </a:r>
            <a:endParaRPr lang="en-US" b="1" dirty="0" smtClean="0"/>
          </a:p>
        </p:txBody>
      </p:sp>
      <p:sp>
        <p:nvSpPr>
          <p:cNvPr id="4" name="Slide Number Placeholder 3"/>
          <p:cNvSpPr>
            <a:spLocks noGrp="1"/>
          </p:cNvSpPr>
          <p:nvPr>
            <p:ph type="sldNum" sz="quarter" idx="10"/>
          </p:nvPr>
        </p:nvSpPr>
        <p:spPr/>
        <p:txBody>
          <a:bodyPr/>
          <a:lstStyle/>
          <a:p>
            <a:fld id="{BED3A293-E2F0-CD45-A2F8-2DD135FF1F86}" type="slidenum">
              <a:rPr lang="en-US" smtClean="0"/>
              <a:t>10</a:t>
            </a:fld>
            <a:endParaRPr lang="en-US"/>
          </a:p>
        </p:txBody>
      </p:sp>
    </p:spTree>
    <p:extLst>
      <p:ext uri="{BB962C8B-B14F-4D97-AF65-F5344CB8AC3E}">
        <p14:creationId xmlns:p14="http://schemas.microsoft.com/office/powerpoint/2010/main" val="28091961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baseline="0" dirty="0" smtClean="0"/>
              <a:t>In general this standard deals with how you manage your human resources.</a:t>
            </a:r>
          </a:p>
          <a:p>
            <a:r>
              <a:rPr lang="en-US" b="1" baseline="0" dirty="0" smtClean="0"/>
              <a:t>It treats faculty members as so central to the functioning of your program that expectations for them merit their own standard.</a:t>
            </a:r>
          </a:p>
          <a:p>
            <a:r>
              <a:rPr lang="en-US" b="1" baseline="0" dirty="0" smtClean="0"/>
              <a:t>Guiding Questions: </a:t>
            </a:r>
          </a:p>
          <a:p>
            <a:pPr marL="228600" indent="-228600">
              <a:buFont typeface="+mj-lt"/>
              <a:buAutoNum type="arabicPeriod"/>
            </a:pPr>
            <a:r>
              <a:rPr lang="en-US" b="1" baseline="0" dirty="0" smtClean="0"/>
              <a:t>Do you have faculty with the knowledge, skills, and aptitudes to achieve your mission?</a:t>
            </a:r>
          </a:p>
          <a:p>
            <a:pPr marL="228600" indent="-228600">
              <a:buFont typeface="+mj-lt"/>
              <a:buAutoNum type="arabicPeriod"/>
            </a:pPr>
            <a:r>
              <a:rPr lang="en-US" b="1" baseline="0" dirty="0" smtClean="0"/>
              <a:t>Are your faculty performing in ways and at levels consistent with your mission?</a:t>
            </a:r>
          </a:p>
          <a:p>
            <a:pPr marL="0" marR="0" indent="0" algn="l" defTabSz="457200" rtl="0" eaLnBrk="1" fontAlgn="auto" latinLnBrk="0" hangingPunct="1">
              <a:lnSpc>
                <a:spcPct val="100000"/>
              </a:lnSpc>
              <a:spcBef>
                <a:spcPts val="0"/>
              </a:spcBef>
              <a:spcAft>
                <a:spcPts val="0"/>
              </a:spcAft>
              <a:buClrTx/>
              <a:buSzTx/>
              <a:buFontTx/>
              <a:buNone/>
              <a:tabLst/>
              <a:defRPr/>
            </a:pPr>
            <a:endParaRPr lang="en-US" b="1"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b="1" baseline="0" dirty="0" smtClean="0"/>
              <a:t>The basic concept is that programs should employ faculty members qualified to execute their responsibilities—the people responsible for deciding what students should learn and whether they have learned it, and what to research and how to disseminate the findings, and where to apply their knowledge in community service, and who implement these decisions. </a:t>
            </a:r>
          </a:p>
          <a:p>
            <a:pPr marL="0" marR="0" indent="0" algn="l" defTabSz="457200" rtl="0" eaLnBrk="1" fontAlgn="auto" latinLnBrk="0" hangingPunct="1">
              <a:lnSpc>
                <a:spcPct val="100000"/>
              </a:lnSpc>
              <a:spcBef>
                <a:spcPts val="0"/>
              </a:spcBef>
              <a:spcAft>
                <a:spcPts val="0"/>
              </a:spcAft>
              <a:buClrTx/>
              <a:buSzTx/>
              <a:buFontTx/>
              <a:buNone/>
              <a:tabLst/>
              <a:defRPr/>
            </a:pPr>
            <a:r>
              <a:rPr lang="en-US" b="1" baseline="0" dirty="0" smtClean="0"/>
              <a:t>You want qualified faculty who know what they’re doing, and who continuously improve their knowledge, skills, and aptitudes, will be better able to fulfill the mission of the program, including helping their students learn.</a:t>
            </a:r>
          </a:p>
          <a:p>
            <a:pPr marL="0" marR="0" indent="0" algn="l" defTabSz="457200" rtl="0" eaLnBrk="1" fontAlgn="auto" latinLnBrk="0" hangingPunct="1">
              <a:lnSpc>
                <a:spcPct val="100000"/>
              </a:lnSpc>
              <a:spcBef>
                <a:spcPts val="0"/>
              </a:spcBef>
              <a:spcAft>
                <a:spcPts val="0"/>
              </a:spcAft>
              <a:buClrTx/>
              <a:buSzTx/>
              <a:buFontTx/>
              <a:buNone/>
              <a:tabLst/>
              <a:defRPr/>
            </a:pPr>
            <a:r>
              <a:rPr lang="en-US" b="1" baseline="0" dirty="0" smtClean="0"/>
              <a:t>Programs should invest in their faculty members, creating an environment and providing continuing support so that faculty members can continue to maintain and improve their qualifications. </a:t>
            </a:r>
          </a:p>
          <a:p>
            <a:pPr marL="0" marR="0" indent="0" algn="l" defTabSz="457200" rtl="0" eaLnBrk="1" fontAlgn="auto" latinLnBrk="0" hangingPunct="1">
              <a:lnSpc>
                <a:spcPct val="100000"/>
              </a:lnSpc>
              <a:spcBef>
                <a:spcPts val="0"/>
              </a:spcBef>
              <a:spcAft>
                <a:spcPts val="0"/>
              </a:spcAft>
              <a:buClrTx/>
              <a:buSzTx/>
              <a:buFontTx/>
              <a:buNone/>
              <a:tabLst/>
              <a:defRPr/>
            </a:pPr>
            <a:endParaRPr lang="en-US" b="1"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b="1" baseline="0" dirty="0" smtClean="0"/>
              <a:t>In the context of a logic model (discussed in a separate video segment), faculty are a resource or input to your program. Their activities – individually and collectively – are crucial to mission achievement. They generate outputs, such as number of students advised, number of courses taught, number of publications, dollars of grant funding, etc. Their outputs contribute to outcomes or impacts, such as enhanced program reputation or ranking, new theories that change the way the field thinks about issues, improved public policies, etc. Faculty need to be managed strategically and their performance needs to be assessed. From an accreditation perspective, you should have a plan for assessing how you manage your human resources. The first step is to define what constitutes a qualified faculty member. </a:t>
            </a:r>
          </a:p>
          <a:p>
            <a:pPr marL="0" marR="0" indent="0" algn="l" defTabSz="457200" rtl="0" eaLnBrk="1" fontAlgn="auto" latinLnBrk="0" hangingPunct="1">
              <a:lnSpc>
                <a:spcPct val="100000"/>
              </a:lnSpc>
              <a:spcBef>
                <a:spcPts val="0"/>
              </a:spcBef>
              <a:spcAft>
                <a:spcPts val="0"/>
              </a:spcAft>
              <a:buClrTx/>
              <a:buSzTx/>
              <a:buFontTx/>
              <a:buNone/>
              <a:tabLst/>
              <a:defRPr/>
            </a:pPr>
            <a:endParaRPr lang="en-US" b="1"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Image: </a:t>
            </a:r>
            <a:r>
              <a:rPr lang="en-US" dirty="0" err="1" smtClean="0"/>
              <a:t>Vicentho</a:t>
            </a:r>
            <a:r>
              <a:rPr lang="en-US" dirty="0" smtClean="0"/>
              <a:t> | </a:t>
            </a:r>
            <a:r>
              <a:rPr lang="en-US" dirty="0" err="1" smtClean="0"/>
              <a:t>Dreamstime.com</a:t>
            </a:r>
            <a:endParaRPr lang="en-US" dirty="0" smtClean="0"/>
          </a:p>
          <a:p>
            <a:endParaRPr lang="en-US" dirty="0"/>
          </a:p>
        </p:txBody>
      </p:sp>
      <p:sp>
        <p:nvSpPr>
          <p:cNvPr id="4" name="Slide Number Placeholder 3"/>
          <p:cNvSpPr>
            <a:spLocks noGrp="1"/>
          </p:cNvSpPr>
          <p:nvPr>
            <p:ph type="sldNum" sz="quarter" idx="10"/>
          </p:nvPr>
        </p:nvSpPr>
        <p:spPr/>
        <p:txBody>
          <a:bodyPr/>
          <a:lstStyle/>
          <a:p>
            <a:fld id="{BED3A293-E2F0-CD45-A2F8-2DD135FF1F86}" type="slidenum">
              <a:rPr lang="en-US" smtClean="0"/>
              <a:t>2</a:t>
            </a:fld>
            <a:endParaRPr lang="en-US"/>
          </a:p>
        </p:txBody>
      </p:sp>
    </p:spTree>
    <p:extLst>
      <p:ext uri="{BB962C8B-B14F-4D97-AF65-F5344CB8AC3E}">
        <p14:creationId xmlns:p14="http://schemas.microsoft.com/office/powerpoint/2010/main" val="16824390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1" baseline="0" dirty="0" smtClean="0"/>
              <a:t>How do you operationalize academic and professional qualifications consistent with your mission? Who decides, when, and how?</a:t>
            </a:r>
          </a:p>
          <a:p>
            <a:pPr marL="0" marR="0" indent="0" algn="l" defTabSz="457200" rtl="0" eaLnBrk="1" fontAlgn="auto" latinLnBrk="0" hangingPunct="1">
              <a:lnSpc>
                <a:spcPct val="100000"/>
              </a:lnSpc>
              <a:spcBef>
                <a:spcPts val="0"/>
              </a:spcBef>
              <a:spcAft>
                <a:spcPts val="0"/>
              </a:spcAft>
              <a:buClrTx/>
              <a:buSzTx/>
              <a:buFontTx/>
              <a:buNone/>
              <a:tabLst/>
              <a:defRPr/>
            </a:pPr>
            <a:r>
              <a:rPr lang="en-US" b="1" baseline="0" dirty="0" smtClean="0"/>
              <a:t>Just because someone holds a PhD doesn’t mean he or she can help others learn or can offer advice..</a:t>
            </a:r>
          </a:p>
          <a:p>
            <a:pPr marL="0" marR="0" indent="0" algn="l" defTabSz="457200" rtl="0" eaLnBrk="1" fontAlgn="auto" latinLnBrk="0" hangingPunct="1">
              <a:lnSpc>
                <a:spcPct val="100000"/>
              </a:lnSpc>
              <a:spcBef>
                <a:spcPts val="0"/>
              </a:spcBef>
              <a:spcAft>
                <a:spcPts val="0"/>
              </a:spcAft>
              <a:buClrTx/>
              <a:buSzTx/>
              <a:buFontTx/>
              <a:buNone/>
              <a:tabLst/>
              <a:defRPr/>
            </a:pPr>
            <a:r>
              <a:rPr lang="en-US" b="1" baseline="0" dirty="0" smtClean="0"/>
              <a:t>Just because someone is a successful administrator, elected official, or analyst doesn’t mean that he or she can help others learn or can offer advice.</a:t>
            </a:r>
          </a:p>
          <a:p>
            <a:pPr marL="0" marR="0" indent="0" algn="l" defTabSz="457200" rtl="0" eaLnBrk="1" fontAlgn="auto" latinLnBrk="0" hangingPunct="1">
              <a:lnSpc>
                <a:spcPct val="100000"/>
              </a:lnSpc>
              <a:spcBef>
                <a:spcPts val="0"/>
              </a:spcBef>
              <a:spcAft>
                <a:spcPts val="0"/>
              </a:spcAft>
              <a:buClrTx/>
              <a:buSzTx/>
              <a:buFontTx/>
              <a:buNone/>
              <a:tabLst/>
              <a:defRPr/>
            </a:pPr>
            <a:r>
              <a:rPr lang="en-US" b="1" baseline="0" dirty="0" smtClean="0"/>
              <a:t>Demonstrated competency to teach, conduct research, and participate in community service are the threshold, or basic, expectations</a:t>
            </a:r>
          </a:p>
          <a:p>
            <a:pPr marL="0" marR="0" indent="0" algn="l" defTabSz="457200" rtl="0" eaLnBrk="1" fontAlgn="auto" latinLnBrk="0" hangingPunct="1">
              <a:lnSpc>
                <a:spcPct val="100000"/>
              </a:lnSpc>
              <a:spcBef>
                <a:spcPts val="0"/>
              </a:spcBef>
              <a:spcAft>
                <a:spcPts val="0"/>
              </a:spcAft>
              <a:buClrTx/>
              <a:buSzTx/>
              <a:buFontTx/>
              <a:buNone/>
              <a:tabLst/>
              <a:defRPr/>
            </a:pPr>
            <a:r>
              <a:rPr lang="en-US" b="1" baseline="0" dirty="0" smtClean="0"/>
              <a:t>What do you expect your faculty to be competent to do and what evidence supports your determination that they are meeting your expectations?</a:t>
            </a:r>
          </a:p>
          <a:p>
            <a:pPr marL="628650" lvl="1" indent="-171450">
              <a:buFont typeface="Arial"/>
              <a:buChar char="•"/>
            </a:pPr>
            <a:r>
              <a:rPr lang="en-US" b="1" baseline="0" dirty="0" smtClean="0"/>
              <a:t>Are faculty competent to teach the specific subjects they are teaching?</a:t>
            </a:r>
          </a:p>
          <a:p>
            <a:pPr marL="628650" lvl="1" indent="-171450">
              <a:buFont typeface="Arial"/>
              <a:buChar char="•"/>
            </a:pPr>
            <a:r>
              <a:rPr lang="en-US" b="1" baseline="0" dirty="0" smtClean="0"/>
              <a:t>Are faculty members maintaining their competencies? How is the program helping them develop and succeed?</a:t>
            </a:r>
          </a:p>
          <a:p>
            <a:r>
              <a:rPr lang="en-US" b="1" baseline="0" dirty="0" smtClean="0"/>
              <a:t>Do you assign new faculty to experienced faculty as mentors? Do you train experienced faculty in what it means to be a mentor?</a:t>
            </a:r>
          </a:p>
          <a:p>
            <a:r>
              <a:rPr lang="en-US" b="1" baseline="0" dirty="0" smtClean="0"/>
              <a:t>Are faculty committed to the your mission, including your public service values?</a:t>
            </a:r>
          </a:p>
          <a:p>
            <a:pPr marL="628650" lvl="1" indent="-171450">
              <a:buFont typeface="Arial"/>
              <a:buChar char="•"/>
            </a:pPr>
            <a:r>
              <a:rPr lang="en-US" b="1" baseline="0" dirty="0" smtClean="0"/>
              <a:t>How do you determine that? Is it part of interview questions that you ask?</a:t>
            </a:r>
          </a:p>
          <a:p>
            <a:pPr marL="628650" lvl="1" indent="-171450">
              <a:buFont typeface="Arial"/>
              <a:buChar char="•"/>
            </a:pPr>
            <a:r>
              <a:rPr lang="en-US" b="1" baseline="0" dirty="0" smtClean="0"/>
              <a:t>How do you sustain and inculcate that? Are you seeing it in syllabi?</a:t>
            </a:r>
          </a:p>
          <a:p>
            <a:pPr marL="628650" lvl="1" indent="-171450">
              <a:buFont typeface="Arial"/>
              <a:buChar char="•"/>
            </a:pPr>
            <a:r>
              <a:rPr lang="en-US" b="1" baseline="0" dirty="0" smtClean="0"/>
              <a:t>In the applicants you attract and your criteria for selection, promotion, and tenure, how are you reinforcing your mission?</a:t>
            </a:r>
          </a:p>
          <a:p>
            <a:endParaRPr lang="en-US" b="1" baseline="0" dirty="0" smtClean="0"/>
          </a:p>
          <a:p>
            <a:r>
              <a:rPr lang="en-US" b="1" baseline="0" dirty="0" smtClean="0"/>
              <a:t>As you define what constitutes AQ and PQ faculty, you must be attentive to capacity comparability across multiple delivery modalities. For example, if you are developing an online option within your accredited program, how are you ensuring that the quality of faculty students encounter in the two modes is comparable in terms of their academic and professional expertise, and also that the faculty have the particular qualifications needed for a different modality. </a:t>
            </a:r>
          </a:p>
          <a:p>
            <a:endParaRPr lang="en-US" b="1"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b="1" dirty="0" smtClean="0"/>
              <a:t>Faculty—at least 5 full-time faculty members or their equivalent—will</a:t>
            </a:r>
            <a:r>
              <a:rPr lang="en-US" b="1" baseline="0" dirty="0" smtClean="0"/>
              <a:t> </a:t>
            </a:r>
            <a:r>
              <a:rPr lang="en-US" b="1" dirty="0" smtClean="0"/>
              <a:t>exercise substantial</a:t>
            </a:r>
            <a:r>
              <a:rPr lang="en-US" b="1" baseline="0" dirty="0" smtClean="0"/>
              <a:t> determining influence, governing and implementing the program (you will remember this requirement from Standard 2)</a:t>
            </a:r>
          </a:p>
          <a:p>
            <a:pPr marL="0" marR="0" indent="0" algn="l" defTabSz="457200" rtl="0" eaLnBrk="1" fontAlgn="auto" latinLnBrk="0" hangingPunct="1">
              <a:lnSpc>
                <a:spcPct val="100000"/>
              </a:lnSpc>
              <a:spcBef>
                <a:spcPts val="0"/>
              </a:spcBef>
              <a:spcAft>
                <a:spcPts val="0"/>
              </a:spcAft>
              <a:buClrTx/>
              <a:buSzTx/>
              <a:buFontTx/>
              <a:buNone/>
              <a:tabLst/>
              <a:defRPr/>
            </a:pPr>
            <a:endParaRPr lang="en-US" b="1"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b="1" baseline="0" dirty="0" smtClean="0"/>
              <a:t>At least 50% of all courses offered as part of the program need to be taught by </a:t>
            </a:r>
            <a:r>
              <a:rPr lang="en-US" b="1" u="sng" baseline="0" dirty="0" smtClean="0"/>
              <a:t>full-time faculty</a:t>
            </a:r>
            <a:r>
              <a:rPr lang="en-US" b="1" u="none" baseline="0" dirty="0" smtClean="0"/>
              <a:t> of the institution. </a:t>
            </a:r>
          </a:p>
          <a:p>
            <a:pPr marL="0" marR="0" indent="0" algn="l" defTabSz="457200" rtl="0" eaLnBrk="1" fontAlgn="auto" latinLnBrk="0" hangingPunct="1">
              <a:lnSpc>
                <a:spcPct val="100000"/>
              </a:lnSpc>
              <a:spcBef>
                <a:spcPts val="0"/>
              </a:spcBef>
              <a:spcAft>
                <a:spcPts val="0"/>
              </a:spcAft>
              <a:buClrTx/>
              <a:buSzTx/>
              <a:buFontTx/>
              <a:buNone/>
              <a:tabLst/>
              <a:defRPr/>
            </a:pPr>
            <a:endParaRPr lang="en-US" b="1" u="none"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b="1" u="none" baseline="0" dirty="0" smtClean="0"/>
              <a:t>At least 50% of the courses delivering required competencies in the program must be taught by qualified members of the </a:t>
            </a:r>
            <a:r>
              <a:rPr lang="en-US" b="1" u="sng" baseline="0" dirty="0" smtClean="0"/>
              <a:t>faculty nucleus.</a:t>
            </a:r>
          </a:p>
          <a:p>
            <a:pPr marL="0" marR="0" indent="0" algn="l" defTabSz="457200" rtl="0" eaLnBrk="1" fontAlgn="auto" latinLnBrk="0" hangingPunct="1">
              <a:lnSpc>
                <a:spcPct val="100000"/>
              </a:lnSpc>
              <a:spcBef>
                <a:spcPts val="0"/>
              </a:spcBef>
              <a:spcAft>
                <a:spcPts val="0"/>
              </a:spcAft>
              <a:buClrTx/>
              <a:buSzTx/>
              <a:buFontTx/>
              <a:buNone/>
              <a:tabLst/>
              <a:defRPr/>
            </a:pPr>
            <a:endParaRPr lang="en-US" b="1" u="sng"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b="1" u="none" baseline="0" dirty="0" smtClean="0"/>
              <a:t>Not every faculty member associated with your program needs to be part of the nucleus, not everyone needs to be full-time. But…</a:t>
            </a:r>
            <a:r>
              <a:rPr lang="en-US" b="1" u="sng" baseline="0" dirty="0" smtClean="0"/>
              <a:t>Everyone who teaches in your program should be qualified!! </a:t>
            </a:r>
            <a:r>
              <a:rPr lang="en-US" b="1" u="none" baseline="0" dirty="0" smtClean="0"/>
              <a:t>Why would you want to have someone in your program who is not qualified?</a:t>
            </a:r>
            <a:endParaRPr lang="en-US" b="1"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b="0" baseline="0" dirty="0" smtClean="0"/>
          </a:p>
          <a:p>
            <a:endParaRPr lang="en-US" b="0" baseline="0" dirty="0" smtClean="0"/>
          </a:p>
        </p:txBody>
      </p:sp>
      <p:sp>
        <p:nvSpPr>
          <p:cNvPr id="4" name="Slide Number Placeholder 3"/>
          <p:cNvSpPr>
            <a:spLocks noGrp="1"/>
          </p:cNvSpPr>
          <p:nvPr>
            <p:ph type="sldNum" sz="quarter" idx="10"/>
          </p:nvPr>
        </p:nvSpPr>
        <p:spPr/>
        <p:txBody>
          <a:bodyPr/>
          <a:lstStyle/>
          <a:p>
            <a:fld id="{BED3A293-E2F0-CD45-A2F8-2DD135FF1F86}" type="slidenum">
              <a:rPr lang="en-US" smtClean="0"/>
              <a:t>3</a:t>
            </a:fld>
            <a:endParaRPr lang="en-US"/>
          </a:p>
        </p:txBody>
      </p:sp>
    </p:spTree>
    <p:extLst>
      <p:ext uri="{BB962C8B-B14F-4D97-AF65-F5344CB8AC3E}">
        <p14:creationId xmlns:p14="http://schemas.microsoft.com/office/powerpoint/2010/main" val="39180978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Qualifications can take two forms – academic or professional. Academically qualified faculty (AQ) are probably what most people think</a:t>
            </a:r>
            <a:r>
              <a:rPr lang="en-US" b="1" baseline="0" dirty="0" smtClean="0"/>
              <a:t> of when they think of professors teaching in a university setting. </a:t>
            </a:r>
            <a:endParaRPr lang="en-US" b="1" dirty="0" smtClean="0"/>
          </a:p>
          <a:p>
            <a:endParaRPr lang="en-US" b="1" dirty="0" smtClean="0"/>
          </a:p>
          <a:p>
            <a:r>
              <a:rPr lang="en-US" b="1" dirty="0" smtClean="0"/>
              <a:t>The Standards indicate</a:t>
            </a:r>
            <a:r>
              <a:rPr lang="en-US" b="1" baseline="0" dirty="0" smtClean="0"/>
              <a:t> that faculty who have completed their terminal degrees (Ph.D., JD or other appropriate degree) within five (5) years shall be considered academically qualified. </a:t>
            </a:r>
            <a:r>
              <a:rPr lang="en-US" b="1" dirty="0" smtClean="0"/>
              <a:t>Program policies become</a:t>
            </a:r>
            <a:r>
              <a:rPr lang="en-US" b="1" baseline="0" dirty="0" smtClean="0"/>
              <a:t> determinative five years and one day after a faculty member has been awarded a terminal degree in the area for which he or she has teaching responsibility. What are your policies? You must have an explicit AQ policy. </a:t>
            </a:r>
          </a:p>
          <a:p>
            <a:r>
              <a:rPr lang="en-US" b="1" baseline="0" dirty="0" smtClean="0"/>
              <a:t>Academically qualified faculty are members of the academy. </a:t>
            </a:r>
          </a:p>
          <a:p>
            <a:r>
              <a:rPr lang="en-US" b="1" baseline="0" dirty="0" smtClean="0"/>
              <a:t>Within the general policies of the institution within which you operate, what is your latitude to pursue your mission through your HR process?</a:t>
            </a:r>
            <a:endParaRPr lang="en-US" b="1" dirty="0" smtClean="0"/>
          </a:p>
          <a:p>
            <a:r>
              <a:rPr lang="en-US" b="1" dirty="0" smtClean="0"/>
              <a:t>Does</a:t>
            </a:r>
            <a:r>
              <a:rPr lang="en-US" b="1" baseline="0" dirty="0" smtClean="0"/>
              <a:t> your HRM process regarding academic qualifications reflect and reinforce your mission?</a:t>
            </a:r>
          </a:p>
          <a:p>
            <a:pPr marL="628650" lvl="1" indent="-171450">
              <a:buFont typeface="Arial"/>
              <a:buChar char="•"/>
            </a:pPr>
            <a:r>
              <a:rPr lang="en-US" b="1" baseline="0" dirty="0" smtClean="0"/>
              <a:t>If you focus on local government, for example, do you recruit scholars who do research on that?</a:t>
            </a:r>
          </a:p>
          <a:p>
            <a:pPr marL="628650" lvl="1" indent="-171450">
              <a:buFont typeface="Arial"/>
              <a:buChar char="•"/>
            </a:pPr>
            <a:r>
              <a:rPr lang="en-US" b="1" baseline="0" dirty="0" smtClean="0"/>
              <a:t>If you value collaboration, do you reward faculty who do research and co-author with colleagues or students?</a:t>
            </a:r>
          </a:p>
          <a:p>
            <a:pPr marL="628650" lvl="1" indent="-171450">
              <a:buFont typeface="Arial"/>
              <a:buChar char="•"/>
            </a:pPr>
            <a:r>
              <a:rPr lang="en-US" b="1" baseline="0" dirty="0" smtClean="0"/>
              <a:t>If you expect faculty to disseminate information through scholarship or policy analyses, are these in their areas of teaching responsibility?</a:t>
            </a:r>
          </a:p>
          <a:p>
            <a:pPr marL="628650" lvl="1" indent="-171450">
              <a:buFont typeface="Arial"/>
              <a:buChar char="•"/>
            </a:pPr>
            <a:r>
              <a:rPr lang="en-US" b="1" baseline="0" dirty="0" smtClean="0"/>
              <a:t>Are your criteria for AQ/PQ and promotion and tenure based on contribution to your mission formalized and stated explicitly as a policy?</a:t>
            </a:r>
          </a:p>
          <a:p>
            <a:r>
              <a:rPr lang="en-US" b="1" baseline="0" dirty="0" smtClean="0"/>
              <a:t>If learning is central to your mission:</a:t>
            </a:r>
          </a:p>
          <a:p>
            <a:pPr marL="628650" lvl="1" indent="-171450">
              <a:buFont typeface="Arial"/>
              <a:buChar char="•"/>
            </a:pPr>
            <a:r>
              <a:rPr lang="en-US" b="1" baseline="0" dirty="0" smtClean="0"/>
              <a:t>Do you reward faculty for preparing teaching materials and engaging in the scholarship of learning?</a:t>
            </a:r>
          </a:p>
          <a:p>
            <a:pPr marL="628650" lvl="1" indent="-171450">
              <a:buFont typeface="Arial"/>
              <a:buChar char="•"/>
            </a:pPr>
            <a:r>
              <a:rPr lang="en-US" b="1" baseline="0" dirty="0" smtClean="0"/>
              <a:t>Do you hold workshops on teaching and learning?</a:t>
            </a:r>
          </a:p>
          <a:p>
            <a:pPr marL="628650" lvl="1" indent="-171450">
              <a:buFont typeface="Arial"/>
              <a:buChar char="•"/>
            </a:pPr>
            <a:r>
              <a:rPr lang="en-US" b="1" baseline="0" dirty="0" smtClean="0"/>
              <a:t>Do your faculty access instructional support centers at your institution?</a:t>
            </a:r>
          </a:p>
          <a:p>
            <a:pPr marL="628650" lvl="1" indent="-171450">
              <a:buFont typeface="Arial"/>
              <a:buChar char="•"/>
            </a:pPr>
            <a:r>
              <a:rPr lang="en-US" b="1" baseline="0" dirty="0" smtClean="0"/>
              <a:t>Do you send faculty to teaching improvement programs?</a:t>
            </a:r>
          </a:p>
          <a:p>
            <a:pPr marL="628650" lvl="1" indent="-171450">
              <a:buFont typeface="Arial"/>
              <a:buChar char="•"/>
            </a:pPr>
            <a:r>
              <a:rPr lang="en-US" b="1" baseline="0" dirty="0" smtClean="0"/>
              <a:t>What’s the evidence you use to document this?</a:t>
            </a:r>
          </a:p>
          <a:p>
            <a:r>
              <a:rPr lang="en-US" b="1" baseline="0" dirty="0" smtClean="0"/>
              <a:t>If research is central to your mission:</a:t>
            </a:r>
          </a:p>
          <a:p>
            <a:pPr marL="628650" lvl="1" indent="-171450">
              <a:buFont typeface="Arial"/>
              <a:buChar char="•"/>
            </a:pPr>
            <a:r>
              <a:rPr lang="en-US" b="1" baseline="0" dirty="0" smtClean="0"/>
              <a:t>Do you expect and support faculty attending conferences?</a:t>
            </a:r>
          </a:p>
          <a:p>
            <a:pPr marL="628650" lvl="1" indent="-171450">
              <a:buFont typeface="Arial"/>
              <a:buChar char="•"/>
            </a:pPr>
            <a:r>
              <a:rPr lang="en-US" b="1" baseline="0" dirty="0" smtClean="0"/>
              <a:t>Do you expect faculty to present papers? </a:t>
            </a:r>
          </a:p>
          <a:p>
            <a:pPr marL="628650" lvl="1" indent="-171450">
              <a:buFont typeface="Arial"/>
              <a:buChar char="•"/>
            </a:pPr>
            <a:r>
              <a:rPr lang="en-US" b="1" baseline="0" dirty="0" smtClean="0"/>
              <a:t>Do you expect faculty to publish their research or policy analyses?</a:t>
            </a:r>
          </a:p>
          <a:p>
            <a:pPr marL="628650" lvl="1" indent="-171450">
              <a:buFont typeface="Arial"/>
              <a:buChar char="•"/>
            </a:pPr>
            <a:r>
              <a:rPr lang="en-US" b="1" baseline="0" dirty="0" smtClean="0"/>
              <a:t>Given your mission, are certain types of publications or publication outlets are valued more than others? </a:t>
            </a:r>
          </a:p>
          <a:p>
            <a:pPr marL="628650" lvl="1" indent="-171450">
              <a:buFont typeface="Arial"/>
              <a:buChar char="•"/>
            </a:pPr>
            <a:r>
              <a:rPr lang="en-US" b="1" baseline="0" dirty="0" smtClean="0"/>
              <a:t>Are there bright line minimums for quantity of publications used as a basis for evaluating performance? </a:t>
            </a:r>
          </a:p>
          <a:p>
            <a:pPr marL="628650" lvl="1" indent="-171450">
              <a:buFont typeface="Arial"/>
              <a:buChar char="•"/>
            </a:pPr>
            <a:r>
              <a:rPr lang="en-US" b="1" baseline="0" dirty="0" smtClean="0"/>
              <a:t>Do you send faculty to programs to develop their research skills?</a:t>
            </a:r>
          </a:p>
          <a:p>
            <a:pPr marL="628650" lvl="1" indent="-171450">
              <a:buFont typeface="Arial"/>
              <a:buChar char="•"/>
            </a:pPr>
            <a:r>
              <a:rPr lang="en-US" b="1" baseline="0" dirty="0" smtClean="0"/>
              <a:t>Do you encourage faculty to conduct research in the areas and values central to your mission?</a:t>
            </a:r>
          </a:p>
          <a:p>
            <a:pPr marL="628650" lvl="1" indent="-171450">
              <a:buFont typeface="Arial"/>
              <a:buChar char="•"/>
            </a:pPr>
            <a:r>
              <a:rPr lang="en-US" b="1" baseline="0" dirty="0" smtClean="0"/>
              <a:t>What’s the evidence you use to document this?</a:t>
            </a:r>
          </a:p>
          <a:p>
            <a:r>
              <a:rPr lang="en-US" b="1" baseline="0" dirty="0" smtClean="0"/>
              <a:t>What is the process for assessing faculty qualifications and performance, particularly with respect to your mission? </a:t>
            </a:r>
          </a:p>
          <a:p>
            <a:pPr marL="628650" lvl="1" indent="-171450">
              <a:buFont typeface="Arial"/>
              <a:buChar char="•"/>
            </a:pPr>
            <a:r>
              <a:rPr lang="en-US" b="1" baseline="0" dirty="0" smtClean="0"/>
              <a:t>Who does it? </a:t>
            </a:r>
          </a:p>
          <a:p>
            <a:pPr marL="628650" lvl="1" indent="-171450">
              <a:buFont typeface="Arial"/>
              <a:buChar char="•"/>
            </a:pPr>
            <a:r>
              <a:rPr lang="en-US" b="1" baseline="0" dirty="0" smtClean="0"/>
              <a:t>How often?</a:t>
            </a:r>
          </a:p>
          <a:p>
            <a:pPr marL="628650" lvl="1" indent="-171450">
              <a:buFont typeface="Arial"/>
              <a:buChar char="•"/>
            </a:pPr>
            <a:r>
              <a:rPr lang="en-US" b="1" baseline="0" dirty="0" smtClean="0"/>
              <a:t>What evidence do you collect? </a:t>
            </a:r>
          </a:p>
          <a:p>
            <a:pPr marL="1085850" lvl="2" indent="-171450">
              <a:buFont typeface="Arial"/>
              <a:buChar char="•"/>
            </a:pPr>
            <a:r>
              <a:rPr lang="en-US" b="1" baseline="0" dirty="0" smtClean="0"/>
              <a:t>Peer visits to classrooms.</a:t>
            </a:r>
          </a:p>
          <a:p>
            <a:pPr marL="1085850" lvl="2" indent="-171450">
              <a:buFont typeface="Arial"/>
              <a:buChar char="•"/>
            </a:pPr>
            <a:r>
              <a:rPr lang="en-US" b="1" baseline="0" dirty="0" smtClean="0"/>
              <a:t>Peer reviews of syllabi and teaching materials. </a:t>
            </a:r>
          </a:p>
          <a:p>
            <a:pPr marL="1085850" lvl="2" indent="-171450">
              <a:buFont typeface="Arial"/>
              <a:buChar char="•"/>
            </a:pPr>
            <a:r>
              <a:rPr lang="en-US" b="1" baseline="0" dirty="0" smtClean="0"/>
              <a:t>Outside reviews of research. </a:t>
            </a:r>
          </a:p>
          <a:p>
            <a:pPr marL="1085850" lvl="2" indent="-171450">
              <a:buFont typeface="Arial"/>
              <a:buChar char="•"/>
            </a:pPr>
            <a:r>
              <a:rPr lang="en-US" b="1" baseline="0" dirty="0" smtClean="0"/>
              <a:t>Course evaluations? </a:t>
            </a:r>
          </a:p>
          <a:p>
            <a:pPr marL="1085850" lvl="2" indent="-171450">
              <a:buFont typeface="Arial"/>
              <a:buChar char="•"/>
            </a:pPr>
            <a:r>
              <a:rPr lang="en-US" b="1" baseline="0" dirty="0" smtClean="0"/>
              <a:t>Letters of reference. Etc.</a:t>
            </a:r>
          </a:p>
          <a:p>
            <a:pPr marL="628650" lvl="1" indent="-171450">
              <a:buFont typeface="Arial"/>
              <a:buChar char="•"/>
            </a:pPr>
            <a:r>
              <a:rPr lang="en-US" b="1" baseline="0" dirty="0" smtClean="0"/>
              <a:t>With what outcomes? Can you document improvement?</a:t>
            </a:r>
          </a:p>
          <a:p>
            <a:pPr marL="628650" lvl="1" indent="-171450">
              <a:buFont typeface="Arial"/>
              <a:buChar char="•"/>
            </a:pPr>
            <a:endParaRPr lang="en-US" b="1" baseline="0" dirty="0" smtClean="0"/>
          </a:p>
          <a:p>
            <a:pPr marL="0" lvl="0" indent="0">
              <a:buFont typeface="Arial"/>
              <a:buNone/>
            </a:pPr>
            <a:r>
              <a:rPr lang="en-US" b="1" baseline="0" dirty="0" smtClean="0"/>
              <a:t>There are several potential red flags with respect to AQ: </a:t>
            </a:r>
          </a:p>
          <a:p>
            <a:pPr marL="171450" indent="-171450">
              <a:buFont typeface="Arial" panose="020B0604020202020204" pitchFamily="34" charset="0"/>
              <a:buChar char="•"/>
            </a:pPr>
            <a:r>
              <a:rPr lang="en-US" b="1" baseline="0" dirty="0" smtClean="0"/>
              <a:t>Red flag: A department provides no evidence that a faculty member identified as academically qualified has engaged in activities or produced outcomes consistent with the department’s policies.</a:t>
            </a:r>
          </a:p>
          <a:p>
            <a:pPr marL="171450" indent="-171450">
              <a:buFont typeface="Arial" panose="020B0604020202020204" pitchFamily="34" charset="0"/>
              <a:buChar char="•"/>
            </a:pPr>
            <a:r>
              <a:rPr lang="en-US" b="1" baseline="0" dirty="0" smtClean="0"/>
              <a:t>Red flag: Less than 50% of the course delivering required competencies are taught by qualified members of the nucleus faculty. If the program is for executive education, for example, variation from COPRA’s normal expectation might be consistent with the program’s mission.</a:t>
            </a:r>
          </a:p>
          <a:p>
            <a:pPr marL="171450" indent="-171450">
              <a:buFont typeface="Arial" panose="020B0604020202020204" pitchFamily="34" charset="0"/>
              <a:buChar char="•"/>
            </a:pPr>
            <a:r>
              <a:rPr lang="en-US" b="1" baseline="0" dirty="0" smtClean="0"/>
              <a:t>Red flag: Less than 50% of all courses are taught by full-time faculty. Again, mission might justify variation from COPRA’s normal expectations.</a:t>
            </a:r>
          </a:p>
        </p:txBody>
      </p:sp>
      <p:sp>
        <p:nvSpPr>
          <p:cNvPr id="4" name="Slide Number Placeholder 3"/>
          <p:cNvSpPr>
            <a:spLocks noGrp="1"/>
          </p:cNvSpPr>
          <p:nvPr>
            <p:ph type="sldNum" sz="quarter" idx="10"/>
          </p:nvPr>
        </p:nvSpPr>
        <p:spPr/>
        <p:txBody>
          <a:bodyPr/>
          <a:lstStyle/>
          <a:p>
            <a:fld id="{BED3A293-E2F0-CD45-A2F8-2DD135FF1F86}" type="slidenum">
              <a:rPr lang="en-US" smtClean="0"/>
              <a:t>4</a:t>
            </a:fld>
            <a:endParaRPr lang="en-US"/>
          </a:p>
        </p:txBody>
      </p:sp>
    </p:spTree>
    <p:extLst>
      <p:ext uri="{BB962C8B-B14F-4D97-AF65-F5344CB8AC3E}">
        <p14:creationId xmlns:p14="http://schemas.microsoft.com/office/powerpoint/2010/main" val="36778947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Because the kinds of degrees accredited by NASPAA (MPA, MPP, </a:t>
            </a:r>
            <a:r>
              <a:rPr lang="en-US" b="1" dirty="0" err="1" smtClean="0"/>
              <a:t>MPAff</a:t>
            </a:r>
            <a:r>
              <a:rPr lang="en-US" b="1" dirty="0" smtClean="0"/>
              <a:t>, etc.) are professional degrees, it is appropriate</a:t>
            </a:r>
            <a:r>
              <a:rPr lang="en-US" b="1" baseline="0" dirty="0" smtClean="0"/>
              <a:t> and some might argue essential, to also have practicing professionals involved in teaching students. </a:t>
            </a:r>
            <a:r>
              <a:rPr lang="en-US" b="1" dirty="0" smtClean="0"/>
              <a:t> Professionally qualified faculty are practitioners</a:t>
            </a:r>
            <a:r>
              <a:rPr lang="en-US" b="1" baseline="0" dirty="0" smtClean="0"/>
              <a:t> of the profession and they play an important role in a professional degree program. </a:t>
            </a:r>
            <a:endParaRPr lang="en-US" b="1" dirty="0" smtClean="0"/>
          </a:p>
          <a:p>
            <a:r>
              <a:rPr lang="en-US" b="1" dirty="0" smtClean="0"/>
              <a:t>What makes someone qualified</a:t>
            </a:r>
            <a:r>
              <a:rPr lang="en-US" b="1" baseline="0" dirty="0" smtClean="0"/>
              <a:t> by virtue of their activities as a practicing professional to help your students learn?</a:t>
            </a:r>
          </a:p>
          <a:p>
            <a:pPr marL="628650" lvl="1" indent="-171450">
              <a:buFont typeface="Arial"/>
              <a:buChar char="•"/>
            </a:pPr>
            <a:r>
              <a:rPr lang="en-US" b="1" baseline="0" dirty="0" smtClean="0"/>
              <a:t>Just because someone practices a profession doesn’t mean they know how to help others learn what they know.</a:t>
            </a:r>
          </a:p>
          <a:p>
            <a:pPr marL="628650" lvl="1" indent="-171450">
              <a:buFont typeface="Arial"/>
              <a:buChar char="•"/>
            </a:pPr>
            <a:r>
              <a:rPr lang="en-US" b="1" baseline="0" dirty="0" smtClean="0"/>
              <a:t>Just because someone graduated from your degree program doesn’t mean they know how to help others learn what they learned from you.</a:t>
            </a:r>
          </a:p>
          <a:p>
            <a:r>
              <a:rPr lang="en-US" b="1" baseline="0" dirty="0" smtClean="0"/>
              <a:t>What are your policies for a professional’s qualifications to offer courses in particular areas and how is this related to your mission?</a:t>
            </a:r>
          </a:p>
          <a:p>
            <a:r>
              <a:rPr lang="en-US" b="1" baseline="0" dirty="0" smtClean="0"/>
              <a:t>How do you recruit and retain practicing professionals as faculty members who are committed to your mission? Do you have a requirement for a minimum number of years of experience or a minimum level of authority within their organizations to be considered professionally qualified? </a:t>
            </a:r>
          </a:p>
          <a:p>
            <a:r>
              <a:rPr lang="en-US" b="1" baseline="0" dirty="0" smtClean="0"/>
              <a:t>How recent does their experience need to be in the subject area where you will have them teach? </a:t>
            </a:r>
          </a:p>
          <a:p>
            <a:r>
              <a:rPr lang="en-US" b="1" baseline="0" dirty="0" smtClean="0"/>
              <a:t>When and why do you terminate them?</a:t>
            </a:r>
          </a:p>
          <a:p>
            <a:r>
              <a:rPr lang="en-US" b="1" baseline="0" dirty="0" smtClean="0"/>
              <a:t>How do you help them develop and improve their teaching abilities?</a:t>
            </a:r>
          </a:p>
          <a:p>
            <a:r>
              <a:rPr lang="en-US" b="1" baseline="0" dirty="0" smtClean="0"/>
              <a:t>How do you assess and reward them?</a:t>
            </a:r>
          </a:p>
          <a:p>
            <a:r>
              <a:rPr lang="en-US" b="1" baseline="0" dirty="0" smtClean="0"/>
              <a:t>In sum, what are your expectations of professionally qualified faculty and how do you ensure these expectations will be met.</a:t>
            </a:r>
          </a:p>
          <a:p>
            <a:endParaRPr lang="en-US" b="1" baseline="0" dirty="0" smtClean="0"/>
          </a:p>
          <a:p>
            <a:endParaRPr lang="en-US" dirty="0"/>
          </a:p>
        </p:txBody>
      </p:sp>
      <p:sp>
        <p:nvSpPr>
          <p:cNvPr id="4" name="Slide Number Placeholder 3"/>
          <p:cNvSpPr>
            <a:spLocks noGrp="1"/>
          </p:cNvSpPr>
          <p:nvPr>
            <p:ph type="sldNum" sz="quarter" idx="10"/>
          </p:nvPr>
        </p:nvSpPr>
        <p:spPr/>
        <p:txBody>
          <a:bodyPr/>
          <a:lstStyle/>
          <a:p>
            <a:fld id="{BED3A293-E2F0-CD45-A2F8-2DD135FF1F86}" type="slidenum">
              <a:rPr lang="en-US" smtClean="0"/>
              <a:t>5</a:t>
            </a:fld>
            <a:endParaRPr lang="en-US"/>
          </a:p>
        </p:txBody>
      </p:sp>
    </p:spTree>
    <p:extLst>
      <p:ext uri="{BB962C8B-B14F-4D97-AF65-F5344CB8AC3E}">
        <p14:creationId xmlns:p14="http://schemas.microsoft.com/office/powerpoint/2010/main" val="13307919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1" baseline="0" dirty="0" smtClean="0"/>
              <a:t>Standard 3 not only addresses the criteria used to determine whether each individual faculty member is qualified (academically or professionally), it also probes about the faculty as a whole in terms of their diversity and the policies and practices of the program to promote diversity and inclusiveness. A similar concern is raised in Standard 4 with respect to students, so many of the ideas discussed here will be addressed again in the subsequent video. The concept is that programs should employ faculty members who reflect the diversity of the communities the program serves Programs should create an environment where everyone—faculty, students and staff—feels respected and included in the community. </a:t>
            </a:r>
          </a:p>
          <a:p>
            <a:pPr marL="0" marR="0" indent="0" algn="l" defTabSz="457200" rtl="0" eaLnBrk="1" fontAlgn="auto" latinLnBrk="0" hangingPunct="1">
              <a:lnSpc>
                <a:spcPct val="100000"/>
              </a:lnSpc>
              <a:spcBef>
                <a:spcPts val="0"/>
              </a:spcBef>
              <a:spcAft>
                <a:spcPts val="0"/>
              </a:spcAft>
              <a:buClrTx/>
              <a:buSzTx/>
              <a:buFontTx/>
              <a:buNone/>
              <a:tabLst/>
              <a:defRPr/>
            </a:pPr>
            <a:endParaRPr lang="en-US" b="1"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b="1" baseline="0" dirty="0" smtClean="0"/>
              <a:t>At a minimum, programs in the United States must address how the address diversity in the context of protected classes (based on race, gender, ethnicity, national origin, religion). Programs outside the United States must define what demographic characteristics are most relevant in their historical and cultural context. All programs are encouraged to address additional aspects of diversity as long as it is done in addition to, and not in place of, addressing demographic diversity. </a:t>
            </a:r>
          </a:p>
          <a:p>
            <a:pPr marL="0" marR="0" indent="0" algn="l" defTabSz="457200" rtl="0" eaLnBrk="1" fontAlgn="auto" latinLnBrk="0" hangingPunct="1">
              <a:lnSpc>
                <a:spcPct val="100000"/>
              </a:lnSpc>
              <a:spcBef>
                <a:spcPts val="0"/>
              </a:spcBef>
              <a:spcAft>
                <a:spcPts val="0"/>
              </a:spcAft>
              <a:buClrTx/>
              <a:buSzTx/>
              <a:buFontTx/>
              <a:buNone/>
              <a:tabLst/>
              <a:defRPr/>
            </a:pPr>
            <a:endParaRPr lang="en-US" b="1"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b="1" baseline="0" dirty="0" smtClean="0"/>
              <a:t>The idea is that a diverse faculty will provide a variety of role models from whom students may learn and seek advice, which better prepares students to work with a diversity of colleagues, whether locally or across jurisdictions, and to serve the public in their communities. </a:t>
            </a:r>
          </a:p>
          <a:p>
            <a:pPr marL="0" marR="0" indent="0" algn="l" defTabSz="457200" rtl="0" eaLnBrk="1" fontAlgn="auto" latinLnBrk="0" hangingPunct="1">
              <a:lnSpc>
                <a:spcPct val="100000"/>
              </a:lnSpc>
              <a:spcBef>
                <a:spcPts val="0"/>
              </a:spcBef>
              <a:spcAft>
                <a:spcPts val="0"/>
              </a:spcAft>
              <a:buClrTx/>
              <a:buSzTx/>
              <a:buFontTx/>
              <a:buNone/>
              <a:tabLst/>
              <a:defRPr/>
            </a:pPr>
            <a:endParaRPr lang="en-US" b="0"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Image: </a:t>
            </a:r>
            <a:r>
              <a:rPr lang="en-US" dirty="0" smtClean="0">
                <a:effectLst/>
                <a:hlinkClick r:id="rId3" tooltip="Nvnkarthik"/>
              </a:rPr>
              <a:t>Nvnkarthik</a:t>
            </a:r>
            <a:r>
              <a:rPr lang="en-US" dirty="0" smtClean="0"/>
              <a:t> | </a:t>
            </a:r>
            <a:r>
              <a:rPr lang="en-US" dirty="0" err="1" smtClean="0"/>
              <a:t>Dreamstime.com</a:t>
            </a:r>
            <a:endParaRPr lang="en-US" baseline="0" dirty="0" smtClean="0"/>
          </a:p>
        </p:txBody>
      </p:sp>
      <p:sp>
        <p:nvSpPr>
          <p:cNvPr id="4" name="Slide Number Placeholder 3"/>
          <p:cNvSpPr>
            <a:spLocks noGrp="1"/>
          </p:cNvSpPr>
          <p:nvPr>
            <p:ph type="sldNum" sz="quarter" idx="10"/>
          </p:nvPr>
        </p:nvSpPr>
        <p:spPr/>
        <p:txBody>
          <a:bodyPr/>
          <a:lstStyle/>
          <a:p>
            <a:fld id="{BED3A293-E2F0-CD45-A2F8-2DD135FF1F86}" type="slidenum">
              <a:rPr lang="en-US" smtClean="0"/>
              <a:t>6</a:t>
            </a:fld>
            <a:endParaRPr lang="en-US"/>
          </a:p>
        </p:txBody>
      </p:sp>
    </p:spTree>
    <p:extLst>
      <p:ext uri="{BB962C8B-B14F-4D97-AF65-F5344CB8AC3E}">
        <p14:creationId xmlns:p14="http://schemas.microsoft.com/office/powerpoint/2010/main" val="16824390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baseline="0" dirty="0" smtClean="0"/>
              <a:t>What is your plan to expose students to demographic diversity and diversity of perspectives as a means of helping them learn to manage diversity?</a:t>
            </a:r>
          </a:p>
          <a:p>
            <a:endParaRPr lang="en-US" b="1" baseline="0" dirty="0" smtClean="0"/>
          </a:p>
          <a:p>
            <a:r>
              <a:rPr lang="en-US" b="1" baseline="0" dirty="0" smtClean="0"/>
              <a:t>For many years, a Diversity Plan was only required if the program was not able to demonstrate adequate diversity among its faculty. It is now required by COPRA for all programs; it is not optional.  So what are the key elements of a Diversity Plan? </a:t>
            </a:r>
          </a:p>
          <a:p>
            <a:pPr marL="228600" indent="-228600">
              <a:buAutoNum type="arabicPeriod"/>
            </a:pPr>
            <a:r>
              <a:rPr lang="en-US" b="1" baseline="0" dirty="0" smtClean="0"/>
              <a:t>It must be a program-level plan. You cannot simply rely on the institution’s Non-Discrimination or Affirmative Action plans or requirements. </a:t>
            </a:r>
          </a:p>
          <a:p>
            <a:pPr marL="228600" indent="-228600">
              <a:buAutoNum type="arabicPeriod"/>
            </a:pPr>
            <a:r>
              <a:rPr lang="en-US" b="1" baseline="0" dirty="0" smtClean="0"/>
              <a:t>It is more than a simple statement of a commitment to diversity. </a:t>
            </a:r>
          </a:p>
          <a:p>
            <a:pPr marL="228600" indent="-228600">
              <a:buAutoNum type="arabicPeriod"/>
            </a:pPr>
            <a:r>
              <a:rPr lang="en-US" b="1" baseline="0" dirty="0" smtClean="0"/>
              <a:t>It should include </a:t>
            </a:r>
            <a:r>
              <a:rPr lang="en-US" b="1" baseline="0" dirty="0" err="1" smtClean="0"/>
              <a:t>benchmarkable</a:t>
            </a:r>
            <a:r>
              <a:rPr lang="en-US" b="1" baseline="0" dirty="0" smtClean="0"/>
              <a:t> goals, resources allocated, strategies used, identification of persons responsible, etc. </a:t>
            </a:r>
          </a:p>
          <a:p>
            <a:pPr marL="228600" indent="-228600">
              <a:buAutoNum type="arabicPeriod"/>
            </a:pPr>
            <a:r>
              <a:rPr lang="en-US" b="1" baseline="0" dirty="0" smtClean="0"/>
              <a:t>It should be linked to the program mission.  </a:t>
            </a:r>
          </a:p>
          <a:p>
            <a:pPr marL="228600" indent="-228600">
              <a:buAutoNum type="arabicPeriod"/>
            </a:pPr>
            <a:r>
              <a:rPr lang="en-US" b="1" baseline="0" dirty="0" smtClean="0"/>
              <a:t>It should include both faculty diversity (Standard 3) and student diversity (Standard 4)</a:t>
            </a:r>
          </a:p>
          <a:p>
            <a:pPr marL="228600" indent="-228600">
              <a:buAutoNum type="arabicPeriod"/>
            </a:pPr>
            <a:r>
              <a:rPr lang="en-US" b="1" baseline="0" dirty="0" smtClean="0"/>
              <a:t>It should not only focus on representative diversity within the program, but also on the inclusive climate. </a:t>
            </a:r>
          </a:p>
          <a:p>
            <a:pPr marL="228600" indent="-228600">
              <a:buAutoNum type="arabicPeriod"/>
            </a:pPr>
            <a:r>
              <a:rPr lang="en-US" b="1" baseline="0" dirty="0" smtClean="0"/>
              <a:t>It can and should address conventional areas such as recruitment and retention, but also the strategies used to promote a supportive and inclusive climate</a:t>
            </a:r>
          </a:p>
          <a:p>
            <a:pPr marL="228600" indent="-228600">
              <a:buAutoNum type="arabicPeriod"/>
            </a:pPr>
            <a:r>
              <a:rPr lang="en-US" b="1" baseline="0" dirty="0" smtClean="0"/>
              <a:t>It can include some non-traditional dimensions of diversity (such as political diversity or diversity of academic disciplines), but also must include the dimensions most relevant for the particular cultural/societal context in which the program is located. For programs in the U.S., this means your Diversity Plan must address issues of race, gender and ethnicity.  For programs outside the U.S., the program has a responsibility to define the dimensions of diversity most relevant in their cultural and historical context. They should ask themselves, “what groups have historically been systematically excluded from access to education, positions of responsibility and authority in public service, and/or fair treatment in society based on discriminatory policies or practices?”</a:t>
            </a:r>
          </a:p>
          <a:p>
            <a:pPr marL="0" indent="0">
              <a:buNone/>
            </a:pPr>
            <a:endParaRPr lang="en-US" b="1" baseline="0" dirty="0" smtClean="0"/>
          </a:p>
          <a:p>
            <a:pPr marL="0" indent="0">
              <a:buNone/>
            </a:pPr>
            <a:r>
              <a:rPr lang="en-US" b="1" baseline="0" dirty="0" smtClean="0"/>
              <a:t>NOTE: If legal or institutional policies preclude engaging in targeted recruitment or collecting data on diversity, you need to construct your Diversity Plan in that context. Keep in mind that students still need to know how to manage it and students, faculty and staff still deserve to work in a supportive environment that demonstrates its commitment to being inclusive. You still need a plan, a process and the resources to execute it and assess its progress. There are no laws that prevent programs from engaging in strategies to make the educational and work environment of their programs more support and inclusive, or to assess how well those strategies are working. </a:t>
            </a:r>
          </a:p>
          <a:p>
            <a:endParaRPr lang="en-US" b="1" baseline="0" dirty="0" smtClean="0"/>
          </a:p>
          <a:p>
            <a:r>
              <a:rPr lang="en-US" b="1" baseline="0" dirty="0" smtClean="0"/>
              <a:t>There are several red flags with respect to Standard 3.2: </a:t>
            </a:r>
          </a:p>
          <a:p>
            <a:r>
              <a:rPr lang="en-US" b="1" baseline="0" dirty="0" smtClean="0"/>
              <a:t>Red flag: A program says that it cannot afford the salaries of members of minorities whose services are procured by larger, better funded institutions.</a:t>
            </a:r>
          </a:p>
          <a:p>
            <a:r>
              <a:rPr lang="en-US" b="1" baseline="0" dirty="0" smtClean="0"/>
              <a:t>Red flag: A program arranges for the SVT to meet with a randomly selected group of students. The students speak glowingly about the program. Asked about the environment, a minority student mentions that when discussing diversity in class, everyone, including the faculty member, turns to the student to ask what being a minority member feels like and what he would do in the situation. That this happens is unsurprising. The instructor should have recognized that everyone turning to the minority student would be inappropriate behavior in a workplace and in the classroom, too. It is a teachable moment. It suggests a problem that the program should know about and have plans to address.</a:t>
            </a:r>
          </a:p>
          <a:p>
            <a:endParaRPr lang="en-US" b="1" baseline="0" dirty="0" smtClean="0"/>
          </a:p>
          <a:p>
            <a:r>
              <a:rPr lang="en-US" b="1" baseline="0" dirty="0" smtClean="0"/>
              <a:t>Redefine inputs and think in terms of outputs and outcomes as well as activities and strategies: </a:t>
            </a:r>
          </a:p>
          <a:p>
            <a:pPr marL="628650" lvl="1" indent="-171450">
              <a:buFont typeface="Arial"/>
              <a:buChar char="•"/>
            </a:pPr>
            <a:r>
              <a:rPr lang="en-US" b="1" baseline="0" dirty="0" smtClean="0"/>
              <a:t>Supplement tenured faculty members with diverse professionals, </a:t>
            </a:r>
          </a:p>
          <a:p>
            <a:pPr marL="628650" lvl="1" indent="-171450">
              <a:buFont typeface="Arial"/>
              <a:buChar char="•"/>
            </a:pPr>
            <a:r>
              <a:rPr lang="en-US" b="1" baseline="0" dirty="0" smtClean="0"/>
              <a:t>Seek guest lecturers representing the diversity of the community</a:t>
            </a:r>
          </a:p>
          <a:p>
            <a:pPr marL="628650" lvl="1" indent="-171450">
              <a:buFont typeface="Arial"/>
              <a:buChar char="•"/>
            </a:pPr>
            <a:r>
              <a:rPr lang="en-US" b="1" baseline="0" dirty="0" smtClean="0"/>
              <a:t>Form partnerships with programs in more diverse areas engaging in exchanges or using technology to support faculty and student interactions</a:t>
            </a:r>
          </a:p>
          <a:p>
            <a:pPr marL="628650" lvl="1" indent="-171450">
              <a:buFont typeface="Arial"/>
              <a:buChar char="•"/>
            </a:pPr>
            <a:r>
              <a:rPr lang="en-US" b="1" baseline="0" dirty="0" smtClean="0"/>
              <a:t>Using  video, role-plays, case materials and simulations to discuss cultural competency in selected courses, including some required</a:t>
            </a:r>
          </a:p>
          <a:p>
            <a:pPr marL="628650" lvl="1" indent="-171450">
              <a:buFont typeface="Arial"/>
              <a:buChar char="•"/>
            </a:pPr>
            <a:r>
              <a:rPr lang="en-US" b="1" baseline="0" dirty="0" smtClean="0"/>
              <a:t>Be thoughtful and be creative</a:t>
            </a:r>
          </a:p>
          <a:p>
            <a:r>
              <a:rPr lang="en-US" b="1" baseline="0" dirty="0" smtClean="0"/>
              <a:t>In sum, manage diversity within your faculty as a way to model management for your students.</a:t>
            </a:r>
          </a:p>
          <a:p>
            <a:endParaRPr lang="en-US" b="1" baseline="0" dirty="0" smtClean="0"/>
          </a:p>
        </p:txBody>
      </p:sp>
      <p:sp>
        <p:nvSpPr>
          <p:cNvPr id="4" name="Slide Number Placeholder 3"/>
          <p:cNvSpPr>
            <a:spLocks noGrp="1"/>
          </p:cNvSpPr>
          <p:nvPr>
            <p:ph type="sldNum" sz="quarter" idx="10"/>
          </p:nvPr>
        </p:nvSpPr>
        <p:spPr/>
        <p:txBody>
          <a:bodyPr/>
          <a:lstStyle/>
          <a:p>
            <a:fld id="{BED3A293-E2F0-CD45-A2F8-2DD135FF1F86}" type="slidenum">
              <a:rPr lang="en-US" smtClean="0"/>
              <a:t>7</a:t>
            </a:fld>
            <a:endParaRPr lang="en-US"/>
          </a:p>
        </p:txBody>
      </p:sp>
    </p:spTree>
    <p:extLst>
      <p:ext uri="{BB962C8B-B14F-4D97-AF65-F5344CB8AC3E}">
        <p14:creationId xmlns:p14="http://schemas.microsoft.com/office/powerpoint/2010/main" val="39180978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baseline="0" dirty="0" smtClean="0"/>
              <a:t>The final element of Standard 3, asks for evidence of faculty performance in the areas of scholarship, community service and engaging with students. You should explain your program’s faculty performance expectations in the context of your mission and describe your process for determining whether your expectations are being met.</a:t>
            </a:r>
          </a:p>
          <a:p>
            <a:r>
              <a:rPr lang="en-US" b="1" baseline="0" dirty="0" smtClean="0"/>
              <a:t>You are continuing to tell a story with a theme, not reporting detailed lists of faculty activities that put the burden on your stakeholders, including the accreditor, to extract the story. For this reason, in the Self Study Report you are not simply asked to upload lengthy </a:t>
            </a:r>
            <a:r>
              <a:rPr lang="en-US" b="1" baseline="0" dirty="0" err="1" smtClean="0"/>
              <a:t>cv’s</a:t>
            </a:r>
            <a:r>
              <a:rPr lang="en-US" b="1" baseline="0" dirty="0" smtClean="0"/>
              <a:t> for all faculty, but rather you are asked to identify exemplars of faculty performance in support of the mission and the evidence that these exemplary activities (publications, research presentations, service projects, creative pedagogies, etc.) have had the desired impacts or outcomes in support of your mission. </a:t>
            </a:r>
          </a:p>
          <a:p>
            <a:r>
              <a:rPr lang="en-US" b="1" baseline="0" dirty="0" smtClean="0"/>
              <a:t>In sum, you must describe the outcomes of faculty research and service in terms of how it advances your mission</a:t>
            </a:r>
          </a:p>
          <a:p>
            <a:r>
              <a:rPr lang="en-US" b="1" baseline="0" dirty="0" smtClean="0"/>
              <a:t>Red flag: your mission is to serve state and local government but your program supports a center for research on international public affairs.</a:t>
            </a:r>
          </a:p>
          <a:p>
            <a:r>
              <a:rPr lang="en-US" b="1" baseline="0" dirty="0" smtClean="0"/>
              <a:t>If you are not achieving your mission as you would like, the root cause might have to do with the expectations and support you are providing to your faculty.</a:t>
            </a:r>
          </a:p>
          <a:p>
            <a:endParaRPr lang="en-US" baseline="0" dirty="0" smtClean="0"/>
          </a:p>
          <a:p>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fld id="{BED3A293-E2F0-CD45-A2F8-2DD135FF1F86}" type="slidenum">
              <a:rPr lang="en-US" smtClean="0"/>
              <a:t>8</a:t>
            </a:fld>
            <a:endParaRPr lang="en-US"/>
          </a:p>
        </p:txBody>
      </p:sp>
    </p:spTree>
    <p:extLst>
      <p:ext uri="{BB962C8B-B14F-4D97-AF65-F5344CB8AC3E}">
        <p14:creationId xmlns:p14="http://schemas.microsoft.com/office/powerpoint/2010/main" val="39180978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This slide lists several additional resources you may find helpful. </a:t>
            </a:r>
          </a:p>
          <a:p>
            <a:endParaRPr lang="en-US" b="1" dirty="0" smtClean="0"/>
          </a:p>
          <a:p>
            <a:r>
              <a:rPr lang="en-US" b="1" dirty="0" smtClean="0"/>
              <a:t>Please submit questions regarding this or any of the videos or regarding the Standards or Self-Study Instructions to the address listed on this slide. Answers will be compiled into FAQs that will be posted and updated regularly, and common concerns will be incorporated into the AI Training Workshop. </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BED3A293-E2F0-CD45-A2F8-2DD135FF1F86}" type="slidenum">
              <a:rPr lang="en-US" smtClean="0"/>
              <a:t>9</a:t>
            </a:fld>
            <a:endParaRPr lang="en-US"/>
          </a:p>
        </p:txBody>
      </p:sp>
    </p:spTree>
    <p:extLst>
      <p:ext uri="{BB962C8B-B14F-4D97-AF65-F5344CB8AC3E}">
        <p14:creationId xmlns:p14="http://schemas.microsoft.com/office/powerpoint/2010/main" val="39737142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186953" y="268288"/>
            <a:ext cx="5669280" cy="39003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400" y="4208929"/>
            <a:ext cx="5458968" cy="1048684"/>
          </a:xfrm>
        </p:spPr>
        <p:txBody>
          <a:bodyPr vert="horz" lIns="91440" tIns="45720" rIns="91440" bIns="45720" rtlCol="0" anchor="b" anchorCtr="0">
            <a:normAutofit/>
          </a:bodyPr>
          <a:lstStyle>
            <a:lvl1pPr algn="l" defTabSz="914400" rtl="0" eaLnBrk="1" latinLnBrk="0" hangingPunct="1">
              <a:spcBef>
                <a:spcPct val="0"/>
              </a:spcBef>
              <a:buNone/>
              <a:defRPr sz="4600" kern="1200">
                <a:solidFill>
                  <a:schemeClr val="accent1"/>
                </a:solidFill>
                <a:latin typeface="+mj-lt"/>
                <a:ea typeface="+mj-ea"/>
                <a:cs typeface="+mj-cs"/>
              </a:defRPr>
            </a:lvl1pPr>
          </a:lstStyle>
          <a:p>
            <a:r>
              <a:rPr lang="en-US" smtClean="0"/>
              <a:t>Click to edit Master title style</a:t>
            </a:r>
            <a:endParaRPr/>
          </a:p>
        </p:txBody>
      </p:sp>
      <p:sp>
        <p:nvSpPr>
          <p:cNvPr id="3" name="Subtitle 2"/>
          <p:cNvSpPr>
            <a:spLocks noGrp="1"/>
          </p:cNvSpPr>
          <p:nvPr>
            <p:ph type="subTitle" idx="1"/>
          </p:nvPr>
        </p:nvSpPr>
        <p:spPr>
          <a:xfrm>
            <a:off x="3200400" y="5257800"/>
            <a:ext cx="5458968" cy="621792"/>
          </a:xfrm>
        </p:spPr>
        <p:txBody>
          <a:bodyPr vert="horz" lIns="91440" tIns="45720" rIns="91440" bIns="45720" rtlCol="0">
            <a:normAutofit/>
          </a:bodyPr>
          <a:lstStyle>
            <a:lvl1pPr marL="0" indent="0" algn="l" defTabSz="914400" rtl="0" eaLnBrk="1" latinLnBrk="0" hangingPunct="1">
              <a:spcBef>
                <a:spcPts val="0"/>
              </a:spcBef>
              <a:buClr>
                <a:schemeClr val="accent1"/>
              </a:buClr>
              <a:buSzPct val="100000"/>
              <a:buFont typeface="Wingdings 2" pitchFamily="18" charset="2"/>
              <a:buNone/>
              <a:defRPr sz="1600" kern="1200">
                <a:solidFill>
                  <a:schemeClr val="tx2"/>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a:off x="3276600" y="390525"/>
            <a:ext cx="5504688" cy="365125"/>
          </a:xfrm>
        </p:spPr>
        <p:txBody>
          <a:bodyPr vert="horz" lIns="91440" tIns="45720" rIns="91440" bIns="45720" rtlCol="0" anchor="ctr"/>
          <a:lstStyle>
            <a:lvl1pPr marL="0" algn="r" defTabSz="914400" rtl="0" eaLnBrk="1" latinLnBrk="0" hangingPunct="1">
              <a:defRPr sz="2200" b="0" kern="1200" baseline="0">
                <a:solidFill>
                  <a:schemeClr val="bg1"/>
                </a:solidFill>
                <a:latin typeface="+mn-lt"/>
                <a:ea typeface="+mn-ea"/>
                <a:cs typeface="+mn-cs"/>
              </a:defRPr>
            </a:lvl1pPr>
          </a:lstStyle>
          <a:p>
            <a:fld id="{B1A24CD3-204F-4468-8EE4-28A6668D006A}" type="datetimeFigureOut">
              <a:rPr lang="en-US" smtClean="0"/>
              <a:t>8/13/14</a:t>
            </a:fld>
            <a:endParaRPr lang="en-US"/>
          </a:p>
        </p:txBody>
      </p:sp>
      <p:sp>
        <p:nvSpPr>
          <p:cNvPr id="5" name="Footer Placeholder 4"/>
          <p:cNvSpPr>
            <a:spLocks noGrp="1"/>
          </p:cNvSpPr>
          <p:nvPr>
            <p:ph type="ftr" sz="quarter" idx="11"/>
          </p:nvPr>
        </p:nvSpPr>
        <p:spPr>
          <a:xfrm>
            <a:off x="3218688" y="6356350"/>
            <a:ext cx="4736592" cy="365125"/>
          </a:xfrm>
        </p:spPr>
        <p:txBody>
          <a:bodyPr vert="horz" lIns="91440" tIns="45720" rIns="91440" bIns="45720" rtlCol="0" anchor="ctr"/>
          <a:lstStyle>
            <a:lvl1pPr marL="0" algn="l" defTabSz="914400" rtl="0" eaLnBrk="1" latinLnBrk="0" hangingPunct="1">
              <a:defRPr sz="1100" b="1" kern="1200">
                <a:solidFill>
                  <a:schemeClr val="tx2">
                    <a:lumMod val="60000"/>
                    <a:lumOff val="40000"/>
                  </a:schemeClr>
                </a:solidFill>
                <a:latin typeface="+mn-lt"/>
                <a:ea typeface="+mn-ea"/>
                <a:cs typeface="+mn-cs"/>
              </a:defRPr>
            </a:lvl1pPr>
          </a:lstStyle>
          <a:p>
            <a:endParaRPr lang="en-US"/>
          </a:p>
        </p:txBody>
      </p:sp>
      <p:sp>
        <p:nvSpPr>
          <p:cNvPr id="6" name="Slide Number Placeholder 5"/>
          <p:cNvSpPr>
            <a:spLocks noGrp="1"/>
          </p:cNvSpPr>
          <p:nvPr>
            <p:ph type="sldNum" sz="quarter" idx="12"/>
          </p:nvPr>
        </p:nvSpPr>
        <p:spPr>
          <a:xfrm>
            <a:off x="8256494"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8/13/14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0" name="Content Placeholder 2"/>
          <p:cNvSpPr>
            <a:spLocks noGrp="1"/>
          </p:cNvSpPr>
          <p:nvPr>
            <p:ph sz="half" idx="14"/>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8/13/14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1" name="Content Placeholder 2"/>
          <p:cNvSpPr>
            <a:spLocks noGrp="1"/>
          </p:cNvSpPr>
          <p:nvPr>
            <p:ph sz="half" idx="14"/>
          </p:nvPr>
        </p:nvSpPr>
        <p:spPr>
          <a:xfrm>
            <a:off x="45720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2" name="Content Placeholder 2"/>
          <p:cNvSpPr>
            <a:spLocks noGrp="1"/>
          </p:cNvSpPr>
          <p:nvPr>
            <p:ph sz="half" idx="15"/>
          </p:nvPr>
        </p:nvSpPr>
        <p:spPr>
          <a:xfrm>
            <a:off x="45720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B1A24CD3-204F-4468-8EE4-28A6668D006A}" type="datetimeFigureOut">
              <a:rPr lang="en-US" smtClean="0"/>
              <a:t>8/13/14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B1A24CD3-204F-4468-8EE4-28A6668D006A}" type="datetimeFigureOut">
              <a:rPr lang="en-US" smtClean="0"/>
              <a:t>8/13/14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en-US" smtClean="0"/>
              <a:t>Click to edit Master title style</a:t>
            </a:r>
            <a:endParaRPr/>
          </a:p>
        </p:txBody>
      </p:sp>
      <p:sp>
        <p:nvSpPr>
          <p:cNvPr id="3" name="Content Placeholder 2"/>
          <p:cNvSpPr>
            <a:spLocks noGrp="1"/>
          </p:cNvSpPr>
          <p:nvPr>
            <p:ph idx="1"/>
          </p:nvPr>
        </p:nvSpPr>
        <p:spPr>
          <a:xfrm>
            <a:off x="4762052" y="990600"/>
            <a:ext cx="3566160" cy="51355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8/13/14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8" name="Rectangle 7"/>
          <p:cNvSpPr/>
          <p:nvPr/>
        </p:nvSpPr>
        <p:spPr>
          <a:xfrm>
            <a:off x="4746811" y="268288"/>
            <a:ext cx="4114800"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en-US" smtClean="0"/>
              <a:t>Click to edit Master title style</a:t>
            </a:r>
            <a:endParaRPr/>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161365" y="6124014"/>
            <a:ext cx="1752600" cy="365125"/>
          </a:xfrm>
        </p:spPr>
        <p:txBody>
          <a:bodyPr/>
          <a:lstStyle>
            <a:lvl1pPr algn="l">
              <a:defRPr/>
            </a:lvl1pPr>
          </a:lstStyle>
          <a:p>
            <a:fld id="{B1A24CD3-204F-4468-8EE4-28A6668D006A}" type="datetimeFigureOut">
              <a:rPr lang="en-US" smtClean="0"/>
              <a:t>8/13/14</a:t>
            </a:fld>
            <a:endParaRPr lang="en-US"/>
          </a:p>
        </p:txBody>
      </p:sp>
      <p:sp>
        <p:nvSpPr>
          <p:cNvPr id="6" name="Footer Placeholder 5"/>
          <p:cNvSpPr>
            <a:spLocks noGrp="1"/>
          </p:cNvSpPr>
          <p:nvPr>
            <p:ph type="ftr" sz="quarter" idx="11"/>
          </p:nvPr>
        </p:nvSpPr>
        <p:spPr>
          <a:xfrm>
            <a:off x="174812" y="6356350"/>
            <a:ext cx="3863788" cy="365125"/>
          </a:xfrm>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9"/>
          <p:cNvSpPr>
            <a:spLocks noGrp="1"/>
          </p:cNvSpPr>
          <p:nvPr>
            <p:ph type="pic" sz="quarter" idx="13"/>
          </p:nvPr>
        </p:nvSpPr>
        <p:spPr>
          <a:xfrm>
            <a:off x="4760258" y="990600"/>
            <a:ext cx="4096512" cy="5611813"/>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8" name="Rectangle 7"/>
          <p:cNvSpPr/>
          <p:nvPr/>
        </p:nvSpPr>
        <p:spPr>
          <a:xfrm>
            <a:off x="7216775" y="268288"/>
            <a:ext cx="1639457"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en-US" smtClean="0"/>
              <a:t>Click to edit Master title style</a:t>
            </a:r>
            <a:endParaRPr/>
          </a:p>
        </p:txBody>
      </p:sp>
      <p:sp>
        <p:nvSpPr>
          <p:cNvPr id="3" name="Picture Placeholder 2"/>
          <p:cNvSpPr>
            <a:spLocks noGrp="1"/>
          </p:cNvSpPr>
          <p:nvPr>
            <p:ph type="pic" idx="1"/>
          </p:nvPr>
        </p:nvSpPr>
        <p:spPr>
          <a:xfrm>
            <a:off x="269874" y="268288"/>
            <a:ext cx="6858000"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8/13/14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4 Pictures with Caption">
    <p:spTree>
      <p:nvGrpSpPr>
        <p:cNvPr id="1" name=""/>
        <p:cNvGrpSpPr/>
        <p:nvPr/>
      </p:nvGrpSpPr>
      <p:grpSpPr>
        <a:xfrm>
          <a:off x="0" y="0"/>
          <a:ext cx="0" cy="0"/>
          <a:chOff x="0" y="0"/>
          <a:chExt cx="0" cy="0"/>
        </a:xfrm>
      </p:grpSpPr>
      <p:sp>
        <p:nvSpPr>
          <p:cNvPr id="8" name="Rectangle 7"/>
          <p:cNvSpPr/>
          <p:nvPr/>
        </p:nvSpPr>
        <p:spPr>
          <a:xfrm>
            <a:off x="8135471" y="268288"/>
            <a:ext cx="720761"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en-US" smtClean="0"/>
              <a:t>Click to edit Master title style</a:t>
            </a:r>
            <a:endParaRPr/>
          </a:p>
        </p:txBody>
      </p:sp>
      <p:sp>
        <p:nvSpPr>
          <p:cNvPr id="3" name="Picture Placeholder 2"/>
          <p:cNvSpPr>
            <a:spLocks noGrp="1"/>
          </p:cNvSpPr>
          <p:nvPr>
            <p:ph type="pic" idx="1"/>
          </p:nvPr>
        </p:nvSpPr>
        <p:spPr>
          <a:xfrm>
            <a:off x="269874" y="268288"/>
            <a:ext cx="3006726"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8/13/14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2"/>
          <p:cNvSpPr>
            <a:spLocks noGrp="1"/>
          </p:cNvSpPr>
          <p:nvPr>
            <p:ph type="pic" idx="13"/>
          </p:nvPr>
        </p:nvSpPr>
        <p:spPr>
          <a:xfrm>
            <a:off x="3352800" y="268288"/>
            <a:ext cx="47019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11" name="Picture Placeholder 2"/>
          <p:cNvSpPr>
            <a:spLocks noGrp="1"/>
          </p:cNvSpPr>
          <p:nvPr>
            <p:ph type="pic" idx="14"/>
          </p:nvPr>
        </p:nvSpPr>
        <p:spPr>
          <a:xfrm>
            <a:off x="33528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12" name="Picture Placeholder 2"/>
          <p:cNvSpPr>
            <a:spLocks noGrp="1"/>
          </p:cNvSpPr>
          <p:nvPr>
            <p:ph type="pic" idx="15"/>
          </p:nvPr>
        </p:nvSpPr>
        <p:spPr>
          <a:xfrm>
            <a:off x="57505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8/13/14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543799" y="1035424"/>
            <a:ext cx="1322295" cy="5090739"/>
          </a:xfrm>
        </p:spPr>
        <p:txBody>
          <a:bodyPr vert="eaVert" anchor="t" anchorCtr="0"/>
          <a:lstStyle/>
          <a:p>
            <a:r>
              <a:rPr lang="en-US" smtClean="0"/>
              <a:t>Click to edit Master title style</a:t>
            </a:r>
            <a:endParaRPr/>
          </a:p>
        </p:txBody>
      </p:sp>
      <p:sp>
        <p:nvSpPr>
          <p:cNvPr id="3" name="Vertical Text Placeholder 2"/>
          <p:cNvSpPr>
            <a:spLocks noGrp="1"/>
          </p:cNvSpPr>
          <p:nvPr>
            <p:ph type="body" orient="vert" idx="1"/>
          </p:nvPr>
        </p:nvSpPr>
        <p:spPr>
          <a:xfrm>
            <a:off x="457200" y="1035424"/>
            <a:ext cx="6019800" cy="5109789"/>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8/13/14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8/13/14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7" name="Rectangle 6"/>
          <p:cNvSpPr/>
          <p:nvPr/>
        </p:nvSpPr>
        <p:spPr>
          <a:xfrm>
            <a:off x="3186953" y="268288"/>
            <a:ext cx="5669280" cy="25603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399" y="4171950"/>
            <a:ext cx="5457919" cy="1085850"/>
          </a:xfrm>
        </p:spPr>
        <p:txBody>
          <a:bodyPr>
            <a:normAutofit/>
          </a:bodyPr>
          <a:lstStyle>
            <a:lvl1pPr>
              <a:defRPr sz="4600"/>
            </a:lvl1pPr>
          </a:lstStyle>
          <a:p>
            <a:r>
              <a:rPr lang="en-US" smtClean="0"/>
              <a:t>Click to edit Master title style</a:t>
            </a:r>
            <a:endParaRPr/>
          </a:p>
        </p:txBody>
      </p:sp>
      <p:sp>
        <p:nvSpPr>
          <p:cNvPr id="3" name="Subtitle 2"/>
          <p:cNvSpPr>
            <a:spLocks noGrp="1"/>
          </p:cNvSpPr>
          <p:nvPr>
            <p:ph type="subTitle" idx="1"/>
          </p:nvPr>
        </p:nvSpPr>
        <p:spPr>
          <a:xfrm>
            <a:off x="3200401" y="5257799"/>
            <a:ext cx="5457918" cy="618565"/>
          </a:xfrm>
        </p:spPr>
        <p:txBody>
          <a:bodyPr>
            <a:normAutofit/>
          </a:bodyPr>
          <a:lstStyle>
            <a:lvl1pPr marL="0" indent="0" algn="l">
              <a:spcBef>
                <a:spcPct val="0"/>
              </a:spcBef>
              <a:buNone/>
              <a:defRPr sz="1600">
                <a:solidFill>
                  <a:schemeClr val="tx2"/>
                </a:solidFill>
              </a:defRPr>
            </a:lvl1pPr>
            <a:lvl2pPr marL="457200" indent="0" algn="ctr">
              <a:spcBef>
                <a:spcPct val="0"/>
              </a:spcBef>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a:off x="3276600" y="389965"/>
            <a:ext cx="5499847" cy="365125"/>
          </a:xfrm>
        </p:spPr>
        <p:txBody>
          <a:bodyPr/>
          <a:lstStyle>
            <a:lvl1pPr>
              <a:defRPr sz="2200" b="0" baseline="0">
                <a:solidFill>
                  <a:schemeClr val="bg1"/>
                </a:solidFill>
              </a:defRPr>
            </a:lvl1pPr>
          </a:lstStyle>
          <a:p>
            <a:fld id="{B1A24CD3-204F-4468-8EE4-28A6668D006A}" type="datetimeFigureOut">
              <a:rPr lang="en-US" smtClean="0"/>
              <a:t>8/13/14</a:t>
            </a:fld>
            <a:endParaRPr lang="en-US"/>
          </a:p>
        </p:txBody>
      </p:sp>
      <p:sp>
        <p:nvSpPr>
          <p:cNvPr id="5" name="Footer Placeholder 4"/>
          <p:cNvSpPr>
            <a:spLocks noGrp="1"/>
          </p:cNvSpPr>
          <p:nvPr>
            <p:ph type="ftr" sz="quarter" idx="11"/>
          </p:nvPr>
        </p:nvSpPr>
        <p:spPr>
          <a:xfrm>
            <a:off x="3213847" y="6356350"/>
            <a:ext cx="4734112" cy="365125"/>
          </a:xfrm>
        </p:spPr>
        <p:txBody>
          <a:bodyPr/>
          <a:lstStyle/>
          <a:p>
            <a:endParaRPr lang="en-US"/>
          </a:p>
        </p:txBody>
      </p:sp>
      <p:sp>
        <p:nvSpPr>
          <p:cNvPr id="6" name="Slide Number Placeholder 5"/>
          <p:cNvSpPr>
            <a:spLocks noGrp="1"/>
          </p:cNvSpPr>
          <p:nvPr>
            <p:ph type="sldNum" sz="quarter" idx="12"/>
          </p:nvPr>
        </p:nvSpPr>
        <p:spPr>
          <a:xfrm>
            <a:off x="8265459"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3200400" y="2877671"/>
            <a:ext cx="5646867" cy="1280160"/>
          </a:xfrm>
        </p:spPr>
        <p:txBody>
          <a:bodyPr/>
          <a:lstStyle>
            <a:lvl1pPr>
              <a:buNone/>
              <a:defRPr/>
            </a:lvl1pPr>
          </a:lstStyle>
          <a:p>
            <a:r>
              <a:rPr lang="en-US" smtClean="0"/>
              <a:t>Drag picture to placeholder or click icon to add</a:t>
            </a:r>
            <a:endParaRPr/>
          </a:p>
        </p:txBody>
      </p:sp>
      <p:sp>
        <p:nvSpPr>
          <p:cNvPr id="10" name="Rectangle 9"/>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Content, and Picture">
    <p:spTree>
      <p:nvGrpSpPr>
        <p:cNvPr id="1" name=""/>
        <p:cNvGrpSpPr/>
        <p:nvPr/>
      </p:nvGrpSpPr>
      <p:grpSpPr>
        <a:xfrm>
          <a:off x="0" y="0"/>
          <a:ext cx="0" cy="0"/>
          <a:chOff x="0" y="0"/>
          <a:chExt cx="0" cy="0"/>
        </a:xfrm>
      </p:grpSpPr>
      <p:sp>
        <p:nvSpPr>
          <p:cNvPr id="7" name="Rectangle 6"/>
          <p:cNvSpPr/>
          <p:nvPr/>
        </p:nvSpPr>
        <p:spPr>
          <a:xfrm>
            <a:off x="269875"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178423" y="914400"/>
            <a:ext cx="6508377" cy="1143000"/>
          </a:xfrm>
        </p:spPr>
        <p:txBody>
          <a:bodyPr/>
          <a:lstStyle/>
          <a:p>
            <a:r>
              <a:rPr lang="en-US" smtClean="0"/>
              <a:t>Click to edit Master title style</a:t>
            </a:r>
            <a:endParaRPr/>
          </a:p>
        </p:txBody>
      </p:sp>
      <p:sp>
        <p:nvSpPr>
          <p:cNvPr id="3" name="Content Placeholder 2"/>
          <p:cNvSpPr>
            <a:spLocks noGrp="1"/>
          </p:cNvSpPr>
          <p:nvPr>
            <p:ph idx="1"/>
          </p:nvPr>
        </p:nvSpPr>
        <p:spPr>
          <a:xfrm>
            <a:off x="2178423" y="2209800"/>
            <a:ext cx="6508377" cy="3916363"/>
          </a:xfrm>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8/13/14</a:t>
            </a:fld>
            <a:endParaRPr lang="en-US"/>
          </a:p>
        </p:txBody>
      </p:sp>
      <p:sp>
        <p:nvSpPr>
          <p:cNvPr id="5" name="Footer Placeholder 4"/>
          <p:cNvSpPr>
            <a:spLocks noGrp="1"/>
          </p:cNvSpPr>
          <p:nvPr>
            <p:ph type="ftr" sz="quarter" idx="11"/>
          </p:nvPr>
        </p:nvSpPr>
        <p:spPr>
          <a:xfrm>
            <a:off x="2178423" y="6356350"/>
            <a:ext cx="4926852" cy="365125"/>
          </a:xfrm>
        </p:spPr>
        <p:txBody>
          <a:bodyPr/>
          <a:lstStyle/>
          <a:p>
            <a:endParaRPr lang="en-US"/>
          </a:p>
        </p:txBody>
      </p:sp>
      <p:sp>
        <p:nvSpPr>
          <p:cNvPr id="6" name="Slide Number Placeholder 5"/>
          <p:cNvSpPr>
            <a:spLocks noGrp="1"/>
          </p:cNvSpPr>
          <p:nvPr>
            <p:ph type="sldNum" sz="quarter" idx="12"/>
          </p:nvPr>
        </p:nvSpPr>
        <p:spPr>
          <a:xfrm>
            <a:off x="331694" y="361016"/>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5" y="1976718"/>
            <a:ext cx="1645920" cy="4625788"/>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7758952" y="268288"/>
            <a:ext cx="1099073" cy="635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09801" y="3429000"/>
            <a:ext cx="4966446" cy="1398494"/>
          </a:xfrm>
        </p:spPr>
        <p:txBody>
          <a:bodyPr anchor="b" anchorCtr="0"/>
          <a:lstStyle>
            <a:lvl1pPr algn="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2209801"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5562600" y="6356350"/>
            <a:ext cx="1622612" cy="365125"/>
          </a:xfrm>
        </p:spPr>
        <p:txBody>
          <a:bodyPr/>
          <a:lstStyle/>
          <a:p>
            <a:fld id="{B1A24CD3-204F-4468-8EE4-28A6668D006A}" type="datetimeFigureOut">
              <a:rPr lang="en-US" smtClean="0"/>
              <a:t>8/13/14</a:t>
            </a:fld>
            <a:endParaRPr lang="en-US"/>
          </a:p>
        </p:txBody>
      </p:sp>
      <p:sp>
        <p:nvSpPr>
          <p:cNvPr id="5" name="Footer Placeholder 4"/>
          <p:cNvSpPr>
            <a:spLocks noGrp="1"/>
          </p:cNvSpPr>
          <p:nvPr>
            <p:ph type="ftr" sz="quarter" idx="11"/>
          </p:nvPr>
        </p:nvSpPr>
        <p:spPr>
          <a:xfrm>
            <a:off x="174812" y="6356350"/>
            <a:ext cx="5311588" cy="365125"/>
          </a:xfrm>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ection with Picture">
    <p:spTree>
      <p:nvGrpSpPr>
        <p:cNvPr id="1" name=""/>
        <p:cNvGrpSpPr/>
        <p:nvPr/>
      </p:nvGrpSpPr>
      <p:grpSpPr>
        <a:xfrm>
          <a:off x="0" y="0"/>
          <a:ext cx="0" cy="0"/>
          <a:chOff x="0" y="0"/>
          <a:chExt cx="0" cy="0"/>
        </a:xfrm>
      </p:grpSpPr>
      <p:sp>
        <p:nvSpPr>
          <p:cNvPr id="7" name="Rectangle 6"/>
          <p:cNvSpPr/>
          <p:nvPr/>
        </p:nvSpPr>
        <p:spPr>
          <a:xfrm>
            <a:off x="269875" y="4773706"/>
            <a:ext cx="2971800" cy="18445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720354" y="3429001"/>
            <a:ext cx="4966446" cy="1398494"/>
          </a:xfrm>
        </p:spPr>
        <p:txBody>
          <a:bodyPr anchor="b" anchorCtr="0"/>
          <a:lstStyle>
            <a:lvl1pPr algn="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3720354"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6" name="Slide Number Placeholder 5"/>
          <p:cNvSpPr>
            <a:spLocks noGrp="1"/>
          </p:cNvSpPr>
          <p:nvPr>
            <p:ph type="sldNum" sz="quarter" idx="12"/>
          </p:nvPr>
        </p:nvSpPr>
        <p:spPr>
          <a:xfrm>
            <a:off x="351212" y="6104965"/>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4" y="268288"/>
            <a:ext cx="2971800" cy="4438650"/>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28244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8/13/14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88352" cy="1143000"/>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457200"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279391"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279391"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B1A24CD3-204F-4468-8EE4-28A6668D006A}" type="datetimeFigureOut">
              <a:rPr lang="en-US" smtClean="0"/>
              <a:t>8/13/14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57199" y="2214562"/>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8/13/14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57199" y="4224973"/>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theme" Target="../theme/theme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199" y="914400"/>
            <a:ext cx="6508377" cy="1143000"/>
          </a:xfrm>
          <a:prstGeom prst="rect">
            <a:avLst/>
          </a:prstGeom>
        </p:spPr>
        <p:txBody>
          <a:bodyPr vert="horz" lIns="91440" tIns="45720" rIns="91440" bIns="45720" rtlCol="0" anchor="b" anchorCtr="0">
            <a:noAutofit/>
          </a:bodyPr>
          <a:lstStyle/>
          <a:p>
            <a:r>
              <a:rPr lang="en-US" smtClean="0"/>
              <a:t>Click to edit Master title style</a:t>
            </a:r>
            <a:endParaRPr/>
          </a:p>
        </p:txBody>
      </p:sp>
      <p:sp>
        <p:nvSpPr>
          <p:cNvPr id="3" name="Text Placeholder 2"/>
          <p:cNvSpPr>
            <a:spLocks noGrp="1"/>
          </p:cNvSpPr>
          <p:nvPr>
            <p:ph type="body" idx="1"/>
          </p:nvPr>
        </p:nvSpPr>
        <p:spPr>
          <a:xfrm>
            <a:off x="457199" y="2209800"/>
            <a:ext cx="6508377" cy="39163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7198659" y="6356350"/>
            <a:ext cx="1752600" cy="365125"/>
          </a:xfrm>
          <a:prstGeom prst="rect">
            <a:avLst/>
          </a:prstGeom>
        </p:spPr>
        <p:txBody>
          <a:bodyPr vert="horz" lIns="91440" tIns="45720" rIns="91440" bIns="45720" rtlCol="0" anchor="ctr"/>
          <a:lstStyle>
            <a:lvl1pPr algn="r">
              <a:defRPr sz="1100" b="1">
                <a:solidFill>
                  <a:schemeClr val="tx2">
                    <a:lumMod val="60000"/>
                    <a:lumOff val="40000"/>
                  </a:schemeClr>
                </a:solidFill>
              </a:defRPr>
            </a:lvl1pPr>
          </a:lstStyle>
          <a:p>
            <a:fld id="{B1A24CD3-204F-4468-8EE4-28A6668D006A}" type="datetimeFigureOut">
              <a:rPr lang="en-US" smtClean="0"/>
              <a:t>8/13/14</a:t>
            </a:fld>
            <a:endParaRPr lang="en-US"/>
          </a:p>
        </p:txBody>
      </p:sp>
      <p:sp>
        <p:nvSpPr>
          <p:cNvPr id="5" name="Footer Placeholder 4"/>
          <p:cNvSpPr>
            <a:spLocks noGrp="1"/>
          </p:cNvSpPr>
          <p:nvPr>
            <p:ph type="ftr" sz="quarter" idx="3"/>
          </p:nvPr>
        </p:nvSpPr>
        <p:spPr>
          <a:xfrm>
            <a:off x="174812" y="6356350"/>
            <a:ext cx="6007100" cy="365125"/>
          </a:xfrm>
          <a:prstGeom prst="rect">
            <a:avLst/>
          </a:prstGeom>
        </p:spPr>
        <p:txBody>
          <a:bodyPr vert="horz" lIns="91440" tIns="45720" rIns="91440" bIns="45720" rtlCol="0" anchor="ctr"/>
          <a:lstStyle>
            <a:lvl1pPr algn="l">
              <a:defRPr sz="1100" b="1">
                <a:solidFill>
                  <a:schemeClr val="tx2">
                    <a:lumMod val="60000"/>
                    <a:lumOff val="40000"/>
                  </a:schemeClr>
                </a:solidFill>
              </a:defRPr>
            </a:lvl1pPr>
          </a:lstStyle>
          <a:p>
            <a:endParaRPr lang="en-US"/>
          </a:p>
        </p:txBody>
      </p:sp>
      <p:sp>
        <p:nvSpPr>
          <p:cNvPr id="6" name="Slide Number Placeholder 5"/>
          <p:cNvSpPr>
            <a:spLocks noGrp="1"/>
          </p:cNvSpPr>
          <p:nvPr>
            <p:ph type="sldNum" sz="quarter" idx="4"/>
          </p:nvPr>
        </p:nvSpPr>
        <p:spPr>
          <a:xfrm>
            <a:off x="8256494" y="361016"/>
            <a:ext cx="506506" cy="365125"/>
          </a:xfrm>
          <a:prstGeom prst="rect">
            <a:avLst/>
          </a:prstGeom>
        </p:spPr>
        <p:txBody>
          <a:bodyPr vert="horz" lIns="91440" tIns="45720" rIns="91440" bIns="45720" rtlCol="0" anchor="ctr"/>
          <a:lstStyle>
            <a:lvl1pPr algn="r">
              <a:defRPr sz="2200" b="1">
                <a:solidFill>
                  <a:schemeClr val="bg1"/>
                </a:solidFill>
              </a:defRPr>
            </a:lvl1pPr>
          </a:lstStyle>
          <a:p>
            <a:fld id="{57AF16DE-A0D5-4438-950F-5B1E159C2C2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Lst>
  <p:txStyles>
    <p:titleStyle>
      <a:lvl1pPr algn="l" defTabSz="914400" rtl="0" eaLnBrk="1" latinLnBrk="0" hangingPunct="1">
        <a:spcBef>
          <a:spcPct val="0"/>
        </a:spcBef>
        <a:buNone/>
        <a:defRPr sz="3600" kern="1200">
          <a:solidFill>
            <a:schemeClr val="accent1"/>
          </a:solidFill>
          <a:latin typeface="+mj-lt"/>
          <a:ea typeface="+mj-ea"/>
          <a:cs typeface="+mj-cs"/>
        </a:defRPr>
      </a:lvl1pPr>
    </p:titleStyle>
    <p:bodyStyle>
      <a:lvl1pPr marL="228600" indent="-228600" algn="l" defTabSz="914400" rtl="0" eaLnBrk="1" latinLnBrk="0" hangingPunct="1">
        <a:spcBef>
          <a:spcPts val="1800"/>
        </a:spcBef>
        <a:buClr>
          <a:schemeClr val="accent1"/>
        </a:buClr>
        <a:buSzPct val="100000"/>
        <a:buFont typeface="Wingdings 2" pitchFamily="18" charset="2"/>
        <a:buChar char="¡"/>
        <a:defRPr sz="2000" kern="1200">
          <a:solidFill>
            <a:schemeClr val="tx2"/>
          </a:solidFill>
          <a:latin typeface="+mn-lt"/>
          <a:ea typeface="+mn-ea"/>
          <a:cs typeface="+mn-cs"/>
        </a:defRPr>
      </a:lvl1pPr>
      <a:lvl2pPr marL="4572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2pPr>
      <a:lvl3pPr marL="6858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3pPr>
      <a:lvl4pPr marL="9144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4pPr>
      <a:lvl5pPr marL="11430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5pPr>
      <a:lvl6pPr marL="1377950"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6pPr>
      <a:lvl7pPr marL="1603375" indent="-228600" algn="l" defTabSz="914400" rtl="0" eaLnBrk="1" latinLnBrk="0" hangingPunct="1">
        <a:spcBef>
          <a:spcPct val="20000"/>
        </a:spcBef>
        <a:buClr>
          <a:schemeClr val="accent1"/>
        </a:buClr>
        <a:buFont typeface="Wingdings 2" pitchFamily="18" charset="2"/>
        <a:buChar char=""/>
        <a:defRPr lang="en-US" sz="1800" kern="1200" dirty="0" smtClean="0">
          <a:solidFill>
            <a:schemeClr val="tx2"/>
          </a:solidFill>
          <a:latin typeface="+mn-lt"/>
          <a:ea typeface="+mn-ea"/>
          <a:cs typeface="+mn-cs"/>
        </a:defRPr>
      </a:lvl7pPr>
      <a:lvl8pPr marL="1830388"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8pPr>
      <a:lvl9pPr marL="2057400" indent="-228600" algn="l" defTabSz="914400" rtl="0" eaLnBrk="1" latinLnBrk="0" hangingPunct="1">
        <a:spcBef>
          <a:spcPct val="20000"/>
        </a:spcBef>
        <a:buClr>
          <a:schemeClr val="accent1"/>
        </a:buClr>
        <a:buFont typeface="Wingdings 2" pitchFamily="18" charset="2"/>
        <a:buChar char=""/>
        <a:defRPr lang="en-US" sz="1800" kern="1200" dirty="0">
          <a:solidFill>
            <a:schemeClr val="tx2"/>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10.xml"/><Relationship Id="rId3" Type="http://schemas.openxmlformats.org/officeDocument/2006/relationships/image" Target="../media/image6.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2.xml"/><Relationship Id="rId3" Type="http://schemas.openxmlformats.org/officeDocument/2006/relationships/image" Target="../media/image2.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4.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6.xml"/><Relationship Id="rId3" Type="http://schemas.openxmlformats.org/officeDocument/2006/relationships/image" Target="../media/image5.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4.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4.jpeg"/></Relationships>
</file>

<file path=ppt/slides/_rels/slide9.xml.rels><?xml version="1.0" encoding="UTF-8" standalone="yes"?>
<Relationships xmlns="http://schemas.openxmlformats.org/package/2006/relationships"><Relationship Id="rId3" Type="http://schemas.openxmlformats.org/officeDocument/2006/relationships/hyperlink" Target="http://accreditation.naspaa.org/resources" TargetMode="External"/><Relationship Id="rId4" Type="http://schemas.openxmlformats.org/officeDocument/2006/relationships/hyperlink" Target="http://naspaa.org/accreditation/NS/25" TargetMode="External"/><Relationship Id="rId5" Type="http://schemas.openxmlformats.org/officeDocument/2006/relationships/hyperlink" Target="http://accreditation.naspaa.org/resources/peer-examples" TargetMode="External"/><Relationship Id="rId6" Type="http://schemas.openxmlformats.org/officeDocument/2006/relationships/hyperlink" Target="http://accreditation.naspaa.org/ai-questions" TargetMode="External"/><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73692" y="4208929"/>
            <a:ext cx="6070308" cy="1048684"/>
          </a:xfrm>
        </p:spPr>
        <p:txBody>
          <a:bodyPr>
            <a:normAutofit fontScale="90000"/>
          </a:bodyPr>
          <a:lstStyle/>
          <a:p>
            <a:r>
              <a:rPr lang="en-US" dirty="0" smtClean="0"/>
              <a:t>NASPAA Accreditation</a:t>
            </a:r>
            <a:endParaRPr lang="en-US" dirty="0"/>
          </a:p>
        </p:txBody>
      </p:sp>
      <p:sp>
        <p:nvSpPr>
          <p:cNvPr id="3" name="Subtitle 2"/>
          <p:cNvSpPr>
            <a:spLocks noGrp="1"/>
          </p:cNvSpPr>
          <p:nvPr>
            <p:ph type="subTitle" idx="1"/>
          </p:nvPr>
        </p:nvSpPr>
        <p:spPr>
          <a:xfrm>
            <a:off x="3073691" y="5257799"/>
            <a:ext cx="5747923" cy="1209431"/>
          </a:xfrm>
        </p:spPr>
        <p:txBody>
          <a:bodyPr>
            <a:normAutofit/>
          </a:bodyPr>
          <a:lstStyle/>
          <a:p>
            <a:r>
              <a:rPr lang="en-US" sz="2400" dirty="0" smtClean="0"/>
              <a:t>Matching operations with mission: Faculty performance</a:t>
            </a:r>
          </a:p>
          <a:p>
            <a:r>
              <a:rPr lang="en-US" sz="2400" dirty="0" smtClean="0"/>
              <a:t>Standard 3</a:t>
            </a:r>
            <a:endParaRPr lang="en-US" sz="2400" dirty="0"/>
          </a:p>
        </p:txBody>
      </p:sp>
      <p:pic>
        <p:nvPicPr>
          <p:cNvPr id="5" name="Picture 4" descr="NASPAAlog.jpg"/>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5896257" y="1002458"/>
            <a:ext cx="2067059" cy="978408"/>
          </a:xfrm>
          <a:prstGeom prst="rect">
            <a:avLst/>
          </a:prstGeom>
        </p:spPr>
      </p:pic>
    </p:spTree>
    <p:extLst>
      <p:ext uri="{BB962C8B-B14F-4D97-AF65-F5344CB8AC3E}">
        <p14:creationId xmlns:p14="http://schemas.microsoft.com/office/powerpoint/2010/main" val="470348120"/>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NASPAAlog.jpg"/>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2449806" y="517878"/>
            <a:ext cx="3090819" cy="1462988"/>
          </a:xfrm>
          <a:prstGeom prst="rect">
            <a:avLst/>
          </a:prstGeom>
        </p:spPr>
      </p:pic>
      <p:sp>
        <p:nvSpPr>
          <p:cNvPr id="6" name="Content Placeholder 5"/>
          <p:cNvSpPr>
            <a:spLocks noGrp="1"/>
          </p:cNvSpPr>
          <p:nvPr>
            <p:ph sz="half" idx="1"/>
          </p:nvPr>
        </p:nvSpPr>
        <p:spPr>
          <a:xfrm>
            <a:off x="457199" y="2214561"/>
            <a:ext cx="7396163" cy="3646281"/>
          </a:xfrm>
        </p:spPr>
        <p:txBody>
          <a:bodyPr>
            <a:noAutofit/>
          </a:bodyPr>
          <a:lstStyle/>
          <a:p>
            <a:pPr marL="0" indent="0" algn="ctr">
              <a:buNone/>
            </a:pPr>
            <a:r>
              <a:rPr lang="en-US" sz="3600" b="1" dirty="0" smtClean="0">
                <a:solidFill>
                  <a:schemeClr val="accent2">
                    <a:lumMod val="90000"/>
                    <a:lumOff val="10000"/>
                  </a:schemeClr>
                </a:solidFill>
              </a:rPr>
              <a:t>Mission-driven</a:t>
            </a:r>
          </a:p>
          <a:p>
            <a:pPr marL="0" indent="0" algn="ctr">
              <a:buNone/>
            </a:pPr>
            <a:r>
              <a:rPr lang="en-US" sz="3600" b="1" dirty="0" smtClean="0">
                <a:solidFill>
                  <a:schemeClr val="accent2">
                    <a:lumMod val="90000"/>
                    <a:lumOff val="10000"/>
                  </a:schemeClr>
                </a:solidFill>
              </a:rPr>
              <a:t>Outcomes-oriented</a:t>
            </a:r>
          </a:p>
          <a:p>
            <a:pPr marL="0" indent="0" algn="ctr">
              <a:buNone/>
            </a:pPr>
            <a:r>
              <a:rPr lang="en-US" sz="3600" b="1" dirty="0" smtClean="0">
                <a:solidFill>
                  <a:schemeClr val="accent2">
                    <a:lumMod val="90000"/>
                    <a:lumOff val="10000"/>
                  </a:schemeClr>
                </a:solidFill>
              </a:rPr>
              <a:t>Evidence-based</a:t>
            </a:r>
          </a:p>
          <a:p>
            <a:pPr marL="0" indent="0" algn="ctr">
              <a:buNone/>
            </a:pPr>
            <a:r>
              <a:rPr lang="en-US" sz="3600" b="1" dirty="0" smtClean="0">
                <a:solidFill>
                  <a:schemeClr val="accent2">
                    <a:lumMod val="90000"/>
                    <a:lumOff val="10000"/>
                  </a:schemeClr>
                </a:solidFill>
              </a:rPr>
              <a:t>Accreditation-earning</a:t>
            </a:r>
          </a:p>
          <a:p>
            <a:pPr marL="0" indent="0" algn="ctr">
              <a:buNone/>
            </a:pPr>
            <a:r>
              <a:rPr lang="en-US" sz="3600" b="1" dirty="0" smtClean="0">
                <a:solidFill>
                  <a:schemeClr val="accent2">
                    <a:lumMod val="90000"/>
                    <a:lumOff val="10000"/>
                  </a:schemeClr>
                </a:solidFill>
              </a:rPr>
              <a:t>Program Management</a:t>
            </a:r>
          </a:p>
        </p:txBody>
      </p:sp>
    </p:spTree>
    <p:extLst>
      <p:ext uri="{BB962C8B-B14F-4D97-AF65-F5344CB8AC3E}">
        <p14:creationId xmlns:p14="http://schemas.microsoft.com/office/powerpoint/2010/main" val="713270900"/>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Managing human resources</a:t>
            </a:r>
            <a:endParaRPr lang="en-US" dirty="0"/>
          </a:p>
        </p:txBody>
      </p:sp>
      <p:pic>
        <p:nvPicPr>
          <p:cNvPr id="5" name="Picture Placeholder 4" descr="HRM_dreamstime_m_23321897.jpg"/>
          <p:cNvPicPr>
            <a:picLocks noGrp="1" noChangeAspect="1"/>
          </p:cNvPicPr>
          <p:nvPr>
            <p:ph type="pic" idx="1"/>
          </p:nvPr>
        </p:nvPicPr>
        <p:blipFill rotWithShape="1">
          <a:blip r:embed="rId3" cstate="email">
            <a:extLst>
              <a:ext uri="{28A0092B-C50C-407E-A947-70E740481C1C}">
                <a14:useLocalDpi xmlns:a14="http://schemas.microsoft.com/office/drawing/2010/main" val="0"/>
              </a:ext>
            </a:extLst>
          </a:blip>
          <a:srcRect t="14123" r="-1127" b="10266"/>
          <a:stretch/>
        </p:blipFill>
        <p:spPr>
          <a:xfrm>
            <a:off x="763008" y="288338"/>
            <a:ext cx="5231392" cy="3614795"/>
          </a:xfrm>
        </p:spPr>
      </p:pic>
      <p:sp>
        <p:nvSpPr>
          <p:cNvPr id="4" name="Text Placeholder 3"/>
          <p:cNvSpPr>
            <a:spLocks noGrp="1"/>
          </p:cNvSpPr>
          <p:nvPr>
            <p:ph type="body" sz="half" idx="2"/>
          </p:nvPr>
        </p:nvSpPr>
        <p:spPr/>
        <p:txBody>
          <a:bodyPr/>
          <a:lstStyle/>
          <a:p>
            <a:r>
              <a:rPr lang="en-US" dirty="0" smtClean="0"/>
              <a:t>How do you find and develop faculty talents to support your mission? </a:t>
            </a:r>
          </a:p>
          <a:p>
            <a:r>
              <a:rPr lang="en-US" dirty="0" smtClean="0"/>
              <a:t>How do you assess their performance consistent with your mission?</a:t>
            </a:r>
            <a:endParaRPr lang="en-US" dirty="0"/>
          </a:p>
        </p:txBody>
      </p:sp>
    </p:spTree>
    <p:extLst>
      <p:ext uri="{BB962C8B-B14F-4D97-AF65-F5344CB8AC3E}">
        <p14:creationId xmlns:p14="http://schemas.microsoft.com/office/powerpoint/2010/main" val="302525667"/>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Standard 3.1: </a:t>
            </a:r>
            <a:br>
              <a:rPr lang="en-US" dirty="0" smtClean="0"/>
            </a:br>
            <a:r>
              <a:rPr lang="en-US" dirty="0" smtClean="0"/>
              <a:t>Faculty </a:t>
            </a:r>
            <a:r>
              <a:rPr lang="en-US" dirty="0"/>
              <a:t>q</a:t>
            </a:r>
            <a:r>
              <a:rPr lang="en-US" dirty="0" smtClean="0"/>
              <a:t>ualifications</a:t>
            </a:r>
            <a:endParaRPr lang="en-US" dirty="0"/>
          </a:p>
        </p:txBody>
      </p:sp>
      <p:sp>
        <p:nvSpPr>
          <p:cNvPr id="3" name="Content Placeholder 2"/>
          <p:cNvSpPr>
            <a:spLocks noGrp="1"/>
          </p:cNvSpPr>
          <p:nvPr>
            <p:ph idx="1"/>
          </p:nvPr>
        </p:nvSpPr>
        <p:spPr>
          <a:xfrm>
            <a:off x="457199" y="2057400"/>
            <a:ext cx="7112001" cy="4513029"/>
          </a:xfrm>
        </p:spPr>
        <p:txBody>
          <a:bodyPr>
            <a:normAutofit fontScale="70000" lnSpcReduction="20000"/>
          </a:bodyPr>
          <a:lstStyle/>
          <a:p>
            <a:pPr marL="0" indent="0">
              <a:buNone/>
            </a:pPr>
            <a:endParaRPr lang="en-US" dirty="0"/>
          </a:p>
          <a:p>
            <a:r>
              <a:rPr lang="en-US" sz="3200" dirty="0" smtClean="0"/>
              <a:t>What qualifies someone to help others learn public service?</a:t>
            </a:r>
          </a:p>
          <a:p>
            <a:r>
              <a:rPr lang="en-US" sz="3200" dirty="0" smtClean="0"/>
              <a:t>What qualifies someone to help others learn public service as your mission defines it?</a:t>
            </a:r>
          </a:p>
          <a:p>
            <a:r>
              <a:rPr lang="en-US" sz="3200" dirty="0" smtClean="0"/>
              <a:t>How do you ensure comparability in qualifications across modalities?</a:t>
            </a:r>
          </a:p>
          <a:p>
            <a:r>
              <a:rPr lang="en-US" sz="3200" dirty="0" smtClean="0"/>
              <a:t>“Rule of Five” minimum faculty nucleus (Std. 2)</a:t>
            </a:r>
          </a:p>
          <a:p>
            <a:r>
              <a:rPr lang="en-US" sz="3200" dirty="0" smtClean="0"/>
              <a:t>“50% Rules” </a:t>
            </a:r>
            <a:endParaRPr lang="en-US" sz="3200" dirty="0"/>
          </a:p>
          <a:p>
            <a:pPr lvl="1"/>
            <a:r>
              <a:rPr lang="en-US" sz="3000" dirty="0" smtClean="0"/>
              <a:t>Courses taught by FT faculty of the institution</a:t>
            </a:r>
          </a:p>
          <a:p>
            <a:pPr lvl="1"/>
            <a:r>
              <a:rPr lang="en-US" sz="3000" dirty="0" smtClean="0"/>
              <a:t>Courses delivering competencies taught by nucleus</a:t>
            </a:r>
          </a:p>
          <a:p>
            <a:pPr lvl="1"/>
            <a:endParaRPr lang="en-US" sz="3000" dirty="0" smtClean="0"/>
          </a:p>
          <a:p>
            <a:pPr marL="0" indent="0">
              <a:buNone/>
            </a:pPr>
            <a:endParaRPr lang="en-US" dirty="0"/>
          </a:p>
        </p:txBody>
      </p:sp>
      <p:pic>
        <p:nvPicPr>
          <p:cNvPr id="9" name="Picture 8"/>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6965576" y="262468"/>
            <a:ext cx="2102224" cy="1947332"/>
          </a:xfrm>
          <a:prstGeom prst="rect">
            <a:avLst/>
          </a:prstGeom>
          <a:noFill/>
          <a:ln>
            <a:noFill/>
          </a:ln>
        </p:spPr>
      </p:pic>
    </p:spTree>
    <p:extLst>
      <p:ext uri="{BB962C8B-B14F-4D97-AF65-F5344CB8AC3E}">
        <p14:creationId xmlns:p14="http://schemas.microsoft.com/office/powerpoint/2010/main" val="848937881"/>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Academically qualified</a:t>
            </a:r>
            <a:endParaRPr lang="en-US" dirty="0"/>
          </a:p>
        </p:txBody>
      </p:sp>
      <p:sp>
        <p:nvSpPr>
          <p:cNvPr id="3" name="Content Placeholder 2"/>
          <p:cNvSpPr>
            <a:spLocks noGrp="1"/>
          </p:cNvSpPr>
          <p:nvPr>
            <p:ph idx="1"/>
          </p:nvPr>
        </p:nvSpPr>
        <p:spPr>
          <a:xfrm>
            <a:off x="457199" y="2282166"/>
            <a:ext cx="6882750" cy="4122622"/>
          </a:xfrm>
        </p:spPr>
        <p:txBody>
          <a:bodyPr>
            <a:normAutofit/>
          </a:bodyPr>
          <a:lstStyle/>
          <a:p>
            <a:r>
              <a:rPr lang="en-US" dirty="0" smtClean="0"/>
              <a:t>Automatic within five years of receiving terminal degree, such as PhD or JD</a:t>
            </a:r>
          </a:p>
          <a:p>
            <a:r>
              <a:rPr lang="en-US" dirty="0" smtClean="0"/>
              <a:t>Program policies define academic qualifications consistent with your institution and mission</a:t>
            </a:r>
          </a:p>
          <a:p>
            <a:pPr lvl="1"/>
            <a:r>
              <a:rPr lang="en-US" dirty="0" smtClean="0"/>
              <a:t>Conference</a:t>
            </a:r>
          </a:p>
          <a:p>
            <a:pPr lvl="1"/>
            <a:r>
              <a:rPr lang="en-US" dirty="0" smtClean="0"/>
              <a:t>Publications</a:t>
            </a:r>
          </a:p>
          <a:p>
            <a:pPr lvl="1"/>
            <a:r>
              <a:rPr lang="en-US" dirty="0" smtClean="0"/>
              <a:t>Community Service</a:t>
            </a:r>
          </a:p>
          <a:p>
            <a:pPr lvl="1"/>
            <a:r>
              <a:rPr lang="en-US" dirty="0" smtClean="0"/>
              <a:t>Engagement of Students</a:t>
            </a:r>
          </a:p>
          <a:p>
            <a:r>
              <a:rPr lang="en-US" dirty="0" smtClean="0"/>
              <a:t>Assessing Performance</a:t>
            </a:r>
          </a:p>
          <a:p>
            <a:r>
              <a:rPr lang="en-US" dirty="0" smtClean="0"/>
              <a:t>Red Flags</a:t>
            </a:r>
          </a:p>
          <a:p>
            <a:endParaRPr lang="en-US" dirty="0" smtClean="0"/>
          </a:p>
          <a:p>
            <a:endParaRPr lang="en-US" dirty="0"/>
          </a:p>
        </p:txBody>
      </p:sp>
      <p:pic>
        <p:nvPicPr>
          <p:cNvPr id="5" name="Picture 4" descr="red_flag_dreamstime_m_14565687.jpg"/>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7339949" y="3853690"/>
            <a:ext cx="449384" cy="452642"/>
          </a:xfrm>
          <a:prstGeom prst="rect">
            <a:avLst/>
          </a:prstGeom>
        </p:spPr>
      </p:pic>
    </p:spTree>
    <p:extLst>
      <p:ext uri="{BB962C8B-B14F-4D97-AF65-F5344CB8AC3E}">
        <p14:creationId xmlns:p14="http://schemas.microsoft.com/office/powerpoint/2010/main" val="2962793913"/>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Professionally qualified</a:t>
            </a:r>
            <a:endParaRPr lang="en-US" dirty="0"/>
          </a:p>
        </p:txBody>
      </p:sp>
      <p:sp>
        <p:nvSpPr>
          <p:cNvPr id="3" name="Content Placeholder 2"/>
          <p:cNvSpPr>
            <a:spLocks noGrp="1"/>
          </p:cNvSpPr>
          <p:nvPr>
            <p:ph idx="1"/>
          </p:nvPr>
        </p:nvSpPr>
        <p:spPr>
          <a:xfrm>
            <a:off x="457199" y="2392594"/>
            <a:ext cx="6697134" cy="3733570"/>
          </a:xfrm>
        </p:spPr>
        <p:txBody>
          <a:bodyPr/>
          <a:lstStyle/>
          <a:p>
            <a:r>
              <a:rPr lang="en-US" dirty="0" smtClean="0"/>
              <a:t>Terminal degrees in the areas in which they offer courses</a:t>
            </a:r>
          </a:p>
          <a:p>
            <a:r>
              <a:rPr lang="en-US" dirty="0"/>
              <a:t>Program policies define </a:t>
            </a:r>
            <a:r>
              <a:rPr lang="en-US" dirty="0" smtClean="0"/>
              <a:t>professional </a:t>
            </a:r>
            <a:r>
              <a:rPr lang="en-US" dirty="0"/>
              <a:t>qualifications consistent with your institution and </a:t>
            </a:r>
            <a:r>
              <a:rPr lang="en-US" dirty="0" smtClean="0"/>
              <a:t>mission</a:t>
            </a:r>
          </a:p>
          <a:p>
            <a:pPr lvl="1"/>
            <a:r>
              <a:rPr lang="en-US" dirty="0" smtClean="0"/>
              <a:t>Extent and type of experience</a:t>
            </a:r>
          </a:p>
          <a:p>
            <a:pPr lvl="1"/>
            <a:r>
              <a:rPr lang="en-US" dirty="0" smtClean="0"/>
              <a:t>Teaching abilities</a:t>
            </a:r>
            <a:endParaRPr lang="en-US" dirty="0"/>
          </a:p>
          <a:p>
            <a:r>
              <a:rPr lang="en-US" dirty="0" smtClean="0"/>
              <a:t>Assessing Performance</a:t>
            </a:r>
          </a:p>
          <a:p>
            <a:r>
              <a:rPr lang="en-US" dirty="0" smtClean="0"/>
              <a:t>Red Flags</a:t>
            </a:r>
            <a:endParaRPr lang="en-US" dirty="0"/>
          </a:p>
          <a:p>
            <a:endParaRPr lang="en-US" dirty="0" smtClean="0"/>
          </a:p>
          <a:p>
            <a:endParaRPr lang="en-US" dirty="0"/>
          </a:p>
        </p:txBody>
      </p:sp>
    </p:spTree>
    <p:extLst>
      <p:ext uri="{BB962C8B-B14F-4D97-AF65-F5344CB8AC3E}">
        <p14:creationId xmlns:p14="http://schemas.microsoft.com/office/powerpoint/2010/main" val="2892783313"/>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Diversity and inclusiveness</a:t>
            </a:r>
            <a:endParaRPr lang="en-US" dirty="0"/>
          </a:p>
        </p:txBody>
      </p:sp>
      <p:sp>
        <p:nvSpPr>
          <p:cNvPr id="4" name="Text Placeholder 3"/>
          <p:cNvSpPr>
            <a:spLocks noGrp="1"/>
          </p:cNvSpPr>
          <p:nvPr>
            <p:ph type="body" sz="half" idx="2"/>
          </p:nvPr>
        </p:nvSpPr>
        <p:spPr>
          <a:xfrm>
            <a:off x="458787" y="4840941"/>
            <a:ext cx="6814079" cy="1304271"/>
          </a:xfrm>
        </p:spPr>
        <p:txBody>
          <a:bodyPr>
            <a:noAutofit/>
          </a:bodyPr>
          <a:lstStyle/>
          <a:p>
            <a:r>
              <a:rPr lang="en-US" sz="2000" dirty="0" smtClean="0"/>
              <a:t>No community is homogeneous.</a:t>
            </a:r>
          </a:p>
          <a:p>
            <a:endParaRPr lang="en-US" sz="2000" dirty="0" smtClean="0"/>
          </a:p>
          <a:p>
            <a:r>
              <a:rPr lang="en-US" sz="2000" dirty="0" smtClean="0"/>
              <a:t>Anywhere in the world, how does a program ensure that its faculty, students and graduates serve their public, whatever dimensions of difference exist?</a:t>
            </a:r>
            <a:endParaRPr lang="en-US" sz="2000" dirty="0"/>
          </a:p>
        </p:txBody>
      </p:sp>
      <p:pic>
        <p:nvPicPr>
          <p:cNvPr id="6" name="Picture Placeholder 5" descr="Diversity_dreamstime_m_23045317.jpg"/>
          <p:cNvPicPr>
            <a:picLocks noGrp="1" noChangeAspect="1"/>
          </p:cNvPicPr>
          <p:nvPr>
            <p:ph type="pic" idx="1"/>
          </p:nvPr>
        </p:nvPicPr>
        <p:blipFill rotWithShape="1">
          <a:blip r:embed="rId3" cstate="email">
            <a:extLst>
              <a:ext uri="{28A0092B-C50C-407E-A947-70E740481C1C}">
                <a14:useLocalDpi xmlns:a14="http://schemas.microsoft.com/office/drawing/2010/main" val="0"/>
              </a:ext>
            </a:extLst>
          </a:blip>
          <a:srcRect t="9934" r="972" b="9865"/>
          <a:stretch/>
        </p:blipFill>
        <p:spPr>
          <a:xfrm>
            <a:off x="1473200" y="330200"/>
            <a:ext cx="4424633" cy="3584192"/>
          </a:xfrm>
        </p:spPr>
      </p:pic>
    </p:spTree>
    <p:extLst>
      <p:ext uri="{BB962C8B-B14F-4D97-AF65-F5344CB8AC3E}">
        <p14:creationId xmlns:p14="http://schemas.microsoft.com/office/powerpoint/2010/main" val="904449906"/>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Standard 3.2:</a:t>
            </a:r>
            <a:br>
              <a:rPr lang="en-US" dirty="0" smtClean="0"/>
            </a:br>
            <a:r>
              <a:rPr lang="en-US" dirty="0" smtClean="0"/>
              <a:t>Faculty diversity</a:t>
            </a:r>
            <a:endParaRPr lang="en-US" dirty="0"/>
          </a:p>
        </p:txBody>
      </p:sp>
      <p:sp>
        <p:nvSpPr>
          <p:cNvPr id="3" name="Content Placeholder 2"/>
          <p:cNvSpPr>
            <a:spLocks noGrp="1"/>
          </p:cNvSpPr>
          <p:nvPr>
            <p:ph idx="1"/>
          </p:nvPr>
        </p:nvSpPr>
        <p:spPr>
          <a:xfrm>
            <a:off x="457199" y="2209800"/>
            <a:ext cx="7433734" cy="3916363"/>
          </a:xfrm>
        </p:spPr>
        <p:txBody>
          <a:bodyPr>
            <a:normAutofit fontScale="77500" lnSpcReduction="20000"/>
          </a:bodyPr>
          <a:lstStyle/>
          <a:p>
            <a:endParaRPr lang="en-US" dirty="0"/>
          </a:p>
          <a:p>
            <a:r>
              <a:rPr lang="en-US" sz="3200" dirty="0"/>
              <a:t>A program-level Diversity Plan</a:t>
            </a:r>
          </a:p>
          <a:p>
            <a:r>
              <a:rPr lang="en-US" sz="3200" dirty="0" smtClean="0"/>
              <a:t>What dimensions of diversity matter in your area?</a:t>
            </a:r>
          </a:p>
          <a:p>
            <a:pPr lvl="1"/>
            <a:r>
              <a:rPr lang="en-US" sz="3000" dirty="0" smtClean="0"/>
              <a:t>Essential dimensions</a:t>
            </a:r>
          </a:p>
          <a:p>
            <a:pPr lvl="1"/>
            <a:r>
              <a:rPr lang="en-US" sz="3000" dirty="0" smtClean="0"/>
              <a:t>Additional mission-based dimension</a:t>
            </a:r>
          </a:p>
          <a:p>
            <a:r>
              <a:rPr lang="en-US" sz="3200" dirty="0" smtClean="0"/>
              <a:t>How do you promote diversity and a climate of inclusiveness?</a:t>
            </a:r>
          </a:p>
          <a:p>
            <a:r>
              <a:rPr lang="en-US" sz="3200" dirty="0" smtClean="0"/>
              <a:t>Red Flags</a:t>
            </a:r>
          </a:p>
          <a:p>
            <a:pPr marL="0" indent="0">
              <a:buNone/>
            </a:pPr>
            <a:endParaRPr lang="en-US" dirty="0"/>
          </a:p>
        </p:txBody>
      </p:sp>
      <p:pic>
        <p:nvPicPr>
          <p:cNvPr id="5" name="Picture 4" descr="red_flag_dreamstime_m_14565687.jpg"/>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6855159" y="3458126"/>
            <a:ext cx="449384" cy="452642"/>
          </a:xfrm>
          <a:prstGeom prst="rect">
            <a:avLst/>
          </a:prstGeom>
        </p:spPr>
      </p:pic>
    </p:spTree>
    <p:extLst>
      <p:ext uri="{BB962C8B-B14F-4D97-AF65-F5344CB8AC3E}">
        <p14:creationId xmlns:p14="http://schemas.microsoft.com/office/powerpoint/2010/main" val="1539784935"/>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8" y="914400"/>
            <a:ext cx="6815669" cy="1143000"/>
          </a:xfrm>
        </p:spPr>
        <p:txBody>
          <a:bodyPr/>
          <a:lstStyle/>
          <a:p>
            <a:r>
              <a:rPr lang="en-US" dirty="0" smtClean="0"/>
              <a:t>Standard 3.3:</a:t>
            </a:r>
            <a:br>
              <a:rPr lang="en-US" dirty="0" smtClean="0"/>
            </a:br>
            <a:r>
              <a:rPr lang="en-US" dirty="0" smtClean="0"/>
              <a:t>Research, scholarship, service</a:t>
            </a:r>
            <a:endParaRPr lang="en-US" dirty="0"/>
          </a:p>
        </p:txBody>
      </p:sp>
      <p:sp>
        <p:nvSpPr>
          <p:cNvPr id="3" name="Content Placeholder 2"/>
          <p:cNvSpPr>
            <a:spLocks noGrp="1"/>
          </p:cNvSpPr>
          <p:nvPr>
            <p:ph idx="1"/>
          </p:nvPr>
        </p:nvSpPr>
        <p:spPr>
          <a:xfrm>
            <a:off x="457199" y="2209800"/>
            <a:ext cx="7509934" cy="3916363"/>
          </a:xfrm>
        </p:spPr>
        <p:txBody>
          <a:bodyPr>
            <a:normAutofit fontScale="92500" lnSpcReduction="20000"/>
          </a:bodyPr>
          <a:lstStyle/>
          <a:p>
            <a:endParaRPr lang="en-US" dirty="0"/>
          </a:p>
          <a:p>
            <a:r>
              <a:rPr lang="en-US" sz="3200" dirty="0" smtClean="0"/>
              <a:t>Given your mission, what are your expectations for faculty scholarship, community service, and student engagement?</a:t>
            </a:r>
          </a:p>
          <a:p>
            <a:r>
              <a:rPr lang="en-US" sz="3200" dirty="0" smtClean="0"/>
              <a:t>How do you support and assess performance?</a:t>
            </a:r>
          </a:p>
          <a:p>
            <a:r>
              <a:rPr lang="en-US" sz="3200" dirty="0" smtClean="0"/>
              <a:t>Exemplars and Impacts</a:t>
            </a:r>
          </a:p>
          <a:p>
            <a:pPr marL="0" indent="0">
              <a:buNone/>
            </a:pPr>
            <a:endParaRPr lang="en-US" dirty="0"/>
          </a:p>
        </p:txBody>
      </p:sp>
      <p:pic>
        <p:nvPicPr>
          <p:cNvPr id="5" name="Picture 4" descr="red_flag_dreamstime_m_14565687.jpg"/>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8051149" y="4532653"/>
            <a:ext cx="449384" cy="452642"/>
          </a:xfrm>
          <a:prstGeom prst="rect">
            <a:avLst/>
          </a:prstGeom>
        </p:spPr>
      </p:pic>
    </p:spTree>
    <p:extLst>
      <p:ext uri="{BB962C8B-B14F-4D97-AF65-F5344CB8AC3E}">
        <p14:creationId xmlns:p14="http://schemas.microsoft.com/office/powerpoint/2010/main" val="3198791462"/>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Additional resources</a:t>
            </a:r>
            <a:endParaRPr lang="en-US" dirty="0"/>
          </a:p>
        </p:txBody>
      </p:sp>
      <p:sp>
        <p:nvSpPr>
          <p:cNvPr id="3" name="Content Placeholder 2"/>
          <p:cNvSpPr>
            <a:spLocks noGrp="1"/>
          </p:cNvSpPr>
          <p:nvPr>
            <p:ph idx="1"/>
          </p:nvPr>
        </p:nvSpPr>
        <p:spPr>
          <a:xfrm>
            <a:off x="457199" y="2209800"/>
            <a:ext cx="7586134" cy="3916363"/>
          </a:xfrm>
        </p:spPr>
        <p:txBody>
          <a:bodyPr>
            <a:normAutofit fontScale="85000" lnSpcReduction="10000"/>
          </a:bodyPr>
          <a:lstStyle/>
          <a:p>
            <a:pPr marL="0" indent="0">
              <a:buNone/>
            </a:pPr>
            <a:r>
              <a:rPr lang="en-US" u="sng" dirty="0" err="1" smtClean="0"/>
              <a:t>Powerpoints</a:t>
            </a:r>
            <a:r>
              <a:rPr lang="en-US" u="sng" dirty="0" smtClean="0"/>
              <a:t> and more on Academic/Professional qualifications</a:t>
            </a:r>
            <a:r>
              <a:rPr lang="en-US" dirty="0" smtClean="0"/>
              <a:t>:</a:t>
            </a:r>
          </a:p>
          <a:p>
            <a:pPr marL="0" indent="0">
              <a:buNone/>
            </a:pPr>
            <a:r>
              <a:rPr lang="en-US" dirty="0">
                <a:hlinkClick r:id="rId3"/>
              </a:rPr>
              <a:t>accreditation.naspaa.org/</a:t>
            </a:r>
            <a:r>
              <a:rPr lang="en-US" dirty="0" smtClean="0">
                <a:hlinkClick r:id="rId3"/>
              </a:rPr>
              <a:t>resources</a:t>
            </a:r>
            <a:endParaRPr lang="en-US" dirty="0" smtClean="0"/>
          </a:p>
          <a:p>
            <a:pPr marL="0" indent="0">
              <a:buNone/>
            </a:pPr>
            <a:r>
              <a:rPr lang="en-US" dirty="0" smtClean="0">
                <a:hlinkClick r:id="rId4"/>
              </a:rPr>
              <a:t>(http</a:t>
            </a:r>
            <a:r>
              <a:rPr lang="en-US" dirty="0">
                <a:hlinkClick r:id="rId4"/>
              </a:rPr>
              <a:t>://naspaa.org/accreditation/NS/</a:t>
            </a:r>
            <a:r>
              <a:rPr lang="en-US" dirty="0" smtClean="0">
                <a:hlinkClick r:id="rId4"/>
              </a:rPr>
              <a:t>25</a:t>
            </a:r>
            <a:r>
              <a:rPr lang="en-US" dirty="0"/>
              <a:t> </a:t>
            </a:r>
            <a:endParaRPr lang="en-US" dirty="0" smtClean="0"/>
          </a:p>
          <a:p>
            <a:pPr marL="0" indent="0">
              <a:buNone/>
            </a:pPr>
            <a:r>
              <a:rPr lang="en-US" dirty="0" smtClean="0"/>
              <a:t>COPRA Appendix 5 White Paper AQ</a:t>
            </a:r>
            <a:r>
              <a:rPr lang="en-US" dirty="0"/>
              <a:t>-</a:t>
            </a:r>
            <a:r>
              <a:rPr lang="en-US" dirty="0" err="1" smtClean="0"/>
              <a:t>PQ.pdf</a:t>
            </a:r>
            <a:r>
              <a:rPr lang="en-US" dirty="0" smtClean="0"/>
              <a:t>)</a:t>
            </a:r>
          </a:p>
          <a:p>
            <a:pPr marL="0" indent="0">
              <a:buNone/>
            </a:pPr>
            <a:r>
              <a:rPr lang="en-US" u="sng" dirty="0" smtClean="0"/>
              <a:t>Diversity plans</a:t>
            </a:r>
            <a:r>
              <a:rPr lang="en-US" dirty="0" smtClean="0"/>
              <a:t>: </a:t>
            </a:r>
          </a:p>
          <a:p>
            <a:pPr marL="0" indent="0">
              <a:buNone/>
            </a:pPr>
            <a:r>
              <a:rPr lang="en-US" dirty="0" smtClean="0">
                <a:hlinkClick r:id="rId5"/>
              </a:rPr>
              <a:t>accreditation.naspaa.org</a:t>
            </a:r>
            <a:r>
              <a:rPr lang="en-US" dirty="0">
                <a:hlinkClick r:id="rId5"/>
              </a:rPr>
              <a:t>/resources/peer-</a:t>
            </a:r>
            <a:r>
              <a:rPr lang="en-US" dirty="0" smtClean="0">
                <a:hlinkClick r:id="rId5"/>
              </a:rPr>
              <a:t>examples</a:t>
            </a:r>
            <a:endParaRPr lang="en-US" dirty="0" smtClean="0"/>
          </a:p>
          <a:p>
            <a:pPr marL="0" indent="0">
              <a:buNone/>
            </a:pPr>
            <a:r>
              <a:rPr lang="en-US" sz="2200" b="1" dirty="0" smtClean="0"/>
              <a:t>If you have questions stimulated by this video, submit them to</a:t>
            </a:r>
            <a:r>
              <a:rPr lang="en-US" sz="2200" dirty="0" smtClean="0"/>
              <a:t>:</a:t>
            </a:r>
          </a:p>
          <a:p>
            <a:pPr marL="0" indent="0">
              <a:buNone/>
            </a:pPr>
            <a:r>
              <a:rPr lang="en-US" sz="2200" dirty="0">
                <a:hlinkClick r:id="rId6"/>
              </a:rPr>
              <a:t>accreditation.naspaa.org/ai-questions</a:t>
            </a:r>
            <a:endParaRPr lang="en-US" sz="2200" dirty="0" smtClean="0"/>
          </a:p>
          <a:p>
            <a:pPr marL="0" indent="0">
              <a:buNone/>
            </a:pPr>
            <a:endParaRPr lang="en-US" dirty="0"/>
          </a:p>
        </p:txBody>
      </p:sp>
    </p:spTree>
    <p:extLst>
      <p:ext uri="{BB962C8B-B14F-4D97-AF65-F5344CB8AC3E}">
        <p14:creationId xmlns:p14="http://schemas.microsoft.com/office/powerpoint/2010/main" val="3207397596"/>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Plaza">
  <a:themeElements>
    <a:clrScheme name="Plaza">
      <a:dk1>
        <a:sysClr val="windowText" lastClr="000000"/>
      </a:dk1>
      <a:lt1>
        <a:sysClr val="window" lastClr="FFFFFF"/>
      </a:lt1>
      <a:dk2>
        <a:srgbClr val="333333"/>
      </a:dk2>
      <a:lt2>
        <a:srgbClr val="CCCCCC"/>
      </a:lt2>
      <a:accent1>
        <a:srgbClr val="990000"/>
      </a:accent1>
      <a:accent2>
        <a:srgbClr val="580101"/>
      </a:accent2>
      <a:accent3>
        <a:srgbClr val="E94A00"/>
      </a:accent3>
      <a:accent4>
        <a:srgbClr val="EB8F00"/>
      </a:accent4>
      <a:accent5>
        <a:srgbClr val="A4A4A4"/>
      </a:accent5>
      <a:accent6>
        <a:srgbClr val="666666"/>
      </a:accent6>
      <a:hlink>
        <a:srgbClr val="D01010"/>
      </a:hlink>
      <a:folHlink>
        <a:srgbClr val="E6682E"/>
      </a:folHlink>
    </a:clrScheme>
    <a:fontScheme name="Plaza">
      <a:majorFont>
        <a:latin typeface="Century Gothic"/>
        <a:ea typeface=""/>
        <a:cs typeface=""/>
        <a:font script="Jpan" typeface="メイリオ"/>
      </a:majorFont>
      <a:minorFont>
        <a:latin typeface="Century Gothic"/>
        <a:ea typeface=""/>
        <a:cs typeface=""/>
        <a:font script="Jpan" typeface="メイリオ"/>
      </a:minorFont>
    </a:fontScheme>
    <a:fmtScheme name="Plaza">
      <a:fillStyleLst>
        <a:solidFill>
          <a:schemeClr val="phClr"/>
        </a:solidFill>
        <a:gradFill rotWithShape="1">
          <a:gsLst>
            <a:gs pos="0">
              <a:schemeClr val="phClr">
                <a:tint val="100000"/>
                <a:shade val="60000"/>
                <a:satMod val="135000"/>
              </a:schemeClr>
            </a:gs>
            <a:gs pos="100000">
              <a:schemeClr val="phClr">
                <a:tint val="100000"/>
                <a:shade val="100000"/>
                <a:satMod val="135000"/>
              </a:schemeClr>
            </a:gs>
          </a:gsLst>
          <a:lin ang="16200000" scaled="1"/>
        </a:gradFill>
        <a:gradFill rotWithShape="1">
          <a:gsLst>
            <a:gs pos="0">
              <a:schemeClr val="phClr">
                <a:shade val="70000"/>
                <a:satMod val="120000"/>
              </a:schemeClr>
            </a:gs>
            <a:gs pos="35000">
              <a:schemeClr val="phClr">
                <a:shade val="100000"/>
                <a:satMod val="150000"/>
              </a:schemeClr>
            </a:gs>
            <a:gs pos="70000">
              <a:schemeClr val="phClr">
                <a:tint val="100000"/>
                <a:shade val="100000"/>
                <a:satMod val="200000"/>
                <a:greenMod val="100000"/>
              </a:schemeClr>
            </a:gs>
            <a:gs pos="100000">
              <a:schemeClr val="phClr">
                <a:tint val="100000"/>
                <a:shade val="100000"/>
                <a:satMod val="250000"/>
                <a:greenMod val="100000"/>
              </a:schemeClr>
            </a:gs>
          </a:gsLst>
          <a:lin ang="162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a:effectStyle>
        <a:effectStyle>
          <a:effectLst>
            <a:innerShdw blurRad="50800" dist="25400" dir="13500000">
              <a:srgbClr val="FFFFFF">
                <a:alpha val="75000"/>
              </a:srgbClr>
            </a:innerShdw>
            <a:outerShdw blurRad="88900" dist="38100" dir="6600000" sx="101000" sy="101000" rotWithShape="0">
              <a:srgbClr val="000000">
                <a:alpha val="50000"/>
              </a:srgbClr>
            </a:outerShdw>
          </a:effectLst>
          <a:scene3d>
            <a:camera prst="perspectiveFront" fov="3000000"/>
            <a:lightRig rig="morning" dir="tl">
              <a:rot lat="0" lon="0" rev="1800000"/>
            </a:lightRig>
          </a:scene3d>
          <a:sp3d contourW="38100" prstMaterial="softEdge">
            <a:bevelT w="25400" h="38100"/>
            <a:contourClr>
              <a:schemeClr val="phClr">
                <a:tint val="6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Plaza.thmx</Template>
  <TotalTime>6526</TotalTime>
  <Words>3482</Words>
  <Application>Microsoft Macintosh PowerPoint</Application>
  <PresentationFormat>On-screen Show (4:3)</PresentationFormat>
  <Paragraphs>205</Paragraphs>
  <Slides>10</Slides>
  <Notes>10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Plaza</vt:lpstr>
      <vt:lpstr>NASPAA Accreditation</vt:lpstr>
      <vt:lpstr>Managing human resources</vt:lpstr>
      <vt:lpstr>Standard 3.1:  Faculty qualifications</vt:lpstr>
      <vt:lpstr>Academically qualified</vt:lpstr>
      <vt:lpstr>Professionally qualified</vt:lpstr>
      <vt:lpstr>Diversity and inclusiveness</vt:lpstr>
      <vt:lpstr>Standard 3.2: Faculty diversity</vt:lpstr>
      <vt:lpstr>Standard 3.3: Research, scholarship, service</vt:lpstr>
      <vt:lpstr>Additional resources</vt:lpstr>
      <vt:lpstr>PowerPoint Presentation</vt:lpstr>
    </vt:vector>
  </TitlesOfParts>
  <Company>Willamette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NASPAA Accreditation</dc:title>
  <dc:creator>Steven Maser</dc:creator>
  <cp:lastModifiedBy>Steven Maser</cp:lastModifiedBy>
  <cp:revision>156</cp:revision>
  <dcterms:created xsi:type="dcterms:W3CDTF">2014-03-28T02:56:54Z</dcterms:created>
  <dcterms:modified xsi:type="dcterms:W3CDTF">2014-08-14T02:59:09Z</dcterms:modified>
</cp:coreProperties>
</file>