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7" r:id="rId2"/>
    <p:sldId id="272" r:id="rId3"/>
    <p:sldId id="273" r:id="rId4"/>
    <p:sldId id="276" r:id="rId5"/>
    <p:sldId id="275" r:id="rId6"/>
    <p:sldId id="27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58600" autoAdjust="0"/>
  </p:normalViewPr>
  <p:slideViewPr>
    <p:cSldViewPr snapToGrid="0" snapToObjects="1">
      <p:cViewPr>
        <p:scale>
          <a:sx n="81" d="100"/>
          <a:sy n="81" d="100"/>
        </p:scale>
        <p:origin x="-3304" y="-160"/>
      </p:cViewPr>
      <p:guideLst>
        <p:guide orient="horz" pos="2160"/>
        <p:guide pos="2880"/>
      </p:guideLst>
    </p:cSldViewPr>
  </p:slideViewPr>
  <p:notesTextViewPr>
    <p:cViewPr>
      <p:scale>
        <a:sx n="100" d="100"/>
        <a:sy n="100" d="100"/>
      </p:scale>
      <p:origin x="0" y="0"/>
    </p:cViewPr>
  </p:notesTextViewPr>
  <p:notesViewPr>
    <p:cSldViewPr snapToGrid="0" snapToObjects="1">
      <p:cViewPr>
        <p:scale>
          <a:sx n="150" d="100"/>
          <a:sy n="150" d="100"/>
        </p:scale>
        <p:origin x="-3480" y="17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7/21/14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dreamstime.com/xetra_info"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segment is about your governance,</a:t>
            </a:r>
            <a:r>
              <a:rPr lang="en-US" b="1" baseline="0" dirty="0" smtClean="0"/>
              <a:t> </a:t>
            </a:r>
            <a:r>
              <a:rPr lang="en-US" b="1" dirty="0" smtClean="0"/>
              <a:t>who</a:t>
            </a:r>
            <a:r>
              <a:rPr lang="en-US" b="1" baseline="0" dirty="0" smtClean="0"/>
              <a:t> has authority to make what decisions, which should reflect the mission and values of the program, balancing discretion with the administrative realities of the University</a:t>
            </a:r>
            <a:r>
              <a:rPr lang="en-US" baseline="0" dirty="0" smtClean="0"/>
              <a:t>.</a:t>
            </a:r>
          </a:p>
          <a:p>
            <a:endParaRPr lang="en-US" b="1" baseline="0" dirty="0" smtClean="0"/>
          </a:p>
          <a:p>
            <a:r>
              <a:rPr lang="en-US" b="1" baseline="0" dirty="0" smtClean="0"/>
              <a:t>Feel </a:t>
            </a:r>
            <a:r>
              <a:rPr lang="en-US" b="1" baseline="0" dirty="0" smtClean="0"/>
              <a:t>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Concept: Programs should have substantial determining influence over themselves, even if they are part of a larger department, college, school or university.</a:t>
            </a:r>
          </a:p>
          <a:p>
            <a:r>
              <a:rPr lang="en-US" b="1" baseline="0" dirty="0" smtClean="0"/>
              <a:t>To be accountable and to control their quality, programs need at least input, if not control, </a:t>
            </a:r>
            <a:r>
              <a:rPr lang="en-US" b="1" baseline="0" dirty="0" smtClean="0"/>
              <a:t>over their mission, </a:t>
            </a:r>
            <a:r>
              <a:rPr lang="en-US" b="1" baseline="0" dirty="0" smtClean="0"/>
              <a:t>whom they admit as students, the design of their curriculum, requirements for a student to earn their program’s degree, who will be faculty members, what they expect graduates to be able to do—their competencies—upon completing each course and the degree program</a:t>
            </a:r>
            <a:r>
              <a:rPr lang="en-US" b="1" baseline="0" dirty="0" smtClean="0"/>
              <a:t>.</a:t>
            </a:r>
          </a:p>
          <a:p>
            <a:r>
              <a:rPr lang="en-US" b="1" baseline="0" dirty="0" smtClean="0"/>
              <a:t>Who makes the decisions: faculty? Faculty committees? Department chairs? ….</a:t>
            </a:r>
            <a:endParaRPr lang="en-US" b="1" baseline="0" dirty="0" smtClean="0"/>
          </a:p>
          <a:p>
            <a:r>
              <a:rPr lang="en-US" b="1" baseline="0" dirty="0" smtClean="0"/>
              <a:t>Explain how you deliver your program, its modalities: onsite, online, at multiple sites, full-time, part-time, combinations of these: whatever the modes of delivery if the curriculum, faculty, students, or expected competencies differ, explain why in terms of your mission.</a:t>
            </a:r>
          </a:p>
          <a:p>
            <a:r>
              <a:rPr lang="en-US" b="1" baseline="0" dirty="0" smtClean="0"/>
              <a:t>Basically, describe how decisions get made; if that varies from mode to mode or site to site, explain why.</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Is</a:t>
            </a:r>
            <a:r>
              <a:rPr lang="en-US" b="1" baseline="0" dirty="0" smtClean="0"/>
              <a:t> </a:t>
            </a:r>
            <a:r>
              <a:rPr lang="en-US" b="1" baseline="0" dirty="0" smtClean="0"/>
              <a:t>your program within a department, a department, a college, a school? Who reports to whom about what? Does the program rely on other units for admissions, for placement, for instructional support? Does it partner with other units, like research centers? Describe the universe within which your program is a planet and explain how it works. </a:t>
            </a:r>
          </a:p>
          <a:p>
            <a:pPr marL="628650" lvl="1" indent="-171450">
              <a:buFont typeface="Arial"/>
              <a:buChar char="•"/>
            </a:pPr>
            <a:r>
              <a:rPr lang="en-US" b="1" baseline="0" dirty="0" smtClean="0"/>
              <a:t>Red flag: If an untenured faculty member has decision-making authority over matters that impact tenured faculty members</a:t>
            </a:r>
          </a:p>
          <a:p>
            <a:pPr marL="628650" lvl="1" indent="-171450">
              <a:buFont typeface="Arial"/>
              <a:buChar char="•"/>
            </a:pPr>
            <a:r>
              <a:rPr lang="en-US" b="1" baseline="0" dirty="0" smtClean="0"/>
              <a:t>Red flag: if a program does not have designated leadership, such as a director.</a:t>
            </a:r>
          </a:p>
          <a:p>
            <a:pPr marL="628650" lvl="1" indent="-171450">
              <a:buFont typeface="Arial"/>
              <a:buChar char="•"/>
            </a:pPr>
            <a:r>
              <a:rPr lang="en-US" b="1" baseline="0" dirty="0" smtClean="0"/>
              <a:t>Red flag: If faculty have little formal authority or minutes of meetings show no evidence of engaging in matters central to their expertise, like curriculum design, promotion, and tenure, </a:t>
            </a:r>
          </a:p>
          <a:p>
            <a:pPr marL="628650" lvl="1" indent="-171450">
              <a:buFont typeface="Arial"/>
              <a:buChar char="•"/>
            </a:pPr>
            <a:r>
              <a:rPr lang="en-US" b="1" baseline="0" dirty="0" smtClean="0"/>
              <a:t>Red flag: if larger administrative units can impose a faculty member on a department or can reorganize research centers, pulling away or inserting units without program involvement in the decision</a:t>
            </a:r>
          </a:p>
          <a:p>
            <a:r>
              <a:rPr lang="en-US" b="1" baseline="0" dirty="0" smtClean="0"/>
              <a:t>At the end of the day, how do your governance arrangements facilitate your ability to pursue your mission?  If your mission has a heavy research component, does it have a research director, committee, or office to support grant writing? If your mission focuses on community engagement, who and how do you accomplish that administratively?</a:t>
            </a:r>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Faculty—at least 5 full-time faculty members or their equivalent—will</a:t>
            </a:r>
            <a:r>
              <a:rPr lang="en-US" b="1" baseline="0" dirty="0" smtClean="0"/>
              <a:t> </a:t>
            </a:r>
            <a:r>
              <a:rPr lang="en-US" b="1" dirty="0" smtClean="0"/>
              <a:t>exercise substantial</a:t>
            </a:r>
            <a:r>
              <a:rPr lang="en-US" b="1" baseline="0" dirty="0" smtClean="0"/>
              <a:t> determining influence over the program.</a:t>
            </a:r>
          </a:p>
          <a:p>
            <a:r>
              <a:rPr lang="en-US" b="1" baseline="0" dirty="0" smtClean="0"/>
              <a:t>Evidence of substantial determining influence by the nucleus would be that members of the nucleus faculty attend faculty meetings, serve on committees, hold administrative positions, and so on.</a:t>
            </a:r>
          </a:p>
          <a:p>
            <a:r>
              <a:rPr lang="en-US" b="1" baseline="0" dirty="0" smtClean="0"/>
              <a:t>Absent a compelling, mission-based explanation, 5 full-time employees of the institution constitute the minimum, a bright-line input test for the size of the group setting policy, doing research, advising students, and contributing to the community in pursuit of the program’s mission.</a:t>
            </a:r>
          </a:p>
          <a:p>
            <a:r>
              <a:rPr lang="en-US" b="1" baseline="0" dirty="0" smtClean="0"/>
              <a:t>The faculty nucleus, which can be quite large, accepts responsibility and are accountable for achieving program outcomes. </a:t>
            </a:r>
          </a:p>
          <a:p>
            <a:pPr marL="628650" lvl="1" indent="-171450">
              <a:buFont typeface="Arial"/>
              <a:buChar char="•"/>
            </a:pPr>
            <a:r>
              <a:rPr lang="en-US" b="1" baseline="0" dirty="0" smtClean="0"/>
              <a:t>Must they all be members of or housed within the program? No. They can be housed in other units.</a:t>
            </a:r>
          </a:p>
          <a:p>
            <a:pPr marL="628650" lvl="1" indent="-171450">
              <a:buFont typeface="Arial"/>
              <a:buChar char="•"/>
            </a:pPr>
            <a:r>
              <a:rPr lang="en-US" b="1" baseline="0" dirty="0" smtClean="0"/>
              <a:t>Must they devote all of their time to teaching in the program and research? No. They might have release time for administrative duties or might teach in a different program as well as in the accredited program.</a:t>
            </a:r>
          </a:p>
          <a:p>
            <a:pPr marL="628650" lvl="1" indent="-171450">
              <a:buFont typeface="Arial"/>
              <a:buChar char="•"/>
            </a:pPr>
            <a:r>
              <a:rPr lang="en-US" b="1" baseline="0" dirty="0" smtClean="0"/>
              <a:t>Can others, including part-time faculty, have input? Yes. And the more expansive the program’s mission, the more faculty will be expected to engage in achieving it.</a:t>
            </a:r>
          </a:p>
          <a:p>
            <a:r>
              <a:rPr lang="en-US" b="1" baseline="0" dirty="0" smtClean="0"/>
              <a:t>The picture to any stakeholder should be that a core group of faculty and the program director control the destiny of the program—policies, planning, curriculum, advising, and student achievement—within a larger institution.</a:t>
            </a:r>
          </a:p>
          <a:p>
            <a:r>
              <a:rPr lang="en-US" b="1" baseline="0" dirty="0" smtClean="0"/>
              <a:t>This is a model of academic governance: faculty are in the best position to design, deliver, and evaluate the curriculum, as well as to choose other faculty to help them.</a:t>
            </a:r>
          </a:p>
          <a:p>
            <a:r>
              <a:rPr lang="en-US" b="1" baseline="0" dirty="0" smtClean="0"/>
              <a:t>This applies to every site, every modality, every degree program to be accredited.</a:t>
            </a:r>
          </a:p>
          <a:p>
            <a:r>
              <a:rPr lang="en-US" b="1" baseline="0" dirty="0" smtClean="0"/>
              <a:t>.</a:t>
            </a:r>
          </a:p>
          <a:p>
            <a:pPr marL="457200" lvl="1" indent="0">
              <a:buFont typeface="Arial"/>
              <a:buNone/>
            </a:pPr>
            <a:endParaRPr lang="en-US" baseline="0" dirty="0" smtClean="0"/>
          </a:p>
          <a:p>
            <a:r>
              <a:rPr lang="en-US" dirty="0" smtClean="0"/>
              <a:t>Image:</a:t>
            </a:r>
            <a:r>
              <a:rPr lang="en-US" baseline="0" dirty="0" smtClean="0"/>
              <a:t> </a:t>
            </a:r>
            <a:r>
              <a:rPr lang="en-US" dirty="0" smtClean="0">
                <a:effectLst/>
                <a:hlinkClick r:id="rId3" tooltip="Xetra"/>
              </a:rPr>
              <a:t>Xetra</a:t>
            </a:r>
            <a:r>
              <a:rPr lang="en-US" dirty="0" smtClean="0"/>
              <a:t> | </a:t>
            </a:r>
            <a:r>
              <a:rPr lang="en-US" dirty="0" err="1" smtClean="0"/>
              <a:t>Dreamstime.com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4179051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Red flag: </a:t>
            </a:r>
            <a:r>
              <a:rPr lang="en-US" b="1" dirty="0" smtClean="0"/>
              <a:t>Programs</a:t>
            </a:r>
            <a:r>
              <a:rPr lang="en-US" b="1" baseline="0" dirty="0" smtClean="0"/>
              <a:t> might</a:t>
            </a:r>
            <a:r>
              <a:rPr lang="en-US" b="1" dirty="0" smtClean="0"/>
              <a:t> struggle not only to maintain the base of 5 faculty members, but also with ongoing problems of retaining faculty and capacity to deliver the program. COPRA finds</a:t>
            </a:r>
            <a:r>
              <a:rPr lang="en-US" b="1" baseline="0" dirty="0" smtClean="0"/>
              <a:t> </a:t>
            </a:r>
            <a:r>
              <a:rPr lang="en-US" b="1" dirty="0" smtClean="0"/>
              <a:t>this to be a central issue for most decisions not to accredit a program.</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Red flag: </a:t>
            </a:r>
            <a:r>
              <a:rPr lang="en-US" sz="1200" b="1" kern="1200" baseline="0" dirty="0" smtClean="0">
                <a:solidFill>
                  <a:schemeClr val="tx1"/>
                </a:solidFill>
                <a:effectLst/>
                <a:latin typeface="+mn-lt"/>
                <a:ea typeface="+mn-ea"/>
                <a:cs typeface="+mn-cs"/>
              </a:rPr>
              <a:t>F</a:t>
            </a:r>
            <a:r>
              <a:rPr lang="en-US" sz="1200" b="1" kern="1200" dirty="0" smtClean="0">
                <a:solidFill>
                  <a:schemeClr val="tx1"/>
                </a:solidFill>
                <a:effectLst/>
                <a:latin typeface="+mn-lt"/>
                <a:ea typeface="+mn-ea"/>
                <a:cs typeface="+mn-cs"/>
              </a:rPr>
              <a:t>aculty outside the program are described as nucleus faculty but have minimal involvement in program administration.</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If you are not achieving your mission as you might like, the root cause might have to do with your capacity to manage the program, including its ability to retain faculty and assure sufficient stability</a:t>
            </a:r>
            <a:r>
              <a:rPr lang="en-US" b="1" baseline="0" dirty="0" smtClean="0"/>
              <a:t>.</a:t>
            </a:r>
            <a:endParaRPr lang="en-US" b="1" baseline="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48513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511317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not just about accreditation.</a:t>
            </a:r>
          </a:p>
          <a:p>
            <a:r>
              <a:rPr lang="en-US" b="1" baseline="0" dirty="0" smtClean="0"/>
              <a:t>This is about improving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7/21/14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7/21/14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7/21/14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xml"/><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1" y="5257799"/>
            <a:ext cx="5747923" cy="1209431"/>
          </a:xfrm>
        </p:spPr>
        <p:txBody>
          <a:bodyPr>
            <a:normAutofit/>
          </a:bodyPr>
          <a:lstStyle/>
          <a:p>
            <a:r>
              <a:rPr lang="en-US" sz="2400" dirty="0" smtClean="0"/>
              <a:t>Matching governance with mission</a:t>
            </a:r>
          </a:p>
          <a:p>
            <a:r>
              <a:rPr lang="en-US" sz="2400" dirty="0" smtClean="0"/>
              <a:t>Standard 2</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2.1: Capacity</a:t>
            </a:r>
            <a:endParaRPr lang="en-US" dirty="0"/>
          </a:p>
        </p:txBody>
      </p:sp>
      <p:sp>
        <p:nvSpPr>
          <p:cNvPr id="3" name="Content Placeholder 2"/>
          <p:cNvSpPr>
            <a:spLocks noGrp="1"/>
          </p:cNvSpPr>
          <p:nvPr>
            <p:ph idx="1"/>
          </p:nvPr>
        </p:nvSpPr>
        <p:spPr>
          <a:xfrm>
            <a:off x="457199" y="2209800"/>
            <a:ext cx="8413263" cy="3916363"/>
          </a:xfrm>
        </p:spPr>
        <p:txBody>
          <a:bodyPr/>
          <a:lstStyle/>
          <a:p>
            <a:endParaRPr lang="en-US" dirty="0"/>
          </a:p>
          <a:p>
            <a:r>
              <a:rPr lang="en-US" dirty="0" smtClean="0"/>
              <a:t>How do you deliver your program, and if you deliver it in different ways, how does the governance differ, if it does?</a:t>
            </a:r>
          </a:p>
          <a:p>
            <a:r>
              <a:rPr lang="en-US" dirty="0"/>
              <a:t>Who administers the program and what role and decision authority </a:t>
            </a:r>
            <a:r>
              <a:rPr lang="en-US" dirty="0" smtClean="0"/>
              <a:t>do they have for </a:t>
            </a:r>
            <a:r>
              <a:rPr lang="en-US" dirty="0"/>
              <a:t>making </a:t>
            </a:r>
            <a:r>
              <a:rPr lang="en-US" dirty="0" smtClean="0"/>
              <a:t>decisions?</a:t>
            </a:r>
          </a:p>
          <a:p>
            <a:r>
              <a:rPr lang="en-US" dirty="0"/>
              <a:t>How does your governance arrangement support your mission?</a:t>
            </a:r>
          </a:p>
          <a:p>
            <a:pPr marL="0" indent="0">
              <a:buNone/>
            </a:pPr>
            <a:endParaRPr lang="en-US" dirty="0"/>
          </a:p>
        </p:txBody>
      </p:sp>
      <p:pic>
        <p:nvPicPr>
          <p:cNvPr id="6" name="Picture 5"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912242" y="3741615"/>
            <a:ext cx="449384" cy="452642"/>
          </a:xfrm>
          <a:prstGeom prst="rect">
            <a:avLst/>
          </a:prstGeom>
        </p:spPr>
      </p:pic>
      <p:pic>
        <p:nvPicPr>
          <p:cNvPr id="5" name="Picture 4"/>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8489378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2.2: </a:t>
            </a:r>
            <a:r>
              <a:rPr lang="en-US" smtClean="0"/>
              <a:t>Faculty Governance</a:t>
            </a:r>
            <a:endParaRPr lang="en-US" dirty="0"/>
          </a:p>
        </p:txBody>
      </p:sp>
      <p:pic>
        <p:nvPicPr>
          <p:cNvPr id="5" name="Picture Placeholder 4" descr="nucleus_dreamstime_m_16852324.jpg"/>
          <p:cNvPicPr>
            <a:picLocks noGrp="1" noChangeAspect="1"/>
          </p:cNvPicPr>
          <p:nvPr>
            <p:ph type="pic" idx="1"/>
          </p:nvPr>
        </p:nvPicPr>
        <p:blipFill>
          <a:blip r:embed="rId3" cstate="email">
            <a:extLst>
              <a:ext uri="{28A0092B-C50C-407E-A947-70E740481C1C}">
                <a14:useLocalDpi xmlns:a14="http://schemas.microsoft.com/office/drawing/2010/main" val="0"/>
              </a:ext>
            </a:extLst>
          </a:blip>
          <a:srcRect l="-22594" r="-22594"/>
          <a:stretch>
            <a:fillRect/>
          </a:stretch>
        </p:blipFill>
        <p:spPr>
          <a:xfrm>
            <a:off x="269875" y="268288"/>
            <a:ext cx="6858000" cy="3638550"/>
          </a:xfrm>
        </p:spPr>
      </p:pic>
      <p:sp>
        <p:nvSpPr>
          <p:cNvPr id="3" name="Content Placeholder 2"/>
          <p:cNvSpPr>
            <a:spLocks noGrp="1"/>
          </p:cNvSpPr>
          <p:nvPr>
            <p:ph type="body" sz="half" idx="2"/>
          </p:nvPr>
        </p:nvSpPr>
        <p:spPr/>
        <p:txBody>
          <a:bodyPr/>
          <a:lstStyle/>
          <a:p>
            <a:pPr marL="0" indent="0">
              <a:buNone/>
            </a:pPr>
            <a:endParaRPr lang="en-US" dirty="0" smtClean="0"/>
          </a:p>
          <a:p>
            <a:pPr marL="0" indent="0">
              <a:buNone/>
            </a:pPr>
            <a:endParaRPr lang="en-US" dirty="0"/>
          </a:p>
          <a:p>
            <a:pPr marL="0" indent="0">
              <a:buNone/>
            </a:pPr>
            <a:endParaRPr lang="en-US" sz="2400" dirty="0"/>
          </a:p>
        </p:txBody>
      </p:sp>
      <p:sp>
        <p:nvSpPr>
          <p:cNvPr id="6" name="TextBox 5"/>
          <p:cNvSpPr txBox="1"/>
          <p:nvPr/>
        </p:nvSpPr>
        <p:spPr>
          <a:xfrm>
            <a:off x="2885527" y="463419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61392879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Primary Concern: Stability</a:t>
            </a:r>
            <a:endParaRPr lang="en-US" dirty="0"/>
          </a:p>
        </p:txBody>
      </p:sp>
      <p:sp>
        <p:nvSpPr>
          <p:cNvPr id="3" name="Content Placeholder 2"/>
          <p:cNvSpPr>
            <a:spLocks noGrp="1"/>
          </p:cNvSpPr>
          <p:nvPr>
            <p:ph idx="1"/>
          </p:nvPr>
        </p:nvSpPr>
        <p:spPr>
          <a:xfrm>
            <a:off x="457199" y="2421467"/>
            <a:ext cx="6508377" cy="3704696"/>
          </a:xfrm>
        </p:spPr>
        <p:txBody>
          <a:bodyPr/>
          <a:lstStyle/>
          <a:p>
            <a:pPr marL="0" indent="0">
              <a:buNone/>
            </a:pPr>
            <a:r>
              <a:rPr lang="en-US" dirty="0" smtClean="0"/>
              <a:t>Maintain a core faculty—at least 5—consistent with the program’s mission</a:t>
            </a:r>
          </a:p>
          <a:p>
            <a:pPr marL="0" indent="0">
              <a:buNone/>
            </a:pPr>
            <a:r>
              <a:rPr lang="en-US" dirty="0" smtClean="0"/>
              <a:t>Ensure coherent and consistent decision-making despite sabbaticals, leaves of absence, losses of and additions to the faculty</a:t>
            </a:r>
            <a:endParaRPr lang="en-US" dirty="0"/>
          </a:p>
        </p:txBody>
      </p:sp>
      <p:pic>
        <p:nvPicPr>
          <p:cNvPr id="4" name="Picture 3"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243375" y="3515294"/>
            <a:ext cx="449384" cy="452642"/>
          </a:xfrm>
          <a:prstGeom prst="rect">
            <a:avLst/>
          </a:prstGeom>
        </p:spPr>
      </p:pic>
    </p:spTree>
    <p:extLst>
      <p:ext uri="{BB962C8B-B14F-4D97-AF65-F5344CB8AC3E}">
        <p14:creationId xmlns:p14="http://schemas.microsoft.com/office/powerpoint/2010/main" val="42281971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Additional Resources</a:t>
            </a:r>
            <a:endParaRPr lang="en-US" dirty="0"/>
          </a:p>
        </p:txBody>
      </p:sp>
      <p:sp>
        <p:nvSpPr>
          <p:cNvPr id="3" name="Content Placeholder 2"/>
          <p:cNvSpPr>
            <a:spLocks noGrp="1"/>
          </p:cNvSpPr>
          <p:nvPr>
            <p:ph idx="1"/>
          </p:nvPr>
        </p:nvSpPr>
        <p:spPr>
          <a:xfrm>
            <a:off x="457198" y="2209800"/>
            <a:ext cx="7865535" cy="3916363"/>
          </a:xfrm>
        </p:spPr>
        <p:txBody>
          <a:bodyPr/>
          <a:lstStyle/>
          <a:p>
            <a:pPr marL="0" indent="0">
              <a:buNone/>
            </a:pPr>
            <a:r>
              <a:rPr lang="en-US" dirty="0" err="1" smtClean="0"/>
              <a:t>Powerpoints</a:t>
            </a:r>
            <a:endParaRPr lang="en-US" dirty="0" smtClean="0"/>
          </a:p>
          <a:p>
            <a:pPr marL="0" indent="0">
              <a:buNone/>
            </a:pPr>
            <a:r>
              <a:rPr lang="en-US" dirty="0">
                <a:hlinkClick r:id="rId3"/>
              </a:rPr>
              <a:t>accreditation.naspaa.org/resources</a:t>
            </a:r>
            <a:r>
              <a:rPr lang="en-US" dirty="0"/>
              <a:t> </a:t>
            </a:r>
            <a:endParaRPr lang="en-US" dirty="0" smtClean="0"/>
          </a:p>
          <a:p>
            <a:pPr marL="0" indent="0">
              <a:buNone/>
            </a:pPr>
            <a:endParaRPr lang="en-US" dirty="0"/>
          </a:p>
          <a:p>
            <a:pPr marL="0" indent="0">
              <a:buNone/>
            </a:pPr>
            <a:r>
              <a:rPr lang="en-US" b="1" dirty="0"/>
              <a:t>If you have questions stimulated by this video, submit them to</a:t>
            </a:r>
            <a:r>
              <a:rPr lang="en-US" dirty="0" smtClean="0"/>
              <a:t>:</a:t>
            </a:r>
            <a:endParaRPr lang="en-US" dirty="0"/>
          </a:p>
          <a:p>
            <a:pPr marL="0" indent="0">
              <a:buNone/>
            </a:pPr>
            <a:r>
              <a:rPr lang="en-US" dirty="0">
                <a:hlinkClick r:id="rId4"/>
              </a:rPr>
              <a:t>accreditation.naspaa.org/ai-</a:t>
            </a:r>
            <a:r>
              <a:rPr lang="en-US" dirty="0" smtClean="0">
                <a:hlinkClick r:id="rId4"/>
              </a:rPr>
              <a:t>questions</a:t>
            </a:r>
            <a:endParaRPr lang="en-US" dirty="0"/>
          </a:p>
        </p:txBody>
      </p:sp>
    </p:spTree>
    <p:extLst>
      <p:ext uri="{BB962C8B-B14F-4D97-AF65-F5344CB8AC3E}">
        <p14:creationId xmlns:p14="http://schemas.microsoft.com/office/powerpoint/2010/main" val="19119945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3218816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6075</TotalTime>
  <Words>1121</Words>
  <Application>Microsoft Macintosh PowerPoint</Application>
  <PresentationFormat>On-screen Show (4:3)</PresentationFormat>
  <Paragraphs>67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Plaza</vt:lpstr>
      <vt:lpstr>NASPAA Accreditation</vt:lpstr>
      <vt:lpstr>Standard 2.1: Capacity</vt:lpstr>
      <vt:lpstr>Standard 2.2: Faculty Governance</vt:lpstr>
      <vt:lpstr>The Primary Concern: Stability</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122</cp:revision>
  <cp:lastPrinted>2014-07-22T02:35:34Z</cp:lastPrinted>
  <dcterms:created xsi:type="dcterms:W3CDTF">2014-03-28T02:56:54Z</dcterms:created>
  <dcterms:modified xsi:type="dcterms:W3CDTF">2014-07-22T03:00:31Z</dcterms:modified>
</cp:coreProperties>
</file>