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7" r:id="rId2"/>
    <p:sldId id="270" r:id="rId3"/>
    <p:sldId id="271" r:id="rId4"/>
    <p:sldId id="268" r:id="rId5"/>
    <p:sldId id="274" r:id="rId6"/>
    <p:sldId id="279" r:id="rId7"/>
    <p:sldId id="272" r:id="rId8"/>
    <p:sldId id="276" r:id="rId9"/>
    <p:sldId id="278" r:id="rId10"/>
    <p:sldId id="280" r:id="rId11"/>
    <p:sldId id="282" r:id="rId12"/>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118" autoAdjust="0"/>
  </p:normalViewPr>
  <p:slideViewPr>
    <p:cSldViewPr snapToGrid="0" snapToObjects="1">
      <p:cViewPr>
        <p:scale>
          <a:sx n="100" d="100"/>
          <a:sy n="100" d="100"/>
        </p:scale>
        <p:origin x="-2384" y="5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3EBB00-EE5C-B646-807B-6EFC87B97F1C}"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F070B060-C6DA-E741-8EED-2E78C2D5AD9E}">
      <dgm:prSet phldrT="[Text]" custT="1"/>
      <dgm:spPr/>
      <dgm:t>
        <a:bodyPr/>
        <a:lstStyle/>
        <a:p>
          <a:r>
            <a:rPr lang="en-US" sz="1400" dirty="0" smtClean="0">
              <a:solidFill>
                <a:srgbClr val="FFFFFF"/>
              </a:solidFill>
            </a:rPr>
            <a:t>Input</a:t>
          </a:r>
          <a:endParaRPr lang="en-US" sz="1400" dirty="0">
            <a:solidFill>
              <a:srgbClr val="FFFFFF"/>
            </a:solidFill>
          </a:endParaRPr>
        </a:p>
      </dgm:t>
    </dgm:pt>
    <dgm:pt modelId="{DE4220AD-E75B-F64B-AF46-275CCEF12C2F}" type="parTrans" cxnId="{1E438AA0-13F1-684E-8942-7885A0F52EE0}">
      <dgm:prSet/>
      <dgm:spPr/>
      <dgm:t>
        <a:bodyPr/>
        <a:lstStyle/>
        <a:p>
          <a:endParaRPr lang="en-US"/>
        </a:p>
      </dgm:t>
    </dgm:pt>
    <dgm:pt modelId="{0A8302E9-829D-D041-BB87-CB052261AA16}" type="sibTrans" cxnId="{1E438AA0-13F1-684E-8942-7885A0F52EE0}">
      <dgm:prSet/>
      <dgm:spPr/>
      <dgm:t>
        <a:bodyPr/>
        <a:lstStyle/>
        <a:p>
          <a:endParaRPr lang="en-US"/>
        </a:p>
      </dgm:t>
    </dgm:pt>
    <dgm:pt modelId="{EB0F9B61-97C5-0242-BA18-546DD0F956A8}">
      <dgm:prSet phldrT="[Text]" custT="1"/>
      <dgm:spPr/>
      <dgm:t>
        <a:bodyPr/>
        <a:lstStyle/>
        <a:p>
          <a:r>
            <a:rPr lang="en-US" sz="1400" dirty="0" smtClean="0">
              <a:solidFill>
                <a:srgbClr val="FFFFFF"/>
              </a:solidFill>
            </a:rPr>
            <a:t>Activity</a:t>
          </a:r>
          <a:endParaRPr lang="en-US" sz="1400" dirty="0">
            <a:solidFill>
              <a:srgbClr val="FFFFFF"/>
            </a:solidFill>
          </a:endParaRPr>
        </a:p>
      </dgm:t>
    </dgm:pt>
    <dgm:pt modelId="{CD667DAB-8FB9-C740-B2A1-939174180889}" type="parTrans" cxnId="{1078DF4D-80E7-BC49-93EA-5554D65B5C4A}">
      <dgm:prSet/>
      <dgm:spPr/>
      <dgm:t>
        <a:bodyPr/>
        <a:lstStyle/>
        <a:p>
          <a:endParaRPr lang="en-US"/>
        </a:p>
      </dgm:t>
    </dgm:pt>
    <dgm:pt modelId="{178A3F54-55AF-D942-9DE4-7DF4066F6D18}" type="sibTrans" cxnId="{1078DF4D-80E7-BC49-93EA-5554D65B5C4A}">
      <dgm:prSet/>
      <dgm:spPr/>
      <dgm:t>
        <a:bodyPr/>
        <a:lstStyle/>
        <a:p>
          <a:endParaRPr lang="en-US"/>
        </a:p>
      </dgm:t>
    </dgm:pt>
    <dgm:pt modelId="{6D2C8166-F615-B643-A9F0-87A42CAB5F61}">
      <dgm:prSet phldrT="[Text]" custT="1"/>
      <dgm:spPr/>
      <dgm:t>
        <a:bodyPr/>
        <a:lstStyle/>
        <a:p>
          <a:r>
            <a:rPr lang="en-US" sz="1400" dirty="0" smtClean="0">
              <a:solidFill>
                <a:srgbClr val="FFFFFF"/>
              </a:solidFill>
            </a:rPr>
            <a:t>Output</a:t>
          </a:r>
          <a:endParaRPr lang="en-US" sz="1400" dirty="0">
            <a:solidFill>
              <a:srgbClr val="FFFFFF"/>
            </a:solidFill>
          </a:endParaRPr>
        </a:p>
      </dgm:t>
    </dgm:pt>
    <dgm:pt modelId="{A9D81F9F-C978-F24D-AC80-F70D03462273}" type="parTrans" cxnId="{762F81A2-0A97-BA4E-8293-886FF7065012}">
      <dgm:prSet/>
      <dgm:spPr/>
      <dgm:t>
        <a:bodyPr/>
        <a:lstStyle/>
        <a:p>
          <a:endParaRPr lang="en-US"/>
        </a:p>
      </dgm:t>
    </dgm:pt>
    <dgm:pt modelId="{940ED7A6-EF3D-3746-B0EC-DF796B42BD5F}" type="sibTrans" cxnId="{762F81A2-0A97-BA4E-8293-886FF7065012}">
      <dgm:prSet/>
      <dgm:spPr/>
      <dgm:t>
        <a:bodyPr/>
        <a:lstStyle/>
        <a:p>
          <a:endParaRPr lang="en-US"/>
        </a:p>
      </dgm:t>
    </dgm:pt>
    <dgm:pt modelId="{399131BC-A37F-B04C-B88B-0C537DF76135}">
      <dgm:prSet phldrT="[Text]" custT="1"/>
      <dgm:spPr/>
      <dgm:t>
        <a:bodyPr/>
        <a:lstStyle/>
        <a:p>
          <a:r>
            <a:rPr lang="en-US" sz="1400" dirty="0" smtClean="0">
              <a:solidFill>
                <a:srgbClr val="FFFFFF"/>
              </a:solidFill>
            </a:rPr>
            <a:t>Outcome</a:t>
          </a:r>
          <a:endParaRPr lang="en-US" sz="1400" dirty="0">
            <a:solidFill>
              <a:srgbClr val="FFFFFF"/>
            </a:solidFill>
          </a:endParaRPr>
        </a:p>
      </dgm:t>
    </dgm:pt>
    <dgm:pt modelId="{12C1B004-F54F-9341-820E-086489CE59F0}" type="parTrans" cxnId="{C98AABC8-7E37-6742-B937-8F9FD38241F8}">
      <dgm:prSet/>
      <dgm:spPr/>
      <dgm:t>
        <a:bodyPr/>
        <a:lstStyle/>
        <a:p>
          <a:endParaRPr lang="en-US"/>
        </a:p>
      </dgm:t>
    </dgm:pt>
    <dgm:pt modelId="{10821310-3A3B-8340-A530-26225EA79E08}" type="sibTrans" cxnId="{C98AABC8-7E37-6742-B937-8F9FD38241F8}">
      <dgm:prSet/>
      <dgm:spPr/>
      <dgm:t>
        <a:bodyPr/>
        <a:lstStyle/>
        <a:p>
          <a:endParaRPr lang="en-US"/>
        </a:p>
      </dgm:t>
    </dgm:pt>
    <dgm:pt modelId="{19A2F145-169C-A041-81B5-C0272EECD671}">
      <dgm:prSet phldrT="[Text]" custT="1"/>
      <dgm:spPr/>
      <dgm:t>
        <a:bodyPr/>
        <a:lstStyle/>
        <a:p>
          <a:r>
            <a:rPr lang="en-US" sz="1400" dirty="0" smtClean="0">
              <a:solidFill>
                <a:schemeClr val="bg1"/>
              </a:solidFill>
            </a:rPr>
            <a:t>Assess</a:t>
          </a:r>
          <a:endParaRPr lang="en-US" sz="1400" dirty="0">
            <a:solidFill>
              <a:schemeClr val="bg1"/>
            </a:solidFill>
          </a:endParaRPr>
        </a:p>
      </dgm:t>
    </dgm:pt>
    <dgm:pt modelId="{F98EC938-9D6D-424F-8157-C3C899B88DC0}" type="parTrans" cxnId="{D5799E28-38EA-5F4E-8A0E-F44E48A0B14D}">
      <dgm:prSet/>
      <dgm:spPr/>
      <dgm:t>
        <a:bodyPr/>
        <a:lstStyle/>
        <a:p>
          <a:endParaRPr lang="en-US"/>
        </a:p>
      </dgm:t>
    </dgm:pt>
    <dgm:pt modelId="{59A2D41F-0287-FD42-949B-4CCF48C1775D}" type="sibTrans" cxnId="{D5799E28-38EA-5F4E-8A0E-F44E48A0B14D}">
      <dgm:prSet/>
      <dgm:spPr/>
      <dgm:t>
        <a:bodyPr/>
        <a:lstStyle/>
        <a:p>
          <a:endParaRPr lang="en-US"/>
        </a:p>
      </dgm:t>
    </dgm:pt>
    <dgm:pt modelId="{7CEDE245-57BE-894D-8A90-9E5E6EB7321D}" type="pres">
      <dgm:prSet presAssocID="{223EBB00-EE5C-B646-807B-6EFC87B97F1C}" presName="cycle" presStyleCnt="0">
        <dgm:presLayoutVars>
          <dgm:dir/>
          <dgm:resizeHandles val="exact"/>
        </dgm:presLayoutVars>
      </dgm:prSet>
      <dgm:spPr/>
      <dgm:t>
        <a:bodyPr/>
        <a:lstStyle/>
        <a:p>
          <a:endParaRPr lang="en-US"/>
        </a:p>
      </dgm:t>
    </dgm:pt>
    <dgm:pt modelId="{507582E6-3442-B04F-8967-457B230A2D38}" type="pres">
      <dgm:prSet presAssocID="{F070B060-C6DA-E741-8EED-2E78C2D5AD9E}" presName="node" presStyleLbl="node1" presStyleIdx="0" presStyleCnt="5" custRadScaleRad="100062" custRadScaleInc="1337">
        <dgm:presLayoutVars>
          <dgm:bulletEnabled val="1"/>
        </dgm:presLayoutVars>
      </dgm:prSet>
      <dgm:spPr/>
      <dgm:t>
        <a:bodyPr/>
        <a:lstStyle/>
        <a:p>
          <a:endParaRPr lang="en-US"/>
        </a:p>
      </dgm:t>
    </dgm:pt>
    <dgm:pt modelId="{C6F63EBA-65DD-054D-A158-434EBA65CFD1}" type="pres">
      <dgm:prSet presAssocID="{0A8302E9-829D-D041-BB87-CB052261AA16}" presName="sibTrans" presStyleLbl="sibTrans2D1" presStyleIdx="0" presStyleCnt="5"/>
      <dgm:spPr/>
      <dgm:t>
        <a:bodyPr/>
        <a:lstStyle/>
        <a:p>
          <a:endParaRPr lang="en-US"/>
        </a:p>
      </dgm:t>
    </dgm:pt>
    <dgm:pt modelId="{E7FF00AE-29E6-F04D-A7B4-1943FA8D4BD2}" type="pres">
      <dgm:prSet presAssocID="{0A8302E9-829D-D041-BB87-CB052261AA16}" presName="connectorText" presStyleLbl="sibTrans2D1" presStyleIdx="0" presStyleCnt="5"/>
      <dgm:spPr/>
      <dgm:t>
        <a:bodyPr/>
        <a:lstStyle/>
        <a:p>
          <a:endParaRPr lang="en-US"/>
        </a:p>
      </dgm:t>
    </dgm:pt>
    <dgm:pt modelId="{97A55B6F-93B1-3A44-B3CE-8D2CE24E082D}" type="pres">
      <dgm:prSet presAssocID="{EB0F9B61-97C5-0242-BA18-546DD0F956A8}" presName="node" presStyleLbl="node1" presStyleIdx="1" presStyleCnt="5">
        <dgm:presLayoutVars>
          <dgm:bulletEnabled val="1"/>
        </dgm:presLayoutVars>
      </dgm:prSet>
      <dgm:spPr/>
      <dgm:t>
        <a:bodyPr/>
        <a:lstStyle/>
        <a:p>
          <a:endParaRPr lang="en-US"/>
        </a:p>
      </dgm:t>
    </dgm:pt>
    <dgm:pt modelId="{1CBC32E3-DAE7-A747-839B-0A54EEB8444D}" type="pres">
      <dgm:prSet presAssocID="{178A3F54-55AF-D942-9DE4-7DF4066F6D18}" presName="sibTrans" presStyleLbl="sibTrans2D1" presStyleIdx="1" presStyleCnt="5"/>
      <dgm:spPr/>
      <dgm:t>
        <a:bodyPr/>
        <a:lstStyle/>
        <a:p>
          <a:endParaRPr lang="en-US"/>
        </a:p>
      </dgm:t>
    </dgm:pt>
    <dgm:pt modelId="{7ABBE3B8-189B-444F-94DF-06D99734B2FE}" type="pres">
      <dgm:prSet presAssocID="{178A3F54-55AF-D942-9DE4-7DF4066F6D18}" presName="connectorText" presStyleLbl="sibTrans2D1" presStyleIdx="1" presStyleCnt="5"/>
      <dgm:spPr/>
      <dgm:t>
        <a:bodyPr/>
        <a:lstStyle/>
        <a:p>
          <a:endParaRPr lang="en-US"/>
        </a:p>
      </dgm:t>
    </dgm:pt>
    <dgm:pt modelId="{FD6F717B-2A8B-F241-98E4-9DDA7EBE2BB5}" type="pres">
      <dgm:prSet presAssocID="{6D2C8166-F615-B643-A9F0-87A42CAB5F61}" presName="node" presStyleLbl="node1" presStyleIdx="2" presStyleCnt="5">
        <dgm:presLayoutVars>
          <dgm:bulletEnabled val="1"/>
        </dgm:presLayoutVars>
      </dgm:prSet>
      <dgm:spPr/>
      <dgm:t>
        <a:bodyPr/>
        <a:lstStyle/>
        <a:p>
          <a:endParaRPr lang="en-US"/>
        </a:p>
      </dgm:t>
    </dgm:pt>
    <dgm:pt modelId="{29FD52A7-C33E-C844-8FAF-988634AC4CC4}" type="pres">
      <dgm:prSet presAssocID="{940ED7A6-EF3D-3746-B0EC-DF796B42BD5F}" presName="sibTrans" presStyleLbl="sibTrans2D1" presStyleIdx="2" presStyleCnt="5"/>
      <dgm:spPr/>
      <dgm:t>
        <a:bodyPr/>
        <a:lstStyle/>
        <a:p>
          <a:endParaRPr lang="en-US"/>
        </a:p>
      </dgm:t>
    </dgm:pt>
    <dgm:pt modelId="{9BD9F23E-69C3-3040-99C1-B0486C5007DC}" type="pres">
      <dgm:prSet presAssocID="{940ED7A6-EF3D-3746-B0EC-DF796B42BD5F}" presName="connectorText" presStyleLbl="sibTrans2D1" presStyleIdx="2" presStyleCnt="5"/>
      <dgm:spPr/>
      <dgm:t>
        <a:bodyPr/>
        <a:lstStyle/>
        <a:p>
          <a:endParaRPr lang="en-US"/>
        </a:p>
      </dgm:t>
    </dgm:pt>
    <dgm:pt modelId="{F7852352-3A40-2044-B379-9D67EEFB2AA8}" type="pres">
      <dgm:prSet presAssocID="{399131BC-A37F-B04C-B88B-0C537DF76135}" presName="node" presStyleLbl="node1" presStyleIdx="3" presStyleCnt="5">
        <dgm:presLayoutVars>
          <dgm:bulletEnabled val="1"/>
        </dgm:presLayoutVars>
      </dgm:prSet>
      <dgm:spPr/>
      <dgm:t>
        <a:bodyPr/>
        <a:lstStyle/>
        <a:p>
          <a:endParaRPr lang="en-US"/>
        </a:p>
      </dgm:t>
    </dgm:pt>
    <dgm:pt modelId="{504ACB78-B4F6-D74C-A906-18E58408994F}" type="pres">
      <dgm:prSet presAssocID="{10821310-3A3B-8340-A530-26225EA79E08}" presName="sibTrans" presStyleLbl="sibTrans2D1" presStyleIdx="3" presStyleCnt="5"/>
      <dgm:spPr/>
      <dgm:t>
        <a:bodyPr/>
        <a:lstStyle/>
        <a:p>
          <a:endParaRPr lang="en-US"/>
        </a:p>
      </dgm:t>
    </dgm:pt>
    <dgm:pt modelId="{0207C639-F0ED-524A-AF19-5F4D2D21DFFA}" type="pres">
      <dgm:prSet presAssocID="{10821310-3A3B-8340-A530-26225EA79E08}" presName="connectorText" presStyleLbl="sibTrans2D1" presStyleIdx="3" presStyleCnt="5"/>
      <dgm:spPr/>
      <dgm:t>
        <a:bodyPr/>
        <a:lstStyle/>
        <a:p>
          <a:endParaRPr lang="en-US"/>
        </a:p>
      </dgm:t>
    </dgm:pt>
    <dgm:pt modelId="{35F805D6-ED46-4247-BED1-1810B8DFCCFB}" type="pres">
      <dgm:prSet presAssocID="{19A2F145-169C-A041-81B5-C0272EECD671}" presName="node" presStyleLbl="node1" presStyleIdx="4" presStyleCnt="5">
        <dgm:presLayoutVars>
          <dgm:bulletEnabled val="1"/>
        </dgm:presLayoutVars>
      </dgm:prSet>
      <dgm:spPr/>
      <dgm:t>
        <a:bodyPr/>
        <a:lstStyle/>
        <a:p>
          <a:endParaRPr lang="en-US"/>
        </a:p>
      </dgm:t>
    </dgm:pt>
    <dgm:pt modelId="{43466939-3AE6-8146-909A-2844ECE07A44}" type="pres">
      <dgm:prSet presAssocID="{59A2D41F-0287-FD42-949B-4CCF48C1775D}" presName="sibTrans" presStyleLbl="sibTrans2D1" presStyleIdx="4" presStyleCnt="5"/>
      <dgm:spPr/>
      <dgm:t>
        <a:bodyPr/>
        <a:lstStyle/>
        <a:p>
          <a:endParaRPr lang="en-US"/>
        </a:p>
      </dgm:t>
    </dgm:pt>
    <dgm:pt modelId="{0B35A3A2-5318-C445-A80A-2CEEB85EFB71}" type="pres">
      <dgm:prSet presAssocID="{59A2D41F-0287-FD42-949B-4CCF48C1775D}" presName="connectorText" presStyleLbl="sibTrans2D1" presStyleIdx="4" presStyleCnt="5"/>
      <dgm:spPr/>
      <dgm:t>
        <a:bodyPr/>
        <a:lstStyle/>
        <a:p>
          <a:endParaRPr lang="en-US"/>
        </a:p>
      </dgm:t>
    </dgm:pt>
  </dgm:ptLst>
  <dgm:cxnLst>
    <dgm:cxn modelId="{69C788E7-4557-D448-A40D-C3CBA9EF61EA}" type="presOf" srcId="{EB0F9B61-97C5-0242-BA18-546DD0F956A8}" destId="{97A55B6F-93B1-3A44-B3CE-8D2CE24E082D}" srcOrd="0" destOrd="0" presId="urn:microsoft.com/office/officeart/2005/8/layout/cycle2"/>
    <dgm:cxn modelId="{85B216B6-BCCB-8840-92C6-3DB3CA089DB2}" type="presOf" srcId="{0A8302E9-829D-D041-BB87-CB052261AA16}" destId="{E7FF00AE-29E6-F04D-A7B4-1943FA8D4BD2}" srcOrd="1" destOrd="0" presId="urn:microsoft.com/office/officeart/2005/8/layout/cycle2"/>
    <dgm:cxn modelId="{7E02AE3C-2D58-8346-A48C-0679D8A04EA4}" type="presOf" srcId="{59A2D41F-0287-FD42-949B-4CCF48C1775D}" destId="{43466939-3AE6-8146-909A-2844ECE07A44}" srcOrd="0" destOrd="0" presId="urn:microsoft.com/office/officeart/2005/8/layout/cycle2"/>
    <dgm:cxn modelId="{C98AABC8-7E37-6742-B937-8F9FD38241F8}" srcId="{223EBB00-EE5C-B646-807B-6EFC87B97F1C}" destId="{399131BC-A37F-B04C-B88B-0C537DF76135}" srcOrd="3" destOrd="0" parTransId="{12C1B004-F54F-9341-820E-086489CE59F0}" sibTransId="{10821310-3A3B-8340-A530-26225EA79E08}"/>
    <dgm:cxn modelId="{F058A7E8-6CA2-884F-BF6E-3F5747369168}" type="presOf" srcId="{399131BC-A37F-B04C-B88B-0C537DF76135}" destId="{F7852352-3A40-2044-B379-9D67EEFB2AA8}" srcOrd="0" destOrd="0" presId="urn:microsoft.com/office/officeart/2005/8/layout/cycle2"/>
    <dgm:cxn modelId="{762F81A2-0A97-BA4E-8293-886FF7065012}" srcId="{223EBB00-EE5C-B646-807B-6EFC87B97F1C}" destId="{6D2C8166-F615-B643-A9F0-87A42CAB5F61}" srcOrd="2" destOrd="0" parTransId="{A9D81F9F-C978-F24D-AC80-F70D03462273}" sibTransId="{940ED7A6-EF3D-3746-B0EC-DF796B42BD5F}"/>
    <dgm:cxn modelId="{56B219CE-6022-6E44-A082-979A6C544CCC}" type="presOf" srcId="{940ED7A6-EF3D-3746-B0EC-DF796B42BD5F}" destId="{29FD52A7-C33E-C844-8FAF-988634AC4CC4}" srcOrd="0" destOrd="0" presId="urn:microsoft.com/office/officeart/2005/8/layout/cycle2"/>
    <dgm:cxn modelId="{D5799E28-38EA-5F4E-8A0E-F44E48A0B14D}" srcId="{223EBB00-EE5C-B646-807B-6EFC87B97F1C}" destId="{19A2F145-169C-A041-81B5-C0272EECD671}" srcOrd="4" destOrd="0" parTransId="{F98EC938-9D6D-424F-8157-C3C899B88DC0}" sibTransId="{59A2D41F-0287-FD42-949B-4CCF48C1775D}"/>
    <dgm:cxn modelId="{30201205-47CD-4B43-AB83-0E67346D6300}" type="presOf" srcId="{178A3F54-55AF-D942-9DE4-7DF4066F6D18}" destId="{1CBC32E3-DAE7-A747-839B-0A54EEB8444D}" srcOrd="0" destOrd="0" presId="urn:microsoft.com/office/officeart/2005/8/layout/cycle2"/>
    <dgm:cxn modelId="{F207ACA2-9C4B-8948-944C-FED4FFD49943}" type="presOf" srcId="{178A3F54-55AF-D942-9DE4-7DF4066F6D18}" destId="{7ABBE3B8-189B-444F-94DF-06D99734B2FE}" srcOrd="1" destOrd="0" presId="urn:microsoft.com/office/officeart/2005/8/layout/cycle2"/>
    <dgm:cxn modelId="{9FC2868B-FB17-BF44-A9F8-C5931CD5ED00}" type="presOf" srcId="{10821310-3A3B-8340-A530-26225EA79E08}" destId="{0207C639-F0ED-524A-AF19-5F4D2D21DFFA}" srcOrd="1" destOrd="0" presId="urn:microsoft.com/office/officeart/2005/8/layout/cycle2"/>
    <dgm:cxn modelId="{AC4D2D6B-04E6-1A4B-81A0-11E9A03E98AF}" type="presOf" srcId="{10821310-3A3B-8340-A530-26225EA79E08}" destId="{504ACB78-B4F6-D74C-A906-18E58408994F}" srcOrd="0" destOrd="0" presId="urn:microsoft.com/office/officeart/2005/8/layout/cycle2"/>
    <dgm:cxn modelId="{1078DF4D-80E7-BC49-93EA-5554D65B5C4A}" srcId="{223EBB00-EE5C-B646-807B-6EFC87B97F1C}" destId="{EB0F9B61-97C5-0242-BA18-546DD0F956A8}" srcOrd="1" destOrd="0" parTransId="{CD667DAB-8FB9-C740-B2A1-939174180889}" sibTransId="{178A3F54-55AF-D942-9DE4-7DF4066F6D18}"/>
    <dgm:cxn modelId="{29CA8B58-CB10-694B-8CFA-E4D7F6EC5AD8}" type="presOf" srcId="{0A8302E9-829D-D041-BB87-CB052261AA16}" destId="{C6F63EBA-65DD-054D-A158-434EBA65CFD1}" srcOrd="0" destOrd="0" presId="urn:microsoft.com/office/officeart/2005/8/layout/cycle2"/>
    <dgm:cxn modelId="{CEA579BB-4D6E-0842-8B83-DFB9D8397167}" type="presOf" srcId="{223EBB00-EE5C-B646-807B-6EFC87B97F1C}" destId="{7CEDE245-57BE-894D-8A90-9E5E6EB7321D}" srcOrd="0" destOrd="0" presId="urn:microsoft.com/office/officeart/2005/8/layout/cycle2"/>
    <dgm:cxn modelId="{03DC51C6-4075-B941-A9C0-B4B097038919}" type="presOf" srcId="{940ED7A6-EF3D-3746-B0EC-DF796B42BD5F}" destId="{9BD9F23E-69C3-3040-99C1-B0486C5007DC}" srcOrd="1" destOrd="0" presId="urn:microsoft.com/office/officeart/2005/8/layout/cycle2"/>
    <dgm:cxn modelId="{80380240-0492-8E49-84E3-E67BE173D143}" type="presOf" srcId="{F070B060-C6DA-E741-8EED-2E78C2D5AD9E}" destId="{507582E6-3442-B04F-8967-457B230A2D38}" srcOrd="0" destOrd="0" presId="urn:microsoft.com/office/officeart/2005/8/layout/cycle2"/>
    <dgm:cxn modelId="{CECF66F1-BEF0-6540-A085-E3008685E3BE}" type="presOf" srcId="{19A2F145-169C-A041-81B5-C0272EECD671}" destId="{35F805D6-ED46-4247-BED1-1810B8DFCCFB}" srcOrd="0" destOrd="0" presId="urn:microsoft.com/office/officeart/2005/8/layout/cycle2"/>
    <dgm:cxn modelId="{AAD899C2-0A7D-354A-80C9-D649ACB4AC47}" type="presOf" srcId="{59A2D41F-0287-FD42-949B-4CCF48C1775D}" destId="{0B35A3A2-5318-C445-A80A-2CEEB85EFB71}" srcOrd="1" destOrd="0" presId="urn:microsoft.com/office/officeart/2005/8/layout/cycle2"/>
    <dgm:cxn modelId="{3AFD2A06-4D03-ED48-99F0-86619A7AA825}" type="presOf" srcId="{6D2C8166-F615-B643-A9F0-87A42CAB5F61}" destId="{FD6F717B-2A8B-F241-98E4-9DDA7EBE2BB5}" srcOrd="0" destOrd="0" presId="urn:microsoft.com/office/officeart/2005/8/layout/cycle2"/>
    <dgm:cxn modelId="{1E438AA0-13F1-684E-8942-7885A0F52EE0}" srcId="{223EBB00-EE5C-B646-807B-6EFC87B97F1C}" destId="{F070B060-C6DA-E741-8EED-2E78C2D5AD9E}" srcOrd="0" destOrd="0" parTransId="{DE4220AD-E75B-F64B-AF46-275CCEF12C2F}" sibTransId="{0A8302E9-829D-D041-BB87-CB052261AA16}"/>
    <dgm:cxn modelId="{641445B9-D25F-B440-8BC8-59908728C369}" type="presParOf" srcId="{7CEDE245-57BE-894D-8A90-9E5E6EB7321D}" destId="{507582E6-3442-B04F-8967-457B230A2D38}" srcOrd="0" destOrd="0" presId="urn:microsoft.com/office/officeart/2005/8/layout/cycle2"/>
    <dgm:cxn modelId="{97B3B6BD-E2C3-8045-8E49-CB20EAAC9621}" type="presParOf" srcId="{7CEDE245-57BE-894D-8A90-9E5E6EB7321D}" destId="{C6F63EBA-65DD-054D-A158-434EBA65CFD1}" srcOrd="1" destOrd="0" presId="urn:microsoft.com/office/officeart/2005/8/layout/cycle2"/>
    <dgm:cxn modelId="{6D45BCB9-06A7-754A-9123-A87D54CDF234}" type="presParOf" srcId="{C6F63EBA-65DD-054D-A158-434EBA65CFD1}" destId="{E7FF00AE-29E6-F04D-A7B4-1943FA8D4BD2}" srcOrd="0" destOrd="0" presId="urn:microsoft.com/office/officeart/2005/8/layout/cycle2"/>
    <dgm:cxn modelId="{FEBD9AF9-8167-1A4A-BEFC-099EBECA5CA8}" type="presParOf" srcId="{7CEDE245-57BE-894D-8A90-9E5E6EB7321D}" destId="{97A55B6F-93B1-3A44-B3CE-8D2CE24E082D}" srcOrd="2" destOrd="0" presId="urn:microsoft.com/office/officeart/2005/8/layout/cycle2"/>
    <dgm:cxn modelId="{27FD7FA3-C8B9-D245-8D77-FF1365C9BBD4}" type="presParOf" srcId="{7CEDE245-57BE-894D-8A90-9E5E6EB7321D}" destId="{1CBC32E3-DAE7-A747-839B-0A54EEB8444D}" srcOrd="3" destOrd="0" presId="urn:microsoft.com/office/officeart/2005/8/layout/cycle2"/>
    <dgm:cxn modelId="{AFF78B7B-DB64-6E47-AC56-83201397D10F}" type="presParOf" srcId="{1CBC32E3-DAE7-A747-839B-0A54EEB8444D}" destId="{7ABBE3B8-189B-444F-94DF-06D99734B2FE}" srcOrd="0" destOrd="0" presId="urn:microsoft.com/office/officeart/2005/8/layout/cycle2"/>
    <dgm:cxn modelId="{46F78074-AEE0-BA49-9B8C-2CA63BFE9016}" type="presParOf" srcId="{7CEDE245-57BE-894D-8A90-9E5E6EB7321D}" destId="{FD6F717B-2A8B-F241-98E4-9DDA7EBE2BB5}" srcOrd="4" destOrd="0" presId="urn:microsoft.com/office/officeart/2005/8/layout/cycle2"/>
    <dgm:cxn modelId="{B281ADA8-4BDC-5240-9A50-596CCA864590}" type="presParOf" srcId="{7CEDE245-57BE-894D-8A90-9E5E6EB7321D}" destId="{29FD52A7-C33E-C844-8FAF-988634AC4CC4}" srcOrd="5" destOrd="0" presId="urn:microsoft.com/office/officeart/2005/8/layout/cycle2"/>
    <dgm:cxn modelId="{26C4A31B-22DB-A549-9EB9-1BDF87B8A571}" type="presParOf" srcId="{29FD52A7-C33E-C844-8FAF-988634AC4CC4}" destId="{9BD9F23E-69C3-3040-99C1-B0486C5007DC}" srcOrd="0" destOrd="0" presId="urn:microsoft.com/office/officeart/2005/8/layout/cycle2"/>
    <dgm:cxn modelId="{70E796C6-8E03-6F4E-812E-80EC6F119A94}" type="presParOf" srcId="{7CEDE245-57BE-894D-8A90-9E5E6EB7321D}" destId="{F7852352-3A40-2044-B379-9D67EEFB2AA8}" srcOrd="6" destOrd="0" presId="urn:microsoft.com/office/officeart/2005/8/layout/cycle2"/>
    <dgm:cxn modelId="{B96180DE-B54E-B14A-85AA-509ED0E9EE77}" type="presParOf" srcId="{7CEDE245-57BE-894D-8A90-9E5E6EB7321D}" destId="{504ACB78-B4F6-D74C-A906-18E58408994F}" srcOrd="7" destOrd="0" presId="urn:microsoft.com/office/officeart/2005/8/layout/cycle2"/>
    <dgm:cxn modelId="{2C53D774-80E6-BA44-A00D-9E3CD2CF275D}" type="presParOf" srcId="{504ACB78-B4F6-D74C-A906-18E58408994F}" destId="{0207C639-F0ED-524A-AF19-5F4D2D21DFFA}" srcOrd="0" destOrd="0" presId="urn:microsoft.com/office/officeart/2005/8/layout/cycle2"/>
    <dgm:cxn modelId="{B8E46C98-4DF1-D642-8B0C-A6E6558DE80E}" type="presParOf" srcId="{7CEDE245-57BE-894D-8A90-9E5E6EB7321D}" destId="{35F805D6-ED46-4247-BED1-1810B8DFCCFB}" srcOrd="8" destOrd="0" presId="urn:microsoft.com/office/officeart/2005/8/layout/cycle2"/>
    <dgm:cxn modelId="{E38D2DA9-1F09-D042-B0DC-1CE174E8A46F}" type="presParOf" srcId="{7CEDE245-57BE-894D-8A90-9E5E6EB7321D}" destId="{43466939-3AE6-8146-909A-2844ECE07A44}" srcOrd="9" destOrd="0" presId="urn:microsoft.com/office/officeart/2005/8/layout/cycle2"/>
    <dgm:cxn modelId="{82CA1596-BED1-D24C-8B96-EBA5D95299A6}" type="presParOf" srcId="{43466939-3AE6-8146-909A-2844ECE07A44}" destId="{0B35A3A2-5318-C445-A80A-2CEEB85EFB71}"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582E6-3442-B04F-8967-457B230A2D38}">
      <dsp:nvSpPr>
        <dsp:cNvPr id="0" name=""/>
        <dsp:cNvSpPr/>
      </dsp:nvSpPr>
      <dsp:spPr>
        <a:xfrm>
          <a:off x="2860055" y="0"/>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Input</a:t>
          </a:r>
          <a:endParaRPr lang="en-US" sz="1400" kern="1200" dirty="0">
            <a:solidFill>
              <a:srgbClr val="FFFFFF"/>
            </a:solidFill>
          </a:endParaRPr>
        </a:p>
      </dsp:txBody>
      <dsp:txXfrm>
        <a:off x="3049357" y="189302"/>
        <a:ext cx="914030" cy="914030"/>
      </dsp:txXfrm>
    </dsp:sp>
    <dsp:sp modelId="{C6F63EBA-65DD-054D-A158-434EBA65CFD1}">
      <dsp:nvSpPr>
        <dsp:cNvPr id="0" name=""/>
        <dsp:cNvSpPr/>
      </dsp:nvSpPr>
      <dsp:spPr>
        <a:xfrm rot="2175892">
          <a:off x="4107752" y="993164"/>
          <a:ext cx="337468"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117558" y="1050474"/>
        <a:ext cx="236228" cy="261758"/>
      </dsp:txXfrm>
    </dsp:sp>
    <dsp:sp modelId="{97A55B6F-93B1-3A44-B3CE-8D2CE24E082D}">
      <dsp:nvSpPr>
        <dsp:cNvPr id="0" name=""/>
        <dsp:cNvSpPr/>
      </dsp:nvSpPr>
      <dsp:spPr>
        <a:xfrm>
          <a:off x="4415686"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Activity</a:t>
          </a:r>
          <a:endParaRPr lang="en-US" sz="1400" kern="1200" dirty="0">
            <a:solidFill>
              <a:srgbClr val="FFFFFF"/>
            </a:solidFill>
          </a:endParaRPr>
        </a:p>
      </dsp:txBody>
      <dsp:txXfrm>
        <a:off x="4604988" y="1330559"/>
        <a:ext cx="914030" cy="914030"/>
      </dsp:txXfrm>
    </dsp:sp>
    <dsp:sp modelId="{1CBC32E3-DAE7-A747-839B-0A54EEB8444D}">
      <dsp:nvSpPr>
        <dsp:cNvPr id="0" name=""/>
        <dsp:cNvSpPr/>
      </dsp:nvSpPr>
      <dsp:spPr>
        <a:xfrm rot="6480000">
          <a:off x="4593700" y="2482737"/>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661071" y="2521042"/>
        <a:ext cx="240177" cy="261758"/>
      </dsp:txXfrm>
    </dsp:sp>
    <dsp:sp modelId="{FD6F717B-2A8B-F241-98E4-9DDA7EBE2BB5}">
      <dsp:nvSpPr>
        <dsp:cNvPr id="0" name=""/>
        <dsp:cNvSpPr/>
      </dsp:nvSpPr>
      <dsp:spPr>
        <a:xfrm>
          <a:off x="3816189"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Output</a:t>
          </a:r>
          <a:endParaRPr lang="en-US" sz="1400" kern="1200" dirty="0">
            <a:solidFill>
              <a:srgbClr val="FFFFFF"/>
            </a:solidFill>
          </a:endParaRPr>
        </a:p>
      </dsp:txBody>
      <dsp:txXfrm>
        <a:off x="4005491" y="3175621"/>
        <a:ext cx="914030" cy="914030"/>
      </dsp:txXfrm>
    </dsp:sp>
    <dsp:sp modelId="{29FD52A7-C33E-C844-8FAF-988634AC4CC4}">
      <dsp:nvSpPr>
        <dsp:cNvPr id="0" name=""/>
        <dsp:cNvSpPr/>
      </dsp:nvSpPr>
      <dsp:spPr>
        <a:xfrm rot="10800000">
          <a:off x="3330655" y="3414504"/>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433588" y="3501757"/>
        <a:ext cx="240177" cy="261758"/>
      </dsp:txXfrm>
    </dsp:sp>
    <dsp:sp modelId="{F7852352-3A40-2044-B379-9D67EEFB2AA8}">
      <dsp:nvSpPr>
        <dsp:cNvPr id="0" name=""/>
        <dsp:cNvSpPr/>
      </dsp:nvSpPr>
      <dsp:spPr>
        <a:xfrm>
          <a:off x="1876176" y="2986319"/>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rgbClr val="FFFFFF"/>
              </a:solidFill>
            </a:rPr>
            <a:t>Outcome</a:t>
          </a:r>
          <a:endParaRPr lang="en-US" sz="1400" kern="1200" dirty="0">
            <a:solidFill>
              <a:srgbClr val="FFFFFF"/>
            </a:solidFill>
          </a:endParaRPr>
        </a:p>
      </dsp:txBody>
      <dsp:txXfrm>
        <a:off x="2065478" y="3175621"/>
        <a:ext cx="914030" cy="914030"/>
      </dsp:txXfrm>
    </dsp:sp>
    <dsp:sp modelId="{504ACB78-B4F6-D74C-A906-18E58408994F}">
      <dsp:nvSpPr>
        <dsp:cNvPr id="0" name=""/>
        <dsp:cNvSpPr/>
      </dsp:nvSpPr>
      <dsp:spPr>
        <a:xfrm rot="15120000">
          <a:off x="2054191" y="2501208"/>
          <a:ext cx="34311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2121562" y="2637409"/>
        <a:ext cx="240177" cy="261758"/>
      </dsp:txXfrm>
    </dsp:sp>
    <dsp:sp modelId="{35F805D6-ED46-4247-BED1-1810B8DFCCFB}">
      <dsp:nvSpPr>
        <dsp:cNvPr id="0" name=""/>
        <dsp:cNvSpPr/>
      </dsp:nvSpPr>
      <dsp:spPr>
        <a:xfrm>
          <a:off x="1276679" y="1141257"/>
          <a:ext cx="1292634" cy="1292634"/>
        </a:xfrm>
        <a:prstGeom prst="ellipse">
          <a:avLst/>
        </a:prstGeom>
        <a:gradFill rotWithShape="0">
          <a:gsLst>
            <a:gs pos="0">
              <a:schemeClr val="accent1">
                <a:hueOff val="0"/>
                <a:satOff val="0"/>
                <a:lumOff val="0"/>
                <a:alphaOff val="0"/>
                <a:shade val="70000"/>
                <a:satMod val="120000"/>
              </a:schemeClr>
            </a:gs>
            <a:gs pos="35000">
              <a:schemeClr val="accent1">
                <a:hueOff val="0"/>
                <a:satOff val="0"/>
                <a:lumOff val="0"/>
                <a:alphaOff val="0"/>
                <a:shade val="100000"/>
                <a:satMod val="150000"/>
              </a:schemeClr>
            </a:gs>
            <a:gs pos="70000">
              <a:schemeClr val="accent1">
                <a:hueOff val="0"/>
                <a:satOff val="0"/>
                <a:lumOff val="0"/>
                <a:alphaOff val="0"/>
                <a:tint val="100000"/>
                <a:shade val="100000"/>
                <a:satMod val="200000"/>
                <a:greenMod val="100000"/>
              </a:schemeClr>
            </a:gs>
            <a:gs pos="100000">
              <a:schemeClr val="accent1">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Assess</a:t>
          </a:r>
          <a:endParaRPr lang="en-US" sz="1400" kern="1200" dirty="0">
            <a:solidFill>
              <a:schemeClr val="bg1"/>
            </a:solidFill>
          </a:endParaRPr>
        </a:p>
      </dsp:txBody>
      <dsp:txXfrm>
        <a:off x="1465981" y="1330559"/>
        <a:ext cx="914030" cy="914030"/>
      </dsp:txXfrm>
    </dsp:sp>
    <dsp:sp modelId="{43466939-3AE6-8146-909A-2844ECE07A44}">
      <dsp:nvSpPr>
        <dsp:cNvPr id="0" name=""/>
        <dsp:cNvSpPr/>
      </dsp:nvSpPr>
      <dsp:spPr>
        <a:xfrm rot="19453013">
          <a:off x="2531983" y="1004595"/>
          <a:ext cx="349360" cy="436264"/>
        </a:xfrm>
        <a:prstGeom prst="rightArrow">
          <a:avLst>
            <a:gd name="adj1" fmla="val 60000"/>
            <a:gd name="adj2" fmla="val 50000"/>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541875" y="1122490"/>
        <a:ext cx="244552" cy="26175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AF31757A-5700-0945-A257-0A6F5B0A26BB}" type="datetimeFigureOut">
              <a:rPr lang="en-US" smtClean="0"/>
              <a:t>8/16/14</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dreamstime.com/deftrender_info"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dreamstime.com/deftrender_info"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This is a segment about</a:t>
            </a:r>
            <a:r>
              <a:rPr lang="en-US" b="1" baseline="0" dirty="0" smtClean="0"/>
              <a:t> Standard 1:</a:t>
            </a:r>
            <a:r>
              <a:rPr lang="en-US" b="1" dirty="0" smtClean="0"/>
              <a:t> Managing a Program Strategically</a:t>
            </a:r>
            <a:r>
              <a:rPr lang="en-US" b="1" baseline="0" dirty="0" smtClean="0"/>
              <a:t> based on Mission. NASPAA accreditation is mission-driven in the sense that COPRA will look for evidence that the mission guides program decisions and assessments of program performance overall and with respect to each of the subsequent, more focused standards. In that sense, standards 2-7 flow from Standard 1 because managing your program strategically means not only having mission, goals and objectives in place, and have articulated the corresponding public service values for your program, but also that the program has a processes in place consistent with the program evaluation requirements of Standard 1 that help the program answer the question: “Are we achieving our mission?”</a:t>
            </a:r>
          </a:p>
          <a:p>
            <a:endParaRPr lang="en-US" b="1" baseline="0" dirty="0" smtClean="0"/>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Additional resources that may be useful are listed here. </a:t>
            </a:r>
          </a:p>
          <a:p>
            <a:endParaRPr lang="en-US" b="1" dirty="0" smtClean="0"/>
          </a:p>
          <a:p>
            <a:r>
              <a:rPr lang="en-US" b="1" dirty="0" smtClean="0"/>
              <a:t>Please</a:t>
            </a:r>
            <a:r>
              <a:rPr lang="en-US" b="1" baseline="0" dirty="0" smtClean="0"/>
              <a:t>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10</a:t>
            </a:fld>
            <a:endParaRPr lang="en-US"/>
          </a:p>
        </p:txBody>
      </p:sp>
    </p:spTree>
    <p:extLst>
      <p:ext uri="{BB962C8B-B14F-4D97-AF65-F5344CB8AC3E}">
        <p14:creationId xmlns:p14="http://schemas.microsoft.com/office/powerpoint/2010/main" val="1421370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statement captures the essence of NASPAA Accreditation.</a:t>
            </a:r>
            <a:r>
              <a:rPr lang="en-US" b="1" baseline="0" dirty="0" smtClean="0"/>
              <a:t> It is mission-driven, outcomes-oriented, evidence-based, accreditation-earning program management. </a:t>
            </a:r>
            <a:r>
              <a:rPr lang="en-US" b="1" dirty="0" smtClean="0"/>
              <a:t>This is not just about accreditation. </a:t>
            </a:r>
            <a:r>
              <a:rPr lang="en-US" b="1"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11</a:t>
            </a:fld>
            <a:endParaRPr lang="en-US"/>
          </a:p>
        </p:txBody>
      </p:sp>
    </p:spTree>
    <p:extLst>
      <p:ext uri="{BB962C8B-B14F-4D97-AF65-F5344CB8AC3E}">
        <p14:creationId xmlns:p14="http://schemas.microsoft.com/office/powerpoint/2010/main" val="2809196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Before addressing the substantive content of Standard 1, this</a:t>
            </a:r>
            <a:r>
              <a:rPr lang="en-US" b="1" baseline="0" dirty="0" smtClean="0"/>
              <a:t> slide introduces a visual aid and a concept that we use throughout many of the videos, that of a red flag. </a:t>
            </a:r>
            <a:r>
              <a:rPr lang="en-US" b="1" dirty="0" smtClean="0"/>
              <a:t>Red flags are just flags;</a:t>
            </a:r>
            <a:r>
              <a:rPr lang="en-US" b="1" baseline="0" dirty="0" smtClean="0"/>
              <a:t> they indicate concern about a potential nonconformity, but they do not necessarily indicate non-conformity with the standards or make a program unable to secure accreditation</a:t>
            </a:r>
            <a:r>
              <a:rPr lang="en-US" b="1" dirty="0" smtClean="0"/>
              <a:t>. The</a:t>
            </a:r>
            <a:r>
              <a:rPr lang="en-US" b="1" baseline="0" dirty="0" smtClean="0"/>
              <a:t> flagged activity will attract attention from COPRA and the Site Visit, but it may also withstand closer scrutiny if the program can satisfy COPRA’s concern that its activity makes sense given the program’s mission.</a:t>
            </a:r>
          </a:p>
          <a:p>
            <a:endParaRPr lang="en-US" b="0" baseline="0" dirty="0" smtClean="0"/>
          </a:p>
          <a:p>
            <a:r>
              <a:rPr lang="en-US" baseline="0" dirty="0" smtClean="0"/>
              <a:t>Image </a:t>
            </a:r>
            <a:r>
              <a:rPr lang="en-US" dirty="0" smtClean="0"/>
              <a:t>© </a:t>
            </a:r>
            <a:r>
              <a:rPr lang="en-US" dirty="0" smtClean="0">
                <a:effectLst/>
                <a:hlinkClick r:id="rId3" tooltip="Deftrender"/>
              </a:rPr>
              <a:t>Deftrender</a:t>
            </a:r>
            <a:r>
              <a:rPr lang="en-US" dirty="0" smtClean="0"/>
              <a:t> | Dreamstime.com</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3840441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NASPAA standards accept a broad variety of mission statements in format and content. COPRA does not say: If you do X, you will not be accredited.” But it expects programs to make the case for what it does.</a:t>
            </a:r>
          </a:p>
          <a:p>
            <a:r>
              <a:rPr lang="en-US" b="1" baseline="0" dirty="0" smtClean="0"/>
              <a:t>Still, not all missions are acceptable; For example, a program whose mission is to educate civil servants without generating or new knowledge or serving its community in other ways would not be </a:t>
            </a:r>
            <a:r>
              <a:rPr lang="en-US" b="1" baseline="0" dirty="0" err="1" smtClean="0"/>
              <a:t>accreditable</a:t>
            </a:r>
            <a:r>
              <a:rPr lang="en-US" b="1" baseline="0" dirty="0" smtClean="0"/>
              <a:t>. </a:t>
            </a:r>
          </a:p>
          <a:p>
            <a:r>
              <a:rPr lang="en-US" b="1" baseline="0" dirty="0" smtClean="0"/>
              <a:t>Accreditation is voluntary, of course. A program may have any mission it wants but every </a:t>
            </a:r>
            <a:r>
              <a:rPr lang="en-US" b="1" baseline="0" dirty="0" err="1" smtClean="0"/>
              <a:t>accreditable</a:t>
            </a:r>
            <a:r>
              <a:rPr lang="en-US" b="1" baseline="0" dirty="0" smtClean="0"/>
              <a:t> program will tend to have a few elements in common, if not explicitly in its mission, then it its associated goals, objectives and strategies:</a:t>
            </a:r>
          </a:p>
          <a:p>
            <a:pPr marL="646567" lvl="1" indent="-176336">
              <a:buFont typeface="Arial"/>
              <a:buChar char="•"/>
            </a:pPr>
            <a:r>
              <a:rPr lang="en-US" b="1" baseline="0" dirty="0" smtClean="0"/>
              <a:t>What is the community you are serving? </a:t>
            </a:r>
          </a:p>
          <a:p>
            <a:pPr marL="1116797" lvl="2" indent="-176336">
              <a:buFont typeface="Arial"/>
              <a:buChar char="•"/>
            </a:pPr>
            <a:r>
              <a:rPr lang="en-US" b="1" baseline="0" dirty="0" smtClean="0"/>
              <a:t>In terms of geographic areas (state, regional, national, international), type of student (pre-service, mid-career, executive, domestic, international)</a:t>
            </a:r>
          </a:p>
          <a:p>
            <a:pPr marL="646567" lvl="1" indent="-176336">
              <a:buFont typeface="Arial"/>
              <a:buChar char="•"/>
            </a:pPr>
            <a:r>
              <a:rPr lang="en-US" b="1" baseline="0" dirty="0" smtClean="0"/>
              <a:t>What do you—faculty, students, graduates—value most about public service?</a:t>
            </a:r>
          </a:p>
          <a:p>
            <a:pPr marL="1116797" lvl="2" indent="-176336">
              <a:buFont typeface="Arial"/>
              <a:buChar char="•"/>
            </a:pPr>
            <a:r>
              <a:rPr lang="en-US" b="1" baseline="0" dirty="0" smtClean="0"/>
              <a:t>There are a multitude of important public service values, but if you try to value hundreds of things you end up valuing nothing. Which values are most important for your program? </a:t>
            </a:r>
          </a:p>
          <a:p>
            <a:pPr marL="646567" lvl="1" indent="-176336">
              <a:buFont typeface="Arial"/>
              <a:buChar char="•"/>
            </a:pPr>
            <a:r>
              <a:rPr lang="en-US" b="1" baseline="0" dirty="0" smtClean="0"/>
              <a:t>What is your particular emphasis/niche? </a:t>
            </a:r>
          </a:p>
          <a:p>
            <a:pPr marL="1116797" lvl="2" indent="-176336">
              <a:buFont typeface="Arial"/>
              <a:buChar char="•"/>
            </a:pPr>
            <a:r>
              <a:rPr lang="en-US" b="1" baseline="0" dirty="0" smtClean="0"/>
              <a:t>Is it certain policy issues? Is it an approach to teaching/learning? Is it a region of the world? </a:t>
            </a:r>
          </a:p>
          <a:p>
            <a:pPr marL="646567" lvl="1" indent="-176336">
              <a:buFont typeface="Arial"/>
              <a:buChar char="•"/>
            </a:pPr>
            <a:r>
              <a:rPr lang="en-US" b="1" baseline="0" dirty="0" smtClean="0"/>
              <a:t>How are you educating members of your community?</a:t>
            </a:r>
          </a:p>
          <a:p>
            <a:pPr marL="1116797" lvl="2" indent="-176336">
              <a:buFont typeface="Arial"/>
              <a:buChar char="•"/>
            </a:pPr>
            <a:r>
              <a:rPr lang="en-US" b="1" baseline="0" dirty="0" smtClean="0"/>
              <a:t>Courses and seminars? Online classes? Modules? </a:t>
            </a:r>
          </a:p>
          <a:p>
            <a:pPr marL="646567" lvl="1" indent="-176336">
              <a:buFont typeface="Arial"/>
              <a:buChar char="•"/>
            </a:pPr>
            <a:r>
              <a:rPr lang="en-US" b="1" baseline="0" dirty="0" smtClean="0"/>
              <a:t>How are you adding to the body of knowledge?</a:t>
            </a:r>
          </a:p>
          <a:p>
            <a:pPr marL="1116797" lvl="2" indent="-176336">
              <a:buFont typeface="Arial"/>
              <a:buChar char="•"/>
            </a:pPr>
            <a:r>
              <a:rPr lang="en-US" b="1" baseline="0" dirty="0" smtClean="0"/>
              <a:t>What type of research products do you expect your faculty to generate? Who is the intended audience? What are the particular topics of importance? </a:t>
            </a:r>
          </a:p>
          <a:p>
            <a:pPr marL="646567" lvl="1" indent="-176336">
              <a:buFont typeface="Arial"/>
              <a:buChar char="•"/>
            </a:pPr>
            <a:r>
              <a:rPr lang="en-US" b="1" baseline="0" dirty="0" smtClean="0"/>
              <a:t>How will you serve the community beyond education and research?</a:t>
            </a:r>
          </a:p>
          <a:p>
            <a:pPr marL="1116797" lvl="2" indent="-176336">
              <a:buFont typeface="Arial"/>
              <a:buChar char="•"/>
            </a:pPr>
            <a:r>
              <a:rPr lang="en-US" b="1" baseline="0" dirty="0" smtClean="0"/>
              <a:t>What service does the program – through its faculty, students, alumni, staff – engage in within the community? And how do you define the community? Is it the local community (city, county, metropolitan area), the state, the country, the university, the profession, the world???</a:t>
            </a:r>
          </a:p>
          <a:p>
            <a:endParaRPr lang="en-US" b="1" baseline="0" dirty="0" smtClean="0"/>
          </a:p>
          <a:p>
            <a:r>
              <a:rPr lang="en-US" b="1" baseline="0" dirty="0" smtClean="0"/>
              <a:t>If a mission statement is so generic that it could apply to a wide variety of degree programs, it might not be sufficiently specific to guide program assessment and decision-making, which makes accreditation untenable.</a:t>
            </a:r>
          </a:p>
          <a:p>
            <a:r>
              <a:rPr lang="en-US" b="1" baseline="0" dirty="0" smtClean="0"/>
              <a:t>A program’s mission should spell out its niche, define what is distinctive about it, and be sufficiently specific to guide assessment. </a:t>
            </a:r>
          </a:p>
          <a:p>
            <a:r>
              <a:rPr lang="en-US" b="1" baseline="0" dirty="0" smtClean="0"/>
              <a:t>Generalist missions make the task of assessment difficult and they also make strategic program management difficult. Would you offer the degree in the same manner (content, pedagogy, etc.) to pre-service students planning to go on for a Ph.D. as you would for experienced government executives seeking to advance to the highest levels? Would you teach the same content for individuals interested in federal service in the U.S. as those wanting to work in a village in a rural community? </a:t>
            </a:r>
          </a:p>
          <a:p>
            <a:r>
              <a:rPr lang="en-US" b="1" dirty="0" smtClean="0"/>
              <a:t>A</a:t>
            </a:r>
            <a:r>
              <a:rPr lang="en-US" b="1" baseline="0" dirty="0" smtClean="0"/>
              <a:t> generalist</a:t>
            </a:r>
            <a:r>
              <a:rPr lang="en-US" b="1" dirty="0" smtClean="0"/>
              <a:t> mission statement is one that wants to be all things to all people: faculty, students, employers.</a:t>
            </a:r>
            <a:r>
              <a:rPr lang="en-US" b="1" baseline="0" dirty="0" smtClean="0"/>
              <a:t> It sounds good but provides little useful information.</a:t>
            </a:r>
            <a:endParaRPr lang="en-US" b="1" dirty="0" smtClean="0"/>
          </a:p>
          <a:p>
            <a:r>
              <a:rPr lang="en-US" b="1" dirty="0" smtClean="0"/>
              <a:t>It should distinguish itself from </a:t>
            </a:r>
            <a:r>
              <a:rPr lang="en-US" b="1" baseline="0" dirty="0" smtClean="0"/>
              <a:t>MBA programs that embrace public service within their missions</a:t>
            </a:r>
          </a:p>
          <a:p>
            <a:r>
              <a:rPr lang="en-US" b="1" baseline="0" dirty="0" smtClean="0"/>
              <a:t>It should distinguish itself from other MPA or MPP programs to help students and faculty decide where to apply</a:t>
            </a:r>
          </a:p>
          <a:p>
            <a:r>
              <a:rPr lang="en-US" b="1" baseline="0" dirty="0" smtClean="0"/>
              <a:t>It should define the community it wants to serve, such as local, regional, national, international</a:t>
            </a:r>
          </a:p>
          <a:p>
            <a:r>
              <a:rPr lang="en-US" b="1" baseline="0" dirty="0" smtClean="0"/>
              <a:t>It should make explicit what is typically implicit: the aspects of public service that it values so students and faculty can associate with that.</a:t>
            </a:r>
          </a:p>
          <a:p>
            <a:r>
              <a:rPr lang="en-US" b="1" baseline="0" dirty="0" smtClean="0"/>
              <a:t>It should focus on improving the competencies of its graduates so they and employers know what they’re getting</a:t>
            </a:r>
          </a:p>
          <a:p>
            <a:r>
              <a:rPr lang="en-US" b="1" baseline="0" dirty="0" smtClean="0"/>
              <a:t>It should be clear not only what it will do but also what it won’t do, that it will apply its scarce resources thoughtfully</a:t>
            </a:r>
          </a:p>
          <a:p>
            <a:r>
              <a:rPr lang="en-US" b="1" baseline="0" dirty="0" smtClean="0"/>
              <a:t>It should describe success in observable ways.</a:t>
            </a:r>
          </a:p>
          <a:p>
            <a:endParaRPr lang="en-US" b="1" dirty="0" smtClean="0"/>
          </a:p>
          <a:p>
            <a:endParaRPr lang="en-US" b="1" dirty="0" smtClean="0"/>
          </a:p>
          <a:p>
            <a:pPr defTabSz="470230">
              <a:defRPr/>
            </a:pPr>
            <a:r>
              <a:rPr lang="en-US" sz="1000" dirty="0" smtClean="0">
                <a:hlinkClick r:id="rId3" tooltip="Deftrender"/>
              </a:rPr>
              <a:t>Image</a:t>
            </a:r>
            <a:r>
              <a:rPr lang="en-US" sz="1000" dirty="0">
                <a:hlinkClick r:id="rId3" tooltip="Deftrender"/>
              </a:rPr>
              <a:t>: Deftrender</a:t>
            </a:r>
            <a:r>
              <a:rPr lang="en-US" sz="1000" dirty="0"/>
              <a:t> | </a:t>
            </a:r>
            <a:r>
              <a:rPr lang="en-US" sz="1000" dirty="0" err="1"/>
              <a:t>Dreamstime.com</a:t>
            </a:r>
            <a:r>
              <a:rPr lang="en-US" sz="1000" dirty="0"/>
              <a:t> </a:t>
            </a:r>
          </a:p>
          <a:p>
            <a:endParaRPr lang="en-US" baseline="0" dirty="0" smtClean="0"/>
          </a:p>
          <a:p>
            <a:r>
              <a:rPr lang="en-US" baseline="0" dirty="0" smtClean="0"/>
              <a:t> </a:t>
            </a:r>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3915666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Pause. Think about the Accreditation</a:t>
            </a:r>
            <a:r>
              <a:rPr lang="en-US" b="1" baseline="0" dirty="0" smtClean="0"/>
              <a:t> Triangle (a concept introduced in Video 3 and presented again in the upper right corner of the slide). </a:t>
            </a:r>
          </a:p>
          <a:p>
            <a:r>
              <a:rPr lang="en-US" b="1" baseline="0" dirty="0" smtClean="0"/>
              <a:t>Apply the Accreditation Triangle to this noble mission.</a:t>
            </a:r>
          </a:p>
          <a:p>
            <a:r>
              <a:rPr lang="en-US" b="1" baseline="0" dirty="0" smtClean="0"/>
              <a:t>What do you like about it? What would you improve? Take 5 minutes and compare the mission to the criteria listed on the previous slide and the questions presented in the notes for the previous slide.</a:t>
            </a:r>
          </a:p>
          <a:p>
            <a:endParaRPr lang="en-US" b="1" baseline="0" dirty="0" smtClean="0"/>
          </a:p>
          <a:p>
            <a:r>
              <a:rPr lang="en-US" b="1" baseline="0" dirty="0" smtClean="0"/>
              <a:t>The mission does distinguish the program from other professions, like teaching, medicine, social work, and engineering. </a:t>
            </a:r>
          </a:p>
          <a:p>
            <a:r>
              <a:rPr lang="en-US" b="1" baseline="0" dirty="0" smtClean="0"/>
              <a:t>It aligns with the classic academic expectations of teaching, research, and service that are the basis for faculty promotion and tenure.</a:t>
            </a:r>
          </a:p>
          <a:p>
            <a:r>
              <a:rPr lang="en-US" b="1" baseline="0" dirty="0" smtClean="0"/>
              <a:t>But, for COPRA, it may raise several red flags unless it is accompanied by more detailed goals and objectives that clarify the other components of a mission.</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4179051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Pause and study this mission and,</a:t>
            </a:r>
            <a:r>
              <a:rPr lang="en-US" b="1" baseline="0" dirty="0" smtClean="0"/>
              <a:t> once again, th</a:t>
            </a:r>
            <a:r>
              <a:rPr lang="en-US" b="1" dirty="0" smtClean="0"/>
              <a:t>ink about the Accreditation</a:t>
            </a:r>
            <a:r>
              <a:rPr lang="en-US" b="1" baseline="0" dirty="0" smtClean="0"/>
              <a:t> Triangle. Apply it to this noble mission.</a:t>
            </a:r>
          </a:p>
          <a:p>
            <a:r>
              <a:rPr lang="en-US" b="1" baseline="0" dirty="0" smtClean="0"/>
              <a:t>What do you like about it? What would you improve? Take 5 minutes to jot down your observations and ideas. </a:t>
            </a:r>
          </a:p>
          <a:p>
            <a:endParaRPr lang="en-US" b="1" baseline="0" dirty="0" smtClean="0"/>
          </a:p>
          <a:p>
            <a:r>
              <a:rPr lang="en-US" b="1" baseline="0" dirty="0" smtClean="0"/>
              <a:t>This mission distinguishes the program from other professions, like teaching, medicine, social work, and engineering, as well as from other MPA programs</a:t>
            </a:r>
          </a:p>
          <a:p>
            <a:r>
              <a:rPr lang="en-US" b="1" baseline="0" dirty="0" smtClean="0"/>
              <a:t>It specifies the sector and geographic areas where the program expects its graduates to be employed.</a:t>
            </a:r>
          </a:p>
          <a:p>
            <a:r>
              <a:rPr lang="en-US" b="1" baseline="0" dirty="0" smtClean="0"/>
              <a:t>A cross-</a:t>
            </a:r>
            <a:r>
              <a:rPr lang="en-US" b="1" baseline="0" dirty="0" err="1" smtClean="0"/>
              <a:t>sectoral</a:t>
            </a:r>
            <a:r>
              <a:rPr lang="en-US" b="1" baseline="0" dirty="0" smtClean="0"/>
              <a:t> approach is demonstrable, if not measurable, and also distinguishes the program from other professional programs</a:t>
            </a:r>
          </a:p>
          <a:p>
            <a:r>
              <a:rPr lang="en-US" b="1" baseline="0" dirty="0" smtClean="0"/>
              <a:t>It values equity, responsiveness, accountability, justice, and transparency, among others, in public service, concepts that can be outcomes of actions by competent professionals.</a:t>
            </a:r>
          </a:p>
          <a:p>
            <a:r>
              <a:rPr lang="en-US" baseline="0" dirty="0" smtClean="0"/>
              <a:t>(DePaul MPA Mission Statement, 2014)</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4179051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Here is a third example. Once again, pause think about the Accreditation</a:t>
            </a:r>
            <a:r>
              <a:rPr lang="en-US" b="1" baseline="0" dirty="0" smtClean="0"/>
              <a:t> Triangle, and apply it to this noble mission.</a:t>
            </a:r>
          </a:p>
          <a:p>
            <a:r>
              <a:rPr lang="en-US" b="1" baseline="0" dirty="0" smtClean="0"/>
              <a:t>What do you like about it? What would you improve? Take a few minutes to record your reactions and ideas based on the guidelines presented earlier about what a mission statement should contain. </a:t>
            </a:r>
          </a:p>
          <a:p>
            <a:endParaRPr lang="en-US" b="1" baseline="0" dirty="0" smtClean="0"/>
          </a:p>
          <a:p>
            <a:r>
              <a:rPr lang="en-US" b="1" baseline="0" dirty="0" smtClean="0"/>
              <a:t>This mission distinguishes the program from other professions, like teaching, medicine, social work, and engineering, as well as from other MPA programs</a:t>
            </a:r>
          </a:p>
          <a:p>
            <a:r>
              <a:rPr lang="en-US" b="1" baseline="0" dirty="0" smtClean="0"/>
              <a:t>It moves toward a focus, including health care administration</a:t>
            </a:r>
          </a:p>
          <a:p>
            <a:r>
              <a:rPr lang="en-US" b="1" baseline="0" dirty="0" smtClean="0"/>
              <a:t>It implies that it services a geographically local community</a:t>
            </a:r>
          </a:p>
          <a:p>
            <a:r>
              <a:rPr lang="en-US" b="1" baseline="0" dirty="0" smtClean="0"/>
              <a:t>It describes its pubic service values, concepts that can be outcomes of actions by competent professionals.</a:t>
            </a:r>
          </a:p>
          <a:p>
            <a:r>
              <a:rPr lang="en-US" b="1" baseline="0" dirty="0" smtClean="0"/>
              <a:t>There’s not fixed format for a mission statement, only an expectation about what it should include. </a:t>
            </a:r>
            <a:r>
              <a:rPr lang="en-US" b="1" dirty="0" smtClean="0"/>
              <a:t>It can be one</a:t>
            </a:r>
            <a:r>
              <a:rPr lang="en-US" b="1" baseline="0" dirty="0" smtClean="0"/>
              <a:t> sentence or several, one paragraph or several, so long as it conveys to stakeholders a sense for the distinguishing characteristics of the program, its sense of itself.</a:t>
            </a:r>
          </a:p>
          <a:p>
            <a:r>
              <a:rPr lang="en-US" baseline="0" dirty="0" smtClean="0"/>
              <a:t>(Tennessee State University MPA Mission Statement, 2014)</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4179051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Standard 1 has three components, the first of which</a:t>
            </a:r>
            <a:r>
              <a:rPr lang="en-US" b="1" baseline="0" dirty="0" smtClean="0"/>
              <a:t> addresses the content of the mission, the process used to develop that mission and to reassess it, and the public service values deemed most important for the program in the context of that mission. </a:t>
            </a:r>
          </a:p>
          <a:p>
            <a:endParaRPr lang="en-US" b="1" baseline="0" dirty="0" smtClean="0"/>
          </a:p>
          <a:p>
            <a:r>
              <a:rPr lang="en-US" b="1" baseline="0" dirty="0" smtClean="0"/>
              <a:t>There are several possible red flags that COPRA may identify with respect to Standard 1.1. The previous exercises were designed to focus on the mission statement itself and its content. The red flags listed below address the process and the public service values components of the Standard. </a:t>
            </a:r>
          </a:p>
          <a:p>
            <a:pPr marL="171450" indent="-171450">
              <a:buFont typeface="Arial" panose="020B0604020202020204" pitchFamily="34" charset="0"/>
              <a:buChar char="•"/>
            </a:pPr>
            <a:r>
              <a:rPr lang="en-US" b="1" dirty="0" smtClean="0"/>
              <a:t>Red Flag: </a:t>
            </a:r>
            <a:r>
              <a:rPr lang="en-US" b="1" dirty="0" smtClean="0">
                <a:solidFill>
                  <a:srgbClr val="FF0000"/>
                </a:solidFill>
              </a:rPr>
              <a:t>Evidence</a:t>
            </a:r>
            <a:r>
              <a:rPr lang="en-US" b="1" baseline="0" dirty="0" smtClean="0">
                <a:solidFill>
                  <a:srgbClr val="FF0000"/>
                </a:solidFill>
              </a:rPr>
              <a:t> that one stakeholder—a program chair or administrators—crafted the program’s mission with little input from other stakeholders</a:t>
            </a:r>
          </a:p>
          <a:p>
            <a:pPr marL="171450" indent="-171450">
              <a:buFont typeface="Arial" panose="020B0604020202020204" pitchFamily="34" charset="0"/>
              <a:buChar char="•"/>
            </a:pPr>
            <a:r>
              <a:rPr lang="en-US" b="1" baseline="0" dirty="0" smtClean="0">
                <a:solidFill>
                  <a:srgbClr val="FF0000"/>
                </a:solidFill>
              </a:rPr>
              <a:t>Red Flag: A site visit team asks members of a program advisory board or individual faculty members about their input into defining the program’s mission and they can at best recall being sent an email describing the mission statement.</a:t>
            </a:r>
            <a:endParaRPr lang="en-US" b="1" baseline="0" dirty="0" smtClean="0"/>
          </a:p>
          <a:p>
            <a:pPr marL="171450" indent="-171450">
              <a:buFont typeface="Arial" panose="020B0604020202020204" pitchFamily="34" charset="0"/>
              <a:buChar char="•"/>
            </a:pPr>
            <a:r>
              <a:rPr lang="en-US" b="1" baseline="0" dirty="0" smtClean="0"/>
              <a:t>Red Flag: If the program has no evidence that its mission is reviewed and reaffirmed periodically, suggesting that accreditation, not good program management, motivated having a mission statement.</a:t>
            </a:r>
          </a:p>
          <a:p>
            <a:pPr marL="171450" indent="-171450">
              <a:buFont typeface="Arial" panose="020B0604020202020204" pitchFamily="34" charset="0"/>
              <a:buChar char="•"/>
            </a:pPr>
            <a:r>
              <a:rPr lang="en-US" b="1" baseline="0" dirty="0" smtClean="0"/>
              <a:t>Red Flag: If your list of public service values is lengthy, suggesting that you haven’t focused on what matters to you (equity, fairness, justice, human rights, efficiency, transparency, accountability, due process) you create a problem for yourself because COPRA expects to see evidence that your students are learning these values and how to pursue them in public service, and that faculty are pursuing them in their teaching and research and community service. </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Standard 1.2 requires</a:t>
            </a:r>
            <a:r>
              <a:rPr lang="en-US" b="1" baseline="0" dirty="0" smtClean="0"/>
              <a:t> that you o</a:t>
            </a:r>
            <a:r>
              <a:rPr lang="en-US" b="1" dirty="0" smtClean="0"/>
              <a:t>utline your expectations for performance</a:t>
            </a:r>
            <a:r>
              <a:rPr lang="en-US" b="1" baseline="0" dirty="0" smtClean="0"/>
              <a:t> and </a:t>
            </a:r>
            <a:r>
              <a:rPr lang="en-US" b="1" dirty="0" smtClean="0"/>
              <a:t>goals that are related to the mission and that are observable. </a:t>
            </a:r>
          </a:p>
          <a:p>
            <a:r>
              <a:rPr lang="en-US" b="1" dirty="0" smtClean="0"/>
              <a:t>Here, by way of illustration,</a:t>
            </a:r>
            <a:r>
              <a:rPr lang="en-US" b="1" baseline="0" dirty="0" smtClean="0"/>
              <a:t> </a:t>
            </a:r>
            <a:r>
              <a:rPr lang="en-US" b="1" dirty="0" smtClean="0"/>
              <a:t>we refer to mission</a:t>
            </a:r>
            <a:r>
              <a:rPr lang="en-US" b="1" baseline="0" dirty="0" smtClean="0"/>
              <a:t> statement #2 and create hypothetical expectations that follow from it for two programmatic goals: student and faculty performance.</a:t>
            </a:r>
          </a:p>
          <a:p>
            <a:r>
              <a:rPr lang="en-US" b="1" baseline="0" dirty="0" smtClean="0"/>
              <a:t>A program might have several additional goals.</a:t>
            </a:r>
            <a:endParaRPr lang="en-US" b="1" dirty="0" smtClean="0"/>
          </a:p>
          <a:p>
            <a:r>
              <a:rPr lang="en-US" b="1" dirty="0" smtClean="0"/>
              <a:t>In Standard 1.2, you should be able to explain:  </a:t>
            </a:r>
          </a:p>
          <a:p>
            <a:pPr marL="171450" indent="-171450">
              <a:buFont typeface="Arial" panose="020B0604020202020204" pitchFamily="34" charset="0"/>
              <a:buChar char="•"/>
            </a:pPr>
            <a:r>
              <a:rPr lang="en-US" b="1" dirty="0" smtClean="0"/>
              <a:t>The process</a:t>
            </a:r>
            <a:r>
              <a:rPr lang="en-US" b="1" baseline="0" dirty="0" smtClean="0"/>
              <a:t> you used to articulate your goals.</a:t>
            </a:r>
          </a:p>
          <a:p>
            <a:pPr marL="171450" indent="-171450">
              <a:buFont typeface="Arial" panose="020B0604020202020204" pitchFamily="34" charset="0"/>
              <a:buChar char="•"/>
            </a:pPr>
            <a:r>
              <a:rPr lang="en-US" b="1" baseline="0" dirty="0" smtClean="0"/>
              <a:t>How your goals align with the program’s mission and values.</a:t>
            </a:r>
          </a:p>
          <a:p>
            <a:pPr marL="171450" indent="-171450">
              <a:buFont typeface="Arial" panose="020B0604020202020204" pitchFamily="34" charset="0"/>
              <a:buChar char="•"/>
            </a:pPr>
            <a:r>
              <a:rPr lang="en-US" b="1" baseline="0" dirty="0" smtClean="0"/>
              <a:t>How your goals align with the community your program serves</a:t>
            </a:r>
          </a:p>
          <a:p>
            <a:pPr marL="171450" indent="-171450">
              <a:buFont typeface="Arial" panose="020B0604020202020204" pitchFamily="34" charset="0"/>
              <a:buChar char="•"/>
            </a:pPr>
            <a:r>
              <a:rPr lang="en-US" b="1" baseline="0" dirty="0" smtClean="0"/>
              <a:t>How your goals align with advancing knowledge and practice consistent with your mission.</a:t>
            </a:r>
          </a:p>
          <a:p>
            <a:endParaRPr lang="en-US" b="1" baseline="0" dirty="0" smtClean="0"/>
          </a:p>
          <a:p>
            <a:r>
              <a:rPr lang="en-US" b="1" baseline="0" dirty="0" smtClean="0"/>
              <a:t>The bottom line here is that goals flow from the mission. </a:t>
            </a:r>
          </a:p>
          <a:p>
            <a:r>
              <a:rPr lang="en-US" b="1" baseline="0" dirty="0" smtClean="0"/>
              <a:t>This is essentially a strategic planning process.</a:t>
            </a:r>
          </a:p>
          <a:p>
            <a:r>
              <a:rPr lang="en-US" b="1" baseline="0" dirty="0" smtClean="0"/>
              <a:t>Programs should retain records documenting the processes they used, including minutes from faculty meetings, summaries of activities conducted at faculty retreats, or summaries of recommendations from the advisory board, etc.</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940408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In the spirit of program evaluation,</a:t>
            </a:r>
            <a:r>
              <a:rPr lang="en-US" b="1" baseline="0" dirty="0" smtClean="0"/>
              <a:t> strategic management and evidence-based decision making, the standards require that you not only identify performance expectations for the program (standard 1.2), but that you also assess whether those expectations are being met (standard 1.3). </a:t>
            </a:r>
          </a:p>
          <a:p>
            <a:endParaRPr lang="en-US" b="1" baseline="0" dirty="0" smtClean="0"/>
          </a:p>
          <a:p>
            <a:r>
              <a:rPr lang="en-US" b="1" dirty="0" smtClean="0"/>
              <a:t>Describe</a:t>
            </a:r>
            <a:r>
              <a:rPr lang="en-US" b="1" baseline="0" dirty="0" smtClean="0"/>
              <a:t> how you measure performance on </a:t>
            </a:r>
            <a:r>
              <a:rPr lang="en-US" b="1" i="1" baseline="0" dirty="0" smtClean="0"/>
              <a:t>program</a:t>
            </a:r>
            <a:r>
              <a:rPr lang="en-US" b="1" baseline="0" dirty="0" smtClean="0"/>
              <a:t> goals, where student learning is one component, to inform decisions about re-allocating inputs to improve performance. These are </a:t>
            </a:r>
            <a:r>
              <a:rPr lang="en-US" b="1" i="1" baseline="0" dirty="0" smtClean="0"/>
              <a:t>program level </a:t>
            </a:r>
            <a:r>
              <a:rPr lang="en-US" b="1" baseline="0" dirty="0" smtClean="0"/>
              <a:t>assessments which means they essentially integrate all of the standards. If outcomes are not meeting the program’s expectations for performance on its mission, or the program wants to improve its performance, then the program should determine the root causes, which could have to do with an inconsistency between the program’s mission and its environment, an incapacity in how program manages itself, a mismatch between the faculty it recruits and develops and its mission, or a mismatch with the student population it recruits, the services it provides to students, and the curriculum it designs.</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It is important to understand how the Program-wide Performance Assessment requirements of Standard 1.3 relates to all of the other standards, but in particular its relationship to Standard 5 which focuses on a particular component of assessment as it relates to student learning and competencies. COPRA requires that programs develop and submit a copy of a Logic Model that governs program evaluation and illustrates the relations between component parts of the program. We will discuss Standard 1.3 in relation to Standard 5 and describe how to develop a logic model in greater detail in a separate video (Video #13) after we have discussed all of the other individual standards. At that time we will explain in greater detail the role of a logic model and how to develop one for your program. The logic model it is a crucial part of how to think about connecting all of the parts of program evaluation and evidence-based decision making context of NASPAA accreditation. At that point we will also discuss the range of “red flags” that COPRA might raise in relation to Standard 1.3. This is also something that will receive considerable attention at the Accreditation Institute. </a:t>
            </a:r>
          </a:p>
          <a:p>
            <a:endParaRPr lang="en-US" b="0"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9</a:t>
            </a:fld>
            <a:endParaRPr lang="en-US"/>
          </a:p>
        </p:txBody>
      </p:sp>
    </p:spTree>
    <p:extLst>
      <p:ext uri="{BB962C8B-B14F-4D97-AF65-F5344CB8AC3E}">
        <p14:creationId xmlns:p14="http://schemas.microsoft.com/office/powerpoint/2010/main" val="1510941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8/16/14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8/16/14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www.pmn.net/wp-content/uploads/logic-models-a-tool-for-telling-your-programs-performance-story.pdf" TargetMode="External"/><Relationship Id="rId5"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1" y="5257799"/>
            <a:ext cx="5747923" cy="1209431"/>
          </a:xfrm>
        </p:spPr>
        <p:txBody>
          <a:bodyPr>
            <a:normAutofit/>
          </a:bodyPr>
          <a:lstStyle/>
          <a:p>
            <a:r>
              <a:rPr lang="en-US" sz="2400" dirty="0" smtClean="0"/>
              <a:t>Managing the program strategically</a:t>
            </a:r>
          </a:p>
          <a:p>
            <a:r>
              <a:rPr lang="en-US" sz="2400" dirty="0" smtClean="0"/>
              <a:t>Standard 1</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6722534" cy="3916363"/>
          </a:xfrm>
        </p:spPr>
        <p:txBody>
          <a:bodyPr>
            <a:normAutofit fontScale="70000" lnSpcReduction="20000"/>
          </a:bodyPr>
          <a:lstStyle/>
          <a:p>
            <a:pPr marL="0" indent="0">
              <a:spcBef>
                <a:spcPts val="1200"/>
              </a:spcBef>
              <a:buNone/>
            </a:pPr>
            <a:r>
              <a:rPr lang="en-US" u="sng" dirty="0" err="1" smtClean="0"/>
              <a:t>Powerpoints</a:t>
            </a:r>
            <a:r>
              <a:rPr lang="en-US" u="sng" dirty="0" smtClean="0"/>
              <a:t> and examples of logic models</a:t>
            </a:r>
            <a:r>
              <a:rPr lang="en-US" dirty="0" smtClean="0"/>
              <a:t>:</a:t>
            </a:r>
          </a:p>
          <a:p>
            <a:pPr marL="0" indent="0">
              <a:spcBef>
                <a:spcPts val="1200"/>
              </a:spcBef>
              <a:buNone/>
            </a:pPr>
            <a:r>
              <a:rPr lang="en-US" dirty="0">
                <a:hlinkClick r:id="rId3"/>
              </a:rPr>
              <a:t>accreditation.naspaa.org/</a:t>
            </a:r>
            <a:r>
              <a:rPr lang="en-US" dirty="0" smtClean="0">
                <a:hlinkClick r:id="rId3"/>
              </a:rPr>
              <a:t>resources</a:t>
            </a:r>
            <a:endParaRPr lang="en-US" dirty="0" smtClean="0"/>
          </a:p>
          <a:p>
            <a:pPr marL="0" indent="0">
              <a:spcBef>
                <a:spcPts val="1200"/>
              </a:spcBef>
              <a:buNone/>
            </a:pPr>
            <a:r>
              <a:rPr lang="en-US" dirty="0" smtClean="0">
                <a:hlinkClick r:id="rId4"/>
              </a:rPr>
              <a:t>http</a:t>
            </a:r>
            <a:r>
              <a:rPr lang="en-US" dirty="0">
                <a:hlinkClick r:id="rId4"/>
              </a:rPr>
              <a:t>://www.pmn.net/wp-content/uploads/logic-models-a-tool-for-telling-your-programs-performance-</a:t>
            </a:r>
            <a:r>
              <a:rPr lang="en-US" dirty="0" smtClean="0">
                <a:hlinkClick r:id="rId4"/>
              </a:rPr>
              <a:t>story.pdf</a:t>
            </a:r>
            <a:r>
              <a:rPr lang="en-US" dirty="0" smtClean="0"/>
              <a:t> </a:t>
            </a:r>
          </a:p>
          <a:p>
            <a:pPr marL="0" indent="0">
              <a:spcBef>
                <a:spcPts val="1200"/>
              </a:spcBef>
              <a:buNone/>
            </a:pPr>
            <a:r>
              <a:rPr lang="en-US" u="sng" dirty="0" smtClean="0"/>
              <a:t>Root cause analysis</a:t>
            </a:r>
            <a:r>
              <a:rPr lang="en-US" dirty="0" smtClean="0"/>
              <a:t>:</a:t>
            </a:r>
          </a:p>
          <a:p>
            <a:pPr marL="0" indent="0">
              <a:spcBef>
                <a:spcPts val="1200"/>
              </a:spcBef>
              <a:buNone/>
            </a:pPr>
            <a:r>
              <a:rPr lang="en-US" dirty="0" smtClean="0"/>
              <a:t>Cf. J. Rooney and L. </a:t>
            </a:r>
            <a:r>
              <a:rPr lang="en-US" dirty="0" err="1" smtClean="0"/>
              <a:t>Vanden</a:t>
            </a:r>
            <a:r>
              <a:rPr lang="en-US" dirty="0" smtClean="0"/>
              <a:t> </a:t>
            </a:r>
            <a:r>
              <a:rPr lang="en-US" dirty="0" err="1" smtClean="0"/>
              <a:t>Heuvel</a:t>
            </a:r>
            <a:r>
              <a:rPr lang="en-US" dirty="0" smtClean="0"/>
              <a:t>, “Root cause analysis for beginners,” </a:t>
            </a:r>
            <a:r>
              <a:rPr lang="en-US" i="1" dirty="0" smtClean="0"/>
              <a:t>Quality Progress</a:t>
            </a:r>
            <a:r>
              <a:rPr lang="en-US" dirty="0" smtClean="0"/>
              <a:t>, July 2004</a:t>
            </a:r>
          </a:p>
          <a:p>
            <a:pPr marL="0" indent="0">
              <a:spcBef>
                <a:spcPts val="1200"/>
              </a:spcBef>
              <a:buNone/>
            </a:pPr>
            <a:r>
              <a:rPr lang="en-US" u="sng" dirty="0" smtClean="0"/>
              <a:t>Balanced Scorecard</a:t>
            </a:r>
          </a:p>
          <a:p>
            <a:pPr marL="0" indent="0">
              <a:spcBef>
                <a:spcPts val="1200"/>
              </a:spcBef>
              <a:buNone/>
            </a:pPr>
            <a:r>
              <a:rPr lang="en-US" dirty="0"/>
              <a:t>http://</a:t>
            </a:r>
            <a:r>
              <a:rPr lang="en-US" dirty="0" err="1"/>
              <a:t>balancedscorecard.org</a:t>
            </a:r>
            <a:r>
              <a:rPr lang="en-US" dirty="0"/>
              <a:t>/Resources/</a:t>
            </a:r>
            <a:r>
              <a:rPr lang="en-US" dirty="0" err="1"/>
              <a:t>GovernmentPerformance</a:t>
            </a:r>
            <a:r>
              <a:rPr lang="en-US" dirty="0"/>
              <a:t>/</a:t>
            </a:r>
            <a:r>
              <a:rPr lang="en-US" dirty="0" err="1"/>
              <a:t>tabid</a:t>
            </a:r>
            <a:r>
              <a:rPr lang="en-US" dirty="0"/>
              <a:t>/377/</a:t>
            </a:r>
            <a:r>
              <a:rPr lang="en-US" dirty="0" err="1"/>
              <a:t>Default.aspx</a:t>
            </a:r>
            <a:endParaRPr lang="en-US" dirty="0" smtClean="0"/>
          </a:p>
          <a:p>
            <a:pPr marL="0" indent="0">
              <a:spcBef>
                <a:spcPts val="1200"/>
              </a:spcBef>
              <a:buNone/>
            </a:pPr>
            <a:r>
              <a:rPr lang="en-US" sz="2400" b="1" dirty="0" smtClean="0"/>
              <a:t>If you have questions stimulated by this video, submit them to</a:t>
            </a:r>
            <a:r>
              <a:rPr lang="en-US" sz="2400" dirty="0" smtClean="0"/>
              <a:t>:</a:t>
            </a:r>
          </a:p>
          <a:p>
            <a:pPr marL="0" indent="0">
              <a:spcBef>
                <a:spcPts val="1200"/>
              </a:spcBef>
              <a:buNone/>
            </a:pPr>
            <a:r>
              <a:rPr lang="en-US" sz="2400" dirty="0">
                <a:hlinkClick r:id="rId5"/>
              </a:rPr>
              <a:t>accreditation.naspaa.org/ai-questions</a:t>
            </a:r>
            <a:endParaRPr lang="en-US" sz="2400" dirty="0" smtClean="0"/>
          </a:p>
          <a:p>
            <a:pPr marL="0" indent="0">
              <a:buNone/>
            </a:pPr>
            <a:endParaRPr lang="en-US" dirty="0"/>
          </a:p>
        </p:txBody>
      </p:sp>
    </p:spTree>
    <p:extLst>
      <p:ext uri="{BB962C8B-B14F-4D97-AF65-F5344CB8AC3E}">
        <p14:creationId xmlns:p14="http://schemas.microsoft.com/office/powerpoint/2010/main" val="76152032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3218816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flags</a:t>
            </a:r>
            <a:endParaRPr lang="en-US" dirty="0"/>
          </a:p>
        </p:txBody>
      </p:sp>
      <p:sp>
        <p:nvSpPr>
          <p:cNvPr id="3" name="Text Placeholder 2"/>
          <p:cNvSpPr>
            <a:spLocks noGrp="1"/>
          </p:cNvSpPr>
          <p:nvPr>
            <p:ph type="body" idx="1"/>
          </p:nvPr>
        </p:nvSpPr>
        <p:spPr>
          <a:xfrm>
            <a:off x="3526692" y="4824414"/>
            <a:ext cx="5160108" cy="1760048"/>
          </a:xfrm>
        </p:spPr>
        <p:txBody>
          <a:bodyPr>
            <a:noAutofit/>
          </a:bodyPr>
          <a:lstStyle/>
          <a:p>
            <a:r>
              <a:rPr lang="en-US" sz="2000" dirty="0"/>
              <a:t>T</a:t>
            </a:r>
            <a:r>
              <a:rPr lang="en-US" sz="2000" dirty="0" smtClean="0"/>
              <a:t>his image identifies something likely to cause concern among members of COPRA, triggering closer inspection by the Commission and the site visit team.</a:t>
            </a:r>
            <a:endParaRPr lang="en-US" sz="2000" dirty="0"/>
          </a:p>
        </p:txBody>
      </p:sp>
      <p:pic>
        <p:nvPicPr>
          <p:cNvPr id="5" name="Picture Placeholder 4" descr="red_flag_dreamstime_m_14565687.jpg"/>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l="5365" r="5365"/>
          <a:stretch>
            <a:fillRect/>
          </a:stretch>
        </p:blipFill>
        <p:spPr/>
      </p:pic>
    </p:spTree>
    <p:extLst>
      <p:ext uri="{BB962C8B-B14F-4D97-AF65-F5344CB8AC3E}">
        <p14:creationId xmlns:p14="http://schemas.microsoft.com/office/powerpoint/2010/main" val="271396408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mission statement should</a:t>
            </a:r>
            <a:endParaRPr lang="en-US" dirty="0"/>
          </a:p>
        </p:txBody>
      </p:sp>
      <p:sp>
        <p:nvSpPr>
          <p:cNvPr id="3" name="Content Placeholder 2"/>
          <p:cNvSpPr>
            <a:spLocks noGrp="1"/>
          </p:cNvSpPr>
          <p:nvPr>
            <p:ph idx="1"/>
          </p:nvPr>
        </p:nvSpPr>
        <p:spPr>
          <a:xfrm>
            <a:off x="2178423" y="2209800"/>
            <a:ext cx="6623654" cy="3916363"/>
          </a:xfrm>
        </p:spPr>
        <p:txBody>
          <a:bodyPr>
            <a:normAutofit/>
          </a:bodyPr>
          <a:lstStyle/>
          <a:p>
            <a:r>
              <a:rPr lang="en-US" dirty="0" smtClean="0"/>
              <a:t>distinguish the program from others</a:t>
            </a:r>
          </a:p>
          <a:p>
            <a:r>
              <a:rPr lang="en-US" dirty="0" smtClean="0"/>
              <a:t>describe who it wants to serve</a:t>
            </a:r>
          </a:p>
          <a:p>
            <a:r>
              <a:rPr lang="en-US" dirty="0" smtClean="0"/>
              <a:t>describe what it values most in public service</a:t>
            </a:r>
          </a:p>
          <a:p>
            <a:r>
              <a:rPr lang="en-US" dirty="0" smtClean="0"/>
              <a:t>focus on an outcome, what its graduates learn to do, rather than on an input, teaching </a:t>
            </a:r>
          </a:p>
          <a:p>
            <a:r>
              <a:rPr lang="en-US" dirty="0" smtClean="0"/>
              <a:t>highlight what it wants to be particularly good at</a:t>
            </a:r>
          </a:p>
          <a:p>
            <a:r>
              <a:rPr lang="en-US" dirty="0"/>
              <a:t>o</a:t>
            </a:r>
            <a:r>
              <a:rPr lang="en-US" dirty="0" smtClean="0"/>
              <a:t>ffer insight into how the program will demonstrate success</a:t>
            </a:r>
          </a:p>
          <a:p>
            <a:endParaRPr lang="en-US" dirty="0" smtClean="0"/>
          </a:p>
          <a:p>
            <a:endParaRPr lang="en-US" dirty="0" smtClean="0"/>
          </a:p>
          <a:p>
            <a:endParaRPr lang="en-US" dirty="0" smtClean="0"/>
          </a:p>
          <a:p>
            <a:endParaRPr lang="en-US" dirty="0" smtClean="0"/>
          </a:p>
          <a:p>
            <a:endParaRPr lang="en-US" dirty="0"/>
          </a:p>
        </p:txBody>
      </p:sp>
      <p:pic>
        <p:nvPicPr>
          <p:cNvPr id="5" name="Picture Placeholder 4" descr="red_flag_dreamstime_m_14565687.jpg"/>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l="26275" r="26275"/>
          <a:stretch>
            <a:fillRect/>
          </a:stretch>
        </p:blipFill>
        <p:spPr/>
      </p:pic>
    </p:spTree>
    <p:extLst>
      <p:ext uri="{BB962C8B-B14F-4D97-AF65-F5344CB8AC3E}">
        <p14:creationId xmlns:p14="http://schemas.microsoft.com/office/powerpoint/2010/main" val="38959547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improve this mission statement? (#1)</a:t>
            </a:r>
            <a:endParaRPr lang="en-US" dirty="0"/>
          </a:p>
        </p:txBody>
      </p:sp>
      <p:sp>
        <p:nvSpPr>
          <p:cNvPr id="3" name="Content Placeholder 2"/>
          <p:cNvSpPr>
            <a:spLocks noGrp="1"/>
          </p:cNvSpPr>
          <p:nvPr>
            <p:ph idx="1"/>
          </p:nvPr>
        </p:nvSpPr>
        <p:spPr>
          <a:xfrm>
            <a:off x="457199" y="2209800"/>
            <a:ext cx="6811109" cy="3916363"/>
          </a:xfrm>
        </p:spPr>
        <p:txBody>
          <a:bodyPr/>
          <a:lstStyle/>
          <a:p>
            <a:pPr marL="0" indent="0">
              <a:buNone/>
            </a:pPr>
            <a:endParaRPr lang="en-US" dirty="0" smtClean="0"/>
          </a:p>
          <a:p>
            <a:pPr marL="0" indent="0">
              <a:buNone/>
            </a:pPr>
            <a:endParaRPr lang="en-US" dirty="0"/>
          </a:p>
          <a:p>
            <a:pPr marL="0" indent="0">
              <a:buNone/>
            </a:pPr>
            <a:r>
              <a:rPr lang="en-US" sz="2400" dirty="0" smtClean="0"/>
              <a:t>The program’s mission is to teach tomorrow’s leaders in public service, add to the body of knowledge about public administration and policy, and serve our community.</a:t>
            </a:r>
            <a:endParaRPr lang="en-US" sz="2400" dirty="0"/>
          </a:p>
        </p:txBody>
      </p:sp>
      <p:pic>
        <p:nvPicPr>
          <p:cNvPr id="4" name="Picture 3"/>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767117" y="262468"/>
            <a:ext cx="2102224" cy="1947332"/>
          </a:xfrm>
          <a:prstGeom prst="rect">
            <a:avLst/>
          </a:prstGeom>
          <a:noFill/>
          <a:ln>
            <a:noFill/>
          </a:ln>
        </p:spPr>
      </p:pic>
    </p:spTree>
    <p:extLst>
      <p:ext uri="{BB962C8B-B14F-4D97-AF65-F5344CB8AC3E}">
        <p14:creationId xmlns:p14="http://schemas.microsoft.com/office/powerpoint/2010/main" val="25244628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improve this mission statement? (#2)</a:t>
            </a:r>
            <a:endParaRPr lang="en-US" dirty="0"/>
          </a:p>
        </p:txBody>
      </p:sp>
      <p:sp>
        <p:nvSpPr>
          <p:cNvPr id="3" name="Content Placeholder 2"/>
          <p:cNvSpPr>
            <a:spLocks noGrp="1"/>
          </p:cNvSpPr>
          <p:nvPr>
            <p:ph idx="1"/>
          </p:nvPr>
        </p:nvSpPr>
        <p:spPr>
          <a:xfrm>
            <a:off x="457199" y="2209800"/>
            <a:ext cx="7065109" cy="3916363"/>
          </a:xfrm>
        </p:spPr>
        <p:txBody>
          <a:bodyPr>
            <a:normAutofit fontScale="92500" lnSpcReduction="20000"/>
          </a:bodyPr>
          <a:lstStyle/>
          <a:p>
            <a:pPr marL="0" indent="0">
              <a:buNone/>
            </a:pPr>
            <a:endParaRPr lang="en-US" dirty="0"/>
          </a:p>
          <a:p>
            <a:pPr marL="0" indent="0">
              <a:buNone/>
            </a:pPr>
            <a:r>
              <a:rPr lang="en-US" sz="2600" dirty="0"/>
              <a:t>The Master in Public Administration educates ethical leaders to work in </a:t>
            </a:r>
            <a:r>
              <a:rPr lang="en-US" sz="2600" dirty="0">
                <a:solidFill>
                  <a:srgbClr val="FF0000"/>
                </a:solidFill>
              </a:rPr>
              <a:t>local, state, and federal government</a:t>
            </a:r>
            <a:r>
              <a:rPr lang="en-US" sz="2600" dirty="0"/>
              <a:t>. Through </a:t>
            </a:r>
            <a:r>
              <a:rPr lang="en-US" sz="2600" i="1" dirty="0"/>
              <a:t>our </a:t>
            </a:r>
            <a:r>
              <a:rPr lang="en-US" sz="2600" dirty="0">
                <a:solidFill>
                  <a:srgbClr val="FF0000"/>
                </a:solidFill>
              </a:rPr>
              <a:t>cross-</a:t>
            </a:r>
            <a:r>
              <a:rPr lang="en-US" sz="2600" dirty="0" err="1">
                <a:solidFill>
                  <a:srgbClr val="FF0000"/>
                </a:solidFill>
              </a:rPr>
              <a:t>sectoral</a:t>
            </a:r>
            <a:r>
              <a:rPr lang="en-US" sz="2600" dirty="0">
                <a:solidFill>
                  <a:srgbClr val="FF0000"/>
                </a:solidFill>
              </a:rPr>
              <a:t> approach to learning, research, and service </a:t>
            </a:r>
            <a:r>
              <a:rPr lang="en-US" sz="2600" dirty="0"/>
              <a:t>we help government leaders to </a:t>
            </a:r>
            <a:r>
              <a:rPr lang="en-US" sz="2600" i="1" dirty="0"/>
              <a:t>connect domestic and global issues, alleviate poverty, and build </a:t>
            </a:r>
            <a:r>
              <a:rPr lang="en-US" sz="2600" dirty="0">
                <a:solidFill>
                  <a:srgbClr val="FF0000"/>
                </a:solidFill>
              </a:rPr>
              <a:t>responsive government</a:t>
            </a:r>
            <a:r>
              <a:rPr lang="en-US" sz="2600" i="1" dirty="0"/>
              <a:t>. We promote compassion for marginalized communities and service to all people with </a:t>
            </a:r>
            <a:r>
              <a:rPr lang="en-US" sz="2600" dirty="0">
                <a:solidFill>
                  <a:srgbClr val="FF0000"/>
                </a:solidFill>
              </a:rPr>
              <a:t>accountability, justice, professionalism, sensitivity, and transparency</a:t>
            </a:r>
            <a:r>
              <a:rPr lang="en-US" sz="2600" dirty="0"/>
              <a:t>.</a:t>
            </a:r>
          </a:p>
        </p:txBody>
      </p:sp>
      <p:pic>
        <p:nvPicPr>
          <p:cNvPr id="4" name="Picture 3"/>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361392879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would you improve this mission statement? (#3)</a:t>
            </a:r>
            <a:endParaRPr lang="en-US" dirty="0"/>
          </a:p>
        </p:txBody>
      </p:sp>
      <p:sp>
        <p:nvSpPr>
          <p:cNvPr id="3" name="Content Placeholder 2"/>
          <p:cNvSpPr>
            <a:spLocks noGrp="1"/>
          </p:cNvSpPr>
          <p:nvPr>
            <p:ph idx="1"/>
          </p:nvPr>
        </p:nvSpPr>
        <p:spPr>
          <a:xfrm>
            <a:off x="457199" y="2209800"/>
            <a:ext cx="8089901" cy="4648200"/>
          </a:xfrm>
        </p:spPr>
        <p:txBody>
          <a:bodyPr>
            <a:normAutofit fontScale="92500" lnSpcReduction="20000"/>
          </a:bodyPr>
          <a:lstStyle/>
          <a:p>
            <a:pPr marL="0" indent="0">
              <a:buNone/>
            </a:pPr>
            <a:r>
              <a:rPr lang="en-US" sz="1800" dirty="0" smtClean="0"/>
              <a:t>The </a:t>
            </a:r>
            <a:r>
              <a:rPr lang="en-US" sz="1800" dirty="0"/>
              <a:t>MPA program </a:t>
            </a:r>
            <a:r>
              <a:rPr lang="en-US" sz="1800" dirty="0" smtClean="0"/>
              <a:t>prepares </a:t>
            </a:r>
            <a:r>
              <a:rPr lang="en-US" sz="1800" dirty="0"/>
              <a:t>individuals for professional public, nonprofit, and healthcare sector careers.  The program develops leaders and managers to promote trust and public value in the community. </a:t>
            </a:r>
          </a:p>
          <a:p>
            <a:pPr marL="0" indent="0">
              <a:buNone/>
            </a:pPr>
            <a:r>
              <a:rPr lang="en-US" sz="1800" dirty="0"/>
              <a:t>We </a:t>
            </a:r>
            <a:r>
              <a:rPr lang="en-US" sz="1800" b="1" dirty="0"/>
              <a:t>educate </a:t>
            </a:r>
            <a:r>
              <a:rPr lang="en-US" sz="1800" dirty="0"/>
              <a:t>by providing the key knowledge, skills and abilities our students require to serve in diverse public, nonprofit and healthcare settings.</a:t>
            </a:r>
            <a:br>
              <a:rPr lang="en-US" sz="1800" dirty="0"/>
            </a:br>
            <a:r>
              <a:rPr lang="en-US" sz="1800" dirty="0"/>
              <a:t/>
            </a:r>
            <a:br>
              <a:rPr lang="en-US" sz="1800" dirty="0"/>
            </a:br>
            <a:r>
              <a:rPr lang="en-US" sz="1800" dirty="0"/>
              <a:t>We </a:t>
            </a:r>
            <a:r>
              <a:rPr lang="en-US" sz="1800" b="1" dirty="0"/>
              <a:t>work </a:t>
            </a:r>
            <a:r>
              <a:rPr lang="en-US" sz="1800" dirty="0"/>
              <a:t>by conducting research and service activities supportive of these educational and instructional purposes which emphasize analytical thinking, problem solving and decision making and;</a:t>
            </a:r>
            <a:br>
              <a:rPr lang="en-US" sz="1800" dirty="0"/>
            </a:br>
            <a:r>
              <a:rPr lang="en-US" sz="1800" dirty="0"/>
              <a:t/>
            </a:r>
            <a:br>
              <a:rPr lang="en-US" sz="1800" dirty="0"/>
            </a:br>
            <a:r>
              <a:rPr lang="en-US" sz="1800" dirty="0"/>
              <a:t>We </a:t>
            </a:r>
            <a:r>
              <a:rPr lang="en-US" sz="1800" b="1" dirty="0"/>
              <a:t>serve </a:t>
            </a:r>
            <a:r>
              <a:rPr lang="en-US" sz="1800" dirty="0"/>
              <a:t>a diverse and ever-changing public, nonprofit and healthcare environment as a source of consultation with knowledge of public policy &amp; public management issues to the community.  </a:t>
            </a:r>
          </a:p>
          <a:p>
            <a:pPr marL="0" indent="0">
              <a:buNone/>
            </a:pPr>
            <a:r>
              <a:rPr lang="en-US" sz="1800" dirty="0"/>
              <a:t>Through these endeavors, we create value with the community, our community partners, students and University by bringing expertise to bear in real organizational settings. In carrying out each of these core activities, we seek to reflect and instill distinctive public service values of:  Ethics, Equity, Responsiveness, Diversity, Cultural Competency, Efficiency and Transparency.  </a:t>
            </a:r>
          </a:p>
        </p:txBody>
      </p:sp>
      <p:pic>
        <p:nvPicPr>
          <p:cNvPr id="4" name="Picture 3"/>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283876403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1.1: Mission</a:t>
            </a:r>
            <a:endParaRPr lang="en-US" dirty="0"/>
          </a:p>
        </p:txBody>
      </p:sp>
      <p:sp>
        <p:nvSpPr>
          <p:cNvPr id="3" name="Content Placeholder 2"/>
          <p:cNvSpPr>
            <a:spLocks noGrp="1"/>
          </p:cNvSpPr>
          <p:nvPr>
            <p:ph idx="1"/>
          </p:nvPr>
        </p:nvSpPr>
        <p:spPr/>
        <p:txBody>
          <a:bodyPr/>
          <a:lstStyle/>
          <a:p>
            <a:endParaRPr lang="en-US" dirty="0"/>
          </a:p>
          <a:p>
            <a:r>
              <a:rPr lang="en-US" dirty="0" smtClean="0"/>
              <a:t>Explain your mission</a:t>
            </a:r>
          </a:p>
          <a:p>
            <a:r>
              <a:rPr lang="en-US" dirty="0" smtClean="0"/>
              <a:t>Describe the process you used to establish your mission and how stakeholders were involved</a:t>
            </a:r>
          </a:p>
          <a:p>
            <a:r>
              <a:rPr lang="en-US" dirty="0" smtClean="0"/>
              <a:t>Identify what public service values are most important </a:t>
            </a:r>
          </a:p>
          <a:p>
            <a:endParaRPr lang="en-US" dirty="0"/>
          </a:p>
        </p:txBody>
      </p:sp>
      <p:pic>
        <p:nvPicPr>
          <p:cNvPr id="4" name="Picture 3"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740884" y="3214077"/>
            <a:ext cx="449384" cy="452642"/>
          </a:xfrm>
          <a:prstGeom prst="rect">
            <a:avLst/>
          </a:prstGeom>
        </p:spPr>
      </p:pic>
      <p:pic>
        <p:nvPicPr>
          <p:cNvPr id="6" name="Picture 5"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358820" y="4033064"/>
            <a:ext cx="449384" cy="452642"/>
          </a:xfrm>
          <a:prstGeom prst="rect">
            <a:avLst/>
          </a:prstGeom>
        </p:spPr>
      </p:pic>
      <p:pic>
        <p:nvPicPr>
          <p:cNvPr id="7" name="Picture 6"/>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84893788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6588097" cy="1143000"/>
          </a:xfrm>
        </p:spPr>
        <p:txBody>
          <a:bodyPr/>
          <a:lstStyle/>
          <a:p>
            <a:r>
              <a:rPr lang="en-US" dirty="0" smtClean="0"/>
              <a:t>Standard 1.2: </a:t>
            </a:r>
            <a:br>
              <a:rPr lang="en-US" dirty="0" smtClean="0"/>
            </a:br>
            <a:r>
              <a:rPr lang="en-US" dirty="0" smtClean="0"/>
              <a:t>Performance expectations</a:t>
            </a:r>
            <a:endParaRPr lang="en-US" dirty="0"/>
          </a:p>
        </p:txBody>
      </p:sp>
      <p:sp>
        <p:nvSpPr>
          <p:cNvPr id="3" name="Text Placeholder 2"/>
          <p:cNvSpPr>
            <a:spLocks noGrp="1"/>
          </p:cNvSpPr>
          <p:nvPr>
            <p:ph type="body" idx="1"/>
          </p:nvPr>
        </p:nvSpPr>
        <p:spPr/>
        <p:txBody>
          <a:bodyPr/>
          <a:lstStyle/>
          <a:p>
            <a:r>
              <a:rPr lang="en-US" b="0" dirty="0" smtClean="0"/>
              <a:t>Expectations for Student Performance</a:t>
            </a:r>
            <a:endParaRPr lang="en-US" b="0" dirty="0"/>
          </a:p>
        </p:txBody>
      </p:sp>
      <p:sp>
        <p:nvSpPr>
          <p:cNvPr id="4" name="Content Placeholder 3"/>
          <p:cNvSpPr>
            <a:spLocks noGrp="1"/>
          </p:cNvSpPr>
          <p:nvPr>
            <p:ph sz="half" idx="2"/>
          </p:nvPr>
        </p:nvSpPr>
        <p:spPr>
          <a:xfrm>
            <a:off x="457200" y="2689411"/>
            <a:ext cx="3566160" cy="4012281"/>
          </a:xfrm>
        </p:spPr>
        <p:txBody>
          <a:bodyPr>
            <a:normAutofit/>
          </a:bodyPr>
          <a:lstStyle/>
          <a:p>
            <a:r>
              <a:rPr lang="en-US" dirty="0" smtClean="0"/>
              <a:t>Students will be able to identify ethical problems and recommend solutions</a:t>
            </a:r>
          </a:p>
          <a:p>
            <a:r>
              <a:rPr lang="en-US" dirty="0" smtClean="0"/>
              <a:t>Students will be able to coordinate resources from business, government and nonprofits to address civic problems</a:t>
            </a:r>
          </a:p>
          <a:p>
            <a:r>
              <a:rPr lang="en-US" dirty="0" smtClean="0"/>
              <a:t>Students will be able to design government programs that promote accountability</a:t>
            </a:r>
          </a:p>
          <a:p>
            <a:endParaRPr lang="en-US" dirty="0" smtClean="0"/>
          </a:p>
          <a:p>
            <a:endParaRPr lang="en-US" dirty="0"/>
          </a:p>
        </p:txBody>
      </p:sp>
      <p:sp>
        <p:nvSpPr>
          <p:cNvPr id="5" name="Text Placeholder 4"/>
          <p:cNvSpPr>
            <a:spLocks noGrp="1"/>
          </p:cNvSpPr>
          <p:nvPr>
            <p:ph type="body" sz="quarter" idx="3"/>
          </p:nvPr>
        </p:nvSpPr>
        <p:spPr/>
        <p:txBody>
          <a:bodyPr/>
          <a:lstStyle/>
          <a:p>
            <a:r>
              <a:rPr lang="en-US" b="0" dirty="0" smtClean="0"/>
              <a:t>Expectations for Faculty Performance</a:t>
            </a:r>
            <a:endParaRPr lang="en-US" b="0" dirty="0"/>
          </a:p>
        </p:txBody>
      </p:sp>
      <p:sp>
        <p:nvSpPr>
          <p:cNvPr id="6" name="Content Placeholder 5"/>
          <p:cNvSpPr>
            <a:spLocks noGrp="1"/>
          </p:cNvSpPr>
          <p:nvPr>
            <p:ph sz="quarter" idx="4"/>
          </p:nvPr>
        </p:nvSpPr>
        <p:spPr>
          <a:xfrm>
            <a:off x="4279391" y="2689411"/>
            <a:ext cx="3566160" cy="3709435"/>
          </a:xfrm>
        </p:spPr>
        <p:txBody>
          <a:bodyPr>
            <a:normAutofit/>
          </a:bodyPr>
          <a:lstStyle/>
          <a:p>
            <a:r>
              <a:rPr lang="en-US" dirty="0" smtClean="0"/>
              <a:t>Faculty classroom activities will link global trends with domestic programs</a:t>
            </a:r>
          </a:p>
          <a:p>
            <a:r>
              <a:rPr lang="en-US" dirty="0" smtClean="0"/>
              <a:t>Faculty research will seek to understand success in collaboration across sectors</a:t>
            </a:r>
          </a:p>
          <a:p>
            <a:r>
              <a:rPr lang="en-US" dirty="0" smtClean="0"/>
              <a:t>Faculty community activities will include pro bono and consulting services for organizations striving to alleviate poverty</a:t>
            </a:r>
          </a:p>
          <a:p>
            <a:endParaRPr lang="en-US" dirty="0"/>
          </a:p>
        </p:txBody>
      </p:sp>
    </p:spTree>
    <p:extLst>
      <p:ext uri="{BB962C8B-B14F-4D97-AF65-F5344CB8AC3E}">
        <p14:creationId xmlns:p14="http://schemas.microsoft.com/office/powerpoint/2010/main" val="161993014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1.3: </a:t>
            </a:r>
            <a:br>
              <a:rPr lang="en-US" dirty="0" smtClean="0"/>
            </a:br>
            <a:r>
              <a:rPr lang="en-US" dirty="0" smtClean="0"/>
              <a:t>Assessing Performance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0203134"/>
              </p:ext>
            </p:extLst>
          </p:nvPr>
        </p:nvGraphicFramePr>
        <p:xfrm>
          <a:off x="457199" y="2209800"/>
          <a:ext cx="6985001" cy="4279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302000" y="3995615"/>
            <a:ext cx="1103923" cy="369332"/>
          </a:xfrm>
          <a:prstGeom prst="rect">
            <a:avLst/>
          </a:prstGeom>
          <a:noFill/>
        </p:spPr>
        <p:txBody>
          <a:bodyPr wrap="square" rtlCol="0">
            <a:spAutoFit/>
          </a:bodyPr>
          <a:lstStyle/>
          <a:p>
            <a:r>
              <a:rPr lang="en-US" dirty="0" smtClean="0">
                <a:solidFill>
                  <a:schemeClr val="accent1">
                    <a:lumMod val="75000"/>
                  </a:schemeClr>
                </a:solidFill>
              </a:rPr>
              <a:t>Mission</a:t>
            </a:r>
            <a:endParaRPr lang="en-US" dirty="0">
              <a:solidFill>
                <a:schemeClr val="accent1">
                  <a:lumMod val="75000"/>
                </a:schemeClr>
              </a:solidFill>
            </a:endParaRPr>
          </a:p>
        </p:txBody>
      </p:sp>
      <p:pic>
        <p:nvPicPr>
          <p:cNvPr id="6" name="Picture 5"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1025884" y="3666719"/>
            <a:ext cx="449384" cy="452642"/>
          </a:xfrm>
          <a:prstGeom prst="rect">
            <a:avLst/>
          </a:prstGeom>
        </p:spPr>
      </p:pic>
      <p:pic>
        <p:nvPicPr>
          <p:cNvPr id="7" name="Picture 6"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6516192" y="3666719"/>
            <a:ext cx="449384" cy="452642"/>
          </a:xfrm>
          <a:prstGeom prst="rect">
            <a:avLst/>
          </a:prstGeom>
        </p:spPr>
      </p:pic>
      <p:pic>
        <p:nvPicPr>
          <p:cNvPr id="8" name="Picture 7" descr="red_flag_dreamstime_m_14565687.jpg"/>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1569166" y="5528735"/>
            <a:ext cx="449384" cy="452642"/>
          </a:xfrm>
          <a:prstGeom prst="rect">
            <a:avLst/>
          </a:prstGeom>
        </p:spPr>
      </p:pic>
    </p:spTree>
    <p:extLst>
      <p:ext uri="{BB962C8B-B14F-4D97-AF65-F5344CB8AC3E}">
        <p14:creationId xmlns:p14="http://schemas.microsoft.com/office/powerpoint/2010/main" val="8002509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2676</TotalTime>
  <Words>2994</Words>
  <Application>Microsoft Macintosh PowerPoint</Application>
  <PresentationFormat>On-screen Show (4:3)</PresentationFormat>
  <Paragraphs>166</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Plaza</vt:lpstr>
      <vt:lpstr>NASPAA Accreditation</vt:lpstr>
      <vt:lpstr>red flags</vt:lpstr>
      <vt:lpstr>A mission statement should</vt:lpstr>
      <vt:lpstr>How would you improve this mission statement? (#1)</vt:lpstr>
      <vt:lpstr>How would you improve this mission statement? (#2)</vt:lpstr>
      <vt:lpstr>How would you improve this mission statement? (#3)</vt:lpstr>
      <vt:lpstr>Standard 1.1: Mission</vt:lpstr>
      <vt:lpstr>Standard 1.2:  Performance expectations</vt:lpstr>
      <vt:lpstr>Standard 1.3:  Assessing Performance</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138</cp:revision>
  <cp:lastPrinted>2014-07-18T14:47:46Z</cp:lastPrinted>
  <dcterms:created xsi:type="dcterms:W3CDTF">2014-03-28T02:56:54Z</dcterms:created>
  <dcterms:modified xsi:type="dcterms:W3CDTF">2014-08-16T18:00:46Z</dcterms:modified>
</cp:coreProperties>
</file>