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98" r:id="rId2"/>
    <p:sldId id="318" r:id="rId3"/>
    <p:sldId id="319" r:id="rId4"/>
    <p:sldId id="320" r:id="rId5"/>
    <p:sldId id="323" r:id="rId6"/>
    <p:sldId id="321" r:id="rId7"/>
    <p:sldId id="347" r:id="rId8"/>
    <p:sldId id="337" r:id="rId9"/>
    <p:sldId id="322" r:id="rId10"/>
    <p:sldId id="331" r:id="rId11"/>
    <p:sldId id="343" r:id="rId12"/>
    <p:sldId id="324" r:id="rId13"/>
    <p:sldId id="325" r:id="rId14"/>
    <p:sldId id="326" r:id="rId15"/>
    <p:sldId id="346" r:id="rId16"/>
    <p:sldId id="327" r:id="rId17"/>
    <p:sldId id="328" r:id="rId18"/>
    <p:sldId id="344" r:id="rId19"/>
    <p:sldId id="329" r:id="rId20"/>
    <p:sldId id="330" r:id="rId21"/>
    <p:sldId id="348" r:id="rId22"/>
    <p:sldId id="345" r:id="rId23"/>
    <p:sldId id="332" r:id="rId24"/>
    <p:sldId id="333" r:id="rId25"/>
    <p:sldId id="349" r:id="rId26"/>
    <p:sldId id="334" r:id="rId27"/>
    <p:sldId id="350" r:id="rId28"/>
    <p:sldId id="335" r:id="rId29"/>
    <p:sldId id="336" r:id="rId30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cy@NASPAA.local" initials="S" lastIdx="1" clrIdx="0">
    <p:extLst>
      <p:ext uri="{19B8F6BF-5375-455C-9EA6-DF929625EA0E}">
        <p15:presenceInfo xmlns:p15="http://schemas.microsoft.com/office/powerpoint/2012/main" userId="S-1-5-21-2816378893-3925951417-3569712689-11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8"/>
    <a:srgbClr val="B40000"/>
    <a:srgbClr val="214568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50" autoAdjust="0"/>
    <p:restoredTop sz="89977" autoAdjust="0"/>
  </p:normalViewPr>
  <p:slideViewPr>
    <p:cSldViewPr>
      <p:cViewPr varScale="1">
        <p:scale>
          <a:sx n="119" d="100"/>
          <a:sy n="119" d="100"/>
        </p:scale>
        <p:origin x="27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cy\Downloads\Undergraduate%20Education%20Survey%202019%20SD%2012.6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Sheet2!$B$3</c:f>
              <c:strCache>
                <c:ptCount val="1"/>
                <c:pt idx="0">
                  <c:v>Do you offer an Undergraduate major in public administration/ policy/ affairs? (n=99)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0F9-4662-AEC4-1425F24D1E16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0F9-4662-AEC4-1425F24D1E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Sheet2!$A$4:$A$5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Sheet2!$B$4:$B$5</c:f>
              <c:numCache>
                <c:formatCode>General</c:formatCode>
                <c:ptCount val="2"/>
                <c:pt idx="0">
                  <c:v>39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F9-4662-AEC4-1425F24D1E1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Sheet2!$B$76</c:f>
              <c:strCache>
                <c:ptCount val="1"/>
                <c:pt idx="0">
                  <c:v>Do you offer a 4+1 or 3+2 option? (n=58)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CB-41B3-AD4C-36E350A081CD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CB-41B3-AD4C-36E350A081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Sheet2!$A$77:$A$78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Sheet2!$B$77:$B$78</c:f>
              <c:numCache>
                <c:formatCode>General</c:formatCode>
                <c:ptCount val="2"/>
                <c:pt idx="0">
                  <c:v>27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CB-41B3-AD4C-36E350A081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121227914489221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Sheet2!$B$81</c:f>
              <c:strCache>
                <c:ptCount val="1"/>
                <c:pt idx="0">
                  <c:v>If no, are you considering offering an accelerated program (4+1) or (3+2)? (n=27)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25-45E1-A72F-F9AD7D25F2E2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25-45E1-A72F-F9AD7D25F2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Sheet2!$A$82:$A$83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Sheet2!$B$82:$B$83</c:f>
              <c:numCache>
                <c:formatCode>General</c:formatCode>
                <c:ptCount val="2"/>
                <c:pt idx="0">
                  <c:v>11</c:v>
                </c:pt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25-45E1-A72F-F9AD7D25F2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Sheet2!$B$86</c:f>
              <c:strCache>
                <c:ptCount val="1"/>
                <c:pt idx="0">
                  <c:v>If so, which (n=27):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2F-465F-BF65-2A56A6E5A8F5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2F-465F-BF65-2A56A6E5A8F5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22F-465F-BF65-2A56A6E5A8F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Sheet2!$A$87:$A$89</c:f>
              <c:strCache>
                <c:ptCount val="3"/>
                <c:pt idx="0">
                  <c:v>3+2</c:v>
                </c:pt>
                <c:pt idx="1">
                  <c:v>4+1</c:v>
                </c:pt>
                <c:pt idx="2">
                  <c:v>Other (Please describe the structure)</c:v>
                </c:pt>
              </c:strCache>
            </c:strRef>
          </c:cat>
          <c:val>
            <c:numRef>
              <c:f>Sheet2!$B$87:$B$89</c:f>
              <c:numCache>
                <c:formatCode>General</c:formatCode>
                <c:ptCount val="3"/>
                <c:pt idx="0">
                  <c:v>5</c:v>
                </c:pt>
                <c:pt idx="1">
                  <c:v>14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22F-465F-BF65-2A56A6E5A8F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Do you offer cross listed courses</a:t>
            </a:r>
          </a:p>
          <a:p>
            <a:pPr>
              <a:defRPr sz="2400"/>
            </a:pPr>
            <a:r>
              <a:rPr lang="en-US" sz="2400" dirty="0"/>
              <a:t> (Graduate/ Undergraduate): (n=33)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Sheet2!$B$93</c:f>
              <c:strCache>
                <c:ptCount val="1"/>
                <c:pt idx="0">
                  <c:v>Do you offer cross listed courses (Graduate/ Undergraduate): (n=33)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A6-40BC-B61B-4256EF1F718C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AA6-40BC-B61B-4256EF1F71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Sheet2!$A$94:$A$95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Sheet2!$B$94:$B$95</c:f>
              <c:numCache>
                <c:formatCode>General</c:formatCode>
                <c:ptCount val="2"/>
                <c:pt idx="0">
                  <c:v>10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A6-40BC-B61B-4256EF1F718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Sheet2!$B$99</c:f>
              <c:strCache>
                <c:ptCount val="1"/>
                <c:pt idx="0">
                  <c:v>Do you consider your program to be: (n=58)</c:v>
                </c:pt>
              </c:strCache>
            </c:strRef>
          </c:tx>
          <c:dPt>
            <c:idx val="0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F84-436B-AC09-34DC1A55F1E1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84-436B-AC09-34DC1A55F1E1}"/>
              </c:ext>
            </c:extLst>
          </c:dPt>
          <c:dPt>
            <c:idx val="2"/>
            <c:bubble3D val="0"/>
            <c:spPr>
              <a:solidFill>
                <a:srgbClr val="B4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F84-436B-AC09-34DC1A55F1E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F84-436B-AC09-34DC1A55F1E1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F84-436B-AC09-34DC1A55F1E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Sheet2!$A$100:$A$104</c:f>
              <c:strCache>
                <c:ptCount val="5"/>
                <c:pt idx="0">
                  <c:v>Liberal Arts degree</c:v>
                </c:pt>
                <c:pt idx="1">
                  <c:v>Liberal Arts degree with a Professional orientation</c:v>
                </c:pt>
                <c:pt idx="2">
                  <c:v>Other (please specify)</c:v>
                </c:pt>
                <c:pt idx="3">
                  <c:v>Professional degree</c:v>
                </c:pt>
                <c:pt idx="4">
                  <c:v>Professional degree with a Liberal Arts orientation</c:v>
                </c:pt>
              </c:strCache>
            </c:strRef>
          </c:cat>
          <c:val>
            <c:numRef>
              <c:f>Sheet2!$B$100:$B$104</c:f>
              <c:numCache>
                <c:formatCode>General</c:formatCode>
                <c:ptCount val="5"/>
                <c:pt idx="0">
                  <c:v>10</c:v>
                </c:pt>
                <c:pt idx="1">
                  <c:v>26</c:v>
                </c:pt>
                <c:pt idx="2">
                  <c:v>1</c:v>
                </c:pt>
                <c:pt idx="3">
                  <c:v>11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F84-436B-AC09-34DC1A55F1E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Sheet2!$B$108</c:f>
              <c:strCache>
                <c:ptCount val="1"/>
                <c:pt idx="0">
                  <c:v>Internship Experience (n=57)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EA-48F1-B4F6-2E2D31E62CFB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CEA-48F1-B4F6-2E2D31E62CFB}"/>
              </c:ext>
            </c:extLst>
          </c:dPt>
          <c:dPt>
            <c:idx val="2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CEA-48F1-B4F6-2E2D31E62CFB}"/>
              </c:ext>
            </c:extLst>
          </c:dPt>
          <c:dLbls>
            <c:dLbl>
              <c:idx val="0"/>
              <c:layout>
                <c:manualLayout>
                  <c:x val="3.606965174129353E-3"/>
                  <c:y val="2.23978516874223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EA-48F1-B4F6-2E2D31E62CFB}"/>
                </c:ext>
              </c:extLst>
            </c:dLbl>
            <c:dLbl>
              <c:idx val="1"/>
              <c:layout>
                <c:manualLayout>
                  <c:x val="-7.2222222222222326E-2"/>
                  <c:y val="0.1468303610619912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EA-48F1-B4F6-2E2D31E62C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Sheet2!$A$109:$A$111</c:f>
              <c:strCache>
                <c:ptCount val="3"/>
                <c:pt idx="0">
                  <c:v>Do not offer an Internship/ Service Learning Experience</c:v>
                </c:pt>
                <c:pt idx="1">
                  <c:v>Offer an Internship/ Service Learning Experience</c:v>
                </c:pt>
                <c:pt idx="2">
                  <c:v>Require an internship/ Service Learning Experience</c:v>
                </c:pt>
              </c:strCache>
            </c:strRef>
          </c:cat>
          <c:val>
            <c:numRef>
              <c:f>Sheet2!$B$109:$B$111</c:f>
              <c:numCache>
                <c:formatCode>General</c:formatCode>
                <c:ptCount val="3"/>
                <c:pt idx="0">
                  <c:v>2</c:v>
                </c:pt>
                <c:pt idx="1">
                  <c:v>28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EA-48F1-B4F6-2E2D31E62C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Sheet2!$B$121</c:f>
              <c:strCache>
                <c:ptCount val="1"/>
                <c:pt idx="0">
                  <c:v>Is the internship/ service learning experience credit bearing? (n=55)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B-4E88-B0D2-87EB539165F2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B-4E88-B0D2-87EB539165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Sheet2!$A$122:$A$123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Sheet2!$B$122:$B$123</c:f>
              <c:numCache>
                <c:formatCode>General</c:formatCode>
                <c:ptCount val="2"/>
                <c:pt idx="0">
                  <c:v>4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CB-4E88-B0D2-87EB539165F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907742782152233"/>
          <c:y val="0.84801539012168936"/>
          <c:w val="0.12870034995625546"/>
          <c:h val="0.127952755905511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Sheet2!$B$127</c:f>
              <c:strCache>
                <c:ptCount val="1"/>
                <c:pt idx="0">
                  <c:v>Which of the following best describes online coursework availability for your program:(n=55)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DEF-4213-9EAC-C60619637210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DEF-4213-9EAC-C60619637210}"/>
              </c:ext>
            </c:extLst>
          </c:dPt>
          <c:dPt>
            <c:idx val="2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DEF-4213-9EAC-C606196372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Sheet2!$A$128:$A$130</c:f>
              <c:strCache>
                <c:ptCount val="3"/>
                <c:pt idx="0">
                  <c:v>Entire degree can be completed online, students never have to come to campus</c:v>
                </c:pt>
                <c:pt idx="1">
                  <c:v>No online coursework is available</c:v>
                </c:pt>
                <c:pt idx="2">
                  <c:v>Online coursework is available but the degree can not be completed online</c:v>
                </c:pt>
              </c:strCache>
            </c:strRef>
          </c:cat>
          <c:val>
            <c:numRef>
              <c:f>Sheet2!$B$128:$B$130</c:f>
              <c:numCache>
                <c:formatCode>General</c:formatCode>
                <c:ptCount val="3"/>
                <c:pt idx="0">
                  <c:v>8</c:v>
                </c:pt>
                <c:pt idx="1">
                  <c:v>18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EF-4213-9EAC-C6061963721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Sheet2!$B$134</c:f>
              <c:strCache>
                <c:ptCount val="1"/>
                <c:pt idx="0">
                  <c:v>Do students have to declare their major in public administration/ policy prior to taking your courses? (n=57)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3CC-4F3D-99FB-4DFBFC5C840E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CC-4F3D-99FB-4DFBFC5C84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Sheet2!$A$135:$A$136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Sheet2!$B$135:$B$136</c:f>
              <c:numCache>
                <c:formatCode>General</c:formatCode>
                <c:ptCount val="2"/>
                <c:pt idx="0">
                  <c:v>51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CC-4F3D-99FB-4DFBFC5C840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048945682637116"/>
          <c:y val="0.43541154828555162"/>
          <c:w val="7.9680034699052452E-2"/>
          <c:h val="0.145814496168634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How are students admitted (check all that apply)? (n=57)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Sheet2!$B$139</c:f>
              <c:strCache>
                <c:ptCount val="1"/>
                <c:pt idx="0">
                  <c:v>How are students admitted? (n=57)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Sheet2!$A$140:$A$143</c:f>
              <c:strCache>
                <c:ptCount val="4"/>
                <c:pt idx="0">
                  <c:v>They are directly admitted into the university as freshman intending this major</c:v>
                </c:pt>
                <c:pt idx="1">
                  <c:v>Declare your program as a major after being admitted to the University</c:v>
                </c:pt>
                <c:pt idx="2">
                  <c:v>Come to the program from elsewhere on campus (previously undeclared, they changed majors, etc)</c:v>
                </c:pt>
                <c:pt idx="3">
                  <c:v>None of the above</c:v>
                </c:pt>
              </c:strCache>
            </c:strRef>
          </c:cat>
          <c:val>
            <c:numRef>
              <c:f>Sheet2!$B$140:$B$143</c:f>
              <c:numCache>
                <c:formatCode>General</c:formatCode>
                <c:ptCount val="4"/>
                <c:pt idx="0">
                  <c:v>33</c:v>
                </c:pt>
                <c:pt idx="1">
                  <c:v>46</c:v>
                </c:pt>
                <c:pt idx="2">
                  <c:v>44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6A-43F0-A248-3AAAAE9B75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5676592"/>
        <c:axId val="805676920"/>
      </c:barChart>
      <c:catAx>
        <c:axId val="805676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5676920"/>
        <c:crosses val="autoZero"/>
        <c:auto val="1"/>
        <c:lblAlgn val="ctr"/>
        <c:lblOffset val="100"/>
        <c:noMultiLvlLbl val="0"/>
      </c:catAx>
      <c:valAx>
        <c:axId val="805676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5676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Sheet2!$B$8</c:f>
              <c:strCache>
                <c:ptCount val="1"/>
                <c:pt idx="0">
                  <c:v>If no, is your program considering adding an undergraduate major? (n=39)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85-4307-9FF9-2874FCEA3A8C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D85-4307-9FF9-2874FCEA3A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Sheet2!$A$9:$A$10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Sheet2!$B$9:$B$10</c:f>
              <c:numCache>
                <c:formatCode>General</c:formatCode>
                <c:ptCount val="2"/>
                <c:pt idx="0">
                  <c:v>23</c:v>
                </c:pt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85-4307-9FF9-2874FCEA3A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3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Sheet2!$B$181</c:f>
              <c:strCache>
                <c:ptCount val="1"/>
                <c:pt idx="0">
                  <c:v>Do you track alumni employment following graduation? (n=51)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6B-447C-9261-F4BFA38A3AFE}"/>
              </c:ext>
            </c:extLst>
          </c:dPt>
          <c:dPt>
            <c:idx val="1"/>
            <c:bubble3D val="0"/>
            <c:spPr>
              <a:solidFill>
                <a:srgbClr val="1F4E7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6B-447C-9261-F4BFA38A3A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Sheet2!$A$182:$A$183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Sheet2!$B$182:$B$183</c:f>
              <c:numCache>
                <c:formatCode>General</c:formatCode>
                <c:ptCount val="2"/>
                <c:pt idx="0">
                  <c:v>22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6B-447C-9261-F4BFA38A3AF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268248563524147"/>
          <c:y val="0.50958775986335036"/>
          <c:w val="0.11194743749136621"/>
          <c:h val="0.198199553414032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8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Sheet2!$B$192</c:f>
              <c:strCache>
                <c:ptCount val="1"/>
                <c:pt idx="0">
                  <c:v>Does the public affairs department gain revenue as undergraduate majors increase? (N=55)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F37-49FE-9653-32DCA18D89DE}"/>
              </c:ext>
            </c:extLst>
          </c:dPt>
          <c:dPt>
            <c:idx val="1"/>
            <c:bubble3D val="0"/>
            <c:spPr>
              <a:solidFill>
                <a:srgbClr val="1F4E7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F37-49FE-9653-32DCA18D89DE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F37-49FE-9653-32DCA18D89D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Sheet2!$A$193:$A$195</c:f>
              <c:strCache>
                <c:ptCount val="3"/>
                <c:pt idx="0">
                  <c:v>Don't know</c:v>
                </c:pt>
                <c:pt idx="1">
                  <c:v>No</c:v>
                </c:pt>
                <c:pt idx="2">
                  <c:v>Yes</c:v>
                </c:pt>
              </c:strCache>
            </c:strRef>
          </c:cat>
          <c:val>
            <c:numRef>
              <c:f>Sheet2!$B$193:$B$195</c:f>
              <c:numCache>
                <c:formatCode>General</c:formatCode>
                <c:ptCount val="3"/>
                <c:pt idx="0">
                  <c:v>11</c:v>
                </c:pt>
                <c:pt idx="1">
                  <c:v>21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F37-49FE-9653-32DCA18D89D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4459012935883"/>
          <c:y val="0.4710576234788833"/>
          <c:w val="0.18476717754030747"/>
          <c:h val="0.228566571224051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Sheet2!$B$187</c:f>
              <c:strCache>
                <c:ptCount val="1"/>
                <c:pt idx="0">
                  <c:v>Do you have dedicated resources within the school/ program for advising and career services? (n=55)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2EE-4209-96B3-FD80377FECBD}"/>
              </c:ext>
            </c:extLst>
          </c:dPt>
          <c:dPt>
            <c:idx val="1"/>
            <c:bubble3D val="0"/>
            <c:spPr>
              <a:solidFill>
                <a:srgbClr val="1F4E7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2EE-4209-96B3-FD80377FEC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Sheet2!$A$188:$A$189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Sheet2!$B$188:$B$189</c:f>
              <c:numCache>
                <c:formatCode>General</c:formatCode>
                <c:ptCount val="2"/>
                <c:pt idx="0">
                  <c:v>12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2EE-4209-96B3-FD80377FECB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004927225005963"/>
          <c:y val="0.47787531196307864"/>
          <c:w val="9.8944272590926141E-2"/>
          <c:h val="0.169163827772754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Degrees Offered  (Check</a:t>
            </a:r>
            <a:r>
              <a:rPr lang="en-US" baseline="0" dirty="0"/>
              <a:t> all that Apply) </a:t>
            </a:r>
            <a:r>
              <a:rPr lang="en-US" dirty="0"/>
              <a:t>(n=55)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Sheet2!$B$199</c:f>
              <c:strCache>
                <c:ptCount val="1"/>
                <c:pt idx="0">
                  <c:v>Degrees Offered (n=55)</c:v>
                </c:pt>
              </c:strCache>
            </c:strRef>
          </c:tx>
          <c:spPr>
            <a:solidFill>
              <a:srgbClr val="1F4E78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5290519877676401E-3"/>
                  <c:y val="2.23978516874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63-443D-95F1-4766545AA9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Sheet2!$A$200:$A$205</c:f>
              <c:strCache>
                <c:ptCount val="6"/>
                <c:pt idx="0">
                  <c:v>We only offer the undergraduate degree</c:v>
                </c:pt>
                <c:pt idx="1">
                  <c:v>MPA</c:v>
                </c:pt>
                <c:pt idx="2">
                  <c:v>MPP</c:v>
                </c:pt>
                <c:pt idx="3">
                  <c:v>EMPA</c:v>
                </c:pt>
                <c:pt idx="4">
                  <c:v>PhD</c:v>
                </c:pt>
                <c:pt idx="5">
                  <c:v>Other (please specify)3</c:v>
                </c:pt>
              </c:strCache>
            </c:strRef>
          </c:cat>
          <c:val>
            <c:numRef>
              <c:f>Sheet2!$B$200:$B$205</c:f>
              <c:numCache>
                <c:formatCode>General</c:formatCode>
                <c:ptCount val="6"/>
                <c:pt idx="0">
                  <c:v>3</c:v>
                </c:pt>
                <c:pt idx="1">
                  <c:v>41</c:v>
                </c:pt>
                <c:pt idx="2">
                  <c:v>22</c:v>
                </c:pt>
                <c:pt idx="3">
                  <c:v>5</c:v>
                </c:pt>
                <c:pt idx="4">
                  <c:v>25</c:v>
                </c:pt>
                <c:pt idx="5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63-443D-95F1-4766545AA9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3314848"/>
        <c:axId val="843315176"/>
      </c:barChart>
      <c:catAx>
        <c:axId val="843314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3315176"/>
        <c:crosses val="autoZero"/>
        <c:auto val="1"/>
        <c:lblAlgn val="ctr"/>
        <c:lblOffset val="100"/>
        <c:noMultiLvlLbl val="0"/>
      </c:catAx>
      <c:valAx>
        <c:axId val="843315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3314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Sheet2!$B$207</c:f>
              <c:strCache>
                <c:ptCount val="1"/>
                <c:pt idx="0">
                  <c:v>Does your program have any undergraduate international collaborations (MOUs, 2+2, 4+1, etc)? (n=55)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412-4B00-8B3C-4D43856DA609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412-4B00-8B3C-4D43856DA60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Sheet2!$A$208:$A$209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Sheet2!$B$208:$B$209</c:f>
              <c:numCache>
                <c:formatCode>General</c:formatCode>
                <c:ptCount val="2"/>
                <c:pt idx="0">
                  <c:v>38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412-4B00-8B3C-4D43856DA60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548613989040842"/>
          <c:y val="0.5002691448068568"/>
          <c:w val="0.11194743749136621"/>
          <c:h val="0.195369010273068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Countries with MOU’s (Check all that Apply)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Sheet2!$B$213</c:f>
              <c:strCache>
                <c:ptCount val="1"/>
                <c:pt idx="0">
                  <c:v>Countries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Sheet2!$A$214:$A$220</c:f>
              <c:strCache>
                <c:ptCount val="7"/>
                <c:pt idx="0">
                  <c:v>China</c:v>
                </c:pt>
                <c:pt idx="1">
                  <c:v>South Korea</c:v>
                </c:pt>
                <c:pt idx="2">
                  <c:v>South America</c:v>
                </c:pt>
                <c:pt idx="3">
                  <c:v>Africa</c:v>
                </c:pt>
                <c:pt idx="4">
                  <c:v>Europe</c:v>
                </c:pt>
                <c:pt idx="5">
                  <c:v>Canada</c:v>
                </c:pt>
                <c:pt idx="6">
                  <c:v>Other (please specify)4</c:v>
                </c:pt>
              </c:strCache>
            </c:strRef>
          </c:cat>
          <c:val>
            <c:numRef>
              <c:f>Sheet2!$B$214:$B$220</c:f>
              <c:numCache>
                <c:formatCode>General</c:formatCode>
                <c:ptCount val="7"/>
                <c:pt idx="0">
                  <c:v>8</c:v>
                </c:pt>
                <c:pt idx="1">
                  <c:v>7</c:v>
                </c:pt>
                <c:pt idx="2">
                  <c:v>4</c:v>
                </c:pt>
                <c:pt idx="3">
                  <c:v>3</c:v>
                </c:pt>
                <c:pt idx="4">
                  <c:v>9</c:v>
                </c:pt>
                <c:pt idx="5">
                  <c:v>1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26-4442-9A08-A740D179C8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0599192"/>
        <c:axId val="860599520"/>
      </c:barChart>
      <c:catAx>
        <c:axId val="860599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0599520"/>
        <c:crosses val="autoZero"/>
        <c:auto val="1"/>
        <c:lblAlgn val="ctr"/>
        <c:lblOffset val="100"/>
        <c:noMultiLvlLbl val="0"/>
      </c:catAx>
      <c:valAx>
        <c:axId val="860599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0599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Sheet2!$B$222</c:f>
              <c:strCache>
                <c:ptCount val="1"/>
                <c:pt idx="0">
                  <c:v>If NASPAA offered Accreditation for Undergraduate Degree programs (n=57)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0C5-45B3-86F5-D6BCCCDD0D45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0C5-45B3-86F5-D6BCCCDD0D45}"/>
              </c:ext>
            </c:extLst>
          </c:dPt>
          <c:dPt>
            <c:idx val="2"/>
            <c:bubble3D val="0"/>
            <c:spPr>
              <a:solidFill>
                <a:srgbClr val="B4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0C5-45B3-86F5-D6BCCCDD0D45}"/>
              </c:ext>
            </c:extLst>
          </c:dPt>
          <c:dPt>
            <c:idx val="3"/>
            <c:bubble3D val="0"/>
            <c:spPr>
              <a:solidFill>
                <a:srgbClr val="1F4E7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0C5-45B3-86F5-D6BCCCDD0D4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Sheet2!$A$223:$A$226</c:f>
              <c:strCache>
                <c:ptCount val="4"/>
                <c:pt idx="0">
                  <c:v>I would not seek accreditation for my undergraduate program</c:v>
                </c:pt>
                <c:pt idx="1">
                  <c:v>I would seek accreditation for my undergraduate program only if it is combined with my masters accreditation review</c:v>
                </c:pt>
                <c:pt idx="2">
                  <c:v>I would seek accreditation for my undergraduate program regardless of  if it is combined with my masters accreditation review</c:v>
                </c:pt>
                <c:pt idx="3">
                  <c:v>Not Sure if I would seek NASPAA accreditation for my undergraduate program</c:v>
                </c:pt>
              </c:strCache>
            </c:strRef>
          </c:cat>
          <c:val>
            <c:numRef>
              <c:f>Sheet2!$B$223:$B$226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8</c:v>
                </c:pt>
                <c:pt idx="3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0C5-45B3-86F5-D6BCCCDD0D4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468583818327053"/>
          <c:y val="0.15610273715785528"/>
          <c:w val="0.33661850964281637"/>
          <c:h val="0.815961004874390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Sheet2!$B$13</c:f>
              <c:strCache>
                <c:ptCount val="1"/>
                <c:pt idx="0">
                  <c:v>Do you offer an Undergraduate minor in public administration/ policy/ affairs? (N=39)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F5-408F-ACD9-A750EC946F04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F5-408F-ACD9-A750EC946F0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Sheet2!$A$14:$A$15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Sheet2!$B$14:$B$15</c:f>
              <c:numCache>
                <c:formatCode>General</c:formatCode>
                <c:ptCount val="2"/>
                <c:pt idx="0">
                  <c:v>25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F5-408F-ACD9-A750EC946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Sheet2!$B$18</c:f>
              <c:strCache>
                <c:ptCount val="1"/>
                <c:pt idx="0">
                  <c:v>Primary Majors (n=59)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Sheet2!$A$19:$A$23</c:f>
              <c:strCache>
                <c:ptCount val="5"/>
                <c:pt idx="0">
                  <c:v>Public Administration</c:v>
                </c:pt>
                <c:pt idx="1">
                  <c:v>Public Policy</c:v>
                </c:pt>
                <c:pt idx="2">
                  <c:v>Public Affairs</c:v>
                </c:pt>
                <c:pt idx="3">
                  <c:v>Public Management</c:v>
                </c:pt>
                <c:pt idx="4">
                  <c:v>Other primary major (please specify)</c:v>
                </c:pt>
              </c:strCache>
            </c:strRef>
          </c:cat>
          <c:val>
            <c:numRef>
              <c:f>Sheet2!$B$19:$B$23</c:f>
              <c:numCache>
                <c:formatCode>General</c:formatCode>
                <c:ptCount val="5"/>
                <c:pt idx="0">
                  <c:v>24</c:v>
                </c:pt>
                <c:pt idx="1">
                  <c:v>20</c:v>
                </c:pt>
                <c:pt idx="2">
                  <c:v>7</c:v>
                </c:pt>
                <c:pt idx="3">
                  <c:v>7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0F-4C08-A100-6E8317BEA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5703952"/>
        <c:axId val="725704280"/>
      </c:barChart>
      <c:catAx>
        <c:axId val="72570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704280"/>
        <c:crosses val="autoZero"/>
        <c:auto val="1"/>
        <c:lblAlgn val="ctr"/>
        <c:lblOffset val="100"/>
        <c:noMultiLvlLbl val="0"/>
      </c:catAx>
      <c:valAx>
        <c:axId val="725704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703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Sheet2!$B$25</c:f>
              <c:strCache>
                <c:ptCount val="1"/>
                <c:pt idx="0">
                  <c:v>Secondary Majors (n=59)</c:v>
                </c:pt>
              </c:strCache>
            </c:strRef>
          </c:tx>
          <c:spPr>
            <a:solidFill>
              <a:srgbClr val="214568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Sheet2!$A$26:$A$32</c:f>
              <c:strCache>
                <c:ptCount val="7"/>
                <c:pt idx="0">
                  <c:v>Nonprofit</c:v>
                </c:pt>
                <c:pt idx="1">
                  <c:v>Urban Affairs</c:v>
                </c:pt>
                <c:pt idx="2">
                  <c:v>Criminal Justice</c:v>
                </c:pt>
                <c:pt idx="3">
                  <c:v>Sustainability</c:v>
                </c:pt>
                <c:pt idx="4">
                  <c:v>Environmental Management</c:v>
                </c:pt>
                <c:pt idx="5">
                  <c:v>Public Financial Management,</c:v>
                </c:pt>
                <c:pt idx="6">
                  <c:v>Other major/specialization (please specify)</c:v>
                </c:pt>
              </c:strCache>
            </c:strRef>
          </c:cat>
          <c:val>
            <c:numRef>
              <c:f>Sheet2!$B$26:$B$32</c:f>
              <c:numCache>
                <c:formatCode>General</c:formatCode>
                <c:ptCount val="7"/>
                <c:pt idx="0">
                  <c:v>14</c:v>
                </c:pt>
                <c:pt idx="1">
                  <c:v>9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>
                  <c:v>5</c:v>
                </c:pt>
                <c:pt idx="6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16-4847-A177-4DF7051B57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4907232"/>
        <c:axId val="744907560"/>
      </c:barChart>
      <c:catAx>
        <c:axId val="744907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4907560"/>
        <c:crosses val="autoZero"/>
        <c:auto val="1"/>
        <c:lblAlgn val="ctr"/>
        <c:lblOffset val="100"/>
        <c:noMultiLvlLbl val="0"/>
      </c:catAx>
      <c:valAx>
        <c:axId val="744907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4907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Sheet2!$B$42</c:f>
              <c:strCache>
                <c:ptCount val="1"/>
                <c:pt idx="0">
                  <c:v>Where is the degree program located within the university? (n=59)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CB3-4EE5-9816-A82066A65A90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CB3-4EE5-9816-A82066A65A90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CB3-4EE5-9816-A82066A65A9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CB3-4EE5-9816-A82066A65A90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CB3-4EE5-9816-A82066A65A90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CB3-4EE5-9816-A82066A65A9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CB3-4EE5-9816-A82066A65A9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Sheet2!$A$43:$A$49</c:f>
              <c:strCache>
                <c:ptCount val="7"/>
                <c:pt idx="0">
                  <c:v>In a Business School</c:v>
                </c:pt>
                <c:pt idx="1">
                  <c:v>In a Center or Institute</c:v>
                </c:pt>
                <c:pt idx="2">
                  <c:v>In a Department of Political Science</c:v>
                </c:pt>
                <c:pt idx="3">
                  <c:v>In a Department of Public Administration</c:v>
                </c:pt>
                <c:pt idx="4">
                  <c:v>In a Department other than Public Administration/ Political Science</c:v>
                </c:pt>
                <c:pt idx="5">
                  <c:v>In a Stand Alone School</c:v>
                </c:pt>
                <c:pt idx="6">
                  <c:v>Other (please specify)</c:v>
                </c:pt>
              </c:strCache>
            </c:strRef>
          </c:cat>
          <c:val>
            <c:numRef>
              <c:f>Sheet2!$B$43:$B$49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10</c:v>
                </c:pt>
                <c:pt idx="3">
                  <c:v>7</c:v>
                </c:pt>
                <c:pt idx="4">
                  <c:v>1</c:v>
                </c:pt>
                <c:pt idx="5">
                  <c:v>26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CB3-4EE5-9816-A82066A65A9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Sheet2!$B$34</c:f>
              <c:strCache>
                <c:ptCount val="1"/>
                <c:pt idx="0">
                  <c:v>What type of degree do you offer? (n=59)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E59-469B-BD64-AB1300B37B81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E59-469B-BD64-AB1300B37B81}"/>
              </c:ext>
            </c:extLst>
          </c:dPt>
          <c:dPt>
            <c:idx val="2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E59-469B-BD64-AB1300B37B8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E59-469B-BD64-AB1300B37B81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E59-469B-BD64-AB1300B37B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Sheet2!$A$35:$A$39</c:f>
              <c:strCache>
                <c:ptCount val="5"/>
                <c:pt idx="0">
                  <c:v>BA</c:v>
                </c:pt>
                <c:pt idx="1">
                  <c:v>BPA</c:v>
                </c:pt>
                <c:pt idx="2">
                  <c:v>BS</c:v>
                </c:pt>
                <c:pt idx="3">
                  <c:v>BA and BS</c:v>
                </c:pt>
                <c:pt idx="4">
                  <c:v>Other (please specify)</c:v>
                </c:pt>
              </c:strCache>
            </c:strRef>
          </c:cat>
          <c:val>
            <c:numRef>
              <c:f>Sheet2!$B$35:$B$39</c:f>
              <c:numCache>
                <c:formatCode>General</c:formatCode>
                <c:ptCount val="5"/>
                <c:pt idx="0">
                  <c:v>30</c:v>
                </c:pt>
                <c:pt idx="1">
                  <c:v>4</c:v>
                </c:pt>
                <c:pt idx="2">
                  <c:v>19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E59-469B-BD64-AB1300B37B8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Sheet2!$B$69</c:f>
              <c:strCache>
                <c:ptCount val="1"/>
                <c:pt idx="0">
                  <c:v>In the past five years has your enrollment in the major(s): (n=57)</c:v>
                </c:pt>
              </c:strCache>
            </c:strRef>
          </c:tx>
          <c:dPt>
            <c:idx val="0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CA0-47F1-A29B-6D865CEC998D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CA0-47F1-A29B-6D865CEC998D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CA0-47F1-A29B-6D865CEC99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CA0-47F1-A29B-6D865CEC99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Sheet2!$A$70:$A$73</c:f>
              <c:strCache>
                <c:ptCount val="4"/>
                <c:pt idx="0">
                  <c:v>Declined</c:v>
                </c:pt>
                <c:pt idx="1">
                  <c:v>Don't know</c:v>
                </c:pt>
                <c:pt idx="2">
                  <c:v>Increased</c:v>
                </c:pt>
                <c:pt idx="3">
                  <c:v>Remained the same</c:v>
                </c:pt>
              </c:strCache>
            </c:strRef>
          </c:cat>
          <c:val>
            <c:numRef>
              <c:f>Sheet2!$B$70:$B$73</c:f>
              <c:numCache>
                <c:formatCode>General</c:formatCode>
                <c:ptCount val="4"/>
                <c:pt idx="0">
                  <c:v>10</c:v>
                </c:pt>
                <c:pt idx="1">
                  <c:v>7</c:v>
                </c:pt>
                <c:pt idx="2">
                  <c:v>23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CA0-47F1-A29B-6D865CEC998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Sheet2!$B$174</c:f>
              <c:strCache>
                <c:ptCount val="1"/>
                <c:pt idx="0">
                  <c:v>Do you cap enrollment in the major? (n=56)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88F-410A-909B-93C2584E458C}"/>
              </c:ext>
            </c:extLst>
          </c:dPt>
          <c:dPt>
            <c:idx val="1"/>
            <c:bubble3D val="0"/>
            <c:spPr>
              <a:solidFill>
                <a:srgbClr val="21456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88F-410A-909B-93C2584E458C}"/>
              </c:ext>
            </c:extLst>
          </c:dPt>
          <c:dLbls>
            <c:dLbl>
              <c:idx val="1"/>
              <c:layout>
                <c:manualLayout>
                  <c:x val="2.976190476190476E-3"/>
                  <c:y val="1.794871794871794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8F-410A-909B-93C2584E45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Sheet2!$A$175:$A$176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Sheet2!$B$175:$B$176</c:f>
              <c:numCache>
                <c:formatCode>General</c:formatCode>
                <c:ptCount val="2"/>
                <c:pt idx="0">
                  <c:v>51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8F-410A-909B-93C2584E458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551567772778387"/>
          <c:y val="0.40250434080355341"/>
          <c:w val="8.394860798650168E-2"/>
          <c:h val="0.154721986674742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1" tIns="46150" rIns="92301" bIns="461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1" tIns="46150" rIns="92301" bIns="46150" rtlCol="0"/>
          <a:lstStyle>
            <a:lvl1pPr algn="r">
              <a:defRPr sz="1200"/>
            </a:lvl1pPr>
          </a:lstStyle>
          <a:p>
            <a:fld id="{703860CC-C073-4092-94AB-D6B9F55C3450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1" tIns="46150" rIns="92301" bIns="4615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lIns="92301" tIns="46150" rIns="92301" bIns="461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1" tIns="46150" rIns="92301" bIns="461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1" tIns="46150" rIns="92301" bIns="46150" rtlCol="0" anchor="b"/>
          <a:lstStyle>
            <a:lvl1pPr algn="r">
              <a:defRPr sz="1200"/>
            </a:lvl1pPr>
          </a:lstStyle>
          <a:p>
            <a:fld id="{957D3349-AE00-43FC-9591-22A7E94F0E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38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9FB48-2AB5-4E3C-9AB8-332B9AF63BFF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F96F4-E623-4F6C-8217-B3ADB8B48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9080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sz="6000" b="1" dirty="0"/>
              <a:t>Undergraduate Survey Results</a:t>
            </a:r>
            <a:br>
              <a:rPr lang="en-US" dirty="0"/>
            </a:br>
            <a:r>
              <a:rPr lang="en-US" sz="3600" dirty="0"/>
              <a:t>December 2019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1752600"/>
          </a:xfrm>
        </p:spPr>
        <p:txBody>
          <a:bodyPr>
            <a:normAutofit/>
          </a:bodyPr>
          <a:lstStyle/>
          <a:p>
            <a:r>
              <a:rPr lang="en-US" sz="2000" dirty="0"/>
              <a:t>Prepared by: </a:t>
            </a:r>
          </a:p>
          <a:p>
            <a:r>
              <a:rPr lang="en-US" sz="2000" dirty="0"/>
              <a:t>Stacy Drudy</a:t>
            </a:r>
          </a:p>
          <a:p>
            <a:r>
              <a:rPr lang="en-US" sz="2000" dirty="0"/>
              <a:t>Director of Innovative Teaching and Learning</a:t>
            </a:r>
          </a:p>
        </p:txBody>
      </p:sp>
      <p:pic>
        <p:nvPicPr>
          <p:cNvPr id="4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4829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9A24C99-9D4F-4F85-94B1-C1D21DF0E5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7955814"/>
              </p:ext>
            </p:extLst>
          </p:nvPr>
        </p:nvGraphicFramePr>
        <p:xfrm>
          <a:off x="228600" y="1447800"/>
          <a:ext cx="8534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9179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BD235F9-DF4F-4541-9545-5A25790F6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221798"/>
              </p:ext>
            </p:extLst>
          </p:nvPr>
        </p:nvGraphicFramePr>
        <p:xfrm>
          <a:off x="457200" y="2362200"/>
          <a:ext cx="81534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>
                  <a:extLst>
                    <a:ext uri="{9D8B030D-6E8A-4147-A177-3AD203B41FA5}">
                      <a16:colId xmlns:a16="http://schemas.microsoft.com/office/drawing/2014/main" val="2626924505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932770829"/>
                    </a:ext>
                  </a:extLst>
                </a:gridCol>
              </a:tblGrid>
              <a:tr h="673100"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Number of Graduates</a:t>
                      </a:r>
                    </a:p>
                  </a:txBody>
                  <a:tcPr marL="9525" marR="9525" marT="9525" marB="0" anchor="ctr"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278274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3213947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5506435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5841807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7680791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404733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FB79F4C-8319-4A94-BCB4-3846BDDBE2F5}"/>
              </a:ext>
            </a:extLst>
          </p:cNvPr>
          <p:cNvSpPr txBox="1"/>
          <p:nvPr/>
        </p:nvSpPr>
        <p:spPr>
          <a:xfrm>
            <a:off x="381000" y="1435366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Number of Graduates AY 2018-19 (n=53)</a:t>
            </a:r>
          </a:p>
        </p:txBody>
      </p:sp>
    </p:spTree>
    <p:extLst>
      <p:ext uri="{BB962C8B-B14F-4D97-AF65-F5344CB8AC3E}">
        <p14:creationId xmlns:p14="http://schemas.microsoft.com/office/powerpoint/2010/main" val="4016333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807AC10-DAC3-4B36-A466-A85CFE41DA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4903524"/>
              </p:ext>
            </p:extLst>
          </p:nvPr>
        </p:nvGraphicFramePr>
        <p:xfrm>
          <a:off x="-381000" y="1719238"/>
          <a:ext cx="5324475" cy="4757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DAF3627-824D-4D0C-8EE9-4F01AE0CD1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9138727"/>
              </p:ext>
            </p:extLst>
          </p:nvPr>
        </p:nvGraphicFramePr>
        <p:xfrm>
          <a:off x="4343400" y="1719238"/>
          <a:ext cx="5324475" cy="4757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67175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760B1F4-0DCF-4534-BD01-7BA8BE6034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172672"/>
              </p:ext>
            </p:extLst>
          </p:nvPr>
        </p:nvGraphicFramePr>
        <p:xfrm>
          <a:off x="381000" y="14478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7098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2ACA540-20A0-42DA-9F8D-2F1422D5A6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3796964"/>
              </p:ext>
            </p:extLst>
          </p:nvPr>
        </p:nvGraphicFramePr>
        <p:xfrm>
          <a:off x="228600" y="1447800"/>
          <a:ext cx="8534400" cy="5179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212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BD235F9-DF4F-4541-9545-5A25790F6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799733"/>
              </p:ext>
            </p:extLst>
          </p:nvPr>
        </p:nvGraphicFramePr>
        <p:xfrm>
          <a:off x="609600" y="2438400"/>
          <a:ext cx="8382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626924505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val="2932770829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Percent Taught by FT Faculty</a:t>
                      </a:r>
                    </a:p>
                  </a:txBody>
                  <a:tcPr marL="9525" marR="9525" marT="9525" marB="0" anchor="ctr"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27827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5506435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5841807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768079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404733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FB79F4C-8319-4A94-BCB4-3846BDDBE2F5}"/>
              </a:ext>
            </a:extLst>
          </p:cNvPr>
          <p:cNvSpPr txBox="1"/>
          <p:nvPr/>
        </p:nvSpPr>
        <p:spPr>
          <a:xfrm>
            <a:off x="0" y="1370562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Percent of Undergraduate Classes</a:t>
            </a:r>
          </a:p>
          <a:p>
            <a:pPr algn="ctr"/>
            <a:r>
              <a:rPr lang="en-US" sz="2800" b="1" dirty="0"/>
              <a:t> Taught by Full Time Faculty (n=53)</a:t>
            </a:r>
          </a:p>
        </p:txBody>
      </p:sp>
    </p:spTree>
    <p:extLst>
      <p:ext uri="{BB962C8B-B14F-4D97-AF65-F5344CB8AC3E}">
        <p14:creationId xmlns:p14="http://schemas.microsoft.com/office/powerpoint/2010/main" val="3432991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497C9FB-16E5-40B2-9532-2FC3846028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4224367"/>
              </p:ext>
            </p:extLst>
          </p:nvPr>
        </p:nvGraphicFramePr>
        <p:xfrm>
          <a:off x="381000" y="1524000"/>
          <a:ext cx="85344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8974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9AB3BF0-F64B-4A88-BF94-88F751E866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2176388"/>
              </p:ext>
            </p:extLst>
          </p:nvPr>
        </p:nvGraphicFramePr>
        <p:xfrm>
          <a:off x="4343400" y="1524000"/>
          <a:ext cx="51054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74A569F-191E-4ADD-B5BA-83C8BDC331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0177341"/>
              </p:ext>
            </p:extLst>
          </p:nvPr>
        </p:nvGraphicFramePr>
        <p:xfrm>
          <a:off x="152400" y="1524000"/>
          <a:ext cx="4572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22793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BD235F9-DF4F-4541-9545-5A25790F6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390400"/>
              </p:ext>
            </p:extLst>
          </p:nvPr>
        </p:nvGraphicFramePr>
        <p:xfrm>
          <a:off x="533400" y="2438400"/>
          <a:ext cx="8458200" cy="388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5031">
                  <a:extLst>
                    <a:ext uri="{9D8B030D-6E8A-4147-A177-3AD203B41FA5}">
                      <a16:colId xmlns:a16="http://schemas.microsoft.com/office/drawing/2014/main" val="2626924505"/>
                    </a:ext>
                  </a:extLst>
                </a:gridCol>
                <a:gridCol w="5613169">
                  <a:extLst>
                    <a:ext uri="{9D8B030D-6E8A-4147-A177-3AD203B41FA5}">
                      <a16:colId xmlns:a16="http://schemas.microsoft.com/office/drawing/2014/main" val="2932770829"/>
                    </a:ext>
                  </a:extLst>
                </a:gridCol>
              </a:tblGrid>
              <a:tr h="951373"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Internship/ Service-Learning Experience Hours Required</a:t>
                      </a:r>
                    </a:p>
                  </a:txBody>
                  <a:tcPr marL="9525" marR="9525" marT="9525" marB="0" anchor="b"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278274"/>
                  </a:ext>
                </a:extLst>
              </a:tr>
              <a:tr h="73370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5506435"/>
                  </a:ext>
                </a:extLst>
              </a:tr>
              <a:tr h="73370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5841807"/>
                  </a:ext>
                </a:extLst>
              </a:tr>
              <a:tr h="73370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7680791"/>
                  </a:ext>
                </a:extLst>
              </a:tr>
              <a:tr h="73370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404733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FB79F4C-8319-4A94-BCB4-3846BDDBE2F5}"/>
              </a:ext>
            </a:extLst>
          </p:cNvPr>
          <p:cNvSpPr txBox="1"/>
          <p:nvPr/>
        </p:nvSpPr>
        <p:spPr>
          <a:xfrm>
            <a:off x="304800" y="1435366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Internship/ Service-Learning Experience</a:t>
            </a:r>
          </a:p>
          <a:p>
            <a:pPr algn="ctr"/>
            <a:r>
              <a:rPr lang="en-US" sz="2400" dirty="0"/>
              <a:t> Hours Required (n=22)</a:t>
            </a:r>
          </a:p>
        </p:txBody>
      </p:sp>
    </p:spTree>
    <p:extLst>
      <p:ext uri="{BB962C8B-B14F-4D97-AF65-F5344CB8AC3E}">
        <p14:creationId xmlns:p14="http://schemas.microsoft.com/office/powerpoint/2010/main" val="1057391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1B396E8-4F75-497B-B858-7523872985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0226516"/>
              </p:ext>
            </p:extLst>
          </p:nvPr>
        </p:nvGraphicFramePr>
        <p:xfrm>
          <a:off x="228600" y="1371600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462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FF1B0F6-9EA3-4D63-89A5-44CF80131F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7023355"/>
              </p:ext>
            </p:extLst>
          </p:nvPr>
        </p:nvGraphicFramePr>
        <p:xfrm>
          <a:off x="457200" y="2269081"/>
          <a:ext cx="8077200" cy="4526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E5BD323-1286-4B8A-A046-B8B7CF7A8B13}"/>
              </a:ext>
            </a:extLst>
          </p:cNvPr>
          <p:cNvSpPr txBox="1"/>
          <p:nvPr/>
        </p:nvSpPr>
        <p:spPr>
          <a:xfrm>
            <a:off x="762000" y="13716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0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/>
              <a:t>Do you offer an Undergraduate major in </a:t>
            </a:r>
          </a:p>
          <a:p>
            <a:pPr algn="ctr">
              <a:defRPr sz="20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/>
              <a:t>public administration/ policy/ affairs? (n=99)</a:t>
            </a:r>
          </a:p>
        </p:txBody>
      </p:sp>
    </p:spTree>
    <p:extLst>
      <p:ext uri="{BB962C8B-B14F-4D97-AF65-F5344CB8AC3E}">
        <p14:creationId xmlns:p14="http://schemas.microsoft.com/office/powerpoint/2010/main" val="39218748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CF40E7A-D30B-494E-AD3E-088477E96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316644"/>
              </p:ext>
            </p:extLst>
          </p:nvPr>
        </p:nvGraphicFramePr>
        <p:xfrm>
          <a:off x="76200" y="1371600"/>
          <a:ext cx="8991600" cy="5255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214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BA75784-B0FB-4C12-8962-2F0C648A51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2193154"/>
              </p:ext>
            </p:extLst>
          </p:nvPr>
        </p:nvGraphicFramePr>
        <p:xfrm>
          <a:off x="381000" y="1524000"/>
          <a:ext cx="8763000" cy="5103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4343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BD235F9-DF4F-4541-9545-5A25790F6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890389"/>
              </p:ext>
            </p:extLst>
          </p:nvPr>
        </p:nvGraphicFramePr>
        <p:xfrm>
          <a:off x="267751" y="2498324"/>
          <a:ext cx="8686798" cy="3826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1649">
                  <a:extLst>
                    <a:ext uri="{9D8B030D-6E8A-4147-A177-3AD203B41FA5}">
                      <a16:colId xmlns:a16="http://schemas.microsoft.com/office/drawing/2014/main" val="262692450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932770829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256374668"/>
                    </a:ext>
                  </a:extLst>
                </a:gridCol>
                <a:gridCol w="2172749">
                  <a:extLst>
                    <a:ext uri="{9D8B030D-6E8A-4147-A177-3AD203B41FA5}">
                      <a16:colId xmlns:a16="http://schemas.microsoft.com/office/drawing/2014/main" val="3209078771"/>
                    </a:ext>
                  </a:extLst>
                </a:gridCol>
              </a:tblGrid>
              <a:tr h="637713"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New Freshman</a:t>
                      </a:r>
                    </a:p>
                  </a:txBody>
                  <a:tcPr marL="9525" marR="9525" marT="9525" marB="0" anchor="ctr"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Transfers</a:t>
                      </a:r>
                    </a:p>
                  </a:txBody>
                  <a:tcPr marL="9525" marR="9525" marT="9525" marB="0" anchor="ctr"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Major Changers</a:t>
                      </a:r>
                    </a:p>
                  </a:txBody>
                  <a:tcPr marL="9525" marR="9525" marT="9525" marB="0" anchor="ctr"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278274"/>
                  </a:ext>
                </a:extLst>
              </a:tr>
              <a:tr h="63771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N=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66052011"/>
                  </a:ext>
                </a:extLst>
              </a:tr>
              <a:tr h="63771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5506435"/>
                  </a:ext>
                </a:extLst>
              </a:tr>
              <a:tr h="63771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5841807"/>
                  </a:ext>
                </a:extLst>
              </a:tr>
              <a:tr h="63771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7680791"/>
                  </a:ext>
                </a:extLst>
              </a:tr>
              <a:tr h="63771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404733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FB79F4C-8319-4A94-BCB4-3846BDDBE2F5}"/>
              </a:ext>
            </a:extLst>
          </p:cNvPr>
          <p:cNvSpPr txBox="1"/>
          <p:nvPr/>
        </p:nvSpPr>
        <p:spPr>
          <a:xfrm>
            <a:off x="420150" y="12954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Estimated % undergraduate students who enter the major as:</a:t>
            </a:r>
          </a:p>
        </p:txBody>
      </p:sp>
    </p:spTree>
    <p:extLst>
      <p:ext uri="{BB962C8B-B14F-4D97-AF65-F5344CB8AC3E}">
        <p14:creationId xmlns:p14="http://schemas.microsoft.com/office/powerpoint/2010/main" val="12761756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4E81EDE-ABE4-4FAD-B457-F5A45150E5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1063861"/>
              </p:ext>
            </p:extLst>
          </p:nvPr>
        </p:nvGraphicFramePr>
        <p:xfrm>
          <a:off x="228600" y="1447800"/>
          <a:ext cx="8686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6940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550093D-6103-4B2A-8BAC-2396DC3BF7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924184"/>
              </p:ext>
            </p:extLst>
          </p:nvPr>
        </p:nvGraphicFramePr>
        <p:xfrm>
          <a:off x="304800" y="1447800"/>
          <a:ext cx="8534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31137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F57927B-F2C8-4F3C-8A28-5E326450E8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9750386"/>
              </p:ext>
            </p:extLst>
          </p:nvPr>
        </p:nvGraphicFramePr>
        <p:xfrm>
          <a:off x="304800" y="1371600"/>
          <a:ext cx="8534400" cy="5255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640707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26D32F4-2555-4FD2-8751-9CABD8CC78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2747926"/>
              </p:ext>
            </p:extLst>
          </p:nvPr>
        </p:nvGraphicFramePr>
        <p:xfrm>
          <a:off x="457200" y="1304876"/>
          <a:ext cx="8305800" cy="5322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401091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BF595CD-D2D0-4BAF-B75B-3221E0FD85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1273597"/>
              </p:ext>
            </p:extLst>
          </p:nvPr>
        </p:nvGraphicFramePr>
        <p:xfrm>
          <a:off x="304800" y="1447800"/>
          <a:ext cx="8686800" cy="5179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816314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47BEFBA-1885-4C3B-ADE6-020366EE71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812885"/>
              </p:ext>
            </p:extLst>
          </p:nvPr>
        </p:nvGraphicFramePr>
        <p:xfrm>
          <a:off x="228600" y="1447800"/>
          <a:ext cx="8686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143316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0D8D3B1-0828-4A87-97CB-C95DA47863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8931227"/>
              </p:ext>
            </p:extLst>
          </p:nvPr>
        </p:nvGraphicFramePr>
        <p:xfrm>
          <a:off x="228600" y="1447800"/>
          <a:ext cx="8763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61527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3C283ED-C6BB-4932-A49C-59CC636E43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8683463"/>
              </p:ext>
            </p:extLst>
          </p:nvPr>
        </p:nvGraphicFramePr>
        <p:xfrm>
          <a:off x="-114300" y="1562100"/>
          <a:ext cx="5105400" cy="476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E2414FC-654A-4BBE-91B6-BB551F679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2043735"/>
              </p:ext>
            </p:extLst>
          </p:nvPr>
        </p:nvGraphicFramePr>
        <p:xfrm>
          <a:off x="4191000" y="1524000"/>
          <a:ext cx="5334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5295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4A12B1A-8885-471A-A40C-05074EDEF1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2692830"/>
              </p:ext>
            </p:extLst>
          </p:nvPr>
        </p:nvGraphicFramePr>
        <p:xfrm>
          <a:off x="143312" y="1371600"/>
          <a:ext cx="8695888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693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A6E752E-5B2E-4CC2-B393-0FE2FD24EA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8121702"/>
              </p:ext>
            </p:extLst>
          </p:nvPr>
        </p:nvGraphicFramePr>
        <p:xfrm>
          <a:off x="185956" y="1371853"/>
          <a:ext cx="8772088" cy="5261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461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630B189-6C78-46CC-BA16-6EA3372357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6772373"/>
              </p:ext>
            </p:extLst>
          </p:nvPr>
        </p:nvGraphicFramePr>
        <p:xfrm>
          <a:off x="838200" y="2094384"/>
          <a:ext cx="7924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0649B5D-A276-4E69-AEA2-9C15A40CF1FA}"/>
              </a:ext>
            </a:extLst>
          </p:cNvPr>
          <p:cNvSpPr txBox="1"/>
          <p:nvPr/>
        </p:nvSpPr>
        <p:spPr>
          <a:xfrm>
            <a:off x="304800" y="137160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Where is the degree program located within the university? (n=59)</a:t>
            </a:r>
          </a:p>
        </p:txBody>
      </p:sp>
    </p:spTree>
    <p:extLst>
      <p:ext uri="{BB962C8B-B14F-4D97-AF65-F5344CB8AC3E}">
        <p14:creationId xmlns:p14="http://schemas.microsoft.com/office/powerpoint/2010/main" val="3509374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1A8C4B4-6A47-4040-B1C5-C218F9BDA8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5328778"/>
              </p:ext>
            </p:extLst>
          </p:nvPr>
        </p:nvGraphicFramePr>
        <p:xfrm>
          <a:off x="533400" y="1371600"/>
          <a:ext cx="8153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5253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BD235F9-DF4F-4541-9545-5A25790F6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898407"/>
              </p:ext>
            </p:extLst>
          </p:nvPr>
        </p:nvGraphicFramePr>
        <p:xfrm>
          <a:off x="990600" y="2362200"/>
          <a:ext cx="73914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700">
                  <a:extLst>
                    <a:ext uri="{9D8B030D-6E8A-4147-A177-3AD203B41FA5}">
                      <a16:colId xmlns:a16="http://schemas.microsoft.com/office/drawing/2014/main" val="2626924505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2932770829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Students Enrolled</a:t>
                      </a:r>
                    </a:p>
                  </a:txBody>
                  <a:tcPr marL="9525" marR="9525" marT="9525" marB="0" anchor="b"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278274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3213947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5506435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5841807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Minimum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768079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Number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404733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FB79F4C-8319-4A94-BCB4-3846BDDBE2F5}"/>
              </a:ext>
            </a:extLst>
          </p:cNvPr>
          <p:cNvSpPr txBox="1"/>
          <p:nvPr/>
        </p:nvSpPr>
        <p:spPr>
          <a:xfrm>
            <a:off x="381000" y="1435366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Student Enrollment Fall 2019 (n=53)</a:t>
            </a:r>
          </a:p>
        </p:txBody>
      </p:sp>
    </p:spTree>
    <p:extLst>
      <p:ext uri="{BB962C8B-B14F-4D97-AF65-F5344CB8AC3E}">
        <p14:creationId xmlns:p14="http://schemas.microsoft.com/office/powerpoint/2010/main" val="320730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627168"/>
            <a:ext cx="251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NASPAA Undergraduate Survey 2019</a:t>
            </a:r>
          </a:p>
        </p:txBody>
      </p:sp>
      <p:pic>
        <p:nvPicPr>
          <p:cNvPr id="13" name="Picture 3" descr="C:\Users\Stacy.NASPAA\Desktop\NASPAA Data Center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04876"/>
          </a:xfrm>
          <a:prstGeom prst="rect">
            <a:avLst/>
          </a:prstGeom>
          <a:noFill/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4928B8B-48F5-44AB-8470-0DB7A15BA5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7397688"/>
              </p:ext>
            </p:extLst>
          </p:nvPr>
        </p:nvGraphicFramePr>
        <p:xfrm>
          <a:off x="76200" y="1524000"/>
          <a:ext cx="8915400" cy="5103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6711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179869</TotalTime>
  <Words>688</Words>
  <Application>Microsoft Office PowerPoint</Application>
  <PresentationFormat>On-screen Show (4:3)</PresentationFormat>
  <Paragraphs>134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Undergraduate Survey Results December 2019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Stacy</dc:creator>
  <cp:lastModifiedBy>Stacy@NASPAA.local</cp:lastModifiedBy>
  <cp:revision>739</cp:revision>
  <cp:lastPrinted>2018-11-29T19:59:38Z</cp:lastPrinted>
  <dcterms:created xsi:type="dcterms:W3CDTF">2014-10-16T19:18:06Z</dcterms:created>
  <dcterms:modified xsi:type="dcterms:W3CDTF">2020-01-15T18:55:28Z</dcterms:modified>
</cp:coreProperties>
</file>