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notesSlides/notesSlide2.xml" ContentType="application/vnd.openxmlformats-officedocument.presentationml.notesSlid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ppt/charts/chart24.xml" ContentType="application/vnd.openxmlformats-officedocument.drawingml.chart+xml"/>
  <Override PartName="/ppt/charts/style24.xml" ContentType="application/vnd.ms-office.chartstyle+xml"/>
  <Override PartName="/ppt/charts/colors24.xml" ContentType="application/vnd.ms-office.chartcolorstyle+xml"/>
  <Override PartName="/ppt/notesSlides/notesSlide3.xml" ContentType="application/vnd.openxmlformats-officedocument.presentationml.notesSlide+xml"/>
  <Override PartName="/ppt/charts/chart25.xml" ContentType="application/vnd.openxmlformats-officedocument.drawingml.chart+xml"/>
  <Override PartName="/ppt/charts/style25.xml" ContentType="application/vnd.ms-office.chartstyle+xml"/>
  <Override PartName="/ppt/charts/colors25.xml" ContentType="application/vnd.ms-office.chartcolorstyle+xml"/>
  <Override PartName="/ppt/notesSlides/notesSlide4.xml" ContentType="application/vnd.openxmlformats-officedocument.presentationml.notesSlide+xml"/>
  <Override PartName="/ppt/charts/chart26.xml" ContentType="application/vnd.openxmlformats-officedocument.drawingml.chart+xml"/>
  <Override PartName="/ppt/charts/style26.xml" ContentType="application/vnd.ms-office.chartstyle+xml"/>
  <Override PartName="/ppt/charts/colors26.xml" ContentType="application/vnd.ms-office.chartcolorstyle+xml"/>
  <Override PartName="/ppt/notesSlides/notesSlide5.xml" ContentType="application/vnd.openxmlformats-officedocument.presentationml.notesSlide+xml"/>
  <Override PartName="/ppt/charts/chart27.xml" ContentType="application/vnd.openxmlformats-officedocument.drawingml.chart+xml"/>
  <Override PartName="/ppt/charts/style27.xml" ContentType="application/vnd.ms-office.chartstyle+xml"/>
  <Override PartName="/ppt/charts/colors27.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98" r:id="rId2"/>
    <p:sldId id="323" r:id="rId3"/>
    <p:sldId id="351" r:id="rId4"/>
    <p:sldId id="353" r:id="rId5"/>
    <p:sldId id="342" r:id="rId6"/>
    <p:sldId id="325" r:id="rId7"/>
    <p:sldId id="338" r:id="rId8"/>
    <p:sldId id="339" r:id="rId9"/>
    <p:sldId id="340" r:id="rId10"/>
    <p:sldId id="341" r:id="rId11"/>
    <p:sldId id="343" r:id="rId12"/>
    <p:sldId id="344" r:id="rId13"/>
    <p:sldId id="345" r:id="rId14"/>
    <p:sldId id="346" r:id="rId15"/>
    <p:sldId id="347" r:id="rId16"/>
    <p:sldId id="348" r:id="rId17"/>
    <p:sldId id="349" r:id="rId18"/>
    <p:sldId id="350" r:id="rId19"/>
    <p:sldId id="309" r:id="rId20"/>
    <p:sldId id="336" r:id="rId21"/>
    <p:sldId id="335" r:id="rId22"/>
  </p:sldIdLst>
  <p:sldSz cx="9144000" cy="6858000" type="screen4x3"/>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4568"/>
    <a:srgbClr val="B40000"/>
    <a:srgbClr val="FF0066"/>
    <a:srgbClr val="1F4E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89977" autoAdjust="0"/>
  </p:normalViewPr>
  <p:slideViewPr>
    <p:cSldViewPr>
      <p:cViewPr varScale="1">
        <p:scale>
          <a:sx n="91" d="100"/>
          <a:sy n="91" d="100"/>
        </p:scale>
        <p:origin x="1238" y="53"/>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Alex%20Minkoff\Desktop\NASPAA%20Data%20Items\MODIFIED%20Alumni%20Survey%20Data%20export_11-22-2019.xlsb.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naspaa4.NASPAA\Desktop\Data%20and%20Badges%20Projects\MODIFIED%20Alumni%20Survey%20Data%20export_11-22-2019.xlsb.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naspaa4.NASPAA\Desktop\Data%20and%20Badges%20Projects\MODIFIED%20Alumni%20Survey%20Data%20export_11-22-2019.xlsb.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naspaa4.NASPAA\Desktop\Data%20and%20Badges%20Projects\MODIFIED%20Alumni%20Survey%20Data%20export_11-22-2019.xlsb.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naspaa4.NASPAA\Desktop\Data%20and%20Badges%20Projects\MODIFIED%20Alumni%20Survey%20Data%20export_11-22-2019.xlsb.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naspaa4.NASPAA\Desktop\Data%20and%20Badges%20Projects\MODIFIED%20Alumni%20Survey%20Data%20export_11-22-2019.xlsb.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naspaa4.NASPAA\Desktop\Data%20and%20Badges%20Projects\MODIFIED%20Alumni%20Survey%20Data%20export_11-22-2019.xlsb.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naspaa4.NASPAA\Desktop\Data%20and%20Badges%20Projects\MODIFIED%20Alumni%20Survey%20Data%20export_11-22-2019.xlsb.xlsx" TargetMode="External"/><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oleObject" Target="file:///C:\Users\naspaa4.NASPAA\Desktop\Data%20and%20Badges%20Projects\MODIFIED%20Alumni%20Survey%20Data%20export_11-22-2019.xlsb.xlsx" TargetMode="External"/><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C:\Users\Alex%20Minkoff\Desktop\NASPAA%20Data%20Items\MODIFIED%20Alumni%20Survey%20Data%20export_11-22-2019.xlsb.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oleObject" Target="file:///C:\Users\Alex%20Minkoff\Desktop\NASPAA%20Data%20Items\MODIFIED%20Alumni%20Survey%20Data%20export_11-22-2019.xlsb.xlsx" TargetMode="External"/><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oleObject" Target="file:///C:\Users\Alex%20Minkoff\Desktop\NASPAA%20Data%20Items\MODIFIED%20Alumni%20Survey%20Data%20export_11-22-2019.xlsb.xlsx"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file:///C:\Users\Alex%20Minkoff\Desktop\NASPAA%20Data%20Items\MODIFIED%20Alumni%20Survey%20Data%20export_11-22-2019.xlsb.xlsx" TargetMode="External"/><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oleObject" Target="file:///C:\Users\Alex%20Minkoff\Desktop\NASPAA%20Data%20Items\MODIFIED%20Alumni%20Survey%20Data%20export_11-22-2019.xlsb.xlsx" TargetMode="External"/><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oleObject" Target="file:///C:\Users\Alex%20Minkoff\Desktop\NASPAA%20Data%20Items\MODIFIED%20Alumni%20Survey%20Data%20export_11-22-2019.xlsb.xlsx" TargetMode="External"/><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oleObject" Target="file:///C:\Users\Alex%20Minkoff\Downloads\export_12-01-2019.xlsx" TargetMode="External"/><Relationship Id="rId2" Type="http://schemas.microsoft.com/office/2011/relationships/chartColorStyle" Target="colors23.xml"/><Relationship Id="rId1" Type="http://schemas.microsoft.com/office/2011/relationships/chartStyle" Target="style23.xml"/></Relationships>
</file>

<file path=ppt/charts/_rels/chart24.xml.rels><?xml version="1.0" encoding="UTF-8" standalone="yes"?>
<Relationships xmlns="http://schemas.openxmlformats.org/package/2006/relationships"><Relationship Id="rId3" Type="http://schemas.openxmlformats.org/officeDocument/2006/relationships/oleObject" Target="file:///C:\Users\Alex%20Minkoff\Downloads\export_12-01-2019.xlsx" TargetMode="External"/><Relationship Id="rId2" Type="http://schemas.microsoft.com/office/2011/relationships/chartColorStyle" Target="colors24.xml"/><Relationship Id="rId1" Type="http://schemas.microsoft.com/office/2011/relationships/chartStyle" Target="style24.xml"/></Relationships>
</file>

<file path=ppt/charts/_rels/chart25.xml.rels><?xml version="1.0" encoding="UTF-8" standalone="yes"?>
<Relationships xmlns="http://schemas.openxmlformats.org/package/2006/relationships"><Relationship Id="rId3" Type="http://schemas.openxmlformats.org/officeDocument/2006/relationships/oleObject" Target="file:///C:\Users\Alex%20Minkoff\Desktop\NASPAA%20Data%20Items\CLEANED%2018-19.xlsx" TargetMode="External"/><Relationship Id="rId2" Type="http://schemas.microsoft.com/office/2011/relationships/chartColorStyle" Target="colors25.xml"/><Relationship Id="rId1" Type="http://schemas.microsoft.com/office/2011/relationships/chartStyle" Target="style25.xml"/></Relationships>
</file>

<file path=ppt/charts/_rels/chart26.xml.rels><?xml version="1.0" encoding="UTF-8" standalone="yes"?>
<Relationships xmlns="http://schemas.openxmlformats.org/package/2006/relationships"><Relationship Id="rId3" Type="http://schemas.openxmlformats.org/officeDocument/2006/relationships/oleObject" Target="file:///C:\Users\Alex%20Minkoff\Desktop\NASPAA%20Data%20Items\CLEANED%2018-19.xlsx" TargetMode="External"/><Relationship Id="rId2" Type="http://schemas.microsoft.com/office/2011/relationships/chartColorStyle" Target="colors26.xml"/><Relationship Id="rId1" Type="http://schemas.microsoft.com/office/2011/relationships/chartStyle" Target="style26.xml"/></Relationships>
</file>

<file path=ppt/charts/_rels/chart27.xml.rels><?xml version="1.0" encoding="UTF-8" standalone="yes"?>
<Relationships xmlns="http://schemas.openxmlformats.org/package/2006/relationships"><Relationship Id="rId3" Type="http://schemas.openxmlformats.org/officeDocument/2006/relationships/oleObject" Target="file:///C:\Users\Alex%20Minkoff\Desktop\NASPAA%20Data%20Items\CLEANED%2018-19.xlsx" TargetMode="External"/><Relationship Id="rId2" Type="http://schemas.microsoft.com/office/2011/relationships/chartColorStyle" Target="colors27.xml"/><Relationship Id="rId1" Type="http://schemas.microsoft.com/office/2011/relationships/chartStyle" Target="style27.xml"/></Relationships>
</file>

<file path=ppt/charts/_rels/chart3.xml.rels><?xml version="1.0" encoding="UTF-8" standalone="yes"?>
<Relationships xmlns="http://schemas.openxmlformats.org/package/2006/relationships"><Relationship Id="rId3" Type="http://schemas.openxmlformats.org/officeDocument/2006/relationships/oleObject" Target="file:///C:\Users\Alex%20Minkoff\Desktop\NASPAA%20Data%20Items\CLEANED%2018-19.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Alex%20Minkoff\Desktop\NASPAA%20Data%20Items\CLEANED%2018-19.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naspaa4.NASPAA\Desktop\Data%20and%20Badges%20Projects\MODIFIED%20Alumni%20Survey%20Data%20export_11-22-2019.xlsb.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naspaa4.NASPAA\Desktop\Data%20and%20Badges%20Projects\MODIFIED%20Alumni%20Survey%20Data%20export_11-22-2019.xlsb.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file:///C:\Users\naspaa4.NASPAA\Desktop\Data%20and%20Badges%20Projects\MODIFIED%20Alumni%20Survey%20Data%20export_11-22-2019.xlsb.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naspaa4.NASPAA\Desktop\Data%20and%20Badges%20Projects\MODIFIED%20Alumni%20Survey%20Data%20export_11-22-2019.xlsb.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naspaa4.NASPAA\Desktop\Data%20and%20Badges%20Projects\MODIFIED%20Alumni%20Survey%20Data%20export_11-22-2019.xlsb.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b="1" dirty="0">
                <a:solidFill>
                  <a:sysClr val="windowText" lastClr="000000"/>
                </a:solidFill>
              </a:rPr>
              <a:t>Average Monthly Student Loan Payment</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Loans!$E$3:$E$7</c:f>
              <c:strCache>
                <c:ptCount val="5"/>
                <c:pt idx="0">
                  <c:v>2015-2016 (n=314)</c:v>
                </c:pt>
                <c:pt idx="1">
                  <c:v>2016-2017 (n=373)</c:v>
                </c:pt>
                <c:pt idx="2">
                  <c:v>2017-2018 (n=277)</c:v>
                </c:pt>
                <c:pt idx="3">
                  <c:v>2018-2019 (n=121)</c:v>
                </c:pt>
                <c:pt idx="4">
                  <c:v>Aggregate (n=1085)</c:v>
                </c:pt>
              </c:strCache>
            </c:strRef>
          </c:cat>
          <c:val>
            <c:numRef>
              <c:f>Loans!$F$3:$F$7</c:f>
              <c:numCache>
                <c:formatCode>_("$"* #,##0.00_);_("$"* \(#,##0.00\);_("$"* "-"??_);_(@_)</c:formatCode>
                <c:ptCount val="5"/>
                <c:pt idx="0">
                  <c:v>323.13057324840764</c:v>
                </c:pt>
                <c:pt idx="1">
                  <c:v>375.49597855227881</c:v>
                </c:pt>
                <c:pt idx="2">
                  <c:v>360.84837545126356</c:v>
                </c:pt>
                <c:pt idx="3">
                  <c:v>238.46280991735537</c:v>
                </c:pt>
                <c:pt idx="4">
                  <c:v>341.31981566820275</c:v>
                </c:pt>
              </c:numCache>
            </c:numRef>
          </c:val>
          <c:extLst>
            <c:ext xmlns:c16="http://schemas.microsoft.com/office/drawing/2014/chart" uri="{C3380CC4-5D6E-409C-BE32-E72D297353CC}">
              <c16:uniqueId val="{00000000-1031-40AE-BDBD-994D94228671}"/>
            </c:ext>
          </c:extLst>
        </c:ser>
        <c:dLbls>
          <c:showLegendKey val="0"/>
          <c:showVal val="0"/>
          <c:showCatName val="0"/>
          <c:showSerName val="0"/>
          <c:showPercent val="0"/>
          <c:showBubbleSize val="0"/>
        </c:dLbls>
        <c:gapWidth val="219"/>
        <c:overlap val="-27"/>
        <c:axId val="421027167"/>
        <c:axId val="463491199"/>
      </c:barChart>
      <c:catAx>
        <c:axId val="4210271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crossAx val="463491199"/>
        <c:crosses val="autoZero"/>
        <c:auto val="1"/>
        <c:lblAlgn val="ctr"/>
        <c:lblOffset val="100"/>
        <c:noMultiLvlLbl val="0"/>
      </c:catAx>
      <c:valAx>
        <c:axId val="463491199"/>
        <c:scaling>
          <c:orientation val="minMax"/>
        </c:scaling>
        <c:delete val="0"/>
        <c:axPos val="l"/>
        <c:numFmt formatCode="_(&quot;$&quot;* #,##0.00_);_(&quot;$&quot;* \(#,##0.0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crossAx val="421027167"/>
        <c:crosses val="autoZero"/>
        <c:crossBetween val="between"/>
      </c:valAx>
      <c:spPr>
        <a:noFill/>
        <a:ln w="25400">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ysClr val="windowText" lastClr="000000"/>
                </a:solidFill>
                <a:latin typeface="+mn-lt"/>
                <a:ea typeface="+mn-ea"/>
                <a:cs typeface="+mn-cs"/>
              </a:defRPr>
            </a:pPr>
            <a:r>
              <a:rPr lang="en-US" dirty="0"/>
              <a:t>Satisfaction with Salary</a:t>
            </a:r>
          </a:p>
        </c:rich>
      </c:tx>
      <c:overlay val="0"/>
      <c:spPr>
        <a:noFill/>
        <a:ln>
          <a:noFill/>
        </a:ln>
        <a:effectLst/>
      </c:spPr>
      <c:txPr>
        <a:bodyPr rot="0" spcFirstLastPara="1" vertOverflow="ellipsis" vert="horz" wrap="square" anchor="ctr" anchorCtr="1"/>
        <a:lstStyle/>
        <a:p>
          <a:pPr>
            <a:defRPr sz="1400" b="1"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percentStacked"/>
        <c:varyColors val="0"/>
        <c:ser>
          <c:idx val="0"/>
          <c:order val="0"/>
          <c:tx>
            <c:strRef>
              <c:f>'Salary Satisfaction'!$E$2</c:f>
              <c:strCache>
                <c:ptCount val="1"/>
                <c:pt idx="0">
                  <c:v>Extremely Dissatisfied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'Salary Satisfaction'!$F$1:$K$1</c:f>
              <c:strCache>
                <c:ptCount val="6"/>
                <c:pt idx="0">
                  <c:v>2015 (n=554)</c:v>
                </c:pt>
                <c:pt idx="1">
                  <c:v>2016 (n=478)</c:v>
                </c:pt>
                <c:pt idx="2">
                  <c:v>2017 (n=559)</c:v>
                </c:pt>
                <c:pt idx="3">
                  <c:v>2018 (n=440)</c:v>
                </c:pt>
                <c:pt idx="4">
                  <c:v>2019 (n=193)</c:v>
                </c:pt>
                <c:pt idx="5">
                  <c:v>Aggregate (n=2224)</c:v>
                </c:pt>
              </c:strCache>
            </c:strRef>
          </c:cat>
          <c:val>
            <c:numRef>
              <c:f>'Salary Satisfaction'!$F$2:$K$2</c:f>
              <c:numCache>
                <c:formatCode>0.0%</c:formatCode>
                <c:ptCount val="6"/>
                <c:pt idx="0">
                  <c:v>5.5956678700361008E-2</c:v>
                </c:pt>
                <c:pt idx="1">
                  <c:v>4.8117154811715482E-2</c:v>
                </c:pt>
                <c:pt idx="2">
                  <c:v>3.9355992844364938E-2</c:v>
                </c:pt>
                <c:pt idx="3">
                  <c:v>0.05</c:v>
                </c:pt>
                <c:pt idx="4">
                  <c:v>4.6632124352331605E-2</c:v>
                </c:pt>
                <c:pt idx="5">
                  <c:v>4.8111510791366906E-2</c:v>
                </c:pt>
              </c:numCache>
            </c:numRef>
          </c:val>
          <c:extLst>
            <c:ext xmlns:c16="http://schemas.microsoft.com/office/drawing/2014/chart" uri="{C3380CC4-5D6E-409C-BE32-E72D297353CC}">
              <c16:uniqueId val="{00000000-C525-493A-8A74-A9FE73395453}"/>
            </c:ext>
          </c:extLst>
        </c:ser>
        <c:ser>
          <c:idx val="1"/>
          <c:order val="1"/>
          <c:tx>
            <c:strRef>
              <c:f>'Salary Satisfaction'!$E$3</c:f>
              <c:strCache>
                <c:ptCount val="1"/>
                <c:pt idx="0">
                  <c:v>Dissatisfied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'Salary Satisfaction'!$F$1:$K$1</c:f>
              <c:strCache>
                <c:ptCount val="6"/>
                <c:pt idx="0">
                  <c:v>2015 (n=554)</c:v>
                </c:pt>
                <c:pt idx="1">
                  <c:v>2016 (n=478)</c:v>
                </c:pt>
                <c:pt idx="2">
                  <c:v>2017 (n=559)</c:v>
                </c:pt>
                <c:pt idx="3">
                  <c:v>2018 (n=440)</c:v>
                </c:pt>
                <c:pt idx="4">
                  <c:v>2019 (n=193)</c:v>
                </c:pt>
                <c:pt idx="5">
                  <c:v>Aggregate (n=2224)</c:v>
                </c:pt>
              </c:strCache>
            </c:strRef>
          </c:cat>
          <c:val>
            <c:numRef>
              <c:f>'Salary Satisfaction'!$F$3:$K$3</c:f>
              <c:numCache>
                <c:formatCode>0.0%</c:formatCode>
                <c:ptCount val="6"/>
                <c:pt idx="0">
                  <c:v>0.2292418772563177</c:v>
                </c:pt>
                <c:pt idx="1">
                  <c:v>0.2384937238493724</c:v>
                </c:pt>
                <c:pt idx="2">
                  <c:v>0.23255813953488372</c:v>
                </c:pt>
                <c:pt idx="3">
                  <c:v>0.22272727272727272</c:v>
                </c:pt>
                <c:pt idx="4">
                  <c:v>0.22279792746113988</c:v>
                </c:pt>
                <c:pt idx="5">
                  <c:v>0.23021582733812951</c:v>
                </c:pt>
              </c:numCache>
            </c:numRef>
          </c:val>
          <c:extLst>
            <c:ext xmlns:c16="http://schemas.microsoft.com/office/drawing/2014/chart" uri="{C3380CC4-5D6E-409C-BE32-E72D297353CC}">
              <c16:uniqueId val="{00000001-C525-493A-8A74-A9FE73395453}"/>
            </c:ext>
          </c:extLst>
        </c:ser>
        <c:ser>
          <c:idx val="2"/>
          <c:order val="2"/>
          <c:tx>
            <c:strRef>
              <c:f>'Salary Satisfaction'!$E$4</c:f>
              <c:strCache>
                <c:ptCount val="1"/>
                <c:pt idx="0">
                  <c:v>Satisfied</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'Salary Satisfaction'!$F$1:$K$1</c:f>
              <c:strCache>
                <c:ptCount val="6"/>
                <c:pt idx="0">
                  <c:v>2015 (n=554)</c:v>
                </c:pt>
                <c:pt idx="1">
                  <c:v>2016 (n=478)</c:v>
                </c:pt>
                <c:pt idx="2">
                  <c:v>2017 (n=559)</c:v>
                </c:pt>
                <c:pt idx="3">
                  <c:v>2018 (n=440)</c:v>
                </c:pt>
                <c:pt idx="4">
                  <c:v>2019 (n=193)</c:v>
                </c:pt>
                <c:pt idx="5">
                  <c:v>Aggregate (n=2224)</c:v>
                </c:pt>
              </c:strCache>
            </c:strRef>
          </c:cat>
          <c:val>
            <c:numRef>
              <c:f>'Salary Satisfaction'!$F$4:$K$4</c:f>
              <c:numCache>
                <c:formatCode>0.0%</c:formatCode>
                <c:ptCount val="6"/>
                <c:pt idx="0">
                  <c:v>0.52888086642599275</c:v>
                </c:pt>
                <c:pt idx="1">
                  <c:v>0.52928870292887031</c:v>
                </c:pt>
                <c:pt idx="2">
                  <c:v>0.53309481216457966</c:v>
                </c:pt>
                <c:pt idx="3">
                  <c:v>0.54772727272727273</c:v>
                </c:pt>
                <c:pt idx="4">
                  <c:v>0.50777202072538863</c:v>
                </c:pt>
                <c:pt idx="5">
                  <c:v>0.53192446043165464</c:v>
                </c:pt>
              </c:numCache>
            </c:numRef>
          </c:val>
          <c:extLst>
            <c:ext xmlns:c16="http://schemas.microsoft.com/office/drawing/2014/chart" uri="{C3380CC4-5D6E-409C-BE32-E72D297353CC}">
              <c16:uniqueId val="{00000002-C525-493A-8A74-A9FE73395453}"/>
            </c:ext>
          </c:extLst>
        </c:ser>
        <c:ser>
          <c:idx val="3"/>
          <c:order val="3"/>
          <c:tx>
            <c:strRef>
              <c:f>'Salary Satisfaction'!$E$5</c:f>
              <c:strCache>
                <c:ptCount val="1"/>
                <c:pt idx="0">
                  <c:v>Extremely Satisfied</c:v>
                </c:pt>
              </c:strCache>
            </c:strRef>
          </c:tx>
          <c:spPr>
            <a:solidFill>
              <a:srgbClr val="ECC41A"/>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'Salary Satisfaction'!$F$1:$K$1</c:f>
              <c:strCache>
                <c:ptCount val="6"/>
                <c:pt idx="0">
                  <c:v>2015 (n=554)</c:v>
                </c:pt>
                <c:pt idx="1">
                  <c:v>2016 (n=478)</c:v>
                </c:pt>
                <c:pt idx="2">
                  <c:v>2017 (n=559)</c:v>
                </c:pt>
                <c:pt idx="3">
                  <c:v>2018 (n=440)</c:v>
                </c:pt>
                <c:pt idx="4">
                  <c:v>2019 (n=193)</c:v>
                </c:pt>
                <c:pt idx="5">
                  <c:v>Aggregate (n=2224)</c:v>
                </c:pt>
              </c:strCache>
            </c:strRef>
          </c:cat>
          <c:val>
            <c:numRef>
              <c:f>'Salary Satisfaction'!$F$5:$K$5</c:f>
              <c:numCache>
                <c:formatCode>0.0%</c:formatCode>
                <c:ptCount val="6"/>
                <c:pt idx="0">
                  <c:v>0.18592057761732853</c:v>
                </c:pt>
                <c:pt idx="1">
                  <c:v>0.18410041841004185</c:v>
                </c:pt>
                <c:pt idx="2">
                  <c:v>0.19499105545617174</c:v>
                </c:pt>
                <c:pt idx="3">
                  <c:v>0.17954545454545454</c:v>
                </c:pt>
                <c:pt idx="4">
                  <c:v>0.22279792746113988</c:v>
                </c:pt>
                <c:pt idx="5">
                  <c:v>0.18974820143884893</c:v>
                </c:pt>
              </c:numCache>
            </c:numRef>
          </c:val>
          <c:extLst>
            <c:ext xmlns:c16="http://schemas.microsoft.com/office/drawing/2014/chart" uri="{C3380CC4-5D6E-409C-BE32-E72D297353CC}">
              <c16:uniqueId val="{00000003-C525-493A-8A74-A9FE73395453}"/>
            </c:ext>
          </c:extLst>
        </c:ser>
        <c:dLbls>
          <c:showLegendKey val="0"/>
          <c:showVal val="0"/>
          <c:showCatName val="0"/>
          <c:showSerName val="0"/>
          <c:showPercent val="0"/>
          <c:showBubbleSize val="0"/>
        </c:dLbls>
        <c:gapWidth val="150"/>
        <c:overlap val="100"/>
        <c:axId val="602890128"/>
        <c:axId val="602889168"/>
      </c:barChart>
      <c:catAx>
        <c:axId val="602890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ysClr val="windowText" lastClr="000000"/>
                </a:solidFill>
                <a:latin typeface="+mn-lt"/>
                <a:ea typeface="+mn-ea"/>
                <a:cs typeface="+mn-cs"/>
              </a:defRPr>
            </a:pPr>
            <a:endParaRPr lang="en-US"/>
          </a:p>
        </c:txPr>
        <c:crossAx val="602889168"/>
        <c:crosses val="autoZero"/>
        <c:auto val="1"/>
        <c:lblAlgn val="ctr"/>
        <c:lblOffset val="100"/>
        <c:noMultiLvlLbl val="0"/>
      </c:catAx>
      <c:valAx>
        <c:axId val="602889168"/>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028901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ysClr val="windowText" lastClr="000000"/>
                </a:solidFill>
                <a:latin typeface="+mn-lt"/>
                <a:ea typeface="+mn-ea"/>
                <a:cs typeface="+mn-cs"/>
              </a:defRPr>
            </a:pPr>
            <a:r>
              <a:rPr lang="en-US" dirty="0"/>
              <a:t>Satisfaction with Level of Challenge</a:t>
            </a:r>
          </a:p>
        </c:rich>
      </c:tx>
      <c:overlay val="0"/>
      <c:spPr>
        <a:noFill/>
        <a:ln>
          <a:noFill/>
        </a:ln>
        <a:effectLst/>
      </c:spPr>
      <c:txPr>
        <a:bodyPr rot="0" spcFirstLastPara="1" vertOverflow="ellipsis" vert="horz" wrap="square" anchor="ctr" anchorCtr="1"/>
        <a:lstStyle/>
        <a:p>
          <a:pPr>
            <a:defRPr sz="1400" b="1"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percentStacked"/>
        <c:varyColors val="0"/>
        <c:ser>
          <c:idx val="0"/>
          <c:order val="0"/>
          <c:tx>
            <c:strRef>
              <c:f>'Challenge Satisfaction'!$E$2</c:f>
              <c:strCache>
                <c:ptCount val="1"/>
                <c:pt idx="0">
                  <c:v>Extremely Dissatisfied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'Challenge Satisfaction'!$F$1:$K$1</c:f>
              <c:strCache>
                <c:ptCount val="6"/>
                <c:pt idx="0">
                  <c:v>2015 (n=554)</c:v>
                </c:pt>
                <c:pt idx="1">
                  <c:v>2016 (n=478)</c:v>
                </c:pt>
                <c:pt idx="2">
                  <c:v>2017 (n=556)</c:v>
                </c:pt>
                <c:pt idx="3">
                  <c:v>2018 (n=440)</c:v>
                </c:pt>
                <c:pt idx="4">
                  <c:v>2019 (n=192)</c:v>
                </c:pt>
                <c:pt idx="5">
                  <c:v>Aggregate (n=2220)</c:v>
                </c:pt>
              </c:strCache>
            </c:strRef>
          </c:cat>
          <c:val>
            <c:numRef>
              <c:f>'Challenge Satisfaction'!$F$2:$K$2</c:f>
              <c:numCache>
                <c:formatCode>0.0%</c:formatCode>
                <c:ptCount val="6"/>
                <c:pt idx="0">
                  <c:v>2.7075812274368231E-2</c:v>
                </c:pt>
                <c:pt idx="1">
                  <c:v>2.7196652719665274E-2</c:v>
                </c:pt>
                <c:pt idx="2">
                  <c:v>2.6978417266187049E-2</c:v>
                </c:pt>
                <c:pt idx="3">
                  <c:v>5.2272727272727269E-2</c:v>
                </c:pt>
                <c:pt idx="4">
                  <c:v>3.125E-2</c:v>
                </c:pt>
                <c:pt idx="5">
                  <c:v>3.2432432432432434E-2</c:v>
                </c:pt>
              </c:numCache>
            </c:numRef>
          </c:val>
          <c:extLst>
            <c:ext xmlns:c16="http://schemas.microsoft.com/office/drawing/2014/chart" uri="{C3380CC4-5D6E-409C-BE32-E72D297353CC}">
              <c16:uniqueId val="{00000000-BD27-437A-AC37-2ECC04C2E0E8}"/>
            </c:ext>
          </c:extLst>
        </c:ser>
        <c:ser>
          <c:idx val="1"/>
          <c:order val="1"/>
          <c:tx>
            <c:strRef>
              <c:f>'Challenge Satisfaction'!$E$3</c:f>
              <c:strCache>
                <c:ptCount val="1"/>
                <c:pt idx="0">
                  <c:v>Dissatisfied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'Challenge Satisfaction'!$F$1:$K$1</c:f>
              <c:strCache>
                <c:ptCount val="6"/>
                <c:pt idx="0">
                  <c:v>2015 (n=554)</c:v>
                </c:pt>
                <c:pt idx="1">
                  <c:v>2016 (n=478)</c:v>
                </c:pt>
                <c:pt idx="2">
                  <c:v>2017 (n=556)</c:v>
                </c:pt>
                <c:pt idx="3">
                  <c:v>2018 (n=440)</c:v>
                </c:pt>
                <c:pt idx="4">
                  <c:v>2019 (n=192)</c:v>
                </c:pt>
                <c:pt idx="5">
                  <c:v>Aggregate (n=2220)</c:v>
                </c:pt>
              </c:strCache>
            </c:strRef>
          </c:cat>
          <c:val>
            <c:numRef>
              <c:f>'Challenge Satisfaction'!$F$3:$K$3</c:f>
              <c:numCache>
                <c:formatCode>0.0%</c:formatCode>
                <c:ptCount val="6"/>
                <c:pt idx="0">
                  <c:v>0.11191335740072202</c:v>
                </c:pt>
                <c:pt idx="1">
                  <c:v>0.14016736401673641</c:v>
                </c:pt>
                <c:pt idx="2">
                  <c:v>0.1672661870503597</c:v>
                </c:pt>
                <c:pt idx="3">
                  <c:v>0.12954545454545455</c:v>
                </c:pt>
                <c:pt idx="4">
                  <c:v>9.8958333333333329E-2</c:v>
                </c:pt>
                <c:pt idx="5">
                  <c:v>0.13423423423423422</c:v>
                </c:pt>
              </c:numCache>
            </c:numRef>
          </c:val>
          <c:extLst>
            <c:ext xmlns:c16="http://schemas.microsoft.com/office/drawing/2014/chart" uri="{C3380CC4-5D6E-409C-BE32-E72D297353CC}">
              <c16:uniqueId val="{00000001-BD27-437A-AC37-2ECC04C2E0E8}"/>
            </c:ext>
          </c:extLst>
        </c:ser>
        <c:ser>
          <c:idx val="2"/>
          <c:order val="2"/>
          <c:tx>
            <c:strRef>
              <c:f>'Challenge Satisfaction'!$E$4</c:f>
              <c:strCache>
                <c:ptCount val="1"/>
                <c:pt idx="0">
                  <c:v>Satisfied</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'Challenge Satisfaction'!$F$1:$K$1</c:f>
              <c:strCache>
                <c:ptCount val="6"/>
                <c:pt idx="0">
                  <c:v>2015 (n=554)</c:v>
                </c:pt>
                <c:pt idx="1">
                  <c:v>2016 (n=478)</c:v>
                </c:pt>
                <c:pt idx="2">
                  <c:v>2017 (n=556)</c:v>
                </c:pt>
                <c:pt idx="3">
                  <c:v>2018 (n=440)</c:v>
                </c:pt>
                <c:pt idx="4">
                  <c:v>2019 (n=192)</c:v>
                </c:pt>
                <c:pt idx="5">
                  <c:v>Aggregate (n=2220)</c:v>
                </c:pt>
              </c:strCache>
            </c:strRef>
          </c:cat>
          <c:val>
            <c:numRef>
              <c:f>'Challenge Satisfaction'!$F$4:$K$4</c:f>
              <c:numCache>
                <c:formatCode>0.0%</c:formatCode>
                <c:ptCount val="6"/>
                <c:pt idx="0">
                  <c:v>0.47653429602888087</c:v>
                </c:pt>
                <c:pt idx="1">
                  <c:v>0.46652719665271969</c:v>
                </c:pt>
                <c:pt idx="2">
                  <c:v>0.43345323741007197</c:v>
                </c:pt>
                <c:pt idx="3">
                  <c:v>0.47954545454545455</c:v>
                </c:pt>
                <c:pt idx="4">
                  <c:v>0.44791666666666669</c:v>
                </c:pt>
                <c:pt idx="5">
                  <c:v>0.46171171171171171</c:v>
                </c:pt>
              </c:numCache>
            </c:numRef>
          </c:val>
          <c:extLst>
            <c:ext xmlns:c16="http://schemas.microsoft.com/office/drawing/2014/chart" uri="{C3380CC4-5D6E-409C-BE32-E72D297353CC}">
              <c16:uniqueId val="{00000002-BD27-437A-AC37-2ECC04C2E0E8}"/>
            </c:ext>
          </c:extLst>
        </c:ser>
        <c:ser>
          <c:idx val="3"/>
          <c:order val="3"/>
          <c:tx>
            <c:strRef>
              <c:f>'Challenge Satisfaction'!$E$5</c:f>
              <c:strCache>
                <c:ptCount val="1"/>
                <c:pt idx="0">
                  <c:v>Extremely Satisfied</c:v>
                </c:pt>
              </c:strCache>
            </c:strRef>
          </c:tx>
          <c:spPr>
            <a:solidFill>
              <a:srgbClr val="ECC41A"/>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'Challenge Satisfaction'!$F$1:$K$1</c:f>
              <c:strCache>
                <c:ptCount val="6"/>
                <c:pt idx="0">
                  <c:v>2015 (n=554)</c:v>
                </c:pt>
                <c:pt idx="1">
                  <c:v>2016 (n=478)</c:v>
                </c:pt>
                <c:pt idx="2">
                  <c:v>2017 (n=556)</c:v>
                </c:pt>
                <c:pt idx="3">
                  <c:v>2018 (n=440)</c:v>
                </c:pt>
                <c:pt idx="4">
                  <c:v>2019 (n=192)</c:v>
                </c:pt>
                <c:pt idx="5">
                  <c:v>Aggregate (n=2220)</c:v>
                </c:pt>
              </c:strCache>
            </c:strRef>
          </c:cat>
          <c:val>
            <c:numRef>
              <c:f>'Challenge Satisfaction'!$F$5:$K$5</c:f>
              <c:numCache>
                <c:formatCode>0.0%</c:formatCode>
                <c:ptCount val="6"/>
                <c:pt idx="0">
                  <c:v>0.3844765342960289</c:v>
                </c:pt>
                <c:pt idx="1">
                  <c:v>0.36610878661087864</c:v>
                </c:pt>
                <c:pt idx="2">
                  <c:v>0.37230215827338131</c:v>
                </c:pt>
                <c:pt idx="3">
                  <c:v>0.33863636363636362</c:v>
                </c:pt>
                <c:pt idx="4">
                  <c:v>0.421875</c:v>
                </c:pt>
                <c:pt idx="5">
                  <c:v>0.3716216216216216</c:v>
                </c:pt>
              </c:numCache>
            </c:numRef>
          </c:val>
          <c:extLst>
            <c:ext xmlns:c16="http://schemas.microsoft.com/office/drawing/2014/chart" uri="{C3380CC4-5D6E-409C-BE32-E72D297353CC}">
              <c16:uniqueId val="{00000003-BD27-437A-AC37-2ECC04C2E0E8}"/>
            </c:ext>
          </c:extLst>
        </c:ser>
        <c:dLbls>
          <c:showLegendKey val="0"/>
          <c:showVal val="0"/>
          <c:showCatName val="0"/>
          <c:showSerName val="0"/>
          <c:showPercent val="0"/>
          <c:showBubbleSize val="0"/>
        </c:dLbls>
        <c:gapWidth val="150"/>
        <c:overlap val="100"/>
        <c:axId val="602890128"/>
        <c:axId val="602889168"/>
      </c:barChart>
      <c:catAx>
        <c:axId val="602890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ysClr val="windowText" lastClr="000000"/>
                </a:solidFill>
                <a:latin typeface="+mn-lt"/>
                <a:ea typeface="+mn-ea"/>
                <a:cs typeface="+mn-cs"/>
              </a:defRPr>
            </a:pPr>
            <a:endParaRPr lang="en-US"/>
          </a:p>
        </c:txPr>
        <c:crossAx val="602889168"/>
        <c:crosses val="autoZero"/>
        <c:auto val="1"/>
        <c:lblAlgn val="ctr"/>
        <c:lblOffset val="100"/>
        <c:noMultiLvlLbl val="0"/>
      </c:catAx>
      <c:valAx>
        <c:axId val="602889168"/>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028901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ysClr val="windowText" lastClr="000000"/>
                </a:solidFill>
                <a:latin typeface="+mn-lt"/>
                <a:ea typeface="+mn-ea"/>
                <a:cs typeface="+mn-cs"/>
              </a:defRPr>
            </a:pPr>
            <a:r>
              <a:rPr lang="en-US" dirty="0"/>
              <a:t>Satisfaction with Opportunities to be Promoted</a:t>
            </a:r>
          </a:p>
        </c:rich>
      </c:tx>
      <c:overlay val="0"/>
      <c:spPr>
        <a:noFill/>
        <a:ln>
          <a:noFill/>
        </a:ln>
        <a:effectLst/>
      </c:spPr>
      <c:txPr>
        <a:bodyPr rot="0" spcFirstLastPara="1" vertOverflow="ellipsis" vert="horz" wrap="square" anchor="ctr" anchorCtr="1"/>
        <a:lstStyle/>
        <a:p>
          <a:pPr>
            <a:defRPr sz="1400" b="1"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percentStacked"/>
        <c:varyColors val="0"/>
        <c:ser>
          <c:idx val="0"/>
          <c:order val="0"/>
          <c:tx>
            <c:strRef>
              <c:f>'Promotion Satisfaction'!$E$2</c:f>
              <c:strCache>
                <c:ptCount val="1"/>
                <c:pt idx="0">
                  <c:v>Extremely Dissatisfied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'Promotion Satisfaction'!$F$1:$K$1</c:f>
              <c:strCache>
                <c:ptCount val="6"/>
                <c:pt idx="0">
                  <c:v>2015 (n=554)</c:v>
                </c:pt>
                <c:pt idx="1">
                  <c:v>2016 (n=477)</c:v>
                </c:pt>
                <c:pt idx="2">
                  <c:v>2017 (n=557)</c:v>
                </c:pt>
                <c:pt idx="3">
                  <c:v>2018 (n=439)</c:v>
                </c:pt>
                <c:pt idx="4">
                  <c:v>2019 (n=192)</c:v>
                </c:pt>
                <c:pt idx="5">
                  <c:v>Aggregate (n=2219)</c:v>
                </c:pt>
              </c:strCache>
            </c:strRef>
          </c:cat>
          <c:val>
            <c:numRef>
              <c:f>'Promotion Satisfaction'!$F$2:$K$2</c:f>
              <c:numCache>
                <c:formatCode>0.0%</c:formatCode>
                <c:ptCount val="6"/>
                <c:pt idx="0">
                  <c:v>5.2346570397111915E-2</c:v>
                </c:pt>
                <c:pt idx="1">
                  <c:v>6.4989517819706494E-2</c:v>
                </c:pt>
                <c:pt idx="2">
                  <c:v>9.33572710951526E-2</c:v>
                </c:pt>
                <c:pt idx="3">
                  <c:v>8.656036446469248E-2</c:v>
                </c:pt>
                <c:pt idx="4">
                  <c:v>6.25E-2</c:v>
                </c:pt>
                <c:pt idx="5">
                  <c:v>7.3005858494817485E-2</c:v>
                </c:pt>
              </c:numCache>
            </c:numRef>
          </c:val>
          <c:extLst>
            <c:ext xmlns:c16="http://schemas.microsoft.com/office/drawing/2014/chart" uri="{C3380CC4-5D6E-409C-BE32-E72D297353CC}">
              <c16:uniqueId val="{00000000-CB1A-4768-B338-77E13FA5CD3F}"/>
            </c:ext>
          </c:extLst>
        </c:ser>
        <c:ser>
          <c:idx val="1"/>
          <c:order val="1"/>
          <c:tx>
            <c:strRef>
              <c:f>'Promotion Satisfaction'!$E$3</c:f>
              <c:strCache>
                <c:ptCount val="1"/>
                <c:pt idx="0">
                  <c:v>Dissatisfied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'Promotion Satisfaction'!$F$1:$K$1</c:f>
              <c:strCache>
                <c:ptCount val="6"/>
                <c:pt idx="0">
                  <c:v>2015 (n=554)</c:v>
                </c:pt>
                <c:pt idx="1">
                  <c:v>2016 (n=477)</c:v>
                </c:pt>
                <c:pt idx="2">
                  <c:v>2017 (n=557)</c:v>
                </c:pt>
                <c:pt idx="3">
                  <c:v>2018 (n=439)</c:v>
                </c:pt>
                <c:pt idx="4">
                  <c:v>2019 (n=192)</c:v>
                </c:pt>
                <c:pt idx="5">
                  <c:v>Aggregate (n=2219)</c:v>
                </c:pt>
              </c:strCache>
            </c:strRef>
          </c:cat>
          <c:val>
            <c:numRef>
              <c:f>'Promotion Satisfaction'!$F$3:$K$3</c:f>
              <c:numCache>
                <c:formatCode>0.0%</c:formatCode>
                <c:ptCount val="6"/>
                <c:pt idx="0">
                  <c:v>0.24909747292418771</c:v>
                </c:pt>
                <c:pt idx="1">
                  <c:v>0.25366876310272535</c:v>
                </c:pt>
                <c:pt idx="2">
                  <c:v>0.20646319569120286</c:v>
                </c:pt>
                <c:pt idx="3">
                  <c:v>0.23462414578587698</c:v>
                </c:pt>
                <c:pt idx="4">
                  <c:v>0.22916666666666666</c:v>
                </c:pt>
                <c:pt idx="5">
                  <c:v>0.23479044614691302</c:v>
                </c:pt>
              </c:numCache>
            </c:numRef>
          </c:val>
          <c:extLst>
            <c:ext xmlns:c16="http://schemas.microsoft.com/office/drawing/2014/chart" uri="{C3380CC4-5D6E-409C-BE32-E72D297353CC}">
              <c16:uniqueId val="{00000001-CB1A-4768-B338-77E13FA5CD3F}"/>
            </c:ext>
          </c:extLst>
        </c:ser>
        <c:ser>
          <c:idx val="2"/>
          <c:order val="2"/>
          <c:tx>
            <c:strRef>
              <c:f>'Promotion Satisfaction'!$E$4</c:f>
              <c:strCache>
                <c:ptCount val="1"/>
                <c:pt idx="0">
                  <c:v>Satisfied</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'Promotion Satisfaction'!$F$1:$K$1</c:f>
              <c:strCache>
                <c:ptCount val="6"/>
                <c:pt idx="0">
                  <c:v>2015 (n=554)</c:v>
                </c:pt>
                <c:pt idx="1">
                  <c:v>2016 (n=477)</c:v>
                </c:pt>
                <c:pt idx="2">
                  <c:v>2017 (n=557)</c:v>
                </c:pt>
                <c:pt idx="3">
                  <c:v>2018 (n=439)</c:v>
                </c:pt>
                <c:pt idx="4">
                  <c:v>2019 (n=192)</c:v>
                </c:pt>
                <c:pt idx="5">
                  <c:v>Aggregate (n=2219)</c:v>
                </c:pt>
              </c:strCache>
            </c:strRef>
          </c:cat>
          <c:val>
            <c:numRef>
              <c:f>'Promotion Satisfaction'!$F$4:$K$4</c:f>
              <c:numCache>
                <c:formatCode>0.0%</c:formatCode>
                <c:ptCount val="6"/>
                <c:pt idx="0">
                  <c:v>0.47653429602888087</c:v>
                </c:pt>
                <c:pt idx="1">
                  <c:v>0.46960167714884699</c:v>
                </c:pt>
                <c:pt idx="2">
                  <c:v>0.47217235188509876</c:v>
                </c:pt>
                <c:pt idx="3">
                  <c:v>0.47152619589977218</c:v>
                </c:pt>
                <c:pt idx="4">
                  <c:v>0.453125</c:v>
                </c:pt>
                <c:pt idx="5">
                  <c:v>0.47093285263632267</c:v>
                </c:pt>
              </c:numCache>
            </c:numRef>
          </c:val>
          <c:extLst>
            <c:ext xmlns:c16="http://schemas.microsoft.com/office/drawing/2014/chart" uri="{C3380CC4-5D6E-409C-BE32-E72D297353CC}">
              <c16:uniqueId val="{00000002-CB1A-4768-B338-77E13FA5CD3F}"/>
            </c:ext>
          </c:extLst>
        </c:ser>
        <c:ser>
          <c:idx val="3"/>
          <c:order val="3"/>
          <c:tx>
            <c:strRef>
              <c:f>'Promotion Satisfaction'!$E$5</c:f>
              <c:strCache>
                <c:ptCount val="1"/>
                <c:pt idx="0">
                  <c:v>Extremely Satisfied</c:v>
                </c:pt>
              </c:strCache>
            </c:strRef>
          </c:tx>
          <c:spPr>
            <a:solidFill>
              <a:srgbClr val="ECC41A"/>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'Promotion Satisfaction'!$F$1:$K$1</c:f>
              <c:strCache>
                <c:ptCount val="6"/>
                <c:pt idx="0">
                  <c:v>2015 (n=554)</c:v>
                </c:pt>
                <c:pt idx="1">
                  <c:v>2016 (n=477)</c:v>
                </c:pt>
                <c:pt idx="2">
                  <c:v>2017 (n=557)</c:v>
                </c:pt>
                <c:pt idx="3">
                  <c:v>2018 (n=439)</c:v>
                </c:pt>
                <c:pt idx="4">
                  <c:v>2019 (n=192)</c:v>
                </c:pt>
                <c:pt idx="5">
                  <c:v>Aggregate (n=2219)</c:v>
                </c:pt>
              </c:strCache>
            </c:strRef>
          </c:cat>
          <c:val>
            <c:numRef>
              <c:f>'Promotion Satisfaction'!$F$5:$K$5</c:f>
              <c:numCache>
                <c:formatCode>0.0%</c:formatCode>
                <c:ptCount val="6"/>
                <c:pt idx="0">
                  <c:v>0.22202166064981949</c:v>
                </c:pt>
                <c:pt idx="1">
                  <c:v>0.21174004192872117</c:v>
                </c:pt>
                <c:pt idx="2">
                  <c:v>0.22800718132854578</c:v>
                </c:pt>
                <c:pt idx="3">
                  <c:v>0.2072892938496583</c:v>
                </c:pt>
                <c:pt idx="4">
                  <c:v>0.25520833333333331</c:v>
                </c:pt>
                <c:pt idx="5">
                  <c:v>0.22127084272194683</c:v>
                </c:pt>
              </c:numCache>
            </c:numRef>
          </c:val>
          <c:extLst>
            <c:ext xmlns:c16="http://schemas.microsoft.com/office/drawing/2014/chart" uri="{C3380CC4-5D6E-409C-BE32-E72D297353CC}">
              <c16:uniqueId val="{00000003-CB1A-4768-B338-77E13FA5CD3F}"/>
            </c:ext>
          </c:extLst>
        </c:ser>
        <c:dLbls>
          <c:showLegendKey val="0"/>
          <c:showVal val="0"/>
          <c:showCatName val="0"/>
          <c:showSerName val="0"/>
          <c:showPercent val="0"/>
          <c:showBubbleSize val="0"/>
        </c:dLbls>
        <c:gapWidth val="150"/>
        <c:overlap val="100"/>
        <c:axId val="602890128"/>
        <c:axId val="602889168"/>
      </c:barChart>
      <c:catAx>
        <c:axId val="602890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ysClr val="windowText" lastClr="000000"/>
                </a:solidFill>
                <a:latin typeface="+mn-lt"/>
                <a:ea typeface="+mn-ea"/>
                <a:cs typeface="+mn-cs"/>
              </a:defRPr>
            </a:pPr>
            <a:endParaRPr lang="en-US"/>
          </a:p>
        </c:txPr>
        <c:crossAx val="602889168"/>
        <c:crosses val="autoZero"/>
        <c:auto val="1"/>
        <c:lblAlgn val="ctr"/>
        <c:lblOffset val="100"/>
        <c:noMultiLvlLbl val="0"/>
      </c:catAx>
      <c:valAx>
        <c:axId val="602889168"/>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028901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ysClr val="windowText" lastClr="000000"/>
                </a:solidFill>
                <a:latin typeface="+mn-lt"/>
                <a:ea typeface="+mn-ea"/>
                <a:cs typeface="+mn-cs"/>
              </a:defRPr>
            </a:pPr>
            <a:r>
              <a:rPr lang="en-US" dirty="0"/>
              <a:t>Satisfaction with Value to Society</a:t>
            </a:r>
          </a:p>
        </c:rich>
      </c:tx>
      <c:overlay val="0"/>
      <c:spPr>
        <a:noFill/>
        <a:ln>
          <a:noFill/>
        </a:ln>
        <a:effectLst/>
      </c:spPr>
      <c:txPr>
        <a:bodyPr rot="0" spcFirstLastPara="1" vertOverflow="ellipsis" vert="horz" wrap="square" anchor="ctr" anchorCtr="1"/>
        <a:lstStyle/>
        <a:p>
          <a:pPr>
            <a:defRPr sz="1400" b="1"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percentStacked"/>
        <c:varyColors val="0"/>
        <c:ser>
          <c:idx val="0"/>
          <c:order val="0"/>
          <c:tx>
            <c:strRef>
              <c:f>'Val to Soc Satisfaction'!$E$2</c:f>
              <c:strCache>
                <c:ptCount val="1"/>
                <c:pt idx="0">
                  <c:v>Extremely Dissatisfied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'Val to Soc Satisfaction'!$F$1:$K$1</c:f>
              <c:strCache>
                <c:ptCount val="6"/>
                <c:pt idx="0">
                  <c:v>2015 (n=553)</c:v>
                </c:pt>
                <c:pt idx="1">
                  <c:v>2016 (n=477)</c:v>
                </c:pt>
                <c:pt idx="2">
                  <c:v>2017 (n=557)</c:v>
                </c:pt>
                <c:pt idx="3">
                  <c:v>2018 (n=442)</c:v>
                </c:pt>
                <c:pt idx="4">
                  <c:v>2019 (n=194)</c:v>
                </c:pt>
                <c:pt idx="5">
                  <c:v>Aggregate (n=2223)</c:v>
                </c:pt>
              </c:strCache>
            </c:strRef>
          </c:cat>
          <c:val>
            <c:numRef>
              <c:f>'Val to Soc Satisfaction'!$F$2:$K$2</c:f>
              <c:numCache>
                <c:formatCode>0.0%</c:formatCode>
                <c:ptCount val="6"/>
                <c:pt idx="0">
                  <c:v>2.1699819168173599E-2</c:v>
                </c:pt>
                <c:pt idx="1">
                  <c:v>2.0964360587002098E-2</c:v>
                </c:pt>
                <c:pt idx="2">
                  <c:v>1.7953321364452424E-2</c:v>
                </c:pt>
                <c:pt idx="3">
                  <c:v>2.2624434389140271E-2</c:v>
                </c:pt>
                <c:pt idx="4">
                  <c:v>2.5773195876288658E-2</c:v>
                </c:pt>
                <c:pt idx="5">
                  <c:v>2.1142600089968509E-2</c:v>
                </c:pt>
              </c:numCache>
            </c:numRef>
          </c:val>
          <c:extLst>
            <c:ext xmlns:c16="http://schemas.microsoft.com/office/drawing/2014/chart" uri="{C3380CC4-5D6E-409C-BE32-E72D297353CC}">
              <c16:uniqueId val="{00000000-9C3F-4C92-92AA-906703DEE95D}"/>
            </c:ext>
          </c:extLst>
        </c:ser>
        <c:ser>
          <c:idx val="1"/>
          <c:order val="1"/>
          <c:tx>
            <c:strRef>
              <c:f>'Val to Soc Satisfaction'!$E$3</c:f>
              <c:strCache>
                <c:ptCount val="1"/>
                <c:pt idx="0">
                  <c:v>Dissatisfied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'Val to Soc Satisfaction'!$F$1:$K$1</c:f>
              <c:strCache>
                <c:ptCount val="6"/>
                <c:pt idx="0">
                  <c:v>2015 (n=553)</c:v>
                </c:pt>
                <c:pt idx="1">
                  <c:v>2016 (n=477)</c:v>
                </c:pt>
                <c:pt idx="2">
                  <c:v>2017 (n=557)</c:v>
                </c:pt>
                <c:pt idx="3">
                  <c:v>2018 (n=442)</c:v>
                </c:pt>
                <c:pt idx="4">
                  <c:v>2019 (n=194)</c:v>
                </c:pt>
                <c:pt idx="5">
                  <c:v>Aggregate (n=2223)</c:v>
                </c:pt>
              </c:strCache>
            </c:strRef>
          </c:cat>
          <c:val>
            <c:numRef>
              <c:f>'Val to Soc Satisfaction'!$F$3:$K$3</c:f>
              <c:numCache>
                <c:formatCode>0.0%</c:formatCode>
                <c:ptCount val="6"/>
                <c:pt idx="0">
                  <c:v>9.9457504520795659E-2</c:v>
                </c:pt>
                <c:pt idx="1">
                  <c:v>9.0146750524109018E-2</c:v>
                </c:pt>
                <c:pt idx="2">
                  <c:v>9.515260323159784E-2</c:v>
                </c:pt>
                <c:pt idx="3">
                  <c:v>9.2760180995475117E-2</c:v>
                </c:pt>
                <c:pt idx="4">
                  <c:v>8.247422680412371E-2</c:v>
                </c:pt>
                <c:pt idx="5">
                  <c:v>9.3567251461988299E-2</c:v>
                </c:pt>
              </c:numCache>
            </c:numRef>
          </c:val>
          <c:extLst>
            <c:ext xmlns:c16="http://schemas.microsoft.com/office/drawing/2014/chart" uri="{C3380CC4-5D6E-409C-BE32-E72D297353CC}">
              <c16:uniqueId val="{00000001-9C3F-4C92-92AA-906703DEE95D}"/>
            </c:ext>
          </c:extLst>
        </c:ser>
        <c:ser>
          <c:idx val="2"/>
          <c:order val="2"/>
          <c:tx>
            <c:strRef>
              <c:f>'Val to Soc Satisfaction'!$E$4</c:f>
              <c:strCache>
                <c:ptCount val="1"/>
                <c:pt idx="0">
                  <c:v>Satisfied</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'Val to Soc Satisfaction'!$F$1:$K$1</c:f>
              <c:strCache>
                <c:ptCount val="6"/>
                <c:pt idx="0">
                  <c:v>2015 (n=553)</c:v>
                </c:pt>
                <c:pt idx="1">
                  <c:v>2016 (n=477)</c:v>
                </c:pt>
                <c:pt idx="2">
                  <c:v>2017 (n=557)</c:v>
                </c:pt>
                <c:pt idx="3">
                  <c:v>2018 (n=442)</c:v>
                </c:pt>
                <c:pt idx="4">
                  <c:v>2019 (n=194)</c:v>
                </c:pt>
                <c:pt idx="5">
                  <c:v>Aggregate (n=2223)</c:v>
                </c:pt>
              </c:strCache>
            </c:strRef>
          </c:cat>
          <c:val>
            <c:numRef>
              <c:f>'Val to Soc Satisfaction'!$F$4:$K$4</c:f>
              <c:numCache>
                <c:formatCode>0.0%</c:formatCode>
                <c:ptCount val="6"/>
                <c:pt idx="0">
                  <c:v>0.42495479204339964</c:v>
                </c:pt>
                <c:pt idx="1">
                  <c:v>0.41299790356394128</c:v>
                </c:pt>
                <c:pt idx="2">
                  <c:v>0.39497307001795334</c:v>
                </c:pt>
                <c:pt idx="3">
                  <c:v>0.39592760180995473</c:v>
                </c:pt>
                <c:pt idx="4">
                  <c:v>0.35051546391752575</c:v>
                </c:pt>
                <c:pt idx="5">
                  <c:v>0.40260908681961316</c:v>
                </c:pt>
              </c:numCache>
            </c:numRef>
          </c:val>
          <c:extLst>
            <c:ext xmlns:c16="http://schemas.microsoft.com/office/drawing/2014/chart" uri="{C3380CC4-5D6E-409C-BE32-E72D297353CC}">
              <c16:uniqueId val="{00000002-9C3F-4C92-92AA-906703DEE95D}"/>
            </c:ext>
          </c:extLst>
        </c:ser>
        <c:ser>
          <c:idx val="3"/>
          <c:order val="3"/>
          <c:tx>
            <c:strRef>
              <c:f>'Val to Soc Satisfaction'!$E$5</c:f>
              <c:strCache>
                <c:ptCount val="1"/>
                <c:pt idx="0">
                  <c:v>Extremely Satisfied</c:v>
                </c:pt>
              </c:strCache>
            </c:strRef>
          </c:tx>
          <c:spPr>
            <a:solidFill>
              <a:srgbClr val="ECC41A"/>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'Val to Soc Satisfaction'!$F$1:$K$1</c:f>
              <c:strCache>
                <c:ptCount val="6"/>
                <c:pt idx="0">
                  <c:v>2015 (n=553)</c:v>
                </c:pt>
                <c:pt idx="1">
                  <c:v>2016 (n=477)</c:v>
                </c:pt>
                <c:pt idx="2">
                  <c:v>2017 (n=557)</c:v>
                </c:pt>
                <c:pt idx="3">
                  <c:v>2018 (n=442)</c:v>
                </c:pt>
                <c:pt idx="4">
                  <c:v>2019 (n=194)</c:v>
                </c:pt>
                <c:pt idx="5">
                  <c:v>Aggregate (n=2223)</c:v>
                </c:pt>
              </c:strCache>
            </c:strRef>
          </c:cat>
          <c:val>
            <c:numRef>
              <c:f>'Val to Soc Satisfaction'!$F$5:$K$5</c:f>
              <c:numCache>
                <c:formatCode>0.0%</c:formatCode>
                <c:ptCount val="6"/>
                <c:pt idx="0">
                  <c:v>0.4538878842676311</c:v>
                </c:pt>
                <c:pt idx="1">
                  <c:v>0.47589098532494761</c:v>
                </c:pt>
                <c:pt idx="2">
                  <c:v>0.49192100538599642</c:v>
                </c:pt>
                <c:pt idx="3">
                  <c:v>0.48868778280542985</c:v>
                </c:pt>
                <c:pt idx="4">
                  <c:v>0.54123711340206182</c:v>
                </c:pt>
                <c:pt idx="5">
                  <c:v>0.48268106162843005</c:v>
                </c:pt>
              </c:numCache>
            </c:numRef>
          </c:val>
          <c:extLst>
            <c:ext xmlns:c16="http://schemas.microsoft.com/office/drawing/2014/chart" uri="{C3380CC4-5D6E-409C-BE32-E72D297353CC}">
              <c16:uniqueId val="{00000003-9C3F-4C92-92AA-906703DEE95D}"/>
            </c:ext>
          </c:extLst>
        </c:ser>
        <c:dLbls>
          <c:showLegendKey val="0"/>
          <c:showVal val="0"/>
          <c:showCatName val="0"/>
          <c:showSerName val="0"/>
          <c:showPercent val="0"/>
          <c:showBubbleSize val="0"/>
        </c:dLbls>
        <c:gapWidth val="150"/>
        <c:overlap val="100"/>
        <c:axId val="602890128"/>
        <c:axId val="602889168"/>
      </c:barChart>
      <c:catAx>
        <c:axId val="602890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ysClr val="windowText" lastClr="000000"/>
                </a:solidFill>
                <a:latin typeface="+mn-lt"/>
                <a:ea typeface="+mn-ea"/>
                <a:cs typeface="+mn-cs"/>
              </a:defRPr>
            </a:pPr>
            <a:endParaRPr lang="en-US"/>
          </a:p>
        </c:txPr>
        <c:crossAx val="602889168"/>
        <c:crosses val="autoZero"/>
        <c:auto val="1"/>
        <c:lblAlgn val="ctr"/>
        <c:lblOffset val="100"/>
        <c:noMultiLvlLbl val="0"/>
      </c:catAx>
      <c:valAx>
        <c:axId val="602889168"/>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028901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ysClr val="windowText" lastClr="000000"/>
                </a:solidFill>
                <a:latin typeface="+mn-lt"/>
                <a:ea typeface="+mn-ea"/>
                <a:cs typeface="+mn-cs"/>
              </a:defRPr>
            </a:pPr>
            <a:r>
              <a:rPr lang="en-US" dirty="0"/>
              <a:t>Satisfaction with Level of Responsibility</a:t>
            </a:r>
          </a:p>
        </c:rich>
      </c:tx>
      <c:overlay val="0"/>
      <c:spPr>
        <a:noFill/>
        <a:ln>
          <a:noFill/>
        </a:ln>
        <a:effectLst/>
      </c:spPr>
      <c:txPr>
        <a:bodyPr rot="0" spcFirstLastPara="1" vertOverflow="ellipsis" vert="horz" wrap="square" anchor="ctr" anchorCtr="1"/>
        <a:lstStyle/>
        <a:p>
          <a:pPr>
            <a:defRPr sz="1400" b="1"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percentStacked"/>
        <c:varyColors val="0"/>
        <c:ser>
          <c:idx val="0"/>
          <c:order val="0"/>
          <c:tx>
            <c:strRef>
              <c:f>'Responsibility Satisfaction'!$E$2</c:f>
              <c:strCache>
                <c:ptCount val="1"/>
                <c:pt idx="0">
                  <c:v>Extremely Dissatisfied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'Responsibility Satisfaction'!$F$1:$K$1</c:f>
              <c:strCache>
                <c:ptCount val="6"/>
                <c:pt idx="0">
                  <c:v>2015 (n=555)</c:v>
                </c:pt>
                <c:pt idx="1">
                  <c:v>2016 (n=478)</c:v>
                </c:pt>
                <c:pt idx="2">
                  <c:v>2017 (n=559)</c:v>
                </c:pt>
                <c:pt idx="3">
                  <c:v>2018 (n=442)</c:v>
                </c:pt>
                <c:pt idx="4">
                  <c:v>2019 (n=194)</c:v>
                </c:pt>
                <c:pt idx="5">
                  <c:v>Aggregate (n=2228)</c:v>
                </c:pt>
              </c:strCache>
            </c:strRef>
          </c:cat>
          <c:val>
            <c:numRef>
              <c:f>'Responsibility Satisfaction'!$F$2:$K$2</c:f>
              <c:numCache>
                <c:formatCode>0.0%</c:formatCode>
                <c:ptCount val="6"/>
                <c:pt idx="0">
                  <c:v>1.8018018018018018E-2</c:v>
                </c:pt>
                <c:pt idx="1">
                  <c:v>1.4644351464435146E-2</c:v>
                </c:pt>
                <c:pt idx="2">
                  <c:v>2.1466905187835419E-2</c:v>
                </c:pt>
                <c:pt idx="3">
                  <c:v>2.4886877828054297E-2</c:v>
                </c:pt>
                <c:pt idx="4">
                  <c:v>3.608247422680412E-2</c:v>
                </c:pt>
                <c:pt idx="5">
                  <c:v>2.1095152603231599E-2</c:v>
                </c:pt>
              </c:numCache>
            </c:numRef>
          </c:val>
          <c:extLst>
            <c:ext xmlns:c16="http://schemas.microsoft.com/office/drawing/2014/chart" uri="{C3380CC4-5D6E-409C-BE32-E72D297353CC}">
              <c16:uniqueId val="{00000000-8216-4C75-9C76-3DC1E2D9A96F}"/>
            </c:ext>
          </c:extLst>
        </c:ser>
        <c:ser>
          <c:idx val="1"/>
          <c:order val="1"/>
          <c:tx>
            <c:strRef>
              <c:f>'Responsibility Satisfaction'!$E$3</c:f>
              <c:strCache>
                <c:ptCount val="1"/>
                <c:pt idx="0">
                  <c:v>Dissatisfied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'Responsibility Satisfaction'!$F$1:$K$1</c:f>
              <c:strCache>
                <c:ptCount val="6"/>
                <c:pt idx="0">
                  <c:v>2015 (n=555)</c:v>
                </c:pt>
                <c:pt idx="1">
                  <c:v>2016 (n=478)</c:v>
                </c:pt>
                <c:pt idx="2">
                  <c:v>2017 (n=559)</c:v>
                </c:pt>
                <c:pt idx="3">
                  <c:v>2018 (n=442)</c:v>
                </c:pt>
                <c:pt idx="4">
                  <c:v>2019 (n=194)</c:v>
                </c:pt>
                <c:pt idx="5">
                  <c:v>Aggregate (n=2228)</c:v>
                </c:pt>
              </c:strCache>
            </c:strRef>
          </c:cat>
          <c:val>
            <c:numRef>
              <c:f>'Responsibility Satisfaction'!$F$3:$K$3</c:f>
              <c:numCache>
                <c:formatCode>0.0%</c:formatCode>
                <c:ptCount val="6"/>
                <c:pt idx="0">
                  <c:v>9.5495495495495492E-2</c:v>
                </c:pt>
                <c:pt idx="1">
                  <c:v>0.10251046025104603</c:v>
                </c:pt>
                <c:pt idx="2">
                  <c:v>0.10554561717352415</c:v>
                </c:pt>
                <c:pt idx="3">
                  <c:v>0.12895927601809956</c:v>
                </c:pt>
                <c:pt idx="4">
                  <c:v>8.7628865979381437E-2</c:v>
                </c:pt>
                <c:pt idx="5">
                  <c:v>0.10547576301615799</c:v>
                </c:pt>
              </c:numCache>
            </c:numRef>
          </c:val>
          <c:extLst>
            <c:ext xmlns:c16="http://schemas.microsoft.com/office/drawing/2014/chart" uri="{C3380CC4-5D6E-409C-BE32-E72D297353CC}">
              <c16:uniqueId val="{00000001-8216-4C75-9C76-3DC1E2D9A96F}"/>
            </c:ext>
          </c:extLst>
        </c:ser>
        <c:ser>
          <c:idx val="2"/>
          <c:order val="2"/>
          <c:tx>
            <c:strRef>
              <c:f>'Responsibility Satisfaction'!$E$4</c:f>
              <c:strCache>
                <c:ptCount val="1"/>
                <c:pt idx="0">
                  <c:v>Satisfied</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'Responsibility Satisfaction'!$F$1:$K$1</c:f>
              <c:strCache>
                <c:ptCount val="6"/>
                <c:pt idx="0">
                  <c:v>2015 (n=555)</c:v>
                </c:pt>
                <c:pt idx="1">
                  <c:v>2016 (n=478)</c:v>
                </c:pt>
                <c:pt idx="2">
                  <c:v>2017 (n=559)</c:v>
                </c:pt>
                <c:pt idx="3">
                  <c:v>2018 (n=442)</c:v>
                </c:pt>
                <c:pt idx="4">
                  <c:v>2019 (n=194)</c:v>
                </c:pt>
                <c:pt idx="5">
                  <c:v>Aggregate (n=2228)</c:v>
                </c:pt>
              </c:strCache>
            </c:strRef>
          </c:cat>
          <c:val>
            <c:numRef>
              <c:f>'Responsibility Satisfaction'!$F$4:$K$4</c:f>
              <c:numCache>
                <c:formatCode>0.0%</c:formatCode>
                <c:ptCount val="6"/>
                <c:pt idx="0">
                  <c:v>0.46126126126126127</c:v>
                </c:pt>
                <c:pt idx="1">
                  <c:v>0.45188284518828453</c:v>
                </c:pt>
                <c:pt idx="2">
                  <c:v>0.44722719141323791</c:v>
                </c:pt>
                <c:pt idx="3">
                  <c:v>0.46380090497737558</c:v>
                </c:pt>
                <c:pt idx="4">
                  <c:v>0.40206185567010311</c:v>
                </c:pt>
                <c:pt idx="5">
                  <c:v>0.45107719928186712</c:v>
                </c:pt>
              </c:numCache>
            </c:numRef>
          </c:val>
          <c:extLst>
            <c:ext xmlns:c16="http://schemas.microsoft.com/office/drawing/2014/chart" uri="{C3380CC4-5D6E-409C-BE32-E72D297353CC}">
              <c16:uniqueId val="{00000002-8216-4C75-9C76-3DC1E2D9A96F}"/>
            </c:ext>
          </c:extLst>
        </c:ser>
        <c:ser>
          <c:idx val="3"/>
          <c:order val="3"/>
          <c:tx>
            <c:strRef>
              <c:f>'Responsibility Satisfaction'!$E$5</c:f>
              <c:strCache>
                <c:ptCount val="1"/>
                <c:pt idx="0">
                  <c:v>Extremely Satisfied</c:v>
                </c:pt>
              </c:strCache>
            </c:strRef>
          </c:tx>
          <c:spPr>
            <a:solidFill>
              <a:srgbClr val="ECC41A"/>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'Responsibility Satisfaction'!$F$1:$K$1</c:f>
              <c:strCache>
                <c:ptCount val="6"/>
                <c:pt idx="0">
                  <c:v>2015 (n=555)</c:v>
                </c:pt>
                <c:pt idx="1">
                  <c:v>2016 (n=478)</c:v>
                </c:pt>
                <c:pt idx="2">
                  <c:v>2017 (n=559)</c:v>
                </c:pt>
                <c:pt idx="3">
                  <c:v>2018 (n=442)</c:v>
                </c:pt>
                <c:pt idx="4">
                  <c:v>2019 (n=194)</c:v>
                </c:pt>
                <c:pt idx="5">
                  <c:v>Aggregate (n=2228)</c:v>
                </c:pt>
              </c:strCache>
            </c:strRef>
          </c:cat>
          <c:val>
            <c:numRef>
              <c:f>'Responsibility Satisfaction'!$F$5:$K$5</c:f>
              <c:numCache>
                <c:formatCode>0.0%</c:formatCode>
                <c:ptCount val="6"/>
                <c:pt idx="0">
                  <c:v>0.42522522522522521</c:v>
                </c:pt>
                <c:pt idx="1">
                  <c:v>0.43096234309623432</c:v>
                </c:pt>
                <c:pt idx="2">
                  <c:v>0.42218246869409659</c:v>
                </c:pt>
                <c:pt idx="3">
                  <c:v>0.38235294117647056</c:v>
                </c:pt>
                <c:pt idx="4">
                  <c:v>0.47422680412371132</c:v>
                </c:pt>
                <c:pt idx="5">
                  <c:v>0.42145421903052066</c:v>
                </c:pt>
              </c:numCache>
            </c:numRef>
          </c:val>
          <c:extLst>
            <c:ext xmlns:c16="http://schemas.microsoft.com/office/drawing/2014/chart" uri="{C3380CC4-5D6E-409C-BE32-E72D297353CC}">
              <c16:uniqueId val="{00000003-8216-4C75-9C76-3DC1E2D9A96F}"/>
            </c:ext>
          </c:extLst>
        </c:ser>
        <c:dLbls>
          <c:showLegendKey val="0"/>
          <c:showVal val="0"/>
          <c:showCatName val="0"/>
          <c:showSerName val="0"/>
          <c:showPercent val="0"/>
          <c:showBubbleSize val="0"/>
        </c:dLbls>
        <c:gapWidth val="150"/>
        <c:overlap val="100"/>
        <c:axId val="602890128"/>
        <c:axId val="602889168"/>
      </c:barChart>
      <c:catAx>
        <c:axId val="602890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ysClr val="windowText" lastClr="000000"/>
                </a:solidFill>
                <a:latin typeface="+mn-lt"/>
                <a:ea typeface="+mn-ea"/>
                <a:cs typeface="+mn-cs"/>
              </a:defRPr>
            </a:pPr>
            <a:endParaRPr lang="en-US"/>
          </a:p>
        </c:txPr>
        <c:crossAx val="602889168"/>
        <c:crosses val="autoZero"/>
        <c:auto val="1"/>
        <c:lblAlgn val="ctr"/>
        <c:lblOffset val="100"/>
        <c:noMultiLvlLbl val="0"/>
      </c:catAx>
      <c:valAx>
        <c:axId val="602889168"/>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028901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ysClr val="windowText" lastClr="000000"/>
                </a:solidFill>
                <a:latin typeface="+mn-lt"/>
                <a:ea typeface="+mn-ea"/>
                <a:cs typeface="+mn-cs"/>
              </a:defRPr>
            </a:pPr>
            <a:r>
              <a:rPr lang="en-US" dirty="0"/>
              <a:t>Satisfaction with Job Tasks</a:t>
            </a:r>
          </a:p>
        </c:rich>
      </c:tx>
      <c:overlay val="0"/>
      <c:spPr>
        <a:noFill/>
        <a:ln>
          <a:noFill/>
        </a:ln>
        <a:effectLst/>
      </c:spPr>
      <c:txPr>
        <a:bodyPr rot="0" spcFirstLastPara="1" vertOverflow="ellipsis" vert="horz" wrap="square" anchor="ctr" anchorCtr="1"/>
        <a:lstStyle/>
        <a:p>
          <a:pPr>
            <a:defRPr sz="1400" b="1"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percentStacked"/>
        <c:varyColors val="0"/>
        <c:ser>
          <c:idx val="0"/>
          <c:order val="0"/>
          <c:tx>
            <c:strRef>
              <c:f>'Tasks Satisfaction'!$E$2</c:f>
              <c:strCache>
                <c:ptCount val="1"/>
                <c:pt idx="0">
                  <c:v>Extremely Dissatisfied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'Tasks Satisfaction'!$F$1:$K$1</c:f>
              <c:strCache>
                <c:ptCount val="6"/>
                <c:pt idx="0">
                  <c:v>2015 (n=553)</c:v>
                </c:pt>
                <c:pt idx="1">
                  <c:v>2016 (n=478)</c:v>
                </c:pt>
                <c:pt idx="2">
                  <c:v>2017 (n=559)</c:v>
                </c:pt>
                <c:pt idx="3">
                  <c:v>2018 (n=442)</c:v>
                </c:pt>
                <c:pt idx="4">
                  <c:v>2019 (n=194)</c:v>
                </c:pt>
                <c:pt idx="5">
                  <c:v>Aggregate (n=2226)</c:v>
                </c:pt>
              </c:strCache>
            </c:strRef>
          </c:cat>
          <c:val>
            <c:numRef>
              <c:f>'Tasks Satisfaction'!$F$2:$K$2</c:f>
              <c:numCache>
                <c:formatCode>0.0%</c:formatCode>
                <c:ptCount val="6"/>
                <c:pt idx="0">
                  <c:v>1.62748643761302E-2</c:v>
                </c:pt>
                <c:pt idx="1">
                  <c:v>1.8828451882845189E-2</c:v>
                </c:pt>
                <c:pt idx="2">
                  <c:v>2.8622540250447227E-2</c:v>
                </c:pt>
                <c:pt idx="3">
                  <c:v>3.1674208144796379E-2</c:v>
                </c:pt>
                <c:pt idx="4">
                  <c:v>3.0927835051546393E-2</c:v>
                </c:pt>
                <c:pt idx="5">
                  <c:v>2.4258760107816711E-2</c:v>
                </c:pt>
              </c:numCache>
            </c:numRef>
          </c:val>
          <c:extLst>
            <c:ext xmlns:c16="http://schemas.microsoft.com/office/drawing/2014/chart" uri="{C3380CC4-5D6E-409C-BE32-E72D297353CC}">
              <c16:uniqueId val="{00000000-17E0-48C6-8BC7-C358EC390DE0}"/>
            </c:ext>
          </c:extLst>
        </c:ser>
        <c:ser>
          <c:idx val="1"/>
          <c:order val="1"/>
          <c:tx>
            <c:strRef>
              <c:f>'Tasks Satisfaction'!$E$3</c:f>
              <c:strCache>
                <c:ptCount val="1"/>
                <c:pt idx="0">
                  <c:v>Dissatisfied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'Tasks Satisfaction'!$F$1:$K$1</c:f>
              <c:strCache>
                <c:ptCount val="6"/>
                <c:pt idx="0">
                  <c:v>2015 (n=553)</c:v>
                </c:pt>
                <c:pt idx="1">
                  <c:v>2016 (n=478)</c:v>
                </c:pt>
                <c:pt idx="2">
                  <c:v>2017 (n=559)</c:v>
                </c:pt>
                <c:pt idx="3">
                  <c:v>2018 (n=442)</c:v>
                </c:pt>
                <c:pt idx="4">
                  <c:v>2019 (n=194)</c:v>
                </c:pt>
                <c:pt idx="5">
                  <c:v>Aggregate (n=2226)</c:v>
                </c:pt>
              </c:strCache>
            </c:strRef>
          </c:cat>
          <c:val>
            <c:numRef>
              <c:f>'Tasks Satisfaction'!$F$3:$K$3</c:f>
              <c:numCache>
                <c:formatCode>0.0%</c:formatCode>
                <c:ptCount val="6"/>
                <c:pt idx="0">
                  <c:v>9.5840867992766726E-2</c:v>
                </c:pt>
                <c:pt idx="1">
                  <c:v>7.5313807531380755E-2</c:v>
                </c:pt>
                <c:pt idx="2">
                  <c:v>0.11091234347048301</c:v>
                </c:pt>
                <c:pt idx="3">
                  <c:v>0.10859728506787331</c:v>
                </c:pt>
                <c:pt idx="4">
                  <c:v>7.2164948453608241E-2</c:v>
                </c:pt>
                <c:pt idx="5">
                  <c:v>9.5687331536388143E-2</c:v>
                </c:pt>
              </c:numCache>
            </c:numRef>
          </c:val>
          <c:extLst>
            <c:ext xmlns:c16="http://schemas.microsoft.com/office/drawing/2014/chart" uri="{C3380CC4-5D6E-409C-BE32-E72D297353CC}">
              <c16:uniqueId val="{00000001-17E0-48C6-8BC7-C358EC390DE0}"/>
            </c:ext>
          </c:extLst>
        </c:ser>
        <c:ser>
          <c:idx val="2"/>
          <c:order val="2"/>
          <c:tx>
            <c:strRef>
              <c:f>'Tasks Satisfaction'!$E$4</c:f>
              <c:strCache>
                <c:ptCount val="1"/>
                <c:pt idx="0">
                  <c:v>Satisfied</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'Tasks Satisfaction'!$F$1:$K$1</c:f>
              <c:strCache>
                <c:ptCount val="6"/>
                <c:pt idx="0">
                  <c:v>2015 (n=553)</c:v>
                </c:pt>
                <c:pt idx="1">
                  <c:v>2016 (n=478)</c:v>
                </c:pt>
                <c:pt idx="2">
                  <c:v>2017 (n=559)</c:v>
                </c:pt>
                <c:pt idx="3">
                  <c:v>2018 (n=442)</c:v>
                </c:pt>
                <c:pt idx="4">
                  <c:v>2019 (n=194)</c:v>
                </c:pt>
                <c:pt idx="5">
                  <c:v>Aggregate (n=2226)</c:v>
                </c:pt>
              </c:strCache>
            </c:strRef>
          </c:cat>
          <c:val>
            <c:numRef>
              <c:f>'Tasks Satisfaction'!$F$4:$K$4</c:f>
              <c:numCache>
                <c:formatCode>0.0%</c:formatCode>
                <c:ptCount val="6"/>
                <c:pt idx="0">
                  <c:v>0.4538878842676311</c:v>
                </c:pt>
                <c:pt idx="1">
                  <c:v>0.44560669456066948</c:v>
                </c:pt>
                <c:pt idx="2">
                  <c:v>0.40966010733452596</c:v>
                </c:pt>
                <c:pt idx="3">
                  <c:v>0.44117647058823528</c:v>
                </c:pt>
                <c:pt idx="4">
                  <c:v>0.41237113402061853</c:v>
                </c:pt>
                <c:pt idx="5">
                  <c:v>0.43486073674752918</c:v>
                </c:pt>
              </c:numCache>
            </c:numRef>
          </c:val>
          <c:extLst>
            <c:ext xmlns:c16="http://schemas.microsoft.com/office/drawing/2014/chart" uri="{C3380CC4-5D6E-409C-BE32-E72D297353CC}">
              <c16:uniqueId val="{00000002-17E0-48C6-8BC7-C358EC390DE0}"/>
            </c:ext>
          </c:extLst>
        </c:ser>
        <c:ser>
          <c:idx val="3"/>
          <c:order val="3"/>
          <c:tx>
            <c:strRef>
              <c:f>'Tasks Satisfaction'!$E$5</c:f>
              <c:strCache>
                <c:ptCount val="1"/>
                <c:pt idx="0">
                  <c:v>Extremely Satisfied</c:v>
                </c:pt>
              </c:strCache>
            </c:strRef>
          </c:tx>
          <c:spPr>
            <a:solidFill>
              <a:srgbClr val="ECC41A"/>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'Tasks Satisfaction'!$F$1:$K$1</c:f>
              <c:strCache>
                <c:ptCount val="6"/>
                <c:pt idx="0">
                  <c:v>2015 (n=553)</c:v>
                </c:pt>
                <c:pt idx="1">
                  <c:v>2016 (n=478)</c:v>
                </c:pt>
                <c:pt idx="2">
                  <c:v>2017 (n=559)</c:v>
                </c:pt>
                <c:pt idx="3">
                  <c:v>2018 (n=442)</c:v>
                </c:pt>
                <c:pt idx="4">
                  <c:v>2019 (n=194)</c:v>
                </c:pt>
                <c:pt idx="5">
                  <c:v>Aggregate (n=2226)</c:v>
                </c:pt>
              </c:strCache>
            </c:strRef>
          </c:cat>
          <c:val>
            <c:numRef>
              <c:f>'Tasks Satisfaction'!$F$5:$K$5</c:f>
              <c:numCache>
                <c:formatCode>0.0%</c:formatCode>
                <c:ptCount val="6"/>
                <c:pt idx="0">
                  <c:v>0.43399638336347196</c:v>
                </c:pt>
                <c:pt idx="1">
                  <c:v>0.46025104602510458</c:v>
                </c:pt>
                <c:pt idx="2">
                  <c:v>0.45080500894454384</c:v>
                </c:pt>
                <c:pt idx="3">
                  <c:v>0.41855203619909503</c:v>
                </c:pt>
                <c:pt idx="4">
                  <c:v>0.4845360824742268</c:v>
                </c:pt>
                <c:pt idx="5">
                  <c:v>0.44519317160826594</c:v>
                </c:pt>
              </c:numCache>
            </c:numRef>
          </c:val>
          <c:extLst>
            <c:ext xmlns:c16="http://schemas.microsoft.com/office/drawing/2014/chart" uri="{C3380CC4-5D6E-409C-BE32-E72D297353CC}">
              <c16:uniqueId val="{00000003-17E0-48C6-8BC7-C358EC390DE0}"/>
            </c:ext>
          </c:extLst>
        </c:ser>
        <c:dLbls>
          <c:showLegendKey val="0"/>
          <c:showVal val="0"/>
          <c:showCatName val="0"/>
          <c:showSerName val="0"/>
          <c:showPercent val="0"/>
          <c:showBubbleSize val="0"/>
        </c:dLbls>
        <c:gapWidth val="150"/>
        <c:overlap val="100"/>
        <c:axId val="602890128"/>
        <c:axId val="602889168"/>
      </c:barChart>
      <c:catAx>
        <c:axId val="602890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ysClr val="windowText" lastClr="000000"/>
                </a:solidFill>
                <a:latin typeface="+mn-lt"/>
                <a:ea typeface="+mn-ea"/>
                <a:cs typeface="+mn-cs"/>
              </a:defRPr>
            </a:pPr>
            <a:endParaRPr lang="en-US"/>
          </a:p>
        </c:txPr>
        <c:crossAx val="602889168"/>
        <c:crosses val="autoZero"/>
        <c:auto val="1"/>
        <c:lblAlgn val="ctr"/>
        <c:lblOffset val="100"/>
        <c:noMultiLvlLbl val="0"/>
      </c:catAx>
      <c:valAx>
        <c:axId val="602889168"/>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028901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ysClr val="windowText" lastClr="000000"/>
                </a:solidFill>
                <a:latin typeface="+mn-lt"/>
                <a:ea typeface="+mn-ea"/>
                <a:cs typeface="+mn-cs"/>
              </a:defRPr>
            </a:pPr>
            <a:r>
              <a:rPr lang="en-US" dirty="0"/>
              <a:t>Satisfaction with Degree of Autonomy</a:t>
            </a:r>
          </a:p>
        </c:rich>
      </c:tx>
      <c:overlay val="0"/>
      <c:spPr>
        <a:noFill/>
        <a:ln>
          <a:noFill/>
        </a:ln>
        <a:effectLst/>
      </c:spPr>
      <c:txPr>
        <a:bodyPr rot="0" spcFirstLastPara="1" vertOverflow="ellipsis" vert="horz" wrap="square" anchor="ctr" anchorCtr="1"/>
        <a:lstStyle/>
        <a:p>
          <a:pPr>
            <a:defRPr sz="1400" b="1"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percentStacked"/>
        <c:varyColors val="0"/>
        <c:ser>
          <c:idx val="0"/>
          <c:order val="0"/>
          <c:tx>
            <c:strRef>
              <c:f>'Autonomy Satisfaction'!$E$2</c:f>
              <c:strCache>
                <c:ptCount val="1"/>
                <c:pt idx="0">
                  <c:v>Extremely Dissatisfied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'Autonomy Satisfaction'!$F$1:$K$1</c:f>
              <c:strCache>
                <c:ptCount val="6"/>
                <c:pt idx="0">
                  <c:v>2015 (n=552)</c:v>
                </c:pt>
                <c:pt idx="1">
                  <c:v>2016 (n=478)</c:v>
                </c:pt>
                <c:pt idx="2">
                  <c:v>2017 (n=557)</c:v>
                </c:pt>
                <c:pt idx="3">
                  <c:v>2018 (n=441)</c:v>
                </c:pt>
                <c:pt idx="4">
                  <c:v>2019 (n=194)</c:v>
                </c:pt>
                <c:pt idx="5">
                  <c:v>Aggregate (n=2222)</c:v>
                </c:pt>
              </c:strCache>
            </c:strRef>
          </c:cat>
          <c:val>
            <c:numRef>
              <c:f>'Autonomy Satisfaction'!$F$2:$K$2</c:f>
              <c:numCache>
                <c:formatCode>0.0%</c:formatCode>
                <c:ptCount val="6"/>
                <c:pt idx="0">
                  <c:v>1.8115942028985508E-2</c:v>
                </c:pt>
                <c:pt idx="1">
                  <c:v>2.0920502092050208E-2</c:v>
                </c:pt>
                <c:pt idx="2">
                  <c:v>1.7953321364452424E-2</c:v>
                </c:pt>
                <c:pt idx="3">
                  <c:v>2.7210884353741496E-2</c:v>
                </c:pt>
                <c:pt idx="4">
                  <c:v>2.0618556701030927E-2</c:v>
                </c:pt>
                <c:pt idx="5">
                  <c:v>2.0702070207020702E-2</c:v>
                </c:pt>
              </c:numCache>
            </c:numRef>
          </c:val>
          <c:extLst>
            <c:ext xmlns:c16="http://schemas.microsoft.com/office/drawing/2014/chart" uri="{C3380CC4-5D6E-409C-BE32-E72D297353CC}">
              <c16:uniqueId val="{00000000-11A8-4C9A-919C-F2A295EA0FDB}"/>
            </c:ext>
          </c:extLst>
        </c:ser>
        <c:ser>
          <c:idx val="1"/>
          <c:order val="1"/>
          <c:tx>
            <c:strRef>
              <c:f>'Autonomy Satisfaction'!$E$3</c:f>
              <c:strCache>
                <c:ptCount val="1"/>
                <c:pt idx="0">
                  <c:v>Dissatisfied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'Autonomy Satisfaction'!$F$1:$K$1</c:f>
              <c:strCache>
                <c:ptCount val="6"/>
                <c:pt idx="0">
                  <c:v>2015 (n=552)</c:v>
                </c:pt>
                <c:pt idx="1">
                  <c:v>2016 (n=478)</c:v>
                </c:pt>
                <c:pt idx="2">
                  <c:v>2017 (n=557)</c:v>
                </c:pt>
                <c:pt idx="3">
                  <c:v>2018 (n=441)</c:v>
                </c:pt>
                <c:pt idx="4">
                  <c:v>2019 (n=194)</c:v>
                </c:pt>
                <c:pt idx="5">
                  <c:v>Aggregate (n=2222)</c:v>
                </c:pt>
              </c:strCache>
            </c:strRef>
          </c:cat>
          <c:val>
            <c:numRef>
              <c:f>'Autonomy Satisfaction'!$F$3:$K$3</c:f>
              <c:numCache>
                <c:formatCode>0.0%</c:formatCode>
                <c:ptCount val="6"/>
                <c:pt idx="0">
                  <c:v>9.7826086956521743E-2</c:v>
                </c:pt>
                <c:pt idx="1">
                  <c:v>6.6945606694560664E-2</c:v>
                </c:pt>
                <c:pt idx="2">
                  <c:v>7.3608617594254938E-2</c:v>
                </c:pt>
                <c:pt idx="3">
                  <c:v>9.9773242630385492E-2</c:v>
                </c:pt>
                <c:pt idx="4">
                  <c:v>7.2164948453608241E-2</c:v>
                </c:pt>
                <c:pt idx="5">
                  <c:v>8.325832583258326E-2</c:v>
                </c:pt>
              </c:numCache>
            </c:numRef>
          </c:val>
          <c:extLst>
            <c:ext xmlns:c16="http://schemas.microsoft.com/office/drawing/2014/chart" uri="{C3380CC4-5D6E-409C-BE32-E72D297353CC}">
              <c16:uniqueId val="{00000001-11A8-4C9A-919C-F2A295EA0FDB}"/>
            </c:ext>
          </c:extLst>
        </c:ser>
        <c:ser>
          <c:idx val="2"/>
          <c:order val="2"/>
          <c:tx>
            <c:strRef>
              <c:f>'Autonomy Satisfaction'!$E$4</c:f>
              <c:strCache>
                <c:ptCount val="1"/>
                <c:pt idx="0">
                  <c:v>Satisfied</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'Autonomy Satisfaction'!$F$1:$K$1</c:f>
              <c:strCache>
                <c:ptCount val="6"/>
                <c:pt idx="0">
                  <c:v>2015 (n=552)</c:v>
                </c:pt>
                <c:pt idx="1">
                  <c:v>2016 (n=478)</c:v>
                </c:pt>
                <c:pt idx="2">
                  <c:v>2017 (n=557)</c:v>
                </c:pt>
                <c:pt idx="3">
                  <c:v>2018 (n=441)</c:v>
                </c:pt>
                <c:pt idx="4">
                  <c:v>2019 (n=194)</c:v>
                </c:pt>
                <c:pt idx="5">
                  <c:v>Aggregate (n=2222)</c:v>
                </c:pt>
              </c:strCache>
            </c:strRef>
          </c:cat>
          <c:val>
            <c:numRef>
              <c:f>'Autonomy Satisfaction'!$F$4:$K$4</c:f>
              <c:numCache>
                <c:formatCode>0.0%</c:formatCode>
                <c:ptCount val="6"/>
                <c:pt idx="0">
                  <c:v>0.44565217391304346</c:v>
                </c:pt>
                <c:pt idx="1">
                  <c:v>0.44142259414225943</c:v>
                </c:pt>
                <c:pt idx="2">
                  <c:v>0.41292639138240572</c:v>
                </c:pt>
                <c:pt idx="3">
                  <c:v>0.37641723356009071</c:v>
                </c:pt>
                <c:pt idx="4">
                  <c:v>0.36082474226804123</c:v>
                </c:pt>
                <c:pt idx="5">
                  <c:v>0.41539153915391541</c:v>
                </c:pt>
              </c:numCache>
            </c:numRef>
          </c:val>
          <c:extLst>
            <c:ext xmlns:c16="http://schemas.microsoft.com/office/drawing/2014/chart" uri="{C3380CC4-5D6E-409C-BE32-E72D297353CC}">
              <c16:uniqueId val="{00000002-11A8-4C9A-919C-F2A295EA0FDB}"/>
            </c:ext>
          </c:extLst>
        </c:ser>
        <c:ser>
          <c:idx val="3"/>
          <c:order val="3"/>
          <c:tx>
            <c:strRef>
              <c:f>'Autonomy Satisfaction'!$E$5</c:f>
              <c:strCache>
                <c:ptCount val="1"/>
                <c:pt idx="0">
                  <c:v>Extremely Satisfied</c:v>
                </c:pt>
              </c:strCache>
            </c:strRef>
          </c:tx>
          <c:spPr>
            <a:solidFill>
              <a:srgbClr val="ECC41A"/>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'Autonomy Satisfaction'!$F$1:$K$1</c:f>
              <c:strCache>
                <c:ptCount val="6"/>
                <c:pt idx="0">
                  <c:v>2015 (n=552)</c:v>
                </c:pt>
                <c:pt idx="1">
                  <c:v>2016 (n=478)</c:v>
                </c:pt>
                <c:pt idx="2">
                  <c:v>2017 (n=557)</c:v>
                </c:pt>
                <c:pt idx="3">
                  <c:v>2018 (n=441)</c:v>
                </c:pt>
                <c:pt idx="4">
                  <c:v>2019 (n=194)</c:v>
                </c:pt>
                <c:pt idx="5">
                  <c:v>Aggregate (n=2222)</c:v>
                </c:pt>
              </c:strCache>
            </c:strRef>
          </c:cat>
          <c:val>
            <c:numRef>
              <c:f>'Autonomy Satisfaction'!$F$5:$K$5</c:f>
              <c:numCache>
                <c:formatCode>0.0%</c:formatCode>
                <c:ptCount val="6"/>
                <c:pt idx="0">
                  <c:v>0.43840579710144928</c:v>
                </c:pt>
                <c:pt idx="1">
                  <c:v>0.47071129707112969</c:v>
                </c:pt>
                <c:pt idx="2">
                  <c:v>0.49551166965888688</c:v>
                </c:pt>
                <c:pt idx="3">
                  <c:v>0.49659863945578231</c:v>
                </c:pt>
                <c:pt idx="4">
                  <c:v>0.54639175257731953</c:v>
                </c:pt>
                <c:pt idx="5">
                  <c:v>0.48064806480648065</c:v>
                </c:pt>
              </c:numCache>
            </c:numRef>
          </c:val>
          <c:extLst>
            <c:ext xmlns:c16="http://schemas.microsoft.com/office/drawing/2014/chart" uri="{C3380CC4-5D6E-409C-BE32-E72D297353CC}">
              <c16:uniqueId val="{00000003-11A8-4C9A-919C-F2A295EA0FDB}"/>
            </c:ext>
          </c:extLst>
        </c:ser>
        <c:dLbls>
          <c:showLegendKey val="0"/>
          <c:showVal val="0"/>
          <c:showCatName val="0"/>
          <c:showSerName val="0"/>
          <c:showPercent val="0"/>
          <c:showBubbleSize val="0"/>
        </c:dLbls>
        <c:gapWidth val="150"/>
        <c:overlap val="100"/>
        <c:axId val="602890128"/>
        <c:axId val="602889168"/>
      </c:barChart>
      <c:catAx>
        <c:axId val="602890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ysClr val="windowText" lastClr="000000"/>
                </a:solidFill>
                <a:latin typeface="+mn-lt"/>
                <a:ea typeface="+mn-ea"/>
                <a:cs typeface="+mn-cs"/>
              </a:defRPr>
            </a:pPr>
            <a:endParaRPr lang="en-US"/>
          </a:p>
        </c:txPr>
        <c:crossAx val="602889168"/>
        <c:crosses val="autoZero"/>
        <c:auto val="1"/>
        <c:lblAlgn val="ctr"/>
        <c:lblOffset val="100"/>
        <c:noMultiLvlLbl val="0"/>
      </c:catAx>
      <c:valAx>
        <c:axId val="602889168"/>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028901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mn-cs"/>
              </a:defRPr>
            </a:pPr>
            <a:r>
              <a:rPr lang="en-US" sz="1800" b="1" i="0" baseline="0">
                <a:solidFill>
                  <a:sysClr val="windowText" lastClr="000000"/>
                </a:solidFill>
                <a:effectLst/>
              </a:rPr>
              <a:t>Average Motivation Level for Seeking the Degree</a:t>
            </a:r>
            <a:endParaRPr lang="en-US">
              <a:solidFill>
                <a:sysClr val="windowText" lastClr="000000"/>
              </a:solidFill>
              <a:effectLst/>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clustered"/>
        <c:varyColors val="0"/>
        <c:ser>
          <c:idx val="0"/>
          <c:order val="0"/>
          <c:tx>
            <c:strRef>
              <c:f>'Average Motivation'!$P$2</c:f>
              <c:strCache>
                <c:ptCount val="1"/>
                <c:pt idx="0">
                  <c:v>2015</c:v>
                </c:pt>
              </c:strCache>
            </c:strRef>
          </c:tx>
          <c:spPr>
            <a:solidFill>
              <a:schemeClr val="accent1"/>
            </a:solidFill>
            <a:ln>
              <a:noFill/>
            </a:ln>
            <a:effectLst/>
          </c:spPr>
          <c:invertIfNegative val="0"/>
          <c:dLbls>
            <c:dLbl>
              <c:idx val="1"/>
              <c:layout>
                <c:manualLayout>
                  <c:x val="-2.4716035863032335E-17"/>
                  <c:y val="3.150733622500162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338-4B17-999D-16371086B514}"/>
                </c:ext>
              </c:extLst>
            </c:dLbl>
            <c:dLbl>
              <c:idx val="3"/>
              <c:layout>
                <c:manualLayout>
                  <c:x val="-4.9432071726064669E-17"/>
                  <c:y val="2.57787296386376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338-4B17-999D-16371086B514}"/>
                </c:ext>
              </c:extLst>
            </c:dLbl>
            <c:dLbl>
              <c:idx val="4"/>
              <c:layout>
                <c:manualLayout>
                  <c:x val="-4.9432071726064669E-17"/>
                  <c:y val="2.291442634545572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338-4B17-999D-16371086B514}"/>
                </c:ext>
              </c:extLst>
            </c:dLbl>
            <c:dLbl>
              <c:idx val="5"/>
              <c:layout>
                <c:manualLayout>
                  <c:x val="0"/>
                  <c:y val="2.864303293181965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338-4B17-999D-16371086B514}"/>
                </c:ext>
              </c:extLst>
            </c:dLbl>
            <c:dLbl>
              <c:idx val="6"/>
              <c:layout>
                <c:manualLayout>
                  <c:x val="-9.8864143452129338E-17"/>
                  <c:y val="2.291442634545575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338-4B17-999D-16371086B514}"/>
                </c:ext>
              </c:extLst>
            </c:dLbl>
            <c:dLbl>
              <c:idx val="7"/>
              <c:layout>
                <c:manualLayout>
                  <c:x val="0"/>
                  <c:y val="1.718581975909179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338-4B17-999D-16371086B514}"/>
                </c:ext>
              </c:extLst>
            </c:dLbl>
            <c:dLbl>
              <c:idx val="8"/>
              <c:layout>
                <c:manualLayout>
                  <c:x val="-9.8864143452129338E-17"/>
                  <c:y val="2.005012305227376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1338-4B17-999D-16371086B514}"/>
                </c:ext>
              </c:extLst>
            </c:dLbl>
            <c:dLbl>
              <c:idx val="9"/>
              <c:layout>
                <c:manualLayout>
                  <c:x val="-9.8864143452129338E-17"/>
                  <c:y val="1.43215164659098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1338-4B17-999D-16371086B514}"/>
                </c:ext>
              </c:extLst>
            </c:dLbl>
            <c:dLbl>
              <c:idx val="10"/>
              <c:layout>
                <c:manualLayout>
                  <c:x val="0"/>
                  <c:y val="2.577872963863769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1338-4B17-999D-16371086B514}"/>
                </c:ext>
              </c:extLst>
            </c:dLbl>
            <c:spPr>
              <a:noFill/>
              <a:ln>
                <a:noFill/>
              </a:ln>
              <a:effectLst/>
            </c:spPr>
            <c:txPr>
              <a:bodyPr rot="0" spcFirstLastPara="1" vertOverflow="ellipsis" horzOverflow="clip" vert="horz" wrap="square" lIns="38100" tIns="9144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'Average Motivation'!$Q$1:$AA$1</c:f>
              <c:strCache>
                <c:ptCount val="11"/>
                <c:pt idx="0">
                  <c:v>To Start your own Organization</c:v>
                </c:pt>
                <c:pt idx="1">
                  <c:v>International Mobility</c:v>
                </c:pt>
                <c:pt idx="2">
                  <c:v>Promotion within your Organization</c:v>
                </c:pt>
                <c:pt idx="3">
                  <c:v>Change of Career</c:v>
                </c:pt>
                <c:pt idx="4">
                  <c:v>Change of Employer</c:v>
                </c:pt>
                <c:pt idx="5">
                  <c:v>Networking</c:v>
                </c:pt>
                <c:pt idx="6">
                  <c:v>To Improve Public Policy</c:v>
                </c:pt>
                <c:pt idx="7">
                  <c:v>Management Development</c:v>
                </c:pt>
                <c:pt idx="8">
                  <c:v>To enhance knowledge and skills to be a more productive or ethical public servant</c:v>
                </c:pt>
                <c:pt idx="9">
                  <c:v>Increased Earnings</c:v>
                </c:pt>
                <c:pt idx="10">
                  <c:v>To make a difference</c:v>
                </c:pt>
              </c:strCache>
            </c:strRef>
          </c:cat>
          <c:val>
            <c:numRef>
              <c:f>'Average Motivation'!$Q$2:$AA$2</c:f>
              <c:numCache>
                <c:formatCode>0.0</c:formatCode>
                <c:ptCount val="11"/>
                <c:pt idx="0">
                  <c:v>3.0133843212237093</c:v>
                </c:pt>
                <c:pt idx="1">
                  <c:v>3.6729678638941401</c:v>
                </c:pt>
                <c:pt idx="2">
                  <c:v>5.4560747663551403</c:v>
                </c:pt>
                <c:pt idx="3">
                  <c:v>6.1061452513966481</c:v>
                </c:pt>
                <c:pt idx="4">
                  <c:v>6.1701323251417772</c:v>
                </c:pt>
                <c:pt idx="5">
                  <c:v>6.3102803738317759</c:v>
                </c:pt>
                <c:pt idx="6">
                  <c:v>6.5783582089552235</c:v>
                </c:pt>
                <c:pt idx="7">
                  <c:v>6.9304511278195493</c:v>
                </c:pt>
                <c:pt idx="8">
                  <c:v>7.590566037735849</c:v>
                </c:pt>
                <c:pt idx="9">
                  <c:v>7.7421731123388584</c:v>
                </c:pt>
                <c:pt idx="10">
                  <c:v>8.0388170055452868</c:v>
                </c:pt>
              </c:numCache>
            </c:numRef>
          </c:val>
          <c:extLst>
            <c:ext xmlns:c16="http://schemas.microsoft.com/office/drawing/2014/chart" uri="{C3380CC4-5D6E-409C-BE32-E72D297353CC}">
              <c16:uniqueId val="{00000009-1338-4B17-999D-16371086B514}"/>
            </c:ext>
          </c:extLst>
        </c:ser>
        <c:ser>
          <c:idx val="1"/>
          <c:order val="1"/>
          <c:tx>
            <c:strRef>
              <c:f>'Average Motivation'!$P$3</c:f>
              <c:strCache>
                <c:ptCount val="1"/>
                <c:pt idx="0">
                  <c:v>2016</c:v>
                </c:pt>
              </c:strCache>
            </c:strRef>
          </c:tx>
          <c:spPr>
            <a:solidFill>
              <a:schemeClr val="accent2"/>
            </a:solidFill>
            <a:ln>
              <a:noFill/>
            </a:ln>
            <a:effectLst/>
          </c:spPr>
          <c:invertIfNegative val="0"/>
          <c:dLbls>
            <c:dLbl>
              <c:idx val="0"/>
              <c:layout>
                <c:manualLayout>
                  <c:x val="-6.1790089657580836E-18"/>
                  <c:y val="5.72860658636393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1338-4B17-999D-16371086B514}"/>
                </c:ext>
              </c:extLst>
            </c:dLbl>
            <c:dLbl>
              <c:idx val="1"/>
              <c:layout>
                <c:manualLayout>
                  <c:x val="0"/>
                  <c:y val="-2.86430329318196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1338-4B17-999D-16371086B514}"/>
                </c:ext>
              </c:extLst>
            </c:dLbl>
            <c:dLbl>
              <c:idx val="7"/>
              <c:layout>
                <c:manualLayout>
                  <c:x val="1.1309017935567333E-3"/>
                  <c:y val="8.592909879545871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1338-4B17-999D-16371086B514}"/>
                </c:ext>
              </c:extLst>
            </c:dLbl>
            <c:dLbl>
              <c:idx val="9"/>
              <c:layout>
                <c:manualLayout>
                  <c:x val="0"/>
                  <c:y val="1.145721317272786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1338-4B17-999D-16371086B514}"/>
                </c:ext>
              </c:extLst>
            </c:dLbl>
            <c:spPr>
              <a:noFill/>
              <a:ln>
                <a:noFill/>
              </a:ln>
              <a:effectLst/>
            </c:spPr>
            <c:txPr>
              <a:bodyPr rot="0" spcFirstLastPara="1" vertOverflow="ellipsis" horzOverflow="clip" vert="horz" wrap="square" lIns="38100" tIns="0" rIns="38100" bIns="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'Average Motivation'!$Q$1:$AA$1</c:f>
              <c:strCache>
                <c:ptCount val="11"/>
                <c:pt idx="0">
                  <c:v>To Start your own Organization</c:v>
                </c:pt>
                <c:pt idx="1">
                  <c:v>International Mobility</c:v>
                </c:pt>
                <c:pt idx="2">
                  <c:v>Promotion within your Organization</c:v>
                </c:pt>
                <c:pt idx="3">
                  <c:v>Change of Career</c:v>
                </c:pt>
                <c:pt idx="4">
                  <c:v>Change of Employer</c:v>
                </c:pt>
                <c:pt idx="5">
                  <c:v>Networking</c:v>
                </c:pt>
                <c:pt idx="6">
                  <c:v>To Improve Public Policy</c:v>
                </c:pt>
                <c:pt idx="7">
                  <c:v>Management Development</c:v>
                </c:pt>
                <c:pt idx="8">
                  <c:v>To enhance knowledge and skills to be a more productive or ethical public servant</c:v>
                </c:pt>
                <c:pt idx="9">
                  <c:v>Increased Earnings</c:v>
                </c:pt>
                <c:pt idx="10">
                  <c:v>To make a difference</c:v>
                </c:pt>
              </c:strCache>
            </c:strRef>
          </c:cat>
          <c:val>
            <c:numRef>
              <c:f>'Average Motivation'!$Q$3:$AA$3</c:f>
              <c:numCache>
                <c:formatCode>0.0</c:formatCode>
                <c:ptCount val="11"/>
                <c:pt idx="0">
                  <c:v>3.0298850574712644</c:v>
                </c:pt>
                <c:pt idx="1">
                  <c:v>3.7699316628701594</c:v>
                </c:pt>
                <c:pt idx="2">
                  <c:v>5.2255125284738044</c:v>
                </c:pt>
                <c:pt idx="3">
                  <c:v>6.412698412698413</c:v>
                </c:pt>
                <c:pt idx="4">
                  <c:v>6.3431818181818178</c:v>
                </c:pt>
                <c:pt idx="5">
                  <c:v>6.1053811659192823</c:v>
                </c:pt>
                <c:pt idx="6">
                  <c:v>6.3982102908277403</c:v>
                </c:pt>
                <c:pt idx="7">
                  <c:v>6.8258928571428568</c:v>
                </c:pt>
                <c:pt idx="8">
                  <c:v>7.3780760626398214</c:v>
                </c:pt>
                <c:pt idx="9">
                  <c:v>7.7268722466960353</c:v>
                </c:pt>
                <c:pt idx="10">
                  <c:v>7.6266666666666669</c:v>
                </c:pt>
              </c:numCache>
            </c:numRef>
          </c:val>
          <c:extLst>
            <c:ext xmlns:c16="http://schemas.microsoft.com/office/drawing/2014/chart" uri="{C3380CC4-5D6E-409C-BE32-E72D297353CC}">
              <c16:uniqueId val="{0000000E-1338-4B17-999D-16371086B514}"/>
            </c:ext>
          </c:extLst>
        </c:ser>
        <c:ser>
          <c:idx val="2"/>
          <c:order val="2"/>
          <c:tx>
            <c:strRef>
              <c:f>'Average Motivation'!$P$4</c:f>
              <c:strCache>
                <c:ptCount val="1"/>
                <c:pt idx="0">
                  <c:v>2017</c:v>
                </c:pt>
              </c:strCache>
            </c:strRef>
          </c:tx>
          <c:spPr>
            <a:solidFill>
              <a:schemeClr val="accent3"/>
            </a:solidFill>
            <a:ln>
              <a:noFill/>
            </a:ln>
            <a:effectLst/>
          </c:spPr>
          <c:invertIfNegative val="0"/>
          <c:dLbls>
            <c:dLbl>
              <c:idx val="3"/>
              <c:layout>
                <c:manualLayout>
                  <c:x val="0"/>
                  <c:y val="2.577872963863769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1338-4B17-999D-16371086B514}"/>
                </c:ext>
              </c:extLst>
            </c:dLbl>
            <c:dLbl>
              <c:idx val="4"/>
              <c:layout>
                <c:manualLayout>
                  <c:x val="-9.8864143452129338E-17"/>
                  <c:y val="1.718581975909179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1338-4B17-999D-16371086B514}"/>
                </c:ext>
              </c:extLst>
            </c:dLbl>
            <c:dLbl>
              <c:idx val="5"/>
              <c:layout>
                <c:manualLayout>
                  <c:x val="0"/>
                  <c:y val="8.592909879545897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1338-4B17-999D-16371086B514}"/>
                </c:ext>
              </c:extLst>
            </c:dLbl>
            <c:dLbl>
              <c:idx val="6"/>
              <c:layout>
                <c:manualLayout>
                  <c:x val="-9.8864143452129338E-17"/>
                  <c:y val="2.005012305227376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1338-4B17-999D-16371086B514}"/>
                </c:ext>
              </c:extLst>
            </c:dLbl>
            <c:dLbl>
              <c:idx val="7"/>
              <c:layout>
                <c:manualLayout>
                  <c:x val="-9.8864143452129338E-17"/>
                  <c:y val="1.71858197590917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3-1338-4B17-999D-16371086B514}"/>
                </c:ext>
              </c:extLst>
            </c:dLbl>
            <c:dLbl>
              <c:idx val="8"/>
              <c:layout>
                <c:manualLayout>
                  <c:x val="-9.8864143452129338E-17"/>
                  <c:y val="1.718581975909179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4-1338-4B17-999D-16371086B514}"/>
                </c:ext>
              </c:extLst>
            </c:dLbl>
            <c:dLbl>
              <c:idx val="10"/>
              <c:layout>
                <c:manualLayout>
                  <c:x val="-1.9772828690425868E-16"/>
                  <c:y val="2.291442634545572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1338-4B17-999D-16371086B514}"/>
                </c:ext>
              </c:extLst>
            </c:dLbl>
            <c:spPr>
              <a:noFill/>
              <a:ln>
                <a:noFill/>
              </a:ln>
              <a:effectLst/>
            </c:spPr>
            <c:txPr>
              <a:bodyPr rot="0" spcFirstLastPara="1" vertOverflow="ellipsis" horzOverflow="clip" vert="horz" wrap="square" lIns="38100" tIns="9144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'Average Motivation'!$Q$1:$AA$1</c:f>
              <c:strCache>
                <c:ptCount val="11"/>
                <c:pt idx="0">
                  <c:v>To Start your own Organization</c:v>
                </c:pt>
                <c:pt idx="1">
                  <c:v>International Mobility</c:v>
                </c:pt>
                <c:pt idx="2">
                  <c:v>Promotion within your Organization</c:v>
                </c:pt>
                <c:pt idx="3">
                  <c:v>Change of Career</c:v>
                </c:pt>
                <c:pt idx="4">
                  <c:v>Change of Employer</c:v>
                </c:pt>
                <c:pt idx="5">
                  <c:v>Networking</c:v>
                </c:pt>
                <c:pt idx="6">
                  <c:v>To Improve Public Policy</c:v>
                </c:pt>
                <c:pt idx="7">
                  <c:v>Management Development</c:v>
                </c:pt>
                <c:pt idx="8">
                  <c:v>To enhance knowledge and skills to be a more productive or ethical public servant</c:v>
                </c:pt>
                <c:pt idx="9">
                  <c:v>Increased Earnings</c:v>
                </c:pt>
                <c:pt idx="10">
                  <c:v>To make a difference</c:v>
                </c:pt>
              </c:strCache>
            </c:strRef>
          </c:cat>
          <c:val>
            <c:numRef>
              <c:f>'Average Motivation'!$Q$4:$AA$4</c:f>
              <c:numCache>
                <c:formatCode>0.0</c:formatCode>
                <c:ptCount val="11"/>
                <c:pt idx="0">
                  <c:v>2.8692449355432781</c:v>
                </c:pt>
                <c:pt idx="1">
                  <c:v>3.7363636363636363</c:v>
                </c:pt>
                <c:pt idx="2">
                  <c:v>5.3952641165755919</c:v>
                </c:pt>
                <c:pt idx="3">
                  <c:v>5.9052823315118399</c:v>
                </c:pt>
                <c:pt idx="4">
                  <c:v>6.1101083032490973</c:v>
                </c:pt>
                <c:pt idx="5">
                  <c:v>6.2163636363636368</c:v>
                </c:pt>
                <c:pt idx="6">
                  <c:v>6.8850364963503647</c:v>
                </c:pt>
                <c:pt idx="7">
                  <c:v>6.8372943327239488</c:v>
                </c:pt>
                <c:pt idx="8">
                  <c:v>7.8083182640144662</c:v>
                </c:pt>
                <c:pt idx="9">
                  <c:v>7.7823741007194247</c:v>
                </c:pt>
                <c:pt idx="10">
                  <c:v>8.1790235081374316</c:v>
                </c:pt>
              </c:numCache>
            </c:numRef>
          </c:val>
          <c:extLst>
            <c:ext xmlns:c16="http://schemas.microsoft.com/office/drawing/2014/chart" uri="{C3380CC4-5D6E-409C-BE32-E72D297353CC}">
              <c16:uniqueId val="{00000016-1338-4B17-999D-16371086B514}"/>
            </c:ext>
          </c:extLst>
        </c:ser>
        <c:ser>
          <c:idx val="3"/>
          <c:order val="3"/>
          <c:tx>
            <c:strRef>
              <c:f>'Average Motivation'!$P$5</c:f>
              <c:strCache>
                <c:ptCount val="1"/>
                <c:pt idx="0">
                  <c:v>2018</c:v>
                </c:pt>
              </c:strCache>
            </c:strRef>
          </c:tx>
          <c:spPr>
            <a:solidFill>
              <a:schemeClr val="accent4"/>
            </a:solidFill>
            <a:ln>
              <a:noFill/>
            </a:ln>
            <a:effectLst/>
          </c:spPr>
          <c:invertIfNegative val="0"/>
          <c:dLbls>
            <c:dLbl>
              <c:idx val="1"/>
              <c:layout>
                <c:manualLayout>
                  <c:x val="1.3481629846247604E-3"/>
                  <c:y val="1.145721317272786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1338-4B17-999D-16371086B514}"/>
                </c:ext>
              </c:extLst>
            </c:dLbl>
            <c:dLbl>
              <c:idx val="5"/>
              <c:layout>
                <c:manualLayout>
                  <c:x val="0"/>
                  <c:y val="8.592909879545897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1338-4B17-999D-16371086B514}"/>
                </c:ext>
              </c:extLst>
            </c:dLbl>
            <c:dLbl>
              <c:idx val="7"/>
              <c:layout>
                <c:manualLayout>
                  <c:x val="-9.8864143452129338E-17"/>
                  <c:y val="5.72860658636393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9-1338-4B17-999D-16371086B514}"/>
                </c:ext>
              </c:extLst>
            </c:dLbl>
            <c:dLbl>
              <c:idx val="8"/>
              <c:layout>
                <c:manualLayout>
                  <c:x val="0"/>
                  <c:y val="1.145721317272783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A-1338-4B17-999D-16371086B514}"/>
                </c:ext>
              </c:extLst>
            </c:dLbl>
            <c:dLbl>
              <c:idx val="10"/>
              <c:layout>
                <c:manualLayout>
                  <c:x val="0"/>
                  <c:y val="1.145721317272783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B-1338-4B17-999D-16371086B514}"/>
                </c:ext>
              </c:extLst>
            </c:dLbl>
            <c:spPr>
              <a:noFill/>
              <a:ln>
                <a:noFill/>
              </a:ln>
              <a:effectLst/>
            </c:spPr>
            <c:txPr>
              <a:bodyPr rot="0" spcFirstLastPara="1" vertOverflow="ellipsis" horzOverflow="clip" vert="horz" wrap="square" lIns="38100" tIns="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'Average Motivation'!$Q$1:$AA$1</c:f>
              <c:strCache>
                <c:ptCount val="11"/>
                <c:pt idx="0">
                  <c:v>To Start your own Organization</c:v>
                </c:pt>
                <c:pt idx="1">
                  <c:v>International Mobility</c:v>
                </c:pt>
                <c:pt idx="2">
                  <c:v>Promotion within your Organization</c:v>
                </c:pt>
                <c:pt idx="3">
                  <c:v>Change of Career</c:v>
                </c:pt>
                <c:pt idx="4">
                  <c:v>Change of Employer</c:v>
                </c:pt>
                <c:pt idx="5">
                  <c:v>Networking</c:v>
                </c:pt>
                <c:pt idx="6">
                  <c:v>To Improve Public Policy</c:v>
                </c:pt>
                <c:pt idx="7">
                  <c:v>Management Development</c:v>
                </c:pt>
                <c:pt idx="8">
                  <c:v>To enhance knowledge and skills to be a more productive or ethical public servant</c:v>
                </c:pt>
                <c:pt idx="9">
                  <c:v>Increased Earnings</c:v>
                </c:pt>
                <c:pt idx="10">
                  <c:v>To make a difference</c:v>
                </c:pt>
              </c:strCache>
            </c:strRef>
          </c:cat>
          <c:val>
            <c:numRef>
              <c:f>'Average Motivation'!$Q$5:$AA$5</c:f>
              <c:numCache>
                <c:formatCode>0.0</c:formatCode>
                <c:ptCount val="11"/>
                <c:pt idx="0">
                  <c:v>2.9565217391304346</c:v>
                </c:pt>
                <c:pt idx="1">
                  <c:v>4.1710213776722087</c:v>
                </c:pt>
                <c:pt idx="2">
                  <c:v>5.232057416267943</c:v>
                </c:pt>
                <c:pt idx="3">
                  <c:v>6.1622911694510742</c:v>
                </c:pt>
                <c:pt idx="4">
                  <c:v>6.3317422434367545</c:v>
                </c:pt>
                <c:pt idx="5">
                  <c:v>6.2796208530805684</c:v>
                </c:pt>
                <c:pt idx="6">
                  <c:v>6.7270588235294122</c:v>
                </c:pt>
                <c:pt idx="7">
                  <c:v>6.7710280373831777</c:v>
                </c:pt>
                <c:pt idx="8">
                  <c:v>7.8387850467289724</c:v>
                </c:pt>
                <c:pt idx="9">
                  <c:v>7.8294392523364484</c:v>
                </c:pt>
                <c:pt idx="10">
                  <c:v>8.0348837209302317</c:v>
                </c:pt>
              </c:numCache>
            </c:numRef>
          </c:val>
          <c:extLst>
            <c:ext xmlns:c16="http://schemas.microsoft.com/office/drawing/2014/chart" uri="{C3380CC4-5D6E-409C-BE32-E72D297353CC}">
              <c16:uniqueId val="{0000001C-1338-4B17-999D-16371086B514}"/>
            </c:ext>
          </c:extLst>
        </c:ser>
        <c:ser>
          <c:idx val="4"/>
          <c:order val="4"/>
          <c:tx>
            <c:strRef>
              <c:f>'Average Motivation'!$P$6</c:f>
              <c:strCache>
                <c:ptCount val="1"/>
                <c:pt idx="0">
                  <c:v>2019</c:v>
                </c:pt>
              </c:strCache>
            </c:strRef>
          </c:tx>
          <c:spPr>
            <a:solidFill>
              <a:schemeClr val="accent5"/>
            </a:solidFill>
            <a:ln>
              <a:noFill/>
            </a:ln>
            <a:effectLst/>
          </c:spPr>
          <c:invertIfNegative val="0"/>
          <c:dLbls>
            <c:dLbl>
              <c:idx val="0"/>
              <c:layout>
                <c:manualLayout>
                  <c:x val="-1.2358017931516167E-17"/>
                  <c:y val="3.150733622500162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D-1338-4B17-999D-16371086B514}"/>
                </c:ext>
              </c:extLst>
            </c:dLbl>
            <c:dLbl>
              <c:idx val="1"/>
              <c:layout>
                <c:manualLayout>
                  <c:x val="1.3481629846247851E-3"/>
                  <c:y val="2.864303293181965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E-1338-4B17-999D-16371086B514}"/>
                </c:ext>
              </c:extLst>
            </c:dLbl>
            <c:dLbl>
              <c:idx val="2"/>
              <c:layout>
                <c:manualLayout>
                  <c:x val="-1.3682229466502364E-3"/>
                  <c:y val="3.437163951818358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6-1338-4B17-999D-16371086B514}"/>
                </c:ext>
              </c:extLst>
            </c:dLbl>
            <c:dLbl>
              <c:idx val="3"/>
              <c:layout>
                <c:manualLayout>
                  <c:x val="-4.9432071726064669E-17"/>
                  <c:y val="1.718581975909179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1338-4B17-999D-16371086B514}"/>
                </c:ext>
              </c:extLst>
            </c:dLbl>
            <c:dLbl>
              <c:idx val="5"/>
              <c:layout>
                <c:manualLayout>
                  <c:x val="1.3481629846248838E-3"/>
                  <c:y val="1.43215164659098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0-1338-4B17-999D-16371086B514}"/>
                </c:ext>
              </c:extLst>
            </c:dLbl>
            <c:dLbl>
              <c:idx val="6"/>
              <c:layout>
                <c:manualLayout>
                  <c:x val="0"/>
                  <c:y val="2.577872963863769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1338-4B17-999D-16371086B514}"/>
                </c:ext>
              </c:extLst>
            </c:dLbl>
            <c:dLbl>
              <c:idx val="7"/>
              <c:layout>
                <c:manualLayout>
                  <c:x val="-9.8864143452129338E-17"/>
                  <c:y val="2.864303293181965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2-1338-4B17-999D-16371086B514}"/>
                </c:ext>
              </c:extLst>
            </c:dLbl>
            <c:dLbl>
              <c:idx val="9"/>
              <c:layout>
                <c:manualLayout>
                  <c:x val="0"/>
                  <c:y val="1.432151646590982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3-1338-4B17-999D-16371086B514}"/>
                </c:ext>
              </c:extLst>
            </c:dLbl>
            <c:dLbl>
              <c:idx val="10"/>
              <c:layout>
                <c:manualLayout>
                  <c:x val="0"/>
                  <c:y val="1.432151646590981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4-1338-4B17-999D-16371086B514}"/>
                </c:ext>
              </c:extLst>
            </c:dLbl>
            <c:spPr>
              <a:noFill/>
              <a:ln>
                <a:noFill/>
              </a:ln>
              <a:effectLst/>
            </c:spPr>
            <c:txPr>
              <a:bodyPr rot="0" spcFirstLastPara="1" vertOverflow="ellipsis" horzOverflow="clip" vert="horz" wrap="square" lIns="38100" tIns="9144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'Average Motivation'!$Q$1:$AA$1</c:f>
              <c:strCache>
                <c:ptCount val="11"/>
                <c:pt idx="0">
                  <c:v>To Start your own Organization</c:v>
                </c:pt>
                <c:pt idx="1">
                  <c:v>International Mobility</c:v>
                </c:pt>
                <c:pt idx="2">
                  <c:v>Promotion within your Organization</c:v>
                </c:pt>
                <c:pt idx="3">
                  <c:v>Change of Career</c:v>
                </c:pt>
                <c:pt idx="4">
                  <c:v>Change of Employer</c:v>
                </c:pt>
                <c:pt idx="5">
                  <c:v>Networking</c:v>
                </c:pt>
                <c:pt idx="6">
                  <c:v>To Improve Public Policy</c:v>
                </c:pt>
                <c:pt idx="7">
                  <c:v>Management Development</c:v>
                </c:pt>
                <c:pt idx="8">
                  <c:v>To enhance knowledge and skills to be a more productive or ethical public servant</c:v>
                </c:pt>
                <c:pt idx="9">
                  <c:v>Increased Earnings</c:v>
                </c:pt>
                <c:pt idx="10">
                  <c:v>To make a difference</c:v>
                </c:pt>
              </c:strCache>
            </c:strRef>
          </c:cat>
          <c:val>
            <c:numRef>
              <c:f>'Average Motivation'!$Q$6:$AA$6</c:f>
              <c:numCache>
                <c:formatCode>0.0</c:formatCode>
                <c:ptCount val="11"/>
                <c:pt idx="0">
                  <c:v>2.6519337016574585</c:v>
                </c:pt>
                <c:pt idx="1">
                  <c:v>3.3687150837988828</c:v>
                </c:pt>
                <c:pt idx="2">
                  <c:v>6.2459016393442619</c:v>
                </c:pt>
                <c:pt idx="3">
                  <c:v>5.6408839779005522</c:v>
                </c:pt>
                <c:pt idx="4">
                  <c:v>5.895604395604396</c:v>
                </c:pt>
                <c:pt idx="5">
                  <c:v>6.2222222222222223</c:v>
                </c:pt>
                <c:pt idx="6">
                  <c:v>6.306010928961749</c:v>
                </c:pt>
                <c:pt idx="7">
                  <c:v>7.3497267759562845</c:v>
                </c:pt>
                <c:pt idx="8">
                  <c:v>7.6994535519125682</c:v>
                </c:pt>
                <c:pt idx="9">
                  <c:v>8.0109289617486343</c:v>
                </c:pt>
                <c:pt idx="10">
                  <c:v>8.0815217391304355</c:v>
                </c:pt>
              </c:numCache>
            </c:numRef>
          </c:val>
          <c:extLst>
            <c:ext xmlns:c16="http://schemas.microsoft.com/office/drawing/2014/chart" uri="{C3380CC4-5D6E-409C-BE32-E72D297353CC}">
              <c16:uniqueId val="{00000025-1338-4B17-999D-16371086B514}"/>
            </c:ext>
          </c:extLst>
        </c:ser>
        <c:dLbls>
          <c:showLegendKey val="0"/>
          <c:showVal val="0"/>
          <c:showCatName val="0"/>
          <c:showSerName val="0"/>
          <c:showPercent val="0"/>
          <c:showBubbleSize val="0"/>
        </c:dLbls>
        <c:gapWidth val="95"/>
        <c:axId val="510018616"/>
        <c:axId val="510017976"/>
      </c:barChart>
      <c:catAx>
        <c:axId val="5100186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900" b="1" i="0" u="none" strike="noStrike" kern="1200" baseline="0">
                <a:solidFill>
                  <a:sysClr val="windowText" lastClr="000000"/>
                </a:solidFill>
                <a:latin typeface="+mn-lt"/>
                <a:ea typeface="+mn-ea"/>
                <a:cs typeface="+mn-cs"/>
              </a:defRPr>
            </a:pPr>
            <a:endParaRPr lang="en-US"/>
          </a:p>
        </c:txPr>
        <c:crossAx val="510017976"/>
        <c:crosses val="autoZero"/>
        <c:auto val="1"/>
        <c:lblAlgn val="ctr"/>
        <c:lblOffset val="100"/>
        <c:noMultiLvlLbl val="0"/>
      </c:catAx>
      <c:valAx>
        <c:axId val="510017976"/>
        <c:scaling>
          <c:orientation val="minMax"/>
        </c:scaling>
        <c:delete val="0"/>
        <c:axPos val="l"/>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100186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1" i="0" u="none" strike="noStrike" kern="1200" baseline="0">
              <a:solidFill>
                <a:sysClr val="windowText" lastClr="000000"/>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en-US" b="1" dirty="0"/>
              <a:t>To Lead and Manage</a:t>
            </a:r>
          </a:p>
        </c:rich>
      </c:tx>
      <c:layout>
        <c:manualLayout>
          <c:xMode val="edge"/>
          <c:yMode val="edge"/>
          <c:x val="0.32143821118886357"/>
          <c:y val="0"/>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en-US"/>
        </a:p>
      </c:txPr>
    </c:title>
    <c:autoTitleDeleted val="0"/>
    <c:plotArea>
      <c:layout/>
      <c:barChart>
        <c:barDir val="col"/>
        <c:grouping val="percentStacked"/>
        <c:varyColors val="0"/>
        <c:ser>
          <c:idx val="3"/>
          <c:order val="0"/>
          <c:tx>
            <c:strRef>
              <c:f>'Other Motivations'!$M$1</c:f>
              <c:strCache>
                <c:ptCount val="1"/>
                <c:pt idx="0">
                  <c:v>Very Unprepared</c:v>
                </c:pt>
              </c:strCache>
            </c:strRef>
          </c:tx>
          <c:spPr>
            <a:solidFill>
              <a:srgbClr val="C00000"/>
            </a:solidFill>
            <a:ln>
              <a:noFill/>
            </a:ln>
            <a:effectLst/>
          </c:spPr>
          <c:invertIfNegative val="0"/>
          <c:cat>
            <c:strRef>
              <c:f>'Other Motivations'!$I$2:$I$6</c:f>
              <c:strCache>
                <c:ptCount val="5"/>
                <c:pt idx="0">
                  <c:v>2015 (n =561)</c:v>
                </c:pt>
                <c:pt idx="1">
                  <c:v>2016 (n =475)</c:v>
                </c:pt>
                <c:pt idx="2">
                  <c:v>2017 (n =572)</c:v>
                </c:pt>
                <c:pt idx="3">
                  <c:v>2018 (n =443)</c:v>
                </c:pt>
                <c:pt idx="4">
                  <c:v>2019 (n =192)</c:v>
                </c:pt>
              </c:strCache>
            </c:strRef>
          </c:cat>
          <c:val>
            <c:numRef>
              <c:f>'Other Motivations'!$M$2:$M$6</c:f>
              <c:numCache>
                <c:formatCode>0%</c:formatCode>
                <c:ptCount val="5"/>
                <c:pt idx="0">
                  <c:v>1.6042780748663103E-2</c:v>
                </c:pt>
                <c:pt idx="1">
                  <c:v>1.0526315789473684E-2</c:v>
                </c:pt>
                <c:pt idx="2">
                  <c:v>8.7412587412587419E-3</c:v>
                </c:pt>
                <c:pt idx="3">
                  <c:v>1.3544018058690745E-2</c:v>
                </c:pt>
                <c:pt idx="4">
                  <c:v>5.208333333333333E-3</c:v>
                </c:pt>
              </c:numCache>
            </c:numRef>
          </c:val>
          <c:extLst>
            <c:ext xmlns:c16="http://schemas.microsoft.com/office/drawing/2014/chart" uri="{C3380CC4-5D6E-409C-BE32-E72D297353CC}">
              <c16:uniqueId val="{00000000-9A40-4BE2-820D-464E15187644}"/>
            </c:ext>
          </c:extLst>
        </c:ser>
        <c:ser>
          <c:idx val="2"/>
          <c:order val="1"/>
          <c:tx>
            <c:strRef>
              <c:f>'Other Motivations'!$L$1</c:f>
              <c:strCache>
                <c:ptCount val="1"/>
                <c:pt idx="0">
                  <c:v>Unprepared</c:v>
                </c:pt>
              </c:strCache>
            </c:strRef>
          </c:tx>
          <c:spPr>
            <a:solidFill>
              <a:srgbClr val="FF0000"/>
            </a:solidFill>
            <a:ln>
              <a:noFill/>
            </a:ln>
            <a:effectLst/>
          </c:spPr>
          <c:invertIfNegative val="0"/>
          <c:dLbls>
            <c:dLbl>
              <c:idx val="4"/>
              <c:layout>
                <c:manualLayout>
                  <c:x val="5.1034001101852213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9A40-4BE2-820D-464E15187644}"/>
                </c:ext>
              </c:extLst>
            </c:dLbl>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'Other Motivations'!$I$2:$I$6</c:f>
              <c:strCache>
                <c:ptCount val="5"/>
                <c:pt idx="0">
                  <c:v>2015 (n =561)</c:v>
                </c:pt>
                <c:pt idx="1">
                  <c:v>2016 (n =475)</c:v>
                </c:pt>
                <c:pt idx="2">
                  <c:v>2017 (n =572)</c:v>
                </c:pt>
                <c:pt idx="3">
                  <c:v>2018 (n =443)</c:v>
                </c:pt>
                <c:pt idx="4">
                  <c:v>2019 (n =192)</c:v>
                </c:pt>
              </c:strCache>
            </c:strRef>
          </c:cat>
          <c:val>
            <c:numRef>
              <c:f>'Other Motivations'!$L$2:$L$6</c:f>
              <c:numCache>
                <c:formatCode>0%</c:formatCode>
                <c:ptCount val="5"/>
                <c:pt idx="0">
                  <c:v>0.11051693404634581</c:v>
                </c:pt>
                <c:pt idx="1">
                  <c:v>8.8421052631578942E-2</c:v>
                </c:pt>
                <c:pt idx="2">
                  <c:v>9.0909090909090912E-2</c:v>
                </c:pt>
                <c:pt idx="3">
                  <c:v>0.11060948081264109</c:v>
                </c:pt>
                <c:pt idx="4">
                  <c:v>4.1666666666666664E-2</c:v>
                </c:pt>
              </c:numCache>
            </c:numRef>
          </c:val>
          <c:extLst>
            <c:ext xmlns:c16="http://schemas.microsoft.com/office/drawing/2014/chart" uri="{C3380CC4-5D6E-409C-BE32-E72D297353CC}">
              <c16:uniqueId val="{00000001-9A40-4BE2-820D-464E15187644}"/>
            </c:ext>
          </c:extLst>
        </c:ser>
        <c:ser>
          <c:idx val="1"/>
          <c:order val="2"/>
          <c:tx>
            <c:strRef>
              <c:f>'Other Motivations'!$K$1</c:f>
              <c:strCache>
                <c:ptCount val="1"/>
                <c:pt idx="0">
                  <c:v>Prepared</c:v>
                </c:pt>
              </c:strCache>
            </c:strRef>
          </c:tx>
          <c:spPr>
            <a:solidFill>
              <a:srgbClr val="92D050"/>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'Other Motivations'!$I$2:$I$6</c:f>
              <c:strCache>
                <c:ptCount val="5"/>
                <c:pt idx="0">
                  <c:v>2015 (n =561)</c:v>
                </c:pt>
                <c:pt idx="1">
                  <c:v>2016 (n =475)</c:v>
                </c:pt>
                <c:pt idx="2">
                  <c:v>2017 (n =572)</c:v>
                </c:pt>
                <c:pt idx="3">
                  <c:v>2018 (n =443)</c:v>
                </c:pt>
                <c:pt idx="4">
                  <c:v>2019 (n =192)</c:v>
                </c:pt>
              </c:strCache>
            </c:strRef>
          </c:cat>
          <c:val>
            <c:numRef>
              <c:f>'Other Motivations'!$K$2:$K$6</c:f>
              <c:numCache>
                <c:formatCode>0%</c:formatCode>
                <c:ptCount val="5"/>
                <c:pt idx="0">
                  <c:v>0.58288770053475936</c:v>
                </c:pt>
                <c:pt idx="1">
                  <c:v>0.62736842105263158</c:v>
                </c:pt>
                <c:pt idx="2">
                  <c:v>0.59440559440559437</c:v>
                </c:pt>
                <c:pt idx="3">
                  <c:v>0.57110609480812646</c:v>
                </c:pt>
                <c:pt idx="4">
                  <c:v>0.56770833333333337</c:v>
                </c:pt>
              </c:numCache>
            </c:numRef>
          </c:val>
          <c:extLst>
            <c:ext xmlns:c16="http://schemas.microsoft.com/office/drawing/2014/chart" uri="{C3380CC4-5D6E-409C-BE32-E72D297353CC}">
              <c16:uniqueId val="{00000002-9A40-4BE2-820D-464E15187644}"/>
            </c:ext>
          </c:extLst>
        </c:ser>
        <c:ser>
          <c:idx val="0"/>
          <c:order val="3"/>
          <c:tx>
            <c:strRef>
              <c:f>'Other Motivations'!$J$1</c:f>
              <c:strCache>
                <c:ptCount val="1"/>
                <c:pt idx="0">
                  <c:v>Very Prepared</c:v>
                </c:pt>
              </c:strCache>
            </c:strRef>
          </c:tx>
          <c:spPr>
            <a:solidFill>
              <a:srgbClr val="00B050"/>
            </a:solidFill>
            <a:ln>
              <a:noFill/>
            </a:ln>
            <a:effectLst/>
          </c:spPr>
          <c:invertIfNegative val="0"/>
          <c:dLbls>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'Other Motivations'!$I$2:$I$6</c:f>
              <c:strCache>
                <c:ptCount val="5"/>
                <c:pt idx="0">
                  <c:v>2015 (n =561)</c:v>
                </c:pt>
                <c:pt idx="1">
                  <c:v>2016 (n =475)</c:v>
                </c:pt>
                <c:pt idx="2">
                  <c:v>2017 (n =572)</c:v>
                </c:pt>
                <c:pt idx="3">
                  <c:v>2018 (n =443)</c:v>
                </c:pt>
                <c:pt idx="4">
                  <c:v>2019 (n =192)</c:v>
                </c:pt>
              </c:strCache>
            </c:strRef>
          </c:cat>
          <c:val>
            <c:numRef>
              <c:f>'Other Motivations'!$J$2:$J$6</c:f>
              <c:numCache>
                <c:formatCode>0%</c:formatCode>
                <c:ptCount val="5"/>
                <c:pt idx="0">
                  <c:v>0.29055258467023171</c:v>
                </c:pt>
                <c:pt idx="1">
                  <c:v>0.27368421052631581</c:v>
                </c:pt>
                <c:pt idx="2">
                  <c:v>0.30594405594405594</c:v>
                </c:pt>
                <c:pt idx="3">
                  <c:v>0.30474040632054178</c:v>
                </c:pt>
                <c:pt idx="4">
                  <c:v>0.38541666666666669</c:v>
                </c:pt>
              </c:numCache>
            </c:numRef>
          </c:val>
          <c:extLst>
            <c:ext xmlns:c16="http://schemas.microsoft.com/office/drawing/2014/chart" uri="{C3380CC4-5D6E-409C-BE32-E72D297353CC}">
              <c16:uniqueId val="{00000003-9A40-4BE2-820D-464E15187644}"/>
            </c:ext>
          </c:extLst>
        </c:ser>
        <c:dLbls>
          <c:showLegendKey val="0"/>
          <c:showVal val="0"/>
          <c:showCatName val="0"/>
          <c:showSerName val="0"/>
          <c:showPercent val="0"/>
          <c:showBubbleSize val="0"/>
        </c:dLbls>
        <c:gapWidth val="150"/>
        <c:overlap val="100"/>
        <c:axId val="510052856"/>
        <c:axId val="510053176"/>
      </c:barChart>
      <c:catAx>
        <c:axId val="5100528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crossAx val="510053176"/>
        <c:crosses val="autoZero"/>
        <c:auto val="1"/>
        <c:lblAlgn val="ctr"/>
        <c:lblOffset val="100"/>
        <c:noMultiLvlLbl val="0"/>
      </c:catAx>
      <c:valAx>
        <c:axId val="510053176"/>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crossAx val="51005285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a:solidFill>
                  <a:sysClr val="windowText" lastClr="000000"/>
                </a:solidFill>
              </a:rPr>
              <a:t>To Participate in and Contribute to the Public Policy Process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3"/>
          <c:order val="0"/>
          <c:tx>
            <c:strRef>
              <c:f>'Other Motivations'!$J$8</c:f>
              <c:strCache>
                <c:ptCount val="1"/>
                <c:pt idx="0">
                  <c:v>Very Unprepared</c:v>
                </c:pt>
              </c:strCache>
            </c:strRef>
          </c:tx>
          <c:spPr>
            <a:solidFill>
              <a:srgbClr val="C00000"/>
            </a:solidFill>
            <a:ln>
              <a:noFill/>
            </a:ln>
            <a:effectLst/>
          </c:spPr>
          <c:invertIfNegative val="0"/>
          <c:cat>
            <c:strRef>
              <c:f>'Other Motivations'!$I$9:$I$13</c:f>
              <c:strCache>
                <c:ptCount val="5"/>
                <c:pt idx="0">
                  <c:v>2015 (n =561)</c:v>
                </c:pt>
                <c:pt idx="1">
                  <c:v>2016 (n =475)</c:v>
                </c:pt>
                <c:pt idx="2">
                  <c:v>2017 (n =572)</c:v>
                </c:pt>
                <c:pt idx="3">
                  <c:v>2018 (n =443)</c:v>
                </c:pt>
                <c:pt idx="4">
                  <c:v>2019 (n =192)</c:v>
                </c:pt>
              </c:strCache>
            </c:strRef>
          </c:cat>
          <c:val>
            <c:numRef>
              <c:f>'Other Motivations'!$J$9:$J$13</c:f>
              <c:numCache>
                <c:formatCode>0%</c:formatCode>
                <c:ptCount val="5"/>
                <c:pt idx="0">
                  <c:v>1.9607843137254902E-2</c:v>
                </c:pt>
                <c:pt idx="1">
                  <c:v>1.2684989429175475E-2</c:v>
                </c:pt>
                <c:pt idx="2">
                  <c:v>5.272407732864675E-3</c:v>
                </c:pt>
                <c:pt idx="3">
                  <c:v>1.1185682326621925E-2</c:v>
                </c:pt>
                <c:pt idx="4">
                  <c:v>1.0416666666666666E-2</c:v>
                </c:pt>
              </c:numCache>
            </c:numRef>
          </c:val>
          <c:extLst>
            <c:ext xmlns:c16="http://schemas.microsoft.com/office/drawing/2014/chart" uri="{C3380CC4-5D6E-409C-BE32-E72D297353CC}">
              <c16:uniqueId val="{00000000-A083-45C8-A592-83FC3D68744B}"/>
            </c:ext>
          </c:extLst>
        </c:ser>
        <c:ser>
          <c:idx val="2"/>
          <c:order val="1"/>
          <c:tx>
            <c:strRef>
              <c:f>'Other Motivations'!$K$8</c:f>
              <c:strCache>
                <c:ptCount val="1"/>
                <c:pt idx="0">
                  <c:v>Unprepared</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'Other Motivations'!$I$9:$I$13</c:f>
              <c:strCache>
                <c:ptCount val="5"/>
                <c:pt idx="0">
                  <c:v>2015 (n =561)</c:v>
                </c:pt>
                <c:pt idx="1">
                  <c:v>2016 (n =475)</c:v>
                </c:pt>
                <c:pt idx="2">
                  <c:v>2017 (n =572)</c:v>
                </c:pt>
                <c:pt idx="3">
                  <c:v>2018 (n =443)</c:v>
                </c:pt>
                <c:pt idx="4">
                  <c:v>2019 (n =192)</c:v>
                </c:pt>
              </c:strCache>
            </c:strRef>
          </c:cat>
          <c:val>
            <c:numRef>
              <c:f>'Other Motivations'!$K$9:$K$13</c:f>
              <c:numCache>
                <c:formatCode>0%</c:formatCode>
                <c:ptCount val="5"/>
                <c:pt idx="0">
                  <c:v>6.9518716577540107E-2</c:v>
                </c:pt>
                <c:pt idx="1">
                  <c:v>8.2452431289640596E-2</c:v>
                </c:pt>
                <c:pt idx="2">
                  <c:v>7.3813708260105443E-2</c:v>
                </c:pt>
                <c:pt idx="3">
                  <c:v>9.8434004474272932E-2</c:v>
                </c:pt>
                <c:pt idx="4">
                  <c:v>3.6458333333333336E-2</c:v>
                </c:pt>
              </c:numCache>
            </c:numRef>
          </c:val>
          <c:extLst>
            <c:ext xmlns:c16="http://schemas.microsoft.com/office/drawing/2014/chart" uri="{C3380CC4-5D6E-409C-BE32-E72D297353CC}">
              <c16:uniqueId val="{00000001-A083-45C8-A592-83FC3D68744B}"/>
            </c:ext>
          </c:extLst>
        </c:ser>
        <c:ser>
          <c:idx val="1"/>
          <c:order val="2"/>
          <c:tx>
            <c:strRef>
              <c:f>'Other Motivations'!$L$8</c:f>
              <c:strCache>
                <c:ptCount val="1"/>
                <c:pt idx="0">
                  <c:v>Prepared</c:v>
                </c:pt>
              </c:strCache>
            </c:strRef>
          </c:tx>
          <c:spPr>
            <a:solidFill>
              <a:srgbClr val="92D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'Other Motivations'!$I$9:$I$13</c:f>
              <c:strCache>
                <c:ptCount val="5"/>
                <c:pt idx="0">
                  <c:v>2015 (n =561)</c:v>
                </c:pt>
                <c:pt idx="1">
                  <c:v>2016 (n =475)</c:v>
                </c:pt>
                <c:pt idx="2">
                  <c:v>2017 (n =572)</c:v>
                </c:pt>
                <c:pt idx="3">
                  <c:v>2018 (n =443)</c:v>
                </c:pt>
                <c:pt idx="4">
                  <c:v>2019 (n =192)</c:v>
                </c:pt>
              </c:strCache>
            </c:strRef>
          </c:cat>
          <c:val>
            <c:numRef>
              <c:f>'Other Motivations'!$L$9:$L$13</c:f>
              <c:numCache>
                <c:formatCode>0%</c:formatCode>
                <c:ptCount val="5"/>
                <c:pt idx="0">
                  <c:v>0.55436720142602491</c:v>
                </c:pt>
                <c:pt idx="1">
                  <c:v>0.58985200845665964</c:v>
                </c:pt>
                <c:pt idx="2">
                  <c:v>0.56063268892794371</c:v>
                </c:pt>
                <c:pt idx="3">
                  <c:v>0.51677852348993292</c:v>
                </c:pt>
                <c:pt idx="4">
                  <c:v>0.53125</c:v>
                </c:pt>
              </c:numCache>
            </c:numRef>
          </c:val>
          <c:extLst>
            <c:ext xmlns:c16="http://schemas.microsoft.com/office/drawing/2014/chart" uri="{C3380CC4-5D6E-409C-BE32-E72D297353CC}">
              <c16:uniqueId val="{00000002-A083-45C8-A592-83FC3D68744B}"/>
            </c:ext>
          </c:extLst>
        </c:ser>
        <c:ser>
          <c:idx val="0"/>
          <c:order val="3"/>
          <c:tx>
            <c:strRef>
              <c:f>'Other Motivations'!$M$8</c:f>
              <c:strCache>
                <c:ptCount val="1"/>
                <c:pt idx="0">
                  <c:v>Very Prepared</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'Other Motivations'!$I$9:$I$13</c:f>
              <c:strCache>
                <c:ptCount val="5"/>
                <c:pt idx="0">
                  <c:v>2015 (n =561)</c:v>
                </c:pt>
                <c:pt idx="1">
                  <c:v>2016 (n =475)</c:v>
                </c:pt>
                <c:pt idx="2">
                  <c:v>2017 (n =572)</c:v>
                </c:pt>
                <c:pt idx="3">
                  <c:v>2018 (n =443)</c:v>
                </c:pt>
                <c:pt idx="4">
                  <c:v>2019 (n =192)</c:v>
                </c:pt>
              </c:strCache>
            </c:strRef>
          </c:cat>
          <c:val>
            <c:numRef>
              <c:f>'Other Motivations'!$M$9:$M$13</c:f>
              <c:numCache>
                <c:formatCode>0%</c:formatCode>
                <c:ptCount val="5"/>
                <c:pt idx="0">
                  <c:v>0.35650623885918004</c:v>
                </c:pt>
                <c:pt idx="1">
                  <c:v>0.31501057082452433</c:v>
                </c:pt>
                <c:pt idx="2">
                  <c:v>0.36028119507908613</c:v>
                </c:pt>
                <c:pt idx="3">
                  <c:v>0.37360178970917224</c:v>
                </c:pt>
                <c:pt idx="4">
                  <c:v>0.421875</c:v>
                </c:pt>
              </c:numCache>
            </c:numRef>
          </c:val>
          <c:extLst>
            <c:ext xmlns:c16="http://schemas.microsoft.com/office/drawing/2014/chart" uri="{C3380CC4-5D6E-409C-BE32-E72D297353CC}">
              <c16:uniqueId val="{00000003-A083-45C8-A592-83FC3D68744B}"/>
            </c:ext>
          </c:extLst>
        </c:ser>
        <c:dLbls>
          <c:showLegendKey val="0"/>
          <c:showVal val="0"/>
          <c:showCatName val="0"/>
          <c:showSerName val="0"/>
          <c:showPercent val="0"/>
          <c:showBubbleSize val="0"/>
        </c:dLbls>
        <c:gapWidth val="150"/>
        <c:overlap val="100"/>
        <c:axId val="510052856"/>
        <c:axId val="510053176"/>
      </c:barChart>
      <c:catAx>
        <c:axId val="5100528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ysClr val="windowText" lastClr="000000"/>
                </a:solidFill>
                <a:latin typeface="+mn-lt"/>
                <a:ea typeface="+mn-ea"/>
                <a:cs typeface="+mn-cs"/>
              </a:defRPr>
            </a:pPr>
            <a:endParaRPr lang="en-US"/>
          </a:p>
        </c:txPr>
        <c:crossAx val="510053176"/>
        <c:crosses val="autoZero"/>
        <c:auto val="1"/>
        <c:lblAlgn val="ctr"/>
        <c:lblOffset val="100"/>
        <c:noMultiLvlLbl val="0"/>
      </c:catAx>
      <c:valAx>
        <c:axId val="510053176"/>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51005285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b="1" dirty="0">
                <a:solidFill>
                  <a:sysClr val="windowText" lastClr="000000"/>
                </a:solidFill>
              </a:rPr>
              <a:t>Average Total Remaining Student Loan Debt</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Loans!$E$5:$E$7</c:f>
              <c:strCache>
                <c:ptCount val="3"/>
                <c:pt idx="0">
                  <c:v>2017-2018 (n=277)</c:v>
                </c:pt>
                <c:pt idx="1">
                  <c:v>2018-2019 (n=121)</c:v>
                </c:pt>
                <c:pt idx="2">
                  <c:v>Aggregate (n=1085)</c:v>
                </c:pt>
              </c:strCache>
            </c:strRef>
          </c:cat>
          <c:val>
            <c:numRef>
              <c:f>Loans!$G$5:$G$7</c:f>
              <c:numCache>
                <c:formatCode>_("$"* #,##0.00_);_("$"* \(#,##0.00\);_("$"* "-"??_);_(@_)</c:formatCode>
                <c:ptCount val="3"/>
                <c:pt idx="0">
                  <c:v>37688.591020942404</c:v>
                </c:pt>
                <c:pt idx="1">
                  <c:v>33575.289308176099</c:v>
                </c:pt>
                <c:pt idx="2">
                  <c:v>36479.690887245837</c:v>
                </c:pt>
              </c:numCache>
            </c:numRef>
          </c:val>
          <c:extLst>
            <c:ext xmlns:c16="http://schemas.microsoft.com/office/drawing/2014/chart" uri="{C3380CC4-5D6E-409C-BE32-E72D297353CC}">
              <c16:uniqueId val="{00000000-EBBA-4E9A-96B9-D269C69BCF83}"/>
            </c:ext>
          </c:extLst>
        </c:ser>
        <c:dLbls>
          <c:showLegendKey val="0"/>
          <c:showVal val="0"/>
          <c:showCatName val="0"/>
          <c:showSerName val="0"/>
          <c:showPercent val="0"/>
          <c:showBubbleSize val="0"/>
        </c:dLbls>
        <c:gapWidth val="219"/>
        <c:overlap val="-27"/>
        <c:axId val="123117823"/>
        <c:axId val="2140445999"/>
      </c:barChart>
      <c:catAx>
        <c:axId val="1231178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140445999"/>
        <c:crosses val="autoZero"/>
        <c:auto val="1"/>
        <c:lblAlgn val="ctr"/>
        <c:lblOffset val="100"/>
        <c:noMultiLvlLbl val="0"/>
      </c:catAx>
      <c:valAx>
        <c:axId val="2140445999"/>
        <c:scaling>
          <c:orientation val="minMax"/>
        </c:scaling>
        <c:delete val="0"/>
        <c:axPos val="l"/>
        <c:numFmt formatCode="_(&quot;$&quot;* #,##0.00_);_(&quot;$&quot;* \(#,##0.0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3117823"/>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dirty="0">
                <a:solidFill>
                  <a:sysClr val="windowText" lastClr="000000"/>
                </a:solidFill>
              </a:rPr>
              <a:t>To Analyze, Synthesize, Think Critically, Solve Problems and Make Decisions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3"/>
          <c:order val="0"/>
          <c:tx>
            <c:strRef>
              <c:f>'Other Motivations'!$J$15</c:f>
              <c:strCache>
                <c:ptCount val="1"/>
                <c:pt idx="0">
                  <c:v>Very Unprepared</c:v>
                </c:pt>
              </c:strCache>
            </c:strRef>
          </c:tx>
          <c:spPr>
            <a:solidFill>
              <a:srgbClr val="C00000"/>
            </a:solidFill>
            <a:ln>
              <a:noFill/>
            </a:ln>
            <a:effectLst/>
          </c:spPr>
          <c:invertIfNegative val="0"/>
          <c:cat>
            <c:strRef>
              <c:f>'Other Motivations'!$I$16:$I$20</c:f>
              <c:strCache>
                <c:ptCount val="5"/>
                <c:pt idx="0">
                  <c:v>2015 (n =561)</c:v>
                </c:pt>
                <c:pt idx="1">
                  <c:v>2016 (n =475)</c:v>
                </c:pt>
                <c:pt idx="2">
                  <c:v>2017 (n =572)</c:v>
                </c:pt>
                <c:pt idx="3">
                  <c:v>2018 (n =443)</c:v>
                </c:pt>
                <c:pt idx="4">
                  <c:v>2019 (n =192)</c:v>
                </c:pt>
              </c:strCache>
            </c:strRef>
          </c:cat>
          <c:val>
            <c:numRef>
              <c:f>'Other Motivations'!$J$16:$J$20</c:f>
              <c:numCache>
                <c:formatCode>0%</c:formatCode>
                <c:ptCount val="5"/>
                <c:pt idx="0">
                  <c:v>8.8809946714031966E-3</c:v>
                </c:pt>
                <c:pt idx="1">
                  <c:v>6.3025210084033615E-3</c:v>
                </c:pt>
                <c:pt idx="2">
                  <c:v>3.5026269702276708E-3</c:v>
                </c:pt>
                <c:pt idx="3">
                  <c:v>6.7264573991031393E-3</c:v>
                </c:pt>
                <c:pt idx="4">
                  <c:v>5.208333333333333E-3</c:v>
                </c:pt>
              </c:numCache>
            </c:numRef>
          </c:val>
          <c:extLst>
            <c:ext xmlns:c16="http://schemas.microsoft.com/office/drawing/2014/chart" uri="{C3380CC4-5D6E-409C-BE32-E72D297353CC}">
              <c16:uniqueId val="{00000000-7F13-44C7-9811-DF91657A6622}"/>
            </c:ext>
          </c:extLst>
        </c:ser>
        <c:ser>
          <c:idx val="2"/>
          <c:order val="1"/>
          <c:tx>
            <c:strRef>
              <c:f>'Other Motivations'!$K$15</c:f>
              <c:strCache>
                <c:ptCount val="1"/>
                <c:pt idx="0">
                  <c:v>Unprepared</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'Other Motivations'!$I$16:$I$20</c:f>
              <c:strCache>
                <c:ptCount val="5"/>
                <c:pt idx="0">
                  <c:v>2015 (n =561)</c:v>
                </c:pt>
                <c:pt idx="1">
                  <c:v>2016 (n =475)</c:v>
                </c:pt>
                <c:pt idx="2">
                  <c:v>2017 (n =572)</c:v>
                </c:pt>
                <c:pt idx="3">
                  <c:v>2018 (n =443)</c:v>
                </c:pt>
                <c:pt idx="4">
                  <c:v>2019 (n =192)</c:v>
                </c:pt>
              </c:strCache>
            </c:strRef>
          </c:cat>
          <c:val>
            <c:numRef>
              <c:f>'Other Motivations'!$K$16:$K$20</c:f>
              <c:numCache>
                <c:formatCode>0%</c:formatCode>
                <c:ptCount val="5"/>
                <c:pt idx="0">
                  <c:v>2.664298401420959E-2</c:v>
                </c:pt>
                <c:pt idx="1">
                  <c:v>2.5210084033613446E-2</c:v>
                </c:pt>
                <c:pt idx="2">
                  <c:v>2.6269702276707531E-2</c:v>
                </c:pt>
                <c:pt idx="3">
                  <c:v>2.0179372197309416E-2</c:v>
                </c:pt>
                <c:pt idx="4">
                  <c:v>1.5625E-2</c:v>
                </c:pt>
              </c:numCache>
            </c:numRef>
          </c:val>
          <c:extLst>
            <c:ext xmlns:c16="http://schemas.microsoft.com/office/drawing/2014/chart" uri="{C3380CC4-5D6E-409C-BE32-E72D297353CC}">
              <c16:uniqueId val="{00000001-7F13-44C7-9811-DF91657A6622}"/>
            </c:ext>
          </c:extLst>
        </c:ser>
        <c:ser>
          <c:idx val="1"/>
          <c:order val="2"/>
          <c:tx>
            <c:strRef>
              <c:f>'Other Motivations'!$L$15</c:f>
              <c:strCache>
                <c:ptCount val="1"/>
                <c:pt idx="0">
                  <c:v>Prepared</c:v>
                </c:pt>
              </c:strCache>
            </c:strRef>
          </c:tx>
          <c:spPr>
            <a:solidFill>
              <a:srgbClr val="92D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'Other Motivations'!$I$16:$I$20</c:f>
              <c:strCache>
                <c:ptCount val="5"/>
                <c:pt idx="0">
                  <c:v>2015 (n =561)</c:v>
                </c:pt>
                <c:pt idx="1">
                  <c:v>2016 (n =475)</c:v>
                </c:pt>
                <c:pt idx="2">
                  <c:v>2017 (n =572)</c:v>
                </c:pt>
                <c:pt idx="3">
                  <c:v>2018 (n =443)</c:v>
                </c:pt>
                <c:pt idx="4">
                  <c:v>2019 (n =192)</c:v>
                </c:pt>
              </c:strCache>
            </c:strRef>
          </c:cat>
          <c:val>
            <c:numRef>
              <c:f>'Other Motivations'!$L$16:$L$20</c:f>
              <c:numCache>
                <c:formatCode>0%</c:formatCode>
                <c:ptCount val="5"/>
                <c:pt idx="0">
                  <c:v>0.38188277087033745</c:v>
                </c:pt>
                <c:pt idx="1">
                  <c:v>0.40966386554621848</c:v>
                </c:pt>
                <c:pt idx="2">
                  <c:v>0.40280210157618213</c:v>
                </c:pt>
                <c:pt idx="3">
                  <c:v>0.35874439461883406</c:v>
                </c:pt>
                <c:pt idx="4">
                  <c:v>0.35416666666666669</c:v>
                </c:pt>
              </c:numCache>
            </c:numRef>
          </c:val>
          <c:extLst>
            <c:ext xmlns:c16="http://schemas.microsoft.com/office/drawing/2014/chart" uri="{C3380CC4-5D6E-409C-BE32-E72D297353CC}">
              <c16:uniqueId val="{00000002-7F13-44C7-9811-DF91657A6622}"/>
            </c:ext>
          </c:extLst>
        </c:ser>
        <c:ser>
          <c:idx val="0"/>
          <c:order val="3"/>
          <c:tx>
            <c:strRef>
              <c:f>'Other Motivations'!$M$15</c:f>
              <c:strCache>
                <c:ptCount val="1"/>
                <c:pt idx="0">
                  <c:v>Very Prepared</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'Other Motivations'!$I$16:$I$20</c:f>
              <c:strCache>
                <c:ptCount val="5"/>
                <c:pt idx="0">
                  <c:v>2015 (n =561)</c:v>
                </c:pt>
                <c:pt idx="1">
                  <c:v>2016 (n =475)</c:v>
                </c:pt>
                <c:pt idx="2">
                  <c:v>2017 (n =572)</c:v>
                </c:pt>
                <c:pt idx="3">
                  <c:v>2018 (n =443)</c:v>
                </c:pt>
                <c:pt idx="4">
                  <c:v>2019 (n =192)</c:v>
                </c:pt>
              </c:strCache>
            </c:strRef>
          </c:cat>
          <c:val>
            <c:numRef>
              <c:f>'Other Motivations'!$M$16:$M$20</c:f>
              <c:numCache>
                <c:formatCode>0%</c:formatCode>
                <c:ptCount val="5"/>
                <c:pt idx="0">
                  <c:v>0.58259325044404975</c:v>
                </c:pt>
                <c:pt idx="1">
                  <c:v>0.55882352941176472</c:v>
                </c:pt>
                <c:pt idx="2">
                  <c:v>0.56742556917688269</c:v>
                </c:pt>
                <c:pt idx="3">
                  <c:v>0.61434977578475336</c:v>
                </c:pt>
                <c:pt idx="4">
                  <c:v>0.625</c:v>
                </c:pt>
              </c:numCache>
            </c:numRef>
          </c:val>
          <c:extLst>
            <c:ext xmlns:c16="http://schemas.microsoft.com/office/drawing/2014/chart" uri="{C3380CC4-5D6E-409C-BE32-E72D297353CC}">
              <c16:uniqueId val="{00000003-7F13-44C7-9811-DF91657A6622}"/>
            </c:ext>
          </c:extLst>
        </c:ser>
        <c:dLbls>
          <c:showLegendKey val="0"/>
          <c:showVal val="0"/>
          <c:showCatName val="0"/>
          <c:showSerName val="0"/>
          <c:showPercent val="0"/>
          <c:showBubbleSize val="0"/>
        </c:dLbls>
        <c:gapWidth val="150"/>
        <c:overlap val="100"/>
        <c:axId val="510052856"/>
        <c:axId val="510053176"/>
      </c:barChart>
      <c:catAx>
        <c:axId val="5100528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ysClr val="windowText" lastClr="000000"/>
                </a:solidFill>
                <a:latin typeface="+mn-lt"/>
                <a:ea typeface="+mn-ea"/>
                <a:cs typeface="+mn-cs"/>
              </a:defRPr>
            </a:pPr>
            <a:endParaRPr lang="en-US"/>
          </a:p>
        </c:txPr>
        <c:crossAx val="510053176"/>
        <c:crosses val="autoZero"/>
        <c:auto val="1"/>
        <c:lblAlgn val="ctr"/>
        <c:lblOffset val="100"/>
        <c:noMultiLvlLbl val="0"/>
      </c:catAx>
      <c:valAx>
        <c:axId val="510053176"/>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crossAx val="51005285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dirty="0">
                <a:solidFill>
                  <a:sysClr val="windowText" lastClr="000000"/>
                </a:solidFill>
              </a:rPr>
              <a:t>To Articulate and Apply a Public Service Perspective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3"/>
          <c:order val="0"/>
          <c:tx>
            <c:strRef>
              <c:f>'Other Motivations'!$J$22</c:f>
              <c:strCache>
                <c:ptCount val="1"/>
                <c:pt idx="0">
                  <c:v>Very Unprepared</c:v>
                </c:pt>
              </c:strCache>
            </c:strRef>
          </c:tx>
          <c:spPr>
            <a:solidFill>
              <a:srgbClr val="C00000"/>
            </a:solidFill>
            <a:ln>
              <a:noFill/>
            </a:ln>
            <a:effectLst/>
          </c:spPr>
          <c:invertIfNegative val="0"/>
          <c:cat>
            <c:strRef>
              <c:f>'Other Motivations'!$I$23:$I$27</c:f>
              <c:strCache>
                <c:ptCount val="5"/>
                <c:pt idx="0">
                  <c:v>2015 (n =561)</c:v>
                </c:pt>
                <c:pt idx="1">
                  <c:v>2016 (n =475)</c:v>
                </c:pt>
                <c:pt idx="2">
                  <c:v>2017 (n =572)</c:v>
                </c:pt>
                <c:pt idx="3">
                  <c:v>2018 (n =443)</c:v>
                </c:pt>
                <c:pt idx="4">
                  <c:v>2019 (n =192)</c:v>
                </c:pt>
              </c:strCache>
            </c:strRef>
          </c:cat>
          <c:val>
            <c:numRef>
              <c:f>'Other Motivations'!$J$23:$J$27</c:f>
              <c:numCache>
                <c:formatCode>0%</c:formatCode>
                <c:ptCount val="5"/>
                <c:pt idx="0">
                  <c:v>1.0733452593917709E-2</c:v>
                </c:pt>
                <c:pt idx="1">
                  <c:v>6.3559322033898309E-3</c:v>
                </c:pt>
                <c:pt idx="2">
                  <c:v>5.272407732864675E-3</c:v>
                </c:pt>
                <c:pt idx="3">
                  <c:v>8.948545861297539E-3</c:v>
                </c:pt>
                <c:pt idx="4">
                  <c:v>1.0471204188481676E-2</c:v>
                </c:pt>
              </c:numCache>
            </c:numRef>
          </c:val>
          <c:extLst>
            <c:ext xmlns:c16="http://schemas.microsoft.com/office/drawing/2014/chart" uri="{C3380CC4-5D6E-409C-BE32-E72D297353CC}">
              <c16:uniqueId val="{00000000-B9CB-4773-8827-D432FDAAC9E3}"/>
            </c:ext>
          </c:extLst>
        </c:ser>
        <c:ser>
          <c:idx val="2"/>
          <c:order val="1"/>
          <c:tx>
            <c:strRef>
              <c:f>'Other Motivations'!$K$22</c:f>
              <c:strCache>
                <c:ptCount val="1"/>
                <c:pt idx="0">
                  <c:v>Unprepared</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'Other Motivations'!$I$23:$I$27</c:f>
              <c:strCache>
                <c:ptCount val="5"/>
                <c:pt idx="0">
                  <c:v>2015 (n =561)</c:v>
                </c:pt>
                <c:pt idx="1">
                  <c:v>2016 (n =475)</c:v>
                </c:pt>
                <c:pt idx="2">
                  <c:v>2017 (n =572)</c:v>
                </c:pt>
                <c:pt idx="3">
                  <c:v>2018 (n =443)</c:v>
                </c:pt>
                <c:pt idx="4">
                  <c:v>2019 (n =192)</c:v>
                </c:pt>
              </c:strCache>
            </c:strRef>
          </c:cat>
          <c:val>
            <c:numRef>
              <c:f>'Other Motivations'!$K$23:$K$27</c:f>
              <c:numCache>
                <c:formatCode>0%</c:formatCode>
                <c:ptCount val="5"/>
                <c:pt idx="0">
                  <c:v>4.1144901610017888E-2</c:v>
                </c:pt>
                <c:pt idx="1">
                  <c:v>4.025423728813559E-2</c:v>
                </c:pt>
                <c:pt idx="2">
                  <c:v>5.0966608084358524E-2</c:v>
                </c:pt>
                <c:pt idx="3">
                  <c:v>4.2505592841163314E-2</c:v>
                </c:pt>
                <c:pt idx="4">
                  <c:v>1.5706806282722512E-2</c:v>
                </c:pt>
              </c:numCache>
            </c:numRef>
          </c:val>
          <c:extLst>
            <c:ext xmlns:c16="http://schemas.microsoft.com/office/drawing/2014/chart" uri="{C3380CC4-5D6E-409C-BE32-E72D297353CC}">
              <c16:uniqueId val="{00000001-B9CB-4773-8827-D432FDAAC9E3}"/>
            </c:ext>
          </c:extLst>
        </c:ser>
        <c:ser>
          <c:idx val="1"/>
          <c:order val="2"/>
          <c:tx>
            <c:strRef>
              <c:f>'Other Motivations'!$L$22</c:f>
              <c:strCache>
                <c:ptCount val="1"/>
                <c:pt idx="0">
                  <c:v>Prepared</c:v>
                </c:pt>
              </c:strCache>
            </c:strRef>
          </c:tx>
          <c:spPr>
            <a:solidFill>
              <a:srgbClr val="92D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'Other Motivations'!$I$23:$I$27</c:f>
              <c:strCache>
                <c:ptCount val="5"/>
                <c:pt idx="0">
                  <c:v>2015 (n =561)</c:v>
                </c:pt>
                <c:pt idx="1">
                  <c:v>2016 (n =475)</c:v>
                </c:pt>
                <c:pt idx="2">
                  <c:v>2017 (n =572)</c:v>
                </c:pt>
                <c:pt idx="3">
                  <c:v>2018 (n =443)</c:v>
                </c:pt>
                <c:pt idx="4">
                  <c:v>2019 (n =192)</c:v>
                </c:pt>
              </c:strCache>
            </c:strRef>
          </c:cat>
          <c:val>
            <c:numRef>
              <c:f>'Other Motivations'!$L$23:$L$27</c:f>
              <c:numCache>
                <c:formatCode>0%</c:formatCode>
                <c:ptCount val="5"/>
                <c:pt idx="0">
                  <c:v>0.45438282647584971</c:v>
                </c:pt>
                <c:pt idx="1">
                  <c:v>0.46822033898305082</c:v>
                </c:pt>
                <c:pt idx="2">
                  <c:v>0.43936731107205623</c:v>
                </c:pt>
                <c:pt idx="3">
                  <c:v>0.40939597315436244</c:v>
                </c:pt>
                <c:pt idx="4">
                  <c:v>0.39267015706806285</c:v>
                </c:pt>
              </c:numCache>
            </c:numRef>
          </c:val>
          <c:extLst>
            <c:ext xmlns:c16="http://schemas.microsoft.com/office/drawing/2014/chart" uri="{C3380CC4-5D6E-409C-BE32-E72D297353CC}">
              <c16:uniqueId val="{00000002-B9CB-4773-8827-D432FDAAC9E3}"/>
            </c:ext>
          </c:extLst>
        </c:ser>
        <c:ser>
          <c:idx val="0"/>
          <c:order val="3"/>
          <c:tx>
            <c:strRef>
              <c:f>'Other Motivations'!$M$22</c:f>
              <c:strCache>
                <c:ptCount val="1"/>
                <c:pt idx="0">
                  <c:v>Very Prepared</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'Other Motivations'!$I$23:$I$27</c:f>
              <c:strCache>
                <c:ptCount val="5"/>
                <c:pt idx="0">
                  <c:v>2015 (n =561)</c:v>
                </c:pt>
                <c:pt idx="1">
                  <c:v>2016 (n =475)</c:v>
                </c:pt>
                <c:pt idx="2">
                  <c:v>2017 (n =572)</c:v>
                </c:pt>
                <c:pt idx="3">
                  <c:v>2018 (n =443)</c:v>
                </c:pt>
                <c:pt idx="4">
                  <c:v>2019 (n =192)</c:v>
                </c:pt>
              </c:strCache>
            </c:strRef>
          </c:cat>
          <c:val>
            <c:numRef>
              <c:f>'Other Motivations'!$M$23:$M$27</c:f>
              <c:numCache>
                <c:formatCode>0%</c:formatCode>
                <c:ptCount val="5"/>
                <c:pt idx="0">
                  <c:v>0.49373881932021468</c:v>
                </c:pt>
                <c:pt idx="1">
                  <c:v>0.48516949152542371</c:v>
                </c:pt>
                <c:pt idx="2">
                  <c:v>0.50439367311072059</c:v>
                </c:pt>
                <c:pt idx="3">
                  <c:v>0.53914988814317677</c:v>
                </c:pt>
                <c:pt idx="4">
                  <c:v>0.58115183246073299</c:v>
                </c:pt>
              </c:numCache>
            </c:numRef>
          </c:val>
          <c:extLst>
            <c:ext xmlns:c16="http://schemas.microsoft.com/office/drawing/2014/chart" uri="{C3380CC4-5D6E-409C-BE32-E72D297353CC}">
              <c16:uniqueId val="{00000003-B9CB-4773-8827-D432FDAAC9E3}"/>
            </c:ext>
          </c:extLst>
        </c:ser>
        <c:dLbls>
          <c:showLegendKey val="0"/>
          <c:showVal val="0"/>
          <c:showCatName val="0"/>
          <c:showSerName val="0"/>
          <c:showPercent val="0"/>
          <c:showBubbleSize val="0"/>
        </c:dLbls>
        <c:gapWidth val="150"/>
        <c:overlap val="100"/>
        <c:axId val="510052856"/>
        <c:axId val="510053176"/>
      </c:barChart>
      <c:catAx>
        <c:axId val="5100528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ysClr val="windowText" lastClr="000000"/>
                </a:solidFill>
                <a:latin typeface="+mn-lt"/>
                <a:ea typeface="+mn-ea"/>
                <a:cs typeface="+mn-cs"/>
              </a:defRPr>
            </a:pPr>
            <a:endParaRPr lang="en-US"/>
          </a:p>
        </c:txPr>
        <c:crossAx val="510053176"/>
        <c:crosses val="autoZero"/>
        <c:auto val="1"/>
        <c:lblAlgn val="ctr"/>
        <c:lblOffset val="100"/>
        <c:noMultiLvlLbl val="0"/>
      </c:catAx>
      <c:valAx>
        <c:axId val="510053176"/>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ysClr val="windowText" lastClr="000000"/>
                </a:solidFill>
                <a:latin typeface="+mn-lt"/>
                <a:ea typeface="+mn-ea"/>
                <a:cs typeface="+mn-cs"/>
              </a:defRPr>
            </a:pPr>
            <a:endParaRPr lang="en-US"/>
          </a:p>
        </c:txPr>
        <c:crossAx val="51005285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b="1" dirty="0">
                <a:solidFill>
                  <a:sysClr val="windowText" lastClr="000000"/>
                </a:solidFill>
              </a:rPr>
              <a:t>To Communicate and Interact Productively with a Diverse and Changing Workforce and Citizenry</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3"/>
          <c:order val="0"/>
          <c:tx>
            <c:strRef>
              <c:f>'Other Motivations'!$J$29</c:f>
              <c:strCache>
                <c:ptCount val="1"/>
                <c:pt idx="0">
                  <c:v>Very Unprepared</c:v>
                </c:pt>
              </c:strCache>
            </c:strRef>
          </c:tx>
          <c:spPr>
            <a:solidFill>
              <a:srgbClr val="C00000"/>
            </a:solidFill>
            <a:ln>
              <a:noFill/>
            </a:ln>
            <a:effectLst/>
          </c:spPr>
          <c:invertIfNegative val="0"/>
          <c:cat>
            <c:strRef>
              <c:f>'Other Motivations'!$I$30:$I$34</c:f>
              <c:strCache>
                <c:ptCount val="5"/>
                <c:pt idx="0">
                  <c:v>2015 (n =561)</c:v>
                </c:pt>
                <c:pt idx="1">
                  <c:v>2016 (n =475)</c:v>
                </c:pt>
                <c:pt idx="2">
                  <c:v>2017 (n =572)</c:v>
                </c:pt>
                <c:pt idx="3">
                  <c:v>2018 (n =443)</c:v>
                </c:pt>
                <c:pt idx="4">
                  <c:v>2019 (n =192)</c:v>
                </c:pt>
              </c:strCache>
            </c:strRef>
          </c:cat>
          <c:val>
            <c:numRef>
              <c:f>'Other Motivations'!$J$30:$J$34</c:f>
              <c:numCache>
                <c:formatCode>0%</c:formatCode>
                <c:ptCount val="5"/>
                <c:pt idx="0">
                  <c:v>1.4362657091561939E-2</c:v>
                </c:pt>
                <c:pt idx="1">
                  <c:v>6.3157894736842104E-3</c:v>
                </c:pt>
                <c:pt idx="2">
                  <c:v>1.7513134851138354E-3</c:v>
                </c:pt>
                <c:pt idx="3">
                  <c:v>6.7114093959731542E-3</c:v>
                </c:pt>
                <c:pt idx="4">
                  <c:v>2.0833333333333332E-2</c:v>
                </c:pt>
              </c:numCache>
            </c:numRef>
          </c:val>
          <c:extLst>
            <c:ext xmlns:c16="http://schemas.microsoft.com/office/drawing/2014/chart" uri="{C3380CC4-5D6E-409C-BE32-E72D297353CC}">
              <c16:uniqueId val="{00000000-23B0-40B1-90DF-FE73C48E6299}"/>
            </c:ext>
          </c:extLst>
        </c:ser>
        <c:ser>
          <c:idx val="2"/>
          <c:order val="1"/>
          <c:tx>
            <c:strRef>
              <c:f>'Other Motivations'!$K$29</c:f>
              <c:strCache>
                <c:ptCount val="1"/>
                <c:pt idx="0">
                  <c:v>Unprepared</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'Other Motivations'!$I$30:$I$34</c:f>
              <c:strCache>
                <c:ptCount val="5"/>
                <c:pt idx="0">
                  <c:v>2015 (n =561)</c:v>
                </c:pt>
                <c:pt idx="1">
                  <c:v>2016 (n =475)</c:v>
                </c:pt>
                <c:pt idx="2">
                  <c:v>2017 (n =572)</c:v>
                </c:pt>
                <c:pt idx="3">
                  <c:v>2018 (n =443)</c:v>
                </c:pt>
                <c:pt idx="4">
                  <c:v>2019 (n =192)</c:v>
                </c:pt>
              </c:strCache>
            </c:strRef>
          </c:cat>
          <c:val>
            <c:numRef>
              <c:f>'Other Motivations'!$K$30:$K$34</c:f>
              <c:numCache>
                <c:formatCode>0%</c:formatCode>
                <c:ptCount val="5"/>
                <c:pt idx="0">
                  <c:v>5.9245960502692999E-2</c:v>
                </c:pt>
                <c:pt idx="1">
                  <c:v>0.08</c:v>
                </c:pt>
                <c:pt idx="2">
                  <c:v>4.2031523642732049E-2</c:v>
                </c:pt>
                <c:pt idx="3">
                  <c:v>5.3691275167785234E-2</c:v>
                </c:pt>
                <c:pt idx="4">
                  <c:v>3.125E-2</c:v>
                </c:pt>
              </c:numCache>
            </c:numRef>
          </c:val>
          <c:extLst>
            <c:ext xmlns:c16="http://schemas.microsoft.com/office/drawing/2014/chart" uri="{C3380CC4-5D6E-409C-BE32-E72D297353CC}">
              <c16:uniqueId val="{00000001-23B0-40B1-90DF-FE73C48E6299}"/>
            </c:ext>
          </c:extLst>
        </c:ser>
        <c:ser>
          <c:idx val="1"/>
          <c:order val="2"/>
          <c:tx>
            <c:strRef>
              <c:f>'Other Motivations'!$L$29</c:f>
              <c:strCache>
                <c:ptCount val="1"/>
                <c:pt idx="0">
                  <c:v>Prepared</c:v>
                </c:pt>
              </c:strCache>
            </c:strRef>
          </c:tx>
          <c:spPr>
            <a:solidFill>
              <a:srgbClr val="92D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'Other Motivations'!$I$30:$I$34</c:f>
              <c:strCache>
                <c:ptCount val="5"/>
                <c:pt idx="0">
                  <c:v>2015 (n =561)</c:v>
                </c:pt>
                <c:pt idx="1">
                  <c:v>2016 (n =475)</c:v>
                </c:pt>
                <c:pt idx="2">
                  <c:v>2017 (n =572)</c:v>
                </c:pt>
                <c:pt idx="3">
                  <c:v>2018 (n =443)</c:v>
                </c:pt>
                <c:pt idx="4">
                  <c:v>2019 (n =192)</c:v>
                </c:pt>
              </c:strCache>
            </c:strRef>
          </c:cat>
          <c:val>
            <c:numRef>
              <c:f>'Other Motivations'!$L$30:$L$34</c:f>
              <c:numCache>
                <c:formatCode>0%</c:formatCode>
                <c:ptCount val="5"/>
                <c:pt idx="0">
                  <c:v>0.45601436265709155</c:v>
                </c:pt>
                <c:pt idx="1">
                  <c:v>0.4905263157894737</c:v>
                </c:pt>
                <c:pt idx="2">
                  <c:v>0.46409807355516636</c:v>
                </c:pt>
                <c:pt idx="3">
                  <c:v>0.41834451901565994</c:v>
                </c:pt>
                <c:pt idx="4">
                  <c:v>0.359375</c:v>
                </c:pt>
              </c:numCache>
            </c:numRef>
          </c:val>
          <c:extLst>
            <c:ext xmlns:c16="http://schemas.microsoft.com/office/drawing/2014/chart" uri="{C3380CC4-5D6E-409C-BE32-E72D297353CC}">
              <c16:uniqueId val="{00000002-23B0-40B1-90DF-FE73C48E6299}"/>
            </c:ext>
          </c:extLst>
        </c:ser>
        <c:ser>
          <c:idx val="0"/>
          <c:order val="3"/>
          <c:tx>
            <c:strRef>
              <c:f>'Other Motivations'!$M$29</c:f>
              <c:strCache>
                <c:ptCount val="1"/>
                <c:pt idx="0">
                  <c:v>Very Prepared</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'Other Motivations'!$I$30:$I$34</c:f>
              <c:strCache>
                <c:ptCount val="5"/>
                <c:pt idx="0">
                  <c:v>2015 (n =561)</c:v>
                </c:pt>
                <c:pt idx="1">
                  <c:v>2016 (n =475)</c:v>
                </c:pt>
                <c:pt idx="2">
                  <c:v>2017 (n =572)</c:v>
                </c:pt>
                <c:pt idx="3">
                  <c:v>2018 (n =443)</c:v>
                </c:pt>
                <c:pt idx="4">
                  <c:v>2019 (n =192)</c:v>
                </c:pt>
              </c:strCache>
            </c:strRef>
          </c:cat>
          <c:val>
            <c:numRef>
              <c:f>'Other Motivations'!$M$30:$M$34</c:f>
              <c:numCache>
                <c:formatCode>0%</c:formatCode>
                <c:ptCount val="5"/>
                <c:pt idx="0">
                  <c:v>0.47037701974865348</c:v>
                </c:pt>
                <c:pt idx="1">
                  <c:v>0.42315789473684212</c:v>
                </c:pt>
                <c:pt idx="2">
                  <c:v>0.49211908931698772</c:v>
                </c:pt>
                <c:pt idx="3">
                  <c:v>0.52125279642058164</c:v>
                </c:pt>
                <c:pt idx="4">
                  <c:v>0.58854166666666663</c:v>
                </c:pt>
              </c:numCache>
            </c:numRef>
          </c:val>
          <c:extLst>
            <c:ext xmlns:c16="http://schemas.microsoft.com/office/drawing/2014/chart" uri="{C3380CC4-5D6E-409C-BE32-E72D297353CC}">
              <c16:uniqueId val="{00000003-23B0-40B1-90DF-FE73C48E6299}"/>
            </c:ext>
          </c:extLst>
        </c:ser>
        <c:dLbls>
          <c:showLegendKey val="0"/>
          <c:showVal val="0"/>
          <c:showCatName val="0"/>
          <c:showSerName val="0"/>
          <c:showPercent val="0"/>
          <c:showBubbleSize val="0"/>
        </c:dLbls>
        <c:gapWidth val="150"/>
        <c:overlap val="100"/>
        <c:axId val="510052856"/>
        <c:axId val="510053176"/>
      </c:barChart>
      <c:catAx>
        <c:axId val="5100528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ysClr val="windowText" lastClr="000000"/>
                </a:solidFill>
                <a:latin typeface="+mn-lt"/>
                <a:ea typeface="+mn-ea"/>
                <a:cs typeface="+mn-cs"/>
              </a:defRPr>
            </a:pPr>
            <a:endParaRPr lang="en-US"/>
          </a:p>
        </c:txPr>
        <c:crossAx val="510053176"/>
        <c:crosses val="autoZero"/>
        <c:auto val="1"/>
        <c:lblAlgn val="ctr"/>
        <c:lblOffset val="100"/>
        <c:noMultiLvlLbl val="0"/>
      </c:catAx>
      <c:valAx>
        <c:axId val="510053176"/>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ysClr val="windowText" lastClr="000000"/>
                </a:solidFill>
                <a:latin typeface="+mn-lt"/>
                <a:ea typeface="+mn-ea"/>
                <a:cs typeface="+mn-cs"/>
              </a:defRPr>
            </a:pPr>
            <a:endParaRPr lang="en-US"/>
          </a:p>
        </c:txPr>
        <c:crossAx val="51005285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0" i="0" u="none" strike="noStrike" kern="1200" spc="0" baseline="0">
                <a:solidFill>
                  <a:schemeClr val="tx1"/>
                </a:solidFill>
                <a:latin typeface="+mn-lt"/>
                <a:ea typeface="+mn-ea"/>
                <a:cs typeface="+mn-cs"/>
              </a:defRPr>
            </a:pPr>
            <a:r>
              <a:rPr lang="en-US" sz="2800" b="1">
                <a:solidFill>
                  <a:schemeClr val="tx1"/>
                </a:solidFill>
              </a:rPr>
              <a:t>New Enrollments</a:t>
            </a:r>
          </a:p>
        </c:rich>
      </c:tx>
      <c:overlay val="0"/>
      <c:spPr>
        <a:noFill/>
        <a:ln>
          <a:noFill/>
        </a:ln>
        <a:effectLst/>
      </c:spPr>
      <c:txPr>
        <a:bodyPr rot="0" spcFirstLastPara="1" vertOverflow="ellipsis" vert="horz" wrap="square" anchor="ctr" anchorCtr="1"/>
        <a:lstStyle/>
        <a:p>
          <a:pPr>
            <a:defRPr sz="2800" b="0"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dLbls>
          <c:showLegendKey val="0"/>
          <c:showVal val="0"/>
          <c:showCatName val="0"/>
          <c:showSerName val="0"/>
          <c:showPercent val="0"/>
          <c:showBubbleSize val="0"/>
        </c:dLbls>
        <c:gapWidth val="219"/>
        <c:overlap val="-27"/>
        <c:axId val="500178575"/>
        <c:axId val="808579503"/>
      </c:barChart>
      <c:catAx>
        <c:axId val="50017857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808579503"/>
        <c:crosses val="autoZero"/>
        <c:auto val="1"/>
        <c:lblAlgn val="ctr"/>
        <c:lblOffset val="100"/>
        <c:noMultiLvlLbl val="0"/>
      </c:catAx>
      <c:valAx>
        <c:axId val="808579503"/>
        <c:scaling>
          <c:orientation val="minMax"/>
        </c:scaling>
        <c:delete val="0"/>
        <c:axPos val="l"/>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50017857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ysClr val="windowText" lastClr="000000"/>
                </a:solidFill>
                <a:latin typeface="+mn-lt"/>
                <a:ea typeface="+mn-ea"/>
                <a:cs typeface="+mn-cs"/>
              </a:defRPr>
            </a:pPr>
            <a:r>
              <a:rPr lang="en-US" sz="2400" b="1" dirty="0">
                <a:solidFill>
                  <a:sysClr val="windowText" lastClr="000000"/>
                </a:solidFill>
              </a:rPr>
              <a:t>Total Enrollment</a:t>
            </a:r>
            <a:r>
              <a:rPr lang="en-US" sz="2400" b="1" baseline="0" dirty="0">
                <a:solidFill>
                  <a:sysClr val="windowText" lastClr="000000"/>
                </a:solidFill>
              </a:rPr>
              <a:t> Trend</a:t>
            </a:r>
            <a:endParaRPr lang="en-US" sz="2400" b="1" dirty="0">
              <a:solidFill>
                <a:sysClr val="windowText" lastClr="000000"/>
              </a:solidFill>
            </a:endParaRPr>
          </a:p>
        </c:rich>
      </c:tx>
      <c:overlay val="0"/>
      <c:spPr>
        <a:noFill/>
        <a:ln>
          <a:noFill/>
        </a:ln>
        <a:effectLst/>
      </c:spPr>
      <c:txPr>
        <a:bodyPr rot="0" spcFirstLastPara="1" vertOverflow="ellipsis" vert="horz" wrap="square" anchor="ctr" anchorCtr="1"/>
        <a:lstStyle/>
        <a:p>
          <a:pPr>
            <a:defRPr sz="2400" b="0"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dLbls>
            <c:dLbl>
              <c:idx val="1"/>
              <c:layout>
                <c:manualLayout>
                  <c:x val="0"/>
                  <c:y val="-4.166666666666666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B6B-4E45-B7C0-5C707CADBD4A}"/>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1"/>
                </a:solidFill>
                <a:prstDash val="sysDot"/>
              </a:ln>
              <a:effectLst/>
            </c:spPr>
            <c:trendlineType val="linear"/>
            <c:dispRSqr val="0"/>
            <c:dispEq val="0"/>
          </c:trendline>
          <c:cat>
            <c:strRef>
              <c:f>Sheet1!$B$495:$B$499</c:f>
              <c:strCache>
                <c:ptCount val="5"/>
                <c:pt idx="0">
                  <c:v>Fall 2014</c:v>
                </c:pt>
                <c:pt idx="1">
                  <c:v>Fall 2015</c:v>
                </c:pt>
                <c:pt idx="2">
                  <c:v>Fall 2016</c:v>
                </c:pt>
                <c:pt idx="3">
                  <c:v>Fall 2017</c:v>
                </c:pt>
                <c:pt idx="4">
                  <c:v>Fall 2018</c:v>
                </c:pt>
              </c:strCache>
            </c:strRef>
          </c:cat>
          <c:val>
            <c:numRef>
              <c:f>Sheet1!$C$495:$C$499</c:f>
              <c:numCache>
                <c:formatCode>_(* #,##0_);_(* \(#,##0\);_(* "-"??_);_(@_)</c:formatCode>
                <c:ptCount val="5"/>
                <c:pt idx="0">
                  <c:v>16737</c:v>
                </c:pt>
                <c:pt idx="1">
                  <c:v>15837</c:v>
                </c:pt>
                <c:pt idx="2">
                  <c:v>15354</c:v>
                </c:pt>
                <c:pt idx="3">
                  <c:v>15538</c:v>
                </c:pt>
                <c:pt idx="4">
                  <c:v>15167</c:v>
                </c:pt>
              </c:numCache>
            </c:numRef>
          </c:val>
          <c:extLst>
            <c:ext xmlns:c16="http://schemas.microsoft.com/office/drawing/2014/chart" uri="{C3380CC4-5D6E-409C-BE32-E72D297353CC}">
              <c16:uniqueId val="{00000002-EB6B-4E45-B7C0-5C707CADBD4A}"/>
            </c:ext>
          </c:extLst>
        </c:ser>
        <c:dLbls>
          <c:showLegendKey val="0"/>
          <c:showVal val="0"/>
          <c:showCatName val="0"/>
          <c:showSerName val="0"/>
          <c:showPercent val="0"/>
          <c:showBubbleSize val="0"/>
        </c:dLbls>
        <c:gapWidth val="219"/>
        <c:overlap val="-27"/>
        <c:axId val="500178575"/>
        <c:axId val="808579503"/>
      </c:barChart>
      <c:catAx>
        <c:axId val="500178575"/>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1200" b="0" dirty="0">
                    <a:solidFill>
                      <a:schemeClr val="tx1"/>
                    </a:solidFill>
                  </a:rPr>
                  <a:t>N = 97 Programs</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solidFill>
                <a:latin typeface="+mn-lt"/>
                <a:ea typeface="+mn-ea"/>
                <a:cs typeface="+mn-cs"/>
              </a:defRPr>
            </a:pPr>
            <a:endParaRPr lang="en-US"/>
          </a:p>
        </c:txPr>
        <c:crossAx val="808579503"/>
        <c:crosses val="autoZero"/>
        <c:auto val="1"/>
        <c:lblAlgn val="ctr"/>
        <c:lblOffset val="100"/>
        <c:noMultiLvlLbl val="0"/>
      </c:catAx>
      <c:valAx>
        <c:axId val="808579503"/>
        <c:scaling>
          <c:orientation val="minMax"/>
        </c:scaling>
        <c:delete val="0"/>
        <c:axPos val="l"/>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Total Enrolled Students</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50017857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2000" b="1">
                <a:solidFill>
                  <a:sysClr val="windowText" lastClr="000000"/>
                </a:solidFill>
              </a:rPr>
              <a:t>Enrollment Trends by Degree Type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'Enrollment by Program Type'!$J$1</c:f>
              <c:strCache>
                <c:ptCount val="1"/>
                <c:pt idx="0">
                  <c:v>MPA (n=462)</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'Enrollment by Program Type'!$I$2:$I$7</c:f>
              <c:strCache>
                <c:ptCount val="6"/>
                <c:pt idx="0">
                  <c:v>2013-2014</c:v>
                </c:pt>
                <c:pt idx="1">
                  <c:v>2014-2015</c:v>
                </c:pt>
                <c:pt idx="2">
                  <c:v>2015-2016</c:v>
                </c:pt>
                <c:pt idx="3">
                  <c:v>2016-2017</c:v>
                </c:pt>
                <c:pt idx="4">
                  <c:v>2017-2018</c:v>
                </c:pt>
                <c:pt idx="5">
                  <c:v>2018-2019</c:v>
                </c:pt>
              </c:strCache>
            </c:strRef>
          </c:cat>
          <c:val>
            <c:numRef>
              <c:f>'Enrollment by Program Type'!$J$2:$J$7</c:f>
              <c:numCache>
                <c:formatCode>General</c:formatCode>
                <c:ptCount val="6"/>
                <c:pt idx="0">
                  <c:v>13611</c:v>
                </c:pt>
                <c:pt idx="1">
                  <c:v>13447</c:v>
                </c:pt>
                <c:pt idx="2">
                  <c:v>13257</c:v>
                </c:pt>
                <c:pt idx="3">
                  <c:v>12826</c:v>
                </c:pt>
                <c:pt idx="4">
                  <c:v>12481</c:v>
                </c:pt>
                <c:pt idx="5">
                  <c:v>12177</c:v>
                </c:pt>
              </c:numCache>
            </c:numRef>
          </c:val>
          <c:extLst>
            <c:ext xmlns:c16="http://schemas.microsoft.com/office/drawing/2014/chart" uri="{C3380CC4-5D6E-409C-BE32-E72D297353CC}">
              <c16:uniqueId val="{00000000-ED6A-4A14-802E-FC0F058B5361}"/>
            </c:ext>
          </c:extLst>
        </c:ser>
        <c:ser>
          <c:idx val="1"/>
          <c:order val="1"/>
          <c:tx>
            <c:strRef>
              <c:f>'Enrollment by Program Type'!$K$1</c:f>
              <c:strCache>
                <c:ptCount val="1"/>
                <c:pt idx="0">
                  <c:v>MPP (n=42)</c:v>
                </c:pt>
              </c:strCache>
            </c:strRef>
          </c:tx>
          <c:spPr>
            <a:solidFill>
              <a:schemeClr val="accent2"/>
            </a:solidFill>
            <a:ln>
              <a:noFill/>
            </a:ln>
            <a:effectLst/>
          </c:spPr>
          <c:invertIfNegative val="0"/>
          <c:dLbls>
            <c:dLbl>
              <c:idx val="0"/>
              <c:layout>
                <c:manualLayout>
                  <c:x val="1.2500000000000001E-2"/>
                  <c:y val="-2.083333333333333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D6A-4A14-802E-FC0F058B5361}"/>
                </c:ext>
              </c:extLst>
            </c:dLbl>
            <c:dLbl>
              <c:idx val="1"/>
              <c:layout>
                <c:manualLayout>
                  <c:x val="8.3333333333333714E-3"/>
                  <c:y val="-1.388888888888888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D6A-4A14-802E-FC0F058B5361}"/>
                </c:ext>
              </c:extLst>
            </c:dLbl>
            <c:dLbl>
              <c:idx val="2"/>
              <c:layout>
                <c:manualLayout>
                  <c:x val="4.1666666666666666E-3"/>
                  <c:y val="-3.472222222222222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D6A-4A14-802E-FC0F058B5361}"/>
                </c:ext>
              </c:extLst>
            </c:dLbl>
            <c:dLbl>
              <c:idx val="3"/>
              <c:layout>
                <c:manualLayout>
                  <c:x val="6.2500000000000003E-3"/>
                  <c:y val="-3.472222222222222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ED6A-4A14-802E-FC0F058B5361}"/>
                </c:ext>
              </c:extLst>
            </c:dLbl>
            <c:dLbl>
              <c:idx val="4"/>
              <c:layout>
                <c:manualLayout>
                  <c:x val="6.2500000000000003E-3"/>
                  <c:y val="-2.083333333333346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D6A-4A14-802E-FC0F058B5361}"/>
                </c:ext>
              </c:extLst>
            </c:dLbl>
            <c:dLbl>
              <c:idx val="5"/>
              <c:layout>
                <c:manualLayout>
                  <c:x val="1.2499999999999848E-2"/>
                  <c:y val="-3.125000000000012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D6A-4A14-802E-FC0F058B5361}"/>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'Enrollment by Program Type'!$I$2:$I$7</c:f>
              <c:strCache>
                <c:ptCount val="6"/>
                <c:pt idx="0">
                  <c:v>2013-2014</c:v>
                </c:pt>
                <c:pt idx="1">
                  <c:v>2014-2015</c:v>
                </c:pt>
                <c:pt idx="2">
                  <c:v>2015-2016</c:v>
                </c:pt>
                <c:pt idx="3">
                  <c:v>2016-2017</c:v>
                </c:pt>
                <c:pt idx="4">
                  <c:v>2017-2018</c:v>
                </c:pt>
                <c:pt idx="5">
                  <c:v>2018-2019</c:v>
                </c:pt>
              </c:strCache>
            </c:strRef>
          </c:cat>
          <c:val>
            <c:numRef>
              <c:f>'Enrollment by Program Type'!$K$2:$K$7</c:f>
              <c:numCache>
                <c:formatCode>General</c:formatCode>
                <c:ptCount val="6"/>
                <c:pt idx="0">
                  <c:v>1396</c:v>
                </c:pt>
                <c:pt idx="1">
                  <c:v>1248</c:v>
                </c:pt>
                <c:pt idx="2">
                  <c:v>794</c:v>
                </c:pt>
                <c:pt idx="3">
                  <c:v>712</c:v>
                </c:pt>
                <c:pt idx="4">
                  <c:v>1122</c:v>
                </c:pt>
                <c:pt idx="5">
                  <c:v>1084</c:v>
                </c:pt>
              </c:numCache>
            </c:numRef>
          </c:val>
          <c:extLst>
            <c:ext xmlns:c16="http://schemas.microsoft.com/office/drawing/2014/chart" uri="{C3380CC4-5D6E-409C-BE32-E72D297353CC}">
              <c16:uniqueId val="{00000007-ED6A-4A14-802E-FC0F058B5361}"/>
            </c:ext>
          </c:extLst>
        </c:ser>
        <c:ser>
          <c:idx val="2"/>
          <c:order val="2"/>
          <c:tx>
            <c:strRef>
              <c:f>'Enrollment by Program Type'!$L$1</c:f>
              <c:strCache>
                <c:ptCount val="1"/>
                <c:pt idx="0">
                  <c:v>Other (n=12)</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'Enrollment by Program Type'!$I$2:$I$7</c:f>
              <c:strCache>
                <c:ptCount val="6"/>
                <c:pt idx="0">
                  <c:v>2013-2014</c:v>
                </c:pt>
                <c:pt idx="1">
                  <c:v>2014-2015</c:v>
                </c:pt>
                <c:pt idx="2">
                  <c:v>2015-2016</c:v>
                </c:pt>
                <c:pt idx="3">
                  <c:v>2016-2017</c:v>
                </c:pt>
                <c:pt idx="4">
                  <c:v>2017-2018</c:v>
                </c:pt>
                <c:pt idx="5">
                  <c:v>2018-2019</c:v>
                </c:pt>
              </c:strCache>
            </c:strRef>
          </c:cat>
          <c:val>
            <c:numRef>
              <c:f>'Enrollment by Program Type'!$L$2:$L$7</c:f>
              <c:numCache>
                <c:formatCode>General</c:formatCode>
                <c:ptCount val="6"/>
                <c:pt idx="0">
                  <c:v>371</c:v>
                </c:pt>
                <c:pt idx="1">
                  <c:v>427</c:v>
                </c:pt>
                <c:pt idx="2">
                  <c:v>372</c:v>
                </c:pt>
                <c:pt idx="3">
                  <c:v>422</c:v>
                </c:pt>
                <c:pt idx="4">
                  <c:v>460</c:v>
                </c:pt>
                <c:pt idx="5">
                  <c:v>435</c:v>
                </c:pt>
              </c:numCache>
            </c:numRef>
          </c:val>
          <c:extLst>
            <c:ext xmlns:c16="http://schemas.microsoft.com/office/drawing/2014/chart" uri="{C3380CC4-5D6E-409C-BE32-E72D297353CC}">
              <c16:uniqueId val="{00000008-ED6A-4A14-802E-FC0F058B5361}"/>
            </c:ext>
          </c:extLst>
        </c:ser>
        <c:dLbls>
          <c:showLegendKey val="0"/>
          <c:showVal val="0"/>
          <c:showCatName val="0"/>
          <c:showSerName val="0"/>
          <c:showPercent val="0"/>
          <c:showBubbleSize val="0"/>
        </c:dLbls>
        <c:gapWidth val="219"/>
        <c:overlap val="-27"/>
        <c:axId val="199846559"/>
        <c:axId val="119837471"/>
      </c:barChart>
      <c:catAx>
        <c:axId val="19984655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crossAx val="119837471"/>
        <c:crosses val="autoZero"/>
        <c:auto val="1"/>
        <c:lblAlgn val="ctr"/>
        <c:lblOffset val="100"/>
        <c:noMultiLvlLbl val="0"/>
      </c:catAx>
      <c:valAx>
        <c:axId val="119837471"/>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crossAx val="19984655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mn-cs"/>
              </a:defRPr>
            </a:pPr>
            <a:r>
              <a:rPr lang="en-US" sz="1800" b="0" i="0" baseline="0">
                <a:solidFill>
                  <a:sysClr val="windowText" lastClr="000000"/>
                </a:solidFill>
                <a:effectLst/>
              </a:rPr>
              <a:t>Average Percent Enrolled By Category (Trends)</a:t>
            </a:r>
            <a:endParaRPr lang="en-US">
              <a:solidFill>
                <a:sysClr val="windowText" lastClr="000000"/>
              </a:solidFill>
              <a:effectLst/>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clustered"/>
        <c:varyColors val="0"/>
        <c:ser>
          <c:idx val="0"/>
          <c:order val="0"/>
          <c:tx>
            <c:strRef>
              <c:f>'Avg % Enrolled by Category'!$I$6</c:f>
              <c:strCache>
                <c:ptCount val="1"/>
                <c:pt idx="0">
                  <c:v>2013-2014</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'Avg % Enrolled by Category'!$J$5:$M$5</c:f>
              <c:strCache>
                <c:ptCount val="4"/>
                <c:pt idx="0">
                  <c:v>% International Students (n=66)</c:v>
                </c:pt>
                <c:pt idx="1">
                  <c:v>% Female Students (n=68)</c:v>
                </c:pt>
                <c:pt idx="2">
                  <c:v>% Part-time Students (n=56)</c:v>
                </c:pt>
                <c:pt idx="3">
                  <c:v>% Persons of Diversity (n=60)</c:v>
                </c:pt>
              </c:strCache>
            </c:strRef>
          </c:cat>
          <c:val>
            <c:numRef>
              <c:f>'Avg % Enrolled by Category'!$J$6:$M$6</c:f>
              <c:numCache>
                <c:formatCode>0.0</c:formatCode>
                <c:ptCount val="4"/>
                <c:pt idx="0">
                  <c:v>9.5</c:v>
                </c:pt>
                <c:pt idx="1">
                  <c:v>58</c:v>
                </c:pt>
                <c:pt idx="2">
                  <c:v>46.464285714285715</c:v>
                </c:pt>
                <c:pt idx="3">
                  <c:v>31.966666666666665</c:v>
                </c:pt>
              </c:numCache>
            </c:numRef>
          </c:val>
          <c:extLst>
            <c:ext xmlns:c16="http://schemas.microsoft.com/office/drawing/2014/chart" uri="{C3380CC4-5D6E-409C-BE32-E72D297353CC}">
              <c16:uniqueId val="{00000000-7C59-4D60-A5B7-592735FAA4E4}"/>
            </c:ext>
          </c:extLst>
        </c:ser>
        <c:ser>
          <c:idx val="1"/>
          <c:order val="1"/>
          <c:tx>
            <c:strRef>
              <c:f>'Avg % Enrolled by Category'!$I$7</c:f>
              <c:strCache>
                <c:ptCount val="1"/>
                <c:pt idx="0">
                  <c:v>2014-2015</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'Avg % Enrolled by Category'!$J$5:$M$5</c:f>
              <c:strCache>
                <c:ptCount val="4"/>
                <c:pt idx="0">
                  <c:v>% International Students (n=66)</c:v>
                </c:pt>
                <c:pt idx="1">
                  <c:v>% Female Students (n=68)</c:v>
                </c:pt>
                <c:pt idx="2">
                  <c:v>% Part-time Students (n=56)</c:v>
                </c:pt>
                <c:pt idx="3">
                  <c:v>% Persons of Diversity (n=60)</c:v>
                </c:pt>
              </c:strCache>
            </c:strRef>
          </c:cat>
          <c:val>
            <c:numRef>
              <c:f>'Avg % Enrolled by Category'!$J$7:$M$7</c:f>
              <c:numCache>
                <c:formatCode>0.0</c:formatCode>
                <c:ptCount val="4"/>
                <c:pt idx="0">
                  <c:v>9.3030303030303028</c:v>
                </c:pt>
                <c:pt idx="1">
                  <c:v>59.161764705882355</c:v>
                </c:pt>
                <c:pt idx="2">
                  <c:v>44.517857142857146</c:v>
                </c:pt>
                <c:pt idx="3">
                  <c:v>35.483333333333334</c:v>
                </c:pt>
              </c:numCache>
            </c:numRef>
          </c:val>
          <c:extLst>
            <c:ext xmlns:c16="http://schemas.microsoft.com/office/drawing/2014/chart" uri="{C3380CC4-5D6E-409C-BE32-E72D297353CC}">
              <c16:uniqueId val="{00000001-7C59-4D60-A5B7-592735FAA4E4}"/>
            </c:ext>
          </c:extLst>
        </c:ser>
        <c:ser>
          <c:idx val="2"/>
          <c:order val="2"/>
          <c:tx>
            <c:strRef>
              <c:f>'Avg % Enrolled by Category'!$I$8</c:f>
              <c:strCache>
                <c:ptCount val="1"/>
                <c:pt idx="0">
                  <c:v>2015-2016</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'Avg % Enrolled by Category'!$J$5:$M$5</c:f>
              <c:strCache>
                <c:ptCount val="4"/>
                <c:pt idx="0">
                  <c:v>% International Students (n=66)</c:v>
                </c:pt>
                <c:pt idx="1">
                  <c:v>% Female Students (n=68)</c:v>
                </c:pt>
                <c:pt idx="2">
                  <c:v>% Part-time Students (n=56)</c:v>
                </c:pt>
                <c:pt idx="3">
                  <c:v>% Persons of Diversity (n=60)</c:v>
                </c:pt>
              </c:strCache>
            </c:strRef>
          </c:cat>
          <c:val>
            <c:numRef>
              <c:f>'Avg % Enrolled by Category'!$J$8:$M$8</c:f>
              <c:numCache>
                <c:formatCode>0.0</c:formatCode>
                <c:ptCount val="4"/>
                <c:pt idx="0">
                  <c:v>6.9393939393939394</c:v>
                </c:pt>
                <c:pt idx="1">
                  <c:v>55.632352941176471</c:v>
                </c:pt>
                <c:pt idx="2">
                  <c:v>47.321428571428569</c:v>
                </c:pt>
                <c:pt idx="3">
                  <c:v>31.633333333333333</c:v>
                </c:pt>
              </c:numCache>
            </c:numRef>
          </c:val>
          <c:extLst>
            <c:ext xmlns:c16="http://schemas.microsoft.com/office/drawing/2014/chart" uri="{C3380CC4-5D6E-409C-BE32-E72D297353CC}">
              <c16:uniqueId val="{00000002-7C59-4D60-A5B7-592735FAA4E4}"/>
            </c:ext>
          </c:extLst>
        </c:ser>
        <c:ser>
          <c:idx val="3"/>
          <c:order val="3"/>
          <c:tx>
            <c:strRef>
              <c:f>'Avg % Enrolled by Category'!$I$9</c:f>
              <c:strCache>
                <c:ptCount val="1"/>
                <c:pt idx="0">
                  <c:v>2016-2017</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'Avg % Enrolled by Category'!$J$5:$M$5</c:f>
              <c:strCache>
                <c:ptCount val="4"/>
                <c:pt idx="0">
                  <c:v>% International Students (n=66)</c:v>
                </c:pt>
                <c:pt idx="1">
                  <c:v>% Female Students (n=68)</c:v>
                </c:pt>
                <c:pt idx="2">
                  <c:v>% Part-time Students (n=56)</c:v>
                </c:pt>
                <c:pt idx="3">
                  <c:v>% Persons of Diversity (n=60)</c:v>
                </c:pt>
              </c:strCache>
            </c:strRef>
          </c:cat>
          <c:val>
            <c:numRef>
              <c:f>'Avg % Enrolled by Category'!$J$9:$M$9</c:f>
              <c:numCache>
                <c:formatCode>0.0</c:formatCode>
                <c:ptCount val="4"/>
                <c:pt idx="0">
                  <c:v>8.2878787878787872</c:v>
                </c:pt>
                <c:pt idx="1">
                  <c:v>56.882352941176471</c:v>
                </c:pt>
                <c:pt idx="2">
                  <c:v>49.875</c:v>
                </c:pt>
                <c:pt idx="3">
                  <c:v>34.06666666666667</c:v>
                </c:pt>
              </c:numCache>
            </c:numRef>
          </c:val>
          <c:extLst>
            <c:ext xmlns:c16="http://schemas.microsoft.com/office/drawing/2014/chart" uri="{C3380CC4-5D6E-409C-BE32-E72D297353CC}">
              <c16:uniqueId val="{00000003-7C59-4D60-A5B7-592735FAA4E4}"/>
            </c:ext>
          </c:extLst>
        </c:ser>
        <c:ser>
          <c:idx val="4"/>
          <c:order val="4"/>
          <c:tx>
            <c:strRef>
              <c:f>'Avg % Enrolled by Category'!$I$10</c:f>
              <c:strCache>
                <c:ptCount val="1"/>
                <c:pt idx="0">
                  <c:v>2017-2018</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'Avg % Enrolled by Category'!$J$5:$M$5</c:f>
              <c:strCache>
                <c:ptCount val="4"/>
                <c:pt idx="0">
                  <c:v>% International Students (n=66)</c:v>
                </c:pt>
                <c:pt idx="1">
                  <c:v>% Female Students (n=68)</c:v>
                </c:pt>
                <c:pt idx="2">
                  <c:v>% Part-time Students (n=56)</c:v>
                </c:pt>
                <c:pt idx="3">
                  <c:v>% Persons of Diversity (n=60)</c:v>
                </c:pt>
              </c:strCache>
            </c:strRef>
          </c:cat>
          <c:val>
            <c:numRef>
              <c:f>'Avg % Enrolled by Category'!$J$10:$M$10</c:f>
              <c:numCache>
                <c:formatCode>0.0</c:formatCode>
                <c:ptCount val="4"/>
                <c:pt idx="0">
                  <c:v>12.090909090909092</c:v>
                </c:pt>
                <c:pt idx="1">
                  <c:v>57.867647058823529</c:v>
                </c:pt>
                <c:pt idx="2">
                  <c:v>47.589285714285715</c:v>
                </c:pt>
                <c:pt idx="3">
                  <c:v>29.083333333333332</c:v>
                </c:pt>
              </c:numCache>
            </c:numRef>
          </c:val>
          <c:extLst>
            <c:ext xmlns:c16="http://schemas.microsoft.com/office/drawing/2014/chart" uri="{C3380CC4-5D6E-409C-BE32-E72D297353CC}">
              <c16:uniqueId val="{00000004-7C59-4D60-A5B7-592735FAA4E4}"/>
            </c:ext>
          </c:extLst>
        </c:ser>
        <c:ser>
          <c:idx val="5"/>
          <c:order val="5"/>
          <c:tx>
            <c:strRef>
              <c:f>'Avg % Enrolled by Category'!$I$11</c:f>
              <c:strCache>
                <c:ptCount val="1"/>
                <c:pt idx="0">
                  <c:v>2018-2019</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'Avg % Enrolled by Category'!$J$5:$M$5</c:f>
              <c:strCache>
                <c:ptCount val="4"/>
                <c:pt idx="0">
                  <c:v>% International Students (n=66)</c:v>
                </c:pt>
                <c:pt idx="1">
                  <c:v>% Female Students (n=68)</c:v>
                </c:pt>
                <c:pt idx="2">
                  <c:v>% Part-time Students (n=56)</c:v>
                </c:pt>
                <c:pt idx="3">
                  <c:v>% Persons of Diversity (n=60)</c:v>
                </c:pt>
              </c:strCache>
            </c:strRef>
          </c:cat>
          <c:val>
            <c:numRef>
              <c:f>'Avg % Enrolled by Category'!$J$11:$M$11</c:f>
              <c:numCache>
                <c:formatCode>0.0</c:formatCode>
                <c:ptCount val="4"/>
                <c:pt idx="0">
                  <c:v>10.015151515151516</c:v>
                </c:pt>
                <c:pt idx="1">
                  <c:v>57.617647058823529</c:v>
                </c:pt>
                <c:pt idx="2">
                  <c:v>38.535714285714285</c:v>
                </c:pt>
                <c:pt idx="3">
                  <c:v>30.766666666666666</c:v>
                </c:pt>
              </c:numCache>
            </c:numRef>
          </c:val>
          <c:extLst>
            <c:ext xmlns:c16="http://schemas.microsoft.com/office/drawing/2014/chart" uri="{C3380CC4-5D6E-409C-BE32-E72D297353CC}">
              <c16:uniqueId val="{00000005-7C59-4D60-A5B7-592735FAA4E4}"/>
            </c:ext>
          </c:extLst>
        </c:ser>
        <c:dLbls>
          <c:showLegendKey val="0"/>
          <c:showVal val="0"/>
          <c:showCatName val="0"/>
          <c:showSerName val="0"/>
          <c:showPercent val="0"/>
          <c:showBubbleSize val="0"/>
        </c:dLbls>
        <c:gapWidth val="219"/>
        <c:overlap val="-27"/>
        <c:axId val="43966703"/>
        <c:axId val="222876575"/>
      </c:barChart>
      <c:catAx>
        <c:axId val="4396670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crossAx val="222876575"/>
        <c:crosses val="autoZero"/>
        <c:auto val="1"/>
        <c:lblAlgn val="ctr"/>
        <c:lblOffset val="100"/>
        <c:noMultiLvlLbl val="0"/>
      </c:catAx>
      <c:valAx>
        <c:axId val="222876575"/>
        <c:scaling>
          <c:orientation val="minMax"/>
        </c:scaling>
        <c:delete val="0"/>
        <c:axPos val="l"/>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439667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ysClr val="windowText" lastClr="000000"/>
                </a:solidFill>
                <a:latin typeface="+mn-lt"/>
                <a:ea typeface="+mn-ea"/>
                <a:cs typeface="+mn-cs"/>
              </a:defRPr>
            </a:pPr>
            <a:r>
              <a:rPr lang="en-US" sz="2000" b="1">
                <a:solidFill>
                  <a:sysClr val="windowText" lastClr="000000"/>
                </a:solidFill>
              </a:rPr>
              <a:t>NASPAA Degrees Awarded Trend</a:t>
            </a:r>
          </a:p>
        </c:rich>
      </c:tx>
      <c:overlay val="0"/>
      <c:spPr>
        <a:noFill/>
        <a:ln>
          <a:noFill/>
        </a:ln>
        <a:effectLst/>
      </c:spPr>
      <c:txPr>
        <a:bodyPr rot="0" spcFirstLastPara="1" vertOverflow="ellipsis" vert="horz" wrap="square" anchor="ctr" anchorCtr="1"/>
        <a:lstStyle/>
        <a:p>
          <a:pPr>
            <a:defRPr sz="2000" b="1"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1"/>
                </a:solidFill>
                <a:prstDash val="sysDot"/>
              </a:ln>
              <a:effectLst/>
            </c:spPr>
            <c:trendlineType val="linear"/>
            <c:dispRSqr val="0"/>
            <c:dispEq val="0"/>
          </c:trendline>
          <c:cat>
            <c:strRef>
              <c:f>'Degrees Awarded Trend'!$G$3:$G$8</c:f>
              <c:strCache>
                <c:ptCount val="6"/>
                <c:pt idx="0">
                  <c:v>2013-2014</c:v>
                </c:pt>
                <c:pt idx="1">
                  <c:v>2014-2015</c:v>
                </c:pt>
                <c:pt idx="2">
                  <c:v>2015-2016</c:v>
                </c:pt>
                <c:pt idx="3">
                  <c:v>2016-2017</c:v>
                </c:pt>
                <c:pt idx="4">
                  <c:v>2017-2018</c:v>
                </c:pt>
                <c:pt idx="5">
                  <c:v>2018-2019</c:v>
                </c:pt>
              </c:strCache>
            </c:strRef>
          </c:cat>
          <c:val>
            <c:numRef>
              <c:f>'Degrees Awarded Trend'!$H$3:$H$8</c:f>
              <c:numCache>
                <c:formatCode>General</c:formatCode>
                <c:ptCount val="6"/>
                <c:pt idx="0">
                  <c:v>3949</c:v>
                </c:pt>
                <c:pt idx="1">
                  <c:v>3904</c:v>
                </c:pt>
                <c:pt idx="2">
                  <c:v>3828</c:v>
                </c:pt>
                <c:pt idx="3">
                  <c:v>3904</c:v>
                </c:pt>
                <c:pt idx="4">
                  <c:v>4189</c:v>
                </c:pt>
                <c:pt idx="5">
                  <c:v>3843</c:v>
                </c:pt>
              </c:numCache>
            </c:numRef>
          </c:val>
          <c:extLst>
            <c:ext xmlns:c16="http://schemas.microsoft.com/office/drawing/2014/chart" uri="{C3380CC4-5D6E-409C-BE32-E72D297353CC}">
              <c16:uniqueId val="{00000001-F0FC-4B19-9090-8603F9A1AD88}"/>
            </c:ext>
          </c:extLst>
        </c:ser>
        <c:dLbls>
          <c:showLegendKey val="0"/>
          <c:showVal val="0"/>
          <c:showCatName val="0"/>
          <c:showSerName val="0"/>
          <c:showPercent val="0"/>
          <c:showBubbleSize val="0"/>
        </c:dLbls>
        <c:gapWidth val="219"/>
        <c:overlap val="-27"/>
        <c:axId val="466983807"/>
        <c:axId val="195211423"/>
      </c:barChart>
      <c:catAx>
        <c:axId val="4669838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crossAx val="195211423"/>
        <c:crosses val="autoZero"/>
        <c:auto val="1"/>
        <c:lblAlgn val="ctr"/>
        <c:lblOffset val="100"/>
        <c:noMultiLvlLbl val="0"/>
      </c:catAx>
      <c:valAx>
        <c:axId val="195211423"/>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ysClr val="windowText" lastClr="000000"/>
                </a:solidFill>
                <a:latin typeface="+mn-lt"/>
                <a:ea typeface="+mn-ea"/>
                <a:cs typeface="+mn-cs"/>
              </a:defRPr>
            </a:pPr>
            <a:endParaRPr lang="en-US"/>
          </a:p>
        </c:txPr>
        <c:crossAx val="466983807"/>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1" i="0" baseline="0">
                <a:solidFill>
                  <a:sysClr val="windowText" lastClr="000000"/>
                </a:solidFill>
                <a:effectLst/>
              </a:rPr>
              <a:t>Post Graduation Employment Trends (N=123 programs)</a:t>
            </a:r>
            <a:endParaRPr lang="en-US">
              <a:solidFill>
                <a:sysClr val="windowText" lastClr="000000"/>
              </a:solidFill>
              <a:effectLst/>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'Post Grad Employment Trends (2)'!$U$17</c:f>
              <c:strCache>
                <c:ptCount val="1"/>
                <c:pt idx="0">
                  <c:v>2013-2014</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'Post Grad Employment Trends (2)'!$W$16:$AA$16</c:f>
              <c:strCache>
                <c:ptCount val="5"/>
                <c:pt idx="0">
                  <c:v>Government</c:v>
                </c:pt>
                <c:pt idx="1">
                  <c:v>Nonprofit</c:v>
                </c:pt>
                <c:pt idx="2">
                  <c:v>Private</c:v>
                </c:pt>
                <c:pt idx="3">
                  <c:v>Unemployed</c:v>
                </c:pt>
                <c:pt idx="4">
                  <c:v>Other</c:v>
                </c:pt>
              </c:strCache>
            </c:strRef>
          </c:cat>
          <c:val>
            <c:numRef>
              <c:f>'Post Grad Employment Trends (2)'!$W$17:$AA$17</c:f>
              <c:numCache>
                <c:formatCode>0%</c:formatCode>
                <c:ptCount val="5"/>
                <c:pt idx="0">
                  <c:v>0.45084469774068797</c:v>
                </c:pt>
                <c:pt idx="1">
                  <c:v>0.25748015469163443</c:v>
                </c:pt>
                <c:pt idx="2">
                  <c:v>0.19336454304905354</c:v>
                </c:pt>
                <c:pt idx="3">
                  <c:v>5.6177488296356604E-2</c:v>
                </c:pt>
                <c:pt idx="4">
                  <c:v>4.2133116222267453E-2</c:v>
                </c:pt>
              </c:numCache>
            </c:numRef>
          </c:val>
          <c:extLst>
            <c:ext xmlns:c16="http://schemas.microsoft.com/office/drawing/2014/chart" uri="{C3380CC4-5D6E-409C-BE32-E72D297353CC}">
              <c16:uniqueId val="{00000000-C47F-46B4-8F92-C905EDBC44E0}"/>
            </c:ext>
          </c:extLst>
        </c:ser>
        <c:ser>
          <c:idx val="1"/>
          <c:order val="1"/>
          <c:tx>
            <c:strRef>
              <c:f>'Post Grad Employment Trends (2)'!$U$18</c:f>
              <c:strCache>
                <c:ptCount val="1"/>
                <c:pt idx="0">
                  <c:v>2014-2015</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'Post Grad Employment Trends (2)'!$W$16:$AA$16</c:f>
              <c:strCache>
                <c:ptCount val="5"/>
                <c:pt idx="0">
                  <c:v>Government</c:v>
                </c:pt>
                <c:pt idx="1">
                  <c:v>Nonprofit</c:v>
                </c:pt>
                <c:pt idx="2">
                  <c:v>Private</c:v>
                </c:pt>
                <c:pt idx="3">
                  <c:v>Unemployed</c:v>
                </c:pt>
                <c:pt idx="4">
                  <c:v>Other</c:v>
                </c:pt>
              </c:strCache>
            </c:strRef>
          </c:cat>
          <c:val>
            <c:numRef>
              <c:f>'Post Grad Employment Trends (2)'!$W$18:$AA$18</c:f>
              <c:numCache>
                <c:formatCode>0%</c:formatCode>
                <c:ptCount val="5"/>
                <c:pt idx="0">
                  <c:v>0.45655841417123577</c:v>
                </c:pt>
                <c:pt idx="1">
                  <c:v>0.25158161113454236</c:v>
                </c:pt>
                <c:pt idx="2">
                  <c:v>0.17271193589202868</c:v>
                </c:pt>
                <c:pt idx="3">
                  <c:v>4.5550400674820753E-2</c:v>
                </c:pt>
                <c:pt idx="4">
                  <c:v>7.3597638127372411E-2</c:v>
                </c:pt>
              </c:numCache>
            </c:numRef>
          </c:val>
          <c:extLst>
            <c:ext xmlns:c16="http://schemas.microsoft.com/office/drawing/2014/chart" uri="{C3380CC4-5D6E-409C-BE32-E72D297353CC}">
              <c16:uniqueId val="{00000001-C47F-46B4-8F92-C905EDBC44E0}"/>
            </c:ext>
          </c:extLst>
        </c:ser>
        <c:ser>
          <c:idx val="2"/>
          <c:order val="2"/>
          <c:tx>
            <c:strRef>
              <c:f>'Post Grad Employment Trends (2)'!$U$19</c:f>
              <c:strCache>
                <c:ptCount val="1"/>
                <c:pt idx="0">
                  <c:v>2015-2016</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'Post Grad Employment Trends (2)'!$W$16:$AA$16</c:f>
              <c:strCache>
                <c:ptCount val="5"/>
                <c:pt idx="0">
                  <c:v>Government</c:v>
                </c:pt>
                <c:pt idx="1">
                  <c:v>Nonprofit</c:v>
                </c:pt>
                <c:pt idx="2">
                  <c:v>Private</c:v>
                </c:pt>
                <c:pt idx="3">
                  <c:v>Unemployed</c:v>
                </c:pt>
                <c:pt idx="4">
                  <c:v>Other</c:v>
                </c:pt>
              </c:strCache>
            </c:strRef>
          </c:cat>
          <c:val>
            <c:numRef>
              <c:f>'Post Grad Employment Trends (2)'!$W$19:$AA$19</c:f>
              <c:numCache>
                <c:formatCode>0%</c:formatCode>
                <c:ptCount val="5"/>
                <c:pt idx="0">
                  <c:v>0.46427104722792606</c:v>
                </c:pt>
                <c:pt idx="1">
                  <c:v>0.24209445585215605</c:v>
                </c:pt>
                <c:pt idx="2">
                  <c:v>0.17351129363449691</c:v>
                </c:pt>
                <c:pt idx="3">
                  <c:v>4.5379876796714576E-2</c:v>
                </c:pt>
                <c:pt idx="4">
                  <c:v>7.4743326488706366E-2</c:v>
                </c:pt>
              </c:numCache>
            </c:numRef>
          </c:val>
          <c:extLst>
            <c:ext xmlns:c16="http://schemas.microsoft.com/office/drawing/2014/chart" uri="{C3380CC4-5D6E-409C-BE32-E72D297353CC}">
              <c16:uniqueId val="{00000002-C47F-46B4-8F92-C905EDBC44E0}"/>
            </c:ext>
          </c:extLst>
        </c:ser>
        <c:ser>
          <c:idx val="3"/>
          <c:order val="3"/>
          <c:tx>
            <c:strRef>
              <c:f>'Post Grad Employment Trends (2)'!$U$20</c:f>
              <c:strCache>
                <c:ptCount val="1"/>
                <c:pt idx="0">
                  <c:v>2016-2017</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'Post Grad Employment Trends (2)'!$W$16:$AA$16</c:f>
              <c:strCache>
                <c:ptCount val="5"/>
                <c:pt idx="0">
                  <c:v>Government</c:v>
                </c:pt>
                <c:pt idx="1">
                  <c:v>Nonprofit</c:v>
                </c:pt>
                <c:pt idx="2">
                  <c:v>Private</c:v>
                </c:pt>
                <c:pt idx="3">
                  <c:v>Unemployed</c:v>
                </c:pt>
                <c:pt idx="4">
                  <c:v>Other</c:v>
                </c:pt>
              </c:strCache>
            </c:strRef>
          </c:cat>
          <c:val>
            <c:numRef>
              <c:f>'Post Grad Employment Trends (2)'!$W$20:$AA$20</c:f>
              <c:numCache>
                <c:formatCode>0%</c:formatCode>
                <c:ptCount val="5"/>
                <c:pt idx="0">
                  <c:v>0.44684914067472947</c:v>
                </c:pt>
                <c:pt idx="1">
                  <c:v>0.24761298535964354</c:v>
                </c:pt>
                <c:pt idx="2">
                  <c:v>0.18650541056651815</c:v>
                </c:pt>
                <c:pt idx="3">
                  <c:v>4.2435815828559306E-2</c:v>
                </c:pt>
                <c:pt idx="4">
                  <c:v>7.6596647570549542E-2</c:v>
                </c:pt>
              </c:numCache>
            </c:numRef>
          </c:val>
          <c:extLst>
            <c:ext xmlns:c16="http://schemas.microsoft.com/office/drawing/2014/chart" uri="{C3380CC4-5D6E-409C-BE32-E72D297353CC}">
              <c16:uniqueId val="{00000003-C47F-46B4-8F92-C905EDBC44E0}"/>
            </c:ext>
          </c:extLst>
        </c:ser>
        <c:ser>
          <c:idx val="4"/>
          <c:order val="4"/>
          <c:tx>
            <c:strRef>
              <c:f>'Post Grad Employment Trends (2)'!$U$21</c:f>
              <c:strCache>
                <c:ptCount val="1"/>
                <c:pt idx="0">
                  <c:v>2017-2018</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'Post Grad Employment Trends (2)'!$W$16:$AA$16</c:f>
              <c:strCache>
                <c:ptCount val="5"/>
                <c:pt idx="0">
                  <c:v>Government</c:v>
                </c:pt>
                <c:pt idx="1">
                  <c:v>Nonprofit</c:v>
                </c:pt>
                <c:pt idx="2">
                  <c:v>Private</c:v>
                </c:pt>
                <c:pt idx="3">
                  <c:v>Unemployed</c:v>
                </c:pt>
                <c:pt idx="4">
                  <c:v>Other</c:v>
                </c:pt>
              </c:strCache>
            </c:strRef>
          </c:cat>
          <c:val>
            <c:numRef>
              <c:f>'Post Grad Employment Trends (2)'!$W$21:$AA$21</c:f>
              <c:numCache>
                <c:formatCode>0%</c:formatCode>
                <c:ptCount val="5"/>
                <c:pt idx="0">
                  <c:v>0.46823770491803279</c:v>
                </c:pt>
                <c:pt idx="1">
                  <c:v>0.23770491803278687</c:v>
                </c:pt>
                <c:pt idx="2">
                  <c:v>0.16147540983606556</c:v>
                </c:pt>
                <c:pt idx="3">
                  <c:v>4.2418032786885246E-2</c:v>
                </c:pt>
                <c:pt idx="4">
                  <c:v>9.0163934426229511E-2</c:v>
                </c:pt>
              </c:numCache>
            </c:numRef>
          </c:val>
          <c:extLst>
            <c:ext xmlns:c16="http://schemas.microsoft.com/office/drawing/2014/chart" uri="{C3380CC4-5D6E-409C-BE32-E72D297353CC}">
              <c16:uniqueId val="{00000004-C47F-46B4-8F92-C905EDBC44E0}"/>
            </c:ext>
          </c:extLst>
        </c:ser>
        <c:ser>
          <c:idx val="5"/>
          <c:order val="5"/>
          <c:tx>
            <c:strRef>
              <c:f>'Post Grad Employment Trends (2)'!$U$22</c:f>
              <c:strCache>
                <c:ptCount val="1"/>
                <c:pt idx="0">
                  <c:v>2018-2019</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'Post Grad Employment Trends (2)'!$W$16:$AA$16</c:f>
              <c:strCache>
                <c:ptCount val="5"/>
                <c:pt idx="0">
                  <c:v>Government</c:v>
                </c:pt>
                <c:pt idx="1">
                  <c:v>Nonprofit</c:v>
                </c:pt>
                <c:pt idx="2">
                  <c:v>Private</c:v>
                </c:pt>
                <c:pt idx="3">
                  <c:v>Unemployed</c:v>
                </c:pt>
                <c:pt idx="4">
                  <c:v>Other</c:v>
                </c:pt>
              </c:strCache>
            </c:strRef>
          </c:cat>
          <c:val>
            <c:numRef>
              <c:f>'Post Grad Employment Trends (2)'!$W$22:$AA$22</c:f>
              <c:numCache>
                <c:formatCode>0%</c:formatCode>
                <c:ptCount val="5"/>
                <c:pt idx="0">
                  <c:v>0.47945785684032188</c:v>
                </c:pt>
                <c:pt idx="1">
                  <c:v>0.22024565861922915</c:v>
                </c:pt>
                <c:pt idx="2">
                  <c:v>0.18339686573485811</c:v>
                </c:pt>
                <c:pt idx="3">
                  <c:v>3.8542990258365099E-2</c:v>
                </c:pt>
                <c:pt idx="4">
                  <c:v>7.8356628547225748E-2</c:v>
                </c:pt>
              </c:numCache>
            </c:numRef>
          </c:val>
          <c:extLst>
            <c:ext xmlns:c16="http://schemas.microsoft.com/office/drawing/2014/chart" uri="{C3380CC4-5D6E-409C-BE32-E72D297353CC}">
              <c16:uniqueId val="{00000005-C47F-46B4-8F92-C905EDBC44E0}"/>
            </c:ext>
          </c:extLst>
        </c:ser>
        <c:dLbls>
          <c:showLegendKey val="0"/>
          <c:showVal val="0"/>
          <c:showCatName val="0"/>
          <c:showSerName val="0"/>
          <c:showPercent val="0"/>
          <c:showBubbleSize val="0"/>
        </c:dLbls>
        <c:gapWidth val="219"/>
        <c:overlap val="-27"/>
        <c:axId val="44545007"/>
        <c:axId val="229152287"/>
      </c:barChart>
      <c:catAx>
        <c:axId val="445450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ysClr val="windowText" lastClr="000000"/>
                </a:solidFill>
                <a:latin typeface="+mn-lt"/>
                <a:ea typeface="+mn-ea"/>
                <a:cs typeface="+mn-cs"/>
              </a:defRPr>
            </a:pPr>
            <a:endParaRPr lang="en-US"/>
          </a:p>
        </c:txPr>
        <c:crossAx val="229152287"/>
        <c:crosses val="autoZero"/>
        <c:auto val="1"/>
        <c:lblAlgn val="ctr"/>
        <c:lblOffset val="100"/>
        <c:noMultiLvlLbl val="0"/>
      </c:catAx>
      <c:valAx>
        <c:axId val="229152287"/>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ysClr val="windowText" lastClr="000000"/>
                </a:solidFill>
                <a:latin typeface="+mn-lt"/>
                <a:ea typeface="+mn-ea"/>
                <a:cs typeface="+mn-cs"/>
              </a:defRPr>
            </a:pPr>
            <a:endParaRPr lang="en-US"/>
          </a:p>
        </c:txPr>
        <c:crossAx val="4454500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1" i="0" u="none" strike="noStrike" kern="1200" baseline="0">
              <a:solidFill>
                <a:sysClr val="windowText" lastClr="000000"/>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mn-cs"/>
              </a:defRPr>
            </a:pPr>
            <a:r>
              <a:rPr lang="en-US" sz="1800" b="1" i="0" baseline="0">
                <a:solidFill>
                  <a:sysClr val="windowText" lastClr="000000"/>
                </a:solidFill>
                <a:effectLst/>
              </a:rPr>
              <a:t>Post Graduation Employment Trends By Degree Type</a:t>
            </a:r>
            <a:endParaRPr lang="en-US">
              <a:solidFill>
                <a:sysClr val="windowText" lastClr="000000"/>
              </a:solidFill>
              <a:effectLst/>
            </a:endParaRPr>
          </a:p>
          <a:p>
            <a:pPr>
              <a:defRPr>
                <a:solidFill>
                  <a:sysClr val="windowText" lastClr="000000"/>
                </a:solidFill>
              </a:defRPr>
            </a:pPr>
            <a:r>
              <a:rPr lang="en-US" sz="1800" b="0" i="0" baseline="0">
                <a:solidFill>
                  <a:sysClr val="windowText" lastClr="000000"/>
                </a:solidFill>
                <a:effectLst/>
              </a:rPr>
              <a:t> (MPA= 109 programs, MPP= 11 Programs)</a:t>
            </a:r>
            <a:endParaRPr lang="en-US">
              <a:solidFill>
                <a:sysClr val="windowText" lastClr="000000"/>
              </a:solidFill>
              <a:effectLst/>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clustered"/>
        <c:varyColors val="0"/>
        <c:ser>
          <c:idx val="0"/>
          <c:order val="0"/>
          <c:tx>
            <c:strRef>
              <c:f>'Post Grad Employment Trends (2)'!$W$2</c:f>
              <c:strCache>
                <c:ptCount val="1"/>
                <c:pt idx="0">
                  <c:v>Government</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'Post Grad Employment Trends (2)'!$U$3:$V$14</c:f>
              <c:multiLvlStrCache>
                <c:ptCount val="12"/>
                <c:lvl>
                  <c:pt idx="0">
                    <c:v>MPA</c:v>
                  </c:pt>
                  <c:pt idx="1">
                    <c:v>MPP</c:v>
                  </c:pt>
                  <c:pt idx="2">
                    <c:v>MPA</c:v>
                  </c:pt>
                  <c:pt idx="3">
                    <c:v>MPP</c:v>
                  </c:pt>
                  <c:pt idx="4">
                    <c:v>MPA</c:v>
                  </c:pt>
                  <c:pt idx="5">
                    <c:v>MPP</c:v>
                  </c:pt>
                  <c:pt idx="6">
                    <c:v>MPA</c:v>
                  </c:pt>
                  <c:pt idx="7">
                    <c:v>MPP</c:v>
                  </c:pt>
                  <c:pt idx="8">
                    <c:v>MPA</c:v>
                  </c:pt>
                  <c:pt idx="9">
                    <c:v>MPP</c:v>
                  </c:pt>
                  <c:pt idx="10">
                    <c:v>MPA</c:v>
                  </c:pt>
                  <c:pt idx="11">
                    <c:v>MPP</c:v>
                  </c:pt>
                </c:lvl>
                <c:lvl>
                  <c:pt idx="0">
                    <c:v>2013-2014</c:v>
                  </c:pt>
                  <c:pt idx="2">
                    <c:v>2014-2015</c:v>
                  </c:pt>
                  <c:pt idx="4">
                    <c:v>2015-2016</c:v>
                  </c:pt>
                  <c:pt idx="6">
                    <c:v>2016-2017</c:v>
                  </c:pt>
                  <c:pt idx="8">
                    <c:v>2017-2018</c:v>
                  </c:pt>
                  <c:pt idx="10">
                    <c:v>2018-2019</c:v>
                  </c:pt>
                </c:lvl>
              </c:multiLvlStrCache>
            </c:multiLvlStrRef>
          </c:cat>
          <c:val>
            <c:numRef>
              <c:f>'Post Grad Employment Trends (2)'!$W$3:$W$14</c:f>
              <c:numCache>
                <c:formatCode>0%</c:formatCode>
                <c:ptCount val="12"/>
                <c:pt idx="0">
                  <c:v>0.44734124935467218</c:v>
                </c:pt>
                <c:pt idx="1">
                  <c:v>0.4645441389290883</c:v>
                </c:pt>
                <c:pt idx="2">
                  <c:v>0.46834457706279192</c:v>
                </c:pt>
                <c:pt idx="3">
                  <c:v>0.54326923076923073</c:v>
                </c:pt>
                <c:pt idx="4">
                  <c:v>0.4889107934943322</c:v>
                </c:pt>
                <c:pt idx="5">
                  <c:v>0.44047619047619047</c:v>
                </c:pt>
                <c:pt idx="6">
                  <c:v>0.46027327935222673</c:v>
                </c:pt>
                <c:pt idx="7">
                  <c:v>0.49521988527724664</c:v>
                </c:pt>
                <c:pt idx="8">
                  <c:v>0.47092303885176934</c:v>
                </c:pt>
                <c:pt idx="9">
                  <c:v>0.56942277691107646</c:v>
                </c:pt>
                <c:pt idx="10">
                  <c:v>0.50051255766273706</c:v>
                </c:pt>
                <c:pt idx="11">
                  <c:v>0.49174917491749176</c:v>
                </c:pt>
              </c:numCache>
            </c:numRef>
          </c:val>
          <c:extLst>
            <c:ext xmlns:c16="http://schemas.microsoft.com/office/drawing/2014/chart" uri="{C3380CC4-5D6E-409C-BE32-E72D297353CC}">
              <c16:uniqueId val="{00000000-81A4-4067-85EE-AB39F3F3F431}"/>
            </c:ext>
          </c:extLst>
        </c:ser>
        <c:ser>
          <c:idx val="1"/>
          <c:order val="1"/>
          <c:tx>
            <c:strRef>
              <c:f>'Post Grad Employment Trends (2)'!$X$2</c:f>
              <c:strCache>
                <c:ptCount val="1"/>
                <c:pt idx="0">
                  <c:v>Nonprofit</c:v>
                </c:pt>
              </c:strCache>
            </c:strRef>
          </c:tx>
          <c:spPr>
            <a:solidFill>
              <a:schemeClr val="accent2"/>
            </a:solidFill>
            <a:ln>
              <a:noFill/>
            </a:ln>
            <a:effectLst/>
          </c:spPr>
          <c:invertIfNegative val="0"/>
          <c:dLbls>
            <c:spPr>
              <a:noFill/>
              <a:ln>
                <a:noFill/>
              </a:ln>
              <a:effectLst/>
            </c:spPr>
            <c:txPr>
              <a:bodyPr rot="0" spcFirstLastPara="1" vertOverflow="ellipsis" horzOverflow="clip" vert="horz" wrap="square" lIns="91440" tIns="19050" rIns="0" bIns="19050" anchor="ctr" anchorCtr="1">
                <a:spAutoFit/>
              </a:bodyPr>
              <a:lstStyle/>
              <a:p>
                <a:pPr>
                  <a:defRPr sz="900" b="1" i="0" u="none" strike="noStrike" kern="1200" baseline="0">
                    <a:solidFill>
                      <a:sysClr val="windowText" lastClr="000000"/>
                    </a:solidFill>
                    <a:latin typeface="+mn-lt"/>
                    <a:ea typeface="+mn-ea"/>
                    <a:cs typeface="+mn-cs"/>
                  </a:defRPr>
                </a:pPr>
                <a:endParaRPr lang="en-US"/>
              </a:p>
            </c:txPr>
            <c:dLblPos val="outEnd"/>
            <c:showLegendKey val="0"/>
            <c:showVal val="1"/>
            <c:showCatName val="0"/>
            <c:showSerName val="0"/>
            <c:showPercent val="0"/>
            <c:showBubbleSize val="0"/>
            <c:separator>, </c:separator>
            <c:showLeaderLines val="0"/>
            <c:extLst>
              <c:ext xmlns:c15="http://schemas.microsoft.com/office/drawing/2012/chart" uri="{CE6537A1-D6FC-4f65-9D91-7224C49458BB}">
                <c15:spPr xmlns:c15="http://schemas.microsoft.com/office/drawing/2012/chart">
                  <a:prstGeom prst="rec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multiLvlStrRef>
              <c:f>'Post Grad Employment Trends (2)'!$U$3:$V$14</c:f>
              <c:multiLvlStrCache>
                <c:ptCount val="12"/>
                <c:lvl>
                  <c:pt idx="0">
                    <c:v>MPA</c:v>
                  </c:pt>
                  <c:pt idx="1">
                    <c:v>MPP</c:v>
                  </c:pt>
                  <c:pt idx="2">
                    <c:v>MPA</c:v>
                  </c:pt>
                  <c:pt idx="3">
                    <c:v>MPP</c:v>
                  </c:pt>
                  <c:pt idx="4">
                    <c:v>MPA</c:v>
                  </c:pt>
                  <c:pt idx="5">
                    <c:v>MPP</c:v>
                  </c:pt>
                  <c:pt idx="6">
                    <c:v>MPA</c:v>
                  </c:pt>
                  <c:pt idx="7">
                    <c:v>MPP</c:v>
                  </c:pt>
                  <c:pt idx="8">
                    <c:v>MPA</c:v>
                  </c:pt>
                  <c:pt idx="9">
                    <c:v>MPP</c:v>
                  </c:pt>
                  <c:pt idx="10">
                    <c:v>MPA</c:v>
                  </c:pt>
                  <c:pt idx="11">
                    <c:v>MPP</c:v>
                  </c:pt>
                </c:lvl>
                <c:lvl>
                  <c:pt idx="0">
                    <c:v>2013-2014</c:v>
                  </c:pt>
                  <c:pt idx="2">
                    <c:v>2014-2015</c:v>
                  </c:pt>
                  <c:pt idx="4">
                    <c:v>2015-2016</c:v>
                  </c:pt>
                  <c:pt idx="6">
                    <c:v>2016-2017</c:v>
                  </c:pt>
                  <c:pt idx="8">
                    <c:v>2017-2018</c:v>
                  </c:pt>
                  <c:pt idx="10">
                    <c:v>2018-2019</c:v>
                  </c:pt>
                </c:lvl>
              </c:multiLvlStrCache>
            </c:multiLvlStrRef>
          </c:cat>
          <c:val>
            <c:numRef>
              <c:f>'Post Grad Employment Trends (2)'!$X$3:$X$14</c:f>
              <c:numCache>
                <c:formatCode>0%</c:formatCode>
                <c:ptCount val="12"/>
                <c:pt idx="0">
                  <c:v>0.27568404749612802</c:v>
                </c:pt>
                <c:pt idx="1">
                  <c:v>0.22286541244573083</c:v>
                </c:pt>
                <c:pt idx="2">
                  <c:v>0.27503892060197199</c:v>
                </c:pt>
                <c:pt idx="3">
                  <c:v>0.18429487179487181</c:v>
                </c:pt>
                <c:pt idx="4">
                  <c:v>0.25012321340561855</c:v>
                </c:pt>
                <c:pt idx="5">
                  <c:v>0.24829931972789115</c:v>
                </c:pt>
                <c:pt idx="6">
                  <c:v>0.26796558704453444</c:v>
                </c:pt>
                <c:pt idx="7">
                  <c:v>0.15487571701720843</c:v>
                </c:pt>
                <c:pt idx="8">
                  <c:v>0.2516703786191537</c:v>
                </c:pt>
                <c:pt idx="9">
                  <c:v>0.19344773790951639</c:v>
                </c:pt>
                <c:pt idx="10">
                  <c:v>0.23910814966683752</c:v>
                </c:pt>
                <c:pt idx="11">
                  <c:v>0.15016501650165018</c:v>
                </c:pt>
              </c:numCache>
            </c:numRef>
          </c:val>
          <c:extLst>
            <c:ext xmlns:c16="http://schemas.microsoft.com/office/drawing/2014/chart" uri="{C3380CC4-5D6E-409C-BE32-E72D297353CC}">
              <c16:uniqueId val="{00000001-81A4-4067-85EE-AB39F3F3F431}"/>
            </c:ext>
          </c:extLst>
        </c:ser>
        <c:ser>
          <c:idx val="2"/>
          <c:order val="2"/>
          <c:tx>
            <c:strRef>
              <c:f>'Post Grad Employment Trends (2)'!$Y$2</c:f>
              <c:strCache>
                <c:ptCount val="1"/>
                <c:pt idx="0">
                  <c:v>Private</c:v>
                </c:pt>
              </c:strCache>
            </c:strRef>
          </c:tx>
          <c:spPr>
            <a:solidFill>
              <a:schemeClr val="accent3"/>
            </a:solidFill>
            <a:ln>
              <a:noFill/>
            </a:ln>
            <a:effectLst/>
          </c:spPr>
          <c:invertIfNegative val="0"/>
          <c:dLbls>
            <c:dLbl>
              <c:idx val="1"/>
              <c:layout>
                <c:manualLayout>
                  <c:x val="1.4044210733050297E-3"/>
                  <c:y val="1.638491312586350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81A4-4067-85EE-AB39F3F3F431}"/>
                </c:ext>
              </c:extLst>
            </c:dLbl>
            <c:spPr>
              <a:noFill/>
              <a:ln>
                <a:noFill/>
              </a:ln>
              <a:effectLst/>
            </c:spPr>
            <c:txPr>
              <a:bodyPr rot="0" spcFirstLastPara="1" vertOverflow="ellipsis" horzOverflow="clip" vert="horz" wrap="square" lIns="274320" tIns="19050" rIns="38100" bIns="91440" spcCol="0" anchor="ctr" anchorCtr="1">
                <a:spAutoFit/>
              </a:bodyPr>
              <a:lstStyle/>
              <a:p>
                <a:pPr>
                  <a:defRPr sz="9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multiLvlStrRef>
              <c:f>'Post Grad Employment Trends (2)'!$U$3:$V$14</c:f>
              <c:multiLvlStrCache>
                <c:ptCount val="12"/>
                <c:lvl>
                  <c:pt idx="0">
                    <c:v>MPA</c:v>
                  </c:pt>
                  <c:pt idx="1">
                    <c:v>MPP</c:v>
                  </c:pt>
                  <c:pt idx="2">
                    <c:v>MPA</c:v>
                  </c:pt>
                  <c:pt idx="3">
                    <c:v>MPP</c:v>
                  </c:pt>
                  <c:pt idx="4">
                    <c:v>MPA</c:v>
                  </c:pt>
                  <c:pt idx="5">
                    <c:v>MPP</c:v>
                  </c:pt>
                  <c:pt idx="6">
                    <c:v>MPA</c:v>
                  </c:pt>
                  <c:pt idx="7">
                    <c:v>MPP</c:v>
                  </c:pt>
                  <c:pt idx="8">
                    <c:v>MPA</c:v>
                  </c:pt>
                  <c:pt idx="9">
                    <c:v>MPP</c:v>
                  </c:pt>
                  <c:pt idx="10">
                    <c:v>MPA</c:v>
                  </c:pt>
                  <c:pt idx="11">
                    <c:v>MPP</c:v>
                  </c:pt>
                </c:lvl>
                <c:lvl>
                  <c:pt idx="0">
                    <c:v>2013-2014</c:v>
                  </c:pt>
                  <c:pt idx="2">
                    <c:v>2014-2015</c:v>
                  </c:pt>
                  <c:pt idx="4">
                    <c:v>2015-2016</c:v>
                  </c:pt>
                  <c:pt idx="6">
                    <c:v>2016-2017</c:v>
                  </c:pt>
                  <c:pt idx="8">
                    <c:v>2017-2018</c:v>
                  </c:pt>
                  <c:pt idx="10">
                    <c:v>2018-2019</c:v>
                  </c:pt>
                </c:lvl>
              </c:multiLvlStrCache>
            </c:multiLvlStrRef>
          </c:cat>
          <c:val>
            <c:numRef>
              <c:f>'Post Grad Employment Trends (2)'!$Y$3:$Y$14</c:f>
              <c:numCache>
                <c:formatCode>0%</c:formatCode>
                <c:ptCount val="12"/>
                <c:pt idx="0">
                  <c:v>0.17914300464636035</c:v>
                </c:pt>
                <c:pt idx="1">
                  <c:v>0.22141823444283648</c:v>
                </c:pt>
                <c:pt idx="2">
                  <c:v>0.1564608199273482</c:v>
                </c:pt>
                <c:pt idx="3">
                  <c:v>0.21794871794871795</c:v>
                </c:pt>
                <c:pt idx="4">
                  <c:v>0.16239526860522424</c:v>
                </c:pt>
                <c:pt idx="5">
                  <c:v>0.23469387755102042</c:v>
                </c:pt>
                <c:pt idx="6">
                  <c:v>0.17661943319838055</c:v>
                </c:pt>
                <c:pt idx="7">
                  <c:v>0.23900573613766729</c:v>
                </c:pt>
                <c:pt idx="8">
                  <c:v>0.15540707745607524</c:v>
                </c:pt>
                <c:pt idx="9">
                  <c:v>0.17160686427457097</c:v>
                </c:pt>
                <c:pt idx="10">
                  <c:v>0.16786263454638647</c:v>
                </c:pt>
                <c:pt idx="11">
                  <c:v>0.27722772277227725</c:v>
                </c:pt>
              </c:numCache>
            </c:numRef>
          </c:val>
          <c:extLst>
            <c:ext xmlns:c16="http://schemas.microsoft.com/office/drawing/2014/chart" uri="{C3380CC4-5D6E-409C-BE32-E72D297353CC}">
              <c16:uniqueId val="{00000002-81A4-4067-85EE-AB39F3F3F431}"/>
            </c:ext>
          </c:extLst>
        </c:ser>
        <c:ser>
          <c:idx val="3"/>
          <c:order val="3"/>
          <c:tx>
            <c:strRef>
              <c:f>'Post Grad Employment Trends (2)'!$Z$2</c:f>
              <c:strCache>
                <c:ptCount val="1"/>
                <c:pt idx="0">
                  <c:v>Unemployed</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multiLvlStrRef>
              <c:f>'Post Grad Employment Trends (2)'!$U$3:$V$14</c:f>
              <c:multiLvlStrCache>
                <c:ptCount val="12"/>
                <c:lvl>
                  <c:pt idx="0">
                    <c:v>MPA</c:v>
                  </c:pt>
                  <c:pt idx="1">
                    <c:v>MPP</c:v>
                  </c:pt>
                  <c:pt idx="2">
                    <c:v>MPA</c:v>
                  </c:pt>
                  <c:pt idx="3">
                    <c:v>MPP</c:v>
                  </c:pt>
                  <c:pt idx="4">
                    <c:v>MPA</c:v>
                  </c:pt>
                  <c:pt idx="5">
                    <c:v>MPP</c:v>
                  </c:pt>
                  <c:pt idx="6">
                    <c:v>MPA</c:v>
                  </c:pt>
                  <c:pt idx="7">
                    <c:v>MPP</c:v>
                  </c:pt>
                  <c:pt idx="8">
                    <c:v>MPA</c:v>
                  </c:pt>
                  <c:pt idx="9">
                    <c:v>MPP</c:v>
                  </c:pt>
                  <c:pt idx="10">
                    <c:v>MPA</c:v>
                  </c:pt>
                  <c:pt idx="11">
                    <c:v>MPP</c:v>
                  </c:pt>
                </c:lvl>
                <c:lvl>
                  <c:pt idx="0">
                    <c:v>2013-2014</c:v>
                  </c:pt>
                  <c:pt idx="2">
                    <c:v>2014-2015</c:v>
                  </c:pt>
                  <c:pt idx="4">
                    <c:v>2015-2016</c:v>
                  </c:pt>
                  <c:pt idx="6">
                    <c:v>2016-2017</c:v>
                  </c:pt>
                  <c:pt idx="8">
                    <c:v>2017-2018</c:v>
                  </c:pt>
                  <c:pt idx="10">
                    <c:v>2018-2019</c:v>
                  </c:pt>
                </c:lvl>
              </c:multiLvlStrCache>
            </c:multiLvlStrRef>
          </c:cat>
          <c:val>
            <c:numRef>
              <c:f>'Post Grad Employment Trends (2)'!$Z$3:$Z$14</c:f>
              <c:numCache>
                <c:formatCode>0%</c:formatCode>
                <c:ptCount val="12"/>
                <c:pt idx="0">
                  <c:v>5.446566855962829E-2</c:v>
                </c:pt>
                <c:pt idx="1">
                  <c:v>4.7756874095513747E-2</c:v>
                </c:pt>
                <c:pt idx="2">
                  <c:v>4.9818370524130774E-2</c:v>
                </c:pt>
                <c:pt idx="3">
                  <c:v>2.564102564102564E-2</c:v>
                </c:pt>
                <c:pt idx="4">
                  <c:v>4.6821094135041895E-2</c:v>
                </c:pt>
                <c:pt idx="5">
                  <c:v>3.4013605442176874E-2</c:v>
                </c:pt>
                <c:pt idx="6">
                  <c:v>3.972672064777328E-2</c:v>
                </c:pt>
                <c:pt idx="7">
                  <c:v>4.2065009560229447E-2</c:v>
                </c:pt>
                <c:pt idx="8">
                  <c:v>4.4790893343231872E-2</c:v>
                </c:pt>
                <c:pt idx="9">
                  <c:v>2.9641185647425898E-2</c:v>
                </c:pt>
                <c:pt idx="10">
                  <c:v>3.869810353664787E-2</c:v>
                </c:pt>
                <c:pt idx="11">
                  <c:v>4.2904290429042903E-2</c:v>
                </c:pt>
              </c:numCache>
            </c:numRef>
          </c:val>
          <c:extLst>
            <c:ext xmlns:c16="http://schemas.microsoft.com/office/drawing/2014/chart" uri="{C3380CC4-5D6E-409C-BE32-E72D297353CC}">
              <c16:uniqueId val="{00000003-81A4-4067-85EE-AB39F3F3F431}"/>
            </c:ext>
          </c:extLst>
        </c:ser>
        <c:ser>
          <c:idx val="4"/>
          <c:order val="4"/>
          <c:tx>
            <c:strRef>
              <c:f>'Post Grad Employment Trends (2)'!$AA$2</c:f>
              <c:strCache>
                <c:ptCount val="1"/>
                <c:pt idx="0">
                  <c:v>Other</c:v>
                </c:pt>
              </c:strCache>
            </c:strRef>
          </c:tx>
          <c:spPr>
            <a:solidFill>
              <a:schemeClr val="accent5"/>
            </a:solidFill>
            <a:ln>
              <a:noFill/>
            </a:ln>
            <a:effectLst/>
          </c:spPr>
          <c:invertIfNegative val="0"/>
          <c:dLbls>
            <c:spPr>
              <a:noFill/>
              <a:ln>
                <a:noFill/>
              </a:ln>
              <a:effectLst/>
            </c:spPr>
            <c:txPr>
              <a:bodyPr rot="0" spcFirstLastPara="1" vertOverflow="ellipsis" horzOverflow="clip" vert="horz" wrap="square" lIns="18288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multiLvlStrRef>
              <c:f>'Post Grad Employment Trends (2)'!$U$3:$V$14</c:f>
              <c:multiLvlStrCache>
                <c:ptCount val="12"/>
                <c:lvl>
                  <c:pt idx="0">
                    <c:v>MPA</c:v>
                  </c:pt>
                  <c:pt idx="1">
                    <c:v>MPP</c:v>
                  </c:pt>
                  <c:pt idx="2">
                    <c:v>MPA</c:v>
                  </c:pt>
                  <c:pt idx="3">
                    <c:v>MPP</c:v>
                  </c:pt>
                  <c:pt idx="4">
                    <c:v>MPA</c:v>
                  </c:pt>
                  <c:pt idx="5">
                    <c:v>MPP</c:v>
                  </c:pt>
                  <c:pt idx="6">
                    <c:v>MPA</c:v>
                  </c:pt>
                  <c:pt idx="7">
                    <c:v>MPP</c:v>
                  </c:pt>
                  <c:pt idx="8">
                    <c:v>MPA</c:v>
                  </c:pt>
                  <c:pt idx="9">
                    <c:v>MPP</c:v>
                  </c:pt>
                  <c:pt idx="10">
                    <c:v>MPA</c:v>
                  </c:pt>
                  <c:pt idx="11">
                    <c:v>MPP</c:v>
                  </c:pt>
                </c:lvl>
                <c:lvl>
                  <c:pt idx="0">
                    <c:v>2013-2014</c:v>
                  </c:pt>
                  <c:pt idx="2">
                    <c:v>2014-2015</c:v>
                  </c:pt>
                  <c:pt idx="4">
                    <c:v>2015-2016</c:v>
                  </c:pt>
                  <c:pt idx="6">
                    <c:v>2016-2017</c:v>
                  </c:pt>
                  <c:pt idx="8">
                    <c:v>2017-2018</c:v>
                  </c:pt>
                  <c:pt idx="10">
                    <c:v>2018-2019</c:v>
                  </c:pt>
                </c:lvl>
              </c:multiLvlStrCache>
            </c:multiLvlStrRef>
          </c:cat>
          <c:val>
            <c:numRef>
              <c:f>'Post Grad Employment Trends (2)'!$AA$3:$AA$14</c:f>
              <c:numCache>
                <c:formatCode>0%</c:formatCode>
                <c:ptCount val="12"/>
                <c:pt idx="0">
                  <c:v>4.3366029943211148E-2</c:v>
                </c:pt>
                <c:pt idx="1">
                  <c:v>4.3415340086830678E-2</c:v>
                </c:pt>
                <c:pt idx="2">
                  <c:v>5.0337311883757133E-2</c:v>
                </c:pt>
                <c:pt idx="3">
                  <c:v>2.8846153846153848E-2</c:v>
                </c:pt>
                <c:pt idx="4">
                  <c:v>5.1749630359783146E-2</c:v>
                </c:pt>
                <c:pt idx="5">
                  <c:v>4.2517006802721087E-2</c:v>
                </c:pt>
                <c:pt idx="6">
                  <c:v>5.5414979757085023E-2</c:v>
                </c:pt>
                <c:pt idx="7">
                  <c:v>6.8833652007648183E-2</c:v>
                </c:pt>
                <c:pt idx="8">
                  <c:v>7.7208611729769852E-2</c:v>
                </c:pt>
                <c:pt idx="9">
                  <c:v>3.5881435257410298E-2</c:v>
                </c:pt>
                <c:pt idx="10">
                  <c:v>5.3818554587391085E-2</c:v>
                </c:pt>
                <c:pt idx="11">
                  <c:v>3.7953795379537955E-2</c:v>
                </c:pt>
              </c:numCache>
            </c:numRef>
          </c:val>
          <c:extLst>
            <c:ext xmlns:c16="http://schemas.microsoft.com/office/drawing/2014/chart" uri="{C3380CC4-5D6E-409C-BE32-E72D297353CC}">
              <c16:uniqueId val="{00000004-81A4-4067-85EE-AB39F3F3F431}"/>
            </c:ext>
          </c:extLst>
        </c:ser>
        <c:dLbls>
          <c:showLegendKey val="0"/>
          <c:showVal val="0"/>
          <c:showCatName val="0"/>
          <c:showSerName val="0"/>
          <c:showPercent val="0"/>
          <c:showBubbleSize val="0"/>
        </c:dLbls>
        <c:gapWidth val="219"/>
        <c:overlap val="-27"/>
        <c:axId val="190631263"/>
        <c:axId val="229197631"/>
      </c:barChart>
      <c:catAx>
        <c:axId val="19063126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ysClr val="windowText" lastClr="000000"/>
                </a:solidFill>
                <a:latin typeface="+mn-lt"/>
                <a:ea typeface="+mn-ea"/>
                <a:cs typeface="+mn-cs"/>
              </a:defRPr>
            </a:pPr>
            <a:endParaRPr lang="en-US"/>
          </a:p>
        </c:txPr>
        <c:crossAx val="229197631"/>
        <c:crosses val="autoZero"/>
        <c:auto val="1"/>
        <c:lblAlgn val="ctr"/>
        <c:lblOffset val="100"/>
        <c:noMultiLvlLbl val="0"/>
      </c:catAx>
      <c:valAx>
        <c:axId val="229197631"/>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ysClr val="windowText" lastClr="000000"/>
                </a:solidFill>
                <a:latin typeface="+mn-lt"/>
                <a:ea typeface="+mn-ea"/>
                <a:cs typeface="+mn-cs"/>
              </a:defRPr>
            </a:pPr>
            <a:endParaRPr lang="en-US"/>
          </a:p>
        </c:txPr>
        <c:crossAx val="19063126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1" dirty="0">
                <a:solidFill>
                  <a:schemeClr val="tx1"/>
                </a:solidFill>
              </a:rPr>
              <a:t>Current Employment Situation</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11"/>
          <c:order val="0"/>
          <c:tx>
            <c:strRef>
              <c:f>'Employment Status'!$E$13</c:f>
              <c:strCache>
                <c:ptCount val="1"/>
                <c:pt idx="0">
                  <c:v>Unemployed and not seeking employment</c:v>
                </c:pt>
              </c:strCache>
            </c:strRef>
          </c:tx>
          <c:spPr>
            <a:solidFill>
              <a:schemeClr val="accent6">
                <a:lumMod val="60000"/>
              </a:schemeClr>
            </a:solidFill>
            <a:ln>
              <a:noFill/>
            </a:ln>
            <a:effectLst/>
          </c:spPr>
          <c:invertIfNegative val="0"/>
          <c:cat>
            <c:strRef>
              <c:f>'Employment Status'!$F$1:$K$1</c:f>
              <c:strCache>
                <c:ptCount val="6"/>
                <c:pt idx="0">
                  <c:v>2015 (n=568)</c:v>
                </c:pt>
                <c:pt idx="1">
                  <c:v>2016 (n=483)</c:v>
                </c:pt>
                <c:pt idx="2">
                  <c:v>2017 (n=577)</c:v>
                </c:pt>
                <c:pt idx="3">
                  <c:v>2018 (n=451)</c:v>
                </c:pt>
                <c:pt idx="4">
                  <c:v>2019 (n=194)</c:v>
                </c:pt>
                <c:pt idx="5">
                  <c:v>Aggregate (n=2273)</c:v>
                </c:pt>
              </c:strCache>
            </c:strRef>
          </c:cat>
          <c:val>
            <c:numRef>
              <c:f>'Employment Status'!$F$13:$K$13</c:f>
              <c:numCache>
                <c:formatCode>0.0%</c:formatCode>
                <c:ptCount val="6"/>
                <c:pt idx="0">
                  <c:v>0</c:v>
                </c:pt>
                <c:pt idx="1">
                  <c:v>0</c:v>
                </c:pt>
                <c:pt idx="2">
                  <c:v>1.7331022530329288E-3</c:v>
                </c:pt>
                <c:pt idx="3">
                  <c:v>0</c:v>
                </c:pt>
                <c:pt idx="4">
                  <c:v>0</c:v>
                </c:pt>
                <c:pt idx="5">
                  <c:v>4.399472063352398E-4</c:v>
                </c:pt>
              </c:numCache>
            </c:numRef>
          </c:val>
          <c:extLst>
            <c:ext xmlns:c16="http://schemas.microsoft.com/office/drawing/2014/chart" uri="{C3380CC4-5D6E-409C-BE32-E72D297353CC}">
              <c16:uniqueId val="{00000000-975A-4B5A-81F3-4CCFC68822A9}"/>
            </c:ext>
          </c:extLst>
        </c:ser>
        <c:ser>
          <c:idx val="10"/>
          <c:order val="1"/>
          <c:tx>
            <c:strRef>
              <c:f>'Employment Status'!$E$12</c:f>
              <c:strCache>
                <c:ptCount val="1"/>
                <c:pt idx="0">
                  <c:v>Retired</c:v>
                </c:pt>
              </c:strCache>
            </c:strRef>
          </c:tx>
          <c:spPr>
            <a:solidFill>
              <a:schemeClr val="accent5">
                <a:lumMod val="60000"/>
              </a:schemeClr>
            </a:solidFill>
            <a:ln>
              <a:noFill/>
            </a:ln>
            <a:effectLst/>
          </c:spPr>
          <c:invertIfNegative val="0"/>
          <c:cat>
            <c:strRef>
              <c:f>'Employment Status'!$F$1:$K$1</c:f>
              <c:strCache>
                <c:ptCount val="6"/>
                <c:pt idx="0">
                  <c:v>2015 (n=568)</c:v>
                </c:pt>
                <c:pt idx="1">
                  <c:v>2016 (n=483)</c:v>
                </c:pt>
                <c:pt idx="2">
                  <c:v>2017 (n=577)</c:v>
                </c:pt>
                <c:pt idx="3">
                  <c:v>2018 (n=451)</c:v>
                </c:pt>
                <c:pt idx="4">
                  <c:v>2019 (n=194)</c:v>
                </c:pt>
                <c:pt idx="5">
                  <c:v>Aggregate (n=2273)</c:v>
                </c:pt>
              </c:strCache>
            </c:strRef>
          </c:cat>
          <c:val>
            <c:numRef>
              <c:f>'Employment Status'!$F$12:$K$12</c:f>
              <c:numCache>
                <c:formatCode>0.0%</c:formatCode>
                <c:ptCount val="6"/>
                <c:pt idx="0">
                  <c:v>3.5211267605633804E-3</c:v>
                </c:pt>
                <c:pt idx="1">
                  <c:v>0</c:v>
                </c:pt>
                <c:pt idx="2">
                  <c:v>3.4662045060658577E-3</c:v>
                </c:pt>
                <c:pt idx="3">
                  <c:v>0</c:v>
                </c:pt>
                <c:pt idx="4">
                  <c:v>0</c:v>
                </c:pt>
                <c:pt idx="5">
                  <c:v>1.7597888253409592E-3</c:v>
                </c:pt>
              </c:numCache>
            </c:numRef>
          </c:val>
          <c:extLst>
            <c:ext xmlns:c16="http://schemas.microsoft.com/office/drawing/2014/chart" uri="{C3380CC4-5D6E-409C-BE32-E72D297353CC}">
              <c16:uniqueId val="{00000001-975A-4B5A-81F3-4CCFC68822A9}"/>
            </c:ext>
          </c:extLst>
        </c:ser>
        <c:ser>
          <c:idx val="9"/>
          <c:order val="2"/>
          <c:tx>
            <c:strRef>
              <c:f>'Employment Status'!$E$11</c:f>
              <c:strCache>
                <c:ptCount val="1"/>
                <c:pt idx="0">
                  <c:v>Full time homemaker/caregiver</c:v>
                </c:pt>
              </c:strCache>
            </c:strRef>
          </c:tx>
          <c:spPr>
            <a:solidFill>
              <a:schemeClr val="accent4">
                <a:lumMod val="60000"/>
              </a:schemeClr>
            </a:solidFill>
            <a:ln>
              <a:noFill/>
            </a:ln>
            <a:effectLst/>
          </c:spPr>
          <c:invertIfNegative val="0"/>
          <c:cat>
            <c:strRef>
              <c:f>'Employment Status'!$F$1:$K$1</c:f>
              <c:strCache>
                <c:ptCount val="6"/>
                <c:pt idx="0">
                  <c:v>2015 (n=568)</c:v>
                </c:pt>
                <c:pt idx="1">
                  <c:v>2016 (n=483)</c:v>
                </c:pt>
                <c:pt idx="2">
                  <c:v>2017 (n=577)</c:v>
                </c:pt>
                <c:pt idx="3">
                  <c:v>2018 (n=451)</c:v>
                </c:pt>
                <c:pt idx="4">
                  <c:v>2019 (n=194)</c:v>
                </c:pt>
                <c:pt idx="5">
                  <c:v>Aggregate (n=2273)</c:v>
                </c:pt>
              </c:strCache>
            </c:strRef>
          </c:cat>
          <c:val>
            <c:numRef>
              <c:f>'Employment Status'!$F$11:$K$11</c:f>
              <c:numCache>
                <c:formatCode>0.0%</c:formatCode>
                <c:ptCount val="6"/>
                <c:pt idx="0">
                  <c:v>3.5211267605633804E-3</c:v>
                </c:pt>
                <c:pt idx="1">
                  <c:v>4.140786749482402E-3</c:v>
                </c:pt>
                <c:pt idx="2">
                  <c:v>3.4662045060658577E-3</c:v>
                </c:pt>
                <c:pt idx="3">
                  <c:v>4.434589800443459E-3</c:v>
                </c:pt>
                <c:pt idx="4">
                  <c:v>0</c:v>
                </c:pt>
                <c:pt idx="5">
                  <c:v>3.5195776506819184E-3</c:v>
                </c:pt>
              </c:numCache>
            </c:numRef>
          </c:val>
          <c:extLst>
            <c:ext xmlns:c16="http://schemas.microsoft.com/office/drawing/2014/chart" uri="{C3380CC4-5D6E-409C-BE32-E72D297353CC}">
              <c16:uniqueId val="{00000002-975A-4B5A-81F3-4CCFC68822A9}"/>
            </c:ext>
          </c:extLst>
        </c:ser>
        <c:ser>
          <c:idx val="8"/>
          <c:order val="3"/>
          <c:tx>
            <c:strRef>
              <c:f>'Employment Status'!$E$10</c:f>
              <c:strCache>
                <c:ptCount val="1"/>
                <c:pt idx="0">
                  <c:v>Temporarily employed part-time</c:v>
                </c:pt>
              </c:strCache>
            </c:strRef>
          </c:tx>
          <c:spPr>
            <a:solidFill>
              <a:schemeClr val="accent3">
                <a:lumMod val="60000"/>
              </a:schemeClr>
            </a:solidFill>
            <a:ln>
              <a:noFill/>
            </a:ln>
            <a:effectLst/>
          </c:spPr>
          <c:invertIfNegative val="0"/>
          <c:cat>
            <c:strRef>
              <c:f>'Employment Status'!$F$1:$K$1</c:f>
              <c:strCache>
                <c:ptCount val="6"/>
                <c:pt idx="0">
                  <c:v>2015 (n=568)</c:v>
                </c:pt>
                <c:pt idx="1">
                  <c:v>2016 (n=483)</c:v>
                </c:pt>
                <c:pt idx="2">
                  <c:v>2017 (n=577)</c:v>
                </c:pt>
                <c:pt idx="3">
                  <c:v>2018 (n=451)</c:v>
                </c:pt>
                <c:pt idx="4">
                  <c:v>2019 (n=194)</c:v>
                </c:pt>
                <c:pt idx="5">
                  <c:v>Aggregate (n=2273)</c:v>
                </c:pt>
              </c:strCache>
            </c:strRef>
          </c:cat>
          <c:val>
            <c:numRef>
              <c:f>'Employment Status'!$F$10:$K$10</c:f>
              <c:numCache>
                <c:formatCode>0.0%</c:formatCode>
                <c:ptCount val="6"/>
                <c:pt idx="0">
                  <c:v>5.2816901408450703E-3</c:v>
                </c:pt>
                <c:pt idx="1">
                  <c:v>4.140786749482402E-3</c:v>
                </c:pt>
                <c:pt idx="2">
                  <c:v>3.4662045060658577E-3</c:v>
                </c:pt>
                <c:pt idx="3">
                  <c:v>2.2172949002217295E-3</c:v>
                </c:pt>
                <c:pt idx="4">
                  <c:v>1.0309278350515464E-2</c:v>
                </c:pt>
                <c:pt idx="5">
                  <c:v>4.3994720633523977E-3</c:v>
                </c:pt>
              </c:numCache>
            </c:numRef>
          </c:val>
          <c:extLst>
            <c:ext xmlns:c16="http://schemas.microsoft.com/office/drawing/2014/chart" uri="{C3380CC4-5D6E-409C-BE32-E72D297353CC}">
              <c16:uniqueId val="{00000003-975A-4B5A-81F3-4CCFC68822A9}"/>
            </c:ext>
          </c:extLst>
        </c:ser>
        <c:ser>
          <c:idx val="7"/>
          <c:order val="4"/>
          <c:tx>
            <c:strRef>
              <c:f>'Employment Status'!$E$9</c:f>
              <c:strCache>
                <c:ptCount val="1"/>
                <c:pt idx="0">
                  <c:v>Temporarily employed full-time</c:v>
                </c:pt>
              </c:strCache>
            </c:strRef>
          </c:tx>
          <c:spPr>
            <a:solidFill>
              <a:schemeClr val="accent2">
                <a:lumMod val="60000"/>
              </a:schemeClr>
            </a:solidFill>
            <a:ln>
              <a:noFill/>
            </a:ln>
            <a:effectLst/>
          </c:spPr>
          <c:invertIfNegative val="0"/>
          <c:cat>
            <c:strRef>
              <c:f>'Employment Status'!$F$1:$K$1</c:f>
              <c:strCache>
                <c:ptCount val="6"/>
                <c:pt idx="0">
                  <c:v>2015 (n=568)</c:v>
                </c:pt>
                <c:pt idx="1">
                  <c:v>2016 (n=483)</c:v>
                </c:pt>
                <c:pt idx="2">
                  <c:v>2017 (n=577)</c:v>
                </c:pt>
                <c:pt idx="3">
                  <c:v>2018 (n=451)</c:v>
                </c:pt>
                <c:pt idx="4">
                  <c:v>2019 (n=194)</c:v>
                </c:pt>
                <c:pt idx="5">
                  <c:v>Aggregate (n=2273)</c:v>
                </c:pt>
              </c:strCache>
            </c:strRef>
          </c:cat>
          <c:val>
            <c:numRef>
              <c:f>'Employment Status'!$F$9:$K$9</c:f>
              <c:numCache>
                <c:formatCode>0.0%</c:formatCode>
                <c:ptCount val="6"/>
                <c:pt idx="0">
                  <c:v>8.8028169014084511E-3</c:v>
                </c:pt>
                <c:pt idx="1">
                  <c:v>2.070393374741201E-3</c:v>
                </c:pt>
                <c:pt idx="2">
                  <c:v>1.7331022530329288E-3</c:v>
                </c:pt>
                <c:pt idx="3">
                  <c:v>1.1086474501108648E-2</c:v>
                </c:pt>
                <c:pt idx="4">
                  <c:v>5.1546391752577319E-3</c:v>
                </c:pt>
                <c:pt idx="5">
                  <c:v>5.7193136823581172E-3</c:v>
                </c:pt>
              </c:numCache>
            </c:numRef>
          </c:val>
          <c:extLst>
            <c:ext xmlns:c16="http://schemas.microsoft.com/office/drawing/2014/chart" uri="{C3380CC4-5D6E-409C-BE32-E72D297353CC}">
              <c16:uniqueId val="{00000004-975A-4B5A-81F3-4CCFC68822A9}"/>
            </c:ext>
          </c:extLst>
        </c:ser>
        <c:ser>
          <c:idx val="6"/>
          <c:order val="5"/>
          <c:tx>
            <c:strRef>
              <c:f>'Employment Status'!$E$8</c:f>
              <c:strCache>
                <c:ptCount val="1"/>
                <c:pt idx="0">
                  <c:v>Other</c:v>
                </c:pt>
              </c:strCache>
            </c:strRef>
          </c:tx>
          <c:spPr>
            <a:solidFill>
              <a:schemeClr val="accent1">
                <a:lumMod val="60000"/>
              </a:schemeClr>
            </a:solidFill>
            <a:ln>
              <a:noFill/>
            </a:ln>
            <a:effectLst/>
          </c:spPr>
          <c:invertIfNegative val="0"/>
          <c:cat>
            <c:strRef>
              <c:f>'Employment Status'!$F$1:$K$1</c:f>
              <c:strCache>
                <c:ptCount val="6"/>
                <c:pt idx="0">
                  <c:v>2015 (n=568)</c:v>
                </c:pt>
                <c:pt idx="1">
                  <c:v>2016 (n=483)</c:v>
                </c:pt>
                <c:pt idx="2">
                  <c:v>2017 (n=577)</c:v>
                </c:pt>
                <c:pt idx="3">
                  <c:v>2018 (n=451)</c:v>
                </c:pt>
                <c:pt idx="4">
                  <c:v>2019 (n=194)</c:v>
                </c:pt>
                <c:pt idx="5">
                  <c:v>Aggregate (n=2273)</c:v>
                </c:pt>
              </c:strCache>
            </c:strRef>
          </c:cat>
          <c:val>
            <c:numRef>
              <c:f>'Employment Status'!$F$8:$K$8</c:f>
              <c:numCache>
                <c:formatCode>0.0%</c:formatCode>
                <c:ptCount val="6"/>
                <c:pt idx="0">
                  <c:v>1.0563380281690141E-2</c:v>
                </c:pt>
                <c:pt idx="1">
                  <c:v>1.2422360248447204E-2</c:v>
                </c:pt>
                <c:pt idx="2">
                  <c:v>1.7331022530329288E-3</c:v>
                </c:pt>
                <c:pt idx="3">
                  <c:v>8.869179600886918E-3</c:v>
                </c:pt>
                <c:pt idx="4">
                  <c:v>5.1546391752577319E-3</c:v>
                </c:pt>
                <c:pt idx="5">
                  <c:v>7.9190497140343152E-3</c:v>
                </c:pt>
              </c:numCache>
            </c:numRef>
          </c:val>
          <c:extLst>
            <c:ext xmlns:c16="http://schemas.microsoft.com/office/drawing/2014/chart" uri="{C3380CC4-5D6E-409C-BE32-E72D297353CC}">
              <c16:uniqueId val="{00000005-975A-4B5A-81F3-4CCFC68822A9}"/>
            </c:ext>
          </c:extLst>
        </c:ser>
        <c:ser>
          <c:idx val="5"/>
          <c:order val="6"/>
          <c:tx>
            <c:strRef>
              <c:f>'Employment Status'!$E$7</c:f>
              <c:strCache>
                <c:ptCount val="1"/>
                <c:pt idx="0">
                  <c:v>Employed part-time, but seeking a new position</c:v>
                </c:pt>
              </c:strCache>
            </c:strRef>
          </c:tx>
          <c:spPr>
            <a:solidFill>
              <a:schemeClr val="accent6"/>
            </a:solidFill>
            <a:ln>
              <a:noFill/>
            </a:ln>
            <a:effectLst/>
          </c:spPr>
          <c:invertIfNegative val="0"/>
          <c:cat>
            <c:strRef>
              <c:f>'Employment Status'!$F$1:$K$1</c:f>
              <c:strCache>
                <c:ptCount val="6"/>
                <c:pt idx="0">
                  <c:v>2015 (n=568)</c:v>
                </c:pt>
                <c:pt idx="1">
                  <c:v>2016 (n=483)</c:v>
                </c:pt>
                <c:pt idx="2">
                  <c:v>2017 (n=577)</c:v>
                </c:pt>
                <c:pt idx="3">
                  <c:v>2018 (n=451)</c:v>
                </c:pt>
                <c:pt idx="4">
                  <c:v>2019 (n=194)</c:v>
                </c:pt>
                <c:pt idx="5">
                  <c:v>Aggregate (n=2273)</c:v>
                </c:pt>
              </c:strCache>
            </c:strRef>
          </c:cat>
          <c:val>
            <c:numRef>
              <c:f>'Employment Status'!$F$7:$K$7</c:f>
              <c:numCache>
                <c:formatCode>0.0%</c:formatCode>
                <c:ptCount val="6"/>
                <c:pt idx="0">
                  <c:v>1.0563380281690141E-2</c:v>
                </c:pt>
                <c:pt idx="1">
                  <c:v>8.2815734989648039E-3</c:v>
                </c:pt>
                <c:pt idx="2">
                  <c:v>1.2131715771230503E-2</c:v>
                </c:pt>
                <c:pt idx="3">
                  <c:v>4.434589800443459E-3</c:v>
                </c:pt>
                <c:pt idx="4">
                  <c:v>5.1546391752577319E-3</c:v>
                </c:pt>
                <c:pt idx="5">
                  <c:v>8.7989441267047955E-3</c:v>
                </c:pt>
              </c:numCache>
            </c:numRef>
          </c:val>
          <c:extLst>
            <c:ext xmlns:c16="http://schemas.microsoft.com/office/drawing/2014/chart" uri="{C3380CC4-5D6E-409C-BE32-E72D297353CC}">
              <c16:uniqueId val="{00000006-975A-4B5A-81F3-4CCFC68822A9}"/>
            </c:ext>
          </c:extLst>
        </c:ser>
        <c:ser>
          <c:idx val="4"/>
          <c:order val="7"/>
          <c:tx>
            <c:strRef>
              <c:f>'Employment Status'!$E$6</c:f>
              <c:strCache>
                <c:ptCount val="1"/>
                <c:pt idx="0">
                  <c:v>Unemployed, but seeking employment</c:v>
                </c:pt>
              </c:strCache>
            </c:strRef>
          </c:tx>
          <c:spPr>
            <a:solidFill>
              <a:schemeClr val="accent5"/>
            </a:solidFill>
            <a:ln>
              <a:noFill/>
            </a:ln>
            <a:effectLst/>
          </c:spPr>
          <c:invertIfNegative val="0"/>
          <c:cat>
            <c:strRef>
              <c:f>'Employment Status'!$F$1:$K$1</c:f>
              <c:strCache>
                <c:ptCount val="6"/>
                <c:pt idx="0">
                  <c:v>2015 (n=568)</c:v>
                </c:pt>
                <c:pt idx="1">
                  <c:v>2016 (n=483)</c:v>
                </c:pt>
                <c:pt idx="2">
                  <c:v>2017 (n=577)</c:v>
                </c:pt>
                <c:pt idx="3">
                  <c:v>2018 (n=451)</c:v>
                </c:pt>
                <c:pt idx="4">
                  <c:v>2019 (n=194)</c:v>
                </c:pt>
                <c:pt idx="5">
                  <c:v>Aggregate (n=2273)</c:v>
                </c:pt>
              </c:strCache>
            </c:strRef>
          </c:cat>
          <c:val>
            <c:numRef>
              <c:f>'Employment Status'!$F$6:$K$6</c:f>
              <c:numCache>
                <c:formatCode>0.0%</c:formatCode>
                <c:ptCount val="6"/>
                <c:pt idx="0">
                  <c:v>8.8028169014084511E-3</c:v>
                </c:pt>
                <c:pt idx="1">
                  <c:v>6.2111801242236021E-3</c:v>
                </c:pt>
                <c:pt idx="2">
                  <c:v>2.0797227036395149E-2</c:v>
                </c:pt>
                <c:pt idx="3">
                  <c:v>1.5521064301552107E-2</c:v>
                </c:pt>
                <c:pt idx="4">
                  <c:v>0</c:v>
                </c:pt>
                <c:pt idx="5">
                  <c:v>1.1878574571051475E-2</c:v>
                </c:pt>
              </c:numCache>
            </c:numRef>
          </c:val>
          <c:extLst>
            <c:ext xmlns:c16="http://schemas.microsoft.com/office/drawing/2014/chart" uri="{C3380CC4-5D6E-409C-BE32-E72D297353CC}">
              <c16:uniqueId val="{00000007-975A-4B5A-81F3-4CCFC68822A9}"/>
            </c:ext>
          </c:extLst>
        </c:ser>
        <c:ser>
          <c:idx val="3"/>
          <c:order val="8"/>
          <c:tx>
            <c:strRef>
              <c:f>'Employment Status'!$E$5</c:f>
              <c:strCache>
                <c:ptCount val="1"/>
                <c:pt idx="0">
                  <c:v>Employed part-time</c:v>
                </c:pt>
              </c:strCache>
            </c:strRef>
          </c:tx>
          <c:spPr>
            <a:solidFill>
              <a:schemeClr val="accent4"/>
            </a:solidFill>
            <a:ln>
              <a:noFill/>
            </a:ln>
            <a:effectLst/>
          </c:spPr>
          <c:invertIfNegative val="0"/>
          <c:cat>
            <c:strRef>
              <c:f>'Employment Status'!$F$1:$K$1</c:f>
              <c:strCache>
                <c:ptCount val="6"/>
                <c:pt idx="0">
                  <c:v>2015 (n=568)</c:v>
                </c:pt>
                <c:pt idx="1">
                  <c:v>2016 (n=483)</c:v>
                </c:pt>
                <c:pt idx="2">
                  <c:v>2017 (n=577)</c:v>
                </c:pt>
                <c:pt idx="3">
                  <c:v>2018 (n=451)</c:v>
                </c:pt>
                <c:pt idx="4">
                  <c:v>2019 (n=194)</c:v>
                </c:pt>
                <c:pt idx="5">
                  <c:v>Aggregate (n=2273)</c:v>
                </c:pt>
              </c:strCache>
            </c:strRef>
          </c:cat>
          <c:val>
            <c:numRef>
              <c:f>'Employment Status'!$F$5:$K$5</c:f>
              <c:numCache>
                <c:formatCode>0.0%</c:formatCode>
                <c:ptCount val="6"/>
                <c:pt idx="0">
                  <c:v>1.4084507042253521E-2</c:v>
                </c:pt>
                <c:pt idx="1">
                  <c:v>1.4492753623188406E-2</c:v>
                </c:pt>
                <c:pt idx="2">
                  <c:v>1.5597920277296361E-2</c:v>
                </c:pt>
                <c:pt idx="3">
                  <c:v>1.1086474501108648E-2</c:v>
                </c:pt>
                <c:pt idx="4">
                  <c:v>5.1546391752577319E-3</c:v>
                </c:pt>
                <c:pt idx="5">
                  <c:v>1.7597888253409591E-2</c:v>
                </c:pt>
              </c:numCache>
            </c:numRef>
          </c:val>
          <c:extLst>
            <c:ext xmlns:c16="http://schemas.microsoft.com/office/drawing/2014/chart" uri="{C3380CC4-5D6E-409C-BE32-E72D297353CC}">
              <c16:uniqueId val="{00000008-975A-4B5A-81F3-4CCFC68822A9}"/>
            </c:ext>
          </c:extLst>
        </c:ser>
        <c:ser>
          <c:idx val="2"/>
          <c:order val="9"/>
          <c:tx>
            <c:strRef>
              <c:f>'Employment Status'!$E$4</c:f>
              <c:strCache>
                <c:ptCount val="1"/>
                <c:pt idx="0">
                  <c:v>Continuing my education</c:v>
                </c:pt>
              </c:strCache>
            </c:strRef>
          </c:tx>
          <c:spPr>
            <a:solidFill>
              <a:srgbClr val="FF0000"/>
            </a:solidFill>
            <a:ln>
              <a:noFill/>
            </a:ln>
            <a:effectLst/>
          </c:spPr>
          <c:invertIfNegative val="0"/>
          <c:dLbls>
            <c:dLbl>
              <c:idx val="0"/>
              <c:layout>
                <c:manualLayout>
                  <c:x val="4.7598556368407666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75A-4B5A-81F3-4CCFC68822A9}"/>
                </c:ext>
              </c:extLst>
            </c:dLbl>
            <c:dLbl>
              <c:idx val="1"/>
              <c:layout>
                <c:manualLayout>
                  <c:x val="5.2348722244410305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975A-4B5A-81F3-4CCFC68822A9}"/>
                </c:ext>
              </c:extLst>
            </c:dLbl>
            <c:dLbl>
              <c:idx val="2"/>
              <c:layout>
                <c:manualLayout>
                  <c:x val="5.0441078954373234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975A-4B5A-81F3-4CCFC68822A9}"/>
                </c:ext>
              </c:extLst>
            </c:dLbl>
            <c:dLbl>
              <c:idx val="3"/>
              <c:layout>
                <c:manualLayout>
                  <c:x val="4.8190740974767263E-2"/>
                  <c:y val="0"/>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975A-4B5A-81F3-4CCFC68822A9}"/>
                </c:ext>
              </c:extLst>
            </c:dLbl>
            <c:dLbl>
              <c:idx val="4"/>
              <c:layout>
                <c:manualLayout>
                  <c:x val="5.2217754056493669E-2"/>
                  <c:y val="-3.1409669497931723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975A-4B5A-81F3-4CCFC68822A9}"/>
                </c:ext>
              </c:extLst>
            </c:dLbl>
            <c:dLbl>
              <c:idx val="5"/>
              <c:layout>
                <c:manualLayout>
                  <c:x val="5.5467486029873607E-2"/>
                  <c:y val="-1.7491350313701886E-16"/>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975A-4B5A-81F3-4CCFC68822A9}"/>
                </c:ext>
              </c:extLst>
            </c:dLbl>
            <c:spPr>
              <a:noFill/>
              <a:ln>
                <a:noFill/>
              </a:ln>
              <a:effectLst/>
            </c:spPr>
            <c:txPr>
              <a:bodyPr rot="0" spcFirstLastPara="1" vertOverflow="ellipsis" vert="horz" wrap="square" lIns="38100" tIns="19050" rIns="38100" bIns="19050" anchor="ctr" anchorCtr="0">
                <a:spAutoFit/>
              </a:bodyPr>
              <a:lstStyle/>
              <a:p>
                <a:pPr>
                  <a:defRPr sz="14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'Employment Status'!$F$1:$K$1</c:f>
              <c:strCache>
                <c:ptCount val="6"/>
                <c:pt idx="0">
                  <c:v>2015 (n=568)</c:v>
                </c:pt>
                <c:pt idx="1">
                  <c:v>2016 (n=483)</c:v>
                </c:pt>
                <c:pt idx="2">
                  <c:v>2017 (n=577)</c:v>
                </c:pt>
                <c:pt idx="3">
                  <c:v>2018 (n=451)</c:v>
                </c:pt>
                <c:pt idx="4">
                  <c:v>2019 (n=194)</c:v>
                </c:pt>
                <c:pt idx="5">
                  <c:v>Aggregate (n=2273)</c:v>
                </c:pt>
              </c:strCache>
            </c:strRef>
          </c:cat>
          <c:val>
            <c:numRef>
              <c:f>'Employment Status'!$F$4:$K$4</c:f>
              <c:numCache>
                <c:formatCode>0.0%</c:formatCode>
                <c:ptCount val="6"/>
                <c:pt idx="0">
                  <c:v>1.936619718309859E-2</c:v>
                </c:pt>
                <c:pt idx="1">
                  <c:v>1.4492753623188406E-2</c:v>
                </c:pt>
                <c:pt idx="2">
                  <c:v>2.4263431542461005E-2</c:v>
                </c:pt>
                <c:pt idx="3">
                  <c:v>1.5521064301552107E-2</c:v>
                </c:pt>
                <c:pt idx="4">
                  <c:v>1.0309278350515464E-2</c:v>
                </c:pt>
                <c:pt idx="5">
                  <c:v>1.8037835459744831E-2</c:v>
                </c:pt>
              </c:numCache>
            </c:numRef>
          </c:val>
          <c:extLst>
            <c:ext xmlns:c16="http://schemas.microsoft.com/office/drawing/2014/chart" uri="{C3380CC4-5D6E-409C-BE32-E72D297353CC}">
              <c16:uniqueId val="{0000000F-975A-4B5A-81F3-4CCFC68822A9}"/>
            </c:ext>
          </c:extLst>
        </c:ser>
        <c:ser>
          <c:idx val="1"/>
          <c:order val="10"/>
          <c:tx>
            <c:strRef>
              <c:f>'Employment Status'!$E$3</c:f>
              <c:strCache>
                <c:ptCount val="1"/>
                <c:pt idx="0">
                  <c:v>Employed full-time, but seeking a new position</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'Employment Status'!$F$1:$K$1</c:f>
              <c:strCache>
                <c:ptCount val="6"/>
                <c:pt idx="0">
                  <c:v>2015 (n=568)</c:v>
                </c:pt>
                <c:pt idx="1">
                  <c:v>2016 (n=483)</c:v>
                </c:pt>
                <c:pt idx="2">
                  <c:v>2017 (n=577)</c:v>
                </c:pt>
                <c:pt idx="3">
                  <c:v>2018 (n=451)</c:v>
                </c:pt>
                <c:pt idx="4">
                  <c:v>2019 (n=194)</c:v>
                </c:pt>
                <c:pt idx="5">
                  <c:v>Aggregate (n=2273)</c:v>
                </c:pt>
              </c:strCache>
            </c:strRef>
          </c:cat>
          <c:val>
            <c:numRef>
              <c:f>'Employment Status'!$F$3:$K$3</c:f>
              <c:numCache>
                <c:formatCode>0.0%</c:formatCode>
                <c:ptCount val="6"/>
                <c:pt idx="0">
                  <c:v>0.10915492957746478</c:v>
                </c:pt>
                <c:pt idx="1">
                  <c:v>6.8322981366459631E-2</c:v>
                </c:pt>
                <c:pt idx="2">
                  <c:v>0.10051993067590988</c:v>
                </c:pt>
                <c:pt idx="3">
                  <c:v>0.11529933481152993</c:v>
                </c:pt>
                <c:pt idx="4">
                  <c:v>8.247422680412371E-2</c:v>
                </c:pt>
                <c:pt idx="5">
                  <c:v>9.7228332600087994E-2</c:v>
                </c:pt>
              </c:numCache>
            </c:numRef>
          </c:val>
          <c:extLst>
            <c:ext xmlns:c16="http://schemas.microsoft.com/office/drawing/2014/chart" uri="{C3380CC4-5D6E-409C-BE32-E72D297353CC}">
              <c16:uniqueId val="{00000010-975A-4B5A-81F3-4CCFC68822A9}"/>
            </c:ext>
          </c:extLst>
        </c:ser>
        <c:ser>
          <c:idx val="0"/>
          <c:order val="11"/>
          <c:tx>
            <c:strRef>
              <c:f>'Employment Status'!$E$2</c:f>
              <c:strCache>
                <c:ptCount val="1"/>
                <c:pt idx="0">
                  <c:v>Employed full-time</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'Employment Status'!$F$1:$K$1</c:f>
              <c:strCache>
                <c:ptCount val="6"/>
                <c:pt idx="0">
                  <c:v>2015 (n=568)</c:v>
                </c:pt>
                <c:pt idx="1">
                  <c:v>2016 (n=483)</c:v>
                </c:pt>
                <c:pt idx="2">
                  <c:v>2017 (n=577)</c:v>
                </c:pt>
                <c:pt idx="3">
                  <c:v>2018 (n=451)</c:v>
                </c:pt>
                <c:pt idx="4">
                  <c:v>2019 (n=194)</c:v>
                </c:pt>
                <c:pt idx="5">
                  <c:v>Aggregate (n=2273)</c:v>
                </c:pt>
              </c:strCache>
            </c:strRef>
          </c:cat>
          <c:val>
            <c:numRef>
              <c:f>'Employment Status'!$F$2:$K$2</c:f>
              <c:numCache>
                <c:formatCode>0.0%</c:formatCode>
                <c:ptCount val="6"/>
                <c:pt idx="0">
                  <c:v>0.80281690140845074</c:v>
                </c:pt>
                <c:pt idx="1">
                  <c:v>0.86128364389233958</c:v>
                </c:pt>
                <c:pt idx="2">
                  <c:v>0.80762564991334485</c:v>
                </c:pt>
                <c:pt idx="3">
                  <c:v>0.81152993348115299</c:v>
                </c:pt>
                <c:pt idx="4">
                  <c:v>0.865979381443299</c:v>
                </c:pt>
                <c:pt idx="5">
                  <c:v>0.82930048394192701</c:v>
                </c:pt>
              </c:numCache>
            </c:numRef>
          </c:val>
          <c:extLst>
            <c:ext xmlns:c16="http://schemas.microsoft.com/office/drawing/2014/chart" uri="{C3380CC4-5D6E-409C-BE32-E72D297353CC}">
              <c16:uniqueId val="{00000011-975A-4B5A-81F3-4CCFC68822A9}"/>
            </c:ext>
          </c:extLst>
        </c:ser>
        <c:dLbls>
          <c:showLegendKey val="0"/>
          <c:showVal val="0"/>
          <c:showCatName val="0"/>
          <c:showSerName val="0"/>
          <c:showPercent val="0"/>
          <c:showBubbleSize val="0"/>
        </c:dLbls>
        <c:gapWidth val="71"/>
        <c:overlap val="100"/>
        <c:axId val="507219512"/>
        <c:axId val="507218232"/>
      </c:barChart>
      <c:catAx>
        <c:axId val="5072195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crossAx val="507218232"/>
        <c:crosses val="autoZero"/>
        <c:auto val="1"/>
        <c:lblAlgn val="ctr"/>
        <c:lblOffset val="100"/>
        <c:noMultiLvlLbl val="0"/>
      </c:catAx>
      <c:valAx>
        <c:axId val="507218232"/>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07219512"/>
        <c:crosses val="autoZero"/>
        <c:crossBetween val="between"/>
      </c:valAx>
      <c:spPr>
        <a:noFill/>
        <a:ln>
          <a:noFill/>
        </a:ln>
        <a:effectLst/>
      </c:spPr>
    </c:plotArea>
    <c:legend>
      <c:legendPos val="r"/>
      <c:legendEntry>
        <c:idx val="0"/>
        <c:txPr>
          <a:bodyPr rot="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legendEntry>
      <c:legendEntry>
        <c:idx val="1"/>
        <c:txPr>
          <a:bodyPr rot="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legendEntry>
      <c:legendEntry>
        <c:idx val="2"/>
        <c:txPr>
          <a:bodyPr rot="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b="1" dirty="0">
                <a:solidFill>
                  <a:schemeClr val="tx1"/>
                </a:solidFill>
              </a:rPr>
              <a:t>Percentage of Employment by Sector</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percentStacked"/>
        <c:varyColors val="0"/>
        <c:ser>
          <c:idx val="12"/>
          <c:order val="0"/>
          <c:tx>
            <c:strRef>
              <c:f>'Employment Sector'!$E$14</c:f>
              <c:strCache>
                <c:ptCount val="1"/>
                <c:pt idx="0">
                  <c:v>Unemployed not seeking employment</c:v>
                </c:pt>
              </c:strCache>
            </c:strRef>
          </c:tx>
          <c:spPr>
            <a:solidFill>
              <a:schemeClr val="accent1">
                <a:lumMod val="80000"/>
                <a:lumOff val="20000"/>
              </a:schemeClr>
            </a:solidFill>
            <a:ln>
              <a:noFill/>
            </a:ln>
            <a:effectLst/>
          </c:spPr>
          <c:invertIfNegative val="0"/>
          <c:cat>
            <c:strRef>
              <c:f>'Employment Sector'!$F$1:$K$1</c:f>
              <c:strCache>
                <c:ptCount val="6"/>
                <c:pt idx="0">
                  <c:v>2015 (n=558)</c:v>
                </c:pt>
                <c:pt idx="1">
                  <c:v>2016 (n=477)</c:v>
                </c:pt>
                <c:pt idx="2">
                  <c:v>2017 (n=563)</c:v>
                </c:pt>
                <c:pt idx="3">
                  <c:v>2018 (n=446)</c:v>
                </c:pt>
                <c:pt idx="4">
                  <c:v>2019 (n=189)</c:v>
                </c:pt>
                <c:pt idx="5">
                  <c:v>Aggregate (n=2233)</c:v>
                </c:pt>
              </c:strCache>
            </c:strRef>
          </c:cat>
          <c:val>
            <c:numRef>
              <c:f>'Employment Sector'!$F$14:$K$14</c:f>
              <c:numCache>
                <c:formatCode>0.0%</c:formatCode>
                <c:ptCount val="6"/>
                <c:pt idx="0">
                  <c:v>0</c:v>
                </c:pt>
                <c:pt idx="1">
                  <c:v>0</c:v>
                </c:pt>
                <c:pt idx="2">
                  <c:v>8.8809946714031966E-3</c:v>
                </c:pt>
                <c:pt idx="3">
                  <c:v>4.4843049327354259E-3</c:v>
                </c:pt>
                <c:pt idx="4">
                  <c:v>0</c:v>
                </c:pt>
                <c:pt idx="5">
                  <c:v>3.134796238244514E-3</c:v>
                </c:pt>
              </c:numCache>
            </c:numRef>
          </c:val>
          <c:extLst>
            <c:ext xmlns:c16="http://schemas.microsoft.com/office/drawing/2014/chart" uri="{C3380CC4-5D6E-409C-BE32-E72D297353CC}">
              <c16:uniqueId val="{00000000-BD92-40C2-AE11-C30700538575}"/>
            </c:ext>
          </c:extLst>
        </c:ser>
        <c:ser>
          <c:idx val="3"/>
          <c:order val="1"/>
          <c:tx>
            <c:strRef>
              <c:f>'Employment Sector'!$E$5</c:f>
              <c:strCache>
                <c:ptCount val="1"/>
                <c:pt idx="0">
                  <c:v>Military</c:v>
                </c:pt>
              </c:strCache>
            </c:strRef>
          </c:tx>
          <c:spPr>
            <a:solidFill>
              <a:schemeClr val="accent4"/>
            </a:solidFill>
            <a:ln>
              <a:noFill/>
            </a:ln>
            <a:effectLst/>
          </c:spPr>
          <c:invertIfNegative val="0"/>
          <c:cat>
            <c:strRef>
              <c:f>'Employment Sector'!$F$1:$K$1</c:f>
              <c:strCache>
                <c:ptCount val="6"/>
                <c:pt idx="0">
                  <c:v>2015 (n=558)</c:v>
                </c:pt>
                <c:pt idx="1">
                  <c:v>2016 (n=477)</c:v>
                </c:pt>
                <c:pt idx="2">
                  <c:v>2017 (n=563)</c:v>
                </c:pt>
                <c:pt idx="3">
                  <c:v>2018 (n=446)</c:v>
                </c:pt>
                <c:pt idx="4">
                  <c:v>2019 (n=189)</c:v>
                </c:pt>
                <c:pt idx="5">
                  <c:v>Aggregate (n=2233)</c:v>
                </c:pt>
              </c:strCache>
            </c:strRef>
          </c:cat>
          <c:val>
            <c:numRef>
              <c:f>'Employment Sector'!$F$5:$K$5</c:f>
              <c:numCache>
                <c:formatCode>0.0%</c:formatCode>
                <c:ptCount val="6"/>
                <c:pt idx="0">
                  <c:v>8.9605734767025085E-3</c:v>
                </c:pt>
                <c:pt idx="1">
                  <c:v>0</c:v>
                </c:pt>
                <c:pt idx="2">
                  <c:v>1.4209591474245116E-2</c:v>
                </c:pt>
                <c:pt idx="3">
                  <c:v>2.242152466367713E-3</c:v>
                </c:pt>
                <c:pt idx="4">
                  <c:v>0</c:v>
                </c:pt>
                <c:pt idx="5">
                  <c:v>6.269592476489028E-3</c:v>
                </c:pt>
              </c:numCache>
            </c:numRef>
          </c:val>
          <c:extLst>
            <c:ext xmlns:c16="http://schemas.microsoft.com/office/drawing/2014/chart" uri="{C3380CC4-5D6E-409C-BE32-E72D297353CC}">
              <c16:uniqueId val="{00000001-BD92-40C2-AE11-C30700538575}"/>
            </c:ext>
          </c:extLst>
        </c:ser>
        <c:ser>
          <c:idx val="13"/>
          <c:order val="2"/>
          <c:tx>
            <c:strRef>
              <c:f>'Employment Sector'!$E$15</c:f>
              <c:strCache>
                <c:ptCount val="1"/>
                <c:pt idx="0">
                  <c:v>Unemployed seeking employment</c:v>
                </c:pt>
              </c:strCache>
            </c:strRef>
          </c:tx>
          <c:spPr>
            <a:solidFill>
              <a:schemeClr val="accent2">
                <a:lumMod val="80000"/>
                <a:lumOff val="20000"/>
              </a:schemeClr>
            </a:solidFill>
            <a:ln>
              <a:noFill/>
            </a:ln>
            <a:effectLst/>
          </c:spPr>
          <c:invertIfNegative val="0"/>
          <c:cat>
            <c:strRef>
              <c:f>'Employment Sector'!$F$1:$K$1</c:f>
              <c:strCache>
                <c:ptCount val="6"/>
                <c:pt idx="0">
                  <c:v>2015 (n=558)</c:v>
                </c:pt>
                <c:pt idx="1">
                  <c:v>2016 (n=477)</c:v>
                </c:pt>
                <c:pt idx="2">
                  <c:v>2017 (n=563)</c:v>
                </c:pt>
                <c:pt idx="3">
                  <c:v>2018 (n=446)</c:v>
                </c:pt>
                <c:pt idx="4">
                  <c:v>2019 (n=189)</c:v>
                </c:pt>
                <c:pt idx="5">
                  <c:v>Aggregate (n=2233)</c:v>
                </c:pt>
              </c:strCache>
            </c:strRef>
          </c:cat>
          <c:val>
            <c:numRef>
              <c:f>'Employment Sector'!$F$15:$K$15</c:f>
              <c:numCache>
                <c:formatCode>0.0%</c:formatCode>
                <c:ptCount val="6"/>
                <c:pt idx="0">
                  <c:v>7.1684587813620072E-3</c:v>
                </c:pt>
                <c:pt idx="1">
                  <c:v>4.1928721174004195E-3</c:v>
                </c:pt>
                <c:pt idx="2">
                  <c:v>8.8809946714031966E-3</c:v>
                </c:pt>
                <c:pt idx="3">
                  <c:v>1.1210762331838564E-2</c:v>
                </c:pt>
                <c:pt idx="4">
                  <c:v>0</c:v>
                </c:pt>
                <c:pt idx="5">
                  <c:v>7.1652485445588892E-3</c:v>
                </c:pt>
              </c:numCache>
            </c:numRef>
          </c:val>
          <c:extLst>
            <c:ext xmlns:c16="http://schemas.microsoft.com/office/drawing/2014/chart" uri="{C3380CC4-5D6E-409C-BE32-E72D297353CC}">
              <c16:uniqueId val="{00000002-BD92-40C2-AE11-C30700538575}"/>
            </c:ext>
          </c:extLst>
        </c:ser>
        <c:ser>
          <c:idx val="2"/>
          <c:order val="3"/>
          <c:tx>
            <c:strRef>
              <c:f>'Employment Sector'!$E$4</c:f>
              <c:strCache>
                <c:ptCount val="1"/>
                <c:pt idx="0">
                  <c:v>International quasi-governmental organization</c:v>
                </c:pt>
              </c:strCache>
            </c:strRef>
          </c:tx>
          <c:spPr>
            <a:solidFill>
              <a:schemeClr val="accent3"/>
            </a:solidFill>
            <a:ln>
              <a:noFill/>
            </a:ln>
            <a:effectLst/>
          </c:spPr>
          <c:invertIfNegative val="0"/>
          <c:cat>
            <c:strRef>
              <c:f>'Employment Sector'!$F$1:$K$1</c:f>
              <c:strCache>
                <c:ptCount val="6"/>
                <c:pt idx="0">
                  <c:v>2015 (n=558)</c:v>
                </c:pt>
                <c:pt idx="1">
                  <c:v>2016 (n=477)</c:v>
                </c:pt>
                <c:pt idx="2">
                  <c:v>2017 (n=563)</c:v>
                </c:pt>
                <c:pt idx="3">
                  <c:v>2018 (n=446)</c:v>
                </c:pt>
                <c:pt idx="4">
                  <c:v>2019 (n=189)</c:v>
                </c:pt>
                <c:pt idx="5">
                  <c:v>Aggregate (n=2233)</c:v>
                </c:pt>
              </c:strCache>
            </c:strRef>
          </c:cat>
          <c:val>
            <c:numRef>
              <c:f>'Employment Sector'!$F$4:$K$4</c:f>
              <c:numCache>
                <c:formatCode>0.0%</c:formatCode>
                <c:ptCount val="6"/>
                <c:pt idx="0">
                  <c:v>7.1684587813620072E-3</c:v>
                </c:pt>
                <c:pt idx="1">
                  <c:v>1.0482180293501049E-2</c:v>
                </c:pt>
                <c:pt idx="2">
                  <c:v>1.0657193605683837E-2</c:v>
                </c:pt>
                <c:pt idx="3">
                  <c:v>2.2421524663677129E-2</c:v>
                </c:pt>
                <c:pt idx="4">
                  <c:v>5.2910052910052907E-3</c:v>
                </c:pt>
                <c:pt idx="5">
                  <c:v>1.1643528884908196E-2</c:v>
                </c:pt>
              </c:numCache>
            </c:numRef>
          </c:val>
          <c:extLst>
            <c:ext xmlns:c16="http://schemas.microsoft.com/office/drawing/2014/chart" uri="{C3380CC4-5D6E-409C-BE32-E72D297353CC}">
              <c16:uniqueId val="{00000003-BD92-40C2-AE11-C30700538575}"/>
            </c:ext>
          </c:extLst>
        </c:ser>
        <c:ser>
          <c:idx val="7"/>
          <c:order val="4"/>
          <c:tx>
            <c:strRef>
              <c:f>'Employment Sector'!$E$9</c:f>
              <c:strCache>
                <c:ptCount val="1"/>
                <c:pt idx="0">
                  <c:v>Obtaining further education</c:v>
                </c:pt>
              </c:strCache>
            </c:strRef>
          </c:tx>
          <c:spPr>
            <a:solidFill>
              <a:schemeClr val="accent2">
                <a:lumMod val="60000"/>
              </a:schemeClr>
            </a:solidFill>
            <a:ln>
              <a:noFill/>
            </a:ln>
            <a:effectLst/>
          </c:spPr>
          <c:invertIfNegative val="0"/>
          <c:cat>
            <c:strRef>
              <c:f>'Employment Sector'!$F$1:$K$1</c:f>
              <c:strCache>
                <c:ptCount val="6"/>
                <c:pt idx="0">
                  <c:v>2015 (n=558)</c:v>
                </c:pt>
                <c:pt idx="1">
                  <c:v>2016 (n=477)</c:v>
                </c:pt>
                <c:pt idx="2">
                  <c:v>2017 (n=563)</c:v>
                </c:pt>
                <c:pt idx="3">
                  <c:v>2018 (n=446)</c:v>
                </c:pt>
                <c:pt idx="4">
                  <c:v>2019 (n=189)</c:v>
                </c:pt>
                <c:pt idx="5">
                  <c:v>Aggregate (n=2233)</c:v>
                </c:pt>
              </c:strCache>
            </c:strRef>
          </c:cat>
          <c:val>
            <c:numRef>
              <c:f>'Employment Sector'!$F$9:$K$9</c:f>
              <c:numCache>
                <c:formatCode>0.0%</c:formatCode>
                <c:ptCount val="6"/>
                <c:pt idx="0">
                  <c:v>1.6129032258064516E-2</c:v>
                </c:pt>
                <c:pt idx="1">
                  <c:v>1.0482180293501049E-2</c:v>
                </c:pt>
                <c:pt idx="2">
                  <c:v>2.3090586145648313E-2</c:v>
                </c:pt>
                <c:pt idx="3">
                  <c:v>1.7937219730941704E-2</c:v>
                </c:pt>
                <c:pt idx="4">
                  <c:v>1.0582010582010581E-2</c:v>
                </c:pt>
                <c:pt idx="5">
                  <c:v>1.6569637259292433E-2</c:v>
                </c:pt>
              </c:numCache>
            </c:numRef>
          </c:val>
          <c:extLst>
            <c:ext xmlns:c16="http://schemas.microsoft.com/office/drawing/2014/chart" uri="{C3380CC4-5D6E-409C-BE32-E72D297353CC}">
              <c16:uniqueId val="{00000004-BD92-40C2-AE11-C30700538575}"/>
            </c:ext>
          </c:extLst>
        </c:ser>
        <c:ser>
          <c:idx val="1"/>
          <c:order val="5"/>
          <c:tx>
            <c:strRef>
              <c:f>'Employment Sector'!$E$3</c:f>
              <c:strCache>
                <c:ptCount val="1"/>
                <c:pt idx="0">
                  <c:v>Government not in the same country as the program</c:v>
                </c:pt>
              </c:strCache>
            </c:strRef>
          </c:tx>
          <c:spPr>
            <a:solidFill>
              <a:schemeClr val="accent2"/>
            </a:solidFill>
            <a:ln>
              <a:noFill/>
            </a:ln>
            <a:effectLst/>
          </c:spPr>
          <c:invertIfNegative val="0"/>
          <c:cat>
            <c:strRef>
              <c:f>'Employment Sector'!$F$1:$K$1</c:f>
              <c:strCache>
                <c:ptCount val="6"/>
                <c:pt idx="0">
                  <c:v>2015 (n=558)</c:v>
                </c:pt>
                <c:pt idx="1">
                  <c:v>2016 (n=477)</c:v>
                </c:pt>
                <c:pt idx="2">
                  <c:v>2017 (n=563)</c:v>
                </c:pt>
                <c:pt idx="3">
                  <c:v>2018 (n=446)</c:v>
                </c:pt>
                <c:pt idx="4">
                  <c:v>2019 (n=189)</c:v>
                </c:pt>
                <c:pt idx="5">
                  <c:v>Aggregate (n=2233)</c:v>
                </c:pt>
              </c:strCache>
            </c:strRef>
          </c:cat>
          <c:val>
            <c:numRef>
              <c:f>'Employment Sector'!$F$3:$K$3</c:f>
              <c:numCache>
                <c:formatCode>0.0%</c:formatCode>
                <c:ptCount val="6"/>
                <c:pt idx="0">
                  <c:v>2.3297491039426525E-2</c:v>
                </c:pt>
                <c:pt idx="1">
                  <c:v>2.3060796645702306E-2</c:v>
                </c:pt>
                <c:pt idx="2">
                  <c:v>1.9538188277087035E-2</c:v>
                </c:pt>
                <c:pt idx="3">
                  <c:v>1.1210762331838564E-2</c:v>
                </c:pt>
                <c:pt idx="4">
                  <c:v>5.2910052910052907E-3</c:v>
                </c:pt>
                <c:pt idx="5">
                  <c:v>1.8360949395432154E-2</c:v>
                </c:pt>
              </c:numCache>
            </c:numRef>
          </c:val>
          <c:extLst>
            <c:ext xmlns:c16="http://schemas.microsoft.com/office/drawing/2014/chart" uri="{C3380CC4-5D6E-409C-BE32-E72D297353CC}">
              <c16:uniqueId val="{00000005-BD92-40C2-AE11-C30700538575}"/>
            </c:ext>
          </c:extLst>
        </c:ser>
        <c:ser>
          <c:idx val="6"/>
          <c:order val="6"/>
          <c:tx>
            <c:strRef>
              <c:f>'Employment Sector'!$E$8</c:f>
              <c:strCache>
                <c:ptCount val="1"/>
                <c:pt idx="0">
                  <c:v>Nonprofit/NGOs internationally-oriented</c:v>
                </c:pt>
              </c:strCache>
            </c:strRef>
          </c:tx>
          <c:spPr>
            <a:solidFill>
              <a:schemeClr val="accent1">
                <a:lumMod val="60000"/>
              </a:schemeClr>
            </a:solidFill>
            <a:ln>
              <a:noFill/>
            </a:ln>
            <a:effectLst/>
          </c:spPr>
          <c:invertIfNegative val="0"/>
          <c:cat>
            <c:strRef>
              <c:f>'Employment Sector'!$F$1:$K$1</c:f>
              <c:strCache>
                <c:ptCount val="6"/>
                <c:pt idx="0">
                  <c:v>2015 (n=558)</c:v>
                </c:pt>
                <c:pt idx="1">
                  <c:v>2016 (n=477)</c:v>
                </c:pt>
                <c:pt idx="2">
                  <c:v>2017 (n=563)</c:v>
                </c:pt>
                <c:pt idx="3">
                  <c:v>2018 (n=446)</c:v>
                </c:pt>
                <c:pt idx="4">
                  <c:v>2019 (n=189)</c:v>
                </c:pt>
                <c:pt idx="5">
                  <c:v>Aggregate (n=2233)</c:v>
                </c:pt>
              </c:strCache>
            </c:strRef>
          </c:cat>
          <c:val>
            <c:numRef>
              <c:f>'Employment Sector'!$F$8:$K$8</c:f>
              <c:numCache>
                <c:formatCode>0.0%</c:formatCode>
                <c:ptCount val="6"/>
                <c:pt idx="0">
                  <c:v>2.8673835125448029E-2</c:v>
                </c:pt>
                <c:pt idx="1">
                  <c:v>3.7735849056603772E-2</c:v>
                </c:pt>
                <c:pt idx="2">
                  <c:v>3.7300177619893425E-2</c:v>
                </c:pt>
                <c:pt idx="3">
                  <c:v>7.1748878923766815E-2</c:v>
                </c:pt>
                <c:pt idx="4">
                  <c:v>1.5873015873015872E-2</c:v>
                </c:pt>
                <c:pt idx="5">
                  <c:v>4.0304523063143756E-2</c:v>
                </c:pt>
              </c:numCache>
            </c:numRef>
          </c:val>
          <c:extLst>
            <c:ext xmlns:c16="http://schemas.microsoft.com/office/drawing/2014/chart" uri="{C3380CC4-5D6E-409C-BE32-E72D297353CC}">
              <c16:uniqueId val="{00000006-BD92-40C2-AE11-C30700538575}"/>
            </c:ext>
          </c:extLst>
        </c:ser>
        <c:ser>
          <c:idx val="9"/>
          <c:order val="7"/>
          <c:tx>
            <c:strRef>
              <c:f>'Employment Sector'!$E$11</c:f>
              <c:strCache>
                <c:ptCount val="1"/>
                <c:pt idx="0">
                  <c:v>Private Sector - research/consulting</c:v>
                </c:pt>
              </c:strCache>
            </c:strRef>
          </c:tx>
          <c:spPr>
            <a:solidFill>
              <a:srgbClr val="FFFF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'Employment Sector'!$F$1:$K$1</c:f>
              <c:strCache>
                <c:ptCount val="6"/>
                <c:pt idx="0">
                  <c:v>2015 (n=558)</c:v>
                </c:pt>
                <c:pt idx="1">
                  <c:v>2016 (n=477)</c:v>
                </c:pt>
                <c:pt idx="2">
                  <c:v>2017 (n=563)</c:v>
                </c:pt>
                <c:pt idx="3">
                  <c:v>2018 (n=446)</c:v>
                </c:pt>
                <c:pt idx="4">
                  <c:v>2019 (n=189)</c:v>
                </c:pt>
                <c:pt idx="5">
                  <c:v>Aggregate (n=2233)</c:v>
                </c:pt>
              </c:strCache>
            </c:strRef>
          </c:cat>
          <c:val>
            <c:numRef>
              <c:f>'Employment Sector'!$F$11:$K$11</c:f>
              <c:numCache>
                <c:formatCode>0.0%</c:formatCode>
                <c:ptCount val="6"/>
                <c:pt idx="0">
                  <c:v>7.1684587813620068E-2</c:v>
                </c:pt>
                <c:pt idx="1">
                  <c:v>6.0796645702306078E-2</c:v>
                </c:pt>
                <c:pt idx="2">
                  <c:v>6.216696269982238E-2</c:v>
                </c:pt>
                <c:pt idx="3">
                  <c:v>8.9686098654708515E-2</c:v>
                </c:pt>
                <c:pt idx="4">
                  <c:v>4.7619047619047616E-2</c:v>
                </c:pt>
                <c:pt idx="5">
                  <c:v>6.8517689207344384E-2</c:v>
                </c:pt>
              </c:numCache>
            </c:numRef>
          </c:val>
          <c:extLst>
            <c:ext xmlns:c16="http://schemas.microsoft.com/office/drawing/2014/chart" uri="{C3380CC4-5D6E-409C-BE32-E72D297353CC}">
              <c16:uniqueId val="{00000007-BD92-40C2-AE11-C30700538575}"/>
            </c:ext>
          </c:extLst>
        </c:ser>
        <c:ser>
          <c:idx val="8"/>
          <c:order val="8"/>
          <c:tx>
            <c:strRef>
              <c:f>'Employment Sector'!$E$10</c:f>
              <c:strCache>
                <c:ptCount val="1"/>
                <c:pt idx="0">
                  <c:v>Other</c:v>
                </c:pt>
              </c:strCache>
            </c:strRef>
          </c:tx>
          <c:spPr>
            <a:solidFill>
              <a:schemeClr val="accent3">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'Employment Sector'!$F$1:$K$1</c:f>
              <c:strCache>
                <c:ptCount val="6"/>
                <c:pt idx="0">
                  <c:v>2015 (n=558)</c:v>
                </c:pt>
                <c:pt idx="1">
                  <c:v>2016 (n=477)</c:v>
                </c:pt>
                <c:pt idx="2">
                  <c:v>2017 (n=563)</c:v>
                </c:pt>
                <c:pt idx="3">
                  <c:v>2018 (n=446)</c:v>
                </c:pt>
                <c:pt idx="4">
                  <c:v>2019 (n=189)</c:v>
                </c:pt>
                <c:pt idx="5">
                  <c:v>Aggregate (n=2233)</c:v>
                </c:pt>
              </c:strCache>
            </c:strRef>
          </c:cat>
          <c:val>
            <c:numRef>
              <c:f>'Employment Sector'!$F$10:$K$10</c:f>
              <c:numCache>
                <c:formatCode>0.0%</c:formatCode>
                <c:ptCount val="6"/>
                <c:pt idx="0">
                  <c:v>7.8853046594982074E-2</c:v>
                </c:pt>
                <c:pt idx="1">
                  <c:v>7.5471698113207544E-2</c:v>
                </c:pt>
                <c:pt idx="2">
                  <c:v>7.2824156305506219E-2</c:v>
                </c:pt>
                <c:pt idx="3">
                  <c:v>6.2780269058295965E-2</c:v>
                </c:pt>
                <c:pt idx="4">
                  <c:v>5.8201058201058198E-2</c:v>
                </c:pt>
                <c:pt idx="5">
                  <c:v>7.1652485445588887E-2</c:v>
                </c:pt>
              </c:numCache>
            </c:numRef>
          </c:val>
          <c:extLst>
            <c:ext xmlns:c16="http://schemas.microsoft.com/office/drawing/2014/chart" uri="{C3380CC4-5D6E-409C-BE32-E72D297353CC}">
              <c16:uniqueId val="{00000008-BD92-40C2-AE11-C30700538575}"/>
            </c:ext>
          </c:extLst>
        </c:ser>
        <c:ser>
          <c:idx val="4"/>
          <c:order val="9"/>
          <c:tx>
            <c:strRef>
              <c:f>'Employment Sector'!$E$6</c:f>
              <c:strCache>
                <c:ptCount val="1"/>
                <c:pt idx="0">
                  <c:v>National or central government in the same country as the program</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'Employment Sector'!$F$1:$K$1</c:f>
              <c:strCache>
                <c:ptCount val="6"/>
                <c:pt idx="0">
                  <c:v>2015 (n=558)</c:v>
                </c:pt>
                <c:pt idx="1">
                  <c:v>2016 (n=477)</c:v>
                </c:pt>
                <c:pt idx="2">
                  <c:v>2017 (n=563)</c:v>
                </c:pt>
                <c:pt idx="3">
                  <c:v>2018 (n=446)</c:v>
                </c:pt>
                <c:pt idx="4">
                  <c:v>2019 (n=189)</c:v>
                </c:pt>
                <c:pt idx="5">
                  <c:v>Aggregate (n=2233)</c:v>
                </c:pt>
              </c:strCache>
            </c:strRef>
          </c:cat>
          <c:val>
            <c:numRef>
              <c:f>'Employment Sector'!$F$6:$K$6</c:f>
              <c:numCache>
                <c:formatCode>0.0%</c:formatCode>
                <c:ptCount val="6"/>
                <c:pt idx="0">
                  <c:v>0.11648745519713262</c:v>
                </c:pt>
                <c:pt idx="1">
                  <c:v>6.2893081761006289E-2</c:v>
                </c:pt>
                <c:pt idx="2">
                  <c:v>9.7690941385435173E-2</c:v>
                </c:pt>
                <c:pt idx="3">
                  <c:v>6.9506726457399109E-2</c:v>
                </c:pt>
                <c:pt idx="4">
                  <c:v>6.8783068783068779E-2</c:v>
                </c:pt>
                <c:pt idx="5">
                  <c:v>8.6878638602776531E-2</c:v>
                </c:pt>
              </c:numCache>
            </c:numRef>
          </c:val>
          <c:extLst>
            <c:ext xmlns:c16="http://schemas.microsoft.com/office/drawing/2014/chart" uri="{C3380CC4-5D6E-409C-BE32-E72D297353CC}">
              <c16:uniqueId val="{00000009-BD92-40C2-AE11-C30700538575}"/>
            </c:ext>
          </c:extLst>
        </c:ser>
        <c:ser>
          <c:idx val="10"/>
          <c:order val="10"/>
          <c:tx>
            <c:strRef>
              <c:f>'Employment Sector'!$E$12</c:f>
              <c:strCache>
                <c:ptCount val="1"/>
                <c:pt idx="0">
                  <c:v>Private sector (not research/consulting)</c:v>
                </c:pt>
              </c:strCache>
            </c:strRef>
          </c:tx>
          <c:spPr>
            <a:solidFill>
              <a:schemeClr val="accent5">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'Employment Sector'!$F$1:$K$1</c:f>
              <c:strCache>
                <c:ptCount val="6"/>
                <c:pt idx="0">
                  <c:v>2015 (n=558)</c:v>
                </c:pt>
                <c:pt idx="1">
                  <c:v>2016 (n=477)</c:v>
                </c:pt>
                <c:pt idx="2">
                  <c:v>2017 (n=563)</c:v>
                </c:pt>
                <c:pt idx="3">
                  <c:v>2018 (n=446)</c:v>
                </c:pt>
                <c:pt idx="4">
                  <c:v>2019 (n=189)</c:v>
                </c:pt>
                <c:pt idx="5">
                  <c:v>Aggregate (n=2233)</c:v>
                </c:pt>
              </c:strCache>
            </c:strRef>
          </c:cat>
          <c:val>
            <c:numRef>
              <c:f>'Employment Sector'!$F$12:$K$12</c:f>
              <c:numCache>
                <c:formatCode>0.0%</c:formatCode>
                <c:ptCount val="6"/>
                <c:pt idx="0">
                  <c:v>0.12365591397849462</c:v>
                </c:pt>
                <c:pt idx="1">
                  <c:v>0.11530398322851153</c:v>
                </c:pt>
                <c:pt idx="2">
                  <c:v>0.10124333925399645</c:v>
                </c:pt>
                <c:pt idx="3">
                  <c:v>0.1031390134529148</c:v>
                </c:pt>
                <c:pt idx="4">
                  <c:v>0.12169312169312169</c:v>
                </c:pt>
                <c:pt idx="5">
                  <c:v>0.11195700850873265</c:v>
                </c:pt>
              </c:numCache>
            </c:numRef>
          </c:val>
          <c:extLst>
            <c:ext xmlns:c16="http://schemas.microsoft.com/office/drawing/2014/chart" uri="{C3380CC4-5D6E-409C-BE32-E72D297353CC}">
              <c16:uniqueId val="{0000000A-BD92-40C2-AE11-C30700538575}"/>
            </c:ext>
          </c:extLst>
        </c:ser>
        <c:ser>
          <c:idx val="11"/>
          <c:order val="11"/>
          <c:tx>
            <c:strRef>
              <c:f>'Employment Sector'!$E$13</c:f>
              <c:strCache>
                <c:ptCount val="1"/>
                <c:pt idx="0">
                  <c:v>State, provincial, or regional government in the same country as the program</c:v>
                </c:pt>
              </c:strCache>
            </c:strRef>
          </c:tx>
          <c:spPr>
            <a:solidFill>
              <a:schemeClr val="accent6">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'Employment Sector'!$F$1:$K$1</c:f>
              <c:strCache>
                <c:ptCount val="6"/>
                <c:pt idx="0">
                  <c:v>2015 (n=558)</c:v>
                </c:pt>
                <c:pt idx="1">
                  <c:v>2016 (n=477)</c:v>
                </c:pt>
                <c:pt idx="2">
                  <c:v>2017 (n=563)</c:v>
                </c:pt>
                <c:pt idx="3">
                  <c:v>2018 (n=446)</c:v>
                </c:pt>
                <c:pt idx="4">
                  <c:v>2019 (n=189)</c:v>
                </c:pt>
                <c:pt idx="5">
                  <c:v>Aggregate (n=2233)</c:v>
                </c:pt>
              </c:strCache>
            </c:strRef>
          </c:cat>
          <c:val>
            <c:numRef>
              <c:f>'Employment Sector'!$F$13:$K$13</c:f>
              <c:numCache>
                <c:formatCode>0.0%</c:formatCode>
                <c:ptCount val="6"/>
                <c:pt idx="0">
                  <c:v>0.16487455197132617</c:v>
                </c:pt>
                <c:pt idx="1">
                  <c:v>0.19916142557651992</c:v>
                </c:pt>
                <c:pt idx="2">
                  <c:v>0.14387211367673181</c:v>
                </c:pt>
                <c:pt idx="3">
                  <c:v>0.11434977578475336</c:v>
                </c:pt>
                <c:pt idx="4">
                  <c:v>0.23809523809523808</c:v>
                </c:pt>
                <c:pt idx="5">
                  <c:v>0.16300940438871472</c:v>
                </c:pt>
              </c:numCache>
            </c:numRef>
          </c:val>
          <c:extLst>
            <c:ext xmlns:c16="http://schemas.microsoft.com/office/drawing/2014/chart" uri="{C3380CC4-5D6E-409C-BE32-E72D297353CC}">
              <c16:uniqueId val="{0000000B-BD92-40C2-AE11-C30700538575}"/>
            </c:ext>
          </c:extLst>
        </c:ser>
        <c:ser>
          <c:idx val="0"/>
          <c:order val="12"/>
          <c:tx>
            <c:strRef>
              <c:f>'Employment Sector'!$E$2</c:f>
              <c:strCache>
                <c:ptCount val="1"/>
                <c:pt idx="0">
                  <c:v>City, country, or other local government in the same country as the program</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'Employment Sector'!$F$1:$K$1</c:f>
              <c:strCache>
                <c:ptCount val="6"/>
                <c:pt idx="0">
                  <c:v>2015 (n=558)</c:v>
                </c:pt>
                <c:pt idx="1">
                  <c:v>2016 (n=477)</c:v>
                </c:pt>
                <c:pt idx="2">
                  <c:v>2017 (n=563)</c:v>
                </c:pt>
                <c:pt idx="3">
                  <c:v>2018 (n=446)</c:v>
                </c:pt>
                <c:pt idx="4">
                  <c:v>2019 (n=189)</c:v>
                </c:pt>
                <c:pt idx="5">
                  <c:v>Aggregate (n=2233)</c:v>
                </c:pt>
              </c:strCache>
            </c:strRef>
          </c:cat>
          <c:val>
            <c:numRef>
              <c:f>'Employment Sector'!$F$2:$K$2</c:f>
              <c:numCache>
                <c:formatCode>0.0%</c:formatCode>
                <c:ptCount val="6"/>
                <c:pt idx="0">
                  <c:v>0.17025089605734767</c:v>
                </c:pt>
                <c:pt idx="1">
                  <c:v>0.19077568134171907</c:v>
                </c:pt>
                <c:pt idx="2">
                  <c:v>0.20603907637655416</c:v>
                </c:pt>
                <c:pt idx="3">
                  <c:v>0.19730941704035873</c:v>
                </c:pt>
                <c:pt idx="4">
                  <c:v>0.19576719576719576</c:v>
                </c:pt>
                <c:pt idx="5">
                  <c:v>0.19122257053291536</c:v>
                </c:pt>
              </c:numCache>
            </c:numRef>
          </c:val>
          <c:extLst>
            <c:ext xmlns:c16="http://schemas.microsoft.com/office/drawing/2014/chart" uri="{C3380CC4-5D6E-409C-BE32-E72D297353CC}">
              <c16:uniqueId val="{0000000C-BD92-40C2-AE11-C30700538575}"/>
            </c:ext>
          </c:extLst>
        </c:ser>
        <c:ser>
          <c:idx val="5"/>
          <c:order val="13"/>
          <c:tx>
            <c:strRef>
              <c:f>'Employment Sector'!$E$7</c:f>
              <c:strCache>
                <c:ptCount val="1"/>
                <c:pt idx="0">
                  <c:v>Nonprofit domestic-oriented</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'Employment Sector'!$F$1:$K$1</c:f>
              <c:strCache>
                <c:ptCount val="6"/>
                <c:pt idx="0">
                  <c:v>2015 (n=558)</c:v>
                </c:pt>
                <c:pt idx="1">
                  <c:v>2016 (n=477)</c:v>
                </c:pt>
                <c:pt idx="2">
                  <c:v>2017 (n=563)</c:v>
                </c:pt>
                <c:pt idx="3">
                  <c:v>2018 (n=446)</c:v>
                </c:pt>
                <c:pt idx="4">
                  <c:v>2019 (n=189)</c:v>
                </c:pt>
                <c:pt idx="5">
                  <c:v>Aggregate (n=2233)</c:v>
                </c:pt>
              </c:strCache>
            </c:strRef>
          </c:cat>
          <c:val>
            <c:numRef>
              <c:f>'Employment Sector'!$F$7:$K$7</c:f>
              <c:numCache>
                <c:formatCode>0.0%</c:formatCode>
                <c:ptCount val="6"/>
                <c:pt idx="0">
                  <c:v>0.18279569892473119</c:v>
                </c:pt>
                <c:pt idx="1">
                  <c:v>0.20964360587002095</c:v>
                </c:pt>
                <c:pt idx="2">
                  <c:v>0.19360568383658969</c:v>
                </c:pt>
                <c:pt idx="3">
                  <c:v>0.22197309417040359</c:v>
                </c:pt>
                <c:pt idx="4">
                  <c:v>0.23280423280423279</c:v>
                </c:pt>
                <c:pt idx="5">
                  <c:v>0.20331392745185847</c:v>
                </c:pt>
              </c:numCache>
            </c:numRef>
          </c:val>
          <c:extLst>
            <c:ext xmlns:c16="http://schemas.microsoft.com/office/drawing/2014/chart" uri="{C3380CC4-5D6E-409C-BE32-E72D297353CC}">
              <c16:uniqueId val="{0000000D-BD92-40C2-AE11-C30700538575}"/>
            </c:ext>
          </c:extLst>
        </c:ser>
        <c:dLbls>
          <c:showLegendKey val="0"/>
          <c:showVal val="0"/>
          <c:showCatName val="0"/>
          <c:showSerName val="0"/>
          <c:showPercent val="0"/>
          <c:showBubbleSize val="0"/>
        </c:dLbls>
        <c:gapWidth val="105"/>
        <c:overlap val="100"/>
        <c:axId val="602913168"/>
        <c:axId val="484000760"/>
      </c:barChart>
      <c:catAx>
        <c:axId val="602913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crossAx val="484000760"/>
        <c:crosses val="autoZero"/>
        <c:auto val="1"/>
        <c:lblAlgn val="ctr"/>
        <c:lblOffset val="100"/>
        <c:noMultiLvlLbl val="0"/>
      </c:catAx>
      <c:valAx>
        <c:axId val="484000760"/>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02913168"/>
        <c:crosses val="autoZero"/>
        <c:crossBetween val="between"/>
      </c:valAx>
      <c:spPr>
        <a:noFill/>
        <a:ln>
          <a:noFill/>
        </a:ln>
        <a:effectLst/>
      </c:spPr>
    </c:plotArea>
    <c:legend>
      <c:legendPos val="r"/>
      <c:legendEntry>
        <c:idx val="0"/>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en-US"/>
          </a:p>
        </c:txPr>
      </c:legendEntry>
      <c:legendEntry>
        <c:idx val="1"/>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en-US"/>
          </a:p>
        </c:txPr>
      </c:legendEntry>
      <c:legendEntry>
        <c:idx val="2"/>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en-US"/>
          </a:p>
        </c:txPr>
      </c:legendEntry>
      <c:legendEntry>
        <c:idx val="3"/>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en-US"/>
          </a:p>
        </c:txPr>
      </c:legendEntry>
      <c:legendEntry>
        <c:idx val="4"/>
        <c:txPr>
          <a:bodyPr rot="0" spcFirstLastPara="1" vertOverflow="ellipsis" vert="horz" wrap="square" anchor="ctr" anchorCtr="1"/>
          <a:lstStyle/>
          <a:p>
            <a:pPr>
              <a:defRPr sz="1100" b="1" i="0" u="none" strike="noStrike" kern="1200" baseline="0">
                <a:solidFill>
                  <a:schemeClr val="tx1">
                    <a:lumMod val="65000"/>
                    <a:lumOff val="35000"/>
                  </a:schemeClr>
                </a:solidFill>
                <a:latin typeface="+mn-lt"/>
                <a:ea typeface="+mn-ea"/>
                <a:cs typeface="+mn-cs"/>
              </a:defRPr>
            </a:pPr>
            <a:endParaRPr lang="en-US"/>
          </a:p>
        </c:txPr>
      </c:legendEntry>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en-US" sz="1800" b="1" dirty="0">
                <a:solidFill>
                  <a:schemeClr val="tx1"/>
                </a:solidFill>
              </a:rPr>
              <a:t>Salary Range in Current Job</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en-US"/>
        </a:p>
      </c:txPr>
    </c:title>
    <c:autoTitleDeleted val="0"/>
    <c:plotArea>
      <c:layout/>
      <c:barChart>
        <c:barDir val="col"/>
        <c:grouping val="percentStacked"/>
        <c:varyColors val="0"/>
        <c:ser>
          <c:idx val="0"/>
          <c:order val="0"/>
          <c:tx>
            <c:strRef>
              <c:f>'Salary in Current Job'!$E$2</c:f>
              <c:strCache>
                <c:ptCount val="1"/>
                <c:pt idx="0">
                  <c:v>More than $125,000</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'Salary in Current Job'!$F$1:$K$1</c:f>
              <c:strCache>
                <c:ptCount val="6"/>
                <c:pt idx="0">
                  <c:v>2015 (n=541)</c:v>
                </c:pt>
                <c:pt idx="1">
                  <c:v>2016 (n=464)</c:v>
                </c:pt>
                <c:pt idx="2">
                  <c:v>2017 (n=547)</c:v>
                </c:pt>
                <c:pt idx="3">
                  <c:v>2018 (n=438)</c:v>
                </c:pt>
                <c:pt idx="4">
                  <c:v>2019 (n=190)</c:v>
                </c:pt>
                <c:pt idx="5">
                  <c:v>Aggregate (n=2180)</c:v>
                </c:pt>
              </c:strCache>
            </c:strRef>
          </c:cat>
          <c:val>
            <c:numRef>
              <c:f>'Salary in Current Job'!$F$2:$K$2</c:f>
              <c:numCache>
                <c:formatCode>0%</c:formatCode>
                <c:ptCount val="6"/>
                <c:pt idx="0">
                  <c:v>2.7726432532347505E-2</c:v>
                </c:pt>
                <c:pt idx="1">
                  <c:v>3.2327586206896554E-2</c:v>
                </c:pt>
                <c:pt idx="2">
                  <c:v>4.3875685557586835E-2</c:v>
                </c:pt>
                <c:pt idx="3">
                  <c:v>5.0228310502283102E-2</c:v>
                </c:pt>
                <c:pt idx="4">
                  <c:v>7.3684210526315783E-2</c:v>
                </c:pt>
                <c:pt idx="5">
                  <c:v>4.1284403669724773E-2</c:v>
                </c:pt>
              </c:numCache>
            </c:numRef>
          </c:val>
          <c:extLst>
            <c:ext xmlns:c16="http://schemas.microsoft.com/office/drawing/2014/chart" uri="{C3380CC4-5D6E-409C-BE32-E72D297353CC}">
              <c16:uniqueId val="{00000000-BB01-43F0-85D3-1B9FB33DF9B2}"/>
            </c:ext>
          </c:extLst>
        </c:ser>
        <c:ser>
          <c:idx val="1"/>
          <c:order val="1"/>
          <c:tx>
            <c:strRef>
              <c:f>'Salary in Current Job'!$E$3</c:f>
              <c:strCache>
                <c:ptCount val="1"/>
                <c:pt idx="0">
                  <c:v>$95,001 to $125,000</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'Salary in Current Job'!$F$1:$K$1</c:f>
              <c:strCache>
                <c:ptCount val="6"/>
                <c:pt idx="0">
                  <c:v>2015 (n=541)</c:v>
                </c:pt>
                <c:pt idx="1">
                  <c:v>2016 (n=464)</c:v>
                </c:pt>
                <c:pt idx="2">
                  <c:v>2017 (n=547)</c:v>
                </c:pt>
                <c:pt idx="3">
                  <c:v>2018 (n=438)</c:v>
                </c:pt>
                <c:pt idx="4">
                  <c:v>2019 (n=190)</c:v>
                </c:pt>
                <c:pt idx="5">
                  <c:v>Aggregate (n=2180)</c:v>
                </c:pt>
              </c:strCache>
            </c:strRef>
          </c:cat>
          <c:val>
            <c:numRef>
              <c:f>'Salary in Current Job'!$F$3:$K$3</c:f>
              <c:numCache>
                <c:formatCode>0%</c:formatCode>
                <c:ptCount val="6"/>
                <c:pt idx="0">
                  <c:v>9.6118299445471345E-2</c:v>
                </c:pt>
                <c:pt idx="1">
                  <c:v>8.1896551724137928E-2</c:v>
                </c:pt>
                <c:pt idx="2">
                  <c:v>0.10420475319926874</c:v>
                </c:pt>
                <c:pt idx="3">
                  <c:v>0.12100456621004566</c:v>
                </c:pt>
                <c:pt idx="4">
                  <c:v>0.13157894736842105</c:v>
                </c:pt>
                <c:pt idx="5">
                  <c:v>0.10321100917431193</c:v>
                </c:pt>
              </c:numCache>
            </c:numRef>
          </c:val>
          <c:extLst>
            <c:ext xmlns:c16="http://schemas.microsoft.com/office/drawing/2014/chart" uri="{C3380CC4-5D6E-409C-BE32-E72D297353CC}">
              <c16:uniqueId val="{00000001-BB01-43F0-85D3-1B9FB33DF9B2}"/>
            </c:ext>
          </c:extLst>
        </c:ser>
        <c:ser>
          <c:idx val="2"/>
          <c:order val="2"/>
          <c:tx>
            <c:strRef>
              <c:f>'Salary in Current Job'!$E$4</c:f>
              <c:strCache>
                <c:ptCount val="1"/>
                <c:pt idx="0">
                  <c:v>$85,001 to $95,000</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'Salary in Current Job'!$F$1:$K$1</c:f>
              <c:strCache>
                <c:ptCount val="6"/>
                <c:pt idx="0">
                  <c:v>2015 (n=541)</c:v>
                </c:pt>
                <c:pt idx="1">
                  <c:v>2016 (n=464)</c:v>
                </c:pt>
                <c:pt idx="2">
                  <c:v>2017 (n=547)</c:v>
                </c:pt>
                <c:pt idx="3">
                  <c:v>2018 (n=438)</c:v>
                </c:pt>
                <c:pt idx="4">
                  <c:v>2019 (n=190)</c:v>
                </c:pt>
                <c:pt idx="5">
                  <c:v>Aggregate (n=2180)</c:v>
                </c:pt>
              </c:strCache>
            </c:strRef>
          </c:cat>
          <c:val>
            <c:numRef>
              <c:f>'Salary in Current Job'!$F$4:$K$4</c:f>
              <c:numCache>
                <c:formatCode>0%</c:formatCode>
                <c:ptCount val="6"/>
                <c:pt idx="0">
                  <c:v>6.839186691312385E-2</c:v>
                </c:pt>
                <c:pt idx="1">
                  <c:v>6.8965517241379309E-2</c:v>
                </c:pt>
                <c:pt idx="2">
                  <c:v>6.7641681901279713E-2</c:v>
                </c:pt>
                <c:pt idx="3">
                  <c:v>8.9041095890410954E-2</c:v>
                </c:pt>
                <c:pt idx="4">
                  <c:v>6.8421052631578952E-2</c:v>
                </c:pt>
                <c:pt idx="5">
                  <c:v>7.247706422018349E-2</c:v>
                </c:pt>
              </c:numCache>
            </c:numRef>
          </c:val>
          <c:extLst>
            <c:ext xmlns:c16="http://schemas.microsoft.com/office/drawing/2014/chart" uri="{C3380CC4-5D6E-409C-BE32-E72D297353CC}">
              <c16:uniqueId val="{00000002-BB01-43F0-85D3-1B9FB33DF9B2}"/>
            </c:ext>
          </c:extLst>
        </c:ser>
        <c:ser>
          <c:idx val="3"/>
          <c:order val="3"/>
          <c:tx>
            <c:strRef>
              <c:f>'Salary in Current Job'!$E$5</c:f>
              <c:strCache>
                <c:ptCount val="1"/>
                <c:pt idx="0">
                  <c:v>$75,001 to $85,000</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'Salary in Current Job'!$F$1:$K$1</c:f>
              <c:strCache>
                <c:ptCount val="6"/>
                <c:pt idx="0">
                  <c:v>2015 (n=541)</c:v>
                </c:pt>
                <c:pt idx="1">
                  <c:v>2016 (n=464)</c:v>
                </c:pt>
                <c:pt idx="2">
                  <c:v>2017 (n=547)</c:v>
                </c:pt>
                <c:pt idx="3">
                  <c:v>2018 (n=438)</c:v>
                </c:pt>
                <c:pt idx="4">
                  <c:v>2019 (n=190)</c:v>
                </c:pt>
                <c:pt idx="5">
                  <c:v>Aggregate (n=2180)</c:v>
                </c:pt>
              </c:strCache>
            </c:strRef>
          </c:cat>
          <c:val>
            <c:numRef>
              <c:f>'Salary in Current Job'!$F$5:$K$5</c:f>
              <c:numCache>
                <c:formatCode>0%</c:formatCode>
                <c:ptCount val="6"/>
                <c:pt idx="0">
                  <c:v>0.12014787430683918</c:v>
                </c:pt>
                <c:pt idx="1">
                  <c:v>0.10991379310344827</c:v>
                </c:pt>
                <c:pt idx="2">
                  <c:v>0.10968921389396709</c:v>
                </c:pt>
                <c:pt idx="3">
                  <c:v>0.12785388127853881</c:v>
                </c:pt>
                <c:pt idx="4">
                  <c:v>0.15789473684210525</c:v>
                </c:pt>
                <c:pt idx="5">
                  <c:v>0.12018348623853212</c:v>
                </c:pt>
              </c:numCache>
            </c:numRef>
          </c:val>
          <c:extLst>
            <c:ext xmlns:c16="http://schemas.microsoft.com/office/drawing/2014/chart" uri="{C3380CC4-5D6E-409C-BE32-E72D297353CC}">
              <c16:uniqueId val="{00000003-BB01-43F0-85D3-1B9FB33DF9B2}"/>
            </c:ext>
          </c:extLst>
        </c:ser>
        <c:ser>
          <c:idx val="4"/>
          <c:order val="4"/>
          <c:tx>
            <c:strRef>
              <c:f>'Salary in Current Job'!$E$6</c:f>
              <c:strCache>
                <c:ptCount val="1"/>
                <c:pt idx="0">
                  <c:v>$65,001 to $75,000</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'Salary in Current Job'!$F$1:$K$1</c:f>
              <c:strCache>
                <c:ptCount val="6"/>
                <c:pt idx="0">
                  <c:v>2015 (n=541)</c:v>
                </c:pt>
                <c:pt idx="1">
                  <c:v>2016 (n=464)</c:v>
                </c:pt>
                <c:pt idx="2">
                  <c:v>2017 (n=547)</c:v>
                </c:pt>
                <c:pt idx="3">
                  <c:v>2018 (n=438)</c:v>
                </c:pt>
                <c:pt idx="4">
                  <c:v>2019 (n=190)</c:v>
                </c:pt>
                <c:pt idx="5">
                  <c:v>Aggregate (n=2180)</c:v>
                </c:pt>
              </c:strCache>
            </c:strRef>
          </c:cat>
          <c:val>
            <c:numRef>
              <c:f>'Salary in Current Job'!$F$6:$K$6</c:f>
              <c:numCache>
                <c:formatCode>0%</c:formatCode>
                <c:ptCount val="6"/>
                <c:pt idx="0">
                  <c:v>0.14048059149722736</c:v>
                </c:pt>
                <c:pt idx="1">
                  <c:v>0.12931034482758622</c:v>
                </c:pt>
                <c:pt idx="2">
                  <c:v>0.15356489945155394</c:v>
                </c:pt>
                <c:pt idx="3">
                  <c:v>0.13926940639269406</c:v>
                </c:pt>
                <c:pt idx="4">
                  <c:v>0.1</c:v>
                </c:pt>
                <c:pt idx="5">
                  <c:v>0.13761467889908258</c:v>
                </c:pt>
              </c:numCache>
            </c:numRef>
          </c:val>
          <c:extLst>
            <c:ext xmlns:c16="http://schemas.microsoft.com/office/drawing/2014/chart" uri="{C3380CC4-5D6E-409C-BE32-E72D297353CC}">
              <c16:uniqueId val="{00000004-BB01-43F0-85D3-1B9FB33DF9B2}"/>
            </c:ext>
          </c:extLst>
        </c:ser>
        <c:ser>
          <c:idx val="5"/>
          <c:order val="5"/>
          <c:tx>
            <c:strRef>
              <c:f>'Salary in Current Job'!$E$7</c:f>
              <c:strCache>
                <c:ptCount val="1"/>
                <c:pt idx="0">
                  <c:v>$55,001  to $65,000</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'Salary in Current Job'!$F$1:$K$1</c:f>
              <c:strCache>
                <c:ptCount val="6"/>
                <c:pt idx="0">
                  <c:v>2015 (n=541)</c:v>
                </c:pt>
                <c:pt idx="1">
                  <c:v>2016 (n=464)</c:v>
                </c:pt>
                <c:pt idx="2">
                  <c:v>2017 (n=547)</c:v>
                </c:pt>
                <c:pt idx="3">
                  <c:v>2018 (n=438)</c:v>
                </c:pt>
                <c:pt idx="4">
                  <c:v>2019 (n=190)</c:v>
                </c:pt>
                <c:pt idx="5">
                  <c:v>Aggregate (n=2180)</c:v>
                </c:pt>
              </c:strCache>
            </c:strRef>
          </c:cat>
          <c:val>
            <c:numRef>
              <c:f>'Salary in Current Job'!$F$7:$K$7</c:f>
              <c:numCache>
                <c:formatCode>0%</c:formatCode>
                <c:ptCount val="6"/>
                <c:pt idx="0">
                  <c:v>0.20517560073937152</c:v>
                </c:pt>
                <c:pt idx="1">
                  <c:v>0.18965517241379309</c:v>
                </c:pt>
                <c:pt idx="2">
                  <c:v>0.17550274223034734</c:v>
                </c:pt>
                <c:pt idx="3">
                  <c:v>0.19178082191780821</c:v>
                </c:pt>
                <c:pt idx="4">
                  <c:v>0.1736842105263158</c:v>
                </c:pt>
                <c:pt idx="5">
                  <c:v>0.1889908256880734</c:v>
                </c:pt>
              </c:numCache>
            </c:numRef>
          </c:val>
          <c:extLst>
            <c:ext xmlns:c16="http://schemas.microsoft.com/office/drawing/2014/chart" uri="{C3380CC4-5D6E-409C-BE32-E72D297353CC}">
              <c16:uniqueId val="{00000005-BB01-43F0-85D3-1B9FB33DF9B2}"/>
            </c:ext>
          </c:extLst>
        </c:ser>
        <c:ser>
          <c:idx val="6"/>
          <c:order val="6"/>
          <c:tx>
            <c:strRef>
              <c:f>'Salary in Current Job'!$E$8</c:f>
              <c:strCache>
                <c:ptCount val="1"/>
                <c:pt idx="0">
                  <c:v>$45,001 to $55,000</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'Salary in Current Job'!$F$1:$K$1</c:f>
              <c:strCache>
                <c:ptCount val="6"/>
                <c:pt idx="0">
                  <c:v>2015 (n=541)</c:v>
                </c:pt>
                <c:pt idx="1">
                  <c:v>2016 (n=464)</c:v>
                </c:pt>
                <c:pt idx="2">
                  <c:v>2017 (n=547)</c:v>
                </c:pt>
                <c:pt idx="3">
                  <c:v>2018 (n=438)</c:v>
                </c:pt>
                <c:pt idx="4">
                  <c:v>2019 (n=190)</c:v>
                </c:pt>
                <c:pt idx="5">
                  <c:v>Aggregate (n=2180)</c:v>
                </c:pt>
              </c:strCache>
            </c:strRef>
          </c:cat>
          <c:val>
            <c:numRef>
              <c:f>'Salary in Current Job'!$F$8:$K$8</c:f>
              <c:numCache>
                <c:formatCode>0%</c:formatCode>
                <c:ptCount val="6"/>
                <c:pt idx="0">
                  <c:v>0.14232902033271719</c:v>
                </c:pt>
                <c:pt idx="1">
                  <c:v>0.18965517241379309</c:v>
                </c:pt>
                <c:pt idx="2">
                  <c:v>0.15539305301645337</c:v>
                </c:pt>
                <c:pt idx="3">
                  <c:v>0.15068493150684931</c:v>
                </c:pt>
                <c:pt idx="4">
                  <c:v>0.16842105263157894</c:v>
                </c:pt>
                <c:pt idx="5">
                  <c:v>0.15963302752293579</c:v>
                </c:pt>
              </c:numCache>
            </c:numRef>
          </c:val>
          <c:extLst>
            <c:ext xmlns:c16="http://schemas.microsoft.com/office/drawing/2014/chart" uri="{C3380CC4-5D6E-409C-BE32-E72D297353CC}">
              <c16:uniqueId val="{00000006-BB01-43F0-85D3-1B9FB33DF9B2}"/>
            </c:ext>
          </c:extLst>
        </c:ser>
        <c:ser>
          <c:idx val="7"/>
          <c:order val="7"/>
          <c:tx>
            <c:strRef>
              <c:f>'Salary in Current Job'!$E$9</c:f>
              <c:strCache>
                <c:ptCount val="1"/>
                <c:pt idx="0">
                  <c:v>$35,001 to $45,000</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'Salary in Current Job'!$F$1:$K$1</c:f>
              <c:strCache>
                <c:ptCount val="6"/>
                <c:pt idx="0">
                  <c:v>2015 (n=541)</c:v>
                </c:pt>
                <c:pt idx="1">
                  <c:v>2016 (n=464)</c:v>
                </c:pt>
                <c:pt idx="2">
                  <c:v>2017 (n=547)</c:v>
                </c:pt>
                <c:pt idx="3">
                  <c:v>2018 (n=438)</c:v>
                </c:pt>
                <c:pt idx="4">
                  <c:v>2019 (n=190)</c:v>
                </c:pt>
                <c:pt idx="5">
                  <c:v>Aggregate (n=2180)</c:v>
                </c:pt>
              </c:strCache>
            </c:strRef>
          </c:cat>
          <c:val>
            <c:numRef>
              <c:f>'Salary in Current Job'!$F$9:$K$9</c:f>
              <c:numCache>
                <c:formatCode>0%</c:formatCode>
                <c:ptCount val="6"/>
                <c:pt idx="0">
                  <c:v>0.12754158964879853</c:v>
                </c:pt>
                <c:pt idx="1">
                  <c:v>9.9137931034482762E-2</c:v>
                </c:pt>
                <c:pt idx="2">
                  <c:v>8.4095063985374766E-2</c:v>
                </c:pt>
                <c:pt idx="3">
                  <c:v>7.0776255707762553E-2</c:v>
                </c:pt>
                <c:pt idx="4">
                  <c:v>9.4736842105263161E-2</c:v>
                </c:pt>
                <c:pt idx="5">
                  <c:v>9.6330275229357804E-2</c:v>
                </c:pt>
              </c:numCache>
            </c:numRef>
          </c:val>
          <c:extLst>
            <c:ext xmlns:c16="http://schemas.microsoft.com/office/drawing/2014/chart" uri="{C3380CC4-5D6E-409C-BE32-E72D297353CC}">
              <c16:uniqueId val="{00000007-BB01-43F0-85D3-1B9FB33DF9B2}"/>
            </c:ext>
          </c:extLst>
        </c:ser>
        <c:ser>
          <c:idx val="8"/>
          <c:order val="8"/>
          <c:tx>
            <c:strRef>
              <c:f>'Salary in Current Job'!$E$10</c:f>
              <c:strCache>
                <c:ptCount val="1"/>
                <c:pt idx="0">
                  <c:v>Less than $35,001</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'Salary in Current Job'!$F$1:$K$1</c:f>
              <c:strCache>
                <c:ptCount val="6"/>
                <c:pt idx="0">
                  <c:v>2015 (n=541)</c:v>
                </c:pt>
                <c:pt idx="1">
                  <c:v>2016 (n=464)</c:v>
                </c:pt>
                <c:pt idx="2">
                  <c:v>2017 (n=547)</c:v>
                </c:pt>
                <c:pt idx="3">
                  <c:v>2018 (n=438)</c:v>
                </c:pt>
                <c:pt idx="4">
                  <c:v>2019 (n=190)</c:v>
                </c:pt>
                <c:pt idx="5">
                  <c:v>Aggregate (n=2180)</c:v>
                </c:pt>
              </c:strCache>
            </c:strRef>
          </c:cat>
          <c:val>
            <c:numRef>
              <c:f>'Salary in Current Job'!$F$10:$K$10</c:f>
              <c:numCache>
                <c:formatCode>0%</c:formatCode>
                <c:ptCount val="6"/>
                <c:pt idx="0">
                  <c:v>7.2088724584103508E-2</c:v>
                </c:pt>
                <c:pt idx="1">
                  <c:v>9.9137931034482762E-2</c:v>
                </c:pt>
                <c:pt idx="2">
                  <c:v>0.10603290676416818</c:v>
                </c:pt>
                <c:pt idx="3">
                  <c:v>5.9360730593607303E-2</c:v>
                </c:pt>
                <c:pt idx="4">
                  <c:v>3.1578947368421054E-2</c:v>
                </c:pt>
                <c:pt idx="5">
                  <c:v>8.027522935779817E-2</c:v>
                </c:pt>
              </c:numCache>
            </c:numRef>
          </c:val>
          <c:extLst>
            <c:ext xmlns:c16="http://schemas.microsoft.com/office/drawing/2014/chart" uri="{C3380CC4-5D6E-409C-BE32-E72D297353CC}">
              <c16:uniqueId val="{00000008-BB01-43F0-85D3-1B9FB33DF9B2}"/>
            </c:ext>
          </c:extLst>
        </c:ser>
        <c:dLbls>
          <c:showLegendKey val="0"/>
          <c:showVal val="0"/>
          <c:showCatName val="0"/>
          <c:showSerName val="0"/>
          <c:showPercent val="0"/>
          <c:showBubbleSize val="0"/>
        </c:dLbls>
        <c:gapWidth val="150"/>
        <c:overlap val="100"/>
        <c:axId val="588465552"/>
        <c:axId val="588466832"/>
      </c:barChart>
      <c:catAx>
        <c:axId val="5884655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solidFill>
                <a:latin typeface="+mn-lt"/>
                <a:ea typeface="+mn-ea"/>
                <a:cs typeface="+mn-cs"/>
              </a:defRPr>
            </a:pPr>
            <a:endParaRPr lang="en-US"/>
          </a:p>
        </c:txPr>
        <c:crossAx val="588466832"/>
        <c:crosses val="autoZero"/>
        <c:auto val="1"/>
        <c:lblAlgn val="ctr"/>
        <c:lblOffset val="100"/>
        <c:noMultiLvlLbl val="0"/>
      </c:catAx>
      <c:valAx>
        <c:axId val="588466832"/>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8465552"/>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ysClr val="windowText" lastClr="000000"/>
                </a:solidFill>
                <a:latin typeface="+mn-lt"/>
                <a:ea typeface="+mn-ea"/>
                <a:cs typeface="+mn-cs"/>
              </a:defRPr>
            </a:pPr>
            <a:r>
              <a:rPr lang="en-US" sz="1800" b="1">
                <a:solidFill>
                  <a:sysClr val="windowText" lastClr="000000"/>
                </a:solidFill>
              </a:rPr>
              <a:t>Years of Professional Work Experience Brought to MPA/MPP program</a:t>
            </a:r>
          </a:p>
        </c:rich>
      </c:tx>
      <c:overlay val="0"/>
      <c:spPr>
        <a:noFill/>
        <a:ln>
          <a:noFill/>
        </a:ln>
        <a:effectLst/>
      </c:spPr>
      <c:txPr>
        <a:bodyPr rot="0" spcFirstLastPara="1" vertOverflow="ellipsis" vert="horz" wrap="square" anchor="ctr" anchorCtr="1"/>
        <a:lstStyle/>
        <a:p>
          <a:pPr>
            <a:defRPr sz="1800" b="1"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percentStacked"/>
        <c:varyColors val="0"/>
        <c:ser>
          <c:idx val="0"/>
          <c:order val="0"/>
          <c:tx>
            <c:strRef>
              <c:f>'Years Exp after MPA'!$E$2</c:f>
              <c:strCache>
                <c:ptCount val="1"/>
                <c:pt idx="0">
                  <c:v>More than 20 Years</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'Years Exp after MPA'!$F$1:$K$1</c:f>
              <c:strCache>
                <c:ptCount val="6"/>
                <c:pt idx="0">
                  <c:v>2015 (n=567)</c:v>
                </c:pt>
                <c:pt idx="1">
                  <c:v>2016 (n=483)</c:v>
                </c:pt>
                <c:pt idx="2">
                  <c:v>2017 (n=575)</c:v>
                </c:pt>
                <c:pt idx="3">
                  <c:v>2018 (n=451)</c:v>
                </c:pt>
                <c:pt idx="4">
                  <c:v>2019 (n=194)</c:v>
                </c:pt>
                <c:pt idx="5">
                  <c:v>Aggregate (n=2270)</c:v>
                </c:pt>
              </c:strCache>
            </c:strRef>
          </c:cat>
          <c:val>
            <c:numRef>
              <c:f>'Years Exp after MPA'!$F$2:$K$2</c:f>
              <c:numCache>
                <c:formatCode>0%</c:formatCode>
                <c:ptCount val="6"/>
                <c:pt idx="0">
                  <c:v>2.9982363315696647E-2</c:v>
                </c:pt>
                <c:pt idx="1">
                  <c:v>4.3478260869565216E-2</c:v>
                </c:pt>
                <c:pt idx="2">
                  <c:v>5.565217391304348E-2</c:v>
                </c:pt>
                <c:pt idx="3">
                  <c:v>3.1042128603104215E-2</c:v>
                </c:pt>
                <c:pt idx="4">
                  <c:v>8.247422680412371E-2</c:v>
                </c:pt>
                <c:pt idx="5">
                  <c:v>4.405286343612335E-2</c:v>
                </c:pt>
              </c:numCache>
            </c:numRef>
          </c:val>
          <c:extLst>
            <c:ext xmlns:c16="http://schemas.microsoft.com/office/drawing/2014/chart" uri="{C3380CC4-5D6E-409C-BE32-E72D297353CC}">
              <c16:uniqueId val="{00000000-6992-4B10-B29B-C67714E0F024}"/>
            </c:ext>
          </c:extLst>
        </c:ser>
        <c:ser>
          <c:idx val="1"/>
          <c:order val="1"/>
          <c:tx>
            <c:strRef>
              <c:f>'Years Exp after MPA'!$E$3</c:f>
              <c:strCache>
                <c:ptCount val="1"/>
                <c:pt idx="0">
                  <c:v>11 to 20 Years</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'Years Exp after MPA'!$F$1:$K$1</c:f>
              <c:strCache>
                <c:ptCount val="6"/>
                <c:pt idx="0">
                  <c:v>2015 (n=567)</c:v>
                </c:pt>
                <c:pt idx="1">
                  <c:v>2016 (n=483)</c:v>
                </c:pt>
                <c:pt idx="2">
                  <c:v>2017 (n=575)</c:v>
                </c:pt>
                <c:pt idx="3">
                  <c:v>2018 (n=451)</c:v>
                </c:pt>
                <c:pt idx="4">
                  <c:v>2019 (n=194)</c:v>
                </c:pt>
                <c:pt idx="5">
                  <c:v>Aggregate (n=2270)</c:v>
                </c:pt>
              </c:strCache>
            </c:strRef>
          </c:cat>
          <c:val>
            <c:numRef>
              <c:f>'Years Exp after MPA'!$F$3:$K$3</c:f>
              <c:numCache>
                <c:formatCode>0%</c:formatCode>
                <c:ptCount val="6"/>
                <c:pt idx="0">
                  <c:v>7.9365079365079361E-2</c:v>
                </c:pt>
                <c:pt idx="1">
                  <c:v>8.0745341614906832E-2</c:v>
                </c:pt>
                <c:pt idx="2">
                  <c:v>0.11304347826086956</c:v>
                </c:pt>
                <c:pt idx="3">
                  <c:v>0.10421286031042129</c:v>
                </c:pt>
                <c:pt idx="4">
                  <c:v>0.15979381443298968</c:v>
                </c:pt>
                <c:pt idx="5">
                  <c:v>0.1</c:v>
                </c:pt>
              </c:numCache>
            </c:numRef>
          </c:val>
          <c:extLst>
            <c:ext xmlns:c16="http://schemas.microsoft.com/office/drawing/2014/chart" uri="{C3380CC4-5D6E-409C-BE32-E72D297353CC}">
              <c16:uniqueId val="{00000001-6992-4B10-B29B-C67714E0F024}"/>
            </c:ext>
          </c:extLst>
        </c:ser>
        <c:ser>
          <c:idx val="2"/>
          <c:order val="2"/>
          <c:tx>
            <c:strRef>
              <c:f>'Years Exp after MPA'!$E$4</c:f>
              <c:strCache>
                <c:ptCount val="1"/>
                <c:pt idx="0">
                  <c:v>6 to 10 Years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'Years Exp after MPA'!$F$1:$K$1</c:f>
              <c:strCache>
                <c:ptCount val="6"/>
                <c:pt idx="0">
                  <c:v>2015 (n=567)</c:v>
                </c:pt>
                <c:pt idx="1">
                  <c:v>2016 (n=483)</c:v>
                </c:pt>
                <c:pt idx="2">
                  <c:v>2017 (n=575)</c:v>
                </c:pt>
                <c:pt idx="3">
                  <c:v>2018 (n=451)</c:v>
                </c:pt>
                <c:pt idx="4">
                  <c:v>2019 (n=194)</c:v>
                </c:pt>
                <c:pt idx="5">
                  <c:v>Aggregate (n=2270)</c:v>
                </c:pt>
              </c:strCache>
            </c:strRef>
          </c:cat>
          <c:val>
            <c:numRef>
              <c:f>'Years Exp after MPA'!$F$4:$K$4</c:f>
              <c:numCache>
                <c:formatCode>0%</c:formatCode>
                <c:ptCount val="6"/>
                <c:pt idx="0">
                  <c:v>0.16402116402116401</c:v>
                </c:pt>
                <c:pt idx="1">
                  <c:v>0.16977225672877846</c:v>
                </c:pt>
                <c:pt idx="2">
                  <c:v>0.17565217391304347</c:v>
                </c:pt>
                <c:pt idx="3">
                  <c:v>0.16407982261640799</c:v>
                </c:pt>
                <c:pt idx="4">
                  <c:v>0.17010309278350516</c:v>
                </c:pt>
                <c:pt idx="5">
                  <c:v>0.16872246696035242</c:v>
                </c:pt>
              </c:numCache>
            </c:numRef>
          </c:val>
          <c:extLst>
            <c:ext xmlns:c16="http://schemas.microsoft.com/office/drawing/2014/chart" uri="{C3380CC4-5D6E-409C-BE32-E72D297353CC}">
              <c16:uniqueId val="{00000002-6992-4B10-B29B-C67714E0F024}"/>
            </c:ext>
          </c:extLst>
        </c:ser>
        <c:ser>
          <c:idx val="3"/>
          <c:order val="3"/>
          <c:tx>
            <c:strRef>
              <c:f>'Years Exp after MPA'!$E$5</c:f>
              <c:strCache>
                <c:ptCount val="1"/>
                <c:pt idx="0">
                  <c:v>5 to 6 Years</c:v>
                </c:pt>
              </c:strCache>
            </c:strRef>
          </c:tx>
          <c:spPr>
            <a:solidFill>
              <a:schemeClr val="accent4"/>
            </a:solidFill>
            <a:ln>
              <a:noFill/>
            </a:ln>
            <a:effectLst/>
          </c:spPr>
          <c:invertIfNegative val="0"/>
          <c:dLbls>
            <c:spPr>
              <a:noFill/>
              <a:ln>
                <a:noFill/>
              </a:ln>
              <a:effectLst/>
            </c:spPr>
            <c:txPr>
              <a:bodyPr rot="0" spcFirstLastPara="1" vertOverflow="ellipsis" horzOverflow="clip" vert="horz" wrap="square" lIns="640080" tIns="19050" rIns="38100" bIns="19050" anchor="ctr" anchorCtr="1">
                <a:spAutoFit/>
              </a:bodyPr>
              <a:lstStyle/>
              <a:p>
                <a:pPr>
                  <a:defRPr sz="9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'Years Exp after MPA'!$F$1:$K$1</c:f>
              <c:strCache>
                <c:ptCount val="6"/>
                <c:pt idx="0">
                  <c:v>2015 (n=567)</c:v>
                </c:pt>
                <c:pt idx="1">
                  <c:v>2016 (n=483)</c:v>
                </c:pt>
                <c:pt idx="2">
                  <c:v>2017 (n=575)</c:v>
                </c:pt>
                <c:pt idx="3">
                  <c:v>2018 (n=451)</c:v>
                </c:pt>
                <c:pt idx="4">
                  <c:v>2019 (n=194)</c:v>
                </c:pt>
                <c:pt idx="5">
                  <c:v>Aggregate (n=2270)</c:v>
                </c:pt>
              </c:strCache>
            </c:strRef>
          </c:cat>
          <c:val>
            <c:numRef>
              <c:f>'Years Exp after MPA'!$F$5:$K$5</c:f>
              <c:numCache>
                <c:formatCode>0%</c:formatCode>
                <c:ptCount val="6"/>
                <c:pt idx="0">
                  <c:v>1.5873015873015872E-2</c:v>
                </c:pt>
                <c:pt idx="1">
                  <c:v>6.2111801242236021E-3</c:v>
                </c:pt>
                <c:pt idx="2">
                  <c:v>1.7391304347826087E-2</c:v>
                </c:pt>
                <c:pt idx="3">
                  <c:v>8.869179600886918E-3</c:v>
                </c:pt>
                <c:pt idx="4">
                  <c:v>1.0309278350515464E-2</c:v>
                </c:pt>
                <c:pt idx="5">
                  <c:v>1.2334801762114538E-2</c:v>
                </c:pt>
              </c:numCache>
            </c:numRef>
          </c:val>
          <c:extLst>
            <c:ext xmlns:c16="http://schemas.microsoft.com/office/drawing/2014/chart" uri="{C3380CC4-5D6E-409C-BE32-E72D297353CC}">
              <c16:uniqueId val="{00000003-6992-4B10-B29B-C67714E0F024}"/>
            </c:ext>
          </c:extLst>
        </c:ser>
        <c:ser>
          <c:idx val="4"/>
          <c:order val="4"/>
          <c:tx>
            <c:strRef>
              <c:f>'Years Exp after MPA'!$E$6</c:f>
              <c:strCache>
                <c:ptCount val="1"/>
                <c:pt idx="0">
                  <c:v>4 to 5 Years</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'Years Exp after MPA'!$F$1:$K$1</c:f>
              <c:strCache>
                <c:ptCount val="6"/>
                <c:pt idx="0">
                  <c:v>2015 (n=567)</c:v>
                </c:pt>
                <c:pt idx="1">
                  <c:v>2016 (n=483)</c:v>
                </c:pt>
                <c:pt idx="2">
                  <c:v>2017 (n=575)</c:v>
                </c:pt>
                <c:pt idx="3">
                  <c:v>2018 (n=451)</c:v>
                </c:pt>
                <c:pt idx="4">
                  <c:v>2019 (n=194)</c:v>
                </c:pt>
                <c:pt idx="5">
                  <c:v>Aggregate (n=2270)</c:v>
                </c:pt>
              </c:strCache>
            </c:strRef>
          </c:cat>
          <c:val>
            <c:numRef>
              <c:f>'Years Exp after MPA'!$F$6:$K$6</c:f>
              <c:numCache>
                <c:formatCode>0%</c:formatCode>
                <c:ptCount val="6"/>
                <c:pt idx="0">
                  <c:v>0.15520282186948853</c:v>
                </c:pt>
                <c:pt idx="1">
                  <c:v>0.18012422360248448</c:v>
                </c:pt>
                <c:pt idx="2">
                  <c:v>0.14956521739130435</c:v>
                </c:pt>
                <c:pt idx="3">
                  <c:v>0.1574279379157428</c:v>
                </c:pt>
                <c:pt idx="4">
                  <c:v>0.19072164948453607</c:v>
                </c:pt>
                <c:pt idx="5">
                  <c:v>0.16255506607929515</c:v>
                </c:pt>
              </c:numCache>
            </c:numRef>
          </c:val>
          <c:extLst>
            <c:ext xmlns:c16="http://schemas.microsoft.com/office/drawing/2014/chart" uri="{C3380CC4-5D6E-409C-BE32-E72D297353CC}">
              <c16:uniqueId val="{00000004-6992-4B10-B29B-C67714E0F024}"/>
            </c:ext>
          </c:extLst>
        </c:ser>
        <c:ser>
          <c:idx val="5"/>
          <c:order val="5"/>
          <c:tx>
            <c:strRef>
              <c:f>'Years Exp after MPA'!$E$7</c:f>
              <c:strCache>
                <c:ptCount val="1"/>
                <c:pt idx="0">
                  <c:v>2 to 3 Years</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'Years Exp after MPA'!$F$1:$K$1</c:f>
              <c:strCache>
                <c:ptCount val="6"/>
                <c:pt idx="0">
                  <c:v>2015 (n=567)</c:v>
                </c:pt>
                <c:pt idx="1">
                  <c:v>2016 (n=483)</c:v>
                </c:pt>
                <c:pt idx="2">
                  <c:v>2017 (n=575)</c:v>
                </c:pt>
                <c:pt idx="3">
                  <c:v>2018 (n=451)</c:v>
                </c:pt>
                <c:pt idx="4">
                  <c:v>2019 (n=194)</c:v>
                </c:pt>
                <c:pt idx="5">
                  <c:v>Aggregate (n=2270)</c:v>
                </c:pt>
              </c:strCache>
            </c:strRef>
          </c:cat>
          <c:val>
            <c:numRef>
              <c:f>'Years Exp after MPA'!$F$7:$K$7</c:f>
              <c:numCache>
                <c:formatCode>0%</c:formatCode>
                <c:ptCount val="6"/>
                <c:pt idx="0">
                  <c:v>0.2257495590828924</c:v>
                </c:pt>
                <c:pt idx="1">
                  <c:v>0.20496894409937888</c:v>
                </c:pt>
                <c:pt idx="2">
                  <c:v>0.2</c:v>
                </c:pt>
                <c:pt idx="3">
                  <c:v>0.26607538802660752</c:v>
                </c:pt>
                <c:pt idx="4">
                  <c:v>0.15979381443298968</c:v>
                </c:pt>
                <c:pt idx="5">
                  <c:v>0.21718061674008809</c:v>
                </c:pt>
              </c:numCache>
            </c:numRef>
          </c:val>
          <c:extLst>
            <c:ext xmlns:c16="http://schemas.microsoft.com/office/drawing/2014/chart" uri="{C3380CC4-5D6E-409C-BE32-E72D297353CC}">
              <c16:uniqueId val="{00000005-6992-4B10-B29B-C67714E0F024}"/>
            </c:ext>
          </c:extLst>
        </c:ser>
        <c:ser>
          <c:idx val="6"/>
          <c:order val="6"/>
          <c:tx>
            <c:strRef>
              <c:f>'Years Exp after MPA'!$E$8</c:f>
              <c:strCache>
                <c:ptCount val="1"/>
                <c:pt idx="0">
                  <c:v>1 Year</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'Years Exp after MPA'!$F$1:$K$1</c:f>
              <c:strCache>
                <c:ptCount val="6"/>
                <c:pt idx="0">
                  <c:v>2015 (n=567)</c:v>
                </c:pt>
                <c:pt idx="1">
                  <c:v>2016 (n=483)</c:v>
                </c:pt>
                <c:pt idx="2">
                  <c:v>2017 (n=575)</c:v>
                </c:pt>
                <c:pt idx="3">
                  <c:v>2018 (n=451)</c:v>
                </c:pt>
                <c:pt idx="4">
                  <c:v>2019 (n=194)</c:v>
                </c:pt>
                <c:pt idx="5">
                  <c:v>Aggregate (n=2270)</c:v>
                </c:pt>
              </c:strCache>
            </c:strRef>
          </c:cat>
          <c:val>
            <c:numRef>
              <c:f>'Years Exp after MPA'!$F$8:$K$8</c:f>
              <c:numCache>
                <c:formatCode>0%</c:formatCode>
                <c:ptCount val="6"/>
                <c:pt idx="0">
                  <c:v>0.11816578483245149</c:v>
                </c:pt>
                <c:pt idx="1">
                  <c:v>9.1097308488612833E-2</c:v>
                </c:pt>
                <c:pt idx="2">
                  <c:v>0.10608695652173913</c:v>
                </c:pt>
                <c:pt idx="3">
                  <c:v>9.3126385809312637E-2</c:v>
                </c:pt>
                <c:pt idx="4">
                  <c:v>8.247422680412371E-2</c:v>
                </c:pt>
                <c:pt idx="5">
                  <c:v>0.1013215859030837</c:v>
                </c:pt>
              </c:numCache>
            </c:numRef>
          </c:val>
          <c:extLst>
            <c:ext xmlns:c16="http://schemas.microsoft.com/office/drawing/2014/chart" uri="{C3380CC4-5D6E-409C-BE32-E72D297353CC}">
              <c16:uniqueId val="{00000006-6992-4B10-B29B-C67714E0F024}"/>
            </c:ext>
          </c:extLst>
        </c:ser>
        <c:ser>
          <c:idx val="7"/>
          <c:order val="7"/>
          <c:tx>
            <c:strRef>
              <c:f>'Years Exp after MPA'!$E$9</c:f>
              <c:strCache>
                <c:ptCount val="1"/>
                <c:pt idx="0">
                  <c:v>No Experience</c:v>
                </c:pt>
              </c:strCache>
            </c:strRef>
          </c:tx>
          <c:spPr>
            <a:solidFill>
              <a:schemeClr val="accent3">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'Years Exp after MPA'!$F$1:$K$1</c:f>
              <c:strCache>
                <c:ptCount val="6"/>
                <c:pt idx="0">
                  <c:v>2015 (n=567)</c:v>
                </c:pt>
                <c:pt idx="1">
                  <c:v>2016 (n=483)</c:v>
                </c:pt>
                <c:pt idx="2">
                  <c:v>2017 (n=575)</c:v>
                </c:pt>
                <c:pt idx="3">
                  <c:v>2018 (n=451)</c:v>
                </c:pt>
                <c:pt idx="4">
                  <c:v>2019 (n=194)</c:v>
                </c:pt>
                <c:pt idx="5">
                  <c:v>Aggregate (n=2270)</c:v>
                </c:pt>
              </c:strCache>
            </c:strRef>
          </c:cat>
          <c:val>
            <c:numRef>
              <c:f>'Years Exp after MPA'!$F$9:$K$9</c:f>
              <c:numCache>
                <c:formatCode>0%</c:formatCode>
                <c:ptCount val="6"/>
                <c:pt idx="0">
                  <c:v>0.18518518518518517</c:v>
                </c:pt>
                <c:pt idx="1">
                  <c:v>0.18840579710144928</c:v>
                </c:pt>
                <c:pt idx="2">
                  <c:v>0.15478260869565216</c:v>
                </c:pt>
                <c:pt idx="3">
                  <c:v>0.16186252771618626</c:v>
                </c:pt>
                <c:pt idx="4">
                  <c:v>0.12371134020618557</c:v>
                </c:pt>
                <c:pt idx="5">
                  <c:v>0.1682819383259912</c:v>
                </c:pt>
              </c:numCache>
            </c:numRef>
          </c:val>
          <c:extLst>
            <c:ext xmlns:c16="http://schemas.microsoft.com/office/drawing/2014/chart" uri="{C3380CC4-5D6E-409C-BE32-E72D297353CC}">
              <c16:uniqueId val="{00000007-6992-4B10-B29B-C67714E0F024}"/>
            </c:ext>
          </c:extLst>
        </c:ser>
        <c:ser>
          <c:idx val="8"/>
          <c:order val="8"/>
          <c:tx>
            <c:strRef>
              <c:f>'Years Exp after MPA'!$E$10</c:f>
              <c:strCache>
                <c:ptCount val="1"/>
                <c:pt idx="0">
                  <c:v>Not Answered</c:v>
                </c:pt>
              </c:strCache>
            </c:strRef>
          </c:tx>
          <c:spPr>
            <a:solidFill>
              <a:srgbClr val="00B0F0"/>
            </a:solidFill>
            <a:ln>
              <a:noFill/>
            </a:ln>
            <a:effectLst/>
          </c:spPr>
          <c:invertIfNegative val="0"/>
          <c:dLbls>
            <c:spPr>
              <a:noFill/>
              <a:ln>
                <a:noFill/>
              </a:ln>
              <a:effectLst/>
            </c:spPr>
            <c:txPr>
              <a:bodyPr rot="0" spcFirstLastPara="1" vertOverflow="overflow" horzOverflow="overflow" vert="horz" wrap="square" lIns="731520" tIns="19050" rIns="38100" bIns="19050" anchor="ctr" anchorCtr="0">
                <a:spAutoFit/>
              </a:bodyPr>
              <a:lstStyle/>
              <a:p>
                <a:pPr algn="ctr">
                  <a:defRPr sz="9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pPr xmlns:c15="http://schemas.microsoft.com/office/drawing/2012/chart">
                  <a:prstGeom prst="rect">
                    <a:avLst/>
                  </a:prstGeom>
                  <a:noFill/>
                  <a:ln>
                    <a:noFill/>
                  </a:ln>
                </c15:spPr>
                <c15:showLeaderLines val="1"/>
                <c15:leaderLines>
                  <c:spPr>
                    <a:ln w="9525" cap="flat" cmpd="sng" algn="ctr">
                      <a:solidFill>
                        <a:schemeClr val="tx1">
                          <a:lumMod val="35000"/>
                          <a:lumOff val="65000"/>
                        </a:schemeClr>
                      </a:solidFill>
                      <a:round/>
                    </a:ln>
                    <a:effectLst/>
                  </c:spPr>
                </c15:leaderLines>
              </c:ext>
            </c:extLst>
          </c:dLbls>
          <c:cat>
            <c:strRef>
              <c:f>'Years Exp after MPA'!$F$1:$K$1</c:f>
              <c:strCache>
                <c:ptCount val="6"/>
                <c:pt idx="0">
                  <c:v>2015 (n=567)</c:v>
                </c:pt>
                <c:pt idx="1">
                  <c:v>2016 (n=483)</c:v>
                </c:pt>
                <c:pt idx="2">
                  <c:v>2017 (n=575)</c:v>
                </c:pt>
                <c:pt idx="3">
                  <c:v>2018 (n=451)</c:v>
                </c:pt>
                <c:pt idx="4">
                  <c:v>2019 (n=194)</c:v>
                </c:pt>
                <c:pt idx="5">
                  <c:v>Aggregate (n=2270)</c:v>
                </c:pt>
              </c:strCache>
            </c:strRef>
          </c:cat>
          <c:val>
            <c:numRef>
              <c:f>'Years Exp after MPA'!$F$10:$K$10</c:f>
              <c:numCache>
                <c:formatCode>0%</c:formatCode>
                <c:ptCount val="6"/>
                <c:pt idx="0">
                  <c:v>2.6455026455026454E-2</c:v>
                </c:pt>
                <c:pt idx="1">
                  <c:v>3.5196687370600416E-2</c:v>
                </c:pt>
                <c:pt idx="2">
                  <c:v>2.782608695652174E-2</c:v>
                </c:pt>
                <c:pt idx="3">
                  <c:v>1.3303769401330377E-2</c:v>
                </c:pt>
                <c:pt idx="4">
                  <c:v>2.0618556701030927E-2</c:v>
                </c:pt>
                <c:pt idx="5">
                  <c:v>2.5550660792951541E-2</c:v>
                </c:pt>
              </c:numCache>
            </c:numRef>
          </c:val>
          <c:extLst>
            <c:ext xmlns:c16="http://schemas.microsoft.com/office/drawing/2014/chart" uri="{C3380CC4-5D6E-409C-BE32-E72D297353CC}">
              <c16:uniqueId val="{00000008-6992-4B10-B29B-C67714E0F024}"/>
            </c:ext>
          </c:extLst>
        </c:ser>
        <c:dLbls>
          <c:showLegendKey val="0"/>
          <c:showVal val="0"/>
          <c:showCatName val="0"/>
          <c:showSerName val="0"/>
          <c:showPercent val="0"/>
          <c:showBubbleSize val="0"/>
        </c:dLbls>
        <c:gapWidth val="150"/>
        <c:overlap val="100"/>
        <c:axId val="588468432"/>
        <c:axId val="588468112"/>
      </c:barChart>
      <c:catAx>
        <c:axId val="5884684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ysClr val="windowText" lastClr="000000"/>
                </a:solidFill>
                <a:latin typeface="+mn-lt"/>
                <a:ea typeface="+mn-ea"/>
                <a:cs typeface="+mn-cs"/>
              </a:defRPr>
            </a:pPr>
            <a:endParaRPr lang="en-US"/>
          </a:p>
        </c:txPr>
        <c:crossAx val="588468112"/>
        <c:crosses val="autoZero"/>
        <c:auto val="1"/>
        <c:lblAlgn val="ctr"/>
        <c:lblOffset val="100"/>
        <c:noMultiLvlLbl val="0"/>
      </c:catAx>
      <c:valAx>
        <c:axId val="588468112"/>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588468432"/>
        <c:crosses val="autoZero"/>
        <c:crossBetween val="between"/>
      </c:valAx>
      <c:spPr>
        <a:noFill/>
        <a:ln w="25400">
          <a:noFill/>
        </a:ln>
        <a:effectLst/>
      </c:spPr>
    </c:plotArea>
    <c:legend>
      <c:legendPos val="r"/>
      <c:overlay val="0"/>
      <c:spPr>
        <a:noFill/>
        <a:ln>
          <a:noFill/>
        </a:ln>
        <a:effectLst/>
      </c:spPr>
      <c:txPr>
        <a:bodyPr rot="0" spcFirstLastPara="1" vertOverflow="ellipsis" vert="horz" wrap="square" anchor="ctr" anchorCtr="1"/>
        <a:lstStyle/>
        <a:p>
          <a:pPr>
            <a:defRPr sz="1100" b="1" i="0" u="none" strike="noStrike" kern="1200" baseline="0">
              <a:solidFill>
                <a:sysClr val="windowText" lastClr="000000"/>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ysClr val="windowText" lastClr="000000"/>
                </a:solidFill>
                <a:latin typeface="+mn-lt"/>
                <a:ea typeface="+mn-ea"/>
                <a:cs typeface="+mn-cs"/>
              </a:defRPr>
            </a:pPr>
            <a:r>
              <a:rPr lang="en-US" dirty="0"/>
              <a:t>Satisfaction with Work Environment</a:t>
            </a:r>
          </a:p>
        </c:rich>
      </c:tx>
      <c:overlay val="0"/>
      <c:spPr>
        <a:noFill/>
        <a:ln>
          <a:noFill/>
        </a:ln>
        <a:effectLst/>
      </c:spPr>
      <c:txPr>
        <a:bodyPr rot="0" spcFirstLastPara="1" vertOverflow="ellipsis" vert="horz" wrap="square" anchor="ctr" anchorCtr="1"/>
        <a:lstStyle/>
        <a:p>
          <a:pPr>
            <a:defRPr sz="1400" b="1" i="0" u="none" strike="noStrike" kern="1200" spc="0" baseline="0">
              <a:solidFill>
                <a:sysClr val="windowText" lastClr="000000"/>
              </a:solidFill>
              <a:latin typeface="+mn-lt"/>
              <a:ea typeface="+mn-ea"/>
              <a:cs typeface="+mn-cs"/>
            </a:defRPr>
          </a:pPr>
          <a:endParaRPr lang="en-US"/>
        </a:p>
      </c:txPr>
    </c:title>
    <c:autoTitleDeleted val="0"/>
    <c:plotArea>
      <c:layout/>
      <c:barChart>
        <c:barDir val="col"/>
        <c:grouping val="percentStacked"/>
        <c:varyColors val="0"/>
        <c:ser>
          <c:idx val="0"/>
          <c:order val="0"/>
          <c:tx>
            <c:strRef>
              <c:f>'Work Enviro Satisfaction'!$E$2</c:f>
              <c:strCache>
                <c:ptCount val="1"/>
                <c:pt idx="0">
                  <c:v>Extremely Dissatisfied</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'Work Enviro Satisfaction'!$F$1:$K$1</c:f>
              <c:strCache>
                <c:ptCount val="6"/>
                <c:pt idx="0">
                  <c:v>2015 (n=554)</c:v>
                </c:pt>
                <c:pt idx="1">
                  <c:v>2016 (n=478)</c:v>
                </c:pt>
                <c:pt idx="2">
                  <c:v>2017 (n=558)</c:v>
                </c:pt>
                <c:pt idx="3">
                  <c:v>2018 (n=442)</c:v>
                </c:pt>
                <c:pt idx="4">
                  <c:v>2019 (n=194)</c:v>
                </c:pt>
                <c:pt idx="5">
                  <c:v>Aggregate (n=2226)</c:v>
                </c:pt>
              </c:strCache>
            </c:strRef>
          </c:cat>
          <c:val>
            <c:numRef>
              <c:f>'Work Enviro Satisfaction'!$F$2:$K$2</c:f>
              <c:numCache>
                <c:formatCode>0.0%</c:formatCode>
                <c:ptCount val="6"/>
                <c:pt idx="0">
                  <c:v>2.1660649819494584E-2</c:v>
                </c:pt>
                <c:pt idx="1">
                  <c:v>2.7196652719665274E-2</c:v>
                </c:pt>
                <c:pt idx="2">
                  <c:v>2.3297491039426525E-2</c:v>
                </c:pt>
                <c:pt idx="3">
                  <c:v>3.3936651583710405E-2</c:v>
                </c:pt>
                <c:pt idx="4">
                  <c:v>4.1237113402061855E-2</c:v>
                </c:pt>
                <c:pt idx="5">
                  <c:v>2.7403414195867025E-2</c:v>
                </c:pt>
              </c:numCache>
            </c:numRef>
          </c:val>
          <c:extLst>
            <c:ext xmlns:c16="http://schemas.microsoft.com/office/drawing/2014/chart" uri="{C3380CC4-5D6E-409C-BE32-E72D297353CC}">
              <c16:uniqueId val="{00000000-B7E8-492A-AA42-0EA006662600}"/>
            </c:ext>
          </c:extLst>
        </c:ser>
        <c:ser>
          <c:idx val="1"/>
          <c:order val="1"/>
          <c:tx>
            <c:strRef>
              <c:f>'Work Enviro Satisfaction'!$E$3</c:f>
              <c:strCache>
                <c:ptCount val="1"/>
                <c:pt idx="0">
                  <c:v>Dissatisfied</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'Work Enviro Satisfaction'!$F$1:$K$1</c:f>
              <c:strCache>
                <c:ptCount val="6"/>
                <c:pt idx="0">
                  <c:v>2015 (n=554)</c:v>
                </c:pt>
                <c:pt idx="1">
                  <c:v>2016 (n=478)</c:v>
                </c:pt>
                <c:pt idx="2">
                  <c:v>2017 (n=558)</c:v>
                </c:pt>
                <c:pt idx="3">
                  <c:v>2018 (n=442)</c:v>
                </c:pt>
                <c:pt idx="4">
                  <c:v>2019 (n=194)</c:v>
                </c:pt>
                <c:pt idx="5">
                  <c:v>Aggregate (n=2226)</c:v>
                </c:pt>
              </c:strCache>
            </c:strRef>
          </c:cat>
          <c:val>
            <c:numRef>
              <c:f>'Work Enviro Satisfaction'!$F$3:$K$3</c:f>
              <c:numCache>
                <c:formatCode>0.0%</c:formatCode>
                <c:ptCount val="6"/>
                <c:pt idx="0">
                  <c:v>8.3032490974729242E-2</c:v>
                </c:pt>
                <c:pt idx="1">
                  <c:v>8.3682008368200833E-2</c:v>
                </c:pt>
                <c:pt idx="2">
                  <c:v>8.9605734767025089E-2</c:v>
                </c:pt>
                <c:pt idx="3">
                  <c:v>6.7873303167420809E-2</c:v>
                </c:pt>
                <c:pt idx="4">
                  <c:v>6.1855670103092786E-2</c:v>
                </c:pt>
                <c:pt idx="5">
                  <c:v>7.9964061096136574E-2</c:v>
                </c:pt>
              </c:numCache>
            </c:numRef>
          </c:val>
          <c:extLst>
            <c:ext xmlns:c16="http://schemas.microsoft.com/office/drawing/2014/chart" uri="{C3380CC4-5D6E-409C-BE32-E72D297353CC}">
              <c16:uniqueId val="{00000001-B7E8-492A-AA42-0EA006662600}"/>
            </c:ext>
          </c:extLst>
        </c:ser>
        <c:ser>
          <c:idx val="2"/>
          <c:order val="2"/>
          <c:tx>
            <c:strRef>
              <c:f>'Work Enviro Satisfaction'!$E$4</c:f>
              <c:strCache>
                <c:ptCount val="1"/>
                <c:pt idx="0">
                  <c:v>Satisfied</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'Work Enviro Satisfaction'!$F$1:$K$1</c:f>
              <c:strCache>
                <c:ptCount val="6"/>
                <c:pt idx="0">
                  <c:v>2015 (n=554)</c:v>
                </c:pt>
                <c:pt idx="1">
                  <c:v>2016 (n=478)</c:v>
                </c:pt>
                <c:pt idx="2">
                  <c:v>2017 (n=558)</c:v>
                </c:pt>
                <c:pt idx="3">
                  <c:v>2018 (n=442)</c:v>
                </c:pt>
                <c:pt idx="4">
                  <c:v>2019 (n=194)</c:v>
                </c:pt>
                <c:pt idx="5">
                  <c:v>Aggregate (n=2226)</c:v>
                </c:pt>
              </c:strCache>
            </c:strRef>
          </c:cat>
          <c:val>
            <c:numRef>
              <c:f>'Work Enviro Satisfaction'!$F$4:$K$4</c:f>
              <c:numCache>
                <c:formatCode>0.0%</c:formatCode>
                <c:ptCount val="6"/>
                <c:pt idx="0">
                  <c:v>0.46750902527075811</c:v>
                </c:pt>
                <c:pt idx="1">
                  <c:v>0.45188284518828453</c:v>
                </c:pt>
                <c:pt idx="2">
                  <c:v>0.45161290322580644</c:v>
                </c:pt>
                <c:pt idx="3">
                  <c:v>0.43891402714932126</c:v>
                </c:pt>
                <c:pt idx="4">
                  <c:v>0.4175257731958763</c:v>
                </c:pt>
                <c:pt idx="5">
                  <c:v>0.45013477088948789</c:v>
                </c:pt>
              </c:numCache>
            </c:numRef>
          </c:val>
          <c:extLst>
            <c:ext xmlns:c16="http://schemas.microsoft.com/office/drawing/2014/chart" uri="{C3380CC4-5D6E-409C-BE32-E72D297353CC}">
              <c16:uniqueId val="{00000002-B7E8-492A-AA42-0EA006662600}"/>
            </c:ext>
          </c:extLst>
        </c:ser>
        <c:ser>
          <c:idx val="3"/>
          <c:order val="3"/>
          <c:tx>
            <c:strRef>
              <c:f>'Work Enviro Satisfaction'!$E$5</c:f>
              <c:strCache>
                <c:ptCount val="1"/>
                <c:pt idx="0">
                  <c:v>Extremely Satisfied</c:v>
                </c:pt>
              </c:strCache>
            </c:strRef>
          </c:tx>
          <c:spPr>
            <a:solidFill>
              <a:srgbClr val="ECC41A"/>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ysClr val="windowText" lastClr="000000"/>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'Work Enviro Satisfaction'!$F$1:$K$1</c:f>
              <c:strCache>
                <c:ptCount val="6"/>
                <c:pt idx="0">
                  <c:v>2015 (n=554)</c:v>
                </c:pt>
                <c:pt idx="1">
                  <c:v>2016 (n=478)</c:v>
                </c:pt>
                <c:pt idx="2">
                  <c:v>2017 (n=558)</c:v>
                </c:pt>
                <c:pt idx="3">
                  <c:v>2018 (n=442)</c:v>
                </c:pt>
                <c:pt idx="4">
                  <c:v>2019 (n=194)</c:v>
                </c:pt>
                <c:pt idx="5">
                  <c:v>Aggregate (n=2226)</c:v>
                </c:pt>
              </c:strCache>
            </c:strRef>
          </c:cat>
          <c:val>
            <c:numRef>
              <c:f>'Work Enviro Satisfaction'!$F$5:$K$5</c:f>
              <c:numCache>
                <c:formatCode>0.0%</c:formatCode>
                <c:ptCount val="6"/>
                <c:pt idx="0">
                  <c:v>0.42779783393501802</c:v>
                </c:pt>
                <c:pt idx="1">
                  <c:v>0.43723849372384938</c:v>
                </c:pt>
                <c:pt idx="2">
                  <c:v>0.43548387096774194</c:v>
                </c:pt>
                <c:pt idx="3">
                  <c:v>0.45927601809954749</c:v>
                </c:pt>
                <c:pt idx="4">
                  <c:v>0.47938144329896909</c:v>
                </c:pt>
                <c:pt idx="5">
                  <c:v>0.44249775381850853</c:v>
                </c:pt>
              </c:numCache>
            </c:numRef>
          </c:val>
          <c:extLst>
            <c:ext xmlns:c16="http://schemas.microsoft.com/office/drawing/2014/chart" uri="{C3380CC4-5D6E-409C-BE32-E72D297353CC}">
              <c16:uniqueId val="{00000003-B7E8-492A-AA42-0EA006662600}"/>
            </c:ext>
          </c:extLst>
        </c:ser>
        <c:dLbls>
          <c:showLegendKey val="0"/>
          <c:showVal val="0"/>
          <c:showCatName val="0"/>
          <c:showSerName val="0"/>
          <c:showPercent val="0"/>
          <c:showBubbleSize val="0"/>
        </c:dLbls>
        <c:gapWidth val="150"/>
        <c:overlap val="100"/>
        <c:axId val="602890128"/>
        <c:axId val="602889168"/>
      </c:barChart>
      <c:catAx>
        <c:axId val="6028901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ysClr val="windowText" lastClr="000000"/>
                </a:solidFill>
                <a:latin typeface="+mn-lt"/>
                <a:ea typeface="+mn-ea"/>
                <a:cs typeface="+mn-cs"/>
              </a:defRPr>
            </a:pPr>
            <a:endParaRPr lang="en-US"/>
          </a:p>
        </c:txPr>
        <c:crossAx val="602889168"/>
        <c:crosses val="autoZero"/>
        <c:auto val="1"/>
        <c:lblAlgn val="ctr"/>
        <c:lblOffset val="100"/>
        <c:noMultiLvlLbl val="0"/>
      </c:catAx>
      <c:valAx>
        <c:axId val="602889168"/>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6028901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withinLinear" id="16">
  <a:schemeClr val="accent3"/>
</cs:colorStyle>
</file>

<file path=ppt/charts/colors19.xml><?xml version="1.0" encoding="utf-8"?>
<cs:colorStyle xmlns:cs="http://schemas.microsoft.com/office/drawing/2012/chartStyle" xmlns:a="http://schemas.openxmlformats.org/drawingml/2006/main" meth="withinLinear" id="16">
  <a:schemeClr val="accent3"/>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withinLinear" id="16">
  <a:schemeClr val="accent3"/>
</cs:colorStyle>
</file>

<file path=ppt/charts/colors21.xml><?xml version="1.0" encoding="utf-8"?>
<cs:colorStyle xmlns:cs="http://schemas.microsoft.com/office/drawing/2012/chartStyle" xmlns:a="http://schemas.openxmlformats.org/drawingml/2006/main" meth="withinLinear" id="16">
  <a:schemeClr val="accent3"/>
</cs:colorStyle>
</file>

<file path=ppt/charts/colors22.xml><?xml version="1.0" encoding="utf-8"?>
<cs:colorStyle xmlns:cs="http://schemas.microsoft.com/office/drawing/2012/chartStyle" xmlns:a="http://schemas.openxmlformats.org/drawingml/2006/main" meth="withinLinear" id="16">
  <a:schemeClr val="accent3"/>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1" tIns="46150" rIns="92301" bIns="46150" rtlCol="0"/>
          <a:lstStyle>
            <a:lvl1pPr algn="l">
              <a:defRPr sz="1200"/>
            </a:lvl1pPr>
          </a:lstStyle>
          <a:p>
            <a:endParaRPr lang="en-US"/>
          </a:p>
        </p:txBody>
      </p:sp>
      <p:sp>
        <p:nvSpPr>
          <p:cNvPr id="3" name="Date Placeholder 2"/>
          <p:cNvSpPr>
            <a:spLocks noGrp="1"/>
          </p:cNvSpPr>
          <p:nvPr>
            <p:ph type="dt" idx="1"/>
          </p:nvPr>
        </p:nvSpPr>
        <p:spPr>
          <a:xfrm>
            <a:off x="3927775" y="0"/>
            <a:ext cx="3004820" cy="461010"/>
          </a:xfrm>
          <a:prstGeom prst="rect">
            <a:avLst/>
          </a:prstGeom>
        </p:spPr>
        <p:txBody>
          <a:bodyPr vert="horz" lIns="92301" tIns="46150" rIns="92301" bIns="46150" rtlCol="0"/>
          <a:lstStyle>
            <a:lvl1pPr algn="r">
              <a:defRPr sz="1200"/>
            </a:lvl1pPr>
          </a:lstStyle>
          <a:p>
            <a:fld id="{703860CC-C073-4092-94AB-D6B9F55C3450}" type="datetimeFigureOut">
              <a:rPr lang="en-US" smtClean="0"/>
              <a:pPr/>
              <a:t>12/3/2019</a:t>
            </a:fld>
            <a:endParaRPr lang="en-US"/>
          </a:p>
        </p:txBody>
      </p:sp>
      <p:sp>
        <p:nvSpPr>
          <p:cNvPr id="4" name="Slide Image Placeholder 3"/>
          <p:cNvSpPr>
            <a:spLocks noGrp="1" noRot="1" noChangeAspect="1"/>
          </p:cNvSpPr>
          <p:nvPr>
            <p:ph type="sldImg" idx="2"/>
          </p:nvPr>
        </p:nvSpPr>
        <p:spPr>
          <a:xfrm>
            <a:off x="1162050" y="692150"/>
            <a:ext cx="4610100" cy="3457575"/>
          </a:xfrm>
          <a:prstGeom prst="rect">
            <a:avLst/>
          </a:prstGeom>
          <a:noFill/>
          <a:ln w="12700">
            <a:solidFill>
              <a:prstClr val="black"/>
            </a:solidFill>
          </a:ln>
        </p:spPr>
        <p:txBody>
          <a:bodyPr vert="horz" lIns="92301" tIns="46150" rIns="92301" bIns="46150" rtlCol="0" anchor="ctr"/>
          <a:lstStyle/>
          <a:p>
            <a:endParaRPr lang="en-US"/>
          </a:p>
        </p:txBody>
      </p:sp>
      <p:sp>
        <p:nvSpPr>
          <p:cNvPr id="5" name="Notes Placeholder 4"/>
          <p:cNvSpPr>
            <a:spLocks noGrp="1"/>
          </p:cNvSpPr>
          <p:nvPr>
            <p:ph type="body" sz="quarter" idx="3"/>
          </p:nvPr>
        </p:nvSpPr>
        <p:spPr>
          <a:xfrm>
            <a:off x="693420" y="4379595"/>
            <a:ext cx="5547360" cy="4149090"/>
          </a:xfrm>
          <a:prstGeom prst="rect">
            <a:avLst/>
          </a:prstGeom>
        </p:spPr>
        <p:txBody>
          <a:bodyPr vert="horz" lIns="92301" tIns="46150" rIns="92301" bIns="4615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57590"/>
            <a:ext cx="3004820" cy="461010"/>
          </a:xfrm>
          <a:prstGeom prst="rect">
            <a:avLst/>
          </a:prstGeom>
        </p:spPr>
        <p:txBody>
          <a:bodyPr vert="horz" lIns="92301" tIns="46150" rIns="92301" bIns="46150" rtlCol="0" anchor="b"/>
          <a:lstStyle>
            <a:lvl1pPr algn="l">
              <a:defRPr sz="1200"/>
            </a:lvl1pPr>
          </a:lstStyle>
          <a:p>
            <a:endParaRPr lang="en-US"/>
          </a:p>
        </p:txBody>
      </p:sp>
      <p:sp>
        <p:nvSpPr>
          <p:cNvPr id="7" name="Slide Number Placeholder 6"/>
          <p:cNvSpPr>
            <a:spLocks noGrp="1"/>
          </p:cNvSpPr>
          <p:nvPr>
            <p:ph type="sldNum" sz="quarter" idx="5"/>
          </p:nvPr>
        </p:nvSpPr>
        <p:spPr>
          <a:xfrm>
            <a:off x="3927775" y="8757590"/>
            <a:ext cx="3004820" cy="461010"/>
          </a:xfrm>
          <a:prstGeom prst="rect">
            <a:avLst/>
          </a:prstGeom>
        </p:spPr>
        <p:txBody>
          <a:bodyPr vert="horz" lIns="92301" tIns="46150" rIns="92301" bIns="46150" rtlCol="0" anchor="b"/>
          <a:lstStyle>
            <a:lvl1pPr algn="r">
              <a:defRPr sz="1200"/>
            </a:lvl1pPr>
          </a:lstStyle>
          <a:p>
            <a:fld id="{957D3349-AE00-43FC-9591-22A7E94F0EC7}" type="slidenum">
              <a:rPr lang="en-US" smtClean="0"/>
              <a:pPr/>
              <a:t>‹#›</a:t>
            </a:fld>
            <a:endParaRPr lang="en-US"/>
          </a:p>
        </p:txBody>
      </p:sp>
    </p:spTree>
    <p:extLst>
      <p:ext uri="{BB962C8B-B14F-4D97-AF65-F5344CB8AC3E}">
        <p14:creationId xmlns:p14="http://schemas.microsoft.com/office/powerpoint/2010/main" val="22349382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14319"/>
            <a:fld id="{957D3349-AE00-43FC-9591-22A7E94F0EC7}" type="slidenum">
              <a:rPr lang="en-US">
                <a:solidFill>
                  <a:prstClr val="black"/>
                </a:solidFill>
                <a:latin typeface="Calibri"/>
              </a:rPr>
              <a:pPr defTabSz="914319"/>
              <a:t>6</a:t>
            </a:fld>
            <a:endParaRPr lang="en-US">
              <a:solidFill>
                <a:prstClr val="black"/>
              </a:solidFill>
              <a:latin typeface="Calibri"/>
            </a:endParaRPr>
          </a:p>
        </p:txBody>
      </p:sp>
    </p:spTree>
    <p:extLst>
      <p:ext uri="{BB962C8B-B14F-4D97-AF65-F5344CB8AC3E}">
        <p14:creationId xmlns:p14="http://schemas.microsoft.com/office/powerpoint/2010/main" val="432526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14319"/>
            <a:fld id="{957D3349-AE00-43FC-9591-22A7E94F0EC7}" type="slidenum">
              <a:rPr lang="en-US">
                <a:solidFill>
                  <a:prstClr val="black"/>
                </a:solidFill>
                <a:latin typeface="Calibri"/>
              </a:rPr>
              <a:pPr defTabSz="914319"/>
              <a:t>16</a:t>
            </a:fld>
            <a:endParaRPr lang="en-US">
              <a:solidFill>
                <a:prstClr val="black"/>
              </a:solidFill>
              <a:latin typeface="Calibri"/>
            </a:endParaRPr>
          </a:p>
        </p:txBody>
      </p:sp>
    </p:spTree>
    <p:extLst>
      <p:ext uri="{BB962C8B-B14F-4D97-AF65-F5344CB8AC3E}">
        <p14:creationId xmlns:p14="http://schemas.microsoft.com/office/powerpoint/2010/main" val="3806735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14319"/>
            <a:fld id="{957D3349-AE00-43FC-9591-22A7E94F0EC7}" type="slidenum">
              <a:rPr lang="en-US">
                <a:solidFill>
                  <a:prstClr val="black"/>
                </a:solidFill>
                <a:latin typeface="Calibri"/>
              </a:rPr>
              <a:pPr defTabSz="914319"/>
              <a:t>17</a:t>
            </a:fld>
            <a:endParaRPr lang="en-US">
              <a:solidFill>
                <a:prstClr val="black"/>
              </a:solidFill>
              <a:latin typeface="Calibri"/>
            </a:endParaRPr>
          </a:p>
        </p:txBody>
      </p:sp>
    </p:spTree>
    <p:extLst>
      <p:ext uri="{BB962C8B-B14F-4D97-AF65-F5344CB8AC3E}">
        <p14:creationId xmlns:p14="http://schemas.microsoft.com/office/powerpoint/2010/main" val="17169419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14319"/>
            <a:fld id="{957D3349-AE00-43FC-9591-22A7E94F0EC7}" type="slidenum">
              <a:rPr lang="en-US">
                <a:solidFill>
                  <a:prstClr val="black"/>
                </a:solidFill>
                <a:latin typeface="Calibri"/>
              </a:rPr>
              <a:pPr defTabSz="914319"/>
              <a:t>19</a:t>
            </a:fld>
            <a:endParaRPr lang="en-US">
              <a:solidFill>
                <a:prstClr val="black"/>
              </a:solidFill>
              <a:latin typeface="Calibri"/>
            </a:endParaRPr>
          </a:p>
        </p:txBody>
      </p:sp>
    </p:spTree>
    <p:extLst>
      <p:ext uri="{BB962C8B-B14F-4D97-AF65-F5344CB8AC3E}">
        <p14:creationId xmlns:p14="http://schemas.microsoft.com/office/powerpoint/2010/main" val="18775257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14319"/>
            <a:fld id="{957D3349-AE00-43FC-9591-22A7E94F0EC7}" type="slidenum">
              <a:rPr lang="en-US">
                <a:solidFill>
                  <a:prstClr val="black"/>
                </a:solidFill>
                <a:latin typeface="Calibri"/>
              </a:rPr>
              <a:pPr defTabSz="914319"/>
              <a:t>20</a:t>
            </a:fld>
            <a:endParaRPr lang="en-US">
              <a:solidFill>
                <a:prstClr val="black"/>
              </a:solidFill>
              <a:latin typeface="Calibri"/>
            </a:endParaRPr>
          </a:p>
        </p:txBody>
      </p:sp>
    </p:spTree>
    <p:extLst>
      <p:ext uri="{BB962C8B-B14F-4D97-AF65-F5344CB8AC3E}">
        <p14:creationId xmlns:p14="http://schemas.microsoft.com/office/powerpoint/2010/main" val="18875600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914319"/>
            <a:fld id="{957D3349-AE00-43FC-9591-22A7E94F0EC7}" type="slidenum">
              <a:rPr lang="en-US">
                <a:solidFill>
                  <a:prstClr val="black"/>
                </a:solidFill>
                <a:latin typeface="Calibri"/>
              </a:rPr>
              <a:pPr defTabSz="914319"/>
              <a:t>21</a:t>
            </a:fld>
            <a:endParaRPr lang="en-US">
              <a:solidFill>
                <a:prstClr val="black"/>
              </a:solidFill>
              <a:latin typeface="Calibri"/>
            </a:endParaRPr>
          </a:p>
        </p:txBody>
      </p:sp>
    </p:spTree>
    <p:extLst>
      <p:ext uri="{BB962C8B-B14F-4D97-AF65-F5344CB8AC3E}">
        <p14:creationId xmlns:p14="http://schemas.microsoft.com/office/powerpoint/2010/main" val="29830343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459FB48-2AB5-4E3C-9AB8-332B9AF63BFF}"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59FB48-2AB5-4E3C-9AB8-332B9AF63BFF}"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59FB48-2AB5-4E3C-9AB8-332B9AF63BFF}"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459FB48-2AB5-4E3C-9AB8-332B9AF63BFF}"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459FB48-2AB5-4E3C-9AB8-332B9AF63BFF}"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459FB48-2AB5-4E3C-9AB8-332B9AF63BFF}" type="datetimeFigureOut">
              <a:rPr lang="en-US" smtClean="0"/>
              <a:pPr/>
              <a:t>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459FB48-2AB5-4E3C-9AB8-332B9AF63BFF}" type="datetimeFigureOut">
              <a:rPr lang="en-US" smtClean="0"/>
              <a:pPr/>
              <a:t>12/3/2019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459FB48-2AB5-4E3C-9AB8-332B9AF63BFF}" type="datetimeFigureOut">
              <a:rPr lang="en-US" smtClean="0"/>
              <a:pPr/>
              <a:t>12/3/2019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59FB48-2AB5-4E3C-9AB8-332B9AF63BFF}" type="datetimeFigureOut">
              <a:rPr lang="en-US" smtClean="0"/>
              <a:pPr/>
              <a:t>12/3/2019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459FB48-2AB5-4E3C-9AB8-332B9AF63BFF}" type="datetimeFigureOut">
              <a:rPr lang="en-US" smtClean="0"/>
              <a:pPr/>
              <a:t>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459FB48-2AB5-4E3C-9AB8-332B9AF63BFF}" type="datetimeFigureOut">
              <a:rPr lang="en-US" smtClean="0"/>
              <a:pPr/>
              <a:t>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CF96F4-E623-4F6C-8217-B3ADB8B4847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59FB48-2AB5-4E3C-9AB8-332B9AF63BFF}" type="datetimeFigureOut">
              <a:rPr lang="en-US" smtClean="0"/>
              <a:pPr/>
              <a:t>12/3/2019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CF96F4-E623-4F6C-8217-B3ADB8B4847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2.png"/><Relationship Id="rId7" Type="http://schemas.openxmlformats.org/officeDocument/2006/relationships/chart" Target="../charts/chart12.xm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chart" Target="../charts/chart11.xml"/><Relationship Id="rId5" Type="http://schemas.openxmlformats.org/officeDocument/2006/relationships/chart" Target="../charts/chart10.xml"/><Relationship Id="rId4" Type="http://schemas.openxmlformats.org/officeDocument/2006/relationships/chart" Target="../charts/chart9.xml"/></Relationships>
</file>

<file path=ppt/slides/_rels/slide1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chart" Target="../charts/chart14.xml"/><Relationship Id="rId7" Type="http://schemas.openxmlformats.org/officeDocument/2006/relationships/image" Target="../media/image2.png"/><Relationship Id="rId2" Type="http://schemas.openxmlformats.org/officeDocument/2006/relationships/chart" Target="../charts/chart13.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chart" Target="../charts/chart16.xml"/><Relationship Id="rId4" Type="http://schemas.openxmlformats.org/officeDocument/2006/relationships/chart" Target="../charts/chart15.xml"/></Relationships>
</file>

<file path=ppt/slides/_rels/slide13.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8.xml"/><Relationship Id="rId1" Type="http://schemas.openxmlformats.org/officeDocument/2006/relationships/slideLayout" Target="../slideLayouts/slideLayout2.xml"/><Relationship Id="rId6" Type="http://schemas.openxmlformats.org/officeDocument/2006/relationships/chart" Target="../charts/chart20.xml"/><Relationship Id="rId5" Type="http://schemas.openxmlformats.org/officeDocument/2006/relationships/image" Target="../media/image4.png"/><Relationship Id="rId4" Type="http://schemas.openxmlformats.org/officeDocument/2006/relationships/chart" Target="../charts/chart19.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21.xml"/><Relationship Id="rId1" Type="http://schemas.openxmlformats.org/officeDocument/2006/relationships/slideLayout" Target="../slideLayouts/slideLayout2.xml"/><Relationship Id="rId5" Type="http://schemas.openxmlformats.org/officeDocument/2006/relationships/chart" Target="../charts/chart2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chart" Target="../charts/chart24.xml"/><Relationship Id="rId4" Type="http://schemas.openxmlformats.org/officeDocument/2006/relationships/chart" Target="../charts/chart23.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25.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hart" Target="../charts/chart26.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hart" Target="../charts/chart2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Career Professionals Meeting</a:t>
            </a:r>
            <a:br>
              <a:rPr lang="en-US" dirty="0"/>
            </a:br>
            <a:r>
              <a:rPr lang="en-US" sz="3600"/>
              <a:t>December 2019</a:t>
            </a:r>
            <a:br>
              <a:rPr lang="en-US" dirty="0"/>
            </a:br>
            <a:endParaRPr lang="en-US" dirty="0"/>
          </a:p>
        </p:txBody>
      </p:sp>
      <p:sp>
        <p:nvSpPr>
          <p:cNvPr id="3" name="Subtitle 2"/>
          <p:cNvSpPr>
            <a:spLocks noGrp="1"/>
          </p:cNvSpPr>
          <p:nvPr>
            <p:ph type="subTitle" idx="1"/>
          </p:nvPr>
        </p:nvSpPr>
        <p:spPr/>
        <p:txBody>
          <a:bodyPr/>
          <a:lstStyle/>
          <a:p>
            <a:r>
              <a:rPr lang="en-US" dirty="0"/>
              <a:t>Hosted by: UC San Diego School of Global Policy and Strategy</a:t>
            </a:r>
          </a:p>
          <a:p>
            <a:r>
              <a:rPr lang="en-US" dirty="0"/>
              <a:t>San Diego, CA</a:t>
            </a:r>
          </a:p>
        </p:txBody>
      </p:sp>
      <p:pic>
        <p:nvPicPr>
          <p:cNvPr id="4" name="Picture 3" descr="C:\Users\Stacy.NASPAA\Desktop\NASPAA Data Center logo.PNG"/>
          <p:cNvPicPr>
            <a:picLocks noChangeAspect="1" noChangeArrowheads="1"/>
          </p:cNvPicPr>
          <p:nvPr/>
        </p:nvPicPr>
        <p:blipFill>
          <a:blip r:embed="rId2" cstate="print"/>
          <a:srcRect/>
          <a:stretch>
            <a:fillRect/>
          </a:stretch>
        </p:blipFill>
        <p:spPr bwMode="auto">
          <a:xfrm>
            <a:off x="0" y="0"/>
            <a:ext cx="9144000" cy="1304876"/>
          </a:xfrm>
          <a:prstGeom prst="rect">
            <a:avLst/>
          </a:prstGeom>
          <a:noFill/>
        </p:spPr>
      </p:pic>
    </p:spTree>
    <p:extLst>
      <p:ext uri="{BB962C8B-B14F-4D97-AF65-F5344CB8AC3E}">
        <p14:creationId xmlns:p14="http://schemas.microsoft.com/office/powerpoint/2010/main" val="4848293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Stacy.NASPAA\Desktop\NASPAA Data Center logo.PNG"/>
          <p:cNvPicPr>
            <a:picLocks noChangeAspect="1" noChangeArrowheads="1"/>
          </p:cNvPicPr>
          <p:nvPr/>
        </p:nvPicPr>
        <p:blipFill>
          <a:blip r:embed="rId2" cstate="print"/>
          <a:srcRect/>
          <a:stretch>
            <a:fillRect/>
          </a:stretch>
        </p:blipFill>
        <p:spPr bwMode="auto">
          <a:xfrm>
            <a:off x="0" y="0"/>
            <a:ext cx="9144000" cy="1304876"/>
          </a:xfrm>
          <a:prstGeom prst="rect">
            <a:avLst/>
          </a:prstGeom>
          <a:noFill/>
        </p:spPr>
      </p:pic>
      <p:graphicFrame>
        <p:nvGraphicFramePr>
          <p:cNvPr id="6" name="Chart 5">
            <a:extLst>
              <a:ext uri="{FF2B5EF4-FFF2-40B4-BE49-F238E27FC236}">
                <a16:creationId xmlns:a16="http://schemas.microsoft.com/office/drawing/2014/main" id="{67C52C05-9608-4D1E-9886-56A17B21A433}"/>
              </a:ext>
            </a:extLst>
          </p:cNvPr>
          <p:cNvGraphicFramePr>
            <a:graphicFrameLocks/>
          </p:cNvGraphicFramePr>
          <p:nvPr>
            <p:extLst>
              <p:ext uri="{D42A27DB-BD31-4B8C-83A1-F6EECF244321}">
                <p14:modId xmlns:p14="http://schemas.microsoft.com/office/powerpoint/2010/main" val="626262438"/>
              </p:ext>
            </p:extLst>
          </p:nvPr>
        </p:nvGraphicFramePr>
        <p:xfrm>
          <a:off x="63500" y="1304876"/>
          <a:ext cx="9017000" cy="5410200"/>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7E45ABF5-0F35-48F5-8FFA-7BBB31883DC4}"/>
              </a:ext>
            </a:extLst>
          </p:cNvPr>
          <p:cNvSpPr txBox="1"/>
          <p:nvPr/>
        </p:nvSpPr>
        <p:spPr>
          <a:xfrm>
            <a:off x="0" y="6646043"/>
            <a:ext cx="2514600" cy="230832"/>
          </a:xfrm>
          <a:prstGeom prst="rect">
            <a:avLst/>
          </a:prstGeom>
          <a:noFill/>
        </p:spPr>
        <p:txBody>
          <a:bodyPr wrap="square" rtlCol="0">
            <a:spAutoFit/>
          </a:bodyPr>
          <a:lstStyle/>
          <a:p>
            <a:r>
              <a:rPr lang="en-US" sz="900" dirty="0"/>
              <a:t>NASPAA Alumni Survey 2015-2019</a:t>
            </a:r>
          </a:p>
        </p:txBody>
      </p:sp>
    </p:spTree>
    <p:extLst>
      <p:ext uri="{BB962C8B-B14F-4D97-AF65-F5344CB8AC3E}">
        <p14:creationId xmlns:p14="http://schemas.microsoft.com/office/powerpoint/2010/main" val="17955999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C:\Users\Stacy.NASPAA\Desktop\NASPAA Data Center logo.PNG"/>
          <p:cNvPicPr>
            <a:picLocks noChangeAspect="1" noChangeArrowheads="1"/>
          </p:cNvPicPr>
          <p:nvPr/>
        </p:nvPicPr>
        <p:blipFill>
          <a:blip r:embed="rId2" cstate="print"/>
          <a:srcRect/>
          <a:stretch>
            <a:fillRect/>
          </a:stretch>
        </p:blipFill>
        <p:spPr bwMode="auto">
          <a:xfrm>
            <a:off x="0" y="-84864"/>
            <a:ext cx="9144000" cy="978657"/>
          </a:xfrm>
          <a:prstGeom prst="rect">
            <a:avLst/>
          </a:prstGeom>
          <a:noFill/>
        </p:spPr>
      </p:pic>
      <p:pic>
        <p:nvPicPr>
          <p:cNvPr id="3" name="Picture 2">
            <a:extLst>
              <a:ext uri="{FF2B5EF4-FFF2-40B4-BE49-F238E27FC236}">
                <a16:creationId xmlns:a16="http://schemas.microsoft.com/office/drawing/2014/main" id="{26386BB3-BF43-4DBE-B4C5-0DF31CD9D8D4}"/>
              </a:ext>
            </a:extLst>
          </p:cNvPr>
          <p:cNvPicPr>
            <a:picLocks noChangeAspect="1"/>
          </p:cNvPicPr>
          <p:nvPr/>
        </p:nvPicPr>
        <p:blipFill>
          <a:blip r:embed="rId3"/>
          <a:stretch>
            <a:fillRect/>
          </a:stretch>
        </p:blipFill>
        <p:spPr>
          <a:xfrm>
            <a:off x="3857625" y="6505575"/>
            <a:ext cx="5286375" cy="352425"/>
          </a:xfrm>
          <a:prstGeom prst="rect">
            <a:avLst/>
          </a:prstGeom>
        </p:spPr>
      </p:pic>
      <p:graphicFrame>
        <p:nvGraphicFramePr>
          <p:cNvPr id="11" name="Chart 10">
            <a:extLst>
              <a:ext uri="{FF2B5EF4-FFF2-40B4-BE49-F238E27FC236}">
                <a16:creationId xmlns:a16="http://schemas.microsoft.com/office/drawing/2014/main" id="{C8CBF876-C16A-4DCF-8C54-FD1FA855F162}"/>
              </a:ext>
            </a:extLst>
          </p:cNvPr>
          <p:cNvGraphicFramePr>
            <a:graphicFrameLocks/>
          </p:cNvGraphicFramePr>
          <p:nvPr>
            <p:extLst>
              <p:ext uri="{D42A27DB-BD31-4B8C-83A1-F6EECF244321}">
                <p14:modId xmlns:p14="http://schemas.microsoft.com/office/powerpoint/2010/main" val="962286621"/>
              </p:ext>
            </p:extLst>
          </p:nvPr>
        </p:nvGraphicFramePr>
        <p:xfrm>
          <a:off x="1" y="893793"/>
          <a:ext cx="4571999" cy="274839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Chart 11">
            <a:extLst>
              <a:ext uri="{FF2B5EF4-FFF2-40B4-BE49-F238E27FC236}">
                <a16:creationId xmlns:a16="http://schemas.microsoft.com/office/drawing/2014/main" id="{1CE0248F-4900-4D51-954C-37D5E4B642B9}"/>
              </a:ext>
            </a:extLst>
          </p:cNvPr>
          <p:cNvGraphicFramePr>
            <a:graphicFrameLocks/>
          </p:cNvGraphicFramePr>
          <p:nvPr>
            <p:extLst>
              <p:ext uri="{D42A27DB-BD31-4B8C-83A1-F6EECF244321}">
                <p14:modId xmlns:p14="http://schemas.microsoft.com/office/powerpoint/2010/main" val="1134648531"/>
              </p:ext>
            </p:extLst>
          </p:nvPr>
        </p:nvGraphicFramePr>
        <p:xfrm>
          <a:off x="4512545" y="863313"/>
          <a:ext cx="4631455" cy="2778873"/>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4" name="Chart 13">
            <a:extLst>
              <a:ext uri="{FF2B5EF4-FFF2-40B4-BE49-F238E27FC236}">
                <a16:creationId xmlns:a16="http://schemas.microsoft.com/office/drawing/2014/main" id="{91DFAD4A-AFA3-4384-B6AA-76ADFEA3321B}"/>
              </a:ext>
            </a:extLst>
          </p:cNvPr>
          <p:cNvGraphicFramePr>
            <a:graphicFrameLocks/>
          </p:cNvGraphicFramePr>
          <p:nvPr>
            <p:extLst>
              <p:ext uri="{D42A27DB-BD31-4B8C-83A1-F6EECF244321}">
                <p14:modId xmlns:p14="http://schemas.microsoft.com/office/powerpoint/2010/main" val="3440973117"/>
              </p:ext>
            </p:extLst>
          </p:nvPr>
        </p:nvGraphicFramePr>
        <p:xfrm>
          <a:off x="0" y="3610495"/>
          <a:ext cx="4580655" cy="2748393"/>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5" name="Chart 14">
            <a:extLst>
              <a:ext uri="{FF2B5EF4-FFF2-40B4-BE49-F238E27FC236}">
                <a16:creationId xmlns:a16="http://schemas.microsoft.com/office/drawing/2014/main" id="{0BAC0440-7903-4D4B-99B0-92983959BE1A}"/>
              </a:ext>
            </a:extLst>
          </p:cNvPr>
          <p:cNvGraphicFramePr>
            <a:graphicFrameLocks/>
          </p:cNvGraphicFramePr>
          <p:nvPr>
            <p:extLst>
              <p:ext uri="{D42A27DB-BD31-4B8C-83A1-F6EECF244321}">
                <p14:modId xmlns:p14="http://schemas.microsoft.com/office/powerpoint/2010/main" val="724983906"/>
              </p:ext>
            </p:extLst>
          </p:nvPr>
        </p:nvGraphicFramePr>
        <p:xfrm>
          <a:off x="4512545" y="3580015"/>
          <a:ext cx="4631454" cy="2778873"/>
        </p:xfrm>
        <a:graphic>
          <a:graphicData uri="http://schemas.openxmlformats.org/drawingml/2006/chart">
            <c:chart xmlns:c="http://schemas.openxmlformats.org/drawingml/2006/chart" xmlns:r="http://schemas.openxmlformats.org/officeDocument/2006/relationships" r:id="rId7"/>
          </a:graphicData>
        </a:graphic>
      </p:graphicFrame>
      <p:pic>
        <p:nvPicPr>
          <p:cNvPr id="20" name="Picture 19">
            <a:extLst>
              <a:ext uri="{FF2B5EF4-FFF2-40B4-BE49-F238E27FC236}">
                <a16:creationId xmlns:a16="http://schemas.microsoft.com/office/drawing/2014/main" id="{3B94C90A-D721-4191-82E1-53B5C166E396}"/>
              </a:ext>
            </a:extLst>
          </p:cNvPr>
          <p:cNvPicPr>
            <a:picLocks noChangeAspect="1"/>
          </p:cNvPicPr>
          <p:nvPr/>
        </p:nvPicPr>
        <p:blipFill>
          <a:blip r:embed="rId8"/>
          <a:stretch>
            <a:fillRect/>
          </a:stretch>
        </p:blipFill>
        <p:spPr>
          <a:xfrm>
            <a:off x="3962400" y="6577012"/>
            <a:ext cx="1409700" cy="221524"/>
          </a:xfrm>
          <a:prstGeom prst="rect">
            <a:avLst/>
          </a:prstGeom>
        </p:spPr>
      </p:pic>
      <p:sp>
        <p:nvSpPr>
          <p:cNvPr id="21" name="TextBox 20">
            <a:extLst>
              <a:ext uri="{FF2B5EF4-FFF2-40B4-BE49-F238E27FC236}">
                <a16:creationId xmlns:a16="http://schemas.microsoft.com/office/drawing/2014/main" id="{AC219A69-6A55-4ECB-8C06-5F51205894BC}"/>
              </a:ext>
            </a:extLst>
          </p:cNvPr>
          <p:cNvSpPr txBox="1"/>
          <p:nvPr/>
        </p:nvSpPr>
        <p:spPr>
          <a:xfrm>
            <a:off x="0" y="6646043"/>
            <a:ext cx="2514600" cy="230832"/>
          </a:xfrm>
          <a:prstGeom prst="rect">
            <a:avLst/>
          </a:prstGeom>
          <a:noFill/>
        </p:spPr>
        <p:txBody>
          <a:bodyPr wrap="square" rtlCol="0">
            <a:spAutoFit/>
          </a:bodyPr>
          <a:lstStyle/>
          <a:p>
            <a:r>
              <a:rPr lang="en-US" sz="900" dirty="0"/>
              <a:t>NASPAA Alumni Survey 2015-2019</a:t>
            </a:r>
          </a:p>
        </p:txBody>
      </p:sp>
    </p:spTree>
    <p:extLst>
      <p:ext uri="{BB962C8B-B14F-4D97-AF65-F5344CB8AC3E}">
        <p14:creationId xmlns:p14="http://schemas.microsoft.com/office/powerpoint/2010/main" val="519596212"/>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Chart 15">
            <a:extLst>
              <a:ext uri="{FF2B5EF4-FFF2-40B4-BE49-F238E27FC236}">
                <a16:creationId xmlns:a16="http://schemas.microsoft.com/office/drawing/2014/main" id="{54857528-1132-473B-9996-0D06E97CEF6E}"/>
              </a:ext>
            </a:extLst>
          </p:cNvPr>
          <p:cNvGraphicFramePr>
            <a:graphicFrameLocks/>
          </p:cNvGraphicFramePr>
          <p:nvPr>
            <p:extLst>
              <p:ext uri="{D42A27DB-BD31-4B8C-83A1-F6EECF244321}">
                <p14:modId xmlns:p14="http://schemas.microsoft.com/office/powerpoint/2010/main" val="2505381841"/>
              </p:ext>
            </p:extLst>
          </p:nvPr>
        </p:nvGraphicFramePr>
        <p:xfrm>
          <a:off x="4509270" y="3578032"/>
          <a:ext cx="4631456" cy="277887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3" name="Chart 12">
            <a:extLst>
              <a:ext uri="{FF2B5EF4-FFF2-40B4-BE49-F238E27FC236}">
                <a16:creationId xmlns:a16="http://schemas.microsoft.com/office/drawing/2014/main" id="{AF809B11-19AE-444F-BA67-AF607EFB802E}"/>
              </a:ext>
            </a:extLst>
          </p:cNvPr>
          <p:cNvGraphicFramePr>
            <a:graphicFrameLocks/>
          </p:cNvGraphicFramePr>
          <p:nvPr>
            <p:extLst>
              <p:ext uri="{D42A27DB-BD31-4B8C-83A1-F6EECF244321}">
                <p14:modId xmlns:p14="http://schemas.microsoft.com/office/powerpoint/2010/main" val="1785855141"/>
              </p:ext>
            </p:extLst>
          </p:nvPr>
        </p:nvGraphicFramePr>
        <p:xfrm>
          <a:off x="13696" y="3610982"/>
          <a:ext cx="4580655" cy="274839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id="{BCEEBC02-A102-4487-BA8A-967179384348}"/>
              </a:ext>
            </a:extLst>
          </p:cNvPr>
          <p:cNvGraphicFramePr>
            <a:graphicFrameLocks/>
          </p:cNvGraphicFramePr>
          <p:nvPr>
            <p:extLst>
              <p:ext uri="{D42A27DB-BD31-4B8C-83A1-F6EECF244321}">
                <p14:modId xmlns:p14="http://schemas.microsoft.com/office/powerpoint/2010/main" val="1137676539"/>
              </p:ext>
            </p:extLst>
          </p:nvPr>
        </p:nvGraphicFramePr>
        <p:xfrm>
          <a:off x="4512545" y="863312"/>
          <a:ext cx="4631455" cy="277887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9" name="Chart 8">
            <a:extLst>
              <a:ext uri="{FF2B5EF4-FFF2-40B4-BE49-F238E27FC236}">
                <a16:creationId xmlns:a16="http://schemas.microsoft.com/office/drawing/2014/main" id="{7CB90792-4FB6-459D-A82B-D9E50284D73A}"/>
              </a:ext>
            </a:extLst>
          </p:cNvPr>
          <p:cNvGraphicFramePr>
            <a:graphicFrameLocks/>
          </p:cNvGraphicFramePr>
          <p:nvPr>
            <p:extLst>
              <p:ext uri="{D42A27DB-BD31-4B8C-83A1-F6EECF244321}">
                <p14:modId xmlns:p14="http://schemas.microsoft.com/office/powerpoint/2010/main" val="452178823"/>
              </p:ext>
            </p:extLst>
          </p:nvPr>
        </p:nvGraphicFramePr>
        <p:xfrm>
          <a:off x="-1" y="893794"/>
          <a:ext cx="4580655" cy="2748394"/>
        </p:xfrm>
        <a:graphic>
          <a:graphicData uri="http://schemas.openxmlformats.org/drawingml/2006/chart">
            <c:chart xmlns:c="http://schemas.openxmlformats.org/drawingml/2006/chart" xmlns:r="http://schemas.openxmlformats.org/officeDocument/2006/relationships" r:id="rId5"/>
          </a:graphicData>
        </a:graphic>
      </p:graphicFrame>
      <p:pic>
        <p:nvPicPr>
          <p:cNvPr id="8" name="Picture 7" descr="C:\Users\Stacy.NASPAA\Desktop\NASPAA Data Center logo.PNG"/>
          <p:cNvPicPr>
            <a:picLocks noChangeAspect="1" noChangeArrowheads="1"/>
          </p:cNvPicPr>
          <p:nvPr/>
        </p:nvPicPr>
        <p:blipFill>
          <a:blip r:embed="rId6" cstate="print"/>
          <a:srcRect/>
          <a:stretch>
            <a:fillRect/>
          </a:stretch>
        </p:blipFill>
        <p:spPr bwMode="auto">
          <a:xfrm>
            <a:off x="0" y="-84864"/>
            <a:ext cx="9144000" cy="978657"/>
          </a:xfrm>
          <a:prstGeom prst="rect">
            <a:avLst/>
          </a:prstGeom>
          <a:noFill/>
        </p:spPr>
      </p:pic>
      <p:pic>
        <p:nvPicPr>
          <p:cNvPr id="3" name="Picture 2">
            <a:extLst>
              <a:ext uri="{FF2B5EF4-FFF2-40B4-BE49-F238E27FC236}">
                <a16:creationId xmlns:a16="http://schemas.microsoft.com/office/drawing/2014/main" id="{26386BB3-BF43-4DBE-B4C5-0DF31CD9D8D4}"/>
              </a:ext>
            </a:extLst>
          </p:cNvPr>
          <p:cNvPicPr>
            <a:picLocks noChangeAspect="1"/>
          </p:cNvPicPr>
          <p:nvPr/>
        </p:nvPicPr>
        <p:blipFill>
          <a:blip r:embed="rId7"/>
          <a:stretch>
            <a:fillRect/>
          </a:stretch>
        </p:blipFill>
        <p:spPr>
          <a:xfrm>
            <a:off x="3857625" y="6505575"/>
            <a:ext cx="5286375" cy="352425"/>
          </a:xfrm>
          <a:prstGeom prst="rect">
            <a:avLst/>
          </a:prstGeom>
        </p:spPr>
      </p:pic>
      <p:pic>
        <p:nvPicPr>
          <p:cNvPr id="2" name="Picture 1">
            <a:extLst>
              <a:ext uri="{FF2B5EF4-FFF2-40B4-BE49-F238E27FC236}">
                <a16:creationId xmlns:a16="http://schemas.microsoft.com/office/drawing/2014/main" id="{E5AD9D61-BE02-4EFF-8D5D-A0C5A27589C2}"/>
              </a:ext>
            </a:extLst>
          </p:cNvPr>
          <p:cNvPicPr>
            <a:picLocks noChangeAspect="1"/>
          </p:cNvPicPr>
          <p:nvPr/>
        </p:nvPicPr>
        <p:blipFill>
          <a:blip r:embed="rId8"/>
          <a:stretch>
            <a:fillRect/>
          </a:stretch>
        </p:blipFill>
        <p:spPr>
          <a:xfrm>
            <a:off x="3962400" y="6577012"/>
            <a:ext cx="1409700" cy="221524"/>
          </a:xfrm>
          <a:prstGeom prst="rect">
            <a:avLst/>
          </a:prstGeom>
        </p:spPr>
      </p:pic>
      <p:sp>
        <p:nvSpPr>
          <p:cNvPr id="18" name="TextBox 17">
            <a:extLst>
              <a:ext uri="{FF2B5EF4-FFF2-40B4-BE49-F238E27FC236}">
                <a16:creationId xmlns:a16="http://schemas.microsoft.com/office/drawing/2014/main" id="{C4F5B374-A886-4273-9886-387CF5A3BC37}"/>
              </a:ext>
            </a:extLst>
          </p:cNvPr>
          <p:cNvSpPr txBox="1"/>
          <p:nvPr/>
        </p:nvSpPr>
        <p:spPr>
          <a:xfrm>
            <a:off x="0" y="6646043"/>
            <a:ext cx="2514600" cy="230832"/>
          </a:xfrm>
          <a:prstGeom prst="rect">
            <a:avLst/>
          </a:prstGeom>
          <a:noFill/>
        </p:spPr>
        <p:txBody>
          <a:bodyPr wrap="square" rtlCol="0">
            <a:spAutoFit/>
          </a:bodyPr>
          <a:lstStyle/>
          <a:p>
            <a:r>
              <a:rPr lang="en-US" sz="900" dirty="0"/>
              <a:t>NASPAA Alumni Survey 2015-2019</a:t>
            </a:r>
          </a:p>
        </p:txBody>
      </p:sp>
    </p:spTree>
    <p:extLst>
      <p:ext uri="{BB962C8B-B14F-4D97-AF65-F5344CB8AC3E}">
        <p14:creationId xmlns:p14="http://schemas.microsoft.com/office/powerpoint/2010/main" val="3705467999"/>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Stacy.NASPAA\Desktop\NASPAA Data Center logo.PNG"/>
          <p:cNvPicPr>
            <a:picLocks noChangeAspect="1" noChangeArrowheads="1"/>
          </p:cNvPicPr>
          <p:nvPr/>
        </p:nvPicPr>
        <p:blipFill>
          <a:blip r:embed="rId2" cstate="print"/>
          <a:srcRect/>
          <a:stretch>
            <a:fillRect/>
          </a:stretch>
        </p:blipFill>
        <p:spPr bwMode="auto">
          <a:xfrm>
            <a:off x="0" y="0"/>
            <a:ext cx="9144000" cy="1304876"/>
          </a:xfrm>
          <a:prstGeom prst="rect">
            <a:avLst/>
          </a:prstGeom>
          <a:noFill/>
        </p:spPr>
      </p:pic>
      <p:sp>
        <p:nvSpPr>
          <p:cNvPr id="7" name="TextBox 6">
            <a:extLst>
              <a:ext uri="{FF2B5EF4-FFF2-40B4-BE49-F238E27FC236}">
                <a16:creationId xmlns:a16="http://schemas.microsoft.com/office/drawing/2014/main" id="{4E4F1A59-9CAE-492C-B725-FE01E7E642E5}"/>
              </a:ext>
            </a:extLst>
          </p:cNvPr>
          <p:cNvSpPr txBox="1"/>
          <p:nvPr/>
        </p:nvSpPr>
        <p:spPr>
          <a:xfrm>
            <a:off x="0" y="6627168"/>
            <a:ext cx="2514600" cy="230832"/>
          </a:xfrm>
          <a:prstGeom prst="rect">
            <a:avLst/>
          </a:prstGeom>
          <a:noFill/>
        </p:spPr>
        <p:txBody>
          <a:bodyPr wrap="square" rtlCol="0">
            <a:spAutoFit/>
          </a:bodyPr>
          <a:lstStyle/>
          <a:p>
            <a:r>
              <a:rPr lang="en-US" sz="900" dirty="0"/>
              <a:t>NASPAA Alumni Survey Data</a:t>
            </a:r>
          </a:p>
        </p:txBody>
      </p:sp>
      <p:graphicFrame>
        <p:nvGraphicFramePr>
          <p:cNvPr id="10" name="Chart 9">
            <a:extLst>
              <a:ext uri="{FF2B5EF4-FFF2-40B4-BE49-F238E27FC236}">
                <a16:creationId xmlns:a16="http://schemas.microsoft.com/office/drawing/2014/main" id="{FC6A108F-3747-4C5C-B2F6-724D355C475C}"/>
              </a:ext>
            </a:extLst>
          </p:cNvPr>
          <p:cNvGraphicFramePr>
            <a:graphicFrameLocks/>
          </p:cNvGraphicFramePr>
          <p:nvPr>
            <p:extLst>
              <p:ext uri="{D42A27DB-BD31-4B8C-83A1-F6EECF244321}">
                <p14:modId xmlns:p14="http://schemas.microsoft.com/office/powerpoint/2010/main" val="155219087"/>
              </p:ext>
            </p:extLst>
          </p:nvPr>
        </p:nvGraphicFramePr>
        <p:xfrm>
          <a:off x="-69057" y="1447800"/>
          <a:ext cx="9282113" cy="443388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03280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8">
            <a:extLst>
              <a:ext uri="{FF2B5EF4-FFF2-40B4-BE49-F238E27FC236}">
                <a16:creationId xmlns:a16="http://schemas.microsoft.com/office/drawing/2014/main" id="{83542CCC-4209-4A1F-8AC0-9DF36AFC1B36}"/>
              </a:ext>
            </a:extLst>
          </p:cNvPr>
          <p:cNvGraphicFramePr>
            <a:graphicFrameLocks/>
          </p:cNvGraphicFramePr>
          <p:nvPr>
            <p:extLst>
              <p:ext uri="{D42A27DB-BD31-4B8C-83A1-F6EECF244321}">
                <p14:modId xmlns:p14="http://schemas.microsoft.com/office/powerpoint/2010/main" val="328791252"/>
              </p:ext>
            </p:extLst>
          </p:nvPr>
        </p:nvGraphicFramePr>
        <p:xfrm>
          <a:off x="-22068" y="910891"/>
          <a:ext cx="4594068" cy="2942295"/>
        </p:xfrm>
        <a:graphic>
          <a:graphicData uri="http://schemas.openxmlformats.org/drawingml/2006/chart">
            <c:chart xmlns:c="http://schemas.openxmlformats.org/drawingml/2006/chart" xmlns:r="http://schemas.openxmlformats.org/officeDocument/2006/relationships" r:id="rId2"/>
          </a:graphicData>
        </a:graphic>
      </p:graphicFrame>
      <p:pic>
        <p:nvPicPr>
          <p:cNvPr id="8" name="Picture 7" descr="C:\Users\Stacy.NASPAA\Desktop\NASPAA Data Center logo.PNG">
            <a:extLst>
              <a:ext uri="{FF2B5EF4-FFF2-40B4-BE49-F238E27FC236}">
                <a16:creationId xmlns:a16="http://schemas.microsoft.com/office/drawing/2014/main" id="{56BE6F2B-1E04-4D1A-B80B-101E77D97593}"/>
              </a:ext>
            </a:extLst>
          </p:cNvPr>
          <p:cNvPicPr>
            <a:picLocks noChangeAspect="1" noChangeArrowheads="1"/>
          </p:cNvPicPr>
          <p:nvPr/>
        </p:nvPicPr>
        <p:blipFill>
          <a:blip r:embed="rId3" cstate="print"/>
          <a:srcRect/>
          <a:stretch>
            <a:fillRect/>
          </a:stretch>
        </p:blipFill>
        <p:spPr bwMode="auto">
          <a:xfrm>
            <a:off x="-13284" y="87037"/>
            <a:ext cx="9144000" cy="709555"/>
          </a:xfrm>
          <a:prstGeom prst="rect">
            <a:avLst/>
          </a:prstGeom>
          <a:noFill/>
        </p:spPr>
      </p:pic>
      <p:sp>
        <p:nvSpPr>
          <p:cNvPr id="11" name="TextBox 10">
            <a:extLst>
              <a:ext uri="{FF2B5EF4-FFF2-40B4-BE49-F238E27FC236}">
                <a16:creationId xmlns:a16="http://schemas.microsoft.com/office/drawing/2014/main" id="{93DF4503-6968-497F-97C8-BE775BDC9427}"/>
              </a:ext>
            </a:extLst>
          </p:cNvPr>
          <p:cNvSpPr txBox="1"/>
          <p:nvPr/>
        </p:nvSpPr>
        <p:spPr>
          <a:xfrm>
            <a:off x="0" y="6627168"/>
            <a:ext cx="2514600" cy="230832"/>
          </a:xfrm>
          <a:prstGeom prst="rect">
            <a:avLst/>
          </a:prstGeom>
          <a:noFill/>
        </p:spPr>
        <p:txBody>
          <a:bodyPr wrap="square" rtlCol="0">
            <a:spAutoFit/>
          </a:bodyPr>
          <a:lstStyle/>
          <a:p>
            <a:r>
              <a:rPr lang="en-US" sz="900" dirty="0"/>
              <a:t>NASPAA Alumni Survey Data</a:t>
            </a:r>
          </a:p>
        </p:txBody>
      </p:sp>
      <p:graphicFrame>
        <p:nvGraphicFramePr>
          <p:cNvPr id="10" name="Chart 9">
            <a:extLst>
              <a:ext uri="{FF2B5EF4-FFF2-40B4-BE49-F238E27FC236}">
                <a16:creationId xmlns:a16="http://schemas.microsoft.com/office/drawing/2014/main" id="{83542CCC-4209-4A1F-8AC0-9DF36AFC1B36}"/>
              </a:ext>
            </a:extLst>
          </p:cNvPr>
          <p:cNvGraphicFramePr>
            <a:graphicFrameLocks/>
          </p:cNvGraphicFramePr>
          <p:nvPr>
            <p:extLst>
              <p:ext uri="{D42A27DB-BD31-4B8C-83A1-F6EECF244321}">
                <p14:modId xmlns:p14="http://schemas.microsoft.com/office/powerpoint/2010/main" val="577944293"/>
              </p:ext>
            </p:extLst>
          </p:nvPr>
        </p:nvGraphicFramePr>
        <p:xfrm>
          <a:off x="4410814" y="685800"/>
          <a:ext cx="4809385" cy="3167386"/>
        </p:xfrm>
        <a:graphic>
          <a:graphicData uri="http://schemas.openxmlformats.org/drawingml/2006/chart">
            <c:chart xmlns:c="http://schemas.openxmlformats.org/drawingml/2006/chart" xmlns:r="http://schemas.openxmlformats.org/officeDocument/2006/relationships" r:id="rId4"/>
          </a:graphicData>
        </a:graphic>
      </p:graphicFrame>
      <p:pic>
        <p:nvPicPr>
          <p:cNvPr id="2" name="Picture 1">
            <a:extLst>
              <a:ext uri="{FF2B5EF4-FFF2-40B4-BE49-F238E27FC236}">
                <a16:creationId xmlns:a16="http://schemas.microsoft.com/office/drawing/2014/main" id="{BE26668D-CBF9-42D8-8F67-82C6AABE5786}"/>
              </a:ext>
            </a:extLst>
          </p:cNvPr>
          <p:cNvPicPr>
            <a:picLocks noChangeAspect="1"/>
          </p:cNvPicPr>
          <p:nvPr/>
        </p:nvPicPr>
        <p:blipFill>
          <a:blip r:embed="rId5"/>
          <a:stretch>
            <a:fillRect/>
          </a:stretch>
        </p:blipFill>
        <p:spPr>
          <a:xfrm>
            <a:off x="228600" y="4712987"/>
            <a:ext cx="3810000" cy="942975"/>
          </a:xfrm>
          <a:prstGeom prst="rect">
            <a:avLst/>
          </a:prstGeom>
        </p:spPr>
      </p:pic>
      <p:graphicFrame>
        <p:nvGraphicFramePr>
          <p:cNvPr id="17" name="Chart 16">
            <a:extLst>
              <a:ext uri="{FF2B5EF4-FFF2-40B4-BE49-F238E27FC236}">
                <a16:creationId xmlns:a16="http://schemas.microsoft.com/office/drawing/2014/main" id="{83542CCC-4209-4A1F-8AC0-9DF36AFC1B36}"/>
              </a:ext>
            </a:extLst>
          </p:cNvPr>
          <p:cNvGraphicFramePr>
            <a:graphicFrameLocks/>
          </p:cNvGraphicFramePr>
          <p:nvPr>
            <p:extLst>
              <p:ext uri="{D42A27DB-BD31-4B8C-83A1-F6EECF244321}">
                <p14:modId xmlns:p14="http://schemas.microsoft.com/office/powerpoint/2010/main" val="1927228316"/>
              </p:ext>
            </p:extLst>
          </p:nvPr>
        </p:nvGraphicFramePr>
        <p:xfrm>
          <a:off x="4410813" y="3853186"/>
          <a:ext cx="4809386" cy="3009694"/>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11278616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hart 11">
            <a:extLst>
              <a:ext uri="{FF2B5EF4-FFF2-40B4-BE49-F238E27FC236}">
                <a16:creationId xmlns:a16="http://schemas.microsoft.com/office/drawing/2014/main" id="{83542CCC-4209-4A1F-8AC0-9DF36AFC1B36}"/>
              </a:ext>
            </a:extLst>
          </p:cNvPr>
          <p:cNvGraphicFramePr>
            <a:graphicFrameLocks/>
          </p:cNvGraphicFramePr>
          <p:nvPr>
            <p:extLst>
              <p:ext uri="{D42A27DB-BD31-4B8C-83A1-F6EECF244321}">
                <p14:modId xmlns:p14="http://schemas.microsoft.com/office/powerpoint/2010/main" val="1666330649"/>
              </p:ext>
            </p:extLst>
          </p:nvPr>
        </p:nvGraphicFramePr>
        <p:xfrm>
          <a:off x="0" y="685800"/>
          <a:ext cx="4799202" cy="3886200"/>
        </p:xfrm>
        <a:graphic>
          <a:graphicData uri="http://schemas.openxmlformats.org/drawingml/2006/chart">
            <c:chart xmlns:c="http://schemas.openxmlformats.org/drawingml/2006/chart" xmlns:r="http://schemas.openxmlformats.org/officeDocument/2006/relationships" r:id="rId2"/>
          </a:graphicData>
        </a:graphic>
      </p:graphicFrame>
      <p:pic>
        <p:nvPicPr>
          <p:cNvPr id="8" name="Picture 7" descr="C:\Users\Stacy.NASPAA\Desktop\NASPAA Data Center logo.PNG">
            <a:extLst>
              <a:ext uri="{FF2B5EF4-FFF2-40B4-BE49-F238E27FC236}">
                <a16:creationId xmlns:a16="http://schemas.microsoft.com/office/drawing/2014/main" id="{56BE6F2B-1E04-4D1A-B80B-101E77D97593}"/>
              </a:ext>
            </a:extLst>
          </p:cNvPr>
          <p:cNvPicPr>
            <a:picLocks noChangeAspect="1" noChangeArrowheads="1"/>
          </p:cNvPicPr>
          <p:nvPr/>
        </p:nvPicPr>
        <p:blipFill>
          <a:blip r:embed="rId3" cstate="print"/>
          <a:srcRect/>
          <a:stretch>
            <a:fillRect/>
          </a:stretch>
        </p:blipFill>
        <p:spPr bwMode="auto">
          <a:xfrm>
            <a:off x="-13284" y="87037"/>
            <a:ext cx="9144000" cy="674963"/>
          </a:xfrm>
          <a:prstGeom prst="rect">
            <a:avLst/>
          </a:prstGeom>
          <a:noFill/>
        </p:spPr>
      </p:pic>
      <p:sp>
        <p:nvSpPr>
          <p:cNvPr id="11" name="TextBox 10">
            <a:extLst>
              <a:ext uri="{FF2B5EF4-FFF2-40B4-BE49-F238E27FC236}">
                <a16:creationId xmlns:a16="http://schemas.microsoft.com/office/drawing/2014/main" id="{93DF4503-6968-497F-97C8-BE775BDC9427}"/>
              </a:ext>
            </a:extLst>
          </p:cNvPr>
          <p:cNvSpPr txBox="1"/>
          <p:nvPr/>
        </p:nvSpPr>
        <p:spPr>
          <a:xfrm>
            <a:off x="0" y="6627168"/>
            <a:ext cx="2514600" cy="230832"/>
          </a:xfrm>
          <a:prstGeom prst="rect">
            <a:avLst/>
          </a:prstGeom>
          <a:noFill/>
        </p:spPr>
        <p:txBody>
          <a:bodyPr wrap="square" rtlCol="0">
            <a:spAutoFit/>
          </a:bodyPr>
          <a:lstStyle/>
          <a:p>
            <a:r>
              <a:rPr lang="en-US" sz="900" dirty="0"/>
              <a:t>NASPAA Alumni Survey Data</a:t>
            </a:r>
          </a:p>
        </p:txBody>
      </p:sp>
      <p:pic>
        <p:nvPicPr>
          <p:cNvPr id="13" name="Picture 12">
            <a:extLst>
              <a:ext uri="{FF2B5EF4-FFF2-40B4-BE49-F238E27FC236}">
                <a16:creationId xmlns:a16="http://schemas.microsoft.com/office/drawing/2014/main" id="{824E2455-3EF0-4058-8610-BE72FAD32CAF}"/>
              </a:ext>
            </a:extLst>
          </p:cNvPr>
          <p:cNvPicPr>
            <a:picLocks noChangeAspect="1"/>
          </p:cNvPicPr>
          <p:nvPr/>
        </p:nvPicPr>
        <p:blipFill>
          <a:blip r:embed="rId4"/>
          <a:stretch>
            <a:fillRect/>
          </a:stretch>
        </p:blipFill>
        <p:spPr>
          <a:xfrm>
            <a:off x="4977691" y="1981200"/>
            <a:ext cx="3810000" cy="942975"/>
          </a:xfrm>
          <a:prstGeom prst="rect">
            <a:avLst/>
          </a:prstGeom>
        </p:spPr>
      </p:pic>
      <p:graphicFrame>
        <p:nvGraphicFramePr>
          <p:cNvPr id="14" name="Chart 13">
            <a:extLst>
              <a:ext uri="{FF2B5EF4-FFF2-40B4-BE49-F238E27FC236}">
                <a16:creationId xmlns:a16="http://schemas.microsoft.com/office/drawing/2014/main" id="{83542CCC-4209-4A1F-8AC0-9DF36AFC1B36}"/>
              </a:ext>
            </a:extLst>
          </p:cNvPr>
          <p:cNvGraphicFramePr>
            <a:graphicFrameLocks/>
          </p:cNvGraphicFramePr>
          <p:nvPr>
            <p:extLst>
              <p:ext uri="{D42A27DB-BD31-4B8C-83A1-F6EECF244321}">
                <p14:modId xmlns:p14="http://schemas.microsoft.com/office/powerpoint/2010/main" val="4088757898"/>
              </p:ext>
            </p:extLst>
          </p:nvPr>
        </p:nvGraphicFramePr>
        <p:xfrm>
          <a:off x="4565922" y="3200400"/>
          <a:ext cx="4799202" cy="3658318"/>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9193426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C:\Users\Stacy.NASPAA\Desktop\NASPAA Data Center logo.PNG"/>
          <p:cNvPicPr>
            <a:picLocks noChangeAspect="1" noChangeArrowheads="1"/>
          </p:cNvPicPr>
          <p:nvPr/>
        </p:nvPicPr>
        <p:blipFill>
          <a:blip r:embed="rId3" cstate="print"/>
          <a:srcRect/>
          <a:stretch>
            <a:fillRect/>
          </a:stretch>
        </p:blipFill>
        <p:spPr bwMode="auto">
          <a:xfrm>
            <a:off x="0" y="0"/>
            <a:ext cx="9144000" cy="1304876"/>
          </a:xfrm>
          <a:prstGeom prst="rect">
            <a:avLst/>
          </a:prstGeom>
          <a:noFill/>
        </p:spPr>
      </p:pic>
      <p:graphicFrame>
        <p:nvGraphicFramePr>
          <p:cNvPr id="4" name="Chart 3">
            <a:extLst>
              <a:ext uri="{FF2B5EF4-FFF2-40B4-BE49-F238E27FC236}">
                <a16:creationId xmlns:a16="http://schemas.microsoft.com/office/drawing/2014/main" id="{A3D7AFD1-1EE5-42CD-9BE1-AFD7E5D1A42B}"/>
              </a:ext>
            </a:extLst>
          </p:cNvPr>
          <p:cNvGraphicFramePr>
            <a:graphicFrameLocks/>
          </p:cNvGraphicFramePr>
          <p:nvPr>
            <p:extLst>
              <p:ext uri="{D42A27DB-BD31-4B8C-83A1-F6EECF244321}">
                <p14:modId xmlns:p14="http://schemas.microsoft.com/office/powerpoint/2010/main" val="1146076654"/>
              </p:ext>
            </p:extLst>
          </p:nvPr>
        </p:nvGraphicFramePr>
        <p:xfrm>
          <a:off x="952500" y="1828800"/>
          <a:ext cx="7239000" cy="43434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6" name="Chart 5">
            <a:extLst>
              <a:ext uri="{FF2B5EF4-FFF2-40B4-BE49-F238E27FC236}">
                <a16:creationId xmlns:a16="http://schemas.microsoft.com/office/drawing/2014/main" id="{A3D7AFD1-1EE5-42CD-9BE1-AFD7E5D1A42B}"/>
              </a:ext>
            </a:extLst>
          </p:cNvPr>
          <p:cNvGraphicFramePr>
            <a:graphicFrameLocks/>
          </p:cNvGraphicFramePr>
          <p:nvPr>
            <p:extLst>
              <p:ext uri="{D42A27DB-BD31-4B8C-83A1-F6EECF244321}">
                <p14:modId xmlns:p14="http://schemas.microsoft.com/office/powerpoint/2010/main" val="1782521039"/>
              </p:ext>
            </p:extLst>
          </p:nvPr>
        </p:nvGraphicFramePr>
        <p:xfrm>
          <a:off x="733454" y="1583422"/>
          <a:ext cx="7677092" cy="4606255"/>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Box 6">
            <a:extLst>
              <a:ext uri="{FF2B5EF4-FFF2-40B4-BE49-F238E27FC236}">
                <a16:creationId xmlns:a16="http://schemas.microsoft.com/office/drawing/2014/main" id="{A38695B7-AB84-4C44-A81A-8EB796A689B3}"/>
              </a:ext>
            </a:extLst>
          </p:cNvPr>
          <p:cNvSpPr txBox="1"/>
          <p:nvPr/>
        </p:nvSpPr>
        <p:spPr>
          <a:xfrm>
            <a:off x="0" y="6608274"/>
            <a:ext cx="2514600"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a:ea typeface="+mn-ea"/>
                <a:cs typeface="+mn-cs"/>
              </a:rPr>
              <a:t>NASPAA Annual Data Report</a:t>
            </a:r>
          </a:p>
        </p:txBody>
      </p:sp>
    </p:spTree>
    <p:extLst>
      <p:ext uri="{BB962C8B-B14F-4D97-AF65-F5344CB8AC3E}">
        <p14:creationId xmlns:p14="http://schemas.microsoft.com/office/powerpoint/2010/main" val="40952883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C:\Users\Stacy.NASPAA\Desktop\NASPAA Data Center logo.PNG"/>
          <p:cNvPicPr>
            <a:picLocks noChangeAspect="1" noChangeArrowheads="1"/>
          </p:cNvPicPr>
          <p:nvPr/>
        </p:nvPicPr>
        <p:blipFill>
          <a:blip r:embed="rId3" cstate="print"/>
          <a:srcRect/>
          <a:stretch>
            <a:fillRect/>
          </a:stretch>
        </p:blipFill>
        <p:spPr bwMode="auto">
          <a:xfrm>
            <a:off x="0" y="0"/>
            <a:ext cx="9144000" cy="1304876"/>
          </a:xfrm>
          <a:prstGeom prst="rect">
            <a:avLst/>
          </a:prstGeom>
          <a:noFill/>
        </p:spPr>
      </p:pic>
      <p:graphicFrame>
        <p:nvGraphicFramePr>
          <p:cNvPr id="8" name="Chart 7">
            <a:extLst>
              <a:ext uri="{FF2B5EF4-FFF2-40B4-BE49-F238E27FC236}">
                <a16:creationId xmlns:a16="http://schemas.microsoft.com/office/drawing/2014/main" id="{7FCBB58F-99F8-4330-B0D3-8F5B91CF156A}"/>
              </a:ext>
            </a:extLst>
          </p:cNvPr>
          <p:cNvGraphicFramePr>
            <a:graphicFrameLocks/>
          </p:cNvGraphicFramePr>
          <p:nvPr>
            <p:extLst>
              <p:ext uri="{D42A27DB-BD31-4B8C-83A1-F6EECF244321}">
                <p14:modId xmlns:p14="http://schemas.microsoft.com/office/powerpoint/2010/main" val="3537189144"/>
              </p:ext>
            </p:extLst>
          </p:nvPr>
        </p:nvGraphicFramePr>
        <p:xfrm>
          <a:off x="38100" y="1524000"/>
          <a:ext cx="9067800" cy="544068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a:extLst>
              <a:ext uri="{FF2B5EF4-FFF2-40B4-BE49-F238E27FC236}">
                <a16:creationId xmlns:a16="http://schemas.microsoft.com/office/drawing/2014/main" id="{EB076862-DE2C-4C8A-831E-5FF82E7519FC}"/>
              </a:ext>
            </a:extLst>
          </p:cNvPr>
          <p:cNvSpPr txBox="1"/>
          <p:nvPr/>
        </p:nvSpPr>
        <p:spPr>
          <a:xfrm>
            <a:off x="0" y="6608274"/>
            <a:ext cx="2514600"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a:ea typeface="+mn-ea"/>
                <a:cs typeface="+mn-cs"/>
              </a:rPr>
              <a:t>NASPAA Annual Data Report</a:t>
            </a:r>
          </a:p>
        </p:txBody>
      </p:sp>
    </p:spTree>
    <p:extLst>
      <p:ext uri="{BB962C8B-B14F-4D97-AF65-F5344CB8AC3E}">
        <p14:creationId xmlns:p14="http://schemas.microsoft.com/office/powerpoint/2010/main" val="5230507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C:\Users\Stacy.NASPAA\Desktop\NASPAA Data Center logo.PNG"/>
          <p:cNvPicPr>
            <a:picLocks noChangeAspect="1" noChangeArrowheads="1"/>
          </p:cNvPicPr>
          <p:nvPr/>
        </p:nvPicPr>
        <p:blipFill>
          <a:blip r:embed="rId3" cstate="print"/>
          <a:srcRect/>
          <a:stretch>
            <a:fillRect/>
          </a:stretch>
        </p:blipFill>
        <p:spPr bwMode="auto">
          <a:xfrm>
            <a:off x="0" y="0"/>
            <a:ext cx="9144000" cy="1304876"/>
          </a:xfrm>
          <a:prstGeom prst="rect">
            <a:avLst/>
          </a:prstGeom>
          <a:noFill/>
        </p:spPr>
      </p:pic>
      <p:graphicFrame>
        <p:nvGraphicFramePr>
          <p:cNvPr id="4" name="Chart 3">
            <a:extLst>
              <a:ext uri="{FF2B5EF4-FFF2-40B4-BE49-F238E27FC236}">
                <a16:creationId xmlns:a16="http://schemas.microsoft.com/office/drawing/2014/main" id="{2DD984A5-F909-4771-A5E8-A60790B52E1B}"/>
              </a:ext>
            </a:extLst>
          </p:cNvPr>
          <p:cNvGraphicFramePr>
            <a:graphicFrameLocks/>
          </p:cNvGraphicFramePr>
          <p:nvPr>
            <p:extLst>
              <p:ext uri="{D42A27DB-BD31-4B8C-83A1-F6EECF244321}">
                <p14:modId xmlns:p14="http://schemas.microsoft.com/office/powerpoint/2010/main" val="557797446"/>
              </p:ext>
            </p:extLst>
          </p:nvPr>
        </p:nvGraphicFramePr>
        <p:xfrm>
          <a:off x="304800" y="1524000"/>
          <a:ext cx="8534400" cy="5120640"/>
        </p:xfrm>
        <a:graphic>
          <a:graphicData uri="http://schemas.openxmlformats.org/drawingml/2006/chart">
            <c:chart xmlns:c="http://schemas.openxmlformats.org/drawingml/2006/chart" xmlns:r="http://schemas.openxmlformats.org/officeDocument/2006/relationships" r:id="rId4"/>
          </a:graphicData>
        </a:graphic>
      </p:graphicFrame>
      <p:sp>
        <p:nvSpPr>
          <p:cNvPr id="6" name="TextBox 5">
            <a:extLst>
              <a:ext uri="{FF2B5EF4-FFF2-40B4-BE49-F238E27FC236}">
                <a16:creationId xmlns:a16="http://schemas.microsoft.com/office/drawing/2014/main" id="{E0E301D4-01FC-4F59-8B7B-70E78CC7948E}"/>
              </a:ext>
            </a:extLst>
          </p:cNvPr>
          <p:cNvSpPr txBox="1"/>
          <p:nvPr/>
        </p:nvSpPr>
        <p:spPr>
          <a:xfrm>
            <a:off x="0" y="6627168"/>
            <a:ext cx="2514600"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a:ea typeface="+mn-ea"/>
                <a:cs typeface="+mn-cs"/>
              </a:rPr>
              <a:t>NASPAA Annual Data Report</a:t>
            </a:r>
          </a:p>
        </p:txBody>
      </p:sp>
    </p:spTree>
    <p:extLst>
      <p:ext uri="{BB962C8B-B14F-4D97-AF65-F5344CB8AC3E}">
        <p14:creationId xmlns:p14="http://schemas.microsoft.com/office/powerpoint/2010/main" val="9839926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C:\Users\Stacy.NASPAA\Desktop\NASPAA Data Center logo.PNG"/>
          <p:cNvPicPr>
            <a:picLocks noChangeAspect="1" noChangeArrowheads="1"/>
          </p:cNvPicPr>
          <p:nvPr/>
        </p:nvPicPr>
        <p:blipFill>
          <a:blip r:embed="rId3" cstate="print"/>
          <a:srcRect/>
          <a:stretch>
            <a:fillRect/>
          </a:stretch>
        </p:blipFill>
        <p:spPr bwMode="auto">
          <a:xfrm>
            <a:off x="0" y="0"/>
            <a:ext cx="9144000" cy="1304876"/>
          </a:xfrm>
          <a:prstGeom prst="rect">
            <a:avLst/>
          </a:prstGeom>
          <a:noFill/>
        </p:spPr>
      </p:pic>
      <p:sp>
        <p:nvSpPr>
          <p:cNvPr id="8" name="TextBox 7">
            <a:extLst>
              <a:ext uri="{FF2B5EF4-FFF2-40B4-BE49-F238E27FC236}">
                <a16:creationId xmlns:a16="http://schemas.microsoft.com/office/drawing/2014/main" id="{7BFE1B18-C242-4A2E-BA02-E73191B0B6EB}"/>
              </a:ext>
            </a:extLst>
          </p:cNvPr>
          <p:cNvSpPr txBox="1"/>
          <p:nvPr/>
        </p:nvSpPr>
        <p:spPr>
          <a:xfrm>
            <a:off x="0" y="6608274"/>
            <a:ext cx="2514600"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a:ea typeface="+mn-ea"/>
                <a:cs typeface="+mn-cs"/>
              </a:rPr>
              <a:t>NASPAA Annual Data Report</a:t>
            </a:r>
          </a:p>
        </p:txBody>
      </p:sp>
      <p:graphicFrame>
        <p:nvGraphicFramePr>
          <p:cNvPr id="6" name="Chart 5">
            <a:extLst>
              <a:ext uri="{FF2B5EF4-FFF2-40B4-BE49-F238E27FC236}">
                <a16:creationId xmlns:a16="http://schemas.microsoft.com/office/drawing/2014/main" id="{C9064C3E-7A00-4904-A602-280CF002EDF3}"/>
              </a:ext>
            </a:extLst>
          </p:cNvPr>
          <p:cNvGraphicFramePr>
            <a:graphicFrameLocks/>
          </p:cNvGraphicFramePr>
          <p:nvPr>
            <p:extLst>
              <p:ext uri="{D42A27DB-BD31-4B8C-83A1-F6EECF244321}">
                <p14:modId xmlns:p14="http://schemas.microsoft.com/office/powerpoint/2010/main" val="3107213745"/>
              </p:ext>
            </p:extLst>
          </p:nvPr>
        </p:nvGraphicFramePr>
        <p:xfrm>
          <a:off x="635000" y="1524000"/>
          <a:ext cx="7874000" cy="4724400"/>
        </p:xfrm>
        <a:graphic>
          <a:graphicData uri="http://schemas.openxmlformats.org/drawingml/2006/chart">
            <c:chart xmlns:c="http://schemas.openxmlformats.org/drawingml/2006/chart" xmlns:r="http://schemas.openxmlformats.org/officeDocument/2006/relationships" r:id="rId4"/>
          </a:graphicData>
        </a:graphic>
      </p:graphicFrame>
      <p:sp>
        <p:nvSpPr>
          <p:cNvPr id="2" name="TextBox 1">
            <a:extLst>
              <a:ext uri="{FF2B5EF4-FFF2-40B4-BE49-F238E27FC236}">
                <a16:creationId xmlns:a16="http://schemas.microsoft.com/office/drawing/2014/main" id="{50D2BC96-A180-4633-BDF0-8160723D31A5}"/>
              </a:ext>
            </a:extLst>
          </p:cNvPr>
          <p:cNvSpPr txBox="1"/>
          <p:nvPr/>
        </p:nvSpPr>
        <p:spPr>
          <a:xfrm>
            <a:off x="3657600" y="6272498"/>
            <a:ext cx="1828800" cy="369332"/>
          </a:xfrm>
          <a:prstGeom prst="rect">
            <a:avLst/>
          </a:prstGeom>
          <a:noFill/>
        </p:spPr>
        <p:txBody>
          <a:bodyPr wrap="square" rtlCol="0">
            <a:spAutoFit/>
          </a:bodyPr>
          <a:lstStyle/>
          <a:p>
            <a:pPr algn="ctr"/>
            <a:r>
              <a:rPr lang="en-US" dirty="0"/>
              <a:t>N = 73 Programs</a:t>
            </a:r>
          </a:p>
        </p:txBody>
      </p:sp>
    </p:spTree>
    <p:extLst>
      <p:ext uri="{BB962C8B-B14F-4D97-AF65-F5344CB8AC3E}">
        <p14:creationId xmlns:p14="http://schemas.microsoft.com/office/powerpoint/2010/main" val="6794518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Stacy.NASPAA\Desktop\NASPAA Data Center logo.PNG"/>
          <p:cNvPicPr>
            <a:picLocks noChangeAspect="1" noChangeArrowheads="1"/>
          </p:cNvPicPr>
          <p:nvPr/>
        </p:nvPicPr>
        <p:blipFill>
          <a:blip r:embed="rId2" cstate="print"/>
          <a:srcRect/>
          <a:stretch>
            <a:fillRect/>
          </a:stretch>
        </p:blipFill>
        <p:spPr bwMode="auto">
          <a:xfrm>
            <a:off x="0" y="0"/>
            <a:ext cx="9144000" cy="1304876"/>
          </a:xfrm>
          <a:prstGeom prst="rect">
            <a:avLst/>
          </a:prstGeom>
          <a:noFill/>
        </p:spPr>
      </p:pic>
      <p:sp>
        <p:nvSpPr>
          <p:cNvPr id="2" name="TextBox 1">
            <a:extLst>
              <a:ext uri="{FF2B5EF4-FFF2-40B4-BE49-F238E27FC236}">
                <a16:creationId xmlns:a16="http://schemas.microsoft.com/office/drawing/2014/main" id="{6D7998B3-300D-4AF0-B13C-02B1ECBE17B1}"/>
              </a:ext>
            </a:extLst>
          </p:cNvPr>
          <p:cNvSpPr txBox="1"/>
          <p:nvPr/>
        </p:nvSpPr>
        <p:spPr>
          <a:xfrm>
            <a:off x="685800" y="1447800"/>
            <a:ext cx="7924800" cy="4062651"/>
          </a:xfrm>
          <a:prstGeom prst="rect">
            <a:avLst/>
          </a:prstGeom>
          <a:noFill/>
        </p:spPr>
        <p:txBody>
          <a:bodyPr wrap="square" rtlCol="0">
            <a:spAutoFit/>
          </a:bodyPr>
          <a:lstStyle/>
          <a:p>
            <a:r>
              <a:rPr lang="en-US" sz="2400" b="1" dirty="0"/>
              <a:t>Introduction</a:t>
            </a:r>
          </a:p>
          <a:p>
            <a:endParaRPr lang="en-US" dirty="0"/>
          </a:p>
          <a:p>
            <a:pPr marL="285750" indent="-285750">
              <a:buFont typeface="Arial" panose="020B0604020202020204" pitchFamily="34" charset="0"/>
              <a:buChar char="•"/>
            </a:pPr>
            <a:r>
              <a:rPr lang="en-US" dirty="0"/>
              <a:t>Employment and Alumni Data </a:t>
            </a:r>
          </a:p>
          <a:p>
            <a:pPr marL="742950" lvl="1" indent="-285750">
              <a:buFont typeface="Arial" panose="020B0604020202020204" pitchFamily="34" charset="0"/>
              <a:buChar char="•"/>
            </a:pPr>
            <a:r>
              <a:rPr lang="en-US" dirty="0"/>
              <a:t>Sources</a:t>
            </a:r>
          </a:p>
          <a:p>
            <a:pPr marL="1200150" lvl="2" indent="-285750">
              <a:buFont typeface="Arial" panose="020B0604020202020204" pitchFamily="34" charset="0"/>
              <a:buChar char="•"/>
            </a:pPr>
            <a:r>
              <a:rPr lang="en-US" dirty="0"/>
              <a:t>Annual Data Report</a:t>
            </a:r>
          </a:p>
          <a:p>
            <a:pPr marL="1200150" lvl="2" indent="-285750">
              <a:buFont typeface="Arial" panose="020B0604020202020204" pitchFamily="34" charset="0"/>
              <a:buChar char="•"/>
            </a:pPr>
            <a:r>
              <a:rPr lang="en-US" dirty="0"/>
              <a:t>Alumni Survey</a:t>
            </a:r>
          </a:p>
          <a:p>
            <a:pPr marL="285750" indent="-285750">
              <a:buFont typeface="Arial" panose="020B0604020202020204" pitchFamily="34" charset="0"/>
              <a:buChar char="•"/>
            </a:pPr>
            <a:r>
              <a:rPr lang="en-US" dirty="0"/>
              <a:t>Enrollment/ Degrees Awarded Trend Data</a:t>
            </a:r>
          </a:p>
          <a:p>
            <a:pPr marL="285750" indent="-285750">
              <a:buFont typeface="Arial" panose="020B0604020202020204" pitchFamily="34" charset="0"/>
              <a:buChar char="•"/>
            </a:pPr>
            <a:r>
              <a:rPr lang="en-US" dirty="0"/>
              <a:t>New NASPAA Website Preview</a:t>
            </a:r>
          </a:p>
          <a:p>
            <a:pPr marL="285750" indent="-285750">
              <a:buFont typeface="Arial" panose="020B0604020202020204" pitchFamily="34" charset="0"/>
              <a:buChar char="•"/>
            </a:pPr>
            <a:r>
              <a:rPr lang="en-US" dirty="0"/>
              <a:t>PhD Pathways Initiative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Other NASPAA News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9790743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C:\Users\Stacy.NASPAA\Desktop\NASPAA Data Center logo.PNG"/>
          <p:cNvPicPr>
            <a:picLocks noChangeAspect="1" noChangeArrowheads="1"/>
          </p:cNvPicPr>
          <p:nvPr/>
        </p:nvPicPr>
        <p:blipFill>
          <a:blip r:embed="rId3" cstate="print"/>
          <a:srcRect/>
          <a:stretch>
            <a:fillRect/>
          </a:stretch>
        </p:blipFill>
        <p:spPr bwMode="auto">
          <a:xfrm>
            <a:off x="0" y="0"/>
            <a:ext cx="9144000" cy="1304876"/>
          </a:xfrm>
          <a:prstGeom prst="rect">
            <a:avLst/>
          </a:prstGeom>
          <a:noFill/>
        </p:spPr>
      </p:pic>
      <p:pic>
        <p:nvPicPr>
          <p:cNvPr id="2" name="Picture 1">
            <a:extLst>
              <a:ext uri="{FF2B5EF4-FFF2-40B4-BE49-F238E27FC236}">
                <a16:creationId xmlns:a16="http://schemas.microsoft.com/office/drawing/2014/main" id="{CC1B58E8-7EB1-4ABA-9B17-A46DF93200DF}"/>
              </a:ext>
            </a:extLst>
          </p:cNvPr>
          <p:cNvPicPr>
            <a:picLocks noChangeAspect="1"/>
          </p:cNvPicPr>
          <p:nvPr/>
        </p:nvPicPr>
        <p:blipFill>
          <a:blip r:embed="rId4"/>
          <a:stretch>
            <a:fillRect/>
          </a:stretch>
        </p:blipFill>
        <p:spPr>
          <a:xfrm>
            <a:off x="400050" y="1308887"/>
            <a:ext cx="8343900" cy="3981450"/>
          </a:xfrm>
          <a:prstGeom prst="rect">
            <a:avLst/>
          </a:prstGeom>
        </p:spPr>
      </p:pic>
      <p:sp>
        <p:nvSpPr>
          <p:cNvPr id="3" name="Rectangle 2">
            <a:extLst>
              <a:ext uri="{FF2B5EF4-FFF2-40B4-BE49-F238E27FC236}">
                <a16:creationId xmlns:a16="http://schemas.microsoft.com/office/drawing/2014/main" id="{057F6401-9D26-4307-9388-9DED189754C2}"/>
              </a:ext>
            </a:extLst>
          </p:cNvPr>
          <p:cNvSpPr/>
          <p:nvPr/>
        </p:nvSpPr>
        <p:spPr>
          <a:xfrm>
            <a:off x="685800" y="5290337"/>
            <a:ext cx="7467600" cy="1141723"/>
          </a:xfrm>
          <a:prstGeom prst="rect">
            <a:avLst/>
          </a:prstGeom>
        </p:spPr>
        <p:txBody>
          <a:bodyPr wrap="square">
            <a:spAutoFit/>
          </a:bodyPr>
          <a:lstStyle/>
          <a:p>
            <a:pPr>
              <a:lnSpc>
                <a:spcPct val="115000"/>
              </a:lnSpc>
              <a:spcAft>
                <a:spcPts val="1000"/>
              </a:spcAft>
            </a:pPr>
            <a:r>
              <a:rPr lang="en-US" sz="1200" dirty="0">
                <a:latin typeface="Calibri" panose="020F0502020204030204" pitchFamily="34" charset="0"/>
                <a:ea typeface="Calibri" panose="020F0502020204030204" pitchFamily="34" charset="0"/>
                <a:cs typeface="Cordia New" panose="020B0304020202020204" pitchFamily="34" charset="-34"/>
              </a:rPr>
              <a:t>NASPAA is embarking on a PhD Pathways Initiative in which we seek to better understand the experiences of doctoral students in our degree programs.   The goal of the initiative is to increase the number of under-represented minorities who receive a PhD in our field.  NASPAA will use the information gathered in the survey to advise the development of information sessions, admission boot camps, mentoring, networking and other professional development opportunities. </a:t>
            </a:r>
            <a:endParaRPr lang="en-US" sz="900" dirty="0">
              <a:effectLst/>
              <a:latin typeface="Calibri" panose="020F0502020204030204" pitchFamily="34" charset="0"/>
              <a:ea typeface="Calibri" panose="020F0502020204030204" pitchFamily="34" charset="0"/>
              <a:cs typeface="Cordia New" panose="020B0304020202020204" pitchFamily="34" charset="-34"/>
            </a:endParaRPr>
          </a:p>
        </p:txBody>
      </p:sp>
      <p:sp>
        <p:nvSpPr>
          <p:cNvPr id="4" name="TextBox 3">
            <a:extLst>
              <a:ext uri="{FF2B5EF4-FFF2-40B4-BE49-F238E27FC236}">
                <a16:creationId xmlns:a16="http://schemas.microsoft.com/office/drawing/2014/main" id="{7E25D493-1347-4F8A-8B26-C47F7F99DBD0}"/>
              </a:ext>
            </a:extLst>
          </p:cNvPr>
          <p:cNvSpPr txBox="1"/>
          <p:nvPr/>
        </p:nvSpPr>
        <p:spPr>
          <a:xfrm>
            <a:off x="2171700" y="4916994"/>
            <a:ext cx="4800600" cy="369332"/>
          </a:xfrm>
          <a:prstGeom prst="rect">
            <a:avLst/>
          </a:prstGeom>
          <a:noFill/>
        </p:spPr>
        <p:txBody>
          <a:bodyPr wrap="square" rtlCol="0">
            <a:spAutoFit/>
          </a:bodyPr>
          <a:lstStyle/>
          <a:p>
            <a:pPr algn="ctr"/>
            <a:r>
              <a:rPr lang="en-US" b="1" dirty="0"/>
              <a:t>Currently up - Check it out anytime!</a:t>
            </a:r>
          </a:p>
        </p:txBody>
      </p:sp>
    </p:spTree>
    <p:extLst>
      <p:ext uri="{BB962C8B-B14F-4D97-AF65-F5344CB8AC3E}">
        <p14:creationId xmlns:p14="http://schemas.microsoft.com/office/powerpoint/2010/main" val="8393278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3" descr="C:\Users\Stacy.NASPAA\Desktop\NASPAA Data Center logo.PNG"/>
          <p:cNvPicPr>
            <a:picLocks noChangeAspect="1" noChangeArrowheads="1"/>
          </p:cNvPicPr>
          <p:nvPr/>
        </p:nvPicPr>
        <p:blipFill>
          <a:blip r:embed="rId3" cstate="print"/>
          <a:srcRect/>
          <a:stretch>
            <a:fillRect/>
          </a:stretch>
        </p:blipFill>
        <p:spPr bwMode="auto">
          <a:xfrm>
            <a:off x="0" y="0"/>
            <a:ext cx="9144000" cy="1304876"/>
          </a:xfrm>
          <a:prstGeom prst="rect">
            <a:avLst/>
          </a:prstGeom>
          <a:noFill/>
        </p:spPr>
      </p:pic>
      <p:sp>
        <p:nvSpPr>
          <p:cNvPr id="2" name="Rectangle 1">
            <a:extLst>
              <a:ext uri="{FF2B5EF4-FFF2-40B4-BE49-F238E27FC236}">
                <a16:creationId xmlns:a16="http://schemas.microsoft.com/office/drawing/2014/main" id="{3F39183D-0D60-41DA-B22D-7729B3ABB953}"/>
              </a:ext>
            </a:extLst>
          </p:cNvPr>
          <p:cNvSpPr/>
          <p:nvPr/>
        </p:nvSpPr>
        <p:spPr>
          <a:xfrm>
            <a:off x="990600" y="1600200"/>
            <a:ext cx="4572000" cy="584775"/>
          </a:xfrm>
          <a:prstGeom prst="rect">
            <a:avLst/>
          </a:prstGeom>
        </p:spPr>
        <p:txBody>
          <a:bodyPr wrap="square">
            <a:spAutoFit/>
          </a:bodyPr>
          <a:lstStyle/>
          <a:p>
            <a:r>
              <a:rPr lang="en-US" sz="3200" dirty="0"/>
              <a:t>Other NASPAA News</a:t>
            </a:r>
          </a:p>
        </p:txBody>
      </p:sp>
      <p:sp>
        <p:nvSpPr>
          <p:cNvPr id="3" name="Rectangle 2">
            <a:extLst>
              <a:ext uri="{FF2B5EF4-FFF2-40B4-BE49-F238E27FC236}">
                <a16:creationId xmlns:a16="http://schemas.microsoft.com/office/drawing/2014/main" id="{28DCFA6A-972B-4C13-A421-483C8EE2D46D}"/>
              </a:ext>
            </a:extLst>
          </p:cNvPr>
          <p:cNvSpPr/>
          <p:nvPr/>
        </p:nvSpPr>
        <p:spPr>
          <a:xfrm>
            <a:off x="1219200" y="2590800"/>
            <a:ext cx="3791011" cy="1200329"/>
          </a:xfrm>
          <a:prstGeom prst="rect">
            <a:avLst/>
          </a:prstGeom>
        </p:spPr>
        <p:txBody>
          <a:bodyPr wrap="square">
            <a:spAutoFit/>
          </a:bodyPr>
          <a:lstStyle/>
          <a:p>
            <a:pPr marL="285750" indent="-285750">
              <a:buFont typeface="Arial" panose="020B0604020202020204" pitchFamily="34" charset="0"/>
              <a:buChar char="•"/>
            </a:pPr>
            <a:r>
              <a:rPr lang="en-US" dirty="0"/>
              <a:t>Student Simulation Competition</a:t>
            </a:r>
          </a:p>
          <a:p>
            <a:pPr marL="285750" indent="-285750">
              <a:buFont typeface="Arial" panose="020B0604020202020204" pitchFamily="34" charset="0"/>
              <a:buChar char="•"/>
            </a:pPr>
            <a:r>
              <a:rPr lang="en-US" dirty="0"/>
              <a:t>Civic Engagement Initiative</a:t>
            </a:r>
          </a:p>
          <a:p>
            <a:pPr marL="285750" indent="-285750">
              <a:buFont typeface="Arial" panose="020B0604020202020204" pitchFamily="34" charset="0"/>
              <a:buChar char="•"/>
            </a:pPr>
            <a:r>
              <a:rPr lang="en-US" dirty="0"/>
              <a:t>USNWR Update</a:t>
            </a:r>
          </a:p>
          <a:p>
            <a:endParaRPr lang="en-US" dirty="0"/>
          </a:p>
        </p:txBody>
      </p:sp>
    </p:spTree>
    <p:extLst>
      <p:ext uri="{BB962C8B-B14F-4D97-AF65-F5344CB8AC3E}">
        <p14:creationId xmlns:p14="http://schemas.microsoft.com/office/powerpoint/2010/main" val="28895678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0" y="6627168"/>
            <a:ext cx="2514600" cy="230832"/>
          </a:xfrm>
          <a:prstGeom prst="rect">
            <a:avLst/>
          </a:prstGeom>
          <a:noFill/>
        </p:spPr>
        <p:txBody>
          <a:bodyPr wrap="square" rtlCol="0">
            <a:spAutoFit/>
          </a:bodyPr>
          <a:lstStyle/>
          <a:p>
            <a:r>
              <a:rPr lang="en-US" sz="900" dirty="0"/>
              <a:t>NASPAA Annual Data Report</a:t>
            </a:r>
          </a:p>
        </p:txBody>
      </p:sp>
      <p:pic>
        <p:nvPicPr>
          <p:cNvPr id="13" name="Picture 3" descr="C:\Users\Stacy.NASPAA\Desktop\NASPAA Data Center logo.PNG"/>
          <p:cNvPicPr>
            <a:picLocks noChangeAspect="1" noChangeArrowheads="1"/>
          </p:cNvPicPr>
          <p:nvPr/>
        </p:nvPicPr>
        <p:blipFill>
          <a:blip r:embed="rId2" cstate="print"/>
          <a:srcRect/>
          <a:stretch>
            <a:fillRect/>
          </a:stretch>
        </p:blipFill>
        <p:spPr bwMode="auto">
          <a:xfrm>
            <a:off x="0" y="0"/>
            <a:ext cx="9144000" cy="1304876"/>
          </a:xfrm>
          <a:prstGeom prst="rect">
            <a:avLst/>
          </a:prstGeom>
          <a:noFill/>
        </p:spPr>
      </p:pic>
      <p:graphicFrame>
        <p:nvGraphicFramePr>
          <p:cNvPr id="5" name="Chart 4">
            <a:extLst>
              <a:ext uri="{FF2B5EF4-FFF2-40B4-BE49-F238E27FC236}">
                <a16:creationId xmlns:a16="http://schemas.microsoft.com/office/drawing/2014/main" id="{50FE0D98-1BBB-4ACA-A204-ED333611FAB1}"/>
              </a:ext>
            </a:extLst>
          </p:cNvPr>
          <p:cNvGraphicFramePr>
            <a:graphicFrameLocks/>
          </p:cNvGraphicFramePr>
          <p:nvPr>
            <p:extLst>
              <p:ext uri="{D42A27DB-BD31-4B8C-83A1-F6EECF244321}">
                <p14:modId xmlns:p14="http://schemas.microsoft.com/office/powerpoint/2010/main" val="4258231202"/>
              </p:ext>
            </p:extLst>
          </p:nvPr>
        </p:nvGraphicFramePr>
        <p:xfrm>
          <a:off x="924565" y="1597336"/>
          <a:ext cx="7294870" cy="503682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876721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0" y="6627168"/>
            <a:ext cx="2514600" cy="230832"/>
          </a:xfrm>
          <a:prstGeom prst="rect">
            <a:avLst/>
          </a:prstGeom>
          <a:noFill/>
        </p:spPr>
        <p:txBody>
          <a:bodyPr wrap="square" rtlCol="0">
            <a:spAutoFit/>
          </a:bodyPr>
          <a:lstStyle/>
          <a:p>
            <a:r>
              <a:rPr lang="en-US" sz="900" dirty="0"/>
              <a:t>NASPAA Annual Data Report</a:t>
            </a:r>
          </a:p>
        </p:txBody>
      </p:sp>
      <p:pic>
        <p:nvPicPr>
          <p:cNvPr id="13" name="Picture 3" descr="C:\Users\Stacy.NASPAA\Desktop\NASPAA Data Center logo.PNG"/>
          <p:cNvPicPr>
            <a:picLocks noChangeAspect="1" noChangeArrowheads="1"/>
          </p:cNvPicPr>
          <p:nvPr/>
        </p:nvPicPr>
        <p:blipFill>
          <a:blip r:embed="rId2" cstate="print"/>
          <a:srcRect/>
          <a:stretch>
            <a:fillRect/>
          </a:stretch>
        </p:blipFill>
        <p:spPr bwMode="auto">
          <a:xfrm>
            <a:off x="0" y="0"/>
            <a:ext cx="9144000" cy="1304876"/>
          </a:xfrm>
          <a:prstGeom prst="rect">
            <a:avLst/>
          </a:prstGeom>
          <a:noFill/>
        </p:spPr>
      </p:pic>
      <p:graphicFrame>
        <p:nvGraphicFramePr>
          <p:cNvPr id="8" name="Chart 7">
            <a:extLst>
              <a:ext uri="{FF2B5EF4-FFF2-40B4-BE49-F238E27FC236}">
                <a16:creationId xmlns:a16="http://schemas.microsoft.com/office/drawing/2014/main" id="{176976A6-0D8E-42E4-A23B-96A799C3F2E5}"/>
              </a:ext>
            </a:extLst>
          </p:cNvPr>
          <p:cNvGraphicFramePr>
            <a:graphicFrameLocks/>
          </p:cNvGraphicFramePr>
          <p:nvPr>
            <p:extLst>
              <p:ext uri="{D42A27DB-BD31-4B8C-83A1-F6EECF244321}">
                <p14:modId xmlns:p14="http://schemas.microsoft.com/office/powerpoint/2010/main" val="897736236"/>
              </p:ext>
            </p:extLst>
          </p:nvPr>
        </p:nvGraphicFramePr>
        <p:xfrm>
          <a:off x="381000" y="1541411"/>
          <a:ext cx="8382000" cy="508575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225326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0" y="6627168"/>
            <a:ext cx="2514600" cy="230832"/>
          </a:xfrm>
          <a:prstGeom prst="rect">
            <a:avLst/>
          </a:prstGeom>
          <a:noFill/>
        </p:spPr>
        <p:txBody>
          <a:bodyPr wrap="square" rtlCol="0">
            <a:spAutoFit/>
          </a:bodyPr>
          <a:lstStyle/>
          <a:p>
            <a:r>
              <a:rPr lang="en-US" sz="900" dirty="0"/>
              <a:t>NASPAA Annual Data Report</a:t>
            </a:r>
          </a:p>
        </p:txBody>
      </p:sp>
      <p:pic>
        <p:nvPicPr>
          <p:cNvPr id="13" name="Picture 3" descr="C:\Users\Stacy.NASPAA\Desktop\NASPAA Data Center logo.PNG"/>
          <p:cNvPicPr>
            <a:picLocks noChangeAspect="1" noChangeArrowheads="1"/>
          </p:cNvPicPr>
          <p:nvPr/>
        </p:nvPicPr>
        <p:blipFill>
          <a:blip r:embed="rId2" cstate="print"/>
          <a:srcRect/>
          <a:stretch>
            <a:fillRect/>
          </a:stretch>
        </p:blipFill>
        <p:spPr bwMode="auto">
          <a:xfrm>
            <a:off x="0" y="0"/>
            <a:ext cx="9144000" cy="1304876"/>
          </a:xfrm>
          <a:prstGeom prst="rect">
            <a:avLst/>
          </a:prstGeom>
          <a:noFill/>
        </p:spPr>
      </p:pic>
      <p:graphicFrame>
        <p:nvGraphicFramePr>
          <p:cNvPr id="8" name="Chart 7">
            <a:extLst>
              <a:ext uri="{FF2B5EF4-FFF2-40B4-BE49-F238E27FC236}">
                <a16:creationId xmlns:a16="http://schemas.microsoft.com/office/drawing/2014/main" id="{CD0AFA60-698D-4C0D-BBFA-1EEE90784A2A}"/>
              </a:ext>
            </a:extLst>
          </p:cNvPr>
          <p:cNvGraphicFramePr>
            <a:graphicFrameLocks/>
          </p:cNvGraphicFramePr>
          <p:nvPr>
            <p:extLst>
              <p:ext uri="{D42A27DB-BD31-4B8C-83A1-F6EECF244321}">
                <p14:modId xmlns:p14="http://schemas.microsoft.com/office/powerpoint/2010/main" val="4005242642"/>
              </p:ext>
            </p:extLst>
          </p:nvPr>
        </p:nvGraphicFramePr>
        <p:xfrm>
          <a:off x="181953" y="1376338"/>
          <a:ext cx="8780093" cy="517936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17947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C:\Users\Stacy.NASPAA\Desktop\NASPAA Data Center logo.PNG"/>
          <p:cNvPicPr>
            <a:picLocks noChangeAspect="1" noChangeArrowheads="1"/>
          </p:cNvPicPr>
          <p:nvPr/>
        </p:nvPicPr>
        <p:blipFill>
          <a:blip r:embed="rId3" cstate="print"/>
          <a:srcRect/>
          <a:stretch>
            <a:fillRect/>
          </a:stretch>
        </p:blipFill>
        <p:spPr bwMode="auto">
          <a:xfrm>
            <a:off x="0" y="0"/>
            <a:ext cx="9144000" cy="978657"/>
          </a:xfrm>
          <a:prstGeom prst="rect">
            <a:avLst/>
          </a:prstGeom>
          <a:noFill/>
        </p:spPr>
      </p:pic>
      <p:sp>
        <p:nvSpPr>
          <p:cNvPr id="4" name="TextBox 3">
            <a:extLst>
              <a:ext uri="{FF2B5EF4-FFF2-40B4-BE49-F238E27FC236}">
                <a16:creationId xmlns:a16="http://schemas.microsoft.com/office/drawing/2014/main" id="{2A8EA324-06E6-49BD-893C-199899CFC6A3}"/>
              </a:ext>
            </a:extLst>
          </p:cNvPr>
          <p:cNvSpPr txBox="1"/>
          <p:nvPr/>
        </p:nvSpPr>
        <p:spPr>
          <a:xfrm>
            <a:off x="0" y="6627168"/>
            <a:ext cx="2514600" cy="230832"/>
          </a:xfrm>
          <a:prstGeom prst="rect">
            <a:avLst/>
          </a:prstGeom>
          <a:noFill/>
        </p:spPr>
        <p:txBody>
          <a:bodyPr wrap="square" rtlCol="0">
            <a:spAutoFit/>
          </a:bodyPr>
          <a:lstStyle/>
          <a:p>
            <a:r>
              <a:rPr lang="en-US" sz="900" dirty="0"/>
              <a:t>NASPAA Annual Data Report</a:t>
            </a:r>
          </a:p>
        </p:txBody>
      </p:sp>
      <p:graphicFrame>
        <p:nvGraphicFramePr>
          <p:cNvPr id="7" name="Chart 6">
            <a:extLst>
              <a:ext uri="{FF2B5EF4-FFF2-40B4-BE49-F238E27FC236}">
                <a16:creationId xmlns:a16="http://schemas.microsoft.com/office/drawing/2014/main" id="{13D9EF99-007B-43CC-922B-44BD6670D15F}"/>
              </a:ext>
            </a:extLst>
          </p:cNvPr>
          <p:cNvGraphicFramePr>
            <a:graphicFrameLocks/>
          </p:cNvGraphicFramePr>
          <p:nvPr>
            <p:extLst>
              <p:ext uri="{D42A27DB-BD31-4B8C-83A1-F6EECF244321}">
                <p14:modId xmlns:p14="http://schemas.microsoft.com/office/powerpoint/2010/main" val="4116904962"/>
              </p:ext>
            </p:extLst>
          </p:nvPr>
        </p:nvGraphicFramePr>
        <p:xfrm>
          <a:off x="50564" y="1094245"/>
          <a:ext cx="9042872" cy="542572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996912686"/>
      </p:ext>
    </p:extLst>
  </p:cSld>
  <p:clrMapOvr>
    <a:masterClrMapping/>
  </p:clrMapOvr>
  <mc:AlternateContent xmlns:mc="http://schemas.openxmlformats.org/markup-compatibility/2006" xmlns:p14="http://schemas.microsoft.com/office/powerpoint/2010/main">
    <mc:Choice Requires="p14">
      <p:transition spd="slow" p14:dur="2000" advTm="28786"/>
    </mc:Choice>
    <mc:Fallback xmlns="">
      <p:transition spd="slow" advTm="28786"/>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Stacy.NASPAA\Desktop\NASPAA Data Center logo.PNG"/>
          <p:cNvPicPr>
            <a:picLocks noChangeAspect="1" noChangeArrowheads="1"/>
          </p:cNvPicPr>
          <p:nvPr/>
        </p:nvPicPr>
        <p:blipFill>
          <a:blip r:embed="rId2" cstate="print"/>
          <a:srcRect/>
          <a:stretch>
            <a:fillRect/>
          </a:stretch>
        </p:blipFill>
        <p:spPr bwMode="auto">
          <a:xfrm>
            <a:off x="0" y="0"/>
            <a:ext cx="9144000" cy="1304876"/>
          </a:xfrm>
          <a:prstGeom prst="rect">
            <a:avLst/>
          </a:prstGeom>
          <a:noFill/>
        </p:spPr>
      </p:pic>
      <p:sp>
        <p:nvSpPr>
          <p:cNvPr id="10" name="TextBox 9">
            <a:extLst>
              <a:ext uri="{FF2B5EF4-FFF2-40B4-BE49-F238E27FC236}">
                <a16:creationId xmlns:a16="http://schemas.microsoft.com/office/drawing/2014/main" id="{43493249-0C82-4E00-A18E-44E89DE4046B}"/>
              </a:ext>
            </a:extLst>
          </p:cNvPr>
          <p:cNvSpPr txBox="1"/>
          <p:nvPr/>
        </p:nvSpPr>
        <p:spPr>
          <a:xfrm>
            <a:off x="0" y="6627168"/>
            <a:ext cx="2514600" cy="230832"/>
          </a:xfrm>
          <a:prstGeom prst="rect">
            <a:avLst/>
          </a:prstGeom>
          <a:noFill/>
        </p:spPr>
        <p:txBody>
          <a:bodyPr wrap="square" rtlCol="0">
            <a:spAutoFit/>
          </a:bodyPr>
          <a:lstStyle/>
          <a:p>
            <a:r>
              <a:rPr lang="en-US" sz="900" dirty="0"/>
              <a:t>NASPAA Alumni Survey 2015-2019</a:t>
            </a:r>
          </a:p>
        </p:txBody>
      </p:sp>
      <p:graphicFrame>
        <p:nvGraphicFramePr>
          <p:cNvPr id="7" name="Chart 6">
            <a:extLst>
              <a:ext uri="{FF2B5EF4-FFF2-40B4-BE49-F238E27FC236}">
                <a16:creationId xmlns:a16="http://schemas.microsoft.com/office/drawing/2014/main" id="{925F743F-3C38-4793-B13E-8A9EC8855617}"/>
              </a:ext>
            </a:extLst>
          </p:cNvPr>
          <p:cNvGraphicFramePr>
            <a:graphicFrameLocks/>
          </p:cNvGraphicFramePr>
          <p:nvPr>
            <p:extLst>
              <p:ext uri="{D42A27DB-BD31-4B8C-83A1-F6EECF244321}">
                <p14:modId xmlns:p14="http://schemas.microsoft.com/office/powerpoint/2010/main" val="1779895464"/>
              </p:ext>
            </p:extLst>
          </p:nvPr>
        </p:nvGraphicFramePr>
        <p:xfrm>
          <a:off x="97631" y="1383854"/>
          <a:ext cx="8948738" cy="53244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69797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Stacy.NASPAA\Desktop\NASPAA Data Center logo.PNG"/>
          <p:cNvPicPr>
            <a:picLocks noChangeAspect="1" noChangeArrowheads="1"/>
          </p:cNvPicPr>
          <p:nvPr/>
        </p:nvPicPr>
        <p:blipFill>
          <a:blip r:embed="rId2" cstate="print"/>
          <a:srcRect/>
          <a:stretch>
            <a:fillRect/>
          </a:stretch>
        </p:blipFill>
        <p:spPr bwMode="auto">
          <a:xfrm>
            <a:off x="0" y="0"/>
            <a:ext cx="9144000" cy="1304876"/>
          </a:xfrm>
          <a:prstGeom prst="rect">
            <a:avLst/>
          </a:prstGeom>
          <a:noFill/>
        </p:spPr>
      </p:pic>
      <p:graphicFrame>
        <p:nvGraphicFramePr>
          <p:cNvPr id="6" name="Chart 5">
            <a:extLst>
              <a:ext uri="{FF2B5EF4-FFF2-40B4-BE49-F238E27FC236}">
                <a16:creationId xmlns:a16="http://schemas.microsoft.com/office/drawing/2014/main" id="{158C2D81-A289-4BDD-B8A5-3243ACAE348D}"/>
              </a:ext>
            </a:extLst>
          </p:cNvPr>
          <p:cNvGraphicFramePr>
            <a:graphicFrameLocks/>
          </p:cNvGraphicFramePr>
          <p:nvPr>
            <p:extLst>
              <p:ext uri="{D42A27DB-BD31-4B8C-83A1-F6EECF244321}">
                <p14:modId xmlns:p14="http://schemas.microsoft.com/office/powerpoint/2010/main" val="4087219719"/>
              </p:ext>
            </p:extLst>
          </p:nvPr>
        </p:nvGraphicFramePr>
        <p:xfrm>
          <a:off x="-53579" y="1269223"/>
          <a:ext cx="9251157" cy="5550694"/>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56AC68C4-0986-4DB4-9590-AF8AC6A62297}"/>
              </a:ext>
            </a:extLst>
          </p:cNvPr>
          <p:cNvSpPr txBox="1"/>
          <p:nvPr/>
        </p:nvSpPr>
        <p:spPr>
          <a:xfrm>
            <a:off x="7239000" y="6668780"/>
            <a:ext cx="2514600" cy="230832"/>
          </a:xfrm>
          <a:prstGeom prst="rect">
            <a:avLst/>
          </a:prstGeom>
          <a:noFill/>
        </p:spPr>
        <p:txBody>
          <a:bodyPr wrap="square" rtlCol="0">
            <a:spAutoFit/>
          </a:bodyPr>
          <a:lstStyle/>
          <a:p>
            <a:r>
              <a:rPr lang="en-US" sz="900" dirty="0"/>
              <a:t>NASPAA Alumni Survey 2015-2019</a:t>
            </a:r>
          </a:p>
        </p:txBody>
      </p:sp>
    </p:spTree>
    <p:extLst>
      <p:ext uri="{BB962C8B-B14F-4D97-AF65-F5344CB8AC3E}">
        <p14:creationId xmlns:p14="http://schemas.microsoft.com/office/powerpoint/2010/main" val="3199742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Users\Stacy.NASPAA\Desktop\NASPAA Data Center logo.PNG"/>
          <p:cNvPicPr>
            <a:picLocks noChangeAspect="1" noChangeArrowheads="1"/>
          </p:cNvPicPr>
          <p:nvPr/>
        </p:nvPicPr>
        <p:blipFill>
          <a:blip r:embed="rId2" cstate="print"/>
          <a:srcRect/>
          <a:stretch>
            <a:fillRect/>
          </a:stretch>
        </p:blipFill>
        <p:spPr bwMode="auto">
          <a:xfrm>
            <a:off x="0" y="0"/>
            <a:ext cx="9144000" cy="1304876"/>
          </a:xfrm>
          <a:prstGeom prst="rect">
            <a:avLst/>
          </a:prstGeom>
          <a:noFill/>
        </p:spPr>
      </p:pic>
      <p:sp>
        <p:nvSpPr>
          <p:cNvPr id="5" name="TextBox 4">
            <a:extLst>
              <a:ext uri="{FF2B5EF4-FFF2-40B4-BE49-F238E27FC236}">
                <a16:creationId xmlns:a16="http://schemas.microsoft.com/office/drawing/2014/main" id="{3D4679C3-F3F2-4ACE-A95E-5C139863086F}"/>
              </a:ext>
            </a:extLst>
          </p:cNvPr>
          <p:cNvSpPr txBox="1"/>
          <p:nvPr/>
        </p:nvSpPr>
        <p:spPr>
          <a:xfrm>
            <a:off x="0" y="6627168"/>
            <a:ext cx="2514600" cy="230832"/>
          </a:xfrm>
          <a:prstGeom prst="rect">
            <a:avLst/>
          </a:prstGeom>
          <a:noFill/>
        </p:spPr>
        <p:txBody>
          <a:bodyPr wrap="square" rtlCol="0">
            <a:spAutoFit/>
          </a:bodyPr>
          <a:lstStyle/>
          <a:p>
            <a:r>
              <a:rPr lang="en-US" sz="900" dirty="0"/>
              <a:t>NASPAA Alumni Survey 2015-2019</a:t>
            </a:r>
          </a:p>
        </p:txBody>
      </p:sp>
      <p:graphicFrame>
        <p:nvGraphicFramePr>
          <p:cNvPr id="6" name="Chart 5">
            <a:extLst>
              <a:ext uri="{FF2B5EF4-FFF2-40B4-BE49-F238E27FC236}">
                <a16:creationId xmlns:a16="http://schemas.microsoft.com/office/drawing/2014/main" id="{BEC405F8-FDCA-435E-B1D8-862C5EBC634A}"/>
              </a:ext>
            </a:extLst>
          </p:cNvPr>
          <p:cNvGraphicFramePr>
            <a:graphicFrameLocks/>
          </p:cNvGraphicFramePr>
          <p:nvPr>
            <p:extLst>
              <p:ext uri="{D42A27DB-BD31-4B8C-83A1-F6EECF244321}">
                <p14:modId xmlns:p14="http://schemas.microsoft.com/office/powerpoint/2010/main" val="1046086484"/>
              </p:ext>
            </p:extLst>
          </p:nvPr>
        </p:nvGraphicFramePr>
        <p:xfrm>
          <a:off x="104179" y="1447800"/>
          <a:ext cx="8935642" cy="48879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1607873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123413</TotalTime>
  <Words>457</Words>
  <Application>Microsoft Office PowerPoint</Application>
  <PresentationFormat>On-screen Show (4:3)</PresentationFormat>
  <Paragraphs>124</Paragraphs>
  <Slides>21</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Calibri</vt:lpstr>
      <vt:lpstr>Office Theme</vt:lpstr>
      <vt:lpstr>Career Professionals Meeting December 2019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Stacy</dc:creator>
  <cp:lastModifiedBy>Alexander Minkoff</cp:lastModifiedBy>
  <cp:revision>734</cp:revision>
  <cp:lastPrinted>2018-11-29T19:59:38Z</cp:lastPrinted>
  <dcterms:created xsi:type="dcterms:W3CDTF">2014-10-16T19:18:06Z</dcterms:created>
  <dcterms:modified xsi:type="dcterms:W3CDTF">2019-12-04T03:18:50Z</dcterms:modified>
</cp:coreProperties>
</file>