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45"/>
  </p:notesMasterIdLst>
  <p:sldIdLst>
    <p:sldId id="256" r:id="rId2"/>
    <p:sldId id="293" r:id="rId3"/>
    <p:sldId id="319" r:id="rId4"/>
    <p:sldId id="320" r:id="rId5"/>
    <p:sldId id="321" r:id="rId6"/>
    <p:sldId id="322" r:id="rId7"/>
    <p:sldId id="323" r:id="rId8"/>
    <p:sldId id="324" r:id="rId9"/>
    <p:sldId id="325" r:id="rId10"/>
    <p:sldId id="327" r:id="rId11"/>
    <p:sldId id="336" r:id="rId12"/>
    <p:sldId id="337" r:id="rId13"/>
    <p:sldId id="326" r:id="rId14"/>
    <p:sldId id="328" r:id="rId15"/>
    <p:sldId id="329" r:id="rId16"/>
    <p:sldId id="330" r:id="rId17"/>
    <p:sldId id="283" r:id="rId18"/>
    <p:sldId id="286" r:id="rId19"/>
    <p:sldId id="272" r:id="rId20"/>
    <p:sldId id="263" r:id="rId21"/>
    <p:sldId id="301" r:id="rId22"/>
    <p:sldId id="315" r:id="rId23"/>
    <p:sldId id="285" r:id="rId24"/>
    <p:sldId id="318" r:id="rId25"/>
    <p:sldId id="276" r:id="rId26"/>
    <p:sldId id="270" r:id="rId27"/>
    <p:sldId id="331" r:id="rId28"/>
    <p:sldId id="343" r:id="rId29"/>
    <p:sldId id="338" r:id="rId30"/>
    <p:sldId id="264" r:id="rId31"/>
    <p:sldId id="341" r:id="rId32"/>
    <p:sldId id="342" r:id="rId33"/>
    <p:sldId id="339" r:id="rId34"/>
    <p:sldId id="340" r:id="rId35"/>
    <p:sldId id="295" r:id="rId36"/>
    <p:sldId id="309" r:id="rId37"/>
    <p:sldId id="310" r:id="rId38"/>
    <p:sldId id="259" r:id="rId39"/>
    <p:sldId id="300" r:id="rId40"/>
    <p:sldId id="280" r:id="rId41"/>
    <p:sldId id="316" r:id="rId42"/>
    <p:sldId id="344" r:id="rId43"/>
    <p:sldId id="314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2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/>
    <p:restoredTop sz="94658"/>
  </p:normalViewPr>
  <p:slideViewPr>
    <p:cSldViewPr snapToGrid="0" snapToObjects="1">
      <p:cViewPr varScale="1">
        <p:scale>
          <a:sx n="131" d="100"/>
          <a:sy n="131" d="100"/>
        </p:scale>
        <p:origin x="41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001F7-2169-7847-9EB8-A8AA8F6CC1D7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164CD-C9A3-664F-AAA7-C98452323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3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Seychelles population increased from 93,000 to 9.3 million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3CB06-EDE7-6240-AB97-3DCBDA1A09F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20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3CB06-EDE7-6240-AB97-3DCBDA1A09F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66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informed our model.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DEAF7-28F4-C140-81C7-6EBAB2F713D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31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to 5 policies that</a:t>
            </a:r>
            <a:r>
              <a:rPr lang="en-US" baseline="0" dirty="0"/>
              <a:t> surprisingly don</a:t>
            </a:r>
            <a:r>
              <a:rPr lang="mr-IN" baseline="0" dirty="0"/>
              <a:t>’</a:t>
            </a:r>
            <a:r>
              <a:rPr lang="en-US" baseline="0" dirty="0"/>
              <a:t>t work / do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3CB06-EDE7-6240-AB97-3DCBDA1A09F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23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DEAF7-28F4-C140-81C7-6EBAB2F713D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69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DEAF7-28F4-C140-81C7-6EBAB2F713D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96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www.reuters.com</a:t>
            </a:r>
            <a:r>
              <a:rPr lang="en-US" dirty="0"/>
              <a:t>/article/us-</a:t>
            </a:r>
            <a:r>
              <a:rPr lang="en-US" dirty="0" err="1"/>
              <a:t>germany</a:t>
            </a:r>
            <a:r>
              <a:rPr lang="en-US" dirty="0"/>
              <a:t>-immigration/immigrant-population-hits-new-high-in-germany-idUSKBN1AH3EP</a:t>
            </a:r>
          </a:p>
          <a:p>
            <a:r>
              <a:rPr lang="en-US" dirty="0"/>
              <a:t>https://</a:t>
            </a:r>
            <a:r>
              <a:rPr lang="en-US" dirty="0" err="1"/>
              <a:t>www.bbc.com</a:t>
            </a:r>
            <a:r>
              <a:rPr lang="en-US" dirty="0"/>
              <a:t>/news/uk-politics-eu-referendum-36169684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DEAF7-28F4-C140-81C7-6EBAB2F713D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7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www.reuters.com</a:t>
            </a:r>
            <a:r>
              <a:rPr lang="en-US" dirty="0"/>
              <a:t>/article/us-</a:t>
            </a:r>
            <a:r>
              <a:rPr lang="en-US" dirty="0" err="1"/>
              <a:t>germany</a:t>
            </a:r>
            <a:r>
              <a:rPr lang="en-US" dirty="0"/>
              <a:t>-immigration/immigrant-population-hits-new-high-in-germany-idUSKBN1AH3EP</a:t>
            </a:r>
          </a:p>
          <a:p>
            <a:r>
              <a:rPr lang="en-US" dirty="0"/>
              <a:t>https://</a:t>
            </a:r>
            <a:r>
              <a:rPr lang="en-US" dirty="0" err="1"/>
              <a:t>www.bbc.com</a:t>
            </a:r>
            <a:r>
              <a:rPr lang="en-US" dirty="0"/>
              <a:t>/news/uk-politics-eu-referendum-36169684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EDEAF7-28F4-C140-81C7-6EBAB2F713D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82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Five styles for conflict management, as identified by Thomas and Kilmann, are: competing, compromising, collaborating, avoiding, and accommodating.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4E044-C043-A747-AAAD-9E47B304BAA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14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C0B22-5E94-2B44-B424-611ED0DB5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92C288-B7ED-7142-8F32-BF40EABEB0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CA60B-0975-AA43-A742-B65EEE31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9B4DC-6FE1-AF41-AA5D-914BA31B48A4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200F5-1AE7-0249-8377-21AD3C772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B2DC1-F8DB-D541-810B-6CEC90042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8FB6-7C6B-5143-8522-64212DA1C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45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54DDC-F0ED-C348-9FDD-CB4335587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941940-B0D3-A546-BDB8-F8F63CB9D3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13CB4-C70C-6F4F-BC35-86DB6AE63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9B4DC-6FE1-AF41-AA5D-914BA31B48A4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AEE73-02A3-3A45-B921-EB17E11B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4A8D0-1467-4E46-A619-15F9AF565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8FB6-7C6B-5143-8522-64212DA1C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41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8EC982-890F-154B-BC8F-9019B3D23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03789B-DAA2-5748-B747-7F902DBF25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F44E1-8AFB-9342-8720-0F2E7C4CB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9B4DC-6FE1-AF41-AA5D-914BA31B48A4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0EF9A-137F-E040-93C5-772129F37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8D924-3437-A945-8192-B7FA7ED77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8FB6-7C6B-5143-8522-64212DA1C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44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C5C40-12FC-834E-AE54-D644C55DF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232D4B"/>
                </a:solidFill>
                <a:latin typeface="Acumin Pro Black" panose="020B0504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90E0E-E857-7F40-A4E6-312AE63BB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EE43C-C0BF-5040-AADC-98ED30C9B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9B4DC-6FE1-AF41-AA5D-914BA31B48A4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7B44D-B785-CD48-A359-019A58432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E660C-99C6-0443-8A0C-646E15F1E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8FB6-7C6B-5143-8522-64212DA1C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66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F6E03-C176-0E42-82B1-A0AF792B7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6793ED-299F-ED49-8A5B-F452594A1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F5F82-BB21-BA48-B0C3-9DAE83851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9B4DC-6FE1-AF41-AA5D-914BA31B48A4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7A190-B01B-1F43-BFC3-FA35ECD94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E9F99-DB6F-C14A-BAD6-923FEFB9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8FB6-7C6B-5143-8522-64212DA1C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45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6D1B8-5595-C041-B952-A5FB8699F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9733F-2DC4-0D4D-9B8E-3884F79F7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84E6D-C172-DB4D-BC1D-493FC7FAA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D625CA-3457-2641-B1AC-3298F4BFE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9B4DC-6FE1-AF41-AA5D-914BA31B48A4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27A351-60C2-CE43-9864-95F95DDE3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046304-F3F4-4D4B-9E1D-874F48C42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8FB6-7C6B-5143-8522-64212DA1C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17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2BC47-D193-794B-B62A-371C158A4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43BFB-8A23-3044-B199-BE4274EE7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D26A82-41F4-F944-A81E-9681DA371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02525-0FDA-CF4C-A988-218D163592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831238-7001-BE47-A988-9E03BD0E4F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A9B323-9B90-6A4E-9F75-55F1E867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9B4DC-6FE1-AF41-AA5D-914BA31B48A4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F5F03C-90CC-0A40-8B3F-2AF21FB9B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788EAD-6639-B047-AA9C-7CC218E0D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8FB6-7C6B-5143-8522-64212DA1C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314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724CA-949B-7048-B6B3-1EFA6C941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11C8B4-2D43-7546-8F16-ED80A45AA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9B4DC-6FE1-AF41-AA5D-914BA31B48A4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84BC16-EDAB-864D-8329-535F68420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6E4A5B-8637-E24C-87AF-0972F0BF0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8FB6-7C6B-5143-8522-64212DA1C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55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68A662-B26F-8646-B5CB-A0960BD8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9B4DC-6FE1-AF41-AA5D-914BA31B48A4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CECA85-FD61-C144-B649-731D4E048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23EFDB-2EF9-244E-8883-01D98E870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8FB6-7C6B-5143-8522-64212DA1C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34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F5C56-62C2-594C-9FC6-57AC0670C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44CAD-1A62-3847-93F7-26D7D4882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25E489-13F6-E24A-A702-0E2329118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2DFB0-1CAB-0545-99C4-6A98A0B4D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9B4DC-6FE1-AF41-AA5D-914BA31B48A4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14ED2E-D6B7-F34A-9E72-28A4FFD39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8BE2F-556C-DD4C-9EBA-5F3C3CDF6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8FB6-7C6B-5143-8522-64212DA1C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55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EC397-7856-4149-9476-B4BD169BA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8C2E43-F88B-2B4C-A0F5-85F6E26609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DC848A-DFAE-B143-8487-7F806E3E1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3A8DE-5819-2440-9FE5-650F745BA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9B4DC-6FE1-AF41-AA5D-914BA31B48A4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74155-009F-CB49-9461-37ADC5DCC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53A574-F366-CA4B-8583-9216DF6F0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8FB6-7C6B-5143-8522-64212DA1C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41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EF1504-6BCD-724B-AE12-1229E1DE3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49E48-4FD4-114B-B189-B25F154AC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8B8BD-A94E-2840-BA32-45834209EE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9B4DC-6FE1-AF41-AA5D-914BA31B48A4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7BC4C-781C-184F-A7C2-BF8FEC925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DFDCB-E6F3-D14F-8D27-B9D0794B3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F8FB6-7C6B-5143-8522-64212DA1C5A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B19FAF-D66C-0442-93C0-AD2F28C9753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77800" y="6240990"/>
            <a:ext cx="3632200" cy="595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92D6A7-7683-174B-B3D6-CD3D873CC2E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575173" y="6356350"/>
            <a:ext cx="2778627" cy="4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49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232D4B"/>
          </a:solidFill>
          <a:latin typeface="Acumin Pro Black" panose="020B0504020202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cumin Pro SemiCondensed Light" panose="020B0406020202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cumin Pro SemiCondensed Light" panose="020B0406020202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cumin Pro SemiCondensed Light" panose="020B0406020202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cumin Pro SemiCondensed Light" panose="020B0406020202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cumin Pro SemiCondensed Light" panose="020B0406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eb.stanford.edu/~jhj1/teachingdocs/Jones-Epidemics050308.pdf" TargetMode="Externa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g"/><Relationship Id="rId9" Type="http://schemas.openxmlformats.org/officeDocument/2006/relationships/image" Target="../media/image44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0F4B11-8DB5-4C4A-A4E0-30B287C0D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2165" y="118409"/>
            <a:ext cx="2976282" cy="4601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AFAC27-19DB-2C44-8FC0-4E2C5C901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2165" y="6377736"/>
            <a:ext cx="2976282" cy="4802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FC3BED-7F0B-884F-B655-6D8B99CAC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338482" cy="69370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A909F7-F876-024A-BA80-9F5C3B2F643A}"/>
              </a:ext>
            </a:extLst>
          </p:cNvPr>
          <p:cNvSpPr txBox="1"/>
          <p:nvPr/>
        </p:nvSpPr>
        <p:spPr>
          <a:xfrm>
            <a:off x="1075766" y="925157"/>
            <a:ext cx="97141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cumin Pro" panose="020B0504020202020204" pitchFamily="34" charset="77"/>
              </a:rPr>
              <a:t>The Center for Leadership Simulation and Gaming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B4D5C1-F3CC-464F-85CD-3CF724CC6380}"/>
              </a:ext>
            </a:extLst>
          </p:cNvPr>
          <p:cNvSpPr txBox="1"/>
          <p:nvPr/>
        </p:nvSpPr>
        <p:spPr>
          <a:xfrm>
            <a:off x="1075766" y="4141459"/>
            <a:ext cx="9714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cumin Pro" panose="020B0504020202020204" pitchFamily="34" charset="77"/>
              </a:rPr>
              <a:t>NASPAA Simulation Workshop</a:t>
            </a:r>
          </a:p>
          <a:p>
            <a:r>
              <a:rPr lang="en-US" sz="3600" b="1">
                <a:solidFill>
                  <a:schemeClr val="bg1"/>
                </a:solidFill>
                <a:latin typeface="Acumin Pro" panose="020B0504020202020204" pitchFamily="34" charset="77"/>
              </a:rPr>
              <a:t>October 17, 2019</a:t>
            </a:r>
            <a:endParaRPr lang="en-US" sz="3600" b="1" dirty="0">
              <a:solidFill>
                <a:schemeClr val="bg1"/>
              </a:solidFill>
              <a:latin typeface="Acumin Pro" panose="020B0504020202020204" pitchFamily="34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0BE9EE-2523-8646-92D1-156A72CA5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5537" y="5687104"/>
            <a:ext cx="4203849" cy="6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34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7F60A2-B678-F94F-9CD8-4B8AF8061F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Pandemic Game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81C9A62-6282-2248-A467-9EA858E904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Global Health Security Simulation</a:t>
            </a:r>
          </a:p>
          <a:p>
            <a:endParaRPr lang="en-US" dirty="0"/>
          </a:p>
          <a:p>
            <a:r>
              <a:rPr lang="en-US" dirty="0"/>
              <a:t>Motivated by 100 year anniversary of the Spanish Flu</a:t>
            </a:r>
          </a:p>
        </p:txBody>
      </p:sp>
    </p:spTree>
    <p:extLst>
      <p:ext uri="{BB962C8B-B14F-4D97-AF65-F5344CB8AC3E}">
        <p14:creationId xmlns:p14="http://schemas.microsoft.com/office/powerpoint/2010/main" val="436238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FA2A4-2597-7D45-9FC6-E7A8AF9B4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en-US" dirty="0"/>
              <a:t>Pandemic Simulation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2E7765-CF2E-DB45-B43E-B1F6CB0C1C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3196" y="1170404"/>
            <a:ext cx="6691313" cy="51720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This is an interactive, stochastic, and continuous game where you are challenged to –</a:t>
            </a:r>
          </a:p>
          <a:p>
            <a:pPr lvl="1"/>
            <a:r>
              <a:rPr lang="en-US" dirty="0"/>
              <a:t>Make difficult public policy decisions in a fast paced environment with limited information</a:t>
            </a:r>
          </a:p>
          <a:p>
            <a:pPr lvl="2"/>
            <a:r>
              <a:rPr lang="en-US" dirty="0"/>
              <a:t>Your decisions impacts lives, politics, and the economy</a:t>
            </a:r>
          </a:p>
          <a:p>
            <a:pPr lvl="1"/>
            <a:r>
              <a:rPr lang="en-US" dirty="0"/>
              <a:t>Work effectively in a team environment</a:t>
            </a:r>
          </a:p>
          <a:p>
            <a:pPr lvl="1"/>
            <a:r>
              <a:rPr lang="en-US" dirty="0"/>
              <a:t>Interact with other teams; it is a GLOBAL pandemic</a:t>
            </a:r>
          </a:p>
          <a:p>
            <a:r>
              <a:rPr lang="en-US" dirty="0"/>
              <a:t>You will be </a:t>
            </a:r>
          </a:p>
          <a:p>
            <a:pPr lvl="1"/>
            <a:r>
              <a:rPr lang="en-US" dirty="0"/>
              <a:t>Developing strategies to preserve </a:t>
            </a:r>
            <a:r>
              <a:rPr lang="en-US" b="1" u="sng" dirty="0"/>
              <a:t>global health</a:t>
            </a:r>
          </a:p>
          <a:p>
            <a:pPr lvl="1"/>
            <a:r>
              <a:rPr lang="en-US" dirty="0"/>
              <a:t>Making choices to fight against the </a:t>
            </a:r>
            <a:r>
              <a:rPr lang="en-US" b="1" u="sng" dirty="0"/>
              <a:t>pandemic</a:t>
            </a:r>
          </a:p>
          <a:p>
            <a:pPr lvl="1"/>
            <a:r>
              <a:rPr lang="en-US" dirty="0"/>
              <a:t>Considering </a:t>
            </a:r>
            <a:r>
              <a:rPr lang="en-US" b="1" u="sng" dirty="0"/>
              <a:t>political</a:t>
            </a:r>
            <a:r>
              <a:rPr lang="en-US" dirty="0"/>
              <a:t> and </a:t>
            </a:r>
            <a:r>
              <a:rPr lang="en-US" b="1" u="sng" dirty="0"/>
              <a:t>economic</a:t>
            </a:r>
            <a:r>
              <a:rPr lang="en-US" dirty="0"/>
              <a:t> impacts</a:t>
            </a:r>
            <a:endParaRPr lang="en-US" b="1" u="sng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14FEAF7-8600-C142-AF20-28D944FCC8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24423" y="188342"/>
            <a:ext cx="3879290" cy="666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73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CA94A44-573B-F142-83E3-C604BF180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Scenario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F3AC6C-5E3A-004F-9420-F3D66ACA8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Team consist of 3 to 5 players</a:t>
            </a:r>
          </a:p>
          <a:p>
            <a:pPr lvl="1"/>
            <a:r>
              <a:rPr lang="en-US" dirty="0"/>
              <a:t>Teams are assigned to a single country</a:t>
            </a:r>
          </a:p>
          <a:p>
            <a:pPr lvl="1"/>
            <a:r>
              <a:rPr lang="en-US" dirty="0"/>
              <a:t>Assigned following roles:</a:t>
            </a:r>
          </a:p>
          <a:p>
            <a:pPr lvl="2"/>
            <a:r>
              <a:rPr lang="en-US" dirty="0"/>
              <a:t>Prime Minister</a:t>
            </a:r>
          </a:p>
          <a:p>
            <a:pPr lvl="2"/>
            <a:r>
              <a:rPr lang="en-US" dirty="0"/>
              <a:t>Minister of Public Health</a:t>
            </a:r>
          </a:p>
          <a:p>
            <a:pPr lvl="2"/>
            <a:r>
              <a:rPr lang="en-US" dirty="0"/>
              <a:t>Minister of Finance</a:t>
            </a:r>
          </a:p>
          <a:p>
            <a:pPr lvl="2"/>
            <a:r>
              <a:rPr lang="en-US" dirty="0"/>
              <a:t>Minister of Communication</a:t>
            </a:r>
          </a:p>
          <a:p>
            <a:pPr lvl="2"/>
            <a:r>
              <a:rPr lang="en-US" dirty="0"/>
              <a:t>WHO Representative</a:t>
            </a:r>
          </a:p>
          <a:p>
            <a:r>
              <a:rPr lang="en-US" dirty="0"/>
              <a:t>Each world consists of 4 countries</a:t>
            </a:r>
          </a:p>
          <a:p>
            <a:pPr lvl="1"/>
            <a:r>
              <a:rPr lang="en-US" dirty="0"/>
              <a:t>Countries within a world impact and interact with one another.</a:t>
            </a:r>
          </a:p>
          <a:p>
            <a:r>
              <a:rPr lang="en-US" dirty="0"/>
              <a:t>These countries are based on real countries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799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54444-1DC2-F140-98C8-E667D8B2B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625"/>
            <a:ext cx="10515600" cy="1325563"/>
          </a:xfrm>
        </p:spPr>
        <p:txBody>
          <a:bodyPr/>
          <a:lstStyle/>
          <a:p>
            <a:r>
              <a:rPr lang="en-US" dirty="0"/>
              <a:t>System Dynamics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14E7D-5C70-2E4B-B5E8-E490215F7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1054"/>
            <a:ext cx="10515600" cy="4351338"/>
          </a:xfrm>
        </p:spPr>
        <p:txBody>
          <a:bodyPr/>
          <a:lstStyle/>
          <a:p>
            <a:r>
              <a:rPr lang="en-US" dirty="0"/>
              <a:t>Method used to understand complex systems using stocks, flows, feedback loops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C8E997-4D32-0E4C-80EA-916677F84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912" y="2238324"/>
            <a:ext cx="5898175" cy="411802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BBF3CD-5161-0A43-87EC-17098D381E0E}"/>
              </a:ext>
            </a:extLst>
          </p:cNvPr>
          <p:cNvSpPr/>
          <p:nvPr/>
        </p:nvSpPr>
        <p:spPr>
          <a:xfrm>
            <a:off x="3791257" y="6622812"/>
            <a:ext cx="50095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www.resilience.org</a:t>
            </a:r>
            <a:r>
              <a:rPr lang="en-US" sz="1000" dirty="0"/>
              <a:t>/stories/2013-09-27/mineral-resources-and-the-limits-to-growth/</a:t>
            </a:r>
          </a:p>
        </p:txBody>
      </p:sp>
    </p:spTree>
    <p:extLst>
      <p:ext uri="{BB962C8B-B14F-4D97-AF65-F5344CB8AC3E}">
        <p14:creationId xmlns:p14="http://schemas.microsoft.com/office/powerpoint/2010/main" val="3723367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D30B6-1D24-9B48-81FF-30122DFA1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803" y="365125"/>
            <a:ext cx="1154242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S-E-I-R Model</a:t>
            </a:r>
            <a:br>
              <a:rPr lang="en-US" dirty="0"/>
            </a:br>
            <a:r>
              <a:rPr lang="en-US" dirty="0"/>
              <a:t>Susceptible-Exposed-Infectious-Recovered/Removed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3F18FB-B9E0-FE43-8B66-834992E60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126" y="1991473"/>
            <a:ext cx="8118682" cy="26741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5D09E7-E1FD-9646-9932-36863B626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425" y="3788070"/>
            <a:ext cx="3784293" cy="1511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E7E4D7-F7E8-F646-BDF8-12BBDC6B9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242" y="3842372"/>
            <a:ext cx="1561542" cy="9524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2A8247D-2B9B-D04E-838E-51B544183372}"/>
              </a:ext>
            </a:extLst>
          </p:cNvPr>
          <p:cNvSpPr/>
          <p:nvPr/>
        </p:nvSpPr>
        <p:spPr>
          <a:xfrm>
            <a:off x="3138684" y="596421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</a:rPr>
              <a:t>James Holland Jones. (2008, May 3). Models of Infectious Disease. </a:t>
            </a:r>
            <a:r>
              <a:rPr lang="en-US" sz="900" dirty="0" err="1">
                <a:latin typeface="Arial" panose="020B0604020202020204" pitchFamily="34" charset="0"/>
              </a:rPr>
              <a:t>Dept</a:t>
            </a:r>
            <a:r>
              <a:rPr lang="en-US" sz="900" dirty="0">
                <a:latin typeface="Arial" panose="020B0604020202020204" pitchFamily="34" charset="0"/>
              </a:rPr>
              <a:t> of Anthropology, Stanford University. Retrieved from </a:t>
            </a:r>
            <a:r>
              <a:rPr lang="en-US" sz="900" dirty="0">
                <a:latin typeface="Arial" panose="020B0604020202020204" pitchFamily="34" charset="0"/>
                <a:hlinkClick r:id="rId5"/>
              </a:rPr>
              <a:t>https://web.stanford.edu/~jhj1/teachingdocs/Jones-Epidemics050308.pdf</a:t>
            </a:r>
            <a:endParaRPr lang="en-US" sz="900" dirty="0"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DBF3CC-F31E-9D44-8503-468D6D4DF34C}"/>
              </a:ext>
            </a:extLst>
          </p:cNvPr>
          <p:cNvSpPr txBox="1"/>
          <p:nvPr/>
        </p:nvSpPr>
        <p:spPr>
          <a:xfrm>
            <a:off x="3542801" y="2147569"/>
            <a:ext cx="14035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Social Distancing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3D74FF-DB6A-3B4E-B7F7-ECFC01CD0926}"/>
              </a:ext>
            </a:extLst>
          </p:cNvPr>
          <p:cNvCxnSpPr>
            <a:cxnSpLocks/>
          </p:cNvCxnSpPr>
          <p:nvPr/>
        </p:nvCxnSpPr>
        <p:spPr>
          <a:xfrm flipH="1">
            <a:off x="3722459" y="2455951"/>
            <a:ext cx="522136" cy="1022335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ABA5032-3E52-BE41-927D-DE1AFC6226B4}"/>
              </a:ext>
            </a:extLst>
          </p:cNvPr>
          <p:cNvSpPr txBox="1"/>
          <p:nvPr/>
        </p:nvSpPr>
        <p:spPr>
          <a:xfrm>
            <a:off x="7405438" y="2147569"/>
            <a:ext cx="8654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Antivirals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5398EE-CE57-454A-B6C0-D65375043422}"/>
              </a:ext>
            </a:extLst>
          </p:cNvPr>
          <p:cNvCxnSpPr>
            <a:cxnSpLocks/>
          </p:cNvCxnSpPr>
          <p:nvPr/>
        </p:nvCxnSpPr>
        <p:spPr>
          <a:xfrm flipH="1">
            <a:off x="7405438" y="2405756"/>
            <a:ext cx="522136" cy="1022335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3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97120-8A6F-8942-95AA-09D5BD427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318" y="0"/>
            <a:ext cx="10515600" cy="1325563"/>
          </a:xfrm>
        </p:spPr>
        <p:txBody>
          <a:bodyPr/>
          <a:lstStyle/>
          <a:p>
            <a:r>
              <a:rPr lang="en-US" dirty="0"/>
              <a:t>Our simulation (country level)</a:t>
            </a:r>
          </a:p>
        </p:txBody>
      </p:sp>
      <p:pic>
        <p:nvPicPr>
          <p:cNvPr id="5" name="Picture 2" descr="Totallsolated &#10;o &#10;IsolatedS &#10;is02susc &#10;susc2iso &#10;IsolatedE &#10;exp2iso &#10;IsolatedFromSusc &#10;o &#10;ExposedFromSusc &#10;susc2exp &#10;o &#10;TreatedFro &#10;quar2rx &#10;QuarantinedFromIsolated &#10;o &#10;o &#10;infec2rx &#10;isoinfec2quar &#10;Infectious &#10;o &#10;Di &#10;RecoveredFromInfectious ">
            <a:extLst>
              <a:ext uri="{FF2B5EF4-FFF2-40B4-BE49-F238E27FC236}">
                <a16:creationId xmlns:a16="http://schemas.microsoft.com/office/drawing/2014/main" id="{B425EA03-393A-F542-9148-3A7FEE149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322" y="1408394"/>
            <a:ext cx="8589592" cy="490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346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97120-8A6F-8942-95AA-09D5BD427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318" y="0"/>
            <a:ext cx="10515600" cy="1325563"/>
          </a:xfrm>
        </p:spPr>
        <p:txBody>
          <a:bodyPr/>
          <a:lstStyle/>
          <a:p>
            <a:r>
              <a:rPr lang="en-US" dirty="0"/>
              <a:t>Our simulation (world level)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ABDBAE-4DF3-E44E-A214-CEC2FFEC5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68" y="1448935"/>
            <a:ext cx="11211732" cy="394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21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262431"/>
            <a:ext cx="2970212" cy="471571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Need tax to provide services</a:t>
            </a:r>
          </a:p>
          <a:p>
            <a:r>
              <a:rPr lang="en-US" dirty="0"/>
              <a:t>But taxes creates inefficient: Deadweight loss. </a:t>
            </a:r>
          </a:p>
          <a:p>
            <a:r>
              <a:rPr lang="en-US" dirty="0"/>
              <a:t>Goods with positive externality (vaccine) are under consumed</a:t>
            </a:r>
          </a:p>
          <a:p>
            <a:r>
              <a:rPr lang="en-US" dirty="0"/>
              <a:t>Raising taxes to help subsidize may be beneficial</a:t>
            </a:r>
          </a:p>
          <a:p>
            <a:endParaRPr lang="en-US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76B248CE-38DC-A449-B99B-2459CEDE7C9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520782" y="3018632"/>
            <a:ext cx="1212850" cy="830263"/>
          </a:xfrm>
          <a:prstGeom prst="triangle">
            <a:avLst>
              <a:gd name="adj" fmla="val 47644"/>
            </a:avLst>
          </a:prstGeom>
          <a:solidFill>
            <a:srgbClr val="FFCC66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dirty="0">
                <a:cs typeface="Arial" charset="0"/>
              </a:rPr>
              <a:t>DWL</a:t>
            </a:r>
          </a:p>
        </p:txBody>
      </p:sp>
      <p:sp>
        <p:nvSpPr>
          <p:cNvPr id="5" name="Line 3">
            <a:extLst>
              <a:ext uri="{FF2B5EF4-FFF2-40B4-BE49-F238E27FC236}">
                <a16:creationId xmlns:a16="http://schemas.microsoft.com/office/drawing/2014/main" id="{C5811136-A87D-CD44-935A-4F5103F4E99B}"/>
              </a:ext>
            </a:extLst>
          </p:cNvPr>
          <p:cNvSpPr>
            <a:spLocks noChangeShapeType="1"/>
          </p:cNvSpPr>
          <p:nvPr/>
        </p:nvSpPr>
        <p:spPr bwMode="auto">
          <a:xfrm>
            <a:off x="7705725" y="2805113"/>
            <a:ext cx="0" cy="27479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590D64E-C913-D649-884D-201A19950753}"/>
              </a:ext>
            </a:extLst>
          </p:cNvPr>
          <p:cNvGrpSpPr>
            <a:grpSpLocks/>
          </p:cNvGrpSpPr>
          <p:nvPr/>
        </p:nvGrpSpPr>
        <p:grpSpPr bwMode="auto">
          <a:xfrm>
            <a:off x="5592763" y="927101"/>
            <a:ext cx="4305300" cy="4824413"/>
            <a:chOff x="2305" y="942"/>
            <a:chExt cx="2712" cy="266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8C92487-C025-2C45-9956-0914E49536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24" y="1167"/>
              <a:ext cx="2382" cy="2331"/>
              <a:chOff x="2424" y="1167"/>
              <a:chExt cx="2400" cy="2079"/>
            </a:xfrm>
          </p:grpSpPr>
          <p:sp>
            <p:nvSpPr>
              <p:cNvPr id="10" name="Line 7">
                <a:extLst>
                  <a:ext uri="{FF2B5EF4-FFF2-40B4-BE49-F238E27FC236}">
                    <a16:creationId xmlns:a16="http://schemas.microsoft.com/office/drawing/2014/main" id="{CED8F786-721D-2943-9234-50D88AEBD8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4" y="1167"/>
                <a:ext cx="0" cy="20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8">
                <a:extLst>
                  <a:ext uri="{FF2B5EF4-FFF2-40B4-BE49-F238E27FC236}">
                    <a16:creationId xmlns:a16="http://schemas.microsoft.com/office/drawing/2014/main" id="{7ADD1CA4-9E1F-C545-832D-2EAE35C020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4" y="3246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Text Box 9">
              <a:extLst>
                <a:ext uri="{FF2B5EF4-FFF2-40B4-BE49-F238E27FC236}">
                  <a16:creationId xmlns:a16="http://schemas.microsoft.com/office/drawing/2014/main" id="{83C7E14B-FD12-034A-8AED-1878EBFBAE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5" y="942"/>
              <a:ext cx="233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300" i="1">
                  <a:cs typeface="Arial" charset="0"/>
                </a:rPr>
                <a:t>P</a:t>
              </a:r>
            </a:p>
          </p:txBody>
        </p:sp>
        <p:sp>
          <p:nvSpPr>
            <p:cNvPr id="9" name="Text Box 10">
              <a:extLst>
                <a:ext uri="{FF2B5EF4-FFF2-40B4-BE49-F238E27FC236}">
                  <a16:creationId xmlns:a16="http://schemas.microsoft.com/office/drawing/2014/main" id="{1EB7EA57-85B4-234F-9CA4-3A6949BF91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4" y="3363"/>
              <a:ext cx="233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300" i="1">
                  <a:cs typeface="Arial" charset="0"/>
                </a:rPr>
                <a:t>Q</a:t>
              </a:r>
            </a:p>
          </p:txBody>
        </p:sp>
      </p:grpSp>
      <p:sp>
        <p:nvSpPr>
          <p:cNvPr id="12" name="Text Box 11">
            <a:extLst>
              <a:ext uri="{FF2B5EF4-FFF2-40B4-BE49-F238E27FC236}">
                <a16:creationId xmlns:a16="http://schemas.microsoft.com/office/drawing/2014/main" id="{2A667AB5-2D03-AC40-91D0-71E259696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5775" y="3854451"/>
            <a:ext cx="369888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300" i="1">
                <a:cs typeface="Arial" charset="0"/>
              </a:rPr>
              <a:t>D</a:t>
            </a:r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16B75B63-993B-214D-95AB-E3CC9E18DDE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4850" y="1485900"/>
            <a:ext cx="3659188" cy="2522538"/>
          </a:xfrm>
          <a:prstGeom prst="line">
            <a:avLst/>
          </a:prstGeom>
          <a:noFill/>
          <a:ln w="28575">
            <a:solidFill>
              <a:srgbClr val="3366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D37FC5C6-5AF4-AE41-9CCF-FB344C20E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8314" y="2441576"/>
            <a:ext cx="369887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300" i="1">
                <a:cs typeface="Arial" charset="0"/>
              </a:rPr>
              <a:t>S</a:t>
            </a:r>
          </a:p>
        </p:txBody>
      </p:sp>
      <p:sp>
        <p:nvSpPr>
          <p:cNvPr id="15" name="Line 14">
            <a:extLst>
              <a:ext uri="{FF2B5EF4-FFF2-40B4-BE49-F238E27FC236}">
                <a16:creationId xmlns:a16="http://schemas.microsoft.com/office/drawing/2014/main" id="{2966BEAB-5FC7-CB4E-8A7F-A5A08BF175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81676" y="2749551"/>
            <a:ext cx="3622675" cy="2805113"/>
          </a:xfrm>
          <a:prstGeom prst="line">
            <a:avLst/>
          </a:prstGeom>
          <a:noFill/>
          <a:ln w="28575">
            <a:solidFill>
              <a:srgbClr val="3366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B96F4C-E8EC-8A4E-B23B-5C1D9041E742}"/>
              </a:ext>
            </a:extLst>
          </p:cNvPr>
          <p:cNvGrpSpPr>
            <a:grpSpLocks/>
          </p:cNvGrpSpPr>
          <p:nvPr/>
        </p:nvGrpSpPr>
        <p:grpSpPr bwMode="auto">
          <a:xfrm>
            <a:off x="5251451" y="3836988"/>
            <a:ext cx="2449513" cy="442912"/>
            <a:chOff x="2348" y="2417"/>
            <a:chExt cx="1543" cy="279"/>
          </a:xfrm>
        </p:grpSpPr>
        <p:sp>
          <p:nvSpPr>
            <p:cNvPr id="17" name="Text Box 16">
              <a:extLst>
                <a:ext uri="{FF2B5EF4-FFF2-40B4-BE49-F238E27FC236}">
                  <a16:creationId xmlns:a16="http://schemas.microsoft.com/office/drawing/2014/main" id="{5F16380E-87FA-5B42-ACAC-280B4A220E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8" y="2417"/>
              <a:ext cx="335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300" i="1" dirty="0">
                  <a:cs typeface="Arial" charset="0"/>
                </a:rPr>
                <a:t>P</a:t>
              </a:r>
              <a:r>
                <a:rPr lang="en-US" sz="2300" i="1" baseline="-25000" dirty="0">
                  <a:cs typeface="Arial" charset="0"/>
                </a:rPr>
                <a:t>S</a:t>
              </a:r>
            </a:p>
          </p:txBody>
        </p:sp>
        <p:sp>
          <p:nvSpPr>
            <p:cNvPr id="18" name="Line 17">
              <a:extLst>
                <a:ext uri="{FF2B5EF4-FFF2-40B4-BE49-F238E27FC236}">
                  <a16:creationId xmlns:a16="http://schemas.microsoft.com/office/drawing/2014/main" id="{6E40F977-E241-3444-8345-3801716FE5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82" y="2556"/>
              <a:ext cx="120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D88074-97CA-454B-89BA-CC9A8E4079FD}"/>
              </a:ext>
            </a:extLst>
          </p:cNvPr>
          <p:cNvGrpSpPr>
            <a:grpSpLocks/>
          </p:cNvGrpSpPr>
          <p:nvPr/>
        </p:nvGrpSpPr>
        <p:grpSpPr bwMode="auto">
          <a:xfrm>
            <a:off x="5246689" y="2584450"/>
            <a:ext cx="2454275" cy="446088"/>
            <a:chOff x="2345" y="1628"/>
            <a:chExt cx="1546" cy="281"/>
          </a:xfrm>
        </p:grpSpPr>
        <p:sp>
          <p:nvSpPr>
            <p:cNvPr id="20" name="Text Box 19">
              <a:extLst>
                <a:ext uri="{FF2B5EF4-FFF2-40B4-BE49-F238E27FC236}">
                  <a16:creationId xmlns:a16="http://schemas.microsoft.com/office/drawing/2014/main" id="{BDB6321D-DC1D-3B4B-8D27-AA0B4A2490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5" y="1628"/>
              <a:ext cx="335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300" i="1" dirty="0">
                  <a:cs typeface="Arial" charset="0"/>
                </a:rPr>
                <a:t>P</a:t>
              </a:r>
              <a:r>
                <a:rPr lang="en-US" sz="2300" i="1" baseline="-25000" dirty="0">
                  <a:cs typeface="Arial" charset="0"/>
                </a:rPr>
                <a:t>B</a:t>
              </a:r>
            </a:p>
          </p:txBody>
        </p:sp>
        <p:sp>
          <p:nvSpPr>
            <p:cNvPr id="21" name="Line 20">
              <a:extLst>
                <a:ext uri="{FF2B5EF4-FFF2-40B4-BE49-F238E27FC236}">
                  <a16:creationId xmlns:a16="http://schemas.microsoft.com/office/drawing/2014/main" id="{8937E92D-791E-8948-AB14-CCD005D48B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82" y="1770"/>
              <a:ext cx="120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Line 21">
            <a:extLst>
              <a:ext uri="{FF2B5EF4-FFF2-40B4-BE49-F238E27FC236}">
                <a16:creationId xmlns:a16="http://schemas.microsoft.com/office/drawing/2014/main" id="{A8DA951A-EF6D-2349-84C1-7F27B33667E1}"/>
              </a:ext>
            </a:extLst>
          </p:cNvPr>
          <p:cNvSpPr>
            <a:spLocks noChangeShapeType="1"/>
          </p:cNvSpPr>
          <p:nvPr/>
        </p:nvSpPr>
        <p:spPr bwMode="auto">
          <a:xfrm>
            <a:off x="8561388" y="3403600"/>
            <a:ext cx="0" cy="21463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Box 22">
            <a:extLst>
              <a:ext uri="{FF2B5EF4-FFF2-40B4-BE49-F238E27FC236}">
                <a16:creationId xmlns:a16="http://schemas.microsoft.com/office/drawing/2014/main" id="{8A3F5DD5-073E-684B-B2D7-7D05EEB0D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1351" y="5551488"/>
            <a:ext cx="588963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300" i="1" dirty="0">
                <a:cs typeface="Arial" charset="0"/>
              </a:rPr>
              <a:t>Q*</a:t>
            </a:r>
            <a:endParaRPr lang="en-US" sz="2300" i="1" baseline="-25000" dirty="0">
              <a:cs typeface="Arial" charset="0"/>
            </a:endParaRPr>
          </a:p>
        </p:txBody>
      </p:sp>
      <p:sp>
        <p:nvSpPr>
          <p:cNvPr id="24" name="Text Box 23">
            <a:extLst>
              <a:ext uri="{FF2B5EF4-FFF2-40B4-BE49-F238E27FC236}">
                <a16:creationId xmlns:a16="http://schemas.microsoft.com/office/drawing/2014/main" id="{349F843F-9020-2D43-BB10-5B6B4F041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4101" y="5551488"/>
            <a:ext cx="588963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300" i="1" dirty="0">
                <a:cs typeface="Arial" charset="0"/>
              </a:rPr>
              <a:t>Q</a:t>
            </a:r>
            <a:r>
              <a:rPr lang="en-US" sz="2300" i="1" baseline="30000" dirty="0">
                <a:cs typeface="Arial" charset="0"/>
              </a:rPr>
              <a:t>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734A8A-5466-D24B-A74C-30D4F19E962C}"/>
              </a:ext>
            </a:extLst>
          </p:cNvPr>
          <p:cNvSpPr txBox="1"/>
          <p:nvPr/>
        </p:nvSpPr>
        <p:spPr>
          <a:xfrm>
            <a:off x="6031337" y="3258693"/>
            <a:ext cx="135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Tax Revenue</a:t>
            </a:r>
          </a:p>
        </p:txBody>
      </p:sp>
    </p:spTree>
    <p:extLst>
      <p:ext uri="{BB962C8B-B14F-4D97-AF65-F5344CB8AC3E}">
        <p14:creationId xmlns:p14="http://schemas.microsoft.com/office/powerpoint/2010/main" val="619828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7452B-3AB1-3141-93FF-853110C33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Increasing DWL and Laffer curve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D4630-7A29-C741-B883-5488591C9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ACCFDBD6-028D-CD41-8328-FEE3F35DB64D}"/>
              </a:ext>
            </a:extLst>
          </p:cNvPr>
          <p:cNvGrpSpPr>
            <a:grpSpLocks/>
          </p:cNvGrpSpPr>
          <p:nvPr/>
        </p:nvGrpSpPr>
        <p:grpSpPr bwMode="auto">
          <a:xfrm>
            <a:off x="5591175" y="2271714"/>
            <a:ext cx="4508500" cy="3881437"/>
            <a:chOff x="2401" y="1130"/>
            <a:chExt cx="2840" cy="2445"/>
          </a:xfrm>
        </p:grpSpPr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id="{BEF6F4B6-CA19-C347-9E4E-5EAE36BB7E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12" y="1401"/>
              <a:ext cx="2382" cy="1897"/>
              <a:chOff x="2424" y="1167"/>
              <a:chExt cx="2400" cy="2079"/>
            </a:xfrm>
          </p:grpSpPr>
          <p:sp>
            <p:nvSpPr>
              <p:cNvPr id="14" name="Line 5">
                <a:extLst>
                  <a:ext uri="{FF2B5EF4-FFF2-40B4-BE49-F238E27FC236}">
                    <a16:creationId xmlns:a16="http://schemas.microsoft.com/office/drawing/2014/main" id="{02B2E619-37CC-904F-A56C-48549205BD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4" y="1167"/>
                <a:ext cx="0" cy="20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6">
                <a:extLst>
                  <a:ext uri="{FF2B5EF4-FFF2-40B4-BE49-F238E27FC236}">
                    <a16:creationId xmlns:a16="http://schemas.microsoft.com/office/drawing/2014/main" id="{028B8A78-66BC-4C45-A3A0-9CF72336C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4" y="3246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" name="Text Box 7">
              <a:extLst>
                <a:ext uri="{FF2B5EF4-FFF2-40B4-BE49-F238E27FC236}">
                  <a16:creationId xmlns:a16="http://schemas.microsoft.com/office/drawing/2014/main" id="{50A8A131-95FE-D44E-B978-2096975B61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1" y="1130"/>
              <a:ext cx="557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300" i="1" dirty="0">
                  <a:cs typeface="Arial" charset="0"/>
                </a:rPr>
                <a:t>DWL</a:t>
              </a:r>
            </a:p>
          </p:txBody>
        </p:sp>
        <p:sp>
          <p:nvSpPr>
            <p:cNvPr id="13" name="Text Box 8">
              <a:extLst>
                <a:ext uri="{FF2B5EF4-FFF2-40B4-BE49-F238E27FC236}">
                  <a16:creationId xmlns:a16="http://schemas.microsoft.com/office/drawing/2014/main" id="{FDEB310E-E831-9546-9DA5-7431CB12B8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6" y="3296"/>
              <a:ext cx="815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300">
                  <a:cs typeface="Arial" charset="0"/>
                </a:rPr>
                <a:t>Tax size</a:t>
              </a:r>
            </a:p>
          </p:txBody>
        </p:sp>
      </p:grpSp>
      <p:sp>
        <p:nvSpPr>
          <p:cNvPr id="17" name="Arc 10">
            <a:extLst>
              <a:ext uri="{FF2B5EF4-FFF2-40B4-BE49-F238E27FC236}">
                <a16:creationId xmlns:a16="http://schemas.microsoft.com/office/drawing/2014/main" id="{12091CC8-A3B3-9B48-BF77-064A4E2BC76D}"/>
              </a:ext>
            </a:extLst>
          </p:cNvPr>
          <p:cNvSpPr>
            <a:spLocks/>
          </p:cNvSpPr>
          <p:nvPr/>
        </p:nvSpPr>
        <p:spPr bwMode="auto">
          <a:xfrm flipV="1">
            <a:off x="6094414" y="1365250"/>
            <a:ext cx="3267075" cy="4332288"/>
          </a:xfrm>
          <a:custGeom>
            <a:avLst/>
            <a:gdLst>
              <a:gd name="T0" fmla="*/ 0 w 20026"/>
              <a:gd name="T1" fmla="*/ 0 h 21600"/>
              <a:gd name="T2" fmla="*/ 2147483647 w 20026"/>
              <a:gd name="T3" fmla="*/ 2147483647 h 21600"/>
              <a:gd name="T4" fmla="*/ 0 w 20026"/>
              <a:gd name="T5" fmla="*/ 2147483647 h 21600"/>
              <a:gd name="T6" fmla="*/ 0 60000 65536"/>
              <a:gd name="T7" fmla="*/ 0 60000 65536"/>
              <a:gd name="T8" fmla="*/ 0 60000 65536"/>
              <a:gd name="T9" fmla="*/ 0 w 20026"/>
              <a:gd name="T10" fmla="*/ 0 h 21600"/>
              <a:gd name="T11" fmla="*/ 20026 w 2002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026" h="21600" fill="none" extrusionOk="0">
                <a:moveTo>
                  <a:pt x="-1" y="0"/>
                </a:moveTo>
                <a:cubicBezTo>
                  <a:pt x="8803" y="0"/>
                  <a:pt x="16725" y="5342"/>
                  <a:pt x="20025" y="13504"/>
                </a:cubicBezTo>
              </a:path>
              <a:path w="20026" h="21600" stroke="0" extrusionOk="0">
                <a:moveTo>
                  <a:pt x="-1" y="0"/>
                </a:moveTo>
                <a:cubicBezTo>
                  <a:pt x="8803" y="0"/>
                  <a:pt x="16725" y="5342"/>
                  <a:pt x="20025" y="13504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" name="Group 4">
            <a:extLst>
              <a:ext uri="{FF2B5EF4-FFF2-40B4-BE49-F238E27FC236}">
                <a16:creationId xmlns:a16="http://schemas.microsoft.com/office/drawing/2014/main" id="{6D667D2B-A2FF-5F44-806D-6AEBD79324A9}"/>
              </a:ext>
            </a:extLst>
          </p:cNvPr>
          <p:cNvGrpSpPr>
            <a:grpSpLocks/>
          </p:cNvGrpSpPr>
          <p:nvPr/>
        </p:nvGrpSpPr>
        <p:grpSpPr bwMode="auto">
          <a:xfrm>
            <a:off x="2055811" y="1553197"/>
            <a:ext cx="4108450" cy="4595809"/>
            <a:chOff x="2639" y="687"/>
            <a:chExt cx="2588" cy="2895"/>
          </a:xfrm>
        </p:grpSpPr>
        <p:grpSp>
          <p:nvGrpSpPr>
            <p:cNvPr id="19" name="Group 5">
              <a:extLst>
                <a:ext uri="{FF2B5EF4-FFF2-40B4-BE49-F238E27FC236}">
                  <a16:creationId xmlns:a16="http://schemas.microsoft.com/office/drawing/2014/main" id="{F141AC22-E16C-394E-9B88-6BE35C2BA5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12" y="1206"/>
              <a:ext cx="2382" cy="2092"/>
              <a:chOff x="2424" y="1167"/>
              <a:chExt cx="2400" cy="2079"/>
            </a:xfrm>
          </p:grpSpPr>
          <p:sp>
            <p:nvSpPr>
              <p:cNvPr id="22" name="Line 6">
                <a:extLst>
                  <a:ext uri="{FF2B5EF4-FFF2-40B4-BE49-F238E27FC236}">
                    <a16:creationId xmlns:a16="http://schemas.microsoft.com/office/drawing/2014/main" id="{E6670449-B87F-AA4A-B940-1435466F2D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4" y="1167"/>
                <a:ext cx="0" cy="20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7">
                <a:extLst>
                  <a:ext uri="{FF2B5EF4-FFF2-40B4-BE49-F238E27FC236}">
                    <a16:creationId xmlns:a16="http://schemas.microsoft.com/office/drawing/2014/main" id="{A0D10DDF-ED8F-CC4E-9D5F-7C6EB199E5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4" y="3246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Text Box 8">
              <a:extLst>
                <a:ext uri="{FF2B5EF4-FFF2-40B4-BE49-F238E27FC236}">
                  <a16:creationId xmlns:a16="http://schemas.microsoft.com/office/drawing/2014/main" id="{7E130D8A-165C-0A41-B042-5C316B36EB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2" y="3303"/>
              <a:ext cx="815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300">
                  <a:cs typeface="Arial" charset="0"/>
                </a:rPr>
                <a:t>Tax size</a:t>
              </a:r>
            </a:p>
          </p:txBody>
        </p:sp>
        <p:sp>
          <p:nvSpPr>
            <p:cNvPr id="21" name="Text Box 9">
              <a:extLst>
                <a:ext uri="{FF2B5EF4-FFF2-40B4-BE49-F238E27FC236}">
                  <a16:creationId xmlns:a16="http://schemas.microsoft.com/office/drawing/2014/main" id="{D74CC76F-1840-8D44-8D44-8D0CDF655C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9" y="687"/>
              <a:ext cx="818" cy="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300" dirty="0">
                  <a:cs typeface="Arial" charset="0"/>
                </a:rPr>
                <a:t>Tax revenue</a:t>
              </a:r>
            </a:p>
          </p:txBody>
        </p:sp>
      </p:grpSp>
      <p:grpSp>
        <p:nvGrpSpPr>
          <p:cNvPr id="24" name="Group 10">
            <a:extLst>
              <a:ext uri="{FF2B5EF4-FFF2-40B4-BE49-F238E27FC236}">
                <a16:creationId xmlns:a16="http://schemas.microsoft.com/office/drawing/2014/main" id="{FC1034E4-5C19-B743-8C8D-B3B6E19A4D18}"/>
              </a:ext>
            </a:extLst>
          </p:cNvPr>
          <p:cNvGrpSpPr>
            <a:grpSpLocks/>
          </p:cNvGrpSpPr>
          <p:nvPr/>
        </p:nvGrpSpPr>
        <p:grpSpPr bwMode="auto">
          <a:xfrm>
            <a:off x="2184399" y="3426449"/>
            <a:ext cx="3338513" cy="3446462"/>
            <a:chOff x="2720" y="1867"/>
            <a:chExt cx="2103" cy="2171"/>
          </a:xfrm>
        </p:grpSpPr>
        <p:sp>
          <p:nvSpPr>
            <p:cNvPr id="25" name="Arc 11">
              <a:extLst>
                <a:ext uri="{FF2B5EF4-FFF2-40B4-BE49-F238E27FC236}">
                  <a16:creationId xmlns:a16="http://schemas.microsoft.com/office/drawing/2014/main" id="{357CA9AA-4674-B94A-88A7-36F8F748E68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720" y="1867"/>
              <a:ext cx="1125" cy="2170"/>
            </a:xfrm>
            <a:custGeom>
              <a:avLst/>
              <a:gdLst>
                <a:gd name="T0" fmla="*/ 0 w 20396"/>
                <a:gd name="T1" fmla="*/ 0 h 21600"/>
                <a:gd name="T2" fmla="*/ 0 w 20396"/>
                <a:gd name="T3" fmla="*/ 0 h 21600"/>
                <a:gd name="T4" fmla="*/ 0 w 20396"/>
                <a:gd name="T5" fmla="*/ 0 h 21600"/>
                <a:gd name="T6" fmla="*/ 0 60000 65536"/>
                <a:gd name="T7" fmla="*/ 0 60000 65536"/>
                <a:gd name="T8" fmla="*/ 0 60000 65536"/>
                <a:gd name="T9" fmla="*/ 0 w 20396"/>
                <a:gd name="T10" fmla="*/ 0 h 21600"/>
                <a:gd name="T11" fmla="*/ 20396 w 2039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396" h="21600" fill="none" extrusionOk="0">
                  <a:moveTo>
                    <a:pt x="0" y="0"/>
                  </a:moveTo>
                  <a:cubicBezTo>
                    <a:pt x="29" y="0"/>
                    <a:pt x="58" y="-1"/>
                    <a:pt x="87" y="0"/>
                  </a:cubicBezTo>
                  <a:cubicBezTo>
                    <a:pt x="9180" y="0"/>
                    <a:pt x="17299" y="5695"/>
                    <a:pt x="20396" y="14244"/>
                  </a:cubicBezTo>
                </a:path>
                <a:path w="20396" h="21600" stroke="0" extrusionOk="0">
                  <a:moveTo>
                    <a:pt x="0" y="0"/>
                  </a:moveTo>
                  <a:cubicBezTo>
                    <a:pt x="29" y="0"/>
                    <a:pt x="58" y="-1"/>
                    <a:pt x="87" y="0"/>
                  </a:cubicBezTo>
                  <a:cubicBezTo>
                    <a:pt x="9180" y="0"/>
                    <a:pt x="17299" y="5695"/>
                    <a:pt x="20396" y="14244"/>
                  </a:cubicBezTo>
                  <a:lnTo>
                    <a:pt x="87" y="21600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Arc 12">
              <a:extLst>
                <a:ext uri="{FF2B5EF4-FFF2-40B4-BE49-F238E27FC236}">
                  <a16:creationId xmlns:a16="http://schemas.microsoft.com/office/drawing/2014/main" id="{DA59CFEB-DE1B-FD4D-BAC6-05932C0DC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3" y="1868"/>
              <a:ext cx="980" cy="2170"/>
            </a:xfrm>
            <a:custGeom>
              <a:avLst/>
              <a:gdLst>
                <a:gd name="T0" fmla="*/ 0 w 20396"/>
                <a:gd name="T1" fmla="*/ 0 h 21600"/>
                <a:gd name="T2" fmla="*/ 0 w 20396"/>
                <a:gd name="T3" fmla="*/ 0 h 21600"/>
                <a:gd name="T4" fmla="*/ 0 w 20396"/>
                <a:gd name="T5" fmla="*/ 0 h 21600"/>
                <a:gd name="T6" fmla="*/ 0 60000 65536"/>
                <a:gd name="T7" fmla="*/ 0 60000 65536"/>
                <a:gd name="T8" fmla="*/ 0 60000 65536"/>
                <a:gd name="T9" fmla="*/ 0 w 20396"/>
                <a:gd name="T10" fmla="*/ 0 h 21600"/>
                <a:gd name="T11" fmla="*/ 20396 w 2039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396" h="21600" fill="none" extrusionOk="0">
                  <a:moveTo>
                    <a:pt x="0" y="0"/>
                  </a:moveTo>
                  <a:cubicBezTo>
                    <a:pt x="29" y="0"/>
                    <a:pt x="58" y="-1"/>
                    <a:pt x="87" y="0"/>
                  </a:cubicBezTo>
                  <a:cubicBezTo>
                    <a:pt x="9180" y="0"/>
                    <a:pt x="17299" y="5695"/>
                    <a:pt x="20396" y="14244"/>
                  </a:cubicBezTo>
                </a:path>
                <a:path w="20396" h="21600" stroke="0" extrusionOk="0">
                  <a:moveTo>
                    <a:pt x="0" y="0"/>
                  </a:moveTo>
                  <a:cubicBezTo>
                    <a:pt x="29" y="0"/>
                    <a:pt x="58" y="-1"/>
                    <a:pt x="87" y="0"/>
                  </a:cubicBezTo>
                  <a:cubicBezTo>
                    <a:pt x="9180" y="0"/>
                    <a:pt x="17299" y="5695"/>
                    <a:pt x="20396" y="14244"/>
                  </a:cubicBezTo>
                  <a:lnTo>
                    <a:pt x="87" y="21600"/>
                  </a:lnTo>
                  <a:close/>
                </a:path>
              </a:pathLst>
            </a:custGeom>
            <a:noFill/>
            <a:ln w="28575">
              <a:solidFill>
                <a:srgbClr val="00CC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2843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Based on Real Countries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Asland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Based on Chile</a:t>
            </a:r>
          </a:p>
          <a:p>
            <a:r>
              <a:rPr lang="en-US" dirty="0" err="1"/>
              <a:t>Crogoon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Based on Seychelles</a:t>
            </a:r>
          </a:p>
          <a:p>
            <a:r>
              <a:rPr lang="en-US" dirty="0" err="1"/>
              <a:t>Cheshireland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Based on Guangdong, China and Hong Kong</a:t>
            </a:r>
          </a:p>
          <a:p>
            <a:r>
              <a:rPr lang="en-US" dirty="0" err="1"/>
              <a:t>Totora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Based on NE India: Uttar Pradesh, Bihar, Jharkhand, and West Bengal</a:t>
            </a:r>
          </a:p>
          <a:p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2059310"/>
            <a:ext cx="3886200" cy="3883969"/>
          </a:xfrm>
        </p:spPr>
      </p:pic>
    </p:spTree>
    <p:extLst>
      <p:ext uri="{BB962C8B-B14F-4D97-AF65-F5344CB8AC3E}">
        <p14:creationId xmlns:p14="http://schemas.microsoft.com/office/powerpoint/2010/main" val="1674535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9E4BC-F87F-6646-9A69-DC60AD228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6F6F2-A9ED-244A-B856-693B8C317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9527931" cy="4529137"/>
          </a:xfrm>
        </p:spPr>
        <p:txBody>
          <a:bodyPr numCol="1"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Pandemic Game</a:t>
            </a:r>
          </a:p>
          <a:p>
            <a:r>
              <a:rPr lang="en-US" dirty="0"/>
              <a:t>Host Nations</a:t>
            </a:r>
          </a:p>
        </p:txBody>
      </p:sp>
    </p:spTree>
    <p:extLst>
      <p:ext uri="{BB962C8B-B14F-4D97-AF65-F5344CB8AC3E}">
        <p14:creationId xmlns:p14="http://schemas.microsoft.com/office/powerpoint/2010/main" val="2972330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used to build countries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700" dirty="0"/>
              <a:t>Population and culture</a:t>
            </a:r>
          </a:p>
          <a:p>
            <a:r>
              <a:rPr lang="en-US" sz="1700" dirty="0"/>
              <a:t>Media Exposure and usage</a:t>
            </a:r>
          </a:p>
          <a:p>
            <a:r>
              <a:rPr lang="en-US" sz="1700" dirty="0"/>
              <a:t>Employment rate</a:t>
            </a:r>
          </a:p>
          <a:p>
            <a:r>
              <a:rPr lang="en-US" sz="1700" dirty="0"/>
              <a:t>Number of households</a:t>
            </a:r>
          </a:p>
          <a:p>
            <a:r>
              <a:rPr lang="en-US" sz="1700" dirty="0"/>
              <a:t>Population distribution</a:t>
            </a:r>
          </a:p>
          <a:p>
            <a:r>
              <a:rPr lang="en-US" sz="1700" dirty="0"/>
              <a:t>2011 GDP by Sector</a:t>
            </a:r>
          </a:p>
          <a:p>
            <a:r>
              <a:rPr lang="en-US" sz="1700" dirty="0"/>
              <a:t>Transportation usage, passenger versus cargo</a:t>
            </a:r>
          </a:p>
          <a:p>
            <a:r>
              <a:rPr lang="en-US" sz="1700" dirty="0"/>
              <a:t>Exports and imports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600" dirty="0"/>
              <a:t>Most data was collected from census records, statistical sites, and surveys.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600" dirty="0"/>
              <a:t>Data was used to gauge policy impact variance between countries.</a:t>
            </a:r>
          </a:p>
          <a:p>
            <a:pPr marL="0" indent="0">
              <a:buNone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966658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225E7-BCE0-5245-8B77-13ED79CB9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Pandemic Game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9D8BBF-ADAB-4C4C-96E0-2C70934E6A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8914" y="1690688"/>
            <a:ext cx="7794886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FFF127-598B-A347-B90A-92DC00E4C69D}"/>
              </a:ext>
            </a:extLst>
          </p:cNvPr>
          <p:cNvSpPr txBox="1"/>
          <p:nvPr/>
        </p:nvSpPr>
        <p:spPr>
          <a:xfrm>
            <a:off x="698643" y="1941816"/>
            <a:ext cx="26610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ghs.batten.virginia.edu</a:t>
            </a:r>
            <a:endParaRPr lang="en-US" dirty="0"/>
          </a:p>
          <a:p>
            <a:endParaRPr lang="en-US" dirty="0"/>
          </a:p>
          <a:p>
            <a:r>
              <a:rPr lang="en-US" dirty="0"/>
              <a:t>Sign in as student</a:t>
            </a:r>
          </a:p>
          <a:p>
            <a:endParaRPr lang="en-US" dirty="0"/>
          </a:p>
          <a:p>
            <a:r>
              <a:rPr lang="en-US" dirty="0"/>
              <a:t>Don’t need to enter a real email (</a:t>
            </a:r>
            <a:r>
              <a:rPr lang="en-US" dirty="0" err="1"/>
              <a:t>a@b.com</a:t>
            </a:r>
            <a:r>
              <a:rPr lang="en-US" dirty="0"/>
              <a:t> is fine)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757B108-BB00-C14F-A278-E691547ED9A8}"/>
              </a:ext>
            </a:extLst>
          </p:cNvPr>
          <p:cNvCxnSpPr/>
          <p:nvPr/>
        </p:nvCxnSpPr>
        <p:spPr>
          <a:xfrm flipH="1" flipV="1">
            <a:off x="9390580" y="4068566"/>
            <a:ext cx="410966" cy="10274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884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225E7-BCE0-5245-8B77-13ED79CB9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33" y="2668058"/>
            <a:ext cx="10515600" cy="1325563"/>
          </a:xfrm>
        </p:spPr>
        <p:txBody>
          <a:bodyPr/>
          <a:lstStyle/>
          <a:p>
            <a:r>
              <a:rPr lang="en-US" dirty="0"/>
              <a:t>The Pandemic Game:</a:t>
            </a:r>
            <a:br>
              <a:rPr lang="en-US" dirty="0"/>
            </a:br>
            <a:r>
              <a:rPr lang="en-US" dirty="0"/>
              <a:t>Interface Walkthrough</a:t>
            </a:r>
          </a:p>
        </p:txBody>
      </p:sp>
    </p:spTree>
    <p:extLst>
      <p:ext uri="{BB962C8B-B14F-4D97-AF65-F5344CB8AC3E}">
        <p14:creationId xmlns:p14="http://schemas.microsoft.com/office/powerpoint/2010/main" val="400412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Educational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0067"/>
            <a:ext cx="10515600" cy="5207000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cumin Pro SemiCondensed Semibo" panose="020B0506020202020204" pitchFamily="34" charset="77"/>
                <a:cs typeface="Big Caslon Medium" panose="02000603090000020003" pitchFamily="2" charset="-79"/>
              </a:rPr>
              <a:t>Cooperation and Consensus Building</a:t>
            </a:r>
            <a:r>
              <a:rPr lang="en-US" sz="2400" dirty="0">
                <a:cs typeface="Big Caslon Medium" panose="02000603090000020003" pitchFamily="2" charset="-79"/>
              </a:rPr>
              <a:t>: issues like pandemics are global and cannot be solved by a single country; teams with conflicting interests must cooperate to resolve the situation</a:t>
            </a:r>
          </a:p>
          <a:p>
            <a:r>
              <a:rPr lang="en-US" sz="2400" b="1" dirty="0">
                <a:latin typeface="Acumin Pro SemiCondensed Semibo" panose="020B0506020202020204" pitchFamily="34" charset="77"/>
                <a:cs typeface="Big Caslon Medium" panose="02000603090000020003" pitchFamily="2" charset="-79"/>
              </a:rPr>
              <a:t>Crisis Management</a:t>
            </a:r>
            <a:r>
              <a:rPr lang="en-US" sz="2400" dirty="0">
                <a:cs typeface="Big Caslon Medium" panose="02000603090000020003" pitchFamily="2" charset="-79"/>
              </a:rPr>
              <a:t>: participants must make learn to make effective decisions while the clock ticks down</a:t>
            </a:r>
          </a:p>
          <a:p>
            <a:r>
              <a:rPr lang="en-US" sz="2400" b="1" dirty="0">
                <a:latin typeface="Acumin Pro SemiCondensed Semibo" panose="020B0506020202020204" pitchFamily="34" charset="77"/>
                <a:cs typeface="Big Caslon Medium" panose="02000603090000020003" pitchFamily="2" charset="-79"/>
              </a:rPr>
              <a:t>Solving Complex Problems</a:t>
            </a:r>
            <a:r>
              <a:rPr lang="en-US" sz="2400" dirty="0">
                <a:cs typeface="Big Caslon Medium" panose="02000603090000020003" pitchFamily="2" charset="-79"/>
              </a:rPr>
              <a:t>: simple solutions or simplistic thinking cannot capture the complex of a policy issue</a:t>
            </a:r>
          </a:p>
          <a:p>
            <a:r>
              <a:rPr lang="en-US" sz="2400" b="1" dirty="0">
                <a:latin typeface="Acumin Pro SemiCondensed Semibo" panose="020B0506020202020204" pitchFamily="34" charset="77"/>
                <a:cs typeface="Big Caslon Medium" panose="02000603090000020003" pitchFamily="2" charset="-79"/>
              </a:rPr>
              <a:t>Critical Analysis of Data</a:t>
            </a:r>
            <a:r>
              <a:rPr lang="en-US" sz="2400" dirty="0">
                <a:cs typeface="Big Caslon Medium" panose="02000603090000020003" pitchFamily="2" charset="-79"/>
              </a:rPr>
              <a:t>: participants are required to make decisions with limited information</a:t>
            </a:r>
          </a:p>
          <a:p>
            <a:r>
              <a:rPr lang="en-US" sz="2400" b="1" dirty="0">
                <a:latin typeface="Acumin Pro SemiCondensed Semibo" panose="020B0506020202020204" pitchFamily="34" charset="77"/>
                <a:cs typeface="Big Caslon Medium" panose="02000603090000020003" pitchFamily="2" charset="-79"/>
              </a:rPr>
              <a:t>Public Health Policy</a:t>
            </a:r>
            <a:r>
              <a:rPr lang="en-US" sz="2400" dirty="0">
                <a:cs typeface="Big Caslon Medium" panose="02000603090000020003" pitchFamily="2" charset="-79"/>
              </a:rPr>
              <a:t>: give participants a sense of the concerns and what tools are available</a:t>
            </a:r>
          </a:p>
          <a:p>
            <a:r>
              <a:rPr lang="en-US" sz="2400" b="1" dirty="0">
                <a:latin typeface="Acumin Pro SemiCondensed Semibo" panose="020B0506020202020204" pitchFamily="34" charset="77"/>
                <a:cs typeface="Big Caslon Medium" panose="02000603090000020003" pitchFamily="2" charset="-79"/>
              </a:rPr>
              <a:t>Interdisciplinary Approach</a:t>
            </a:r>
            <a:r>
              <a:rPr lang="en-US" sz="2400" dirty="0">
                <a:cs typeface="Big Caslon Medium" panose="02000603090000020003" pitchFamily="2" charset="-79"/>
              </a:rPr>
              <a:t>: public policy and science should compliment one another</a:t>
            </a:r>
          </a:p>
        </p:txBody>
      </p:sp>
    </p:spTree>
    <p:extLst>
      <p:ext uri="{BB962C8B-B14F-4D97-AF65-F5344CB8AC3E}">
        <p14:creationId xmlns:p14="http://schemas.microsoft.com/office/powerpoint/2010/main" val="3825633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EEA8521-9EF7-D54B-90FF-8131BE44E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235" y="553702"/>
            <a:ext cx="8984673" cy="625475"/>
          </a:xfrm>
        </p:spPr>
        <p:txBody>
          <a:bodyPr>
            <a:normAutofit fontScale="90000"/>
          </a:bodyPr>
          <a:lstStyle/>
          <a:p>
            <a:r>
              <a:rPr lang="en-US" dirty="0"/>
              <a:t>Simulation Structure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C34B60-5CF4-474C-848A-B7DBFF92C7B5}"/>
              </a:ext>
            </a:extLst>
          </p:cNvPr>
          <p:cNvSpPr txBox="1"/>
          <p:nvPr/>
        </p:nvSpPr>
        <p:spPr>
          <a:xfrm>
            <a:off x="898235" y="1331866"/>
            <a:ext cx="107434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175 days in 30 minutes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Instructor can determine death rate and country of origin (replayability)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Inter-team communication via chat feature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Negotiations and cooperation necessary to resolve the crisis without damaging economy</a:t>
            </a:r>
          </a:p>
        </p:txBody>
      </p:sp>
    </p:spTree>
    <p:extLst>
      <p:ext uri="{BB962C8B-B14F-4D97-AF65-F5344CB8AC3E}">
        <p14:creationId xmlns:p14="http://schemas.microsoft.com/office/powerpoint/2010/main" val="39547627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97467"/>
            <a:ext cx="10822969" cy="525894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Based off of policies that were enacted or proposed in past epidemics and in preparedness reports</a:t>
            </a:r>
          </a:p>
          <a:p>
            <a:r>
              <a:rPr lang="en-US" dirty="0"/>
              <a:t>Impacts based on data collected in scientific studies, surveys, and reports</a:t>
            </a:r>
          </a:p>
          <a:p>
            <a:r>
              <a:rPr lang="en-US" dirty="0"/>
              <a:t>Policies don’t always do what you’d expect</a:t>
            </a:r>
          </a:p>
          <a:p>
            <a:pPr lvl="1"/>
            <a:r>
              <a:rPr lang="en-US" dirty="0"/>
              <a:t>Closing schools</a:t>
            </a:r>
          </a:p>
          <a:p>
            <a:pPr lvl="2"/>
            <a:r>
              <a:rPr lang="en-US" sz="1800" dirty="0"/>
              <a:t>Can backfire, harm economy</a:t>
            </a:r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en-US" dirty="0"/>
              <a:t>Quarantine</a:t>
            </a:r>
          </a:p>
          <a:p>
            <a:pPr lvl="2"/>
            <a:r>
              <a:rPr lang="en-US" sz="1800" dirty="0"/>
              <a:t>Expensive and not very effective</a:t>
            </a:r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en-US" dirty="0"/>
              <a:t>Vaccines</a:t>
            </a:r>
          </a:p>
          <a:p>
            <a:pPr lvl="2"/>
            <a:r>
              <a:rPr lang="en-US" sz="1800" dirty="0"/>
              <a:t>Seasonal vaccines don’t protect against new strains</a:t>
            </a:r>
            <a:endParaRPr lang="en-US" sz="1800" dirty="0">
              <a:solidFill>
                <a:schemeClr val="accent3">
                  <a:lumMod val="75000"/>
                </a:schemeClr>
              </a:solidFill>
            </a:endParaRPr>
          </a:p>
          <a:p>
            <a:pPr lvl="2"/>
            <a:r>
              <a:rPr lang="en-US" sz="1800" dirty="0"/>
              <a:t>Not all vaccines develop effectively</a:t>
            </a:r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en-US" dirty="0"/>
              <a:t>Gloves, masks, and hand sanitizer </a:t>
            </a:r>
          </a:p>
          <a:p>
            <a:pPr lvl="2"/>
            <a:r>
              <a:rPr lang="en-US" sz="1800" dirty="0"/>
              <a:t>The flu virus can live 100x longer on gloves than on skin</a:t>
            </a:r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  <a:p>
            <a:pPr lvl="2"/>
            <a:r>
              <a:rPr lang="en-US" sz="1800" dirty="0"/>
              <a:t>Viruses are small enough to go through most masks</a:t>
            </a:r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  <a:p>
            <a:pPr lvl="2"/>
            <a:r>
              <a:rPr lang="en-US" sz="1800" dirty="0"/>
              <a:t>Distributing hand sanitizer can cause a condition of Risk Compensation</a:t>
            </a:r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263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your countries!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6EF6AF-8599-0B45-8069-CEA8481E5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267" y="1423094"/>
            <a:ext cx="8771468" cy="460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57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7F60A2-B678-F94F-9CD8-4B8AF8061F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Host Nations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81C9A62-6282-2248-A467-9EA858E904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Refugee Simulation</a:t>
            </a:r>
          </a:p>
          <a:p>
            <a:endParaRPr lang="en-US" dirty="0"/>
          </a:p>
          <a:p>
            <a:r>
              <a:rPr lang="en-US" dirty="0"/>
              <a:t>Motivated by pressing global issue of forced migration</a:t>
            </a:r>
          </a:p>
        </p:txBody>
      </p:sp>
    </p:spTree>
    <p:extLst>
      <p:ext uri="{BB962C8B-B14F-4D97-AF65-F5344CB8AC3E}">
        <p14:creationId xmlns:p14="http://schemas.microsoft.com/office/powerpoint/2010/main" val="201106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BE2799-7F65-6247-BF82-DAAA62DB5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87579" cy="6858000"/>
          </a:xfrm>
          <a:prstGeom prst="rect">
            <a:avLst/>
          </a:prstGeo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431BCFEE-3424-5B4E-BDAE-6E980FFA4500}"/>
              </a:ext>
            </a:extLst>
          </p:cNvPr>
          <p:cNvSpPr/>
          <p:nvPr/>
        </p:nvSpPr>
        <p:spPr>
          <a:xfrm rot="18337495">
            <a:off x="802567" y="5422020"/>
            <a:ext cx="868351" cy="541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3B4495A1-B7C9-0240-A706-209CF53FB087}"/>
              </a:ext>
            </a:extLst>
          </p:cNvPr>
          <p:cNvSpPr/>
          <p:nvPr/>
        </p:nvSpPr>
        <p:spPr>
          <a:xfrm rot="18337495">
            <a:off x="2086836" y="3588588"/>
            <a:ext cx="536474" cy="2630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7722BD89-6943-E84F-AEF6-3F1B39A2A905}"/>
              </a:ext>
            </a:extLst>
          </p:cNvPr>
          <p:cNvSpPr/>
          <p:nvPr/>
        </p:nvSpPr>
        <p:spPr>
          <a:xfrm rot="13778074">
            <a:off x="1441340" y="3491008"/>
            <a:ext cx="536474" cy="2630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136DCF77-8782-B844-928F-97151B807A10}"/>
              </a:ext>
            </a:extLst>
          </p:cNvPr>
          <p:cNvSpPr/>
          <p:nvPr/>
        </p:nvSpPr>
        <p:spPr>
          <a:xfrm rot="16512281">
            <a:off x="2086836" y="1985712"/>
            <a:ext cx="536474" cy="2630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15AEE4F0-2AF4-C84C-AB29-AC75EEF3A0A2}"/>
              </a:ext>
            </a:extLst>
          </p:cNvPr>
          <p:cNvSpPr/>
          <p:nvPr/>
        </p:nvSpPr>
        <p:spPr>
          <a:xfrm rot="16200000">
            <a:off x="495671" y="1447999"/>
            <a:ext cx="536474" cy="2630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-Right Arrow 19">
            <a:extLst>
              <a:ext uri="{FF2B5EF4-FFF2-40B4-BE49-F238E27FC236}">
                <a16:creationId xmlns:a16="http://schemas.microsoft.com/office/drawing/2014/main" id="{B9637C50-4DB5-4241-9736-6C223685139B}"/>
              </a:ext>
            </a:extLst>
          </p:cNvPr>
          <p:cNvSpPr/>
          <p:nvPr/>
        </p:nvSpPr>
        <p:spPr>
          <a:xfrm>
            <a:off x="1236742" y="2526095"/>
            <a:ext cx="657842" cy="30397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306F9E7-B092-5A46-8F4D-27DFEF3AD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79" y="284900"/>
            <a:ext cx="9194493" cy="689461"/>
          </a:xfrm>
        </p:spPr>
        <p:txBody>
          <a:bodyPr>
            <a:normAutofit fontScale="90000"/>
          </a:bodyPr>
          <a:lstStyle/>
          <a:p>
            <a:r>
              <a:rPr lang="en-US" dirty="0"/>
              <a:t>Simulation Structure: Welcome to </a:t>
            </a:r>
            <a:r>
              <a:rPr lang="en-US" dirty="0" err="1"/>
              <a:t>Altrippa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110E23-EA41-0A46-BB58-80FFB25346CF}"/>
              </a:ext>
            </a:extLst>
          </p:cNvPr>
          <p:cNvSpPr txBox="1"/>
          <p:nvPr/>
        </p:nvSpPr>
        <p:spPr>
          <a:xfrm>
            <a:off x="2972569" y="1204867"/>
            <a:ext cx="910950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Migrants fleeing failed state move north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Round-based for adaptable time frame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Iterative, </a:t>
            </a:r>
            <a:r>
              <a:rPr lang="en-US" sz="2800" dirty="0" err="1"/>
              <a:t>replayable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Multiple time frames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Four playable countries: </a:t>
            </a:r>
            <a:r>
              <a:rPr lang="en-US" sz="2800" dirty="0" err="1"/>
              <a:t>Ottania</a:t>
            </a:r>
            <a:r>
              <a:rPr lang="en-US" sz="2800" dirty="0"/>
              <a:t>, </a:t>
            </a:r>
            <a:r>
              <a:rPr lang="en-US" sz="2800" dirty="0" err="1"/>
              <a:t>Durrit</a:t>
            </a:r>
            <a:r>
              <a:rPr lang="en-US" sz="2800" dirty="0"/>
              <a:t>, </a:t>
            </a:r>
            <a:r>
              <a:rPr lang="en-US" sz="2800" dirty="0" err="1"/>
              <a:t>Capalla</a:t>
            </a:r>
            <a:r>
              <a:rPr lang="en-US" sz="2800" dirty="0"/>
              <a:t>, </a:t>
            </a:r>
            <a:r>
              <a:rPr lang="en-US" sz="2800" dirty="0" err="1"/>
              <a:t>Urmm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Each team has five roles: Prime Minister, ATG Delegate, Home Office Secretary, Minister of Labor, Minister of Health &amp; Human Services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Regional body to emphasize negotiations between team: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ATG (</a:t>
            </a:r>
            <a:r>
              <a:rPr lang="en-US" sz="2800" dirty="0" err="1"/>
              <a:t>Altrippa</a:t>
            </a:r>
            <a:r>
              <a:rPr lang="en-US" sz="2800" dirty="0"/>
              <a:t> Treaty Group)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Worlds that find a regional solution to the crisis do better than worlds where teams go it alone</a:t>
            </a:r>
          </a:p>
        </p:txBody>
      </p:sp>
    </p:spTree>
    <p:extLst>
      <p:ext uri="{BB962C8B-B14F-4D97-AF65-F5344CB8AC3E}">
        <p14:creationId xmlns:p14="http://schemas.microsoft.com/office/powerpoint/2010/main" val="264481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BE2799-7F65-6247-BF82-DAAA62DB5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87579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11008E-DFAB-AD4D-A741-380B9F238A8E}"/>
              </a:ext>
            </a:extLst>
          </p:cNvPr>
          <p:cNvSpPr txBox="1"/>
          <p:nvPr/>
        </p:nvSpPr>
        <p:spPr>
          <a:xfrm>
            <a:off x="3427344" y="1106054"/>
            <a:ext cx="8236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cumin Pro SemiCondensed Medium" panose="020B0506020202020204" pitchFamily="34" charset="77"/>
              </a:rPr>
              <a:t>The game was built using data from the 2015/16 EU Refugee Influx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6B853C-7B91-B041-858F-AF757C3983F7}"/>
              </a:ext>
            </a:extLst>
          </p:cNvPr>
          <p:cNvSpPr txBox="1"/>
          <p:nvPr/>
        </p:nvSpPr>
        <p:spPr>
          <a:xfrm>
            <a:off x="3427344" y="1663077"/>
            <a:ext cx="823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cumin Pro SemiCondensed Medium" panose="020B0506020202020204" pitchFamily="34" charset="77"/>
              </a:rPr>
              <a:t>Specifically, we looked at four countries: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6B853C-7B91-B041-858F-AF757C3983F7}"/>
              </a:ext>
            </a:extLst>
          </p:cNvPr>
          <p:cNvSpPr txBox="1"/>
          <p:nvPr/>
        </p:nvSpPr>
        <p:spPr>
          <a:xfrm>
            <a:off x="3427344" y="2186609"/>
            <a:ext cx="5279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cumin Pro SemiCondensed Medium" panose="020B0506020202020204" pitchFamily="34" charset="77"/>
              </a:rPr>
              <a:t>Urmm</a:t>
            </a:r>
            <a:r>
              <a:rPr lang="en-US" sz="2000" b="1" dirty="0">
                <a:latin typeface="Acumin Pro SemiCondensed Medium" panose="020B0506020202020204" pitchFamily="34" charset="77"/>
              </a:rPr>
              <a:t> was built using data from Turkey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895" y="4399722"/>
            <a:ext cx="1350172" cy="8997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04" y="2556005"/>
            <a:ext cx="1454236" cy="9690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929040"/>
            <a:ext cx="1465962" cy="732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8" y="168027"/>
            <a:ext cx="1442739" cy="86564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C6B853C-7B91-B041-858F-AF757C3983F7}"/>
              </a:ext>
            </a:extLst>
          </p:cNvPr>
          <p:cNvSpPr txBox="1"/>
          <p:nvPr/>
        </p:nvSpPr>
        <p:spPr>
          <a:xfrm>
            <a:off x="3427344" y="2647103"/>
            <a:ext cx="5279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cumin Pro SemiCondensed Medium" panose="020B0506020202020204" pitchFamily="34" charset="77"/>
              </a:rPr>
              <a:t>Capalla</a:t>
            </a:r>
            <a:r>
              <a:rPr lang="en-US" sz="2000" b="1" dirty="0">
                <a:latin typeface="Acumin Pro SemiCondensed Medium" panose="020B0506020202020204" pitchFamily="34" charset="77"/>
              </a:rPr>
              <a:t> was built using data from Austria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6B853C-7B91-B041-858F-AF757C3983F7}"/>
              </a:ext>
            </a:extLst>
          </p:cNvPr>
          <p:cNvSpPr txBox="1"/>
          <p:nvPr/>
        </p:nvSpPr>
        <p:spPr>
          <a:xfrm>
            <a:off x="3427344" y="3155746"/>
            <a:ext cx="5279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cumin Pro SemiCondensed Medium" panose="020B0506020202020204" pitchFamily="34" charset="77"/>
              </a:rPr>
              <a:t>Durrit</a:t>
            </a:r>
            <a:r>
              <a:rPr lang="en-US" sz="2000" b="1" dirty="0">
                <a:latin typeface="Acumin Pro SemiCondensed Medium" panose="020B0506020202020204" pitchFamily="34" charset="77"/>
              </a:rPr>
              <a:t> was built using data from Hungary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6B853C-7B91-B041-858F-AF757C3983F7}"/>
              </a:ext>
            </a:extLst>
          </p:cNvPr>
          <p:cNvSpPr txBox="1"/>
          <p:nvPr/>
        </p:nvSpPr>
        <p:spPr>
          <a:xfrm>
            <a:off x="3427344" y="3592203"/>
            <a:ext cx="5279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cumin Pro SemiCondensed Medium" panose="020B0506020202020204" pitchFamily="34" charset="77"/>
              </a:rPr>
              <a:t>Ottania</a:t>
            </a:r>
            <a:r>
              <a:rPr lang="en-US" sz="2000" b="1" dirty="0">
                <a:latin typeface="Acumin Pro SemiCondensed Medium" panose="020B0506020202020204" pitchFamily="34" charset="77"/>
              </a:rPr>
              <a:t> was built using data from Germany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37B21C2-8E53-C84B-BCE7-121628238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7344" y="238721"/>
            <a:ext cx="6940826" cy="724253"/>
          </a:xfrm>
        </p:spPr>
        <p:txBody>
          <a:bodyPr>
            <a:normAutofit fontScale="90000"/>
          </a:bodyPr>
          <a:lstStyle/>
          <a:p>
            <a:r>
              <a:rPr lang="en-US" dirty="0"/>
              <a:t>Where did we get our data?</a:t>
            </a:r>
          </a:p>
        </p:txBody>
      </p:sp>
    </p:spTree>
    <p:extLst>
      <p:ext uri="{BB962C8B-B14F-4D97-AF65-F5344CB8AC3E}">
        <p14:creationId xmlns:p14="http://schemas.microsoft.com/office/powerpoint/2010/main" val="1499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1" grpId="0"/>
      <p:bldP spid="23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72BCB-039A-7646-9F0B-98DA54B17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CLSG members here today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AF537AB-9398-9C40-8376-B0310772DB6A}"/>
              </a:ext>
            </a:extLst>
          </p:cNvPr>
          <p:cNvSpPr txBox="1">
            <a:spLocks/>
          </p:cNvSpPr>
          <p:nvPr/>
        </p:nvSpPr>
        <p:spPr>
          <a:xfrm>
            <a:off x="1680535" y="1895241"/>
            <a:ext cx="2619703" cy="4316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Andy Ortiz, MD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/>
              <a:t>Senior Engineer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399BEE-72D4-FF4A-99F1-5BADC193B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127" y="3448252"/>
            <a:ext cx="1922517" cy="192251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ECCB9C5-75B6-3B4A-A269-FC8037DFA156}"/>
              </a:ext>
            </a:extLst>
          </p:cNvPr>
          <p:cNvSpPr txBox="1">
            <a:spLocks/>
          </p:cNvSpPr>
          <p:nvPr/>
        </p:nvSpPr>
        <p:spPr>
          <a:xfrm>
            <a:off x="4728332" y="1895240"/>
            <a:ext cx="2619703" cy="4152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Adam Roux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/>
              <a:t>Coordinator &amp; Writer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52C93E-1F27-5A48-99FE-3700087E4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320" y="3448252"/>
            <a:ext cx="2259726" cy="192282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D7697D6-C55F-EE4C-8AB8-3614E869ED9B}"/>
              </a:ext>
            </a:extLst>
          </p:cNvPr>
          <p:cNvSpPr txBox="1">
            <a:spLocks/>
          </p:cNvSpPr>
          <p:nvPr/>
        </p:nvSpPr>
        <p:spPr>
          <a:xfrm>
            <a:off x="7711046" y="1895240"/>
            <a:ext cx="2619703" cy="2809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Steven Parrott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/>
              <a:t>Full Stack Developer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CC2E69-53E0-8043-8804-1F057E997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466" y="3448252"/>
            <a:ext cx="1796862" cy="192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306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739" y="1139460"/>
            <a:ext cx="3810916" cy="1154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04" y="2091165"/>
            <a:ext cx="3249299" cy="14689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56" y="2091165"/>
            <a:ext cx="2246608" cy="2394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17" y="2517832"/>
            <a:ext cx="2557670" cy="19682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182" y="4717774"/>
            <a:ext cx="4947105" cy="15146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89" y="4514656"/>
            <a:ext cx="3600706" cy="15229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292" y="2761490"/>
            <a:ext cx="2128371" cy="15976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401" y="4826379"/>
            <a:ext cx="2103005" cy="15083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97FAC33-311D-F641-85BF-32D8D9AED810}"/>
              </a:ext>
            </a:extLst>
          </p:cNvPr>
          <p:cNvSpPr txBox="1">
            <a:spLocks/>
          </p:cNvSpPr>
          <p:nvPr/>
        </p:nvSpPr>
        <p:spPr>
          <a:xfrm>
            <a:off x="3427344" y="238721"/>
            <a:ext cx="6940826" cy="7242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cumin Pro SemiCondensed Medium" panose="020B0506020202020204" pitchFamily="34" charset="77"/>
                <a:ea typeface="+mj-ea"/>
                <a:cs typeface="+mj-cs"/>
              </a:defRPr>
            </a:lvl1pPr>
          </a:lstStyle>
          <a:p>
            <a:r>
              <a:rPr lang="en-US"/>
              <a:t>Where did we get our data?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1951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1D717-BFA2-A14C-9D19-D7E7FF64A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291" y="904297"/>
            <a:ext cx="10515600" cy="1243157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en-US" dirty="0"/>
              <a:t>Card, David (1990). “</a:t>
            </a:r>
            <a:r>
              <a:rPr lang="en-US" i="1" dirty="0"/>
              <a:t>The Impact of the Mariel Boatlift on the Miami Labor Market.</a:t>
            </a:r>
            <a:r>
              <a:rPr lang="en-US" dirty="0"/>
              <a:t>”</a:t>
            </a:r>
          </a:p>
          <a:p>
            <a:pPr lvl="1" fontAlgn="base"/>
            <a:r>
              <a:rPr lang="en-US" dirty="0"/>
              <a:t>Apr - Oct 1980: 25,000 Cuban Refugees entered Miami, Florida</a:t>
            </a:r>
          </a:p>
          <a:p>
            <a:pPr fontAlgn="base"/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78B102-3EBB-8E46-BC07-489757497293}"/>
              </a:ext>
            </a:extLst>
          </p:cNvPr>
          <p:cNvSpPr txBox="1">
            <a:spLocks/>
          </p:cNvSpPr>
          <p:nvPr/>
        </p:nvSpPr>
        <p:spPr>
          <a:xfrm>
            <a:off x="734291" y="2638777"/>
            <a:ext cx="1579418" cy="5616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cumin Pro SemiCondensed Medium" panose="020B0506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cumin Pro SemiCondensed Medium" panose="020B0506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cumin Pro SemiCondensed Medium" panose="020B0506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cumin Pro SemiCondensed Medium" panose="020B0506020202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cumin Pro SemiCondensed Medium" panose="020B0506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dirty="0"/>
              <a:t>Findings:</a:t>
            </a:r>
          </a:p>
        </p:txBody>
      </p:sp>
      <p:pic>
        <p:nvPicPr>
          <p:cNvPr id="1026" name="Picture 2" descr="https://lh5.googleusercontent.com/KZe79bxtvRT3WcyoKdA8hcXIonBxdZREQCRQRDMp8TJbwsaePGzFmfT-xJMMWSA7uOuzjvpWXpKvCF6MJ1YEvZ2KQJMYXCiFRrQqEaQ0bawdfaieuTw6hscsPz0syJwSGo7cb4-9rPU">
            <a:extLst>
              <a:ext uri="{FF2B5EF4-FFF2-40B4-BE49-F238E27FC236}">
                <a16:creationId xmlns:a16="http://schemas.microsoft.com/office/drawing/2014/main" id="{4622E351-7308-E542-91D5-59C3B7FFF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555" y="2284014"/>
            <a:ext cx="5624947" cy="423119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BC8A1E-5612-0740-911F-DAD0A89C2FF0}"/>
              </a:ext>
            </a:extLst>
          </p:cNvPr>
          <p:cNvSpPr/>
          <p:nvPr/>
        </p:nvSpPr>
        <p:spPr>
          <a:xfrm>
            <a:off x="1136072" y="3172691"/>
            <a:ext cx="4087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/>
              <a:t>Overall workforce earnings 8% higher vs. national rate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2908F5-7522-CF4B-807B-E66CF3CC37B8}"/>
              </a:ext>
            </a:extLst>
          </p:cNvPr>
          <p:cNvSpPr/>
          <p:nvPr/>
        </p:nvSpPr>
        <p:spPr>
          <a:xfrm>
            <a:off x="1136072" y="3834789"/>
            <a:ext cx="4274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/>
              <a:t>Low-wage earnings 20% higher vs. national </a:t>
            </a:r>
          </a:p>
        </p:txBody>
      </p:sp>
    </p:spTree>
    <p:extLst>
      <p:ext uri="{BB962C8B-B14F-4D97-AF65-F5344CB8AC3E}">
        <p14:creationId xmlns:p14="http://schemas.microsoft.com/office/powerpoint/2010/main" val="25770311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014" y="1616765"/>
            <a:ext cx="3777977" cy="4284186"/>
          </a:xfrm>
        </p:spPr>
        <p:txBody>
          <a:bodyPr/>
          <a:lstStyle/>
          <a:p>
            <a:pPr marL="0" lvl="0" indent="0">
              <a:buNone/>
            </a:pPr>
            <a:r>
              <a:rPr lang="en-US" sz="2000" dirty="0"/>
              <a:t>“Much evidence that unemployment is initially very high among recognized refugees, probably because many refugees do not immediately have the required qualifications, </a:t>
            </a:r>
            <a:r>
              <a:rPr lang="en-US" sz="2000" b="1" dirty="0">
                <a:latin typeface="Acumin Pro SemiCondensed Black" charset="0"/>
                <a:ea typeface="Acumin Pro SemiCondensed Black" charset="0"/>
                <a:cs typeface="Acumin Pro SemiCondensed Black" charset="0"/>
              </a:rPr>
              <a:t>starting with language skills</a:t>
            </a:r>
            <a:r>
              <a:rPr lang="en-US" sz="2000" dirty="0"/>
              <a:t>. The longer the refugees remain in Germany, however, it can be assumed that these obstacles will be gradually overcome, and thus the unemployment rate will slowly decrease over time”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10" y="1293628"/>
            <a:ext cx="6586139" cy="48633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1014" y="353629"/>
            <a:ext cx="6096000" cy="97975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b="1" kern="0" dirty="0">
                <a:solidFill>
                  <a:srgbClr val="2F5496"/>
                </a:solidFill>
                <a:latin typeface="Garamond" charset="0"/>
                <a:ea typeface="Times New Roman" charset="0"/>
                <a:cs typeface="Times New Roman" charset="0"/>
              </a:rPr>
              <a:t>DIW Berlin</a:t>
            </a:r>
          </a:p>
          <a:p>
            <a:pPr>
              <a:spcBef>
                <a:spcPts val="200"/>
              </a:spcBef>
            </a:pPr>
            <a:r>
              <a:rPr lang="en-US" b="1" i="1" dirty="0">
                <a:solidFill>
                  <a:srgbClr val="2F5496"/>
                </a:solidFill>
                <a:latin typeface="Garamond" charset="0"/>
                <a:ea typeface="Times New Roman" charset="0"/>
                <a:cs typeface="Times New Roman" charset="0"/>
              </a:rPr>
              <a:t>Integrating refugees: A long-term, worthwhile investment (November 2015)</a:t>
            </a:r>
            <a:endParaRPr lang="en-US" b="1" i="1" dirty="0">
              <a:solidFill>
                <a:srgbClr val="2F5496"/>
              </a:solidFill>
              <a:effectLst/>
              <a:latin typeface="Garamond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1959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D121-29C2-40DC-AF12-6F3BDAC8F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30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Simulation Model (Country Level)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D88DA7-14CD-094B-9B36-48B70CA52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8188"/>
            <a:ext cx="12192000" cy="556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229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93F135-01DF-4844-8CA2-C5D408CB3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287" y="1433945"/>
            <a:ext cx="11697421" cy="2813795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F6011BA-5717-4043-A779-356276687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1700" y="466875"/>
            <a:ext cx="8288594" cy="634115"/>
          </a:xfrm>
        </p:spPr>
        <p:txBody>
          <a:bodyPr>
            <a:normAutofit fontScale="90000"/>
          </a:bodyPr>
          <a:lstStyle/>
          <a:p>
            <a:r>
              <a:rPr lang="en-US" dirty="0"/>
              <a:t>The Simulation Model (World Level)</a:t>
            </a:r>
          </a:p>
        </p:txBody>
      </p:sp>
    </p:spTree>
    <p:extLst>
      <p:ext uri="{BB962C8B-B14F-4D97-AF65-F5344CB8AC3E}">
        <p14:creationId xmlns:p14="http://schemas.microsoft.com/office/powerpoint/2010/main" val="38306093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DA3404-DC14-B249-B15C-90E07AA64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5041" y="1774230"/>
            <a:ext cx="4271713" cy="4184117"/>
          </a:xfrm>
        </p:spPr>
        <p:txBody>
          <a:bodyPr/>
          <a:lstStyle/>
          <a:p>
            <a:r>
              <a:rPr lang="en-US" dirty="0"/>
              <a:t>Germany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Invested heavily in migrants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Group housing while processing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Gave us idea for ‘Welcome Classes’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Expanded apprenticeship system for refugees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‘We can do it!’ Angela Merkel, who announced Germany would take in large numbers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Took in 1.1 million refugees in 2015, ½ applied for protection in Germany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Percent of population with migrant background jumped 8.5% to 22.5%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Significant Turkish population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Holocaust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5BA18D-8FC7-D14E-BC0B-E47F3BE4C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20" y="432466"/>
            <a:ext cx="1909281" cy="1145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4E5B81-CDF6-1E4D-966C-1FFC4E708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568" y="432467"/>
            <a:ext cx="2294763" cy="11473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6D4299-5634-C943-A682-B7C50969DC4A}"/>
              </a:ext>
            </a:extLst>
          </p:cNvPr>
          <p:cNvSpPr txBox="1"/>
          <p:nvPr/>
        </p:nvSpPr>
        <p:spPr>
          <a:xfrm>
            <a:off x="6377203" y="1774230"/>
            <a:ext cx="4689987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Hungary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Deterrence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Transit Zones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Expanded border patrols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Victor </a:t>
            </a:r>
            <a:r>
              <a:rPr lang="en-US" dirty="0" err="1"/>
              <a:t>Orban</a:t>
            </a:r>
            <a:r>
              <a:rPr lang="en-US" dirty="0"/>
              <a:t>: ““Multiculturalism means the coexistence of Islam, Asian religions and Christianity. We will do everything to spare Hungary from that.”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Fairly homogenous</a:t>
            </a:r>
          </a:p>
        </p:txBody>
      </p:sp>
    </p:spTree>
    <p:extLst>
      <p:ext uri="{BB962C8B-B14F-4D97-AF65-F5344CB8AC3E}">
        <p14:creationId xmlns:p14="http://schemas.microsoft.com/office/powerpoint/2010/main" val="3218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DA3404-DC14-B249-B15C-90E07AA64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5041" y="1774230"/>
            <a:ext cx="4271713" cy="4184117"/>
          </a:xfrm>
        </p:spPr>
        <p:txBody>
          <a:bodyPr/>
          <a:lstStyle/>
          <a:p>
            <a:r>
              <a:rPr lang="en-US" dirty="0"/>
              <a:t>Austria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Provided buses to ferry migrants to Germany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Offers Refugee, Subsidiary, Humanitarian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Tried to do what they could: offered cash, job training, language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Refused to transfer migrants to Hungary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Anti-immigrant party voted into power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6D4299-5634-C943-A682-B7C50969DC4A}"/>
              </a:ext>
            </a:extLst>
          </p:cNvPr>
          <p:cNvSpPr txBox="1"/>
          <p:nvPr/>
        </p:nvSpPr>
        <p:spPr>
          <a:xfrm>
            <a:off x="6377203" y="1774230"/>
            <a:ext cx="4689987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Turkey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En</a:t>
            </a:r>
            <a:r>
              <a:rPr lang="en-US" dirty="0"/>
              <a:t> masse recognition of Syrians—but can’t naturalize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Closed access to EU once they started receiving payments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Ethnic overlap with some refugees (Kurds)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Absorbed largest number of refugees by far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C98D04-D859-4D4D-A0B5-300E1212B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486" y="432467"/>
            <a:ext cx="1910637" cy="1273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0131F7-F5B8-8B44-BEE4-5591395A7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895" y="432467"/>
            <a:ext cx="1909281" cy="127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5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05679" y="602922"/>
            <a:ext cx="10823712" cy="3995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b="1" kern="0" dirty="0">
                <a:solidFill>
                  <a:srgbClr val="2F5496"/>
                </a:solidFill>
                <a:latin typeface="Garamond" charset="0"/>
                <a:ea typeface="Garamond" charset="0"/>
                <a:cs typeface="Garamond" charset="0"/>
              </a:rPr>
              <a:t>European Commission</a:t>
            </a:r>
          </a:p>
          <a:p>
            <a:pPr>
              <a:spcBef>
                <a:spcPts val="200"/>
              </a:spcBef>
            </a:pPr>
            <a:r>
              <a:rPr lang="en-US" sz="2000" b="1" dirty="0">
                <a:solidFill>
                  <a:srgbClr val="2F5496"/>
                </a:solidFill>
                <a:latin typeface="Garamond" charset="0"/>
                <a:ea typeface="Garamond" charset="0"/>
                <a:cs typeface="Garamond" charset="0"/>
              </a:rPr>
              <a:t>European Economic Forecasts - Autumn 2015</a:t>
            </a:r>
            <a:endParaRPr lang="en-US" sz="2800" b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2800" b="1" dirty="0">
              <a:latin typeface="Garamond" charset="0"/>
              <a:ea typeface="Calibri" charset="0"/>
              <a:cs typeface="Times New Roman" charset="0"/>
            </a:endParaRPr>
          </a:p>
          <a:p>
            <a:r>
              <a:rPr lang="en-US" sz="3600" b="1" dirty="0">
                <a:latin typeface="Acumin Pro" charset="0"/>
                <a:ea typeface="Acumin Pro" charset="0"/>
                <a:cs typeface="Acumin Pro" charset="0"/>
              </a:rPr>
              <a:t>“If managed properly, the inflow of refugees will have a small </a:t>
            </a:r>
            <a:r>
              <a:rPr lang="en-US" sz="3600" b="1" dirty="0" err="1">
                <a:latin typeface="Acumin Pro" charset="0"/>
                <a:ea typeface="Acumin Pro" charset="0"/>
                <a:cs typeface="Acumin Pro" charset="0"/>
              </a:rPr>
              <a:t>favourable</a:t>
            </a:r>
            <a:r>
              <a:rPr lang="en-US" sz="3600" b="1" dirty="0">
                <a:latin typeface="Acumin Pro" charset="0"/>
                <a:ea typeface="Acumin Pro" charset="0"/>
                <a:cs typeface="Acumin Pro" charset="0"/>
              </a:rPr>
              <a:t> effect on growth in the short and medium term. This will crucially depend on policies to integrate accepted refugees in the </a:t>
            </a:r>
            <a:r>
              <a:rPr lang="en-US" sz="3600" b="1" dirty="0" err="1">
                <a:latin typeface="Acumin Pro" charset="0"/>
                <a:ea typeface="Acumin Pro" charset="0"/>
                <a:cs typeface="Acumin Pro" charset="0"/>
              </a:rPr>
              <a:t>labour</a:t>
            </a:r>
            <a:r>
              <a:rPr lang="en-US" sz="3600" b="1" dirty="0">
                <a:latin typeface="Acumin Pro" charset="0"/>
                <a:ea typeface="Acumin Pro" charset="0"/>
                <a:cs typeface="Acumin Pro" charset="0"/>
              </a:rPr>
              <a:t> market.”</a:t>
            </a:r>
            <a:endParaRPr lang="en-US" sz="3600" b="1" dirty="0">
              <a:effectLst/>
              <a:latin typeface="Acumin Pro" charset="0"/>
              <a:ea typeface="Acumin Pro" charset="0"/>
              <a:cs typeface="Acumi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1285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118666"/>
            <a:ext cx="10515600" cy="1433996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“If labor integration is less successful, the positive output impact would diminish but government debt and the unemployment rate would further rise, as illustrated in a scenario where labor market integration is assumed to be slower (dashed line in chart).”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2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82270" cy="37535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23931" y="5552662"/>
            <a:ext cx="6096000" cy="97975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b="1" kern="0" dirty="0">
                <a:solidFill>
                  <a:srgbClr val="2F5496"/>
                </a:solidFill>
                <a:latin typeface="Garamond" charset="0"/>
                <a:ea typeface="Times New Roman" charset="0"/>
                <a:cs typeface="Times New Roman" charset="0"/>
              </a:rPr>
              <a:t>International Monetary Fund</a:t>
            </a:r>
          </a:p>
          <a:p>
            <a:pPr>
              <a:spcBef>
                <a:spcPts val="200"/>
              </a:spcBef>
            </a:pPr>
            <a:r>
              <a:rPr lang="en-US" b="1" i="1" dirty="0">
                <a:solidFill>
                  <a:srgbClr val="2F5496"/>
                </a:solidFill>
                <a:latin typeface="Garamond" charset="0"/>
                <a:ea typeface="Times New Roman" charset="0"/>
                <a:cs typeface="Times New Roman" charset="0"/>
              </a:rPr>
              <a:t>The Refugee Surge in Europe: Economic Challenges (January 2016)</a:t>
            </a:r>
            <a:endParaRPr lang="en-US" b="1" i="1" dirty="0">
              <a:solidFill>
                <a:srgbClr val="2F5496"/>
              </a:solidFill>
              <a:effectLst/>
              <a:latin typeface="Garamond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8405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CF4FC-98BB-7E4C-83A1-388ECE5A2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Educational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7076B-BAF0-B947-9686-2B2A72EDD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Acumin Pro SemiCondensed Semibo" panose="020B0506020202020204" pitchFamily="34" charset="77"/>
              </a:rPr>
              <a:t>Leadership, Critical Thinking, Consensus Building</a:t>
            </a:r>
          </a:p>
          <a:p>
            <a:r>
              <a:rPr lang="en-US" b="1" dirty="0">
                <a:latin typeface="Acumin Pro SemiCondensed Semibo" panose="020B0506020202020204" pitchFamily="34" charset="77"/>
              </a:rPr>
              <a:t>Working in a team </a:t>
            </a:r>
            <a:r>
              <a:rPr lang="en-US" dirty="0"/>
              <a:t>environment with multiple teams</a:t>
            </a:r>
          </a:p>
          <a:p>
            <a:r>
              <a:rPr lang="en-US" dirty="0"/>
              <a:t>Strategic Thinking: Defining and achieving a common goal</a:t>
            </a:r>
          </a:p>
          <a:p>
            <a:r>
              <a:rPr lang="en-US" dirty="0"/>
              <a:t>Interactions with other countries: partnering and political savvy</a:t>
            </a:r>
          </a:p>
          <a:p>
            <a:r>
              <a:rPr lang="en-US" b="1" dirty="0">
                <a:latin typeface="Acumin Pro SemiCondensed" panose="020B0506020202020204" pitchFamily="34" charset="77"/>
              </a:rPr>
              <a:t>Different conditions</a:t>
            </a:r>
            <a:r>
              <a:rPr lang="en-US" dirty="0">
                <a:latin typeface="Acumin Pro SemiCondensed" panose="020B0506020202020204" pitchFamily="34" charset="77"/>
              </a:rPr>
              <a:t>: countries can contribute in different ways</a:t>
            </a:r>
            <a:endParaRPr lang="en-US" dirty="0"/>
          </a:p>
          <a:p>
            <a:r>
              <a:rPr lang="en-US" dirty="0"/>
              <a:t>Within own team: leveraging diversity, conflict/crisis management, decisiveness and negotiating</a:t>
            </a:r>
          </a:p>
          <a:p>
            <a:r>
              <a:rPr lang="en-US" dirty="0"/>
              <a:t>Learn potential policy outcomes in a </a:t>
            </a:r>
            <a:r>
              <a:rPr lang="en-US" b="1" dirty="0">
                <a:latin typeface="Acumin Pro SemiCondensed Semibo" panose="020B0506020202020204" pitchFamily="34" charset="77"/>
              </a:rPr>
              <a:t>risk-free environment</a:t>
            </a:r>
          </a:p>
          <a:p>
            <a:r>
              <a:rPr lang="en-US" dirty="0">
                <a:latin typeface="Acumin Pro SemiCondensed Semibo" panose="020B0506020202020204" pitchFamily="34" charset="77"/>
              </a:rPr>
              <a:t>Complexity and Shortcomings of Asylum &amp; Refugee Policy</a:t>
            </a:r>
            <a:endParaRPr lang="en-US" dirty="0"/>
          </a:p>
          <a:p>
            <a:r>
              <a:rPr lang="en-US" b="1" dirty="0">
                <a:latin typeface="Acumin Pro SemiCondensed" panose="020B0506020202020204" pitchFamily="34" charset="77"/>
              </a:rPr>
              <a:t>Trade-offs</a:t>
            </a:r>
            <a:r>
              <a:rPr lang="en-US" dirty="0">
                <a:latin typeface="Acumin Pro SemiCondensed" panose="020B0506020202020204" pitchFamily="34" charset="77"/>
              </a:rPr>
              <a:t>: human rights and budget restrictions</a:t>
            </a:r>
          </a:p>
          <a:p>
            <a:r>
              <a:rPr lang="en-US" b="1" dirty="0">
                <a:latin typeface="Acumin Pro SemiCondensed" panose="020B0506020202020204" pitchFamily="34" charset="77"/>
              </a:rPr>
              <a:t>Long-term benefits </a:t>
            </a:r>
            <a:r>
              <a:rPr lang="en-US" dirty="0">
                <a:latin typeface="Acumin Pro SemiCondensed" panose="020B0506020202020204" pitchFamily="34" charset="77"/>
              </a:rPr>
              <a:t>outweigh short-term costs; weathering short-terms costs &amp; downturns </a:t>
            </a:r>
          </a:p>
          <a:p>
            <a:r>
              <a:rPr lang="en-US" b="1" dirty="0">
                <a:latin typeface="Acumin Pro SemiCondensed" panose="020B0506020202020204" pitchFamily="34" charset="77"/>
              </a:rPr>
              <a:t>Integration</a:t>
            </a:r>
            <a:r>
              <a:rPr lang="en-US" dirty="0">
                <a:latin typeface="Acumin Pro SemiCondensed" panose="020B0506020202020204" pitchFamily="34" charset="77"/>
              </a:rPr>
              <a:t>: skills training, language training, housing, permission to work, freedom of movement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249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CBEFF-76FF-8D4B-B1C2-4D3572DD4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84FB3-0A22-3F41-BA11-8516EFBAF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We design, develop, and implement cutting edge simulations and experiments to advance education and research in leadership &amp; public policy, and to create a community of scholarship in our methodology.</a:t>
            </a:r>
          </a:p>
          <a:p>
            <a:r>
              <a:rPr lang="en-US" dirty="0"/>
              <a:t>Our Philosophy: “Tell me and I forget, teach me and I may remember, involve me and I learn”</a:t>
            </a:r>
          </a:p>
          <a:p>
            <a:pPr lvl="1"/>
            <a:r>
              <a:rPr lang="en-US" dirty="0"/>
              <a:t>Immersive, experiential learning tools: bridge the gap between the structured textbook learning to dynamic real-world problems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4348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EEA8521-9EF7-D54B-90FF-8131BE44E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70689" cy="724253"/>
          </a:xfrm>
        </p:spPr>
        <p:txBody>
          <a:bodyPr/>
          <a:lstStyle/>
          <a:p>
            <a:r>
              <a:rPr lang="en-US" dirty="0"/>
              <a:t>Login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8C8753-5A6D-2B45-B087-9D3F3C97EDCB}"/>
              </a:ext>
            </a:extLst>
          </p:cNvPr>
          <p:cNvSpPr/>
          <p:nvPr/>
        </p:nvSpPr>
        <p:spPr>
          <a:xfrm>
            <a:off x="1988749" y="1092862"/>
            <a:ext cx="8149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http://</a:t>
            </a:r>
            <a:r>
              <a:rPr lang="en-US" sz="3600" dirty="0" err="1"/>
              <a:t>hostnations.batten.virginia.edu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2820C4-0817-7F46-AB4C-78E8C6793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66" y="2068748"/>
            <a:ext cx="3320528" cy="4134255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8D5352FD-0410-BF47-812F-74C9C71C2039}"/>
              </a:ext>
            </a:extLst>
          </p:cNvPr>
          <p:cNvSpPr/>
          <p:nvPr/>
        </p:nvSpPr>
        <p:spPr>
          <a:xfrm rot="8368445">
            <a:off x="3488946" y="4603324"/>
            <a:ext cx="728016" cy="352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14C80D-F0E3-9045-9CF5-084553E05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751" y="1731522"/>
            <a:ext cx="4596717" cy="45706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764729-0A7F-8E41-B2A9-490F25201C8E}"/>
              </a:ext>
            </a:extLst>
          </p:cNvPr>
          <p:cNvSpPr/>
          <p:nvPr/>
        </p:nvSpPr>
        <p:spPr>
          <a:xfrm>
            <a:off x="4102759" y="2170537"/>
            <a:ext cx="39211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Please use Google Chrome only</a:t>
            </a:r>
          </a:p>
        </p:txBody>
      </p:sp>
    </p:spTree>
    <p:extLst>
      <p:ext uri="{BB962C8B-B14F-4D97-AF65-F5344CB8AC3E}">
        <p14:creationId xmlns:p14="http://schemas.microsoft.com/office/powerpoint/2010/main" val="19129827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225E7-BCE0-5245-8B77-13ED79CB9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33" y="2668058"/>
            <a:ext cx="10515600" cy="1325563"/>
          </a:xfrm>
        </p:spPr>
        <p:txBody>
          <a:bodyPr/>
          <a:lstStyle/>
          <a:p>
            <a:r>
              <a:rPr lang="en-US" dirty="0"/>
              <a:t>Host Nations:</a:t>
            </a:r>
            <a:br>
              <a:rPr lang="en-US" dirty="0"/>
            </a:br>
            <a:r>
              <a:rPr lang="en-US" dirty="0"/>
              <a:t>Interface Walkthrough</a:t>
            </a:r>
          </a:p>
        </p:txBody>
      </p:sp>
    </p:spTree>
    <p:extLst>
      <p:ext uri="{BB962C8B-B14F-4D97-AF65-F5344CB8AC3E}">
        <p14:creationId xmlns:p14="http://schemas.microsoft.com/office/powerpoint/2010/main" val="19468924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05679" y="602922"/>
            <a:ext cx="10823712" cy="3995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b="1" kern="0" dirty="0">
                <a:solidFill>
                  <a:srgbClr val="2F5496"/>
                </a:solidFill>
                <a:latin typeface="Garamond" charset="0"/>
                <a:ea typeface="Garamond" charset="0"/>
                <a:cs typeface="Garamond" charset="0"/>
              </a:rPr>
              <a:t>European Commission</a:t>
            </a:r>
          </a:p>
          <a:p>
            <a:pPr>
              <a:spcBef>
                <a:spcPts val="200"/>
              </a:spcBef>
            </a:pPr>
            <a:r>
              <a:rPr lang="en-US" sz="2000" b="1" dirty="0">
                <a:solidFill>
                  <a:srgbClr val="2F5496"/>
                </a:solidFill>
                <a:latin typeface="Garamond" charset="0"/>
                <a:ea typeface="Garamond" charset="0"/>
                <a:cs typeface="Garamond" charset="0"/>
              </a:rPr>
              <a:t>European Economic Forecasts - Autumn 2015</a:t>
            </a:r>
            <a:endParaRPr lang="en-US" sz="2800" b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2800" b="1" dirty="0">
              <a:latin typeface="Garamond" charset="0"/>
              <a:ea typeface="Calibri" charset="0"/>
              <a:cs typeface="Times New Roman" charset="0"/>
            </a:endParaRPr>
          </a:p>
          <a:p>
            <a:r>
              <a:rPr lang="en-US" sz="3600" b="1" dirty="0">
                <a:latin typeface="Acumin Pro" charset="0"/>
                <a:ea typeface="Acumin Pro" charset="0"/>
                <a:cs typeface="Acumin Pro" charset="0"/>
              </a:rPr>
              <a:t>“If managed properly, the inflow of refugees will have a small </a:t>
            </a:r>
            <a:r>
              <a:rPr lang="en-US" sz="3600" b="1" dirty="0" err="1">
                <a:latin typeface="Acumin Pro" charset="0"/>
                <a:ea typeface="Acumin Pro" charset="0"/>
                <a:cs typeface="Acumin Pro" charset="0"/>
              </a:rPr>
              <a:t>favourable</a:t>
            </a:r>
            <a:r>
              <a:rPr lang="en-US" sz="3600" b="1" dirty="0">
                <a:latin typeface="Acumin Pro" charset="0"/>
                <a:ea typeface="Acumin Pro" charset="0"/>
                <a:cs typeface="Acumin Pro" charset="0"/>
              </a:rPr>
              <a:t> effect on growth in the short and medium term. This will crucially depend on policies to integrate accepted refugees in the </a:t>
            </a:r>
            <a:r>
              <a:rPr lang="en-US" sz="3600" b="1" dirty="0" err="1">
                <a:latin typeface="Acumin Pro" charset="0"/>
                <a:ea typeface="Acumin Pro" charset="0"/>
                <a:cs typeface="Acumin Pro" charset="0"/>
              </a:rPr>
              <a:t>labour</a:t>
            </a:r>
            <a:r>
              <a:rPr lang="en-US" sz="3600" b="1" dirty="0">
                <a:latin typeface="Acumin Pro" charset="0"/>
                <a:ea typeface="Acumin Pro" charset="0"/>
                <a:cs typeface="Acumin Pro" charset="0"/>
              </a:rPr>
              <a:t> market.”</a:t>
            </a:r>
            <a:endParaRPr lang="en-US" sz="3600" b="1" dirty="0">
              <a:effectLst/>
              <a:latin typeface="Acumin Pro" charset="0"/>
              <a:ea typeface="Acumin Pro" charset="0"/>
              <a:cs typeface="Acumi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0005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06281-7D5A-A543-BE59-FF9D9B9B9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3641" y="2630058"/>
            <a:ext cx="5849582" cy="1325563"/>
          </a:xfrm>
        </p:spPr>
        <p:txBody>
          <a:bodyPr/>
          <a:lstStyle/>
          <a:p>
            <a:r>
              <a:rPr lang="en-US" dirty="0" err="1"/>
              <a:t>www.clsgbatten.org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0699DD-AB23-EB45-B166-928121266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71" y="130944"/>
            <a:ext cx="3952122" cy="26327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755AEC-BFA1-F640-AFFB-57CEF2740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851" y="3545705"/>
            <a:ext cx="3283226" cy="32832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41A5F8-2E56-2D47-A3D0-93FDD55F9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6" y="3821959"/>
            <a:ext cx="4616203" cy="303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66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3FD11-5A65-3A4E-A7EC-5961D9C0D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CD902-F393-8348-9510-6453C833A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Public Policy Focus</a:t>
            </a:r>
          </a:p>
          <a:p>
            <a:pPr lvl="1"/>
            <a:r>
              <a:rPr lang="en-US" dirty="0"/>
              <a:t>Learn about potential outcomes in policy settings</a:t>
            </a:r>
          </a:p>
          <a:p>
            <a:pPr lvl="1"/>
            <a:r>
              <a:rPr lang="en-US" dirty="0"/>
              <a:t>Economics, Political Science, Behavioral Science,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Participatory Nature</a:t>
            </a:r>
          </a:p>
          <a:p>
            <a:pPr lvl="1"/>
            <a:r>
              <a:rPr lang="en-US" dirty="0"/>
              <a:t>Human element (roles)</a:t>
            </a:r>
          </a:p>
          <a:p>
            <a:pPr lvl="2"/>
            <a:r>
              <a:rPr lang="en-US" dirty="0"/>
              <a:t>Education in leadership</a:t>
            </a:r>
          </a:p>
          <a:p>
            <a:r>
              <a:rPr lang="en-US" dirty="0"/>
              <a:t>Computer-based</a:t>
            </a:r>
          </a:p>
          <a:p>
            <a:pPr lvl="1"/>
            <a:r>
              <a:rPr lang="en-US" dirty="0"/>
              <a:t>Can be complex</a:t>
            </a:r>
          </a:p>
          <a:p>
            <a:pPr lvl="2"/>
            <a:r>
              <a:rPr lang="en-US" dirty="0"/>
              <a:t>Computationally and conditional</a:t>
            </a:r>
          </a:p>
          <a:p>
            <a:pPr lvl="1"/>
            <a:r>
              <a:rPr lang="en-US" dirty="0"/>
              <a:t>Scale</a:t>
            </a:r>
          </a:p>
          <a:p>
            <a:pPr lvl="1"/>
            <a:r>
              <a:rPr lang="en-US" dirty="0"/>
              <a:t>Flexibility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F75504-4795-6F43-89D9-AAD177FBE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766" y="3248736"/>
            <a:ext cx="3708399" cy="278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71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D017C-E4E1-8B4D-9DC7-EB8D768BB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Participatory Simulations in Public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E8F53-BD44-4140-90AA-7CF8667D0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Better understand the complex issues we present (pandemics, refugees, health care systems,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Practice thinking analytically in the public policy arena using the limited information and tools at hand</a:t>
            </a:r>
          </a:p>
          <a:p>
            <a:r>
              <a:rPr lang="en-US" dirty="0"/>
              <a:t>Find consensus and work with others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A5649C0-3284-E34A-9D99-4685433C8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6224" y="4070838"/>
            <a:ext cx="3102186" cy="278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20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9D565-3215-4840-94F1-874F5F57B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Collaborators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6D0FCB-19EA-2F4A-B347-BC1E9725F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89782"/>
            <a:ext cx="3276718" cy="1572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2FF7B3-BF0D-3147-9979-51784807F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734" y="3292303"/>
            <a:ext cx="2986473" cy="982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AFA49A-338A-CA48-B730-F6DB33B45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3" y="3783748"/>
            <a:ext cx="2095006" cy="20950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CF3896-4248-214C-B0C4-02EFE50F84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335" y="1589782"/>
            <a:ext cx="4081155" cy="1215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9214E9-8283-C94E-AA21-89A9B884F8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73" y="3162607"/>
            <a:ext cx="2408380" cy="24083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753153-C626-1446-B72D-49830E609809}"/>
              </a:ext>
            </a:extLst>
          </p:cNvPr>
          <p:cNvSpPr txBox="1"/>
          <p:nvPr/>
        </p:nvSpPr>
        <p:spPr>
          <a:xfrm>
            <a:off x="7921194" y="5463795"/>
            <a:ext cx="3432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we support many universities:</a:t>
            </a:r>
          </a:p>
          <a:p>
            <a:r>
              <a:rPr lang="en-US" dirty="0"/>
              <a:t>UIBE, JMU, Maryland, </a:t>
            </a:r>
            <a:r>
              <a:rPr lang="en-US" dirty="0" err="1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57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B53DC-BFAF-2F46-9865-C7ABF7983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24423"/>
          </a:xfrm>
        </p:spPr>
        <p:txBody>
          <a:bodyPr>
            <a:normAutofit fontScale="90000"/>
          </a:bodyPr>
          <a:lstStyle/>
          <a:p>
            <a:r>
              <a:rPr lang="en-US" dirty="0"/>
              <a:t>NASPAA-Batten Student Simulation Competition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7B94C0-4B4D-0F4E-84A6-C95C16B19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513" y="1030703"/>
            <a:ext cx="2330918" cy="5827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FD5636-5437-5549-8172-6C13F3160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18" y="1030704"/>
            <a:ext cx="2330918" cy="5827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35CC56-B5BB-024C-8D52-CB961E59B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011" y="1030703"/>
            <a:ext cx="4300110" cy="28667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CE2100-64E1-034C-ACD5-D0AF430D35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011" y="4186989"/>
            <a:ext cx="4291062" cy="24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5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9E930-39C5-4D4F-AE01-EF8A2B69A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Leadership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D96A2-1DC9-B547-A01E-2C865FE44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you are working in a team environment with multiple teams</a:t>
            </a:r>
          </a:p>
          <a:p>
            <a:r>
              <a:rPr lang="en-US" dirty="0"/>
              <a:t>Defining and achieving a common goal for your country (strategic thinking)</a:t>
            </a:r>
          </a:p>
          <a:p>
            <a:r>
              <a:rPr lang="en-US" dirty="0"/>
              <a:t>Interactions with other countries: partnering and political savvy</a:t>
            </a:r>
          </a:p>
          <a:p>
            <a:r>
              <a:rPr lang="en-US" dirty="0"/>
              <a:t>Within your own team: leveraging diversity, conflict management</a:t>
            </a:r>
          </a:p>
          <a:p>
            <a:r>
              <a:rPr lang="en-US" dirty="0"/>
              <a:t>As leaders in your organization: decisiveness and negotiating</a:t>
            </a:r>
          </a:p>
          <a:p>
            <a:r>
              <a:rPr lang="en-US" dirty="0"/>
              <a:t>In all settings: Interpersonal skills and Problem Solving.</a:t>
            </a:r>
          </a:p>
          <a:p>
            <a:r>
              <a:rPr lang="en-US" b="1" u="sng" dirty="0"/>
              <a:t>PROCESS MATTERS</a:t>
            </a:r>
          </a:p>
        </p:txBody>
      </p:sp>
    </p:spTree>
    <p:extLst>
      <p:ext uri="{BB962C8B-B14F-4D97-AF65-F5344CB8AC3E}">
        <p14:creationId xmlns:p14="http://schemas.microsoft.com/office/powerpoint/2010/main" val="160494956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13171</TotalTime>
  <Words>1834</Words>
  <Application>Microsoft Macintosh PowerPoint</Application>
  <PresentationFormat>Widescreen</PresentationFormat>
  <Paragraphs>266</Paragraphs>
  <Slides>43</Slides>
  <Notes>9</Notes>
  <HiddenSlides>8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Acumin Pro</vt:lpstr>
      <vt:lpstr>Acumin Pro Black</vt:lpstr>
      <vt:lpstr>Acumin Pro SemiCondensed</vt:lpstr>
      <vt:lpstr>Acumin Pro SemiCondensed Black</vt:lpstr>
      <vt:lpstr>Acumin Pro SemiCondensed Light</vt:lpstr>
      <vt:lpstr>Acumin Pro SemiCondensed Medium</vt:lpstr>
      <vt:lpstr>Acumin Pro SemiCondensed Semibo</vt:lpstr>
      <vt:lpstr>Arial</vt:lpstr>
      <vt:lpstr>Calibri</vt:lpstr>
      <vt:lpstr>Garamond</vt:lpstr>
      <vt:lpstr>Roboto Condensed Light</vt:lpstr>
      <vt:lpstr>Custom Design</vt:lpstr>
      <vt:lpstr>PowerPoint Presentation</vt:lpstr>
      <vt:lpstr>Agenda</vt:lpstr>
      <vt:lpstr>CLSG members here today</vt:lpstr>
      <vt:lpstr>Mission</vt:lpstr>
      <vt:lpstr>3 Characteristics</vt:lpstr>
      <vt:lpstr>Participatory Simulations in Public Policy</vt:lpstr>
      <vt:lpstr>External Collaborators</vt:lpstr>
      <vt:lpstr>NASPAA-Batten Student Simulation Competition</vt:lpstr>
      <vt:lpstr>Leadership Education</vt:lpstr>
      <vt:lpstr>Pandemic Game</vt:lpstr>
      <vt:lpstr>Pandemic Simulation</vt:lpstr>
      <vt:lpstr>Game Scenario</vt:lpstr>
      <vt:lpstr>System Dynamics</vt:lpstr>
      <vt:lpstr>S-E-I-R Model Susceptible-Exposed-Infectious-Recovered/Removed</vt:lpstr>
      <vt:lpstr>Our simulation (country level)</vt:lpstr>
      <vt:lpstr>Our simulation (world level)</vt:lpstr>
      <vt:lpstr>Taxation</vt:lpstr>
      <vt:lpstr>Increasing DWL and Laffer curve</vt:lpstr>
      <vt:lpstr>Based on Real Countries</vt:lpstr>
      <vt:lpstr>Data used to build countries</vt:lpstr>
      <vt:lpstr>The Pandemic Game</vt:lpstr>
      <vt:lpstr>The Pandemic Game: Interface Walkthrough</vt:lpstr>
      <vt:lpstr>Educational Objectives</vt:lpstr>
      <vt:lpstr>Simulation Structure</vt:lpstr>
      <vt:lpstr>Policies</vt:lpstr>
      <vt:lpstr>Check your countries!</vt:lpstr>
      <vt:lpstr>Host Nations</vt:lpstr>
      <vt:lpstr>Simulation Structure: Welcome to Altrippa</vt:lpstr>
      <vt:lpstr>Where did we get our data?</vt:lpstr>
      <vt:lpstr>PowerPoint Presentation</vt:lpstr>
      <vt:lpstr>PowerPoint Presentation</vt:lpstr>
      <vt:lpstr>PowerPoint Presentation</vt:lpstr>
      <vt:lpstr>Simulation Model (Country Level)</vt:lpstr>
      <vt:lpstr>The Simulation Model (World Level)</vt:lpstr>
      <vt:lpstr>PowerPoint Presentation</vt:lpstr>
      <vt:lpstr>PowerPoint Presentation</vt:lpstr>
      <vt:lpstr>PowerPoint Presentation</vt:lpstr>
      <vt:lpstr>PowerPoint Presentation</vt:lpstr>
      <vt:lpstr>Educational Objectives</vt:lpstr>
      <vt:lpstr>Login</vt:lpstr>
      <vt:lpstr>Host Nations: Interface Walkthrough</vt:lpstr>
      <vt:lpstr>PowerPoint Presentation</vt:lpstr>
      <vt:lpstr>www.clsgbatten.org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Roux, Adam (agr3wg)</dc:creator>
  <cp:lastModifiedBy>Roux, Adam (agr3wg)</cp:lastModifiedBy>
  <cp:revision>60</cp:revision>
  <dcterms:created xsi:type="dcterms:W3CDTF">2019-10-02T14:33:10Z</dcterms:created>
  <dcterms:modified xsi:type="dcterms:W3CDTF">2019-10-16T12:58:53Z</dcterms:modified>
</cp:coreProperties>
</file>