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8"/>
  </p:notesMasterIdLst>
  <p:sldIdLst>
    <p:sldId id="256" r:id="rId2"/>
    <p:sldId id="259" r:id="rId3"/>
    <p:sldId id="257" r:id="rId4"/>
    <p:sldId id="258" r:id="rId5"/>
    <p:sldId id="261" r:id="rId6"/>
    <p:sldId id="262" r:id="rId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notes" clrMode="gray"/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67070" autoAdjust="0"/>
  </p:normalViewPr>
  <p:slideViewPr>
    <p:cSldViewPr snapToGrid="0" snapToObjects="1">
      <p:cViewPr varScale="1">
        <p:scale>
          <a:sx n="101" d="100"/>
          <a:sy n="101" d="100"/>
        </p:scale>
        <p:origin x="-3232" y="-1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viewProps" Target="viewProps.xml"/><Relationship Id="rId12" Type="http://schemas.openxmlformats.org/officeDocument/2006/relationships/theme" Target="theme/theme1.xml"/><Relationship Id="rId13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notesMaster" Target="notesMasters/notesMaster1.xml"/><Relationship Id="rId9" Type="http://schemas.openxmlformats.org/officeDocument/2006/relationships/printerSettings" Target="printerSettings/printerSettings1.bin"/><Relationship Id="rId10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F31757A-5700-0945-A257-0A6F5B0A26BB}" type="datetimeFigureOut">
              <a:rPr lang="en-US" smtClean="0"/>
              <a:t>7/22/14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ED3A293-E2F0-CD45-A2F8-2DD135FF1F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211355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 smtClean="0"/>
              <a:t>This is a segment about the benefits</a:t>
            </a:r>
            <a:r>
              <a:rPr lang="en-US" b="1" baseline="0" dirty="0" smtClean="0"/>
              <a:t> of seeking accreditation.</a:t>
            </a:r>
          </a:p>
          <a:p>
            <a:r>
              <a:rPr lang="en-US" b="1" baseline="0" dirty="0" smtClean="0"/>
              <a:t>Feel free to pause this video at any time to study a slide.</a:t>
            </a:r>
          </a:p>
          <a:p>
            <a:r>
              <a:rPr lang="en-US" b="1" baseline="0" dirty="0" smtClean="0"/>
              <a:t>Download the slides because they contain detailed notes</a:t>
            </a:r>
          </a:p>
          <a:p>
            <a:r>
              <a:rPr lang="en-US" b="1" baseline="0" dirty="0" smtClean="0"/>
              <a:t>You should send at least one representative from your program to the Accreditation Institute at NASPAA’s annual meeting</a:t>
            </a:r>
          </a:p>
          <a:p>
            <a:r>
              <a:rPr lang="en-US" b="1" baseline="0" dirty="0" smtClean="0"/>
              <a:t>The Accreditation Institute is where you’ll have an opportunity to practice applying the concepts and tools we review in these videos</a:t>
            </a:r>
            <a:endParaRPr lang="en-US" b="1" dirty="0" smtClean="0"/>
          </a:p>
          <a:p>
            <a:endParaRPr lang="en-US" b="1" dirty="0" smtClean="0"/>
          </a:p>
          <a:p>
            <a:r>
              <a:rPr lang="en-US" b="1" dirty="0" smtClean="0"/>
              <a:t>Accreditation</a:t>
            </a:r>
            <a:r>
              <a:rPr lang="en-US" b="1" baseline="0" dirty="0" smtClean="0"/>
              <a:t> involves a commitment of time, energy, and money. Why do it?</a:t>
            </a:r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D3A293-E2F0-CD45-A2F8-2DD135FF1F86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978641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 baseline="0" dirty="0" smtClean="0"/>
              <a:t>Programs learn by completing their self-studies:</a:t>
            </a: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b="1" baseline="0" dirty="0" smtClean="0"/>
          </a:p>
          <a:p>
            <a:pPr marL="171450" marR="0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lang="en-US" b="1" baseline="0" dirty="0" smtClean="0"/>
              <a:t>the process includes engaging in a systematic self-study based on established criteria, where you’ll document how you assess your performance and improve it: this has value in terms of obtaining agreement among everyone involved in your program on its mission and indicators of success </a:t>
            </a:r>
          </a:p>
          <a:p>
            <a:pPr marL="171450" marR="0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lang="en-US" b="1" baseline="0" dirty="0" smtClean="0"/>
              <a:t>If everyone agrees on your mission,  outcomes, and improvements, then accreditation is about documenting it in a prescribed format, showcasing what you do</a:t>
            </a:r>
          </a:p>
          <a:p>
            <a:pPr marL="171450" indent="-171450">
              <a:buFont typeface="Arial"/>
              <a:buChar char="•"/>
            </a:pPr>
            <a:r>
              <a:rPr lang="en-US" b="1" baseline="0" dirty="0" smtClean="0"/>
              <a:t>NASPAA’s standards embody the notion that programs will manage themselves to improve continuously in ways consistent with their missions</a:t>
            </a:r>
          </a:p>
          <a:p>
            <a:pPr marL="171450" indent="-171450">
              <a:buFont typeface="Arial"/>
              <a:buChar char="•"/>
            </a:pPr>
            <a:endParaRPr lang="en-US" b="1" baseline="0" dirty="0" smtClean="0"/>
          </a:p>
          <a:p>
            <a:r>
              <a:rPr lang="en-US" b="1" baseline="0" dirty="0" smtClean="0"/>
              <a:t>Programs learn from other programs by having staff participate on site visit teams</a:t>
            </a:r>
          </a:p>
          <a:p>
            <a:r>
              <a:rPr lang="en-US" b="1" baseline="0" dirty="0" smtClean="0"/>
              <a:t>Programs learn by having site visit teams offer advice: heterogeneity, including international programs, fosters innovation and creativity</a:t>
            </a:r>
          </a:p>
          <a:p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D3A293-E2F0-CD45-A2F8-2DD135FF1F86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100425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/>
              <a:buChar char="•"/>
            </a:pPr>
            <a:r>
              <a:rPr lang="en-US" b="1" dirty="0" smtClean="0"/>
              <a:t>An independent assessment</a:t>
            </a:r>
          </a:p>
          <a:p>
            <a:pPr marL="171450" indent="-171450">
              <a:buFont typeface="Arial"/>
              <a:buChar char="•"/>
            </a:pPr>
            <a:r>
              <a:rPr lang="en-US" b="1" dirty="0" smtClean="0"/>
              <a:t>Sends a signal to all stakeholders that:</a:t>
            </a:r>
          </a:p>
          <a:p>
            <a:pPr marL="628650" lvl="1" indent="-171450">
              <a:buFont typeface="Arial"/>
              <a:buChar char="•"/>
            </a:pPr>
            <a:r>
              <a:rPr lang="en-US" b="1" dirty="0" smtClean="0"/>
              <a:t>The</a:t>
            </a:r>
            <a:r>
              <a:rPr lang="en-US" b="1" baseline="0" dirty="0" smtClean="0"/>
              <a:t> program will provide the resources students to learn and pursue careers in public service</a:t>
            </a:r>
          </a:p>
          <a:p>
            <a:pPr marL="628650" lvl="1" indent="-171450">
              <a:buFont typeface="Arial"/>
              <a:buChar char="•"/>
            </a:pPr>
            <a:r>
              <a:rPr lang="en-US" b="1" baseline="0" dirty="0" smtClean="0"/>
              <a:t>The program will provide employers with graduates who can fulfill their needs in public service</a:t>
            </a:r>
          </a:p>
          <a:p>
            <a:pPr marL="628650" lvl="1" indent="-171450">
              <a:buFont typeface="Arial"/>
              <a:buChar char="•"/>
            </a:pPr>
            <a:r>
              <a:rPr lang="en-US" b="1" baseline="0" dirty="0" smtClean="0"/>
              <a:t>The host institution will ensure that the program has sufficient resources to do this.</a:t>
            </a:r>
          </a:p>
          <a:p>
            <a:pPr marL="171450" indent="-171450">
              <a:buFont typeface="Arial"/>
              <a:buChar char="•"/>
            </a:pPr>
            <a:r>
              <a:rPr lang="en-US" b="1" baseline="0" dirty="0" smtClean="0"/>
              <a:t>In an international context, programs that have international accreditation by a reputable body, like NASPAA, can find the local government accreditation process to be almost pro-forma.</a:t>
            </a:r>
          </a:p>
          <a:p>
            <a:r>
              <a:rPr lang="en-US" baseline="0" dirty="0" smtClean="0"/>
              <a:t>Image: Public Domain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D3A293-E2F0-CD45-A2F8-2DD135FF1F86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525271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 smtClean="0"/>
              <a:t>Enhances program reputation within the host</a:t>
            </a:r>
            <a:r>
              <a:rPr lang="en-US" b="1" baseline="0" dirty="0" smtClean="0"/>
              <a:t> institution and outside</a:t>
            </a:r>
          </a:p>
          <a:p>
            <a:r>
              <a:rPr lang="en-US" b="1" baseline="0" dirty="0" smtClean="0"/>
              <a:t>Accredited programs are distinguished from programs that are not</a:t>
            </a:r>
            <a:endParaRPr lang="en-US" b="1" dirty="0" smtClean="0"/>
          </a:p>
          <a:p>
            <a:r>
              <a:rPr lang="en-US" b="1" dirty="0" smtClean="0"/>
              <a:t>Accredited</a:t>
            </a:r>
            <a:r>
              <a:rPr lang="en-US" b="1" baseline="0" dirty="0" smtClean="0"/>
              <a:t> programs learn about each other.</a:t>
            </a:r>
          </a:p>
          <a:p>
            <a:r>
              <a:rPr lang="en-US" b="1" baseline="0" dirty="0" smtClean="0"/>
              <a:t>Assists in creating partnerships, faculty exchanges, student transfers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D3A293-E2F0-CD45-A2F8-2DD135FF1F86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605889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600" b="1" dirty="0" smtClean="0"/>
              <a:t>NASPAA standards and accreditation process enhance the recognition and reputation</a:t>
            </a:r>
            <a:r>
              <a:rPr lang="en-US" sz="1600" b="1" baseline="0" dirty="0" smtClean="0"/>
              <a:t> of graduate degrees in public service</a:t>
            </a:r>
          </a:p>
          <a:p>
            <a:r>
              <a:rPr lang="en-US" sz="1600" b="1" baseline="0" dirty="0" smtClean="0"/>
              <a:t>Accredited programs demonstrate their engagement with the community of public affairs educators, sharing and learning to improve the profession</a:t>
            </a:r>
          </a:p>
          <a:p>
            <a:r>
              <a:rPr lang="en-US" sz="1600" b="1" baseline="0" dirty="0" smtClean="0"/>
              <a:t>Accredited programs play a role in preserving and perpetuating public service values.</a:t>
            </a:r>
          </a:p>
          <a:p>
            <a:r>
              <a:rPr lang="en-US" baseline="0" dirty="0" smtClean="0"/>
              <a:t>Image: Wikipedia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D3A293-E2F0-CD45-A2F8-2DD135FF1F86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05310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 smtClean="0"/>
              <a:t>The mindset approaching accreditation</a:t>
            </a:r>
            <a:r>
              <a:rPr lang="en-US" b="1" baseline="0" dirty="0" smtClean="0"/>
              <a:t> should not be instrumental: tell us the clear guidelines that we can check off to satisfy COPRA</a:t>
            </a:r>
            <a:r>
              <a:rPr lang="en-US" b="1" baseline="0" dirty="0" smtClean="0">
                <a:sym typeface="Wingdings"/>
              </a:rPr>
              <a:t>;</a:t>
            </a:r>
            <a:r>
              <a:rPr lang="en-US" b="1" baseline="0" dirty="0" smtClean="0"/>
              <a:t> we’ll be sure we can do that every seven years.</a:t>
            </a:r>
          </a:p>
          <a:p>
            <a:r>
              <a:rPr lang="en-US" b="1" baseline="0" dirty="0" smtClean="0"/>
              <a:t>The mindset approaching accreditation should be intrinsic:  we’ll conform voluntarily to NASPAA’s procedural guidelines to help us achieve our mission by managing strategically, day in and day out.</a:t>
            </a:r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D3A293-E2F0-CD45-A2F8-2DD135FF1F86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919614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86953" y="268288"/>
            <a:ext cx="5669280" cy="39003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8" name="Rectangle 7"/>
          <p:cNvSpPr/>
          <p:nvPr/>
        </p:nvSpPr>
        <p:spPr>
          <a:xfrm>
            <a:off x="268940" y="268288"/>
            <a:ext cx="182880" cy="3886853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200400" y="4208929"/>
            <a:ext cx="5458968" cy="1048684"/>
          </a:xfrm>
        </p:spPr>
        <p:txBody>
          <a:bodyPr vert="horz" lIns="91440" tIns="45720" rIns="91440" bIns="45720" rtlCol="0" anchor="b" anchorCtr="0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200400" y="5257800"/>
            <a:ext cx="5458968" cy="621792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spcBef>
                <a:spcPts val="0"/>
              </a:spcBef>
              <a:buClr>
                <a:schemeClr val="accent1"/>
              </a:buClr>
              <a:buSzPct val="100000"/>
              <a:buFont typeface="Wingdings 2" pitchFamily="18" charset="2"/>
              <a:buNone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276600" y="390525"/>
            <a:ext cx="5504688" cy="365125"/>
          </a:xfrm>
        </p:spPr>
        <p:txBody>
          <a:bodyPr vert="horz" lIns="91440" tIns="45720" rIns="91440" bIns="45720" rtlCol="0" anchor="ctr"/>
          <a:lstStyle>
            <a:lvl1pPr marL="0" algn="r" defTabSz="914400" rtl="0" eaLnBrk="1" latinLnBrk="0" hangingPunct="1">
              <a:defRPr sz="2200" b="0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</a:lstStyle>
          <a:p>
            <a:fld id="{B1A24CD3-204F-4468-8EE4-28A6668D006A}" type="datetimeFigureOut">
              <a:rPr lang="en-US" smtClean="0"/>
              <a:t>7/22/14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218688" y="6356350"/>
            <a:ext cx="4736592" cy="365125"/>
          </a:xfrm>
        </p:spPr>
        <p:txBody>
          <a:bodyPr vert="horz" lIns="91440" tIns="45720" rIns="91440" bIns="45720" rtlCol="0" anchor="ctr"/>
          <a:lstStyle>
            <a:lvl1pPr marL="0" algn="l" defTabSz="914400" rtl="0" eaLnBrk="1" latinLnBrk="0" hangingPunct="1">
              <a:defRPr sz="1100" b="1" kern="120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56494" y="6356350"/>
            <a:ext cx="685800" cy="365125"/>
          </a:xfrm>
        </p:spPr>
        <p:txBody>
          <a:bodyPr vert="horz" lIns="91440" tIns="45720" rIns="91440" bIns="45720" rtlCol="0" anchor="ctr"/>
          <a:lstStyle>
            <a:lvl1pPr marL="0" algn="r" defTabSz="914400" rtl="0" eaLnBrk="1" latinLnBrk="0" hangingPunct="1">
              <a:defRPr sz="1100" b="1" kern="120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fld id="{57AF16DE-A0D5-4438-950F-5B1E159C2C2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8148918" y="268288"/>
            <a:ext cx="718073" cy="164592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9" y="914400"/>
            <a:ext cx="7391401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282440" y="2214562"/>
            <a:ext cx="3566160" cy="192024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A24CD3-204F-4468-8EE4-28A6668D006A}" type="datetimeFigureOut">
              <a:rPr lang="en-US" smtClean="0"/>
              <a:t>7/22/14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AF16DE-A0D5-4438-950F-5B1E159C2C28}" type="slidenum">
              <a:rPr lang="en-US" smtClean="0"/>
              <a:t>‹#›</a:t>
            </a:fld>
            <a:endParaRPr lang="en-US"/>
          </a:p>
        </p:txBody>
      </p:sp>
      <p:sp>
        <p:nvSpPr>
          <p:cNvPr id="9" name="Content Placeholder 2"/>
          <p:cNvSpPr>
            <a:spLocks noGrp="1"/>
          </p:cNvSpPr>
          <p:nvPr>
            <p:ph sz="half" idx="13"/>
          </p:nvPr>
        </p:nvSpPr>
        <p:spPr>
          <a:xfrm>
            <a:off x="4282440" y="4224973"/>
            <a:ext cx="3566160" cy="192024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10" name="Content Placeholder 2"/>
          <p:cNvSpPr>
            <a:spLocks noGrp="1"/>
          </p:cNvSpPr>
          <p:nvPr>
            <p:ph sz="half" idx="14"/>
          </p:nvPr>
        </p:nvSpPr>
        <p:spPr>
          <a:xfrm>
            <a:off x="457200" y="2214563"/>
            <a:ext cx="3566160" cy="39116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8148918" y="268288"/>
            <a:ext cx="718073" cy="164592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9" y="914400"/>
            <a:ext cx="7391401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282440" y="2214562"/>
            <a:ext cx="3566160" cy="192024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A24CD3-204F-4468-8EE4-28A6668D006A}" type="datetimeFigureOut">
              <a:rPr lang="en-US" smtClean="0"/>
              <a:t>7/22/14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AF16DE-A0D5-4438-950F-5B1E159C2C28}" type="slidenum">
              <a:rPr lang="en-US" smtClean="0"/>
              <a:t>‹#›</a:t>
            </a:fld>
            <a:endParaRPr lang="en-US"/>
          </a:p>
        </p:txBody>
      </p:sp>
      <p:sp>
        <p:nvSpPr>
          <p:cNvPr id="9" name="Content Placeholder 2"/>
          <p:cNvSpPr>
            <a:spLocks noGrp="1"/>
          </p:cNvSpPr>
          <p:nvPr>
            <p:ph sz="half" idx="13"/>
          </p:nvPr>
        </p:nvSpPr>
        <p:spPr>
          <a:xfrm>
            <a:off x="4282440" y="4224973"/>
            <a:ext cx="3566160" cy="192024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11" name="Content Placeholder 2"/>
          <p:cNvSpPr>
            <a:spLocks noGrp="1"/>
          </p:cNvSpPr>
          <p:nvPr>
            <p:ph sz="half" idx="14"/>
          </p:nvPr>
        </p:nvSpPr>
        <p:spPr>
          <a:xfrm>
            <a:off x="457200" y="2214562"/>
            <a:ext cx="3566160" cy="192024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12" name="Content Placeholder 2"/>
          <p:cNvSpPr>
            <a:spLocks noGrp="1"/>
          </p:cNvSpPr>
          <p:nvPr>
            <p:ph sz="half" idx="15"/>
          </p:nvPr>
        </p:nvSpPr>
        <p:spPr>
          <a:xfrm>
            <a:off x="457200" y="4224973"/>
            <a:ext cx="3566160" cy="192024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8148918" y="268288"/>
            <a:ext cx="718073" cy="164592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A24CD3-204F-4468-8EE4-28A6668D006A}" type="datetimeFigureOut">
              <a:rPr lang="en-US" smtClean="0"/>
              <a:t>7/22/14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AF16DE-A0D5-4438-950F-5B1E159C2C2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8148918" y="268288"/>
            <a:ext cx="718073" cy="56692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A24CD3-204F-4468-8EE4-28A6668D006A}" type="datetimeFigureOut">
              <a:rPr lang="en-US" smtClean="0"/>
              <a:t>7/22/14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AF16DE-A0D5-4438-950F-5B1E159C2C2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8148918" y="268288"/>
            <a:ext cx="718073" cy="56692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9" y="995082"/>
            <a:ext cx="3566160" cy="1035424"/>
          </a:xfrm>
        </p:spPr>
        <p:txBody>
          <a:bodyPr anchor="b"/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2052" y="990600"/>
            <a:ext cx="3566160" cy="51355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199" y="2057400"/>
            <a:ext cx="3566160" cy="3657601"/>
          </a:xfrm>
        </p:spPr>
        <p:txBody>
          <a:bodyPr>
            <a:normAutofit/>
          </a:bodyPr>
          <a:lstStyle>
            <a:lvl1pPr marL="0" indent="0">
              <a:spcBef>
                <a:spcPts val="6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A24CD3-204F-4468-8EE4-28A6668D006A}" type="datetimeFigureOut">
              <a:rPr lang="en-US" smtClean="0"/>
              <a:t>7/22/14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AF16DE-A0D5-4438-950F-5B1E159C2C2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4746811" y="268288"/>
            <a:ext cx="4114800" cy="56692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9" y="995082"/>
            <a:ext cx="3566160" cy="1035424"/>
          </a:xfrm>
        </p:spPr>
        <p:txBody>
          <a:bodyPr anchor="b"/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199" y="2057400"/>
            <a:ext cx="3566160" cy="3657601"/>
          </a:xfrm>
        </p:spPr>
        <p:txBody>
          <a:bodyPr>
            <a:normAutofit/>
          </a:bodyPr>
          <a:lstStyle>
            <a:lvl1pPr marL="0" indent="0">
              <a:spcBef>
                <a:spcPts val="6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61365" y="6124014"/>
            <a:ext cx="1752600" cy="365125"/>
          </a:xfrm>
        </p:spPr>
        <p:txBody>
          <a:bodyPr/>
          <a:lstStyle>
            <a:lvl1pPr algn="l">
              <a:defRPr/>
            </a:lvl1pPr>
          </a:lstStyle>
          <a:p>
            <a:fld id="{B1A24CD3-204F-4468-8EE4-28A6668D006A}" type="datetimeFigureOut">
              <a:rPr lang="en-US" smtClean="0"/>
              <a:t>7/22/14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74812" y="6356350"/>
            <a:ext cx="3863788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AF16DE-A0D5-4438-950F-5B1E159C2C28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Picture Placeholder 9"/>
          <p:cNvSpPr>
            <a:spLocks noGrp="1"/>
          </p:cNvSpPr>
          <p:nvPr>
            <p:ph type="pic" sz="quarter" idx="13"/>
          </p:nvPr>
        </p:nvSpPr>
        <p:spPr>
          <a:xfrm>
            <a:off x="4760258" y="990600"/>
            <a:ext cx="4096512" cy="5611813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above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7216775" y="268288"/>
            <a:ext cx="1639457" cy="363931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8788" y="4267200"/>
            <a:ext cx="6477000" cy="566738"/>
          </a:xfrm>
        </p:spPr>
        <p:txBody>
          <a:bodyPr anchor="b"/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69874" y="268288"/>
            <a:ext cx="6858000" cy="3639312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8788" y="4840941"/>
            <a:ext cx="6475412" cy="1304271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A24CD3-204F-4468-8EE4-28A6668D006A}" type="datetimeFigureOut">
              <a:rPr lang="en-US" smtClean="0"/>
              <a:t>7/22/14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AF16DE-A0D5-4438-950F-5B1E159C2C2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4 Pictures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8135471" y="268288"/>
            <a:ext cx="720761" cy="363931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8788" y="4267200"/>
            <a:ext cx="6477000" cy="566738"/>
          </a:xfrm>
        </p:spPr>
        <p:txBody>
          <a:bodyPr anchor="b"/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69874" y="268288"/>
            <a:ext cx="3006726" cy="3639312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8788" y="4840941"/>
            <a:ext cx="6475412" cy="1304271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A24CD3-204F-4468-8EE4-28A6668D006A}" type="datetimeFigureOut">
              <a:rPr lang="en-US" smtClean="0"/>
              <a:t>7/22/14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AF16DE-A0D5-4438-950F-5B1E159C2C28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Picture Placeholder 2"/>
          <p:cNvSpPr>
            <a:spLocks noGrp="1"/>
          </p:cNvSpPr>
          <p:nvPr>
            <p:ph type="pic" idx="13"/>
          </p:nvPr>
        </p:nvSpPr>
        <p:spPr>
          <a:xfrm>
            <a:off x="3352800" y="268288"/>
            <a:ext cx="4701988" cy="177566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11" name="Picture Placeholder 2"/>
          <p:cNvSpPr>
            <a:spLocks noGrp="1"/>
          </p:cNvSpPr>
          <p:nvPr>
            <p:ph type="pic" idx="14"/>
          </p:nvPr>
        </p:nvSpPr>
        <p:spPr>
          <a:xfrm>
            <a:off x="3352800" y="2131935"/>
            <a:ext cx="2304288" cy="177566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12" name="Picture Placeholder 2"/>
          <p:cNvSpPr>
            <a:spLocks noGrp="1"/>
          </p:cNvSpPr>
          <p:nvPr>
            <p:ph type="pic" idx="15"/>
          </p:nvPr>
        </p:nvSpPr>
        <p:spPr>
          <a:xfrm>
            <a:off x="5750500" y="2131935"/>
            <a:ext cx="2304288" cy="177566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7212106" y="268288"/>
            <a:ext cx="1645920" cy="164592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A24CD3-204F-4468-8EE4-28A6668D006A}" type="datetimeFigureOut">
              <a:rPr lang="en-US" smtClean="0"/>
              <a:t>7/22/14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AF16DE-A0D5-4438-950F-5B1E159C2C2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8148918" y="268288"/>
            <a:ext cx="718073" cy="56692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543799" y="1035424"/>
            <a:ext cx="1322295" cy="5090739"/>
          </a:xfrm>
        </p:spPr>
        <p:txBody>
          <a:bodyPr vert="eaVert" anchor="t" anchorCtr="0"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035424"/>
            <a:ext cx="6019800" cy="5109789"/>
          </a:xfrm>
        </p:spPr>
        <p:txBody>
          <a:bodyPr vert="eaVert"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A24CD3-204F-4468-8EE4-28A6668D006A}" type="datetimeFigureOut">
              <a:rPr lang="en-US" smtClean="0"/>
              <a:t>7/22/14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AF16DE-A0D5-4438-950F-5B1E159C2C2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7212106" y="268288"/>
            <a:ext cx="1645920" cy="164592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212106" y="6356350"/>
            <a:ext cx="1752600" cy="365125"/>
          </a:xfrm>
        </p:spPr>
        <p:txBody>
          <a:bodyPr/>
          <a:lstStyle/>
          <a:p>
            <a:fld id="{B1A24CD3-204F-4468-8EE4-28A6668D006A}" type="datetimeFigureOut">
              <a:rPr lang="en-US" smtClean="0"/>
              <a:t>7/22/14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AF16DE-A0D5-4438-950F-5B1E159C2C2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86953" y="268288"/>
            <a:ext cx="5669280" cy="256032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200399" y="4171950"/>
            <a:ext cx="5457919" cy="1085850"/>
          </a:xfrm>
        </p:spPr>
        <p:txBody>
          <a:bodyPr>
            <a:normAutofit/>
          </a:bodyPr>
          <a:lstStyle>
            <a:lvl1pPr>
              <a:defRPr sz="460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200401" y="5257799"/>
            <a:ext cx="5457918" cy="618565"/>
          </a:xfrm>
        </p:spPr>
        <p:txBody>
          <a:bodyPr>
            <a:normAutofit/>
          </a:bodyPr>
          <a:lstStyle>
            <a:lvl1pPr marL="0" indent="0" algn="l">
              <a:spcBef>
                <a:spcPct val="0"/>
              </a:spcBef>
              <a:buNone/>
              <a:defRPr sz="1600">
                <a:solidFill>
                  <a:schemeClr val="tx2"/>
                </a:solidFill>
              </a:defRPr>
            </a:lvl1pPr>
            <a:lvl2pPr marL="457200" indent="0" algn="ctr">
              <a:spcBef>
                <a:spcPct val="0"/>
              </a:spcBef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276600" y="389965"/>
            <a:ext cx="5499847" cy="365125"/>
          </a:xfrm>
        </p:spPr>
        <p:txBody>
          <a:bodyPr/>
          <a:lstStyle>
            <a:lvl1pPr>
              <a:defRPr sz="2200" b="0" baseline="0">
                <a:solidFill>
                  <a:schemeClr val="bg1"/>
                </a:solidFill>
              </a:defRPr>
            </a:lvl1pPr>
          </a:lstStyle>
          <a:p>
            <a:fld id="{B1A24CD3-204F-4468-8EE4-28A6668D006A}" type="datetimeFigureOut">
              <a:rPr lang="en-US" smtClean="0"/>
              <a:t>7/22/14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213847" y="6356350"/>
            <a:ext cx="4734112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65459" y="6356350"/>
            <a:ext cx="685800" cy="365125"/>
          </a:xfrm>
        </p:spPr>
        <p:txBody>
          <a:bodyPr vert="horz" lIns="91440" tIns="45720" rIns="91440" bIns="45720" rtlCol="0" anchor="ctr"/>
          <a:lstStyle>
            <a:lvl1pPr marL="0" algn="r" defTabSz="914400" rtl="0" eaLnBrk="1" latinLnBrk="0" hangingPunct="1">
              <a:defRPr sz="1100" b="1" kern="120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fld id="{57AF16DE-A0D5-4438-950F-5B1E159C2C28}" type="slidenum">
              <a:rPr lang="en-US" smtClean="0"/>
              <a:t>‹#›</a:t>
            </a:fld>
            <a:endParaRPr lang="en-US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3200400" y="2877671"/>
            <a:ext cx="5646867" cy="1280160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10" name="Rectangle 9"/>
          <p:cNvSpPr/>
          <p:nvPr/>
        </p:nvSpPr>
        <p:spPr>
          <a:xfrm>
            <a:off x="268940" y="268288"/>
            <a:ext cx="182880" cy="3886853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, Content, and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69875" y="268288"/>
            <a:ext cx="1645920" cy="164592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78423" y="914400"/>
            <a:ext cx="6508377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78423" y="2209800"/>
            <a:ext cx="6508377" cy="3916363"/>
          </a:xfrm>
        </p:spPr>
        <p:txBody>
          <a:bodyPr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212106" y="6356350"/>
            <a:ext cx="1752600" cy="365125"/>
          </a:xfrm>
        </p:spPr>
        <p:txBody>
          <a:bodyPr/>
          <a:lstStyle/>
          <a:p>
            <a:fld id="{B1A24CD3-204F-4468-8EE4-28A6668D006A}" type="datetimeFigureOut">
              <a:rPr lang="en-US" smtClean="0"/>
              <a:t>7/22/14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178423" y="6356350"/>
            <a:ext cx="4926852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31694" y="361016"/>
            <a:ext cx="506506" cy="365125"/>
          </a:xfrm>
        </p:spPr>
        <p:txBody>
          <a:bodyPr/>
          <a:lstStyle/>
          <a:p>
            <a:fld id="{57AF16DE-A0D5-4438-950F-5B1E159C2C28}" type="slidenum">
              <a:rPr lang="en-US" smtClean="0"/>
              <a:t>‹#›</a:t>
            </a:fld>
            <a:endParaRPr lang="en-US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269875" y="1976718"/>
            <a:ext cx="1645920" cy="4625788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7758952" y="268288"/>
            <a:ext cx="1099073" cy="6350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9801" y="3429000"/>
            <a:ext cx="4966446" cy="1398494"/>
          </a:xfrm>
        </p:spPr>
        <p:txBody>
          <a:bodyPr anchor="b" anchorCtr="0"/>
          <a:lstStyle>
            <a:lvl1pPr algn="r">
              <a:defRPr sz="4600" b="0" cap="none" baseline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09801" y="4824414"/>
            <a:ext cx="4966446" cy="1320800"/>
          </a:xfrm>
        </p:spPr>
        <p:txBody>
          <a:bodyPr anchor="t" anchorCtr="0">
            <a:normAutofit/>
          </a:bodyPr>
          <a:lstStyle>
            <a:lvl1pPr marL="0" indent="0" algn="r">
              <a:spcBef>
                <a:spcPts val="0"/>
              </a:spcBef>
              <a:buNone/>
              <a:defRPr sz="16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562600" y="6356350"/>
            <a:ext cx="1622612" cy="365125"/>
          </a:xfrm>
        </p:spPr>
        <p:txBody>
          <a:bodyPr/>
          <a:lstStyle/>
          <a:p>
            <a:fld id="{B1A24CD3-204F-4468-8EE4-28A6668D006A}" type="datetimeFigureOut">
              <a:rPr lang="en-US" smtClean="0"/>
              <a:t>7/22/14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74812" y="6356350"/>
            <a:ext cx="5311588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AF16DE-A0D5-4438-950F-5B1E159C2C2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69875" y="4773706"/>
            <a:ext cx="2971800" cy="184458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20354" y="3429001"/>
            <a:ext cx="4966446" cy="1398494"/>
          </a:xfrm>
        </p:spPr>
        <p:txBody>
          <a:bodyPr anchor="b" anchorCtr="0"/>
          <a:lstStyle>
            <a:lvl1pPr algn="r">
              <a:defRPr sz="4600" b="0" cap="none" baseline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720354" y="4824414"/>
            <a:ext cx="4966446" cy="1320800"/>
          </a:xfrm>
        </p:spPr>
        <p:txBody>
          <a:bodyPr anchor="t" anchorCtr="0">
            <a:normAutofit/>
          </a:bodyPr>
          <a:lstStyle>
            <a:lvl1pPr marL="0" indent="0" algn="r">
              <a:spcBef>
                <a:spcPts val="0"/>
              </a:spcBef>
              <a:buNone/>
              <a:defRPr sz="16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51212" y="6104965"/>
            <a:ext cx="506506" cy="365125"/>
          </a:xfrm>
        </p:spPr>
        <p:txBody>
          <a:bodyPr/>
          <a:lstStyle/>
          <a:p>
            <a:fld id="{57AF16DE-A0D5-4438-950F-5B1E159C2C28}" type="slidenum">
              <a:rPr lang="en-US" smtClean="0"/>
              <a:t>‹#›</a:t>
            </a:fld>
            <a:endParaRPr lang="en-US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269874" y="268288"/>
            <a:ext cx="2971800" cy="4438650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8148918" y="268288"/>
            <a:ext cx="718073" cy="164592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9" y="914400"/>
            <a:ext cx="7391401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214563"/>
            <a:ext cx="3566160" cy="39116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82440" y="2214563"/>
            <a:ext cx="3566160" cy="39116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A24CD3-204F-4468-8EE4-28A6668D006A}" type="datetimeFigureOut">
              <a:rPr lang="en-US" smtClean="0"/>
              <a:t>7/22/14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AF16DE-A0D5-4438-950F-5B1E159C2C2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8148918" y="268288"/>
            <a:ext cx="718073" cy="164592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9" y="914400"/>
            <a:ext cx="7388352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054132"/>
            <a:ext cx="3566160" cy="639762"/>
          </a:xfrm>
        </p:spPr>
        <p:txBody>
          <a:bodyPr anchor="b">
            <a:noAutofit/>
          </a:bodyPr>
          <a:lstStyle>
            <a:lvl1pPr marL="0" indent="0" algn="ctr">
              <a:spcBef>
                <a:spcPct val="0"/>
              </a:spcBef>
              <a:buNone/>
              <a:defRPr sz="20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689411"/>
            <a:ext cx="3566160" cy="3436751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79391" y="2054132"/>
            <a:ext cx="3566160" cy="639762"/>
          </a:xfrm>
        </p:spPr>
        <p:txBody>
          <a:bodyPr anchor="b">
            <a:noAutofit/>
          </a:bodyPr>
          <a:lstStyle>
            <a:lvl1pPr marL="0" indent="0" algn="ctr">
              <a:spcBef>
                <a:spcPct val="0"/>
              </a:spcBef>
              <a:buNone/>
              <a:defRPr sz="20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279391" y="2689411"/>
            <a:ext cx="3566160" cy="3436751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A24CD3-204F-4468-8EE4-28A6668D006A}" type="datetimeFigureOut">
              <a:rPr lang="en-US" smtClean="0"/>
              <a:t>7/22/14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AF16DE-A0D5-4438-950F-5B1E159C2C2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Content, Top and Bot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8148918" y="268288"/>
            <a:ext cx="718073" cy="164592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9" y="914400"/>
            <a:ext cx="7391401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199" y="2214562"/>
            <a:ext cx="7396163" cy="192024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A24CD3-204F-4468-8EE4-28A6668D006A}" type="datetimeFigureOut">
              <a:rPr lang="en-US" smtClean="0"/>
              <a:t>7/22/14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AF16DE-A0D5-4438-950F-5B1E159C2C28}" type="slidenum">
              <a:rPr lang="en-US" smtClean="0"/>
              <a:t>‹#›</a:t>
            </a:fld>
            <a:endParaRPr lang="en-US"/>
          </a:p>
        </p:txBody>
      </p:sp>
      <p:sp>
        <p:nvSpPr>
          <p:cNvPr id="9" name="Content Placeholder 2"/>
          <p:cNvSpPr>
            <a:spLocks noGrp="1"/>
          </p:cNvSpPr>
          <p:nvPr>
            <p:ph sz="half" idx="13"/>
          </p:nvPr>
        </p:nvSpPr>
        <p:spPr>
          <a:xfrm>
            <a:off x="457199" y="4224973"/>
            <a:ext cx="7396163" cy="192024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20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16.xml"/><Relationship Id="rId17" Type="http://schemas.openxmlformats.org/officeDocument/2006/relationships/slideLayout" Target="../slideLayouts/slideLayout17.xml"/><Relationship Id="rId18" Type="http://schemas.openxmlformats.org/officeDocument/2006/relationships/slideLayout" Target="../slideLayouts/slideLayout18.xml"/><Relationship Id="rId19" Type="http://schemas.openxmlformats.org/officeDocument/2006/relationships/slideLayout" Target="../slideLayouts/slideLayout19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199" y="914400"/>
            <a:ext cx="6508377" cy="11430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199" y="2209800"/>
            <a:ext cx="6508377" cy="39163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198659" y="6356350"/>
            <a:ext cx="1752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</a:lstStyle>
          <a:p>
            <a:fld id="{B1A24CD3-204F-4468-8EE4-28A6668D006A}" type="datetimeFigureOut">
              <a:rPr lang="en-US" smtClean="0"/>
              <a:t>7/22/14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74812" y="6356350"/>
            <a:ext cx="6007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56494" y="361016"/>
            <a:ext cx="50650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200" b="1">
                <a:solidFill>
                  <a:schemeClr val="bg1"/>
                </a:solidFill>
              </a:defRPr>
            </a:lvl1pPr>
          </a:lstStyle>
          <a:p>
            <a:fld id="{57AF16DE-A0D5-4438-950F-5B1E159C2C28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  <p:sldLayoutId id="2147483679" r:id="rId19"/>
  </p:sldLayoutIdLst>
  <p:txStyles>
    <p:titleStyle>
      <a:lvl1pPr algn="l" defTabSz="9144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spcBef>
          <a:spcPts val="1800"/>
        </a:spcBef>
        <a:buClr>
          <a:schemeClr val="accent1"/>
        </a:buClr>
        <a:buSzPct val="100000"/>
        <a:buFont typeface="Wingdings 2" pitchFamily="18" charset="2"/>
        <a:buChar char="¡"/>
        <a:defRPr sz="2000" kern="1200">
          <a:solidFill>
            <a:schemeClr val="tx2"/>
          </a:solidFill>
          <a:latin typeface="+mn-lt"/>
          <a:ea typeface="+mn-ea"/>
          <a:cs typeface="+mn-cs"/>
        </a:defRPr>
      </a:lvl1pPr>
      <a:lvl2pPr marL="457200" indent="-228600" algn="l" defTabSz="914400" rtl="0" eaLnBrk="1" latinLnBrk="0" hangingPunct="1">
        <a:spcBef>
          <a:spcPts val="600"/>
        </a:spcBef>
        <a:buClr>
          <a:schemeClr val="accent1">
            <a:lumMod val="50000"/>
          </a:schemeClr>
        </a:buClr>
        <a:buSzPct val="100000"/>
        <a:buFont typeface="Wingdings 2" pitchFamily="18" charset="2"/>
        <a:buChar char="¡"/>
        <a:defRPr sz="1800" kern="1200">
          <a:solidFill>
            <a:schemeClr val="tx2"/>
          </a:solidFill>
          <a:latin typeface="+mn-lt"/>
          <a:ea typeface="+mn-ea"/>
          <a:cs typeface="+mn-cs"/>
        </a:defRPr>
      </a:lvl2pPr>
      <a:lvl3pPr marL="685800" indent="-228600" algn="l" defTabSz="914400" rtl="0" eaLnBrk="1" latinLnBrk="0" hangingPunct="1">
        <a:spcBef>
          <a:spcPts val="600"/>
        </a:spcBef>
        <a:buClr>
          <a:schemeClr val="accent1"/>
        </a:buClr>
        <a:buSzPct val="100000"/>
        <a:buFont typeface="Wingdings 2" pitchFamily="18" charset="2"/>
        <a:buChar char="¡"/>
        <a:defRPr sz="1800" kern="1200">
          <a:solidFill>
            <a:schemeClr val="tx2"/>
          </a:solidFill>
          <a:latin typeface="+mn-lt"/>
          <a:ea typeface="+mn-ea"/>
          <a:cs typeface="+mn-cs"/>
        </a:defRPr>
      </a:lvl3pPr>
      <a:lvl4pPr marL="914400" indent="-228600" algn="l" defTabSz="914400" rtl="0" eaLnBrk="1" latinLnBrk="0" hangingPunct="1">
        <a:spcBef>
          <a:spcPts val="600"/>
        </a:spcBef>
        <a:buClr>
          <a:schemeClr val="accent1">
            <a:lumMod val="50000"/>
          </a:schemeClr>
        </a:buClr>
        <a:buSzPct val="100000"/>
        <a:buFont typeface="Wingdings 2" pitchFamily="18" charset="2"/>
        <a:buChar char="¡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143000" indent="-228600" algn="l" defTabSz="914400" rtl="0" eaLnBrk="1" latinLnBrk="0" hangingPunct="1">
        <a:spcBef>
          <a:spcPts val="600"/>
        </a:spcBef>
        <a:buClr>
          <a:schemeClr val="accent1"/>
        </a:buClr>
        <a:buSzPct val="100000"/>
        <a:buFont typeface="Wingdings 2" pitchFamily="18" charset="2"/>
        <a:buChar char="¡"/>
        <a:defRPr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1377950" indent="-228600" algn="l" defTabSz="914400" rtl="0" eaLnBrk="1" latinLnBrk="0" hangingPunct="1">
        <a:spcBef>
          <a:spcPct val="20000"/>
        </a:spcBef>
        <a:buClr>
          <a:schemeClr val="accent1">
            <a:lumMod val="50000"/>
          </a:schemeClr>
        </a:buClr>
        <a:buFont typeface="Wingdings 2" pitchFamily="18" charset="2"/>
        <a:buChar char=""/>
        <a:defRPr lang="en-US" sz="1800" kern="1200" dirty="0" smtClean="0">
          <a:solidFill>
            <a:schemeClr val="tx2"/>
          </a:solidFill>
          <a:latin typeface="+mn-lt"/>
          <a:ea typeface="+mn-ea"/>
          <a:cs typeface="+mn-cs"/>
        </a:defRPr>
      </a:lvl6pPr>
      <a:lvl7pPr marL="1603375" indent="-228600" algn="l" defTabSz="914400" rtl="0" eaLnBrk="1" latinLnBrk="0" hangingPunct="1">
        <a:spcBef>
          <a:spcPct val="20000"/>
        </a:spcBef>
        <a:buClr>
          <a:schemeClr val="accent1"/>
        </a:buClr>
        <a:buFont typeface="Wingdings 2" pitchFamily="18" charset="2"/>
        <a:buChar char=""/>
        <a:defRPr lang="en-US" sz="1800" kern="1200" dirty="0" smtClean="0">
          <a:solidFill>
            <a:schemeClr val="tx2"/>
          </a:solidFill>
          <a:latin typeface="+mn-lt"/>
          <a:ea typeface="+mn-ea"/>
          <a:cs typeface="+mn-cs"/>
        </a:defRPr>
      </a:lvl7pPr>
      <a:lvl8pPr marL="1830388" indent="-228600" algn="l" defTabSz="914400" rtl="0" eaLnBrk="1" latinLnBrk="0" hangingPunct="1">
        <a:spcBef>
          <a:spcPct val="20000"/>
        </a:spcBef>
        <a:buClr>
          <a:schemeClr val="accent1">
            <a:lumMod val="50000"/>
          </a:schemeClr>
        </a:buClr>
        <a:buFont typeface="Wingdings 2" pitchFamily="18" charset="2"/>
        <a:buChar char=""/>
        <a:defRPr lang="en-US" sz="1800" kern="1200" dirty="0" smtClean="0">
          <a:solidFill>
            <a:schemeClr val="tx2"/>
          </a:solidFill>
          <a:latin typeface="+mn-lt"/>
          <a:ea typeface="+mn-ea"/>
          <a:cs typeface="+mn-cs"/>
        </a:defRPr>
      </a:lvl8pPr>
      <a:lvl9pPr marL="2057400" indent="-228600" algn="l" defTabSz="914400" rtl="0" eaLnBrk="1" latinLnBrk="0" hangingPunct="1">
        <a:spcBef>
          <a:spcPct val="20000"/>
        </a:spcBef>
        <a:buClr>
          <a:schemeClr val="accent1"/>
        </a:buClr>
        <a:buFont typeface="Wingdings 2" pitchFamily="18" charset="2"/>
        <a:buChar char=""/>
        <a:defRPr lang="en-US" sz="1800" kern="1200" dirty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jp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2.jp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4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4" Type="http://schemas.openxmlformats.org/officeDocument/2006/relationships/image" Target="../media/image1.jpg"/><Relationship Id="rId1" Type="http://schemas.openxmlformats.org/officeDocument/2006/relationships/slideLayout" Target="../slideLayouts/slideLayout16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4" Type="http://schemas.openxmlformats.org/officeDocument/2006/relationships/hyperlink" Target="http://accreditation.naspaa.org/ai-questions" TargetMode="External"/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073692" y="4208929"/>
            <a:ext cx="6070308" cy="1048684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NASPAA Accreditation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073692" y="5257800"/>
            <a:ext cx="5585676" cy="621792"/>
          </a:xfrm>
        </p:spPr>
        <p:txBody>
          <a:bodyPr>
            <a:normAutofit/>
          </a:bodyPr>
          <a:lstStyle/>
          <a:p>
            <a:r>
              <a:rPr lang="en-US" sz="2400" dirty="0" smtClean="0"/>
              <a:t>Why seek accreditation?</a:t>
            </a:r>
            <a:endParaRPr lang="en-US" sz="2400" dirty="0"/>
          </a:p>
        </p:txBody>
      </p:sp>
      <p:pic>
        <p:nvPicPr>
          <p:cNvPr id="5" name="Picture 4" descr="NASPAAlog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02369" y="1180211"/>
            <a:ext cx="2067059" cy="9784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896303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 improve the program</a:t>
            </a:r>
            <a:endParaRPr lang="en-US" dirty="0"/>
          </a:p>
        </p:txBody>
      </p:sp>
      <p:pic>
        <p:nvPicPr>
          <p:cNvPr id="5" name="Picture Placeholder 4" descr="ball-93118_1920.jpg"/>
          <p:cNvPicPr>
            <a:picLocks noGrp="1" noChangeAspect="1"/>
          </p:cNvPicPr>
          <p:nvPr>
            <p:ph type="pic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872" b="7872"/>
          <a:stretch>
            <a:fillRect/>
          </a:stretch>
        </p:blipFill>
        <p:spPr>
          <a:xfrm>
            <a:off x="269875" y="268288"/>
            <a:ext cx="6858000" cy="3638550"/>
          </a:xfrm>
        </p:spPr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dirty="0" smtClean="0"/>
              <a:t>Contributions to advancing knowledge and practice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3299711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 validate program quality</a:t>
            </a:r>
            <a:endParaRPr lang="en-US" dirty="0"/>
          </a:p>
        </p:txBody>
      </p:sp>
      <p:pic>
        <p:nvPicPr>
          <p:cNvPr id="5" name="Picture Placeholder 4" descr="gold-154893_1280.png"/>
          <p:cNvPicPr>
            <a:picLocks noGrp="1" noChangeAspect="1"/>
          </p:cNvPicPr>
          <p:nvPr>
            <p:ph type="pic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44241" r="-44241"/>
          <a:stretch>
            <a:fillRect/>
          </a:stretch>
        </p:blipFill>
        <p:spPr>
          <a:xfrm>
            <a:off x="269875" y="268288"/>
            <a:ext cx="6858000" cy="3638550"/>
          </a:xfrm>
        </p:spPr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8788" y="4840941"/>
            <a:ext cx="7110426" cy="1877518"/>
          </a:xfrm>
        </p:spPr>
        <p:txBody>
          <a:bodyPr>
            <a:normAutofit/>
          </a:bodyPr>
          <a:lstStyle/>
          <a:p>
            <a:r>
              <a:rPr lang="en-US" dirty="0" smtClean="0"/>
              <a:t> …to all stakeholders: </a:t>
            </a:r>
          </a:p>
          <a:p>
            <a:r>
              <a:rPr lang="en-US" dirty="0" smtClean="0"/>
              <a:t>		         students</a:t>
            </a:r>
          </a:p>
          <a:p>
            <a:r>
              <a:rPr lang="en-US" dirty="0" smtClean="0"/>
              <a:t>		         prospective faculty members</a:t>
            </a:r>
          </a:p>
          <a:p>
            <a:r>
              <a:rPr lang="en-US" dirty="0" smtClean="0"/>
              <a:t>		         employers,</a:t>
            </a:r>
          </a:p>
          <a:p>
            <a:r>
              <a:rPr lang="en-US" dirty="0" smtClean="0"/>
              <a:t>		         university administrators, </a:t>
            </a:r>
          </a:p>
          <a:p>
            <a:r>
              <a:rPr lang="en-US" dirty="0" smtClean="0"/>
              <a:t>		         funders,</a:t>
            </a:r>
          </a:p>
          <a:p>
            <a:r>
              <a:rPr lang="en-US" dirty="0" smtClean="0"/>
              <a:t>		         government regulators….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6290187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 increase program visibility</a:t>
            </a:r>
            <a:endParaRPr lang="en-US" dirty="0"/>
          </a:p>
        </p:txBody>
      </p:sp>
      <p:pic>
        <p:nvPicPr>
          <p:cNvPr id="5" name="Picture Placeholder 4" descr="headlamp-71107_1280.jpg"/>
          <p:cNvPicPr>
            <a:picLocks noGrp="1" noChangeAspect="1"/>
          </p:cNvPicPr>
          <p:nvPr>
            <p:ph type="pic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958" b="9958"/>
          <a:stretch>
            <a:fillRect/>
          </a:stretch>
        </p:blipFill>
        <p:spPr/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dirty="0" smtClean="0"/>
              <a:t>To peers, students, employers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5353666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 commit</a:t>
            </a:r>
            <a:endParaRPr lang="en-US" dirty="0"/>
          </a:p>
        </p:txBody>
      </p:sp>
      <p:pic>
        <p:nvPicPr>
          <p:cNvPr id="5" name="Picture Placeholder 4" descr="berlin-215413_1280.jpg"/>
          <p:cNvPicPr>
            <a:picLocks noGrp="1" noChangeAspect="1"/>
          </p:cNvPicPr>
          <p:nvPr>
            <p:ph type="pic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8411" r="-28411"/>
          <a:stretch>
            <a:fillRect/>
          </a:stretch>
        </p:blipFill>
        <p:spPr>
          <a:xfrm>
            <a:off x="269875" y="268288"/>
            <a:ext cx="6858000" cy="3638550"/>
          </a:xfrm>
        </p:spPr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dirty="0" smtClean="0"/>
              <a:t>To public service education</a:t>
            </a:r>
            <a:endParaRPr lang="en-US" dirty="0"/>
          </a:p>
        </p:txBody>
      </p:sp>
      <p:pic>
        <p:nvPicPr>
          <p:cNvPr id="6" name="Picture 5" descr="NASPAAlog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8788" y="5953876"/>
            <a:ext cx="1910121" cy="9041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185879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199" y="2573867"/>
            <a:ext cx="8500534" cy="1075265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en-US" sz="2400" dirty="0" smtClean="0">
                <a:solidFill>
                  <a:schemeClr val="accent1"/>
                </a:solidFill>
              </a:rPr>
              <a:t>…is </a:t>
            </a:r>
            <a:r>
              <a:rPr lang="en-US" sz="2400" b="1" i="1" dirty="0" smtClean="0">
                <a:solidFill>
                  <a:schemeClr val="accent1"/>
                </a:solidFill>
              </a:rPr>
              <a:t>not only</a:t>
            </a:r>
            <a:r>
              <a:rPr lang="en-US" sz="2400" dirty="0" smtClean="0">
                <a:solidFill>
                  <a:schemeClr val="accent1"/>
                </a:solidFill>
              </a:rPr>
              <a:t> about voluntarily conforming to standards set by NASPAA for educational programs in public service.</a:t>
            </a:r>
            <a:endParaRPr lang="en-US" sz="2400" dirty="0">
              <a:solidFill>
                <a:schemeClr val="accent1"/>
              </a:solidFill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13"/>
          </p:nvPr>
        </p:nvSpPr>
        <p:spPr>
          <a:xfrm>
            <a:off x="457199" y="3886199"/>
            <a:ext cx="8500534" cy="1157515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sz="2600" dirty="0" smtClean="0">
                <a:solidFill>
                  <a:srgbClr val="990000"/>
                </a:solidFill>
              </a:rPr>
              <a:t>…</a:t>
            </a:r>
            <a:r>
              <a:rPr lang="en-US" sz="2600" b="1" i="1" dirty="0" smtClean="0">
                <a:solidFill>
                  <a:srgbClr val="990000"/>
                </a:solidFill>
              </a:rPr>
              <a:t>is</a:t>
            </a:r>
            <a:r>
              <a:rPr lang="en-US" sz="2600" dirty="0" smtClean="0">
                <a:solidFill>
                  <a:srgbClr val="990000"/>
                </a:solidFill>
              </a:rPr>
              <a:t> also about pursuing excellence in public service through education by executing well on a mission-based strategy. </a:t>
            </a:r>
          </a:p>
          <a:p>
            <a:pPr marL="0" indent="0">
              <a:buNone/>
            </a:pPr>
            <a:endParaRPr lang="en-US" sz="2800" dirty="0">
              <a:solidFill>
                <a:srgbClr val="990000"/>
              </a:solidFill>
            </a:endParaRPr>
          </a:p>
        </p:txBody>
      </p:sp>
      <p:pic>
        <p:nvPicPr>
          <p:cNvPr id="5" name="Picture 4" descr="NASPAAlog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8900" y="517878"/>
            <a:ext cx="3090819" cy="1462988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57199" y="5240500"/>
            <a:ext cx="8163859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/>
              <a:t>If you have questions </a:t>
            </a:r>
            <a:r>
              <a:rPr lang="en-US" sz="2000" b="1" dirty="0" smtClean="0"/>
              <a:t>stimulated by this video, submit </a:t>
            </a:r>
            <a:r>
              <a:rPr lang="en-US" sz="2000" b="1" dirty="0"/>
              <a:t>them to:</a:t>
            </a:r>
          </a:p>
          <a:p>
            <a:endParaRPr lang="en-US" sz="2000" dirty="0" smtClean="0">
              <a:hlinkClick r:id=""/>
            </a:endParaRPr>
          </a:p>
          <a:p>
            <a:r>
              <a:rPr lang="en-US" sz="2000" dirty="0" smtClean="0">
                <a:hlinkClick r:id=""/>
              </a:rPr>
              <a:t>accreditation.naspaa.org</a:t>
            </a:r>
            <a:r>
              <a:rPr lang="en-US" sz="2000" dirty="0">
                <a:hlinkClick r:id="rId4"/>
              </a:rPr>
              <a:t>/ai-questions</a:t>
            </a:r>
            <a:endParaRPr lang="en-US" sz="20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7654023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Plaza">
  <a:themeElements>
    <a:clrScheme name="Plaza">
      <a:dk1>
        <a:sysClr val="windowText" lastClr="000000"/>
      </a:dk1>
      <a:lt1>
        <a:sysClr val="window" lastClr="FFFFFF"/>
      </a:lt1>
      <a:dk2>
        <a:srgbClr val="333333"/>
      </a:dk2>
      <a:lt2>
        <a:srgbClr val="CCCCCC"/>
      </a:lt2>
      <a:accent1>
        <a:srgbClr val="990000"/>
      </a:accent1>
      <a:accent2>
        <a:srgbClr val="580101"/>
      </a:accent2>
      <a:accent3>
        <a:srgbClr val="E94A00"/>
      </a:accent3>
      <a:accent4>
        <a:srgbClr val="EB8F00"/>
      </a:accent4>
      <a:accent5>
        <a:srgbClr val="A4A4A4"/>
      </a:accent5>
      <a:accent6>
        <a:srgbClr val="666666"/>
      </a:accent6>
      <a:hlink>
        <a:srgbClr val="D01010"/>
      </a:hlink>
      <a:folHlink>
        <a:srgbClr val="E6682E"/>
      </a:folHlink>
    </a:clrScheme>
    <a:fontScheme name="Plaza">
      <a:majorFont>
        <a:latin typeface="Century Gothic"/>
        <a:ea typeface=""/>
        <a:cs typeface=""/>
        <a:font script="Jpan" typeface="メイリオ"/>
      </a:majorFont>
      <a:minorFont>
        <a:latin typeface="Century Gothic"/>
        <a:ea typeface=""/>
        <a:cs typeface=""/>
        <a:font script="Jpan" typeface="メイリオ"/>
      </a:minorFont>
    </a:fontScheme>
    <a:fmtScheme name="Plaza">
      <a: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60000"/>
                <a:satMod val="135000"/>
              </a:schemeClr>
            </a:gs>
            <a:gs pos="100000">
              <a:schemeClr val="phClr">
                <a:tint val="100000"/>
                <a:shade val="100000"/>
                <a:satMod val="135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70000"/>
                <a:satMod val="120000"/>
              </a:schemeClr>
            </a:gs>
            <a:gs pos="35000">
              <a:schemeClr val="phClr">
                <a:shade val="100000"/>
                <a:satMod val="150000"/>
              </a:schemeClr>
            </a:gs>
            <a:gs pos="70000">
              <a:schemeClr val="phClr">
                <a:tint val="100000"/>
                <a:shade val="100000"/>
                <a:satMod val="200000"/>
                <a:greenMod val="100000"/>
              </a:schemeClr>
            </a:gs>
            <a:gs pos="100000">
              <a:schemeClr val="phClr">
                <a:tint val="100000"/>
                <a:shade val="100000"/>
                <a:satMod val="250000"/>
                <a:greenMod val="100000"/>
              </a:schemeClr>
            </a:gs>
          </a:gsLst>
          <a:lin ang="16200000" scaled="1"/>
        </a:gra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190500" dist="63500" dir="5400000">
              <a:srgbClr val="FFFFFF">
                <a:alpha val="65000"/>
              </a:srgbClr>
            </a:innerShdw>
          </a:effectLst>
          <a:scene3d>
            <a:camera prst="orthographicFront">
              <a:rot lat="0" lon="0" rev="0"/>
            </a:camera>
            <a:lightRig rig="twoPt" dir="r">
              <a:rot lat="0" lon="0" rev="6000000"/>
            </a:lightRig>
          </a:scene3d>
          <a:sp3d prstMaterial="matte">
            <a:bevelT w="0" h="0" prst="relaxedInset"/>
          </a:sp3d>
        </a:effectStyle>
        <a:effectStyle>
          <a:effectLst>
            <a:innerShdw blurRad="50800" dist="25400" dir="13500000">
              <a:srgbClr val="FFFFFF">
                <a:alpha val="75000"/>
              </a:srgbClr>
            </a:innerShdw>
            <a:outerShdw blurRad="88900" dist="38100" dir="6600000" sx="101000" sy="101000" rotWithShape="0">
              <a:srgbClr val="000000">
                <a:alpha val="50000"/>
              </a:srgbClr>
            </a:outerShdw>
          </a:effectLst>
          <a:scene3d>
            <a:camera prst="perspectiveFront" fov="3000000"/>
            <a:lightRig rig="morning" dir="tl">
              <a:rot lat="0" lon="0" rev="1800000"/>
            </a:lightRig>
          </a:scene3d>
          <a:sp3d contourW="38100" prstMaterial="softEdge">
            <a:bevelT w="25400" h="38100"/>
            <a:contourClr>
              <a:schemeClr val="phClr">
                <a:tint val="6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Plaza.thmx</Template>
  <TotalTime>428</TotalTime>
  <Words>575</Words>
  <Application>Microsoft Macintosh PowerPoint</Application>
  <PresentationFormat>On-screen Show (4:3)</PresentationFormat>
  <Paragraphs>60</Paragraphs>
  <Slides>6</Slides>
  <Notes>6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7" baseType="lpstr">
      <vt:lpstr>Plaza</vt:lpstr>
      <vt:lpstr>NASPAA Accreditation</vt:lpstr>
      <vt:lpstr>To improve the program</vt:lpstr>
      <vt:lpstr>To validate program quality</vt:lpstr>
      <vt:lpstr>To increase program visibility</vt:lpstr>
      <vt:lpstr>To commit</vt:lpstr>
      <vt:lpstr> </vt:lpstr>
    </vt:vector>
  </TitlesOfParts>
  <Company>Willamette University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NASPAA Accreditation</dc:title>
  <dc:creator>Steven Maser</dc:creator>
  <cp:lastModifiedBy>Steven Maser</cp:lastModifiedBy>
  <cp:revision>53</cp:revision>
  <cp:lastPrinted>2014-07-13T14:40:58Z</cp:lastPrinted>
  <dcterms:created xsi:type="dcterms:W3CDTF">2014-03-28T02:56:54Z</dcterms:created>
  <dcterms:modified xsi:type="dcterms:W3CDTF">2014-07-22T21:07:26Z</dcterms:modified>
</cp:coreProperties>
</file>