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gray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070" autoAdjust="0"/>
  </p:normalViewPr>
  <p:slideViewPr>
    <p:cSldViewPr snapToGrid="0" snapToObjects="1">
      <p:cViewPr varScale="1">
        <p:scale>
          <a:sx n="101" d="100"/>
          <a:sy n="101" d="100"/>
        </p:scale>
        <p:origin x="-32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1757A-5700-0945-A257-0A6F5B0A26BB}" type="datetimeFigureOut">
              <a:rPr lang="en-US" smtClean="0"/>
              <a:t>7/22/14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3A293-E2F0-CD45-A2F8-2DD135FF1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113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This is a segment about the benefits</a:t>
            </a:r>
            <a:r>
              <a:rPr lang="en-US" b="1" baseline="0" dirty="0" smtClean="0"/>
              <a:t> of seeking accreditation.</a:t>
            </a:r>
          </a:p>
          <a:p>
            <a:r>
              <a:rPr lang="en-US" b="1" baseline="0" dirty="0" smtClean="0"/>
              <a:t>Feel free to pause this video at any time to study a slide.</a:t>
            </a:r>
          </a:p>
          <a:p>
            <a:r>
              <a:rPr lang="en-US" b="1" baseline="0" dirty="0" smtClean="0"/>
              <a:t>Download the slides because they contain detailed notes</a:t>
            </a:r>
          </a:p>
          <a:p>
            <a:r>
              <a:rPr lang="en-US" b="1" baseline="0" dirty="0" smtClean="0"/>
              <a:t>You should send at least one representative from your program to the Accreditation Institute at NASPAA’s annual meeting</a:t>
            </a:r>
          </a:p>
          <a:p>
            <a:r>
              <a:rPr lang="en-US" b="1" baseline="0" dirty="0" smtClean="0"/>
              <a:t>The Accreditation Institute is where you’ll have an opportunity to practice applying the concepts and tools we review in these videos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Accreditation</a:t>
            </a:r>
            <a:r>
              <a:rPr lang="en-US" b="1" baseline="0" dirty="0" smtClean="0"/>
              <a:t> involves a commitment of time, energy, and money. Why do it?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6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/>
              <a:t>Programs learn by completing their self-studies: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baseline="0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b="1" baseline="0" dirty="0" smtClean="0"/>
              <a:t>the process includes engaging in a systematic self-study based on established criteria, where you’ll document how you assess your performance and improve it: this has value in terms of obtaining agreement among everyone involved in your program on its mission and indicators of success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b="1" baseline="0" dirty="0" smtClean="0"/>
              <a:t>If everyone agrees on your mission,  outcomes, and improvements, then accreditation is about documenting it in a prescribed format, showcasing what you do</a:t>
            </a:r>
          </a:p>
          <a:p>
            <a:pPr marL="171450" indent="-171450">
              <a:buFont typeface="Arial"/>
              <a:buChar char="•"/>
            </a:pPr>
            <a:r>
              <a:rPr lang="en-US" b="1" baseline="0" dirty="0" smtClean="0"/>
              <a:t>NASPAA’s standards embody the notion that programs will manage themselves to improve continuously in ways consistent with their missions</a:t>
            </a:r>
          </a:p>
          <a:p>
            <a:pPr marL="171450" indent="-171450">
              <a:buFont typeface="Arial"/>
              <a:buChar char="•"/>
            </a:pPr>
            <a:endParaRPr lang="en-US" b="1" baseline="0" dirty="0" smtClean="0"/>
          </a:p>
          <a:p>
            <a:r>
              <a:rPr lang="en-US" b="1" baseline="0" dirty="0" smtClean="0"/>
              <a:t>Programs learn from other programs by having staff participate on site visit teams</a:t>
            </a:r>
          </a:p>
          <a:p>
            <a:r>
              <a:rPr lang="en-US" b="1" baseline="0" dirty="0" smtClean="0"/>
              <a:t>Programs learn by having site visit teams offer advice: heterogeneity, including international programs, fosters innovation and creativity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04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b="1" dirty="0" smtClean="0"/>
              <a:t>An independent assessment</a:t>
            </a:r>
          </a:p>
          <a:p>
            <a:pPr marL="171450" indent="-171450">
              <a:buFont typeface="Arial"/>
              <a:buChar char="•"/>
            </a:pPr>
            <a:r>
              <a:rPr lang="en-US" b="1" dirty="0" smtClean="0"/>
              <a:t>Sends a signal to all stakeholders that:</a:t>
            </a:r>
          </a:p>
          <a:p>
            <a:pPr marL="628650" lvl="1" indent="-171450">
              <a:buFont typeface="Arial"/>
              <a:buChar char="•"/>
            </a:pPr>
            <a:r>
              <a:rPr lang="en-US" b="1" dirty="0" smtClean="0"/>
              <a:t>The</a:t>
            </a:r>
            <a:r>
              <a:rPr lang="en-US" b="1" baseline="0" dirty="0" smtClean="0"/>
              <a:t> program will provide the resources students to learn and pursue careers in public service</a:t>
            </a:r>
          </a:p>
          <a:p>
            <a:pPr marL="628650" lvl="1" indent="-171450">
              <a:buFont typeface="Arial"/>
              <a:buChar char="•"/>
            </a:pPr>
            <a:r>
              <a:rPr lang="en-US" b="1" baseline="0" dirty="0" smtClean="0"/>
              <a:t>The program will provide employers with graduates who can fulfill their needs in public service</a:t>
            </a:r>
          </a:p>
          <a:p>
            <a:pPr marL="628650" lvl="1" indent="-171450">
              <a:buFont typeface="Arial"/>
              <a:buChar char="•"/>
            </a:pPr>
            <a:r>
              <a:rPr lang="en-US" b="1" baseline="0" dirty="0" smtClean="0"/>
              <a:t>The host institution will ensure that the program has sufficient resources to do this.</a:t>
            </a:r>
          </a:p>
          <a:p>
            <a:pPr marL="171450" indent="-171450">
              <a:buFont typeface="Arial"/>
              <a:buChar char="•"/>
            </a:pPr>
            <a:r>
              <a:rPr lang="en-US" b="1" baseline="0" dirty="0" smtClean="0"/>
              <a:t>In an international context, programs that have international accreditation by a reputable body, like NASPAA, can find the local government accreditation process to be almost pro-forma.</a:t>
            </a:r>
          </a:p>
          <a:p>
            <a:r>
              <a:rPr lang="en-US" baseline="0" dirty="0" smtClean="0"/>
              <a:t>Image: Public Domain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52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Enhances program reputation within the host</a:t>
            </a:r>
            <a:r>
              <a:rPr lang="en-US" b="1" baseline="0" dirty="0" smtClean="0"/>
              <a:t> institution and outside</a:t>
            </a:r>
          </a:p>
          <a:p>
            <a:r>
              <a:rPr lang="en-US" b="1" baseline="0" dirty="0" smtClean="0"/>
              <a:t>Accredited programs are distinguished from programs that are not</a:t>
            </a:r>
            <a:endParaRPr lang="en-US" b="1" dirty="0" smtClean="0"/>
          </a:p>
          <a:p>
            <a:r>
              <a:rPr lang="en-US" b="1" dirty="0" smtClean="0"/>
              <a:t>Accredited</a:t>
            </a:r>
            <a:r>
              <a:rPr lang="en-US" b="1" baseline="0" dirty="0" smtClean="0"/>
              <a:t> programs learn about each other.</a:t>
            </a:r>
          </a:p>
          <a:p>
            <a:r>
              <a:rPr lang="en-US" b="1" baseline="0" dirty="0" smtClean="0"/>
              <a:t>Assists in creating partnerships, faculty exchanges, student transfers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58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smtClean="0"/>
              <a:t>NASPAA standards and accreditation process enhance the recognition and reputation</a:t>
            </a:r>
            <a:r>
              <a:rPr lang="en-US" sz="1600" b="1" baseline="0" dirty="0" smtClean="0"/>
              <a:t> of graduate degrees in public service</a:t>
            </a:r>
          </a:p>
          <a:p>
            <a:r>
              <a:rPr lang="en-US" sz="1600" b="1" baseline="0" dirty="0" smtClean="0"/>
              <a:t>Accredited programs demonstrate their engagement with the community of public affairs educators, sharing and learning to improve the profession</a:t>
            </a:r>
          </a:p>
          <a:p>
            <a:r>
              <a:rPr lang="en-US" sz="1600" b="1" baseline="0" dirty="0" smtClean="0"/>
              <a:t>Accredited programs play a role in preserving and perpetuating public service values.</a:t>
            </a:r>
          </a:p>
          <a:p>
            <a:r>
              <a:rPr lang="en-US" baseline="0" dirty="0" smtClean="0"/>
              <a:t>Image: Wikipedia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3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The mindset approaching accreditation</a:t>
            </a:r>
            <a:r>
              <a:rPr lang="en-US" b="1" baseline="0" dirty="0" smtClean="0"/>
              <a:t> should not be instrumental: tell us the clear guidelines that we can check off to satisfy COPRA</a:t>
            </a:r>
            <a:r>
              <a:rPr lang="en-US" b="1" baseline="0" dirty="0" smtClean="0">
                <a:sym typeface="Wingdings"/>
              </a:rPr>
              <a:t>;</a:t>
            </a:r>
            <a:r>
              <a:rPr lang="en-US" b="1" baseline="0" dirty="0" smtClean="0"/>
              <a:t> we’ll be sure we can do that every seven years.</a:t>
            </a:r>
          </a:p>
          <a:p>
            <a:r>
              <a:rPr lang="en-US" b="1" baseline="0" dirty="0" smtClean="0"/>
              <a:t>The mindset approaching accreditation should be intrinsic:  we’ll conform voluntarily to NASPAA’s procedural guidelines to help us achieve our mission by managing strategically, day in and day out.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3A293-E2F0-CD45-A2F8-2DD135FF1F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9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7/22/14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1.jpg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hyperlink" Target="http://accreditation.naspaa.org/ai-questions" TargetMode="Externa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692" y="4208929"/>
            <a:ext cx="6070308" cy="10486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NASPAA Accreditation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3692" y="5257800"/>
            <a:ext cx="5585676" cy="62179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Why seek accreditation?</a:t>
            </a:r>
            <a:endParaRPr lang="en-US" sz="2400" dirty="0"/>
          </a:p>
        </p:txBody>
      </p:sp>
      <p:pic>
        <p:nvPicPr>
          <p:cNvPr id="5" name="Picture 4" descr="NASPAAlo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369" y="1180211"/>
            <a:ext cx="2067059" cy="9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63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improve the program</a:t>
            </a:r>
            <a:endParaRPr lang="en-US" dirty="0"/>
          </a:p>
        </p:txBody>
      </p:sp>
      <p:pic>
        <p:nvPicPr>
          <p:cNvPr id="5" name="Picture Placeholder 4" descr="ball-93118_1920.jpg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2" b="7872"/>
          <a:stretch>
            <a:fillRect/>
          </a:stretch>
        </p:blipFill>
        <p:spPr>
          <a:xfrm>
            <a:off x="269875" y="268288"/>
            <a:ext cx="6858000" cy="36385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Contributions to advancing knowledge and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997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validate program quality</a:t>
            </a:r>
            <a:endParaRPr lang="en-US" dirty="0"/>
          </a:p>
        </p:txBody>
      </p:sp>
      <p:pic>
        <p:nvPicPr>
          <p:cNvPr id="5" name="Picture Placeholder 4" descr="gold-154893_1280.pn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241" r="-44241"/>
          <a:stretch>
            <a:fillRect/>
          </a:stretch>
        </p:blipFill>
        <p:spPr>
          <a:xfrm>
            <a:off x="269875" y="268288"/>
            <a:ext cx="6858000" cy="36385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7110426" cy="1877518"/>
          </a:xfrm>
        </p:spPr>
        <p:txBody>
          <a:bodyPr>
            <a:normAutofit/>
          </a:bodyPr>
          <a:lstStyle/>
          <a:p>
            <a:r>
              <a:rPr lang="en-US" dirty="0" smtClean="0"/>
              <a:t> …to all stakeholders: </a:t>
            </a:r>
          </a:p>
          <a:p>
            <a:r>
              <a:rPr lang="en-US" dirty="0" smtClean="0"/>
              <a:t>		         students</a:t>
            </a:r>
          </a:p>
          <a:p>
            <a:r>
              <a:rPr lang="en-US" dirty="0" smtClean="0"/>
              <a:t>		         prospective faculty members</a:t>
            </a:r>
          </a:p>
          <a:p>
            <a:r>
              <a:rPr lang="en-US" dirty="0" smtClean="0"/>
              <a:t>		         employers,</a:t>
            </a:r>
          </a:p>
          <a:p>
            <a:r>
              <a:rPr lang="en-US" dirty="0" smtClean="0"/>
              <a:t>		         university administrators, </a:t>
            </a:r>
          </a:p>
          <a:p>
            <a:r>
              <a:rPr lang="en-US" dirty="0" smtClean="0"/>
              <a:t>		         funders,</a:t>
            </a:r>
          </a:p>
          <a:p>
            <a:r>
              <a:rPr lang="en-US" dirty="0" smtClean="0"/>
              <a:t>		         government regulators….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01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increase program visibility</a:t>
            </a:r>
            <a:endParaRPr lang="en-US" dirty="0"/>
          </a:p>
        </p:txBody>
      </p:sp>
      <p:pic>
        <p:nvPicPr>
          <p:cNvPr id="5" name="Picture Placeholder 4" descr="headlamp-71107_1280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8" b="9958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To peers, students, employers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536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commit</a:t>
            </a:r>
            <a:endParaRPr lang="en-US" dirty="0"/>
          </a:p>
        </p:txBody>
      </p:sp>
      <p:pic>
        <p:nvPicPr>
          <p:cNvPr id="5" name="Picture Placeholder 4" descr="berlin-215413_1280.jpg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411" r="-28411"/>
          <a:stretch>
            <a:fillRect/>
          </a:stretch>
        </p:blipFill>
        <p:spPr>
          <a:xfrm>
            <a:off x="269875" y="268288"/>
            <a:ext cx="6858000" cy="363855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To public service education</a:t>
            </a:r>
            <a:endParaRPr lang="en-US" dirty="0"/>
          </a:p>
        </p:txBody>
      </p:sp>
      <p:pic>
        <p:nvPicPr>
          <p:cNvPr id="6" name="Picture 5" descr="NASPAAlo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88" y="5953876"/>
            <a:ext cx="1910121" cy="90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58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573867"/>
            <a:ext cx="8500534" cy="10752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1"/>
                </a:solidFill>
              </a:rPr>
              <a:t>…is </a:t>
            </a:r>
            <a:r>
              <a:rPr lang="en-US" sz="2400" b="1" i="1" dirty="0" smtClean="0">
                <a:solidFill>
                  <a:schemeClr val="accent1"/>
                </a:solidFill>
              </a:rPr>
              <a:t>not only</a:t>
            </a:r>
            <a:r>
              <a:rPr lang="en-US" sz="2400" dirty="0" smtClean="0">
                <a:solidFill>
                  <a:schemeClr val="accent1"/>
                </a:solidFill>
              </a:rPr>
              <a:t> about voluntarily conforming to standards set by NASPAA for educational programs in public service.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3"/>
          </p:nvPr>
        </p:nvSpPr>
        <p:spPr>
          <a:xfrm>
            <a:off x="457199" y="3886199"/>
            <a:ext cx="8500534" cy="11575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>
                <a:solidFill>
                  <a:srgbClr val="990000"/>
                </a:solidFill>
              </a:rPr>
              <a:t>…</a:t>
            </a:r>
            <a:r>
              <a:rPr lang="en-US" sz="2600" b="1" i="1" dirty="0" smtClean="0">
                <a:solidFill>
                  <a:srgbClr val="990000"/>
                </a:solidFill>
              </a:rPr>
              <a:t>is</a:t>
            </a:r>
            <a:r>
              <a:rPr lang="en-US" sz="2600" dirty="0" smtClean="0">
                <a:solidFill>
                  <a:srgbClr val="990000"/>
                </a:solidFill>
              </a:rPr>
              <a:t> also about pursuing excellence in public service through education by executing well on a mission-based strategy. </a:t>
            </a:r>
          </a:p>
          <a:p>
            <a:pPr marL="0" indent="0">
              <a:buNone/>
            </a:pPr>
            <a:endParaRPr lang="en-US" sz="2800" dirty="0">
              <a:solidFill>
                <a:srgbClr val="990000"/>
              </a:solidFill>
            </a:endParaRPr>
          </a:p>
        </p:txBody>
      </p:sp>
      <p:pic>
        <p:nvPicPr>
          <p:cNvPr id="5" name="Picture 4" descr="NASPAAlo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517878"/>
            <a:ext cx="3090819" cy="14629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199" y="5240500"/>
            <a:ext cx="816385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If you have questions </a:t>
            </a:r>
            <a:r>
              <a:rPr lang="en-US" sz="2000" b="1" dirty="0" smtClean="0"/>
              <a:t>stimulated by this video, submit </a:t>
            </a:r>
            <a:r>
              <a:rPr lang="en-US" sz="2000" b="1" dirty="0"/>
              <a:t>them to:</a:t>
            </a:r>
          </a:p>
          <a:p>
            <a:endParaRPr lang="en-US" sz="2000" dirty="0" smtClean="0">
              <a:hlinkClick r:id=""/>
            </a:endParaRPr>
          </a:p>
          <a:p>
            <a:r>
              <a:rPr lang="en-US" sz="2000" dirty="0" smtClean="0">
                <a:hlinkClick r:id=""/>
              </a:rPr>
              <a:t>accreditation.naspaa.org</a:t>
            </a:r>
            <a:r>
              <a:rPr lang="en-US" sz="2000" dirty="0">
                <a:hlinkClick r:id="rId4"/>
              </a:rPr>
              <a:t>/ai-questions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540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428</TotalTime>
  <Words>575</Words>
  <Application>Microsoft Macintosh PowerPoint</Application>
  <PresentationFormat>On-screen Show (4:3)</PresentationFormat>
  <Paragraphs>60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Plaza</vt:lpstr>
      <vt:lpstr>NASPAA Accreditation</vt:lpstr>
      <vt:lpstr>To improve the program</vt:lpstr>
      <vt:lpstr>To validate program quality</vt:lpstr>
      <vt:lpstr>To increase program visibility</vt:lpstr>
      <vt:lpstr>To commit</vt:lpstr>
      <vt:lpstr> </vt:lpstr>
    </vt:vector>
  </TitlesOfParts>
  <Company>Willamette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NASPAA Accreditation</dc:title>
  <dc:creator>Steven Maser</dc:creator>
  <cp:lastModifiedBy>Steven Maser</cp:lastModifiedBy>
  <cp:revision>53</cp:revision>
  <cp:lastPrinted>2014-07-13T14:40:58Z</cp:lastPrinted>
  <dcterms:created xsi:type="dcterms:W3CDTF">2014-03-28T02:56:54Z</dcterms:created>
  <dcterms:modified xsi:type="dcterms:W3CDTF">2014-07-22T21:07:26Z</dcterms:modified>
</cp:coreProperties>
</file>