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287000" cx="18288000"/>
  <p:notesSz cx="6858000" cy="9144000"/>
  <p:embeddedFontLst>
    <p:embeddedFont>
      <p:font typeface="Josefin Sans"/>
      <p:regular r:id="rId10"/>
      <p:bold r:id="rId11"/>
      <p:italic r:id="rId12"/>
      <p:boldItalic r:id="rId13"/>
    </p:embeddedFont>
    <p:embeddedFont>
      <p:font typeface="Josefin Sans SemiBold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JosefinSans-bold.fntdata"/><Relationship Id="rId10" Type="http://schemas.openxmlformats.org/officeDocument/2006/relationships/font" Target="fonts/JosefinSans-regular.fntdata"/><Relationship Id="rId13" Type="http://schemas.openxmlformats.org/officeDocument/2006/relationships/font" Target="fonts/JosefinSans-boldItalic.fntdata"/><Relationship Id="rId12" Type="http://schemas.openxmlformats.org/officeDocument/2006/relationships/font" Target="fonts/JosefinSans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JosefinSansSemiBold-bold.fntdata"/><Relationship Id="rId14" Type="http://schemas.openxmlformats.org/officeDocument/2006/relationships/font" Target="fonts/JosefinSansSemiBold-regular.fntdata"/><Relationship Id="rId17" Type="http://schemas.openxmlformats.org/officeDocument/2006/relationships/font" Target="fonts/JosefinSansSemiBold-boldItalic.fntdata"/><Relationship Id="rId16" Type="http://schemas.openxmlformats.org/officeDocument/2006/relationships/font" Target="fonts/JosefinSansSemiBol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3E8A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84425" y="3428997"/>
            <a:ext cx="18468600" cy="80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rPr b="1" i="0" lang="en-US" sz="130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NASPAA ACCREDITATION</a:t>
            </a:r>
            <a:endParaRPr b="1" i="0" sz="130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45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Standard 6: Matching resources with mission</a:t>
            </a:r>
            <a:endParaRPr b="1" i="0" sz="45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937"/>
              <a:buFont typeface="Arial"/>
              <a:buNone/>
            </a:pPr>
            <a:r>
              <a:t/>
            </a:r>
            <a:endParaRPr b="1" i="0" sz="17937" u="none" cap="none" strike="noStrike">
              <a:solidFill>
                <a:srgbClr val="FFFFFF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785800"/>
            <a:ext cx="18288000" cy="42148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3E8A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42925" y="0"/>
            <a:ext cx="8239125" cy="10287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4"/>
          <p:cNvSpPr txBox="1"/>
          <p:nvPr/>
        </p:nvSpPr>
        <p:spPr>
          <a:xfrm>
            <a:off x="1028700" y="1181100"/>
            <a:ext cx="94083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0" i="0" lang="en-US" sz="7200" u="none" cap="none" strike="noStrike">
                <a:solidFill>
                  <a:srgbClr val="FFFFFF"/>
                </a:solidFill>
                <a:latin typeface="Josefin Sans"/>
                <a:ea typeface="Josefin Sans"/>
                <a:cs typeface="Josefin Sans"/>
                <a:sym typeface="Josefin Sans"/>
              </a:rPr>
              <a:t>Matching Resources with the Mission</a:t>
            </a:r>
            <a:endParaRPr b="0" i="0" sz="7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1028700" y="4257981"/>
            <a:ext cx="3870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CAF0F8"/>
                </a:solidFill>
                <a:latin typeface="Josefin Sans SemiBold"/>
                <a:ea typeface="Josefin Sans SemiBold"/>
                <a:cs typeface="Josefin Sans SemiBold"/>
                <a:sym typeface="Josefin Sans SemiBold"/>
              </a:rPr>
              <a:t>Resource Adequacy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6283994" y="4257981"/>
            <a:ext cx="403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CAF0F8"/>
                </a:solidFill>
                <a:latin typeface="Josefin Sans SemiBold"/>
                <a:ea typeface="Josefin Sans SemiBold"/>
                <a:cs typeface="Josefin Sans SemiBold"/>
                <a:sym typeface="Josefin Sans SemiBold"/>
              </a:rPr>
              <a:t>Course Availability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4"/>
          <p:cNvSpPr txBox="1"/>
          <p:nvPr/>
        </p:nvSpPr>
        <p:spPr>
          <a:xfrm>
            <a:off x="1028700" y="7228950"/>
            <a:ext cx="42318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The program will have sufficient funds, physical facilities, and resources in addition to its faculty to pursue its mission, objectives, and continuous improvement</a:t>
            </a:r>
            <a:endParaRPr b="0" i="0" sz="24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6122000" y="7248200"/>
            <a:ext cx="4231800" cy="25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Programs will offer a sufficient number of required courses for both the degree and any specialization so as to not delay student time to graduation</a:t>
            </a:r>
            <a:endParaRPr b="0" i="0" sz="24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FFFFFF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pic>
        <p:nvPicPr>
          <p:cNvPr id="96" name="Google Shape;9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74700" y="4729489"/>
            <a:ext cx="2539800" cy="253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78163" y="5116475"/>
            <a:ext cx="1719485" cy="1765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3E8A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/>
        </p:nvSpPr>
        <p:spPr>
          <a:xfrm>
            <a:off x="899700" y="1181100"/>
            <a:ext cx="9122700" cy="22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None/>
            </a:pPr>
            <a:r>
              <a:rPr b="1" i="0" lang="en-US" sz="94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Standard 6.1: </a:t>
            </a:r>
            <a:r>
              <a:rPr b="1" i="0" lang="en-US" sz="70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Resource Adequacy</a:t>
            </a:r>
            <a:endParaRPr b="1" i="0" sz="70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5744025" y="5178150"/>
            <a:ext cx="10287000" cy="47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0" i="0" lang="en-US" sz="3100" u="sng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Programs are required to report on resource adequacy in the areas of:</a:t>
            </a:r>
            <a:endParaRPr b="0" i="0" sz="3900" u="sng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-29845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Josefin Sans"/>
              <a:buChar char="•"/>
            </a:pPr>
            <a:r>
              <a:rPr b="0" i="0" lang="en-US" sz="31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Budget</a:t>
            </a:r>
            <a:endParaRPr b="0" i="0" sz="35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-29845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Josefin Sans"/>
              <a:buChar char="•"/>
            </a:pPr>
            <a:r>
              <a:rPr b="0" i="0" lang="en-US" sz="31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Program administration</a:t>
            </a:r>
            <a:endParaRPr b="0" i="0" sz="35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-29845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Josefin Sans"/>
              <a:buChar char="•"/>
            </a:pPr>
            <a:r>
              <a:rPr b="0" i="0" lang="en-US" sz="31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Supporting personnel</a:t>
            </a:r>
            <a:endParaRPr b="0" i="0" sz="35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-29845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Josefin Sans"/>
              <a:buChar char="•"/>
            </a:pPr>
            <a:r>
              <a:rPr b="0" i="0" lang="en-US" sz="31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Teaching loads/Class sizes/Frequency of class offerings</a:t>
            </a:r>
            <a:endParaRPr b="0" i="0" sz="35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-29845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Josefin Sans"/>
              <a:buChar char="•"/>
            </a:pPr>
            <a:r>
              <a:rPr b="0" i="0" lang="en-US" sz="31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Information technology</a:t>
            </a:r>
            <a:endParaRPr b="0" i="0" sz="35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-29845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Josefin Sans"/>
              <a:buChar char="•"/>
            </a:pPr>
            <a:r>
              <a:rPr b="0" i="0" lang="en-US" sz="31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Library</a:t>
            </a:r>
            <a:endParaRPr b="0" i="0" sz="35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-29845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Josefin Sans"/>
              <a:buChar char="•"/>
            </a:pPr>
            <a:r>
              <a:rPr b="0" i="0" lang="en-US" sz="31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Classrooms, offices, and meeting spaces</a:t>
            </a:r>
            <a:endParaRPr b="0" i="0" sz="32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pic>
        <p:nvPicPr>
          <p:cNvPr id="104" name="Google Shape;10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725" y="4628775"/>
            <a:ext cx="5143499" cy="54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795937" y="0"/>
            <a:ext cx="6492063" cy="5869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3E8A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16"/>
          <p:cNvGrpSpPr/>
          <p:nvPr/>
        </p:nvGrpSpPr>
        <p:grpSpPr>
          <a:xfrm>
            <a:off x="10022450" y="844526"/>
            <a:ext cx="8058600" cy="8056148"/>
            <a:chOff x="-909587" y="-4629184"/>
            <a:chExt cx="10744800" cy="10741534"/>
          </a:xfrm>
        </p:grpSpPr>
        <p:sp>
          <p:nvSpPr>
            <p:cNvPr id="111" name="Google Shape;111;p16"/>
            <p:cNvSpPr txBox="1"/>
            <p:nvPr/>
          </p:nvSpPr>
          <p:spPr>
            <a:xfrm>
              <a:off x="-909587" y="-4629184"/>
              <a:ext cx="10744800" cy="326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400"/>
                <a:buFont typeface="Arial"/>
                <a:buNone/>
              </a:pPr>
              <a:r>
                <a:rPr b="1" i="0" lang="en-US" sz="9400" u="none" cap="none" strike="noStrike">
                  <a:solidFill>
                    <a:schemeClr val="lt1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Standard 6.2: </a:t>
              </a:r>
              <a:r>
                <a:rPr b="1" i="0" lang="en-US" sz="6700" u="none" cap="none" strike="noStrike">
                  <a:solidFill>
                    <a:schemeClr val="lt1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Course Availability</a:t>
              </a:r>
              <a:endParaRPr b="1" i="0" sz="67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6"/>
            <p:cNvSpPr txBox="1"/>
            <p:nvPr/>
          </p:nvSpPr>
          <p:spPr>
            <a:xfrm>
              <a:off x="-909587" y="-43350"/>
              <a:ext cx="8739600" cy="615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-336550" lvl="0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5400"/>
                <a:buFont typeface="Josefin Sans"/>
                <a:buChar char="•"/>
              </a:pPr>
              <a:r>
                <a:rPr b="0" i="0" lang="en-US" sz="5400" u="none" cap="none" strike="noStrike">
                  <a:solidFill>
                    <a:schemeClr val="lt1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Required courses &amp; frequency of offerings</a:t>
              </a:r>
              <a:endParaRPr b="0" i="0" sz="58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endParaRPr>
            </a:p>
            <a:p>
              <a:pPr indent="-336550" lvl="0" marL="228600" marR="0" rtl="0" algn="l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lt1"/>
                </a:buClr>
                <a:buSzPts val="5400"/>
                <a:buFont typeface="Josefin Sans"/>
                <a:buChar char="•"/>
              </a:pPr>
              <a:r>
                <a:rPr b="0" i="0" lang="en-US" sz="5400" u="none" cap="none" strike="noStrike">
                  <a:solidFill>
                    <a:schemeClr val="lt1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Specializations &amp; frequency of offering</a:t>
              </a:r>
              <a:endParaRPr b="0" i="0" sz="51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endParaRPr>
            </a:p>
          </p:txBody>
        </p:sp>
      </p:grpSp>
      <p:pic>
        <p:nvPicPr>
          <p:cNvPr id="113" name="Google Shape;11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" y="565938"/>
            <a:ext cx="9674399" cy="9155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