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Josefi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JosefinSans-regular.fntdata"/><Relationship Id="rId14" Type="http://schemas.openxmlformats.org/officeDocument/2006/relationships/slide" Target="slides/slide9.xml"/><Relationship Id="rId17" Type="http://schemas.openxmlformats.org/officeDocument/2006/relationships/font" Target="fonts/JosefinSans-italic.fntdata"/><Relationship Id="rId16" Type="http://schemas.openxmlformats.org/officeDocument/2006/relationships/font" Target="fonts/JosefinSans-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JosefinSa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83" name="Shape 83"/>
        <p:cNvGrpSpPr/>
        <p:nvPr/>
      </p:nvGrpSpPr>
      <p:grpSpPr>
        <a:xfrm>
          <a:off x="0" y="0"/>
          <a:ext cx="0" cy="0"/>
          <a:chOff x="0" y="0"/>
          <a:chExt cx="0" cy="0"/>
        </a:xfrm>
      </p:grpSpPr>
      <p:sp>
        <p:nvSpPr>
          <p:cNvPr id="84" name="Google Shape;84;p13"/>
          <p:cNvSpPr txBox="1"/>
          <p:nvPr/>
        </p:nvSpPr>
        <p:spPr>
          <a:xfrm>
            <a:off x="254650" y="3749147"/>
            <a:ext cx="18468600" cy="803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0"/>
              <a:buFont typeface="Arial"/>
              <a:buNone/>
            </a:pPr>
            <a:r>
              <a:rPr b="1" i="0" lang="en-US" sz="13000" u="none" cap="none" strike="noStrike">
                <a:solidFill>
                  <a:schemeClr val="lt1"/>
                </a:solidFill>
                <a:latin typeface="Josefin Sans"/>
                <a:ea typeface="Josefin Sans"/>
                <a:cs typeface="Josefin Sans"/>
                <a:sym typeface="Josefin Sans"/>
              </a:rPr>
              <a:t>NASPAA ACCREDITATION</a:t>
            </a:r>
            <a:endParaRPr b="1" i="0" sz="130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0"/>
              <a:buFont typeface="Arial"/>
              <a:buNone/>
            </a:pPr>
            <a:r>
              <a:t/>
            </a:r>
            <a:endParaRPr b="1" i="0" sz="6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0"/>
              <a:buFont typeface="Arial"/>
              <a:buNone/>
            </a:pPr>
            <a:r>
              <a:t/>
            </a:r>
            <a:endParaRPr b="1" i="0" sz="6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0"/>
              <a:buFont typeface="Arial"/>
              <a:buNone/>
            </a:pPr>
            <a:r>
              <a:t/>
            </a:r>
            <a:endParaRPr b="1" i="0" sz="6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0"/>
              <a:buFont typeface="Arial"/>
              <a:buNone/>
            </a:pPr>
            <a:r>
              <a:t/>
            </a:r>
            <a:endParaRPr b="1" i="0" sz="6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0"/>
              <a:buFont typeface="Arial"/>
              <a:buNone/>
            </a:pPr>
            <a:r>
              <a:t/>
            </a:r>
            <a:endParaRPr b="1" i="0" sz="6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3000"/>
              <a:buFont typeface="Arial"/>
              <a:buNone/>
            </a:pPr>
            <a:r>
              <a:t/>
            </a:r>
            <a:endParaRPr b="1" i="0" sz="6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chemeClr val="dk1"/>
              </a:buClr>
              <a:buSzPts val="13000"/>
              <a:buFont typeface="Arial"/>
              <a:buNone/>
            </a:pPr>
            <a:r>
              <a:t/>
            </a:r>
            <a:endParaRPr b="1" i="0" sz="600" u="none" cap="none" strike="noStrike">
              <a:solidFill>
                <a:schemeClr val="lt1"/>
              </a:solidFill>
              <a:latin typeface="Josefin Sans"/>
              <a:ea typeface="Josefin Sans"/>
              <a:cs typeface="Josefin Sans"/>
              <a:sym typeface="Josefin Sans"/>
            </a:endParaRPr>
          </a:p>
          <a:p>
            <a:pPr indent="0" lvl="0" marL="0" marR="0" rtl="0" algn="l">
              <a:lnSpc>
                <a:spcPct val="90000"/>
              </a:lnSpc>
              <a:spcBef>
                <a:spcPts val="0"/>
              </a:spcBef>
              <a:spcAft>
                <a:spcPts val="0"/>
              </a:spcAft>
              <a:buClr>
                <a:schemeClr val="dk1"/>
              </a:buClr>
              <a:buSzPts val="2400"/>
              <a:buFont typeface="Arial"/>
              <a:buNone/>
            </a:pPr>
            <a:r>
              <a:rPr b="1" i="0" lang="en-US" sz="4500" u="none" cap="none" strike="noStrike">
                <a:solidFill>
                  <a:schemeClr val="lt1"/>
                </a:solidFill>
                <a:latin typeface="Josefin Sans"/>
                <a:ea typeface="Josefin Sans"/>
                <a:cs typeface="Josefin Sans"/>
                <a:sym typeface="Josefin Sans"/>
              </a:rPr>
              <a:t>Standard 5: Matching Operations with Mission: Student Learning</a:t>
            </a:r>
            <a:endParaRPr b="1" i="0" sz="45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17937"/>
              <a:buFont typeface="Arial"/>
              <a:buNone/>
            </a:pPr>
            <a:r>
              <a:t/>
            </a:r>
            <a:endParaRPr b="1" i="0" sz="17937" u="none" cap="none" strike="noStrike">
              <a:solidFill>
                <a:srgbClr val="FFFFFF"/>
              </a:solidFill>
              <a:latin typeface="Josefin Sans"/>
              <a:ea typeface="Josefin Sans"/>
              <a:cs typeface="Josefin Sans"/>
              <a:sym typeface="Josefin Sans"/>
            </a:endParaRPr>
          </a:p>
        </p:txBody>
      </p:sp>
      <p:pic>
        <p:nvPicPr>
          <p:cNvPr id="85" name="Google Shape;85;p13"/>
          <p:cNvPicPr preferRelativeResize="0"/>
          <p:nvPr/>
        </p:nvPicPr>
        <p:blipFill rotWithShape="1">
          <a:blip r:embed="rId3">
            <a:alphaModFix/>
          </a:blip>
          <a:srcRect b="0" l="0" r="0" t="0"/>
          <a:stretch/>
        </p:blipFill>
        <p:spPr>
          <a:xfrm>
            <a:off x="0" y="-785800"/>
            <a:ext cx="18288000" cy="42148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89"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b="0" l="0" r="0" t="0"/>
          <a:stretch/>
        </p:blipFill>
        <p:spPr>
          <a:xfrm>
            <a:off x="-210919" y="-539574"/>
            <a:ext cx="7927875" cy="11365393"/>
          </a:xfrm>
          <a:prstGeom prst="rect">
            <a:avLst/>
          </a:prstGeom>
          <a:noFill/>
          <a:ln>
            <a:noFill/>
          </a:ln>
        </p:spPr>
      </p:pic>
      <p:grpSp>
        <p:nvGrpSpPr>
          <p:cNvPr id="91" name="Google Shape;91;p14"/>
          <p:cNvGrpSpPr/>
          <p:nvPr/>
        </p:nvGrpSpPr>
        <p:grpSpPr>
          <a:xfrm>
            <a:off x="8745700" y="864876"/>
            <a:ext cx="8513570" cy="8150211"/>
            <a:chOff x="24" y="-3859100"/>
            <a:chExt cx="11351426" cy="10866950"/>
          </a:xfrm>
        </p:grpSpPr>
        <p:sp>
          <p:nvSpPr>
            <p:cNvPr id="92" name="Google Shape;92;p14"/>
            <p:cNvSpPr txBox="1"/>
            <p:nvPr/>
          </p:nvSpPr>
          <p:spPr>
            <a:xfrm>
              <a:off x="50" y="-3859100"/>
              <a:ext cx="11351400" cy="3601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4100"/>
                <a:buFont typeface="Calibri"/>
                <a:buNone/>
              </a:pPr>
              <a:r>
                <a:rPr b="1" i="0" lang="en-US" sz="6500" u="none" cap="none" strike="noStrike">
                  <a:solidFill>
                    <a:schemeClr val="lt1"/>
                  </a:solidFill>
                  <a:latin typeface="Josefin Sans"/>
                  <a:ea typeface="Josefin Sans"/>
                  <a:cs typeface="Josefin Sans"/>
                  <a:sym typeface="Josefin Sans"/>
                </a:rPr>
                <a:t>Matching Operations with Mission: </a:t>
              </a:r>
              <a:br>
                <a:rPr b="1" i="0" lang="en-US" sz="6500" u="none" cap="none" strike="noStrike">
                  <a:solidFill>
                    <a:schemeClr val="lt1"/>
                  </a:solidFill>
                  <a:latin typeface="Josefin Sans"/>
                  <a:ea typeface="Josefin Sans"/>
                  <a:cs typeface="Josefin Sans"/>
                  <a:sym typeface="Josefin Sans"/>
                </a:rPr>
              </a:br>
              <a:r>
                <a:rPr b="1" i="0" lang="en-US" sz="6500" u="none" cap="none" strike="noStrike">
                  <a:solidFill>
                    <a:schemeClr val="lt1"/>
                  </a:solidFill>
                  <a:latin typeface="Josefin Sans"/>
                  <a:ea typeface="Josefin Sans"/>
                  <a:cs typeface="Josefin Sans"/>
                  <a:sym typeface="Josefin Sans"/>
                </a:rPr>
                <a:t>Student Learning</a:t>
              </a:r>
              <a:endParaRPr b="1" i="0" sz="3800" u="none" cap="none" strike="noStrike">
                <a:solidFill>
                  <a:schemeClr val="lt1"/>
                </a:solidFill>
                <a:latin typeface="Josefin Sans"/>
                <a:ea typeface="Josefin Sans"/>
                <a:cs typeface="Josefin Sans"/>
                <a:sym typeface="Josefin Sans"/>
              </a:endParaRPr>
            </a:p>
          </p:txBody>
        </p:sp>
        <p:sp>
          <p:nvSpPr>
            <p:cNvPr id="93" name="Google Shape;93;p14"/>
            <p:cNvSpPr txBox="1"/>
            <p:nvPr/>
          </p:nvSpPr>
          <p:spPr>
            <a:xfrm>
              <a:off x="24" y="902850"/>
              <a:ext cx="11351400" cy="6105000"/>
            </a:xfrm>
            <a:prstGeom prst="rect">
              <a:avLst/>
            </a:prstGeom>
            <a:noFill/>
            <a:ln>
              <a:noFill/>
            </a:ln>
          </p:spPr>
          <p:txBody>
            <a:bodyPr anchorCtr="0" anchor="t" bIns="0" lIns="0" spcFirstLastPara="1" rIns="0" wrap="square" tIns="0">
              <a:spAutoFit/>
            </a:bodyPr>
            <a:lstStyle/>
            <a:p>
              <a:pPr indent="-228600" lvl="0" marL="228600" marR="0" rtl="0" algn="l">
                <a:lnSpc>
                  <a:spcPct val="90000"/>
                </a:lnSpc>
                <a:spcBef>
                  <a:spcPts val="0"/>
                </a:spcBef>
                <a:spcAft>
                  <a:spcPts val="0"/>
                </a:spcAft>
                <a:buClr>
                  <a:schemeClr val="lt1"/>
                </a:buClr>
                <a:buSzPts val="2600"/>
                <a:buFont typeface="Arial"/>
                <a:buChar char="•"/>
              </a:pPr>
              <a:r>
                <a:rPr b="1" i="0" lang="en-US" sz="2600" u="none" cap="none" strike="noStrike">
                  <a:solidFill>
                    <a:schemeClr val="lt1"/>
                  </a:solidFill>
                  <a:latin typeface="Josefin Sans"/>
                  <a:ea typeface="Josefin Sans"/>
                  <a:cs typeface="Josefin Sans"/>
                  <a:sym typeface="Josefin Sans"/>
                </a:rPr>
                <a:t>PART A:</a:t>
              </a:r>
              <a:r>
                <a:rPr b="0" i="0" lang="en-US" sz="2600" u="none" cap="none" strike="noStrike">
                  <a:solidFill>
                    <a:schemeClr val="lt1"/>
                  </a:solidFill>
                  <a:latin typeface="Josefin Sans"/>
                  <a:ea typeface="Josefin Sans"/>
                  <a:cs typeface="Josefin Sans"/>
                  <a:sym typeface="Josefin Sans"/>
                </a:rPr>
                <a:t> How does the program define what students are expected to know and to be able to do upon graduation with respect to the required universal required competencies and/or mission-specific required competencies in ways that are consistent with its mission?</a:t>
              </a:r>
              <a:endParaRPr b="0" i="0" sz="2600" u="none" cap="none" strike="noStrike">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600"/>
                <a:buFont typeface="Arial"/>
                <a:buChar char="•"/>
              </a:pPr>
              <a:r>
                <a:rPr b="1" i="0" lang="en-US" sz="2600" u="none" cap="none" strike="noStrike">
                  <a:solidFill>
                    <a:schemeClr val="lt1"/>
                  </a:solidFill>
                  <a:latin typeface="Josefin Sans"/>
                  <a:ea typeface="Josefin Sans"/>
                  <a:cs typeface="Josefin Sans"/>
                  <a:sym typeface="Josefin Sans"/>
                </a:rPr>
                <a:t>PART B:</a:t>
              </a:r>
              <a:r>
                <a:rPr b="0" i="0" lang="en-US" sz="2600" u="none" cap="none" strike="noStrike">
                  <a:solidFill>
                    <a:schemeClr val="lt1"/>
                  </a:solidFill>
                  <a:latin typeface="Josefin Sans"/>
                  <a:ea typeface="Josefin Sans"/>
                  <a:cs typeface="Josefin Sans"/>
                  <a:sym typeface="Josefin Sans"/>
                </a:rPr>
                <a:t> How does the program know how well its students are meeting faculty expectations for learning on the required (or other) competencies?</a:t>
              </a:r>
              <a:endParaRPr b="0" i="0" sz="2600" u="none" cap="none" strike="noStrike">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600"/>
                <a:buFont typeface="Arial"/>
                <a:buChar char="•"/>
              </a:pPr>
              <a:r>
                <a:rPr b="1" i="0" lang="en-US" sz="2600" u="none" cap="none" strike="noStrike">
                  <a:solidFill>
                    <a:schemeClr val="lt1"/>
                  </a:solidFill>
                  <a:latin typeface="Josefin Sans"/>
                  <a:ea typeface="Josefin Sans"/>
                  <a:cs typeface="Josefin Sans"/>
                  <a:sym typeface="Josefin Sans"/>
                </a:rPr>
                <a:t>PART C: </a:t>
              </a:r>
              <a:r>
                <a:rPr b="0" i="0" lang="en-US" sz="2600" u="none" cap="none" strike="noStrike">
                  <a:solidFill>
                    <a:schemeClr val="lt1"/>
                  </a:solidFill>
                  <a:latin typeface="Josefin Sans"/>
                  <a:ea typeface="Josefin Sans"/>
                  <a:cs typeface="Josefin Sans"/>
                  <a:sym typeface="Josefin Sans"/>
                </a:rPr>
                <a:t>How does the program use evidence about the extent of student learning on the required (or other) competencies for program improvement?</a:t>
              </a:r>
              <a:endParaRPr b="0" i="0" sz="2600" u="none" cap="none" strike="noStrike">
                <a:solidFill>
                  <a:schemeClr val="lt1"/>
                </a:solidFill>
                <a:latin typeface="Josefin Sans"/>
                <a:ea typeface="Josefin Sans"/>
                <a:cs typeface="Josefin Sans"/>
                <a:sym typeface="Josefin Sans"/>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97" name="Shape 97"/>
        <p:cNvGrpSpPr/>
        <p:nvPr/>
      </p:nvGrpSpPr>
      <p:grpSpPr>
        <a:xfrm>
          <a:off x="0" y="0"/>
          <a:ext cx="0" cy="0"/>
          <a:chOff x="0" y="0"/>
          <a:chExt cx="0" cy="0"/>
        </a:xfrm>
      </p:grpSpPr>
      <p:grpSp>
        <p:nvGrpSpPr>
          <p:cNvPr id="98" name="Google Shape;98;p15"/>
          <p:cNvGrpSpPr/>
          <p:nvPr/>
        </p:nvGrpSpPr>
        <p:grpSpPr>
          <a:xfrm>
            <a:off x="244190" y="1103476"/>
            <a:ext cx="7906136" cy="7710249"/>
            <a:chOff x="-13947267" y="-4283917"/>
            <a:chExt cx="10541514" cy="10280335"/>
          </a:xfrm>
        </p:grpSpPr>
        <p:sp>
          <p:nvSpPr>
            <p:cNvPr id="99" name="Google Shape;99;p15"/>
            <p:cNvSpPr txBox="1"/>
            <p:nvPr/>
          </p:nvSpPr>
          <p:spPr>
            <a:xfrm>
              <a:off x="-13743753" y="-4283917"/>
              <a:ext cx="10338000" cy="420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4000"/>
                <a:buFont typeface="Calibri"/>
                <a:buNone/>
              </a:pPr>
              <a:r>
                <a:rPr b="1" i="0" lang="en-US" sz="6500" u="none" cap="none" strike="noStrike">
                  <a:solidFill>
                    <a:schemeClr val="lt1"/>
                  </a:solidFill>
                  <a:latin typeface="Josefin Sans"/>
                  <a:ea typeface="Josefin Sans"/>
                  <a:cs typeface="Josefin Sans"/>
                  <a:sym typeface="Josefin Sans"/>
                </a:rPr>
                <a:t>Universal Required Competencies</a:t>
              </a:r>
              <a:endParaRPr b="1" i="0" sz="6500" u="none" cap="none" strike="noStrike">
                <a:solidFill>
                  <a:schemeClr val="lt1"/>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8799"/>
                <a:buFont typeface="Arial"/>
                <a:buNone/>
              </a:pPr>
              <a:r>
                <a:t/>
              </a:r>
              <a:endParaRPr b="0" i="0" sz="8799" u="none" cap="none" strike="noStrike">
                <a:solidFill>
                  <a:srgbClr val="FFFFFF"/>
                </a:solidFill>
                <a:latin typeface="Josefin Sans"/>
                <a:ea typeface="Josefin Sans"/>
                <a:cs typeface="Josefin Sans"/>
                <a:sym typeface="Josefin Sans"/>
              </a:endParaRPr>
            </a:p>
          </p:txBody>
        </p:sp>
        <p:sp>
          <p:nvSpPr>
            <p:cNvPr id="100" name="Google Shape;100;p15"/>
            <p:cNvSpPr txBox="1"/>
            <p:nvPr/>
          </p:nvSpPr>
          <p:spPr>
            <a:xfrm>
              <a:off x="-13947267" y="-930882"/>
              <a:ext cx="8739600" cy="6927300"/>
            </a:xfrm>
            <a:prstGeom prst="rect">
              <a:avLst/>
            </a:prstGeom>
            <a:noFill/>
            <a:ln>
              <a:noFill/>
            </a:ln>
          </p:spPr>
          <p:txBody>
            <a:bodyPr anchorCtr="0" anchor="t" bIns="0" lIns="0" spcFirstLastPara="1" rIns="0" wrap="square" tIns="0">
              <a:spAutoFit/>
            </a:bodyPr>
            <a:lstStyle/>
            <a:p>
              <a:pPr indent="-228600" lvl="0" marL="228600" marR="0" rtl="0" algn="l">
                <a:lnSpc>
                  <a:spcPct val="90000"/>
                </a:lnSpc>
                <a:spcBef>
                  <a:spcPts val="0"/>
                </a:spcBef>
                <a:spcAft>
                  <a:spcPts val="0"/>
                </a:spcAft>
                <a:buClr>
                  <a:schemeClr val="lt1"/>
                </a:buClr>
                <a:buSzPts val="2600"/>
                <a:buFont typeface="Josefin Sans"/>
                <a:buChar char="•"/>
              </a:pPr>
              <a:r>
                <a:rPr b="0" i="0" lang="en-US" sz="2600" u="none" cap="none" strike="noStrike">
                  <a:solidFill>
                    <a:schemeClr val="lt1"/>
                  </a:solidFill>
                  <a:latin typeface="Josefin Sans"/>
                  <a:ea typeface="Josefin Sans"/>
                  <a:cs typeface="Josefin Sans"/>
                  <a:sym typeface="Josefin Sans"/>
                </a:rPr>
                <a:t>To lead and manage in the public interest</a:t>
              </a:r>
              <a:endParaRPr b="0" i="0" sz="2600" u="none" cap="none" strike="noStrike">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600"/>
                <a:buFont typeface="Josefin Sans"/>
                <a:buChar char="•"/>
              </a:pPr>
              <a:r>
                <a:rPr b="0" i="0" lang="en-US" sz="2600" u="none" cap="none" strike="noStrike">
                  <a:solidFill>
                    <a:schemeClr val="lt1"/>
                  </a:solidFill>
                  <a:latin typeface="Josefin Sans"/>
                  <a:ea typeface="Josefin Sans"/>
                  <a:cs typeface="Josefin Sans"/>
                  <a:sym typeface="Josefin Sans"/>
                </a:rPr>
                <a:t>To participate in, and contribute to, the policy process</a:t>
              </a:r>
              <a:endParaRPr b="0" i="0" sz="2600" u="none" cap="none" strike="noStrike">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600"/>
                <a:buFont typeface="Josefin Sans"/>
                <a:buChar char="•"/>
              </a:pPr>
              <a:r>
                <a:rPr b="0" i="0" lang="en-US" sz="2600" u="none" cap="none" strike="noStrike">
                  <a:solidFill>
                    <a:schemeClr val="lt1"/>
                  </a:solidFill>
                  <a:latin typeface="Josefin Sans"/>
                  <a:ea typeface="Josefin Sans"/>
                  <a:cs typeface="Josefin Sans"/>
                  <a:sym typeface="Josefin Sans"/>
                </a:rPr>
                <a:t>To analyze, synthesize, think critically, solve problems and make evidence-informed decisions in a complex and dynamic environment</a:t>
              </a:r>
              <a:endParaRPr b="0" i="0" sz="2600" u="none" cap="none" strike="noStrike">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600"/>
                <a:buFont typeface="Josefin Sans"/>
                <a:buChar char="•"/>
              </a:pPr>
              <a:r>
                <a:rPr b="0" i="0" lang="en-US" sz="2600" u="none" cap="none" strike="noStrike">
                  <a:solidFill>
                    <a:schemeClr val="lt1"/>
                  </a:solidFill>
                  <a:latin typeface="Josefin Sans"/>
                  <a:ea typeface="Josefin Sans"/>
                  <a:cs typeface="Josefin Sans"/>
                  <a:sym typeface="Josefin Sans"/>
                </a:rPr>
                <a:t>To articulate, apply, and advance a public service perspective</a:t>
              </a:r>
              <a:endParaRPr b="0" i="0" sz="2600" u="none" cap="none" strike="noStrike">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600"/>
                <a:buFont typeface="Josefin Sans"/>
                <a:buChar char="•"/>
              </a:pPr>
              <a:r>
                <a:rPr b="0" i="0" lang="en-US" sz="2600" u="none" cap="none" strike="noStrike">
                  <a:solidFill>
                    <a:schemeClr val="lt1"/>
                  </a:solidFill>
                  <a:latin typeface="Josefin Sans"/>
                  <a:ea typeface="Josefin Sans"/>
                  <a:cs typeface="Josefin Sans"/>
                  <a:sym typeface="Josefin Sans"/>
                </a:rPr>
                <a:t>To communicate and interact productively and in culturally responsive ways with a diverse and changing workforce and society at large</a:t>
              </a:r>
              <a:endParaRPr b="0" i="0" sz="2600" u="none" cap="none" strike="noStrike">
                <a:solidFill>
                  <a:schemeClr val="lt1"/>
                </a:solidFill>
                <a:latin typeface="Josefin Sans"/>
                <a:ea typeface="Josefin Sans"/>
                <a:cs typeface="Josefin Sans"/>
                <a:sym typeface="Josefin Sans"/>
              </a:endParaRPr>
            </a:p>
          </p:txBody>
        </p:sp>
      </p:grpSp>
      <p:pic>
        <p:nvPicPr>
          <p:cNvPr id="101" name="Google Shape;101;p15"/>
          <p:cNvPicPr preferRelativeResize="0"/>
          <p:nvPr/>
        </p:nvPicPr>
        <p:blipFill>
          <a:blip r:embed="rId3">
            <a:alphaModFix/>
          </a:blip>
          <a:stretch>
            <a:fillRect/>
          </a:stretch>
        </p:blipFill>
        <p:spPr>
          <a:xfrm>
            <a:off x="9272133" y="0"/>
            <a:ext cx="12521068" cy="10286999"/>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105" name="Shape 105"/>
        <p:cNvGrpSpPr/>
        <p:nvPr/>
      </p:nvGrpSpPr>
      <p:grpSpPr>
        <a:xfrm>
          <a:off x="0" y="0"/>
          <a:ext cx="0" cy="0"/>
          <a:chOff x="0" y="0"/>
          <a:chExt cx="0" cy="0"/>
        </a:xfrm>
      </p:grpSpPr>
      <p:sp>
        <p:nvSpPr>
          <p:cNvPr id="106" name="Google Shape;106;p16"/>
          <p:cNvSpPr txBox="1"/>
          <p:nvPr/>
        </p:nvSpPr>
        <p:spPr>
          <a:xfrm>
            <a:off x="7243554" y="4115823"/>
            <a:ext cx="5619000" cy="29583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Josefin Sans"/>
                <a:ea typeface="Josefin Sans"/>
                <a:cs typeface="Josefin Sans"/>
                <a:sym typeface="Josefin Sans"/>
              </a:rPr>
              <a:t>Expectations for student learning that reflect specialized, advanced learning that are required only for those students seeking the credential </a:t>
            </a:r>
            <a:endParaRPr b="0" i="0" sz="2300" u="none" cap="none" strike="noStrike">
              <a:solidFill>
                <a:schemeClr val="lt1"/>
              </a:solidFill>
              <a:latin typeface="Josefin Sans"/>
              <a:ea typeface="Josefin Sans"/>
              <a:cs typeface="Josefin Sans"/>
              <a:sym typeface="Josefin Sans"/>
            </a:endParaRPr>
          </a:p>
          <a:p>
            <a:pPr indent="0" lvl="0" marL="91440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6"/>
          <p:cNvSpPr txBox="1"/>
          <p:nvPr/>
        </p:nvSpPr>
        <p:spPr>
          <a:xfrm>
            <a:off x="1028700" y="1009650"/>
            <a:ext cx="16523100" cy="11082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Clr>
                <a:srgbClr val="000000"/>
              </a:buClr>
              <a:buSzPts val="7199"/>
              <a:buFont typeface="Arial"/>
              <a:buNone/>
            </a:pPr>
            <a:r>
              <a:rPr b="1" i="0" lang="en-US" sz="7199" u="none" cap="none" strike="noStrike">
                <a:solidFill>
                  <a:srgbClr val="FFFFFF"/>
                </a:solidFill>
                <a:latin typeface="Josefin Sans"/>
                <a:ea typeface="Josefin Sans"/>
                <a:cs typeface="Josefin Sans"/>
                <a:sym typeface="Josefin Sans"/>
              </a:rPr>
              <a:t>Other Mission-related Competencies</a:t>
            </a:r>
            <a:endParaRPr b="1" i="0" sz="100" u="none" cap="none" strike="noStrike">
              <a:solidFill>
                <a:srgbClr val="000000"/>
              </a:solidFill>
              <a:latin typeface="Josefin Sans"/>
              <a:ea typeface="Josefin Sans"/>
              <a:cs typeface="Josefin Sans"/>
              <a:sym typeface="Josefin Sans"/>
            </a:endParaRPr>
          </a:p>
        </p:txBody>
      </p:sp>
      <p:sp>
        <p:nvSpPr>
          <p:cNvPr id="108" name="Google Shape;108;p16"/>
          <p:cNvSpPr txBox="1"/>
          <p:nvPr/>
        </p:nvSpPr>
        <p:spPr>
          <a:xfrm>
            <a:off x="812675" y="4115825"/>
            <a:ext cx="5852100" cy="2044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Josefin Sans"/>
                <a:ea typeface="Josefin Sans"/>
                <a:cs typeface="Josefin Sans"/>
                <a:sym typeface="Josefin Sans"/>
              </a:rPr>
              <a:t>Expectations for student learning beyond the five universal competencies that are required of all students</a:t>
            </a:r>
            <a:endParaRPr b="0" i="0" sz="2300" u="none" cap="none" strike="noStrike">
              <a:solidFill>
                <a:schemeClr val="lt1"/>
              </a:solidFill>
              <a:latin typeface="Josefin Sans"/>
              <a:ea typeface="Josefin Sans"/>
              <a:cs typeface="Josefin Sans"/>
              <a:sym typeface="Josefin Sans"/>
            </a:endParaRPr>
          </a:p>
          <a:p>
            <a:pPr indent="0" lvl="0" marL="91440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6"/>
          <p:cNvSpPr txBox="1"/>
          <p:nvPr/>
        </p:nvSpPr>
        <p:spPr>
          <a:xfrm>
            <a:off x="812675" y="3012575"/>
            <a:ext cx="6074400" cy="569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700"/>
              <a:buFont typeface="Arial"/>
              <a:buNone/>
            </a:pPr>
            <a:r>
              <a:rPr b="1" i="0" lang="en-US" sz="3700" u="none" cap="none" strike="noStrike">
                <a:solidFill>
                  <a:srgbClr val="CAF0F8"/>
                </a:solidFill>
                <a:latin typeface="Josefin Sans"/>
                <a:ea typeface="Josefin Sans"/>
                <a:cs typeface="Josefin Sans"/>
                <a:sym typeface="Josefin Sans"/>
              </a:rPr>
              <a:t>Mission-specific Required</a:t>
            </a:r>
            <a:endParaRPr b="1" i="0" sz="1900" u="none" cap="none" strike="noStrike">
              <a:solidFill>
                <a:srgbClr val="000000"/>
              </a:solidFill>
              <a:latin typeface="Arial"/>
              <a:ea typeface="Arial"/>
              <a:cs typeface="Arial"/>
              <a:sym typeface="Arial"/>
            </a:endParaRPr>
          </a:p>
        </p:txBody>
      </p:sp>
      <p:sp>
        <p:nvSpPr>
          <p:cNvPr id="110" name="Google Shape;110;p16"/>
          <p:cNvSpPr txBox="1"/>
          <p:nvPr/>
        </p:nvSpPr>
        <p:spPr>
          <a:xfrm>
            <a:off x="7302800" y="3012575"/>
            <a:ext cx="5559900" cy="1233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chemeClr val="dk1"/>
              </a:buClr>
              <a:buSzPts val="3700"/>
              <a:buFont typeface="Arial"/>
              <a:buNone/>
            </a:pPr>
            <a:r>
              <a:rPr b="1" i="0" lang="en-US" sz="3700" u="none" cap="none" strike="noStrike">
                <a:solidFill>
                  <a:srgbClr val="CAF0F8"/>
                </a:solidFill>
                <a:latin typeface="Josefin Sans"/>
                <a:ea typeface="Josefin Sans"/>
                <a:cs typeface="Josefin Sans"/>
                <a:sym typeface="Josefin Sans"/>
              </a:rPr>
              <a:t>Mission-specific Elective</a:t>
            </a:r>
            <a:endParaRPr b="1" i="0" sz="190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3200"/>
              <a:buFont typeface="Arial"/>
              <a:buNone/>
            </a:pPr>
            <a:r>
              <a:t/>
            </a:r>
            <a:endParaRPr b="0" i="0" sz="3200" u="none" cap="none" strike="noStrike">
              <a:solidFill>
                <a:srgbClr val="CAF0F8"/>
              </a:solidFill>
              <a:latin typeface="Josefin Sans"/>
              <a:ea typeface="Josefin Sans"/>
              <a:cs typeface="Josefin Sans"/>
              <a:sym typeface="Josefin Sans"/>
            </a:endParaRPr>
          </a:p>
        </p:txBody>
      </p:sp>
      <p:sp>
        <p:nvSpPr>
          <p:cNvPr id="111" name="Google Shape;111;p16"/>
          <p:cNvSpPr txBox="1"/>
          <p:nvPr/>
        </p:nvSpPr>
        <p:spPr>
          <a:xfrm>
            <a:off x="13441320" y="4115823"/>
            <a:ext cx="4603800" cy="2285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Josefin Sans"/>
                <a:ea typeface="Josefin Sans"/>
                <a:cs typeface="Josefin Sans"/>
                <a:sym typeface="Josefin Sans"/>
              </a:rPr>
              <a:t>Expectations for student learning achieved through experiencing public service</a:t>
            </a:r>
            <a:endParaRPr b="0" i="0" sz="3300" u="none" cap="none" strike="noStrike">
              <a:solidFill>
                <a:schemeClr val="lt1"/>
              </a:solidFill>
              <a:latin typeface="Josefin Sans"/>
              <a:ea typeface="Josefin Sans"/>
              <a:cs typeface="Josefin Sans"/>
              <a:sym typeface="Josefin Sans"/>
            </a:endParaRPr>
          </a:p>
        </p:txBody>
      </p:sp>
      <p:sp>
        <p:nvSpPr>
          <p:cNvPr id="112" name="Google Shape;112;p16"/>
          <p:cNvSpPr txBox="1"/>
          <p:nvPr/>
        </p:nvSpPr>
        <p:spPr>
          <a:xfrm>
            <a:off x="13500724" y="3012575"/>
            <a:ext cx="4784400" cy="1233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chemeClr val="dk1"/>
              </a:buClr>
              <a:buSzPts val="3700"/>
              <a:buFont typeface="Arial"/>
              <a:buNone/>
            </a:pPr>
            <a:r>
              <a:rPr b="1" i="0" lang="en-US" sz="3700" u="none" cap="none" strike="noStrike">
                <a:solidFill>
                  <a:srgbClr val="CAF0F8"/>
                </a:solidFill>
                <a:latin typeface="Josefin Sans"/>
                <a:ea typeface="Josefin Sans"/>
                <a:cs typeface="Josefin Sans"/>
                <a:sym typeface="Josefin Sans"/>
              </a:rPr>
              <a:t>Professional</a:t>
            </a:r>
            <a:endParaRPr b="1" i="0" sz="190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3200"/>
              <a:buFont typeface="Arial"/>
              <a:buNone/>
            </a:pPr>
            <a:r>
              <a:t/>
            </a:r>
            <a:endParaRPr b="0" i="0" sz="3200" u="none" cap="none" strike="noStrike">
              <a:solidFill>
                <a:srgbClr val="CAF0F8"/>
              </a:solidFill>
              <a:latin typeface="Josefin Sans"/>
              <a:ea typeface="Josefin Sans"/>
              <a:cs typeface="Josefin Sans"/>
              <a:sym typeface="Josefin Sans"/>
            </a:endParaRPr>
          </a:p>
        </p:txBody>
      </p:sp>
      <p:pic>
        <p:nvPicPr>
          <p:cNvPr id="113" name="Google Shape;113;p16"/>
          <p:cNvPicPr preferRelativeResize="0"/>
          <p:nvPr/>
        </p:nvPicPr>
        <p:blipFill rotWithShape="1">
          <a:blip r:embed="rId3">
            <a:alphaModFix/>
          </a:blip>
          <a:srcRect b="0" l="0" r="0" t="0"/>
          <a:stretch/>
        </p:blipFill>
        <p:spPr>
          <a:xfrm>
            <a:off x="0" y="6711325"/>
            <a:ext cx="18922353" cy="3575675"/>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117" name="Shape 117"/>
        <p:cNvGrpSpPr/>
        <p:nvPr/>
      </p:nvGrpSpPr>
      <p:grpSpPr>
        <a:xfrm>
          <a:off x="0" y="0"/>
          <a:ext cx="0" cy="0"/>
          <a:chOff x="0" y="0"/>
          <a:chExt cx="0" cy="0"/>
        </a:xfrm>
      </p:grpSpPr>
      <p:grpSp>
        <p:nvGrpSpPr>
          <p:cNvPr id="118" name="Google Shape;118;p17"/>
          <p:cNvGrpSpPr/>
          <p:nvPr/>
        </p:nvGrpSpPr>
        <p:grpSpPr>
          <a:xfrm>
            <a:off x="681725" y="1143000"/>
            <a:ext cx="16850025" cy="2940063"/>
            <a:chOff x="-462633" y="152400"/>
            <a:chExt cx="22466700" cy="3920084"/>
          </a:xfrm>
        </p:grpSpPr>
        <p:sp>
          <p:nvSpPr>
            <p:cNvPr id="119" name="Google Shape;119;p17"/>
            <p:cNvSpPr txBox="1"/>
            <p:nvPr/>
          </p:nvSpPr>
          <p:spPr>
            <a:xfrm>
              <a:off x="-462633" y="152400"/>
              <a:ext cx="22466700" cy="309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300"/>
                <a:buFont typeface="Arial"/>
                <a:buNone/>
              </a:pPr>
              <a:r>
                <a:rPr b="1" i="0" lang="en-US" sz="6300" u="none" cap="none" strike="noStrike">
                  <a:solidFill>
                    <a:schemeClr val="lt1"/>
                  </a:solidFill>
                  <a:latin typeface="Josefin Sans"/>
                  <a:ea typeface="Josefin Sans"/>
                  <a:cs typeface="Josefin Sans"/>
                  <a:sym typeface="Josefin Sans"/>
                </a:rPr>
                <a:t>Part A: Operationalizing the Competencies</a:t>
              </a:r>
              <a:endParaRPr b="1" i="0" sz="6300" u="none" cap="none" strike="noStrike">
                <a:solidFill>
                  <a:schemeClr val="lt1"/>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8799"/>
                <a:buFont typeface="Arial"/>
                <a:buNone/>
              </a:pPr>
              <a:r>
                <a:t/>
              </a:r>
              <a:endParaRPr b="0" i="0" sz="8799" u="none" cap="none" strike="noStrike">
                <a:solidFill>
                  <a:srgbClr val="FFFFFF"/>
                </a:solidFill>
                <a:latin typeface="Josefin Sans"/>
                <a:ea typeface="Josefin Sans"/>
                <a:cs typeface="Josefin Sans"/>
                <a:sym typeface="Josefin Sans"/>
              </a:endParaRPr>
            </a:p>
          </p:txBody>
        </p:sp>
        <p:sp>
          <p:nvSpPr>
            <p:cNvPr id="120" name="Google Shape;120;p17"/>
            <p:cNvSpPr txBox="1"/>
            <p:nvPr/>
          </p:nvSpPr>
          <p:spPr>
            <a:xfrm>
              <a:off x="-49700" y="2410184"/>
              <a:ext cx="21640800" cy="166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000"/>
                <a:buFont typeface="Arial"/>
                <a:buNone/>
              </a:pPr>
              <a:r>
                <a:rPr b="1" i="0" lang="en-US" sz="3000" u="none" cap="none" strike="noStrike">
                  <a:solidFill>
                    <a:schemeClr val="lt1"/>
                  </a:solidFill>
                  <a:latin typeface="Josefin Sans"/>
                  <a:ea typeface="Josefin Sans"/>
                  <a:cs typeface="Josefin Sans"/>
                  <a:sym typeface="Josefin Sans"/>
                </a:rPr>
                <a:t>Analyze, Synthesize, Think Critically, Solve Problems, and Make Evidence-Informed Decisions in a Complex and Dynamic Environment</a:t>
              </a:r>
              <a:endParaRPr b="1" i="0" sz="1600" u="none" cap="none" strike="noStrike">
                <a:solidFill>
                  <a:schemeClr val="lt1"/>
                </a:solidFill>
                <a:latin typeface="Josefin Sans"/>
                <a:ea typeface="Josefin Sans"/>
                <a:cs typeface="Josefin Sans"/>
                <a:sym typeface="Josefin Sans"/>
              </a:endParaRPr>
            </a:p>
            <a:p>
              <a:pPr indent="0" lvl="0" marL="0" marR="0" rtl="0" algn="ctr">
                <a:lnSpc>
                  <a:spcPct val="130000"/>
                </a:lnSpc>
                <a:spcBef>
                  <a:spcPts val="0"/>
                </a:spcBef>
                <a:spcAft>
                  <a:spcPts val="0"/>
                </a:spcAft>
                <a:buClr>
                  <a:srgbClr val="000000"/>
                </a:buClr>
                <a:buSzPts val="2100"/>
                <a:buFont typeface="Arial"/>
                <a:buNone/>
              </a:pPr>
              <a:r>
                <a:t/>
              </a:r>
              <a:endParaRPr b="0" i="0" sz="2100" u="none" cap="none" strike="noStrike">
                <a:solidFill>
                  <a:srgbClr val="FFFFFF"/>
                </a:solidFill>
                <a:latin typeface="Josefin Sans"/>
                <a:ea typeface="Josefin Sans"/>
                <a:cs typeface="Josefin Sans"/>
                <a:sym typeface="Josefin Sans"/>
              </a:endParaRPr>
            </a:p>
          </p:txBody>
        </p:sp>
      </p:grpSp>
      <p:pic>
        <p:nvPicPr>
          <p:cNvPr id="121" name="Google Shape;121;p17"/>
          <p:cNvPicPr preferRelativeResize="0"/>
          <p:nvPr/>
        </p:nvPicPr>
        <p:blipFill rotWithShape="1">
          <a:blip r:embed="rId3">
            <a:alphaModFix/>
          </a:blip>
          <a:srcRect b="0" l="0" r="0" t="0"/>
          <a:stretch/>
        </p:blipFill>
        <p:spPr>
          <a:xfrm>
            <a:off x="0" y="6094875"/>
            <a:ext cx="18135598" cy="4334575"/>
          </a:xfrm>
          <a:prstGeom prst="rect">
            <a:avLst/>
          </a:prstGeom>
          <a:noFill/>
          <a:ln>
            <a:noFill/>
          </a:ln>
        </p:spPr>
      </p:pic>
      <p:sp>
        <p:nvSpPr>
          <p:cNvPr id="122" name="Google Shape;122;p17"/>
          <p:cNvSpPr txBox="1"/>
          <p:nvPr/>
        </p:nvSpPr>
        <p:spPr>
          <a:xfrm>
            <a:off x="968325" y="4021650"/>
            <a:ext cx="16288500" cy="138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600"/>
              <a:buFont typeface="Arial"/>
              <a:buNone/>
            </a:pPr>
            <a:r>
              <a:rPr b="0" i="0" lang="en-US" sz="2600" u="none" cap="none" strike="noStrike">
                <a:solidFill>
                  <a:schemeClr val="lt1"/>
                </a:solidFill>
                <a:latin typeface="Josefin Sans"/>
                <a:ea typeface="Josefin Sans"/>
                <a:cs typeface="Josefin Sans"/>
                <a:sym typeface="Josefin Sans"/>
              </a:rPr>
              <a:t>Our mission requires that mastery assure graduates have an ability to make difficult decisions alongside of those affected by the decisions in ways that are informed by logic, research, and reason with the ultimate goal of advancing the common good. </a:t>
            </a:r>
            <a:endParaRPr b="0" i="0" sz="3400" u="none" cap="none" strike="noStrike">
              <a:solidFill>
                <a:schemeClr val="lt1"/>
              </a:solidFill>
              <a:latin typeface="Josefin Sans"/>
              <a:ea typeface="Josefin Sans"/>
              <a:cs typeface="Josefin Sans"/>
              <a:sym typeface="Josefi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126" name="Shape 126"/>
        <p:cNvGrpSpPr/>
        <p:nvPr/>
      </p:nvGrpSpPr>
      <p:grpSpPr>
        <a:xfrm>
          <a:off x="0" y="0"/>
          <a:ext cx="0" cy="0"/>
          <a:chOff x="0" y="0"/>
          <a:chExt cx="0" cy="0"/>
        </a:xfrm>
      </p:grpSpPr>
      <p:pic>
        <p:nvPicPr>
          <p:cNvPr id="127" name="Google Shape;127;p18"/>
          <p:cNvPicPr preferRelativeResize="0"/>
          <p:nvPr/>
        </p:nvPicPr>
        <p:blipFill rotWithShape="1">
          <a:blip r:embed="rId3">
            <a:alphaModFix/>
          </a:blip>
          <a:srcRect b="0" l="0" r="0" t="0"/>
          <a:stretch/>
        </p:blipFill>
        <p:spPr>
          <a:xfrm>
            <a:off x="-1014150" y="-620675"/>
            <a:ext cx="19302149" cy="12484973"/>
          </a:xfrm>
          <a:prstGeom prst="rect">
            <a:avLst/>
          </a:prstGeom>
          <a:noFill/>
          <a:ln>
            <a:noFill/>
          </a:ln>
        </p:spPr>
      </p:pic>
      <p:sp>
        <p:nvSpPr>
          <p:cNvPr id="128" name="Google Shape;128;p18"/>
          <p:cNvSpPr txBox="1"/>
          <p:nvPr/>
        </p:nvSpPr>
        <p:spPr>
          <a:xfrm>
            <a:off x="3133100" y="5391625"/>
            <a:ext cx="9989700" cy="4182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1000"/>
              </a:spcBef>
              <a:spcAft>
                <a:spcPts val="0"/>
              </a:spcAft>
              <a:buClr>
                <a:schemeClr val="dk1"/>
              </a:buClr>
              <a:buSzPts val="2400"/>
              <a:buFont typeface="Arial"/>
              <a:buNone/>
            </a:pPr>
            <a:r>
              <a:rPr b="1" i="0" lang="en-US" sz="3200" u="none" cap="none" strike="noStrike">
                <a:solidFill>
                  <a:schemeClr val="lt1"/>
                </a:solidFill>
                <a:latin typeface="Josefin Sans"/>
                <a:ea typeface="Josefin Sans"/>
                <a:cs typeface="Josefin Sans"/>
                <a:sym typeface="Josefin Sans"/>
              </a:rPr>
              <a:t>Upon graduation students will be able to:</a:t>
            </a:r>
            <a:endParaRPr b="1" i="0" sz="3200" u="none" cap="none" strike="noStrike">
              <a:solidFill>
                <a:schemeClr val="lt1"/>
              </a:solidFill>
              <a:latin typeface="Josefin Sans"/>
              <a:ea typeface="Josefin Sans"/>
              <a:cs typeface="Josefin Sans"/>
              <a:sym typeface="Josefin Sans"/>
            </a:endParaRPr>
          </a:p>
          <a:p>
            <a:pPr indent="-304800" lvl="1" marL="685800" marR="0" rtl="0" algn="l">
              <a:lnSpc>
                <a:spcPct val="90000"/>
              </a:lnSpc>
              <a:spcBef>
                <a:spcPts val="500"/>
              </a:spcBef>
              <a:spcAft>
                <a:spcPts val="0"/>
              </a:spcAft>
              <a:buClr>
                <a:schemeClr val="lt1"/>
              </a:buClr>
              <a:buSzPts val="3200"/>
              <a:buFont typeface="Josefin Sans"/>
              <a:buChar char="•"/>
            </a:pPr>
            <a:r>
              <a:rPr b="0" i="0" lang="en-US" sz="3200" u="none" cap="none" strike="noStrike">
                <a:solidFill>
                  <a:schemeClr val="lt1"/>
                </a:solidFill>
                <a:latin typeface="Josefin Sans"/>
                <a:ea typeface="Josefin Sans"/>
                <a:cs typeface="Josefin Sans"/>
                <a:sym typeface="Josefin Sans"/>
              </a:rPr>
              <a:t>Describe the scientific method/evidence-based methods and identify reliable data sources to inform decision making</a:t>
            </a:r>
            <a:endParaRPr b="0" i="0" sz="3200" u="none" cap="none" strike="noStrike">
              <a:solidFill>
                <a:schemeClr val="lt1"/>
              </a:solidFill>
              <a:latin typeface="Josefin Sans"/>
              <a:ea typeface="Josefin Sans"/>
              <a:cs typeface="Josefin Sans"/>
              <a:sym typeface="Josefin Sans"/>
            </a:endParaRPr>
          </a:p>
          <a:p>
            <a:pPr indent="-304800" lvl="1" marL="685800" marR="0" rtl="0" algn="l">
              <a:lnSpc>
                <a:spcPct val="90000"/>
              </a:lnSpc>
              <a:spcBef>
                <a:spcPts val="500"/>
              </a:spcBef>
              <a:spcAft>
                <a:spcPts val="0"/>
              </a:spcAft>
              <a:buClr>
                <a:schemeClr val="lt1"/>
              </a:buClr>
              <a:buSzPts val="3200"/>
              <a:buFont typeface="Josefin Sans"/>
              <a:buChar char="•"/>
            </a:pPr>
            <a:r>
              <a:rPr b="0" i="0" lang="en-US" sz="3200" u="none" cap="none" strike="noStrike">
                <a:solidFill>
                  <a:schemeClr val="lt1"/>
                </a:solidFill>
                <a:latin typeface="Josefin Sans"/>
                <a:ea typeface="Josefin Sans"/>
                <a:cs typeface="Josefin Sans"/>
                <a:sym typeface="Josefin Sans"/>
              </a:rPr>
              <a:t>Employ appropriate qualitative or quantitative data collection and analysis methodologies to aid in decision making or problem solving</a:t>
            </a:r>
            <a:endParaRPr b="0" i="0" sz="3200" u="none" cap="none" strike="noStrike">
              <a:solidFill>
                <a:schemeClr val="lt1"/>
              </a:solidFill>
              <a:latin typeface="Josefin Sans"/>
              <a:ea typeface="Josefin Sans"/>
              <a:cs typeface="Josefin Sans"/>
              <a:sym typeface="Josefin Sans"/>
            </a:endParaRPr>
          </a:p>
          <a:p>
            <a:pPr indent="-304800" lvl="1" marL="685800" marR="0" rtl="0" algn="l">
              <a:lnSpc>
                <a:spcPct val="90000"/>
              </a:lnSpc>
              <a:spcBef>
                <a:spcPts val="500"/>
              </a:spcBef>
              <a:spcAft>
                <a:spcPts val="0"/>
              </a:spcAft>
              <a:buClr>
                <a:schemeClr val="lt1"/>
              </a:buClr>
              <a:buSzPts val="3200"/>
              <a:buFont typeface="Josefin Sans"/>
              <a:buChar char="•"/>
            </a:pPr>
            <a:r>
              <a:rPr b="0" i="0" lang="en-US" sz="3200" u="none" cap="none" strike="noStrike">
                <a:solidFill>
                  <a:schemeClr val="lt1"/>
                </a:solidFill>
                <a:latin typeface="Josefin Sans"/>
                <a:ea typeface="Josefin Sans"/>
                <a:cs typeface="Josefin Sans"/>
                <a:sym typeface="Josefin Sans"/>
              </a:rPr>
              <a:t>Demonstrate a spirit of inquiry that values diverse perspectives, reflection, and transparency </a:t>
            </a:r>
            <a:endParaRPr b="0" i="0" sz="3200" u="none" cap="none" strike="noStrike">
              <a:solidFill>
                <a:schemeClr val="lt1"/>
              </a:solidFill>
              <a:latin typeface="Josefin Sans"/>
              <a:ea typeface="Josefin Sans"/>
              <a:cs typeface="Josefin Sans"/>
              <a:sym typeface="Josefin Sans"/>
            </a:endParaRPr>
          </a:p>
        </p:txBody>
      </p:sp>
      <p:sp>
        <p:nvSpPr>
          <p:cNvPr id="129" name="Google Shape;129;p18"/>
          <p:cNvSpPr txBox="1"/>
          <p:nvPr/>
        </p:nvSpPr>
        <p:spPr>
          <a:xfrm>
            <a:off x="543850" y="646175"/>
            <a:ext cx="14804700" cy="29796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Clr>
                <a:srgbClr val="000000"/>
              </a:buClr>
              <a:buSzPts val="8799"/>
              <a:buFont typeface="Arial"/>
              <a:buNone/>
            </a:pPr>
            <a:r>
              <a:rPr b="0" i="0" lang="en-US" sz="8799" u="none" cap="none" strike="noStrike">
                <a:solidFill>
                  <a:srgbClr val="FFFFFF"/>
                </a:solidFill>
                <a:latin typeface="Josefin Sans"/>
                <a:ea typeface="Josefin Sans"/>
                <a:cs typeface="Josefin Sans"/>
                <a:sym typeface="Josefin Sans"/>
              </a:rPr>
              <a:t>Defining Learning </a:t>
            </a:r>
            <a:endParaRPr b="0" i="0" sz="8799" u="none" cap="none" strike="noStrike">
              <a:solidFill>
                <a:srgbClr val="FFFFFF"/>
              </a:solidFill>
              <a:latin typeface="Josefin Sans"/>
              <a:ea typeface="Josefin Sans"/>
              <a:cs typeface="Josefin Sans"/>
              <a:sym typeface="Josefin Sans"/>
            </a:endParaRPr>
          </a:p>
          <a:p>
            <a:pPr indent="0" lvl="0" marL="0" marR="0" rtl="0" algn="l">
              <a:lnSpc>
                <a:spcPct val="120002"/>
              </a:lnSpc>
              <a:spcBef>
                <a:spcPts val="0"/>
              </a:spcBef>
              <a:spcAft>
                <a:spcPts val="0"/>
              </a:spcAft>
              <a:buClr>
                <a:srgbClr val="000000"/>
              </a:buClr>
              <a:buSzPts val="8799"/>
              <a:buFont typeface="Arial"/>
              <a:buNone/>
            </a:pPr>
            <a:r>
              <a:rPr b="0" i="0" lang="en-US" sz="8799" u="none" cap="none" strike="noStrike">
                <a:solidFill>
                  <a:srgbClr val="FFFFFF"/>
                </a:solidFill>
                <a:latin typeface="Josefin Sans"/>
                <a:ea typeface="Josefin Sans"/>
                <a:cs typeface="Josefin Sans"/>
                <a:sym typeface="Josefin Sans"/>
              </a:rPr>
              <a:t>Outcomes</a:t>
            </a:r>
            <a:endParaRPr b="0" i="0" sz="1400" u="none" cap="none" strike="noStrike">
              <a:solidFill>
                <a:srgbClr val="000000"/>
              </a:solidFill>
              <a:latin typeface="Arial"/>
              <a:ea typeface="Arial"/>
              <a:cs typeface="Arial"/>
              <a:sym typeface="Arial"/>
            </a:endParaRPr>
          </a:p>
        </p:txBody>
      </p:sp>
      <p:sp>
        <p:nvSpPr>
          <p:cNvPr id="130" name="Google Shape;130;p18"/>
          <p:cNvSpPr txBox="1"/>
          <p:nvPr/>
        </p:nvSpPr>
        <p:spPr>
          <a:xfrm>
            <a:off x="709275" y="3954600"/>
            <a:ext cx="168633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Josefin Sans"/>
                <a:ea typeface="Josefin Sans"/>
                <a:cs typeface="Josefin Sans"/>
                <a:sym typeface="Josefin Sans"/>
              </a:rPr>
              <a:t>Analyze, Synthesize, Think Critically, Solve Problems, and Make Evidence-Informed Decisions in a Complex and Dynamic Environment</a:t>
            </a:r>
            <a:endParaRPr i="0" sz="1400" u="none" cap="none" strike="noStrike">
              <a:solidFill>
                <a:srgbClr val="000000"/>
              </a:solidFill>
              <a:latin typeface="Josefin Sans"/>
              <a:ea typeface="Josefin Sans"/>
              <a:cs typeface="Josefin Sans"/>
              <a:sym typeface="Josefi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134" name="Shape 134"/>
        <p:cNvGrpSpPr/>
        <p:nvPr/>
      </p:nvGrpSpPr>
      <p:grpSpPr>
        <a:xfrm>
          <a:off x="0" y="0"/>
          <a:ext cx="0" cy="0"/>
          <a:chOff x="0" y="0"/>
          <a:chExt cx="0" cy="0"/>
        </a:xfrm>
      </p:grpSpPr>
      <p:pic>
        <p:nvPicPr>
          <p:cNvPr id="135" name="Google Shape;135;p19"/>
          <p:cNvPicPr preferRelativeResize="0"/>
          <p:nvPr/>
        </p:nvPicPr>
        <p:blipFill rotWithShape="1">
          <a:blip r:embed="rId3">
            <a:alphaModFix/>
          </a:blip>
          <a:srcRect b="0" l="0" r="0" t="0"/>
          <a:stretch/>
        </p:blipFill>
        <p:spPr>
          <a:xfrm>
            <a:off x="12024975" y="1"/>
            <a:ext cx="6286510" cy="10287000"/>
          </a:xfrm>
          <a:prstGeom prst="rect">
            <a:avLst/>
          </a:prstGeom>
          <a:noFill/>
          <a:ln>
            <a:noFill/>
          </a:ln>
        </p:spPr>
      </p:pic>
      <p:grpSp>
        <p:nvGrpSpPr>
          <p:cNvPr id="136" name="Google Shape;136;p19"/>
          <p:cNvGrpSpPr/>
          <p:nvPr/>
        </p:nvGrpSpPr>
        <p:grpSpPr>
          <a:xfrm>
            <a:off x="235025" y="509775"/>
            <a:ext cx="10735975" cy="9108790"/>
            <a:chOff x="-1058233" y="-4103967"/>
            <a:chExt cx="14314633" cy="12145055"/>
          </a:xfrm>
        </p:grpSpPr>
        <p:sp>
          <p:nvSpPr>
            <p:cNvPr id="137" name="Google Shape;137;p19"/>
            <p:cNvSpPr txBox="1"/>
            <p:nvPr/>
          </p:nvSpPr>
          <p:spPr>
            <a:xfrm>
              <a:off x="-1058233" y="-4103967"/>
              <a:ext cx="14314500" cy="180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799"/>
                <a:buFont typeface="Arial"/>
                <a:buNone/>
              </a:pPr>
              <a:r>
                <a:rPr b="0" i="0" lang="en-US" sz="8799" u="none" cap="none" strike="noStrike">
                  <a:solidFill>
                    <a:srgbClr val="FFFFFF"/>
                  </a:solidFill>
                  <a:latin typeface="Josefin Sans"/>
                  <a:ea typeface="Josefin Sans"/>
                  <a:cs typeface="Josefin Sans"/>
                  <a:sym typeface="Josefin Sans"/>
                </a:rPr>
                <a:t>Measuring Outcomes</a:t>
              </a:r>
              <a:endParaRPr b="0" i="0" sz="1400" u="none" cap="none" strike="noStrike">
                <a:solidFill>
                  <a:srgbClr val="000000"/>
                </a:solidFill>
                <a:latin typeface="Arial"/>
                <a:ea typeface="Arial"/>
                <a:cs typeface="Arial"/>
                <a:sym typeface="Arial"/>
              </a:endParaRPr>
            </a:p>
          </p:txBody>
        </p:sp>
        <p:sp>
          <p:nvSpPr>
            <p:cNvPr id="138" name="Google Shape;138;p19"/>
            <p:cNvSpPr txBox="1"/>
            <p:nvPr/>
          </p:nvSpPr>
          <p:spPr>
            <a:xfrm>
              <a:off x="0" y="-1866712"/>
              <a:ext cx="13256400" cy="9907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600"/>
                <a:buFont typeface="Arial"/>
                <a:buNone/>
              </a:pPr>
              <a:r>
                <a:rPr b="0" i="0" lang="en-US" sz="2400" u="sng" cap="none" strike="noStrike">
                  <a:solidFill>
                    <a:schemeClr val="lt1"/>
                  </a:solidFill>
                  <a:latin typeface="Josefin Sans"/>
                  <a:ea typeface="Josefin Sans"/>
                  <a:cs typeface="Josefin Sans"/>
                  <a:sym typeface="Josefin Sans"/>
                </a:rPr>
                <a:t>Describe the scientific method/evidence-based methods and identify reliable data sources to inform decision making</a:t>
              </a:r>
              <a:endParaRPr b="0" i="0" sz="2400" u="sng" cap="none" strike="noStrike">
                <a:solidFill>
                  <a:schemeClr val="lt1"/>
                </a:solidFill>
                <a:latin typeface="Josefin Sans"/>
                <a:ea typeface="Josefin Sans"/>
                <a:cs typeface="Josefin Sans"/>
                <a:sym typeface="Josefin Sans"/>
              </a:endParaRPr>
            </a:p>
            <a:p>
              <a:pPr indent="0" lvl="1" marL="457200" marR="0" rtl="0" algn="l">
                <a:lnSpc>
                  <a:spcPct val="90000"/>
                </a:lnSpc>
                <a:spcBef>
                  <a:spcPts val="500"/>
                </a:spcBef>
                <a:spcAft>
                  <a:spcPts val="0"/>
                </a:spcAft>
                <a:buClr>
                  <a:schemeClr val="dk1"/>
                </a:buClr>
                <a:buSzPts val="1400"/>
                <a:buFont typeface="Arial"/>
                <a:buNone/>
              </a:pPr>
              <a:r>
                <a:rPr b="0" i="0" lang="en-US" sz="2400" u="none" cap="none" strike="noStrike">
                  <a:solidFill>
                    <a:schemeClr val="lt1"/>
                  </a:solidFill>
                  <a:latin typeface="Josefin Sans"/>
                  <a:ea typeface="Josefin Sans"/>
                  <a:cs typeface="Josefin Sans"/>
                  <a:sym typeface="Josefin Sans"/>
                </a:rPr>
                <a:t>Measure: A Budget Analysis Assignment will be assessed to determine student ability to provide a strong argument in support of evidence-based decision making grounded in appropriate theoretical frameworks and informed by reliable data and valid research.</a:t>
              </a:r>
              <a:endParaRPr b="0" i="0" sz="2400" u="none" cap="none" strike="noStrike">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dk1"/>
                </a:buClr>
                <a:buSzPts val="1600"/>
                <a:buFont typeface="Arial"/>
                <a:buNone/>
              </a:pPr>
              <a:r>
                <a:rPr b="0" i="0" lang="en-US" sz="2400" u="sng" cap="none" strike="noStrike">
                  <a:solidFill>
                    <a:schemeClr val="lt1"/>
                  </a:solidFill>
                  <a:latin typeface="Josefin Sans"/>
                  <a:ea typeface="Josefin Sans"/>
                  <a:cs typeface="Josefin Sans"/>
                  <a:sym typeface="Josefin Sans"/>
                </a:rPr>
                <a:t>Employ appropriate qualitative or quantitative data collection and analysis methodologies to aid in decision making or problem solving</a:t>
              </a:r>
              <a:endParaRPr b="0" i="0" sz="2400" u="sng" cap="none" strike="noStrike">
                <a:solidFill>
                  <a:schemeClr val="lt1"/>
                </a:solidFill>
                <a:latin typeface="Josefin Sans"/>
                <a:ea typeface="Josefin Sans"/>
                <a:cs typeface="Josefin Sans"/>
                <a:sym typeface="Josefin Sans"/>
              </a:endParaRPr>
            </a:p>
            <a:p>
              <a:pPr indent="0" lvl="1" marL="457200" marR="0" rtl="0" algn="l">
                <a:lnSpc>
                  <a:spcPct val="90000"/>
                </a:lnSpc>
                <a:spcBef>
                  <a:spcPts val="500"/>
                </a:spcBef>
                <a:spcAft>
                  <a:spcPts val="0"/>
                </a:spcAft>
                <a:buClr>
                  <a:schemeClr val="dk1"/>
                </a:buClr>
                <a:buSzPts val="1400"/>
                <a:buFont typeface="Arial"/>
                <a:buNone/>
              </a:pPr>
              <a:r>
                <a:rPr b="0" i="0" lang="en-US" sz="2400" u="none" cap="none" strike="noStrike">
                  <a:solidFill>
                    <a:schemeClr val="lt1"/>
                  </a:solidFill>
                  <a:latin typeface="Josefin Sans"/>
                  <a:ea typeface="Josefin Sans"/>
                  <a:cs typeface="Josefin Sans"/>
                  <a:sym typeface="Josefin Sans"/>
                </a:rPr>
                <a:t>Measure: The Final Research Paper will assess student performance in relation to both his/her ability to decide on an appropriate data collection strategy and research methodology that adequately considers what is to be accomplished and the constraints affecting the process so that in the end, administrative practice is improved.</a:t>
              </a:r>
              <a:endParaRPr b="0" i="0" sz="2400" u="none" cap="none" strike="noStrike">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dk1"/>
                </a:buClr>
                <a:buSzPts val="1600"/>
                <a:buFont typeface="Arial"/>
                <a:buNone/>
              </a:pPr>
              <a:r>
                <a:rPr b="0" i="0" lang="en-US" sz="2400" u="sng" cap="none" strike="noStrike">
                  <a:solidFill>
                    <a:schemeClr val="lt1"/>
                  </a:solidFill>
                  <a:latin typeface="Josefin Sans"/>
                  <a:ea typeface="Josefin Sans"/>
                  <a:cs typeface="Josefin Sans"/>
                  <a:sym typeface="Josefin Sans"/>
                </a:rPr>
                <a:t>Demonstrate a spirit of inquiry that values diverse perspectives, reflection, and transparency </a:t>
              </a:r>
              <a:endParaRPr b="0" i="0" sz="2400" u="sng" cap="none" strike="noStrike">
                <a:solidFill>
                  <a:schemeClr val="lt1"/>
                </a:solidFill>
                <a:latin typeface="Josefin Sans"/>
                <a:ea typeface="Josefin Sans"/>
                <a:cs typeface="Josefin Sans"/>
                <a:sym typeface="Josefin Sans"/>
              </a:endParaRPr>
            </a:p>
            <a:p>
              <a:pPr indent="0" lvl="1" marL="457200" marR="0" rtl="0" algn="l">
                <a:lnSpc>
                  <a:spcPct val="90000"/>
                </a:lnSpc>
                <a:spcBef>
                  <a:spcPts val="500"/>
                </a:spcBef>
                <a:spcAft>
                  <a:spcPts val="0"/>
                </a:spcAft>
                <a:buClr>
                  <a:schemeClr val="dk1"/>
                </a:buClr>
                <a:buSzPts val="1400"/>
                <a:buFont typeface="Arial"/>
                <a:buNone/>
              </a:pPr>
              <a:r>
                <a:rPr b="0" i="0" lang="en-US" sz="2400" u="none" cap="none" strike="noStrike">
                  <a:solidFill>
                    <a:schemeClr val="lt1"/>
                  </a:solidFill>
                  <a:latin typeface="Josefin Sans"/>
                  <a:ea typeface="Josefin Sans"/>
                  <a:cs typeface="Josefin Sans"/>
                  <a:sym typeface="Josefin Sans"/>
                </a:rPr>
                <a:t>Measure: Reflective Essays will be used to evaluate the degree to which students openly acknowledge bias and reflect on how personal attributes such as culture, identity, life experience, etc. influence critical thinking and decision making.  Students are expected to advance a compelling argument for embracing a spirit of inquiry that values diverse perspectives.</a:t>
              </a:r>
              <a:endParaRPr b="0" i="0" sz="2400" u="none" cap="none" strike="noStrike">
                <a:solidFill>
                  <a:schemeClr val="lt1"/>
                </a:solidFill>
                <a:latin typeface="Josefin Sans"/>
                <a:ea typeface="Josefin Sans"/>
                <a:cs typeface="Josefin Sans"/>
                <a:sym typeface="Josefin Sans"/>
              </a:endParaRPr>
            </a:p>
          </p:txBody>
        </p:sp>
      </p:gr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142" name="Shape 142"/>
        <p:cNvGrpSpPr/>
        <p:nvPr/>
      </p:nvGrpSpPr>
      <p:grpSpPr>
        <a:xfrm>
          <a:off x="0" y="0"/>
          <a:ext cx="0" cy="0"/>
          <a:chOff x="0" y="0"/>
          <a:chExt cx="0" cy="0"/>
        </a:xfrm>
      </p:grpSpPr>
      <p:sp>
        <p:nvSpPr>
          <p:cNvPr id="143" name="Google Shape;143;p20"/>
          <p:cNvSpPr txBox="1"/>
          <p:nvPr/>
        </p:nvSpPr>
        <p:spPr>
          <a:xfrm>
            <a:off x="845550" y="720300"/>
            <a:ext cx="8505300" cy="270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799"/>
              <a:buFont typeface="Arial"/>
              <a:buNone/>
            </a:pPr>
            <a:r>
              <a:rPr b="0" i="0" lang="en-US" sz="8799" u="none" cap="none" strike="noStrike">
                <a:solidFill>
                  <a:srgbClr val="FFFFFF"/>
                </a:solidFill>
                <a:latin typeface="Josefin Sans"/>
                <a:ea typeface="Josefin Sans"/>
                <a:cs typeface="Josefin Sans"/>
                <a:sym typeface="Josefin Sans"/>
              </a:rPr>
              <a:t>Part B: Ongoing Assessment</a:t>
            </a:r>
            <a:endParaRPr b="0" i="0" sz="1400" u="none" cap="none" strike="noStrike">
              <a:solidFill>
                <a:srgbClr val="000000"/>
              </a:solidFill>
              <a:latin typeface="Arial"/>
              <a:ea typeface="Arial"/>
              <a:cs typeface="Arial"/>
              <a:sym typeface="Arial"/>
            </a:endParaRPr>
          </a:p>
        </p:txBody>
      </p:sp>
      <p:sp>
        <p:nvSpPr>
          <p:cNvPr id="144" name="Google Shape;144;p20"/>
          <p:cNvSpPr txBox="1"/>
          <p:nvPr/>
        </p:nvSpPr>
        <p:spPr>
          <a:xfrm>
            <a:off x="7610950" y="6020251"/>
            <a:ext cx="8824200" cy="33597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595959"/>
              </a:buClr>
              <a:buSzPts val="2000"/>
              <a:buFont typeface="Arial"/>
              <a:buNone/>
            </a:pPr>
            <a:r>
              <a:rPr b="0" i="0" lang="en-US" sz="2800" u="none" cap="none" strike="noStrike">
                <a:solidFill>
                  <a:schemeClr val="lt1"/>
                </a:solidFill>
                <a:latin typeface="Josefin Sans"/>
                <a:ea typeface="Josefin Sans"/>
                <a:cs typeface="Josefin Sans"/>
                <a:sym typeface="Josefin Sans"/>
              </a:rPr>
              <a:t>The program is expected to engage in ongoing assessment of student learning for all universal required competencies and all mission-specific required competencies.</a:t>
            </a:r>
            <a:endParaRPr b="0" i="0" sz="2800" u="none" cap="none" strike="noStrike">
              <a:solidFill>
                <a:schemeClr val="lt1"/>
              </a:solidFill>
              <a:latin typeface="Josefin Sans"/>
              <a:ea typeface="Josefin Sans"/>
              <a:cs typeface="Josefin Sans"/>
              <a:sym typeface="Josefin Sans"/>
            </a:endParaRPr>
          </a:p>
          <a:p>
            <a:pPr indent="0" lvl="0" marL="0" marR="0" rtl="0" algn="ctr">
              <a:lnSpc>
                <a:spcPct val="90000"/>
              </a:lnSpc>
              <a:spcBef>
                <a:spcPts val="1000"/>
              </a:spcBef>
              <a:spcAft>
                <a:spcPts val="0"/>
              </a:spcAft>
              <a:buClr>
                <a:schemeClr val="dk1"/>
              </a:buClr>
              <a:buSzPts val="2000"/>
              <a:buFont typeface="Arial"/>
              <a:buNone/>
            </a:pPr>
            <a:r>
              <a:t/>
            </a:r>
            <a:endParaRPr b="0" i="0" sz="2800" u="none" cap="none" strike="noStrike">
              <a:solidFill>
                <a:schemeClr val="lt1"/>
              </a:solidFill>
              <a:latin typeface="Josefin Sans"/>
              <a:ea typeface="Josefin Sans"/>
              <a:cs typeface="Josefin Sans"/>
              <a:sym typeface="Josefin Sans"/>
            </a:endParaRPr>
          </a:p>
          <a:p>
            <a:pPr indent="0" lvl="0" marL="0" marR="0" rtl="0" algn="ctr">
              <a:lnSpc>
                <a:spcPct val="90000"/>
              </a:lnSpc>
              <a:spcBef>
                <a:spcPts val="1000"/>
              </a:spcBef>
              <a:spcAft>
                <a:spcPts val="0"/>
              </a:spcAft>
              <a:buClr>
                <a:srgbClr val="595959"/>
              </a:buClr>
              <a:buSzPts val="2000"/>
              <a:buFont typeface="Arial"/>
              <a:buNone/>
            </a:pPr>
            <a:r>
              <a:rPr b="0" i="0" lang="en-US" sz="2800" u="none" cap="none" strike="noStrike">
                <a:solidFill>
                  <a:schemeClr val="lt1"/>
                </a:solidFill>
                <a:latin typeface="Josefin Sans"/>
                <a:ea typeface="Josefin Sans"/>
                <a:cs typeface="Josefin Sans"/>
                <a:sym typeface="Josefin Sans"/>
              </a:rPr>
              <a:t>That is, how does the program know how well its students are meeting faculty expectations for learning on the required (or other) competencies?</a:t>
            </a:r>
            <a:endParaRPr b="0" i="0" sz="2800" u="none" cap="none" strike="noStrike">
              <a:solidFill>
                <a:schemeClr val="lt1"/>
              </a:solidFill>
              <a:latin typeface="Josefin Sans"/>
              <a:ea typeface="Josefin Sans"/>
              <a:cs typeface="Josefin Sans"/>
              <a:sym typeface="Josefin Sans"/>
            </a:endParaRPr>
          </a:p>
        </p:txBody>
      </p:sp>
      <p:pic>
        <p:nvPicPr>
          <p:cNvPr id="145" name="Google Shape;145;p20"/>
          <p:cNvPicPr preferRelativeResize="0"/>
          <p:nvPr/>
        </p:nvPicPr>
        <p:blipFill rotWithShape="1">
          <a:blip r:embed="rId3">
            <a:alphaModFix/>
          </a:blip>
          <a:srcRect b="0" l="0" r="0" t="0"/>
          <a:stretch/>
        </p:blipFill>
        <p:spPr>
          <a:xfrm>
            <a:off x="1352550" y="4739100"/>
            <a:ext cx="5143499" cy="5433600"/>
          </a:xfrm>
          <a:prstGeom prst="rect">
            <a:avLst/>
          </a:prstGeom>
          <a:noFill/>
          <a:ln>
            <a:noFill/>
          </a:ln>
        </p:spPr>
      </p:pic>
      <p:pic>
        <p:nvPicPr>
          <p:cNvPr id="146" name="Google Shape;146;p20"/>
          <p:cNvPicPr preferRelativeResize="0"/>
          <p:nvPr/>
        </p:nvPicPr>
        <p:blipFill rotWithShape="1">
          <a:blip r:embed="rId4">
            <a:alphaModFix/>
          </a:blip>
          <a:srcRect b="0" l="0" r="0" t="0"/>
          <a:stretch/>
        </p:blipFill>
        <p:spPr>
          <a:xfrm>
            <a:off x="11421335" y="0"/>
            <a:ext cx="6866665" cy="6208394"/>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E8A"/>
        </a:solidFill>
      </p:bgPr>
    </p:bg>
    <p:spTree>
      <p:nvGrpSpPr>
        <p:cNvPr id="150" name="Shape 150"/>
        <p:cNvGrpSpPr/>
        <p:nvPr/>
      </p:nvGrpSpPr>
      <p:grpSpPr>
        <a:xfrm>
          <a:off x="0" y="0"/>
          <a:ext cx="0" cy="0"/>
          <a:chOff x="0" y="0"/>
          <a:chExt cx="0" cy="0"/>
        </a:xfrm>
      </p:grpSpPr>
      <p:grpSp>
        <p:nvGrpSpPr>
          <p:cNvPr id="151" name="Google Shape;151;p21"/>
          <p:cNvGrpSpPr/>
          <p:nvPr/>
        </p:nvGrpSpPr>
        <p:grpSpPr>
          <a:xfrm>
            <a:off x="396822" y="1103404"/>
            <a:ext cx="7753500" cy="8345061"/>
            <a:chOff x="-13743753" y="-4283917"/>
            <a:chExt cx="10338000" cy="9434777"/>
          </a:xfrm>
        </p:grpSpPr>
        <p:sp>
          <p:nvSpPr>
            <p:cNvPr id="152" name="Google Shape;152;p21"/>
            <p:cNvSpPr txBox="1"/>
            <p:nvPr/>
          </p:nvSpPr>
          <p:spPr>
            <a:xfrm>
              <a:off x="-13743753" y="-4283917"/>
              <a:ext cx="10338000" cy="35673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4000"/>
                <a:buFont typeface="Calibri"/>
                <a:buNone/>
              </a:pPr>
              <a:r>
                <a:rPr b="1" i="0" lang="en-US" sz="6500" u="none" cap="none" strike="noStrike">
                  <a:solidFill>
                    <a:schemeClr val="lt1"/>
                  </a:solidFill>
                  <a:latin typeface="Josefin Sans"/>
                  <a:ea typeface="Josefin Sans"/>
                  <a:cs typeface="Josefin Sans"/>
                  <a:sym typeface="Josefin Sans"/>
                </a:rPr>
                <a:t>Part C: </a:t>
              </a:r>
              <a:endParaRPr b="1" i="0" sz="6500" u="none" cap="none" strike="noStrike">
                <a:solidFill>
                  <a:schemeClr val="lt1"/>
                </a:solidFill>
                <a:latin typeface="Josefin Sans"/>
                <a:ea typeface="Josefin Sans"/>
                <a:cs typeface="Josefin Sans"/>
                <a:sym typeface="Josefin Sans"/>
              </a:endParaRPr>
            </a:p>
            <a:p>
              <a:pPr indent="0" lvl="0" marL="0" marR="0" rtl="0" algn="l">
                <a:lnSpc>
                  <a:spcPct val="90000"/>
                </a:lnSpc>
                <a:spcBef>
                  <a:spcPts val="0"/>
                </a:spcBef>
                <a:spcAft>
                  <a:spcPts val="0"/>
                </a:spcAft>
                <a:buClr>
                  <a:schemeClr val="dk1"/>
                </a:buClr>
                <a:buSzPts val="4000"/>
                <a:buFont typeface="Calibri"/>
                <a:buNone/>
              </a:pPr>
              <a:r>
                <a:rPr b="1" i="0" lang="en-US" sz="6500" u="none" cap="none" strike="noStrike">
                  <a:solidFill>
                    <a:schemeClr val="lt1"/>
                  </a:solidFill>
                  <a:latin typeface="Josefin Sans"/>
                  <a:ea typeface="Josefin Sans"/>
                  <a:cs typeface="Josefin Sans"/>
                  <a:sym typeface="Josefin Sans"/>
                </a:rPr>
                <a:t>Closing the Loop</a:t>
              </a:r>
              <a:endParaRPr b="1" i="0" sz="6500" u="none" cap="none" strike="noStrike">
                <a:solidFill>
                  <a:schemeClr val="lt1"/>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8799"/>
                <a:buFont typeface="Arial"/>
                <a:buNone/>
              </a:pPr>
              <a:r>
                <a:t/>
              </a:r>
              <a:endParaRPr b="0" i="0" sz="8799" u="none" cap="none" strike="noStrike">
                <a:solidFill>
                  <a:srgbClr val="FFFFFF"/>
                </a:solidFill>
                <a:latin typeface="Josefin Sans"/>
                <a:ea typeface="Josefin Sans"/>
                <a:cs typeface="Josefin Sans"/>
                <a:sym typeface="Josefin Sans"/>
              </a:endParaRPr>
            </a:p>
          </p:txBody>
        </p:sp>
        <p:sp>
          <p:nvSpPr>
            <p:cNvPr id="153" name="Google Shape;153;p21"/>
            <p:cNvSpPr txBox="1"/>
            <p:nvPr/>
          </p:nvSpPr>
          <p:spPr>
            <a:xfrm>
              <a:off x="-13526682" y="-1654640"/>
              <a:ext cx="8319000" cy="6805500"/>
            </a:xfrm>
            <a:prstGeom prst="rect">
              <a:avLst/>
            </a:prstGeom>
            <a:noFill/>
            <a:ln>
              <a:noFill/>
            </a:ln>
          </p:spPr>
          <p:txBody>
            <a:bodyPr anchorCtr="0" anchor="t" bIns="0" lIns="0" spcFirstLastPara="1" rIns="0" wrap="square" tIns="0">
              <a:spAutoFit/>
            </a:bodyPr>
            <a:lstStyle/>
            <a:p>
              <a:pPr indent="-241300" lvl="0" marL="228600" marR="0" rtl="0" algn="l">
                <a:lnSpc>
                  <a:spcPct val="90000"/>
                </a:lnSpc>
                <a:spcBef>
                  <a:spcPts val="0"/>
                </a:spcBef>
                <a:spcAft>
                  <a:spcPts val="0"/>
                </a:spcAft>
                <a:buClr>
                  <a:schemeClr val="lt1"/>
                </a:buClr>
                <a:buSzPts val="3200"/>
                <a:buFont typeface="Josefin Sans"/>
                <a:buChar char="•"/>
              </a:pPr>
              <a:r>
                <a:rPr b="0" i="0" lang="en-US" sz="3200" u="none" cap="none" strike="noStrike">
                  <a:solidFill>
                    <a:schemeClr val="lt1"/>
                  </a:solidFill>
                  <a:latin typeface="Josefin Sans"/>
                  <a:ea typeface="Josefin Sans"/>
                  <a:cs typeface="Josefin Sans"/>
                  <a:sym typeface="Josefin Sans"/>
                </a:rPr>
                <a:t>How does the program use evidence about the extent of student learning on the required (or other) competencies for program improvement?</a:t>
              </a:r>
              <a:endParaRPr b="0" i="0" sz="3200" u="none" cap="none" strike="noStrike">
                <a:solidFill>
                  <a:schemeClr val="lt1"/>
                </a:solidFill>
                <a:latin typeface="Josefin Sans"/>
                <a:ea typeface="Josefin Sans"/>
                <a:cs typeface="Josefin Sans"/>
                <a:sym typeface="Josefin Sans"/>
              </a:endParaRPr>
            </a:p>
            <a:p>
              <a:pPr indent="-317500" lvl="1" marL="685800" marR="0" rtl="0" algn="l">
                <a:lnSpc>
                  <a:spcPct val="90000"/>
                </a:lnSpc>
                <a:spcBef>
                  <a:spcPts val="500"/>
                </a:spcBef>
                <a:spcAft>
                  <a:spcPts val="0"/>
                </a:spcAft>
                <a:buClr>
                  <a:schemeClr val="lt1"/>
                </a:buClr>
                <a:buSzPts val="3200"/>
                <a:buFont typeface="Josefin Sans"/>
                <a:buChar char="•"/>
              </a:pPr>
              <a:r>
                <a:rPr b="0" i="0" lang="en-US" sz="3200" u="none" cap="none" strike="noStrike">
                  <a:solidFill>
                    <a:schemeClr val="lt1"/>
                  </a:solidFill>
                  <a:latin typeface="Josefin Sans"/>
                  <a:ea typeface="Josefin Sans"/>
                  <a:cs typeface="Josefin Sans"/>
                  <a:sym typeface="Josefin Sans"/>
                </a:rPr>
                <a:t>Define student learning outcome</a:t>
              </a:r>
              <a:endParaRPr b="0" i="0" sz="3200" u="none" cap="none" strike="noStrike">
                <a:solidFill>
                  <a:schemeClr val="lt1"/>
                </a:solidFill>
                <a:latin typeface="Josefin Sans"/>
                <a:ea typeface="Josefin Sans"/>
                <a:cs typeface="Josefin Sans"/>
                <a:sym typeface="Josefin Sans"/>
              </a:endParaRPr>
            </a:p>
            <a:p>
              <a:pPr indent="-317500" lvl="1" marL="685800" marR="0" rtl="0" algn="l">
                <a:lnSpc>
                  <a:spcPct val="90000"/>
                </a:lnSpc>
                <a:spcBef>
                  <a:spcPts val="500"/>
                </a:spcBef>
                <a:spcAft>
                  <a:spcPts val="0"/>
                </a:spcAft>
                <a:buClr>
                  <a:schemeClr val="lt1"/>
                </a:buClr>
                <a:buSzPts val="3200"/>
                <a:buFont typeface="Josefin Sans"/>
                <a:buChar char="•"/>
              </a:pPr>
              <a:r>
                <a:rPr b="0" i="0" lang="en-US" sz="3200" u="none" cap="none" strike="noStrike">
                  <a:solidFill>
                    <a:schemeClr val="lt1"/>
                  </a:solidFill>
                  <a:latin typeface="Josefin Sans"/>
                  <a:ea typeface="Josefin Sans"/>
                  <a:cs typeface="Josefin Sans"/>
                  <a:sym typeface="Josefin Sans"/>
                </a:rPr>
                <a:t>Provide evidence of learning that was gathered</a:t>
              </a:r>
              <a:endParaRPr b="0" i="0" sz="3200" u="none" cap="none" strike="noStrike">
                <a:solidFill>
                  <a:schemeClr val="lt1"/>
                </a:solidFill>
                <a:latin typeface="Josefin Sans"/>
                <a:ea typeface="Josefin Sans"/>
                <a:cs typeface="Josefin Sans"/>
                <a:sym typeface="Josefin Sans"/>
              </a:endParaRPr>
            </a:p>
            <a:p>
              <a:pPr indent="-317500" lvl="1" marL="685800" marR="0" rtl="0" algn="l">
                <a:lnSpc>
                  <a:spcPct val="90000"/>
                </a:lnSpc>
                <a:spcBef>
                  <a:spcPts val="500"/>
                </a:spcBef>
                <a:spcAft>
                  <a:spcPts val="0"/>
                </a:spcAft>
                <a:buClr>
                  <a:schemeClr val="lt1"/>
                </a:buClr>
                <a:buSzPts val="3200"/>
                <a:buFont typeface="Josefin Sans"/>
                <a:buChar char="•"/>
              </a:pPr>
              <a:r>
                <a:rPr b="0" i="0" lang="en-US" sz="3200" u="none" cap="none" strike="noStrike">
                  <a:solidFill>
                    <a:schemeClr val="lt1"/>
                  </a:solidFill>
                  <a:latin typeface="Josefin Sans"/>
                  <a:ea typeface="Josefin Sans"/>
                  <a:cs typeface="Josefin Sans"/>
                  <a:sym typeface="Josefin Sans"/>
                </a:rPr>
                <a:t>Explain how the evidence was analyzed</a:t>
              </a:r>
              <a:endParaRPr b="0" i="0" sz="3200" u="none" cap="none" strike="noStrike">
                <a:solidFill>
                  <a:schemeClr val="lt1"/>
                </a:solidFill>
                <a:latin typeface="Josefin Sans"/>
                <a:ea typeface="Josefin Sans"/>
                <a:cs typeface="Josefin Sans"/>
                <a:sym typeface="Josefin Sans"/>
              </a:endParaRPr>
            </a:p>
            <a:p>
              <a:pPr indent="-317500" lvl="1" marL="685800" marR="0" rtl="0" algn="l">
                <a:lnSpc>
                  <a:spcPct val="90000"/>
                </a:lnSpc>
                <a:spcBef>
                  <a:spcPts val="500"/>
                </a:spcBef>
                <a:spcAft>
                  <a:spcPts val="0"/>
                </a:spcAft>
                <a:buClr>
                  <a:schemeClr val="lt1"/>
                </a:buClr>
                <a:buSzPts val="3200"/>
                <a:buFont typeface="Josefin Sans"/>
                <a:buChar char="•"/>
              </a:pPr>
              <a:r>
                <a:rPr b="0" i="0" lang="en-US" sz="3200" u="none" cap="none" strike="noStrike">
                  <a:solidFill>
                    <a:schemeClr val="lt1"/>
                  </a:solidFill>
                  <a:latin typeface="Josefin Sans"/>
                  <a:ea typeface="Josefin Sans"/>
                  <a:cs typeface="Josefin Sans"/>
                  <a:sym typeface="Josefin Sans"/>
                </a:rPr>
                <a:t>Share how the evidence was used to inform future practice</a:t>
              </a:r>
              <a:endParaRPr b="0" i="0" sz="3200" u="none" cap="none" strike="noStrike">
                <a:solidFill>
                  <a:schemeClr val="lt1"/>
                </a:solidFill>
                <a:latin typeface="Josefin Sans"/>
                <a:ea typeface="Josefin Sans"/>
                <a:cs typeface="Josefin Sans"/>
                <a:sym typeface="Josefin Sans"/>
              </a:endParaRPr>
            </a:p>
          </p:txBody>
        </p:sp>
      </p:grpSp>
      <p:pic>
        <p:nvPicPr>
          <p:cNvPr id="154" name="Google Shape;154;p21"/>
          <p:cNvPicPr preferRelativeResize="0"/>
          <p:nvPr/>
        </p:nvPicPr>
        <p:blipFill rotWithShape="1">
          <a:blip r:embed="rId3">
            <a:alphaModFix/>
          </a:blip>
          <a:srcRect b="0" l="0" r="0" t="0"/>
          <a:stretch/>
        </p:blipFill>
        <p:spPr>
          <a:xfrm>
            <a:off x="8624448" y="0"/>
            <a:ext cx="9663556" cy="10286999"/>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