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10287000" cx="18288000"/>
  <p:notesSz cx="6858000" cy="9144000"/>
  <p:embeddedFontLst>
    <p:embeddedFont>
      <p:font typeface="Josefin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JosefinSans-regular.fntdata"/><Relationship Id="rId10" Type="http://schemas.openxmlformats.org/officeDocument/2006/relationships/slide" Target="slides/slide4.xml"/><Relationship Id="rId13" Type="http://schemas.openxmlformats.org/officeDocument/2006/relationships/font" Target="fonts/JosefinSans-italic.fntdata"/><Relationship Id="rId12" Type="http://schemas.openxmlformats.org/officeDocument/2006/relationships/font" Target="fonts/JosefinSans-bold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font" Target="fonts/JosefinSans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b4767cbd73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g2b4767cbd73_0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b4386e6ba2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2b4386e6ba2_0_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b4386e6ba2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b4386e6ba2_0_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1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1" name="Google Shape;111;p18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2" name="Google Shape;112;p1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p19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9" name="Google Shape;119;p19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p19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1" name="Google Shape;121;p1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0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p2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p2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 rot="5400000">
            <a:off x="2308951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 rot="5400000">
            <a:off x="4732351" y="2171689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 rot="5400000">
            <a:off x="541350" y="190487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2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/>
        </p:nvSpPr>
        <p:spPr>
          <a:xfrm>
            <a:off x="184425" y="3428997"/>
            <a:ext cx="18468600" cy="53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rPr b="1" i="0" lang="en-US" sz="130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NASPAA ACCREDITATION</a:t>
            </a:r>
            <a:endParaRPr b="1" i="0" sz="130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45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Standard </a:t>
            </a:r>
            <a:r>
              <a:rPr b="1" lang="en-US" sz="45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2</a:t>
            </a:r>
            <a:r>
              <a:rPr b="1" i="0" lang="en-US" sz="4500" u="none" cap="none" strike="noStrike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: </a:t>
            </a:r>
            <a:r>
              <a:rPr b="1" lang="en-US" sz="45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Matching governance with mission</a:t>
            </a:r>
            <a:endParaRPr b="1" i="0" sz="17937" u="none" cap="none" strike="noStrike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pic>
        <p:nvPicPr>
          <p:cNvPr id="160" name="Google Shape;1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785800"/>
            <a:ext cx="18288000" cy="4214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625" y="-2538150"/>
            <a:ext cx="17297398" cy="15363301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6"/>
          <p:cNvSpPr txBox="1"/>
          <p:nvPr/>
        </p:nvSpPr>
        <p:spPr>
          <a:xfrm>
            <a:off x="2059779" y="2066225"/>
            <a:ext cx="143571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00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Matching Governance with Mission</a:t>
            </a:r>
            <a:endParaRPr sz="100"/>
          </a:p>
        </p:txBody>
      </p:sp>
      <p:grpSp>
        <p:nvGrpSpPr>
          <p:cNvPr id="167" name="Google Shape;167;p26"/>
          <p:cNvGrpSpPr/>
          <p:nvPr/>
        </p:nvGrpSpPr>
        <p:grpSpPr>
          <a:xfrm>
            <a:off x="3886289" y="3694538"/>
            <a:ext cx="10515413" cy="4168500"/>
            <a:chOff x="51" y="91488"/>
            <a:chExt cx="10515413" cy="4168500"/>
          </a:xfrm>
        </p:grpSpPr>
        <p:sp>
          <p:nvSpPr>
            <p:cNvPr id="168" name="Google Shape;168;p26"/>
            <p:cNvSpPr/>
            <p:nvPr/>
          </p:nvSpPr>
          <p:spPr>
            <a:xfrm>
              <a:off x="51" y="91488"/>
              <a:ext cx="4913700" cy="7776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26"/>
            <p:cNvSpPr txBox="1"/>
            <p:nvPr/>
          </p:nvSpPr>
          <p:spPr>
            <a:xfrm>
              <a:off x="51" y="91488"/>
              <a:ext cx="4913700" cy="7776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109725" lIns="192000" spcFirstLastPara="1" rIns="192000" wrap="square" tIns="109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i="0" lang="en-US" sz="2700" u="none" cap="none" strike="noStrike">
                  <a:solidFill>
                    <a:srgbClr val="FFFFFF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2.1 Administrative Capacity 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  <p:sp>
          <p:nvSpPr>
            <p:cNvPr id="170" name="Google Shape;170;p26"/>
            <p:cNvSpPr/>
            <p:nvPr/>
          </p:nvSpPr>
          <p:spPr>
            <a:xfrm>
              <a:off x="51" y="869088"/>
              <a:ext cx="4913700" cy="3390900"/>
            </a:xfrm>
            <a:prstGeom prst="rect">
              <a:avLst/>
            </a:prstGeom>
            <a:gradFill>
              <a:gsLst>
                <a:gs pos="0">
                  <a:srgbClr val="BFBFBF">
                    <a:alpha val="89800"/>
                  </a:srgbClr>
                </a:gs>
                <a:gs pos="100000">
                  <a:srgbClr val="737373">
                    <a:alpha val="8980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CCD3EA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26"/>
            <p:cNvSpPr txBox="1"/>
            <p:nvPr/>
          </p:nvSpPr>
          <p:spPr>
            <a:xfrm>
              <a:off x="51" y="869088"/>
              <a:ext cx="4913700" cy="33909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216025" lIns="144000" spcFirstLastPara="1" rIns="192000" wrap="square" tIns="1440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Josefin Sans"/>
                <a:buChar char="•"/>
              </a:pPr>
              <a:r>
                <a:rPr i="0" lang="en-US" sz="2700" u="none" cap="none" strike="noStrike">
                  <a:solidFill>
                    <a:srgbClr val="000000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The program will have an administrative infrastructure appropriate for its mission, goals, and objectives in all delivery modalities employed.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  <p:sp>
          <p:nvSpPr>
            <p:cNvPr id="172" name="Google Shape;172;p26"/>
            <p:cNvSpPr/>
            <p:nvPr/>
          </p:nvSpPr>
          <p:spPr>
            <a:xfrm>
              <a:off x="5601764" y="91488"/>
              <a:ext cx="4913700" cy="7776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26"/>
            <p:cNvSpPr txBox="1"/>
            <p:nvPr/>
          </p:nvSpPr>
          <p:spPr>
            <a:xfrm>
              <a:off x="5601764" y="91488"/>
              <a:ext cx="4913700" cy="7776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109725" lIns="192000" spcFirstLastPara="1" rIns="192000" wrap="square" tIns="109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i="0" lang="en-US" sz="2700" u="none" cap="none" strike="noStrike">
                  <a:solidFill>
                    <a:srgbClr val="FFFFFF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2.2 Faculty Governance 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  <p:sp>
          <p:nvSpPr>
            <p:cNvPr id="174" name="Google Shape;174;p26"/>
            <p:cNvSpPr/>
            <p:nvPr/>
          </p:nvSpPr>
          <p:spPr>
            <a:xfrm>
              <a:off x="5601764" y="869088"/>
              <a:ext cx="4913700" cy="3390900"/>
            </a:xfrm>
            <a:prstGeom prst="rect">
              <a:avLst/>
            </a:prstGeom>
            <a:gradFill>
              <a:gsLst>
                <a:gs pos="0">
                  <a:srgbClr val="BFBFBF">
                    <a:alpha val="89800"/>
                  </a:srgbClr>
                </a:gs>
                <a:gs pos="100000">
                  <a:srgbClr val="737373">
                    <a:alpha val="8980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CCD3EA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6"/>
            <p:cNvSpPr txBox="1"/>
            <p:nvPr/>
          </p:nvSpPr>
          <p:spPr>
            <a:xfrm>
              <a:off x="5601764" y="869088"/>
              <a:ext cx="4913700" cy="339090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216025" lIns="144000" spcFirstLastPara="1" rIns="192000" wrap="square" tIns="144000">
              <a:noAutofit/>
            </a:bodyPr>
            <a:lstStyle/>
            <a:p>
              <a:pPr indent="-22225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Josefin Sans"/>
                <a:buChar char="•"/>
              </a:pPr>
              <a:r>
                <a:rPr i="0" lang="en-US" sz="2600" u="none" cap="none" strike="noStrike">
                  <a:solidFill>
                    <a:srgbClr val="000000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An adequate faculty nucleus—at least five (5) full-time faculty members or their equivalent—will exercise substantial determining influence for the governance and implementation of the program</a:t>
              </a:r>
              <a:endParaRPr sz="1300"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/>
          <p:nvPr/>
        </p:nvSpPr>
        <p:spPr>
          <a:xfrm>
            <a:off x="13542975" y="4482875"/>
            <a:ext cx="141600" cy="3114300"/>
          </a:xfrm>
          <a:prstGeom prst="rect">
            <a:avLst/>
          </a:prstGeom>
          <a:solidFill>
            <a:srgbClr val="3A77B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15290"/>
            <a:ext cx="18288000" cy="1211757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7"/>
          <p:cNvSpPr txBox="1"/>
          <p:nvPr/>
        </p:nvSpPr>
        <p:spPr>
          <a:xfrm>
            <a:off x="4930324" y="5643563"/>
            <a:ext cx="8427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7"/>
          <p:cNvSpPr txBox="1"/>
          <p:nvPr/>
        </p:nvSpPr>
        <p:spPr>
          <a:xfrm>
            <a:off x="3150" y="918725"/>
            <a:ext cx="9137700" cy="46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799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Standard 2.1: </a:t>
            </a:r>
            <a:endParaRPr sz="8799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799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Administrative Capacity</a:t>
            </a:r>
            <a:endParaRPr/>
          </a:p>
        </p:txBody>
      </p:sp>
      <p:grpSp>
        <p:nvGrpSpPr>
          <p:cNvPr id="184" name="Google Shape;184;p27"/>
          <p:cNvGrpSpPr/>
          <p:nvPr/>
        </p:nvGrpSpPr>
        <p:grpSpPr>
          <a:xfrm>
            <a:off x="9689301" y="2485276"/>
            <a:ext cx="8160480" cy="7198531"/>
            <a:chOff x="0" y="679"/>
            <a:chExt cx="6651300" cy="5566018"/>
          </a:xfrm>
        </p:grpSpPr>
        <p:sp>
          <p:nvSpPr>
            <p:cNvPr id="185" name="Google Shape;185;p27"/>
            <p:cNvSpPr/>
            <p:nvPr/>
          </p:nvSpPr>
          <p:spPr>
            <a:xfrm>
              <a:off x="0" y="679"/>
              <a:ext cx="6651300" cy="1590300"/>
            </a:xfrm>
            <a:prstGeom prst="roundRect">
              <a:avLst>
                <a:gd fmla="val 10000" name="adj"/>
              </a:avLst>
            </a:prstGeom>
            <a:solidFill>
              <a:srgbClr val="3A78B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27"/>
            <p:cNvSpPr/>
            <p:nvPr/>
          </p:nvSpPr>
          <p:spPr>
            <a:xfrm>
              <a:off x="481061" y="358494"/>
              <a:ext cx="874800" cy="8748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27"/>
            <p:cNvSpPr/>
            <p:nvPr/>
          </p:nvSpPr>
          <p:spPr>
            <a:xfrm>
              <a:off x="1836781" y="679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27"/>
            <p:cNvSpPr txBox="1"/>
            <p:nvPr/>
          </p:nvSpPr>
          <p:spPr>
            <a:xfrm>
              <a:off x="1836781" y="679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8300" lIns="168300" spcFirstLastPara="1" rIns="168300" wrap="square" tIns="168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Calibri"/>
                <a:buNone/>
              </a:pPr>
              <a:r>
                <a:rPr i="0" lang="en-US" sz="2200" u="none" cap="none" strike="noStrike">
                  <a:solidFill>
                    <a:srgbClr val="000000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Define program delivery characteristics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  <p:sp>
          <p:nvSpPr>
            <p:cNvPr id="189" name="Google Shape;189;p27"/>
            <p:cNvSpPr/>
            <p:nvPr/>
          </p:nvSpPr>
          <p:spPr>
            <a:xfrm>
              <a:off x="0" y="1988538"/>
              <a:ext cx="6651300" cy="1590300"/>
            </a:xfrm>
            <a:prstGeom prst="roundRect">
              <a:avLst>
                <a:gd fmla="val 10000" name="adj"/>
              </a:avLst>
            </a:prstGeom>
            <a:solidFill>
              <a:srgbClr val="3A77B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27"/>
            <p:cNvSpPr/>
            <p:nvPr/>
          </p:nvSpPr>
          <p:spPr>
            <a:xfrm>
              <a:off x="481061" y="2346353"/>
              <a:ext cx="874800" cy="8748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27"/>
            <p:cNvSpPr/>
            <p:nvPr/>
          </p:nvSpPr>
          <p:spPr>
            <a:xfrm>
              <a:off x="1836781" y="1988538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27"/>
            <p:cNvSpPr txBox="1"/>
            <p:nvPr/>
          </p:nvSpPr>
          <p:spPr>
            <a:xfrm>
              <a:off x="1836781" y="1988538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8300" lIns="168300" spcFirstLastPara="1" rIns="168300" wrap="square" tIns="168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Calibri"/>
                <a:buNone/>
              </a:pPr>
              <a:r>
                <a:rPr i="0" lang="en-US" sz="2200" u="none" cap="none" strike="noStrike">
                  <a:solidFill>
                    <a:srgbClr val="000000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Identify the administrator(s) and describe their role and decision-making authority 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  <p:sp>
          <p:nvSpPr>
            <p:cNvPr id="193" name="Google Shape;193;p27"/>
            <p:cNvSpPr/>
            <p:nvPr/>
          </p:nvSpPr>
          <p:spPr>
            <a:xfrm>
              <a:off x="0" y="3915584"/>
              <a:ext cx="6651300" cy="1590300"/>
            </a:xfrm>
            <a:prstGeom prst="roundRect">
              <a:avLst>
                <a:gd fmla="val 10000" name="adj"/>
              </a:avLst>
            </a:prstGeom>
            <a:solidFill>
              <a:srgbClr val="3A78B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27"/>
            <p:cNvSpPr/>
            <p:nvPr/>
          </p:nvSpPr>
          <p:spPr>
            <a:xfrm>
              <a:off x="481061" y="4334211"/>
              <a:ext cx="874800" cy="87480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27"/>
            <p:cNvSpPr/>
            <p:nvPr/>
          </p:nvSpPr>
          <p:spPr>
            <a:xfrm>
              <a:off x="1836781" y="3976397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27"/>
            <p:cNvSpPr txBox="1"/>
            <p:nvPr/>
          </p:nvSpPr>
          <p:spPr>
            <a:xfrm>
              <a:off x="1836781" y="3976397"/>
              <a:ext cx="4814400" cy="15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8300" lIns="168300" spcFirstLastPara="1" rIns="168300" wrap="square" tIns="168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Calibri"/>
                <a:buNone/>
              </a:pPr>
              <a:r>
                <a:rPr i="0" lang="en-US" sz="2200" u="none" cap="none" strike="noStrike">
                  <a:solidFill>
                    <a:srgbClr val="000000"/>
                  </a:solidFill>
                  <a:latin typeface="Josefin Sans"/>
                  <a:ea typeface="Josefin Sans"/>
                  <a:cs typeface="Josefin Sans"/>
                  <a:sym typeface="Josefin Sans"/>
                </a:rPr>
                <a:t>Describe how the governance arrangements support the mission of the program and match the program delivery</a:t>
              </a:r>
              <a:endParaRPr>
                <a:latin typeface="Josefin Sans"/>
                <a:ea typeface="Josefin Sans"/>
                <a:cs typeface="Josefin Sans"/>
                <a:sym typeface="Josefin Sans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E8A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/>
          <p:nvPr/>
        </p:nvSpPr>
        <p:spPr>
          <a:xfrm>
            <a:off x="10498964" y="725747"/>
            <a:ext cx="68559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99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Standard 2.2: Faculty Governance</a:t>
            </a:r>
            <a:endParaRPr sz="400"/>
          </a:p>
        </p:txBody>
      </p:sp>
      <p:sp>
        <p:nvSpPr>
          <p:cNvPr id="202" name="Google Shape;202;p28"/>
          <p:cNvSpPr txBox="1"/>
          <p:nvPr/>
        </p:nvSpPr>
        <p:spPr>
          <a:xfrm>
            <a:off x="9626300" y="5185175"/>
            <a:ext cx="7801800" cy="41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1275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Josefin Sans"/>
              <a:buChar char="●"/>
            </a:pPr>
            <a:r>
              <a:rPr lang="en-US" sz="2900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Identify nucleus and instructional faculty</a:t>
            </a:r>
            <a:endParaRPr sz="2900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412750" lvl="1" marL="9144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Josefin Sans"/>
              <a:buChar char="○"/>
            </a:pPr>
            <a:r>
              <a:rPr lang="en-US" sz="2900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There must be at least five (5) nucleus faculty members </a:t>
            </a:r>
            <a:endParaRPr sz="2900">
              <a:solidFill>
                <a:srgbClr val="FFFFFF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indent="-41275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Josefin Sans"/>
              <a:buChar char="●"/>
            </a:pPr>
            <a:r>
              <a:rPr lang="en-US" sz="2900">
                <a:solidFill>
                  <a:srgbClr val="FFFFFF"/>
                </a:solidFill>
                <a:latin typeface="Josefin Sans"/>
                <a:ea typeface="Josefin Sans"/>
                <a:cs typeface="Josefin Sans"/>
                <a:sym typeface="Josefin Sans"/>
              </a:rPr>
              <a:t>Define “substantial determining influence” and explain how both, the faculty and program director are involved in involved in program governance and implementation</a:t>
            </a:r>
            <a:endParaRPr sz="2200"/>
          </a:p>
        </p:txBody>
      </p:sp>
      <p:sp>
        <p:nvSpPr>
          <p:cNvPr id="203" name="Google Shape;203;p28"/>
          <p:cNvSpPr txBox="1"/>
          <p:nvPr/>
        </p:nvSpPr>
        <p:spPr>
          <a:xfrm>
            <a:off x="10271197" y="5842347"/>
            <a:ext cx="4893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4" name="Google Shape;204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00664" y="-6826"/>
            <a:ext cx="10870475" cy="102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