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10287000" cx="18288000"/>
  <p:notesSz cx="6858000" cy="9144000"/>
  <p:embeddedFontLst>
    <p:embeddedFont>
      <p:font typeface="Josefin Sans"/>
      <p:regular r:id="rId23"/>
      <p:bold r:id="rId24"/>
      <p:italic r:id="rId25"/>
      <p:boldItalic r:id="rId26"/>
    </p:embeddedFont>
    <p:embeddedFont>
      <p:font typeface="Josefin Sans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JosefinSans-bold.fntdata"/><Relationship Id="rId23" Type="http://schemas.openxmlformats.org/officeDocument/2006/relationships/font" Target="fonts/Josefin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JosefinSans-boldItalic.fntdata"/><Relationship Id="rId25" Type="http://schemas.openxmlformats.org/officeDocument/2006/relationships/font" Target="fonts/JosefinSans-italic.fntdata"/><Relationship Id="rId28" Type="http://schemas.openxmlformats.org/officeDocument/2006/relationships/font" Target="fonts/JosefinSansSemiBold-bold.fntdata"/><Relationship Id="rId27" Type="http://schemas.openxmlformats.org/officeDocument/2006/relationships/font" Target="fonts/JosefinSansSemiBol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JosefinSansSemiBold-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JosefinSansSemiBold-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477482b12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This video segment is about Standard 1: Managing a Program Strategically in ways that are grounded in program mission. This means it is expected that program mission guides program decisions and assessments of program performance. In many ways, standards 2-7 flow from Standard 1 because managing your program strategically means not only having your mission, goals and objectives in place, it also means identifying the corresponding public service values that guide behaviors and shape policy as well as having a clear processes to demonstrate how the program is achieving its mission.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Feel free to pause this video at any time to study a slide.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Download the slides because they contain detailed notes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You should send at least one representative from your program to the Accreditation Institute at NASPAA’s annual meeting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The Accreditation Institute is where you’ll have an opportunity to practice applying the concepts and tools we review in these videos.</a:t>
            </a:r>
            <a:endParaRPr/>
          </a:p>
        </p:txBody>
      </p:sp>
      <p:sp>
        <p:nvSpPr>
          <p:cNvPr id="232" name="Google Shape;232;g2b477482b12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efcb3c2da3_0_15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1efcb3c2da3_0_1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efcb3c2da3_0_17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1efcb3c2da3_0_17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efcb3c2da3_0_17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efcb3c2da3_0_17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efcb3c2da3_0_18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1efcb3c2da3_0_18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efcb3c2da3_0_19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1efcb3c2da3_0_19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c238c9b0e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c238c9b0e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efcb3c2da3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efcb3c2da3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efcb3c2da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efcb3c2da3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efcb3c2da3_0_5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1efcb3c2da3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efcb3c2da3_0_6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1efcb3c2da3_0_6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Prepare outstanding public service leaders</a:t>
            </a:r>
            <a:endParaRPr/>
          </a:p>
          <a:p>
            <a:pPr indent="0" lvl="0" marL="0" rtl="0" algn="l">
              <a:spcBef>
                <a:spcPts val="0"/>
              </a:spcBef>
              <a:spcAft>
                <a:spcPts val="0"/>
              </a:spcAft>
              <a:buNone/>
            </a:pPr>
            <a:r>
              <a:rPr lang="en-US"/>
              <a:t>Cultivate connection that contribute to the well-being of our community</a:t>
            </a:r>
            <a:endParaRPr/>
          </a:p>
          <a:p>
            <a:pPr indent="0" lvl="0" marL="0" rtl="0" algn="l">
              <a:spcBef>
                <a:spcPts val="0"/>
              </a:spcBef>
              <a:spcAft>
                <a:spcPts val="0"/>
              </a:spcAft>
              <a:buNone/>
            </a:pPr>
            <a:r>
              <a:rPr lang="en-US"/>
              <a:t>Promote faculty excellence in teaching, scholarship, and service</a:t>
            </a:r>
            <a:endParaRPr/>
          </a:p>
          <a:p>
            <a:pPr indent="0" lvl="0" marL="0" rtl="0" algn="l">
              <a:spcBef>
                <a:spcPts val="0"/>
              </a:spcBef>
              <a:spcAft>
                <a:spcPts val="0"/>
              </a:spcAft>
              <a:buNone/>
            </a:pPr>
            <a:r>
              <a:rPr lang="en-US"/>
              <a:t>Offer superior student activities and support</a:t>
            </a:r>
            <a:endParaRPr/>
          </a:p>
          <a:p>
            <a:pPr indent="0" lvl="0" marL="0" rtl="0" algn="l">
              <a:spcBef>
                <a:spcPts val="0"/>
              </a:spcBef>
              <a:spcAft>
                <a:spcPts val="0"/>
              </a:spcAft>
              <a:buNone/>
            </a:pPr>
            <a:r>
              <a:rPr lang="en-US"/>
              <a:t>Build healthy programmatic, administrative, and governance capacity</a:t>
            </a:r>
            <a:endParaRPr/>
          </a:p>
          <a:p>
            <a:pPr indent="0" lvl="0" marL="0" rtl="0" algn="l">
              <a:spcBef>
                <a:spcPts val="0"/>
              </a:spcBef>
              <a:spcAft>
                <a:spcPts val="0"/>
              </a:spcAft>
              <a:buNone/>
            </a:pPr>
            <a:r>
              <a:rPr lang="en-US"/>
              <a:t>Foster a welcoming environment for students, staff, and faculty</a:t>
            </a:r>
            <a:endParaRPr/>
          </a:p>
          <a:p>
            <a:pPr indent="0" lvl="0" marL="0" rtl="0" algn="l">
              <a:spcBef>
                <a:spcPts val="0"/>
              </a:spcBef>
              <a:spcAft>
                <a:spcPts val="0"/>
              </a:spcAft>
              <a:buNone/>
            </a:pPr>
            <a:r>
              <a:rPr lang="en-US"/>
              <a:t>You might also have goals that sound like:</a:t>
            </a:r>
            <a:endParaRPr/>
          </a:p>
          <a:p>
            <a:pPr indent="0" lvl="0" marL="0" marR="0" rtl="0" algn="l">
              <a:lnSpc>
                <a:spcPct val="100000"/>
              </a:lnSpc>
              <a:spcBef>
                <a:spcPts val="0"/>
              </a:spcBef>
              <a:spcAft>
                <a:spcPts val="0"/>
              </a:spcAft>
              <a:buClr>
                <a:schemeClr val="dk1"/>
              </a:buClr>
              <a:buSzPts val="1200"/>
              <a:buFont typeface="Calibri"/>
              <a:buNone/>
            </a:pPr>
            <a:r>
              <a:rPr lang="en-US"/>
              <a:t>Expand community outreach and involvement</a:t>
            </a:r>
            <a:endParaRPr/>
          </a:p>
          <a:p>
            <a:pPr indent="0" lvl="0" marL="0" rtl="0" algn="l">
              <a:spcBef>
                <a:spcPts val="0"/>
              </a:spcBef>
              <a:spcAft>
                <a:spcPts val="0"/>
              </a:spcAft>
              <a:buNone/>
            </a:pPr>
            <a:r>
              <a:rPr lang="en-US"/>
              <a:t>Use data-informed decision-making for program improvements</a:t>
            </a:r>
            <a:endParaRPr/>
          </a:p>
          <a:p>
            <a:pPr indent="0" lvl="0" marL="0" rtl="0" algn="l">
              <a:spcBef>
                <a:spcPts val="0"/>
              </a:spcBef>
              <a:spcAft>
                <a:spcPts val="0"/>
              </a:spcAft>
              <a:buNone/>
            </a:pPr>
            <a:r>
              <a:rPr lang="en-US"/>
              <a:t>Maintain and grow the reputation and recognition of the program</a:t>
            </a:r>
            <a:endParaRPr/>
          </a:p>
          <a:p>
            <a:pPr indent="0" lvl="0" marL="0" rtl="0" algn="l">
              <a:spcBef>
                <a:spcPts val="0"/>
              </a:spcBef>
              <a:spcAft>
                <a:spcPts val="0"/>
              </a:spcAft>
              <a:buNone/>
            </a:pPr>
            <a:r>
              <a:t/>
            </a:r>
            <a:endParaRPr/>
          </a:p>
        </p:txBody>
      </p:sp>
      <p:sp>
        <p:nvSpPr>
          <p:cNvPr id="293" name="Google Shape;293;g1efcb3c2da3_0_6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efcb3c2da3_0_10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1efcb3c2da3_0_10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efcb3c2da3_0_14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efcb3c2da3_0_1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2286000" y="1683545"/>
            <a:ext cx="13716000" cy="3581700"/>
          </a:xfrm>
          <a:prstGeom prst="rect">
            <a:avLst/>
          </a:prstGeom>
          <a:noFill/>
          <a:ln>
            <a:noFill/>
          </a:ln>
        </p:spPr>
        <p:txBody>
          <a:bodyPr anchorCtr="0" anchor="b" bIns="68550" lIns="137150" spcFirstLastPara="1" rIns="137150" wrap="square" tIns="68550">
            <a:normAutofit/>
          </a:bodyPr>
          <a:lstStyle>
            <a:lvl1pPr lvl="0" rtl="0" algn="ctr">
              <a:lnSpc>
                <a:spcPct val="90000"/>
              </a:lnSpc>
              <a:spcBef>
                <a:spcPts val="0"/>
              </a:spcBef>
              <a:spcAft>
                <a:spcPts val="0"/>
              </a:spcAft>
              <a:buClr>
                <a:schemeClr val="dk1"/>
              </a:buClr>
              <a:buSzPts val="9000"/>
              <a:buFont typeface="Calibri"/>
              <a:buNone/>
              <a:defRPr sz="9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88" name="Google Shape;88;p14"/>
          <p:cNvSpPr txBox="1"/>
          <p:nvPr>
            <p:ph idx="1" type="subTitle"/>
          </p:nvPr>
        </p:nvSpPr>
        <p:spPr>
          <a:xfrm>
            <a:off x="2286000" y="5403057"/>
            <a:ext cx="13716000" cy="2483700"/>
          </a:xfrm>
          <a:prstGeom prst="rect">
            <a:avLst/>
          </a:prstGeom>
          <a:noFill/>
          <a:ln>
            <a:noFill/>
          </a:ln>
        </p:spPr>
        <p:txBody>
          <a:bodyPr anchorCtr="0" anchor="t" bIns="68550" lIns="137150" spcFirstLastPara="1" rIns="137150" wrap="square" tIns="68550">
            <a:normAutofit/>
          </a:bodyPr>
          <a:lstStyle>
            <a:lvl1pPr lvl="0" rtl="0" algn="ctr">
              <a:lnSpc>
                <a:spcPct val="90000"/>
              </a:lnSpc>
              <a:spcBef>
                <a:spcPts val="1500"/>
              </a:spcBef>
              <a:spcAft>
                <a:spcPts val="0"/>
              </a:spcAft>
              <a:buClr>
                <a:schemeClr val="dk1"/>
              </a:buClr>
              <a:buSzPts val="3600"/>
              <a:buNone/>
              <a:defRPr sz="3600"/>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89" name="Google Shape;89;p14"/>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90" name="Google Shape;90;p14"/>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91" name="Google Shape;91;p14"/>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rtl="0" algn="l">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94" name="Google Shape;94;p15"/>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5" name="Google Shape;95;p15"/>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96" name="Google Shape;96;p15"/>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97" name="Google Shape;97;p15"/>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6"/>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0" name="Google Shape;100;p16"/>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1" name="Google Shape;101;p16"/>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1247775" y="2564607"/>
            <a:ext cx="15773400" cy="4279200"/>
          </a:xfrm>
          <a:prstGeom prst="rect">
            <a:avLst/>
          </a:prstGeom>
          <a:noFill/>
          <a:ln>
            <a:noFill/>
          </a:ln>
        </p:spPr>
        <p:txBody>
          <a:bodyPr anchorCtr="0" anchor="b" bIns="68550" lIns="137150" spcFirstLastPara="1" rIns="137150" wrap="square" tIns="68550">
            <a:normAutofit/>
          </a:bodyPr>
          <a:lstStyle>
            <a:lvl1pPr lvl="0" rtl="0" algn="l">
              <a:lnSpc>
                <a:spcPct val="90000"/>
              </a:lnSpc>
              <a:spcBef>
                <a:spcPts val="0"/>
              </a:spcBef>
              <a:spcAft>
                <a:spcPts val="0"/>
              </a:spcAft>
              <a:buClr>
                <a:schemeClr val="dk1"/>
              </a:buClr>
              <a:buSzPts val="9000"/>
              <a:buFont typeface="Calibri"/>
              <a:buNone/>
              <a:defRPr sz="9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04" name="Google Shape;104;p17"/>
          <p:cNvSpPr txBox="1"/>
          <p:nvPr>
            <p:ph idx="1" type="body"/>
          </p:nvPr>
        </p:nvSpPr>
        <p:spPr>
          <a:xfrm>
            <a:off x="1247775" y="6884195"/>
            <a:ext cx="15773400" cy="2250600"/>
          </a:xfrm>
          <a:prstGeom prst="rect">
            <a:avLst/>
          </a:prstGeom>
          <a:noFill/>
          <a:ln>
            <a:noFill/>
          </a:ln>
        </p:spPr>
        <p:txBody>
          <a:bodyPr anchorCtr="0" anchor="t" bIns="68550" lIns="137150" spcFirstLastPara="1" rIns="137150" wrap="square" tIns="68550">
            <a:normAutofit/>
          </a:bodyPr>
          <a:lstStyle>
            <a:lvl1pPr indent="-228600" lvl="0" marL="457200" rtl="0" algn="l">
              <a:lnSpc>
                <a:spcPct val="90000"/>
              </a:lnSpc>
              <a:spcBef>
                <a:spcPts val="1500"/>
              </a:spcBef>
              <a:spcAft>
                <a:spcPts val="0"/>
              </a:spcAft>
              <a:buClr>
                <a:srgbClr val="888888"/>
              </a:buClr>
              <a:buSzPts val="3600"/>
              <a:buNone/>
              <a:defRPr sz="3600">
                <a:solidFill>
                  <a:srgbClr val="888888"/>
                </a:solidFill>
              </a:defRPr>
            </a:lvl1pPr>
            <a:lvl2pPr indent="-228600" lvl="1" marL="914400" rtl="0" algn="l">
              <a:lnSpc>
                <a:spcPct val="90000"/>
              </a:lnSpc>
              <a:spcBef>
                <a:spcPts val="800"/>
              </a:spcBef>
              <a:spcAft>
                <a:spcPts val="0"/>
              </a:spcAft>
              <a:buClr>
                <a:srgbClr val="888888"/>
              </a:buClr>
              <a:buSzPts val="3000"/>
              <a:buNone/>
              <a:defRPr sz="3000">
                <a:solidFill>
                  <a:srgbClr val="888888"/>
                </a:solidFill>
              </a:defRPr>
            </a:lvl2pPr>
            <a:lvl3pPr indent="-228600" lvl="2" marL="1371600" rtl="0" algn="l">
              <a:lnSpc>
                <a:spcPct val="90000"/>
              </a:lnSpc>
              <a:spcBef>
                <a:spcPts val="800"/>
              </a:spcBef>
              <a:spcAft>
                <a:spcPts val="0"/>
              </a:spcAft>
              <a:buClr>
                <a:srgbClr val="888888"/>
              </a:buClr>
              <a:buSzPts val="2700"/>
              <a:buNone/>
              <a:defRPr sz="2700">
                <a:solidFill>
                  <a:srgbClr val="888888"/>
                </a:solidFill>
              </a:defRPr>
            </a:lvl3pPr>
            <a:lvl4pPr indent="-228600" lvl="3" marL="1828800" rtl="0" algn="l">
              <a:lnSpc>
                <a:spcPct val="90000"/>
              </a:lnSpc>
              <a:spcBef>
                <a:spcPts val="800"/>
              </a:spcBef>
              <a:spcAft>
                <a:spcPts val="0"/>
              </a:spcAft>
              <a:buClr>
                <a:srgbClr val="888888"/>
              </a:buClr>
              <a:buSzPts val="2400"/>
              <a:buNone/>
              <a:defRPr sz="2400">
                <a:solidFill>
                  <a:srgbClr val="888888"/>
                </a:solidFill>
              </a:defRPr>
            </a:lvl4pPr>
            <a:lvl5pPr indent="-228600" lvl="4" marL="2286000" rtl="0" algn="l">
              <a:lnSpc>
                <a:spcPct val="90000"/>
              </a:lnSpc>
              <a:spcBef>
                <a:spcPts val="800"/>
              </a:spcBef>
              <a:spcAft>
                <a:spcPts val="0"/>
              </a:spcAft>
              <a:buClr>
                <a:srgbClr val="888888"/>
              </a:buClr>
              <a:buSzPts val="2400"/>
              <a:buNone/>
              <a:defRPr sz="2400">
                <a:solidFill>
                  <a:srgbClr val="888888"/>
                </a:solidFill>
              </a:defRPr>
            </a:lvl5pPr>
            <a:lvl6pPr indent="-228600" lvl="5" marL="2743200" rtl="0" algn="l">
              <a:lnSpc>
                <a:spcPct val="90000"/>
              </a:lnSpc>
              <a:spcBef>
                <a:spcPts val="800"/>
              </a:spcBef>
              <a:spcAft>
                <a:spcPts val="0"/>
              </a:spcAft>
              <a:buClr>
                <a:srgbClr val="888888"/>
              </a:buClr>
              <a:buSzPts val="2400"/>
              <a:buNone/>
              <a:defRPr sz="2400">
                <a:solidFill>
                  <a:srgbClr val="888888"/>
                </a:solidFill>
              </a:defRPr>
            </a:lvl6pPr>
            <a:lvl7pPr indent="-228600" lvl="6" marL="3200400" rtl="0" algn="l">
              <a:lnSpc>
                <a:spcPct val="90000"/>
              </a:lnSpc>
              <a:spcBef>
                <a:spcPts val="800"/>
              </a:spcBef>
              <a:spcAft>
                <a:spcPts val="0"/>
              </a:spcAft>
              <a:buClr>
                <a:srgbClr val="888888"/>
              </a:buClr>
              <a:buSzPts val="2400"/>
              <a:buNone/>
              <a:defRPr sz="2400">
                <a:solidFill>
                  <a:srgbClr val="888888"/>
                </a:solidFill>
              </a:defRPr>
            </a:lvl7pPr>
            <a:lvl8pPr indent="-228600" lvl="7" marL="3657600" rtl="0" algn="l">
              <a:lnSpc>
                <a:spcPct val="90000"/>
              </a:lnSpc>
              <a:spcBef>
                <a:spcPts val="800"/>
              </a:spcBef>
              <a:spcAft>
                <a:spcPts val="0"/>
              </a:spcAft>
              <a:buClr>
                <a:srgbClr val="888888"/>
              </a:buClr>
              <a:buSzPts val="2400"/>
              <a:buNone/>
              <a:defRPr sz="2400">
                <a:solidFill>
                  <a:srgbClr val="888888"/>
                </a:solidFill>
              </a:defRPr>
            </a:lvl8pPr>
            <a:lvl9pPr indent="-228600" lvl="8" marL="4114800" rtl="0" algn="l">
              <a:lnSpc>
                <a:spcPct val="90000"/>
              </a:lnSpc>
              <a:spcBef>
                <a:spcPts val="800"/>
              </a:spcBef>
              <a:spcAft>
                <a:spcPts val="0"/>
              </a:spcAft>
              <a:buClr>
                <a:srgbClr val="888888"/>
              </a:buClr>
              <a:buSzPts val="2400"/>
              <a:buNone/>
              <a:defRPr sz="2400">
                <a:solidFill>
                  <a:srgbClr val="888888"/>
                </a:solidFill>
              </a:defRPr>
            </a:lvl9pPr>
          </a:lstStyle>
          <a:p/>
        </p:txBody>
      </p:sp>
      <p:sp>
        <p:nvSpPr>
          <p:cNvPr id="105" name="Google Shape;105;p17"/>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6" name="Google Shape;106;p17"/>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7" name="Google Shape;107;p17"/>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rtl="0" algn="l">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10" name="Google Shape;110;p18"/>
          <p:cNvSpPr txBox="1"/>
          <p:nvPr>
            <p:ph idx="1" type="body"/>
          </p:nvPr>
        </p:nvSpPr>
        <p:spPr>
          <a:xfrm>
            <a:off x="1257300" y="2738438"/>
            <a:ext cx="7772400" cy="65268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1" name="Google Shape;111;p18"/>
          <p:cNvSpPr txBox="1"/>
          <p:nvPr>
            <p:ph idx="2" type="body"/>
          </p:nvPr>
        </p:nvSpPr>
        <p:spPr>
          <a:xfrm>
            <a:off x="9258300" y="2738438"/>
            <a:ext cx="7772400" cy="65268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2" name="Google Shape;112;p18"/>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13" name="Google Shape;113;p18"/>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14" name="Google Shape;114;p18"/>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1259682" y="547688"/>
            <a:ext cx="15773400" cy="1988700"/>
          </a:xfrm>
          <a:prstGeom prst="rect">
            <a:avLst/>
          </a:prstGeom>
          <a:noFill/>
          <a:ln>
            <a:noFill/>
          </a:ln>
        </p:spPr>
        <p:txBody>
          <a:bodyPr anchorCtr="0" anchor="ctr" bIns="68550" lIns="137150" spcFirstLastPara="1" rIns="137150" wrap="square" tIns="68550">
            <a:normAutofit/>
          </a:bodyPr>
          <a:lstStyle>
            <a:lvl1pPr lvl="0" rtl="0" algn="l">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17" name="Google Shape;117;p19"/>
          <p:cNvSpPr txBox="1"/>
          <p:nvPr>
            <p:ph idx="1" type="body"/>
          </p:nvPr>
        </p:nvSpPr>
        <p:spPr>
          <a:xfrm>
            <a:off x="1259682" y="2521745"/>
            <a:ext cx="7737000" cy="1235700"/>
          </a:xfrm>
          <a:prstGeom prst="rect">
            <a:avLst/>
          </a:prstGeom>
          <a:noFill/>
          <a:ln>
            <a:noFill/>
          </a:ln>
        </p:spPr>
        <p:txBody>
          <a:bodyPr anchorCtr="0" anchor="b" bIns="68550" lIns="137150" spcFirstLastPara="1" rIns="137150" wrap="square" tIns="68550">
            <a:normAutofit/>
          </a:bodyPr>
          <a:lstStyle>
            <a:lvl1pPr indent="-228600" lvl="0" marL="457200" rtl="0" algn="l">
              <a:lnSpc>
                <a:spcPct val="90000"/>
              </a:lnSpc>
              <a:spcBef>
                <a:spcPts val="1500"/>
              </a:spcBef>
              <a:spcAft>
                <a:spcPts val="0"/>
              </a:spcAft>
              <a:buClr>
                <a:schemeClr val="dk1"/>
              </a:buClr>
              <a:buSzPts val="3600"/>
              <a:buNone/>
              <a:defRPr b="1" sz="3600"/>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18" name="Google Shape;118;p19"/>
          <p:cNvSpPr txBox="1"/>
          <p:nvPr>
            <p:ph idx="2" type="body"/>
          </p:nvPr>
        </p:nvSpPr>
        <p:spPr>
          <a:xfrm>
            <a:off x="1259682" y="3757613"/>
            <a:ext cx="7737000" cy="55269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9" name="Google Shape;119;p19"/>
          <p:cNvSpPr txBox="1"/>
          <p:nvPr>
            <p:ph idx="3" type="body"/>
          </p:nvPr>
        </p:nvSpPr>
        <p:spPr>
          <a:xfrm>
            <a:off x="9258300" y="2521745"/>
            <a:ext cx="7774500" cy="1235700"/>
          </a:xfrm>
          <a:prstGeom prst="rect">
            <a:avLst/>
          </a:prstGeom>
          <a:noFill/>
          <a:ln>
            <a:noFill/>
          </a:ln>
        </p:spPr>
        <p:txBody>
          <a:bodyPr anchorCtr="0" anchor="b" bIns="68550" lIns="137150" spcFirstLastPara="1" rIns="137150" wrap="square" tIns="68550">
            <a:normAutofit/>
          </a:bodyPr>
          <a:lstStyle>
            <a:lvl1pPr indent="-228600" lvl="0" marL="457200" rtl="0" algn="l">
              <a:lnSpc>
                <a:spcPct val="90000"/>
              </a:lnSpc>
              <a:spcBef>
                <a:spcPts val="1500"/>
              </a:spcBef>
              <a:spcAft>
                <a:spcPts val="0"/>
              </a:spcAft>
              <a:buClr>
                <a:schemeClr val="dk1"/>
              </a:buClr>
              <a:buSzPts val="3600"/>
              <a:buNone/>
              <a:defRPr b="1" sz="3600"/>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20" name="Google Shape;120;p19"/>
          <p:cNvSpPr txBox="1"/>
          <p:nvPr>
            <p:ph idx="4" type="body"/>
          </p:nvPr>
        </p:nvSpPr>
        <p:spPr>
          <a:xfrm>
            <a:off x="9258300" y="3757613"/>
            <a:ext cx="7774500" cy="55269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1" name="Google Shape;121;p19"/>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2" name="Google Shape;122;p19"/>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3" name="Google Shape;123;p19"/>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rtl="0" algn="l">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26" name="Google Shape;126;p20"/>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7" name="Google Shape;127;p20"/>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8" name="Google Shape;128;p20"/>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1259682" y="685800"/>
            <a:ext cx="5898300" cy="2400300"/>
          </a:xfrm>
          <a:prstGeom prst="rect">
            <a:avLst/>
          </a:prstGeom>
          <a:noFill/>
          <a:ln>
            <a:noFill/>
          </a:ln>
        </p:spPr>
        <p:txBody>
          <a:bodyPr anchorCtr="0" anchor="b" bIns="68550" lIns="137150" spcFirstLastPara="1" rIns="137150" wrap="square" tIns="68550">
            <a:normAutofit/>
          </a:bodyPr>
          <a:lstStyle>
            <a:lvl1pPr lvl="0" rtl="0" algn="l">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31" name="Google Shape;131;p21"/>
          <p:cNvSpPr txBox="1"/>
          <p:nvPr>
            <p:ph idx="1" type="body"/>
          </p:nvPr>
        </p:nvSpPr>
        <p:spPr>
          <a:xfrm>
            <a:off x="7774782" y="1481138"/>
            <a:ext cx="9258300" cy="7310400"/>
          </a:xfrm>
          <a:prstGeom prst="rect">
            <a:avLst/>
          </a:prstGeom>
          <a:noFill/>
          <a:ln>
            <a:noFill/>
          </a:ln>
        </p:spPr>
        <p:txBody>
          <a:bodyPr anchorCtr="0" anchor="t" bIns="68550" lIns="137150" spcFirstLastPara="1" rIns="137150" wrap="square" tIns="68550">
            <a:normAutofit/>
          </a:bodyPr>
          <a:lstStyle>
            <a:lvl1pPr indent="-533400" lvl="0" marL="457200" rtl="0" algn="l">
              <a:lnSpc>
                <a:spcPct val="90000"/>
              </a:lnSpc>
              <a:spcBef>
                <a:spcPts val="1500"/>
              </a:spcBef>
              <a:spcAft>
                <a:spcPts val="0"/>
              </a:spcAft>
              <a:buClr>
                <a:schemeClr val="dk1"/>
              </a:buClr>
              <a:buSzPts val="4800"/>
              <a:buChar char="•"/>
              <a:defRPr sz="4800"/>
            </a:lvl1pPr>
            <a:lvl2pPr indent="-495300" lvl="1" marL="914400" rtl="0" algn="l">
              <a:lnSpc>
                <a:spcPct val="90000"/>
              </a:lnSpc>
              <a:spcBef>
                <a:spcPts val="800"/>
              </a:spcBef>
              <a:spcAft>
                <a:spcPts val="0"/>
              </a:spcAft>
              <a:buClr>
                <a:schemeClr val="dk1"/>
              </a:buClr>
              <a:buSzPts val="4200"/>
              <a:buChar char="•"/>
              <a:defRPr sz="4200"/>
            </a:lvl2pPr>
            <a:lvl3pPr indent="-457200" lvl="2" marL="1371600" rtl="0" algn="l">
              <a:lnSpc>
                <a:spcPct val="90000"/>
              </a:lnSpc>
              <a:spcBef>
                <a:spcPts val="800"/>
              </a:spcBef>
              <a:spcAft>
                <a:spcPts val="0"/>
              </a:spcAft>
              <a:buClr>
                <a:schemeClr val="dk1"/>
              </a:buClr>
              <a:buSzPts val="3600"/>
              <a:buChar char="•"/>
              <a:defRPr sz="3600"/>
            </a:lvl3pPr>
            <a:lvl4pPr indent="-419100" lvl="3" marL="1828800" rtl="0" algn="l">
              <a:lnSpc>
                <a:spcPct val="90000"/>
              </a:lnSpc>
              <a:spcBef>
                <a:spcPts val="800"/>
              </a:spcBef>
              <a:spcAft>
                <a:spcPts val="0"/>
              </a:spcAft>
              <a:buClr>
                <a:schemeClr val="dk1"/>
              </a:buClr>
              <a:buSzPts val="3000"/>
              <a:buChar char="•"/>
              <a:defRPr sz="3000"/>
            </a:lvl4pPr>
            <a:lvl5pPr indent="-419100" lvl="4" marL="2286000" rtl="0" algn="l">
              <a:lnSpc>
                <a:spcPct val="90000"/>
              </a:lnSpc>
              <a:spcBef>
                <a:spcPts val="800"/>
              </a:spcBef>
              <a:spcAft>
                <a:spcPts val="0"/>
              </a:spcAft>
              <a:buClr>
                <a:schemeClr val="dk1"/>
              </a:buClr>
              <a:buSzPts val="3000"/>
              <a:buChar char="•"/>
              <a:defRPr sz="3000"/>
            </a:lvl5pPr>
            <a:lvl6pPr indent="-419100" lvl="5" marL="2743200" rtl="0" algn="l">
              <a:lnSpc>
                <a:spcPct val="90000"/>
              </a:lnSpc>
              <a:spcBef>
                <a:spcPts val="800"/>
              </a:spcBef>
              <a:spcAft>
                <a:spcPts val="0"/>
              </a:spcAft>
              <a:buClr>
                <a:schemeClr val="dk1"/>
              </a:buClr>
              <a:buSzPts val="3000"/>
              <a:buChar char="•"/>
              <a:defRPr sz="3000"/>
            </a:lvl6pPr>
            <a:lvl7pPr indent="-419100" lvl="6" marL="3200400" rtl="0" algn="l">
              <a:lnSpc>
                <a:spcPct val="90000"/>
              </a:lnSpc>
              <a:spcBef>
                <a:spcPts val="800"/>
              </a:spcBef>
              <a:spcAft>
                <a:spcPts val="0"/>
              </a:spcAft>
              <a:buClr>
                <a:schemeClr val="dk1"/>
              </a:buClr>
              <a:buSzPts val="3000"/>
              <a:buChar char="•"/>
              <a:defRPr sz="3000"/>
            </a:lvl7pPr>
            <a:lvl8pPr indent="-419100" lvl="7" marL="3657600" rtl="0" algn="l">
              <a:lnSpc>
                <a:spcPct val="90000"/>
              </a:lnSpc>
              <a:spcBef>
                <a:spcPts val="800"/>
              </a:spcBef>
              <a:spcAft>
                <a:spcPts val="0"/>
              </a:spcAft>
              <a:buClr>
                <a:schemeClr val="dk1"/>
              </a:buClr>
              <a:buSzPts val="3000"/>
              <a:buChar char="•"/>
              <a:defRPr sz="3000"/>
            </a:lvl8pPr>
            <a:lvl9pPr indent="-419100" lvl="8" marL="4114800" rtl="0" algn="l">
              <a:lnSpc>
                <a:spcPct val="90000"/>
              </a:lnSpc>
              <a:spcBef>
                <a:spcPts val="800"/>
              </a:spcBef>
              <a:spcAft>
                <a:spcPts val="0"/>
              </a:spcAft>
              <a:buClr>
                <a:schemeClr val="dk1"/>
              </a:buClr>
              <a:buSzPts val="3000"/>
              <a:buChar char="•"/>
              <a:defRPr sz="3000"/>
            </a:lvl9pPr>
          </a:lstStyle>
          <a:p/>
        </p:txBody>
      </p:sp>
      <p:sp>
        <p:nvSpPr>
          <p:cNvPr id="132" name="Google Shape;132;p21"/>
          <p:cNvSpPr txBox="1"/>
          <p:nvPr>
            <p:ph idx="2" type="body"/>
          </p:nvPr>
        </p:nvSpPr>
        <p:spPr>
          <a:xfrm>
            <a:off x="1259682" y="3086100"/>
            <a:ext cx="5898300" cy="5717400"/>
          </a:xfrm>
          <a:prstGeom prst="rect">
            <a:avLst/>
          </a:prstGeom>
          <a:noFill/>
          <a:ln>
            <a:noFill/>
          </a:ln>
        </p:spPr>
        <p:txBody>
          <a:bodyPr anchorCtr="0" anchor="t" bIns="68550" lIns="137150" spcFirstLastPara="1" rIns="137150" wrap="square" tIns="68550">
            <a:normAutofit/>
          </a:bodyPr>
          <a:lstStyle>
            <a:lvl1pPr indent="-228600" lvl="0" marL="457200" rtl="0" algn="l">
              <a:lnSpc>
                <a:spcPct val="90000"/>
              </a:lnSpc>
              <a:spcBef>
                <a:spcPts val="1500"/>
              </a:spcBef>
              <a:spcAft>
                <a:spcPts val="0"/>
              </a:spcAft>
              <a:buClr>
                <a:schemeClr val="dk1"/>
              </a:buClr>
              <a:buSzPts val="2400"/>
              <a:buNone/>
              <a:defRPr sz="2400"/>
            </a:lvl1pPr>
            <a:lvl2pPr indent="-228600" lvl="1" marL="914400" rtl="0" algn="l">
              <a:lnSpc>
                <a:spcPct val="90000"/>
              </a:lnSpc>
              <a:spcBef>
                <a:spcPts val="800"/>
              </a:spcBef>
              <a:spcAft>
                <a:spcPts val="0"/>
              </a:spcAft>
              <a:buClr>
                <a:schemeClr val="dk1"/>
              </a:buClr>
              <a:buSzPts val="2100"/>
              <a:buNone/>
              <a:defRPr sz="2100"/>
            </a:lvl2pPr>
            <a:lvl3pPr indent="-228600" lvl="2" marL="1371600" rtl="0" algn="l">
              <a:lnSpc>
                <a:spcPct val="90000"/>
              </a:lnSpc>
              <a:spcBef>
                <a:spcPts val="800"/>
              </a:spcBef>
              <a:spcAft>
                <a:spcPts val="0"/>
              </a:spcAft>
              <a:buClr>
                <a:schemeClr val="dk1"/>
              </a:buClr>
              <a:buSzPts val="1800"/>
              <a:buNone/>
              <a:defRPr sz="1800"/>
            </a:lvl3pPr>
            <a:lvl4pPr indent="-228600" lvl="3" marL="1828800" rtl="0" algn="l">
              <a:lnSpc>
                <a:spcPct val="90000"/>
              </a:lnSpc>
              <a:spcBef>
                <a:spcPts val="800"/>
              </a:spcBef>
              <a:spcAft>
                <a:spcPts val="0"/>
              </a:spcAft>
              <a:buClr>
                <a:schemeClr val="dk1"/>
              </a:buClr>
              <a:buSzPts val="1500"/>
              <a:buNone/>
              <a:defRPr sz="1500"/>
            </a:lvl4pPr>
            <a:lvl5pPr indent="-228600" lvl="4" marL="2286000" rtl="0" algn="l">
              <a:lnSpc>
                <a:spcPct val="90000"/>
              </a:lnSpc>
              <a:spcBef>
                <a:spcPts val="800"/>
              </a:spcBef>
              <a:spcAft>
                <a:spcPts val="0"/>
              </a:spcAft>
              <a:buClr>
                <a:schemeClr val="dk1"/>
              </a:buClr>
              <a:buSzPts val="1500"/>
              <a:buNone/>
              <a:defRPr sz="1500"/>
            </a:lvl5pPr>
            <a:lvl6pPr indent="-228600" lvl="5" marL="2743200" rtl="0" algn="l">
              <a:lnSpc>
                <a:spcPct val="90000"/>
              </a:lnSpc>
              <a:spcBef>
                <a:spcPts val="800"/>
              </a:spcBef>
              <a:spcAft>
                <a:spcPts val="0"/>
              </a:spcAft>
              <a:buClr>
                <a:schemeClr val="dk1"/>
              </a:buClr>
              <a:buSzPts val="1500"/>
              <a:buNone/>
              <a:defRPr sz="1500"/>
            </a:lvl6pPr>
            <a:lvl7pPr indent="-228600" lvl="6" marL="3200400" rtl="0" algn="l">
              <a:lnSpc>
                <a:spcPct val="90000"/>
              </a:lnSpc>
              <a:spcBef>
                <a:spcPts val="800"/>
              </a:spcBef>
              <a:spcAft>
                <a:spcPts val="0"/>
              </a:spcAft>
              <a:buClr>
                <a:schemeClr val="dk1"/>
              </a:buClr>
              <a:buSzPts val="1500"/>
              <a:buNone/>
              <a:defRPr sz="1500"/>
            </a:lvl7pPr>
            <a:lvl8pPr indent="-228600" lvl="7" marL="3657600" rtl="0" algn="l">
              <a:lnSpc>
                <a:spcPct val="90000"/>
              </a:lnSpc>
              <a:spcBef>
                <a:spcPts val="800"/>
              </a:spcBef>
              <a:spcAft>
                <a:spcPts val="0"/>
              </a:spcAft>
              <a:buClr>
                <a:schemeClr val="dk1"/>
              </a:buClr>
              <a:buSzPts val="1500"/>
              <a:buNone/>
              <a:defRPr sz="1500"/>
            </a:lvl8pPr>
            <a:lvl9pPr indent="-228600" lvl="8" marL="4114800" rtl="0" algn="l">
              <a:lnSpc>
                <a:spcPct val="90000"/>
              </a:lnSpc>
              <a:spcBef>
                <a:spcPts val="800"/>
              </a:spcBef>
              <a:spcAft>
                <a:spcPts val="0"/>
              </a:spcAft>
              <a:buClr>
                <a:schemeClr val="dk1"/>
              </a:buClr>
              <a:buSzPts val="1500"/>
              <a:buNone/>
              <a:defRPr sz="1500"/>
            </a:lvl9pPr>
          </a:lstStyle>
          <a:p/>
        </p:txBody>
      </p:sp>
      <p:sp>
        <p:nvSpPr>
          <p:cNvPr id="133" name="Google Shape;133;p21"/>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34" name="Google Shape;134;p21"/>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35" name="Google Shape;135;p21"/>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1259682" y="685800"/>
            <a:ext cx="5898300" cy="2400300"/>
          </a:xfrm>
          <a:prstGeom prst="rect">
            <a:avLst/>
          </a:prstGeom>
          <a:noFill/>
          <a:ln>
            <a:noFill/>
          </a:ln>
        </p:spPr>
        <p:txBody>
          <a:bodyPr anchorCtr="0" anchor="b" bIns="68550" lIns="137150" spcFirstLastPara="1" rIns="137150" wrap="square" tIns="68550">
            <a:normAutofit/>
          </a:bodyPr>
          <a:lstStyle>
            <a:lvl1pPr lvl="0" rtl="0" algn="l">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38" name="Google Shape;138;p22"/>
          <p:cNvSpPr/>
          <p:nvPr>
            <p:ph idx="2" type="pic"/>
          </p:nvPr>
        </p:nvSpPr>
        <p:spPr>
          <a:xfrm>
            <a:off x="7774782" y="1481138"/>
            <a:ext cx="9258300" cy="7310400"/>
          </a:xfrm>
          <a:prstGeom prst="rect">
            <a:avLst/>
          </a:prstGeom>
          <a:noFill/>
          <a:ln>
            <a:noFill/>
          </a:ln>
        </p:spPr>
      </p:sp>
      <p:sp>
        <p:nvSpPr>
          <p:cNvPr id="139" name="Google Shape;139;p22"/>
          <p:cNvSpPr txBox="1"/>
          <p:nvPr>
            <p:ph idx="1" type="body"/>
          </p:nvPr>
        </p:nvSpPr>
        <p:spPr>
          <a:xfrm>
            <a:off x="1259682" y="3086100"/>
            <a:ext cx="5898300" cy="5717400"/>
          </a:xfrm>
          <a:prstGeom prst="rect">
            <a:avLst/>
          </a:prstGeom>
          <a:noFill/>
          <a:ln>
            <a:noFill/>
          </a:ln>
        </p:spPr>
        <p:txBody>
          <a:bodyPr anchorCtr="0" anchor="t" bIns="68550" lIns="137150" spcFirstLastPara="1" rIns="137150" wrap="square" tIns="68550">
            <a:normAutofit/>
          </a:bodyPr>
          <a:lstStyle>
            <a:lvl1pPr indent="-228600" lvl="0" marL="457200" rtl="0" algn="l">
              <a:lnSpc>
                <a:spcPct val="90000"/>
              </a:lnSpc>
              <a:spcBef>
                <a:spcPts val="1500"/>
              </a:spcBef>
              <a:spcAft>
                <a:spcPts val="0"/>
              </a:spcAft>
              <a:buClr>
                <a:schemeClr val="dk1"/>
              </a:buClr>
              <a:buSzPts val="2400"/>
              <a:buNone/>
              <a:defRPr sz="2400"/>
            </a:lvl1pPr>
            <a:lvl2pPr indent="-228600" lvl="1" marL="914400" rtl="0" algn="l">
              <a:lnSpc>
                <a:spcPct val="90000"/>
              </a:lnSpc>
              <a:spcBef>
                <a:spcPts val="800"/>
              </a:spcBef>
              <a:spcAft>
                <a:spcPts val="0"/>
              </a:spcAft>
              <a:buClr>
                <a:schemeClr val="dk1"/>
              </a:buClr>
              <a:buSzPts val="2100"/>
              <a:buNone/>
              <a:defRPr sz="2100"/>
            </a:lvl2pPr>
            <a:lvl3pPr indent="-228600" lvl="2" marL="1371600" rtl="0" algn="l">
              <a:lnSpc>
                <a:spcPct val="90000"/>
              </a:lnSpc>
              <a:spcBef>
                <a:spcPts val="800"/>
              </a:spcBef>
              <a:spcAft>
                <a:spcPts val="0"/>
              </a:spcAft>
              <a:buClr>
                <a:schemeClr val="dk1"/>
              </a:buClr>
              <a:buSzPts val="1800"/>
              <a:buNone/>
              <a:defRPr sz="1800"/>
            </a:lvl3pPr>
            <a:lvl4pPr indent="-228600" lvl="3" marL="1828800" rtl="0" algn="l">
              <a:lnSpc>
                <a:spcPct val="90000"/>
              </a:lnSpc>
              <a:spcBef>
                <a:spcPts val="800"/>
              </a:spcBef>
              <a:spcAft>
                <a:spcPts val="0"/>
              </a:spcAft>
              <a:buClr>
                <a:schemeClr val="dk1"/>
              </a:buClr>
              <a:buSzPts val="1500"/>
              <a:buNone/>
              <a:defRPr sz="1500"/>
            </a:lvl4pPr>
            <a:lvl5pPr indent="-228600" lvl="4" marL="2286000" rtl="0" algn="l">
              <a:lnSpc>
                <a:spcPct val="90000"/>
              </a:lnSpc>
              <a:spcBef>
                <a:spcPts val="800"/>
              </a:spcBef>
              <a:spcAft>
                <a:spcPts val="0"/>
              </a:spcAft>
              <a:buClr>
                <a:schemeClr val="dk1"/>
              </a:buClr>
              <a:buSzPts val="1500"/>
              <a:buNone/>
              <a:defRPr sz="1500"/>
            </a:lvl5pPr>
            <a:lvl6pPr indent="-228600" lvl="5" marL="2743200" rtl="0" algn="l">
              <a:lnSpc>
                <a:spcPct val="90000"/>
              </a:lnSpc>
              <a:spcBef>
                <a:spcPts val="800"/>
              </a:spcBef>
              <a:spcAft>
                <a:spcPts val="0"/>
              </a:spcAft>
              <a:buClr>
                <a:schemeClr val="dk1"/>
              </a:buClr>
              <a:buSzPts val="1500"/>
              <a:buNone/>
              <a:defRPr sz="1500"/>
            </a:lvl6pPr>
            <a:lvl7pPr indent="-228600" lvl="6" marL="3200400" rtl="0" algn="l">
              <a:lnSpc>
                <a:spcPct val="90000"/>
              </a:lnSpc>
              <a:spcBef>
                <a:spcPts val="800"/>
              </a:spcBef>
              <a:spcAft>
                <a:spcPts val="0"/>
              </a:spcAft>
              <a:buClr>
                <a:schemeClr val="dk1"/>
              </a:buClr>
              <a:buSzPts val="1500"/>
              <a:buNone/>
              <a:defRPr sz="1500"/>
            </a:lvl7pPr>
            <a:lvl8pPr indent="-228600" lvl="7" marL="3657600" rtl="0" algn="l">
              <a:lnSpc>
                <a:spcPct val="90000"/>
              </a:lnSpc>
              <a:spcBef>
                <a:spcPts val="800"/>
              </a:spcBef>
              <a:spcAft>
                <a:spcPts val="0"/>
              </a:spcAft>
              <a:buClr>
                <a:schemeClr val="dk1"/>
              </a:buClr>
              <a:buSzPts val="1500"/>
              <a:buNone/>
              <a:defRPr sz="1500"/>
            </a:lvl8pPr>
            <a:lvl9pPr indent="-228600" lvl="8" marL="4114800" rtl="0" algn="l">
              <a:lnSpc>
                <a:spcPct val="90000"/>
              </a:lnSpc>
              <a:spcBef>
                <a:spcPts val="800"/>
              </a:spcBef>
              <a:spcAft>
                <a:spcPts val="0"/>
              </a:spcAft>
              <a:buClr>
                <a:schemeClr val="dk1"/>
              </a:buClr>
              <a:buSzPts val="1500"/>
              <a:buNone/>
              <a:defRPr sz="1500"/>
            </a:lvl9pPr>
          </a:lstStyle>
          <a:p/>
        </p:txBody>
      </p:sp>
      <p:sp>
        <p:nvSpPr>
          <p:cNvPr id="140" name="Google Shape;140;p22"/>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1" name="Google Shape;141;p22"/>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2" name="Google Shape;142;p22"/>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rtl="0" algn="l">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45" name="Google Shape;145;p23"/>
          <p:cNvSpPr txBox="1"/>
          <p:nvPr>
            <p:ph idx="1" type="body"/>
          </p:nvPr>
        </p:nvSpPr>
        <p:spPr>
          <a:xfrm rot="5400000">
            <a:off x="5880600" y="-1884862"/>
            <a:ext cx="6526800" cy="157734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6" name="Google Shape;146;p23"/>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7" name="Google Shape;147;p23"/>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8" name="Google Shape;148;p23"/>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10700250" y="2934938"/>
            <a:ext cx="8717700" cy="3943200"/>
          </a:xfrm>
          <a:prstGeom prst="rect">
            <a:avLst/>
          </a:prstGeom>
          <a:noFill/>
          <a:ln>
            <a:noFill/>
          </a:ln>
        </p:spPr>
        <p:txBody>
          <a:bodyPr anchorCtr="0" anchor="ctr" bIns="68550" lIns="137150" spcFirstLastPara="1" rIns="137150" wrap="square" tIns="68550">
            <a:normAutofit/>
          </a:bodyPr>
          <a:lstStyle>
            <a:lvl1pPr lvl="0" rtl="0" algn="l">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51" name="Google Shape;151;p24"/>
          <p:cNvSpPr txBox="1"/>
          <p:nvPr>
            <p:ph idx="1" type="body"/>
          </p:nvPr>
        </p:nvSpPr>
        <p:spPr>
          <a:xfrm rot="5400000">
            <a:off x="2699250" y="-894112"/>
            <a:ext cx="8717700" cy="11601300"/>
          </a:xfrm>
          <a:prstGeom prst="rect">
            <a:avLst/>
          </a:prstGeom>
          <a:noFill/>
          <a:ln>
            <a:noFill/>
          </a:ln>
        </p:spPr>
        <p:txBody>
          <a:bodyPr anchorCtr="0" anchor="t" bIns="68550" lIns="137150" spcFirstLastPara="1" rIns="137150" wrap="square" tIns="68550">
            <a:normAutofit/>
          </a:bodyPr>
          <a:lstStyle>
            <a:lvl1pPr indent="-400050" lvl="0" marL="457200" rtl="0" algn="l">
              <a:lnSpc>
                <a:spcPct val="90000"/>
              </a:lnSpc>
              <a:spcBef>
                <a:spcPts val="15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52" name="Google Shape;152;p24"/>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53" name="Google Shape;153;p24"/>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rtl="0" algn="ct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54" name="Google Shape;154;p24"/>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3" name="Google Shape;163;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4" name="Google Shape;164;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7"/>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168" name="Google Shape;168;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3" name="Google Shape;173;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74" name="Google Shape;174;p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5" name="Google Shape;175;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29"/>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9" name="Google Shape;179;p29"/>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80" name="Google Shape;180;p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p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2" name="Google Shape;182;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5" name="Google Shape;185;p3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86" name="Google Shape;186;p3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87" name="Google Shape;187;p3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8" name="Google Shape;188;p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9" name="Google Shape;189;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31"/>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93" name="Google Shape;193;p31"/>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94" name="Google Shape;194;p31"/>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95" name="Google Shape;195;p31"/>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96" name="Google Shape;196;p3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7" name="Google Shape;197;p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8" name="Google Shape;198;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1" name="Google Shape;201;p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2" name="Google Shape;202;p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6" name="Google Shape;206;p33"/>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207" name="Google Shape;207;p33"/>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08" name="Google Shape;208;p3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9" name="Google Shape;209;p3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0" name="Google Shape;210;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3" name="Google Shape;213;p34"/>
          <p:cNvSpPr/>
          <p:nvPr>
            <p:ph idx="2" type="pic"/>
          </p:nvPr>
        </p:nvSpPr>
        <p:spPr>
          <a:xfrm>
            <a:off x="1792288" y="612775"/>
            <a:ext cx="5486400" cy="4114800"/>
          </a:xfrm>
          <a:prstGeom prst="rect">
            <a:avLst/>
          </a:prstGeom>
          <a:noFill/>
          <a:ln>
            <a:noFill/>
          </a:ln>
        </p:spPr>
      </p:sp>
      <p:sp>
        <p:nvSpPr>
          <p:cNvPr id="214" name="Google Shape;214;p3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15" name="Google Shape;215;p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6" name="Google Shape;216;p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7" name="Google Shape;217;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0" name="Google Shape;220;p35"/>
          <p:cNvSpPr txBox="1"/>
          <p:nvPr>
            <p:ph idx="1" type="body"/>
          </p:nvPr>
        </p:nvSpPr>
        <p:spPr>
          <a:xfrm rot="5400000">
            <a:off x="2308951"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21" name="Google Shape;221;p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p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3" name="Google Shape;223;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36"/>
          <p:cNvSpPr txBox="1"/>
          <p:nvPr>
            <p:ph type="title"/>
          </p:nvPr>
        </p:nvSpPr>
        <p:spPr>
          <a:xfrm rot="5400000">
            <a:off x="4732351" y="2171689"/>
            <a:ext cx="5851500" cy="20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6" name="Google Shape;226;p36"/>
          <p:cNvSpPr txBox="1"/>
          <p:nvPr>
            <p:ph idx="1" type="body"/>
          </p:nvPr>
        </p:nvSpPr>
        <p:spPr>
          <a:xfrm rot="5400000">
            <a:off x="541350" y="190487"/>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27" name="Google Shape;227;p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8" name="Google Shape;228;p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9" name="Google Shape;229;p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p:txBody>
      </p:sp>
      <p:sp>
        <p:nvSpPr>
          <p:cNvPr id="82" name="Google Shape;82;p13"/>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marR="0" rtl="0" algn="l">
              <a:spcBef>
                <a:spcPts val="0"/>
              </a:spcBef>
              <a:spcAft>
                <a:spcPts val="0"/>
              </a:spcAft>
              <a:buSzPts val="21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marR="0" rtl="0" algn="ctr">
              <a:spcBef>
                <a:spcPts val="0"/>
              </a:spcBef>
              <a:spcAft>
                <a:spcPts val="0"/>
              </a:spcAft>
              <a:buSzPts val="21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Google Shape;158;p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9" name="Google Shape;159;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33" name="Shape 233"/>
        <p:cNvGrpSpPr/>
        <p:nvPr/>
      </p:nvGrpSpPr>
      <p:grpSpPr>
        <a:xfrm>
          <a:off x="0" y="0"/>
          <a:ext cx="0" cy="0"/>
          <a:chOff x="0" y="0"/>
          <a:chExt cx="0" cy="0"/>
        </a:xfrm>
      </p:grpSpPr>
      <p:sp>
        <p:nvSpPr>
          <p:cNvPr id="234" name="Google Shape;234;p37"/>
          <p:cNvSpPr txBox="1"/>
          <p:nvPr/>
        </p:nvSpPr>
        <p:spPr>
          <a:xfrm>
            <a:off x="184425" y="3428997"/>
            <a:ext cx="18468600" cy="531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0"/>
              <a:buFont typeface="Arial"/>
              <a:buNone/>
            </a:pPr>
            <a:r>
              <a:rPr b="1" i="0" lang="en-US" sz="13000" u="none" cap="none" strike="noStrike">
                <a:solidFill>
                  <a:schemeClr val="lt1"/>
                </a:solidFill>
                <a:latin typeface="Josefin Sans"/>
                <a:ea typeface="Josefin Sans"/>
                <a:cs typeface="Josefin Sans"/>
                <a:sym typeface="Josefin Sans"/>
              </a:rPr>
              <a:t>NASPAA ACCREDITATION</a:t>
            </a:r>
            <a:endParaRPr b="1" i="0" sz="130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9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9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9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9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chemeClr val="dk1"/>
              </a:buClr>
              <a:buSzPts val="13000"/>
              <a:buFont typeface="Arial"/>
              <a:buNone/>
            </a:pPr>
            <a:r>
              <a:t/>
            </a:r>
            <a:endParaRPr b="1" i="0" sz="900" u="none" cap="none" strike="noStrike">
              <a:solidFill>
                <a:schemeClr val="lt1"/>
              </a:solidFill>
              <a:latin typeface="Josefin Sans"/>
              <a:ea typeface="Josefin Sans"/>
              <a:cs typeface="Josefin Sans"/>
              <a:sym typeface="Josefin Sans"/>
            </a:endParaRPr>
          </a:p>
          <a:p>
            <a:pPr indent="0" lvl="0" marL="0" marR="0" rtl="0" algn="l">
              <a:lnSpc>
                <a:spcPct val="90000"/>
              </a:lnSpc>
              <a:spcBef>
                <a:spcPts val="0"/>
              </a:spcBef>
              <a:spcAft>
                <a:spcPts val="0"/>
              </a:spcAft>
              <a:buClr>
                <a:schemeClr val="dk1"/>
              </a:buClr>
              <a:buSzPts val="2400"/>
              <a:buFont typeface="Arial"/>
              <a:buNone/>
            </a:pPr>
            <a:r>
              <a:rPr b="1" lang="en-US" sz="4500">
                <a:solidFill>
                  <a:schemeClr val="lt1"/>
                </a:solidFill>
                <a:latin typeface="Josefin Sans"/>
                <a:ea typeface="Josefin Sans"/>
                <a:cs typeface="Josefin Sans"/>
                <a:sym typeface="Josefin Sans"/>
              </a:rPr>
              <a:t>Standard 1: Managing the program strategically</a:t>
            </a:r>
            <a:endParaRPr b="1" i="0" sz="17937" u="none" cap="none" strike="noStrike">
              <a:solidFill>
                <a:srgbClr val="FFFFFF"/>
              </a:solidFill>
              <a:latin typeface="Josefin Sans"/>
              <a:ea typeface="Josefin Sans"/>
              <a:cs typeface="Josefin Sans"/>
              <a:sym typeface="Josefin Sans"/>
            </a:endParaRPr>
          </a:p>
        </p:txBody>
      </p:sp>
      <p:pic>
        <p:nvPicPr>
          <p:cNvPr id="235" name="Google Shape;235;p37"/>
          <p:cNvPicPr preferRelativeResize="0"/>
          <p:nvPr/>
        </p:nvPicPr>
        <p:blipFill rotWithShape="1">
          <a:blip r:embed="rId3">
            <a:alphaModFix/>
          </a:blip>
          <a:srcRect b="0" l="0" r="0" t="0"/>
          <a:stretch/>
        </p:blipFill>
        <p:spPr>
          <a:xfrm>
            <a:off x="0" y="-785800"/>
            <a:ext cx="18288000" cy="42148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44" name="Shape 344"/>
        <p:cNvGrpSpPr/>
        <p:nvPr/>
      </p:nvGrpSpPr>
      <p:grpSpPr>
        <a:xfrm>
          <a:off x="0" y="0"/>
          <a:ext cx="0" cy="0"/>
          <a:chOff x="0" y="0"/>
          <a:chExt cx="0" cy="0"/>
        </a:xfrm>
      </p:grpSpPr>
      <p:sp>
        <p:nvSpPr>
          <p:cNvPr id="345" name="Google Shape;345;p46"/>
          <p:cNvSpPr txBox="1"/>
          <p:nvPr/>
        </p:nvSpPr>
        <p:spPr>
          <a:xfrm>
            <a:off x="305792" y="9495948"/>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46" name="Google Shape;346;p46"/>
          <p:cNvSpPr txBox="1"/>
          <p:nvPr/>
        </p:nvSpPr>
        <p:spPr>
          <a:xfrm>
            <a:off x="311055" y="9013223"/>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47" name="Google Shape;347;p46"/>
          <p:cNvSpPr txBox="1"/>
          <p:nvPr/>
        </p:nvSpPr>
        <p:spPr>
          <a:xfrm>
            <a:off x="5065623" y="1877356"/>
            <a:ext cx="38337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WHAT WE DO</a:t>
            </a:r>
            <a:endParaRPr sz="2100"/>
          </a:p>
        </p:txBody>
      </p:sp>
      <p:sp>
        <p:nvSpPr>
          <p:cNvPr id="348" name="Google Shape;348;p46"/>
          <p:cNvSpPr txBox="1"/>
          <p:nvPr/>
        </p:nvSpPr>
        <p:spPr>
          <a:xfrm>
            <a:off x="5045952" y="2697737"/>
            <a:ext cx="3872700" cy="4340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Teaching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Research</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Co-authoring with Students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Guest Lectures and Talks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Student Engaged Learning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Project-Based Work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Advising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Career Counseling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Recruitment</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Student Social Gatherings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 Events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Community Conversations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Summer Book Club</a:t>
            </a:r>
            <a:endParaRPr sz="2100">
              <a:latin typeface="Josefin Sans"/>
              <a:ea typeface="Josefin Sans"/>
              <a:cs typeface="Josefin Sans"/>
              <a:sym typeface="Josefin Sans"/>
            </a:endParaRPr>
          </a:p>
        </p:txBody>
      </p:sp>
      <p:sp>
        <p:nvSpPr>
          <p:cNvPr id="349" name="Google Shape;349;p46"/>
          <p:cNvSpPr txBox="1"/>
          <p:nvPr/>
        </p:nvSpPr>
        <p:spPr>
          <a:xfrm>
            <a:off x="5031036" y="7490120"/>
            <a:ext cx="3919500" cy="20778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Strategic Planning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Diversity Efforts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Faculty Development</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Professional Development</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Curriculum Development &amp;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    Review</a:t>
            </a:r>
            <a:endParaRPr sz="2100">
              <a:latin typeface="Josefin Sans"/>
              <a:ea typeface="Josefin Sans"/>
              <a:cs typeface="Josefin Sans"/>
              <a:sym typeface="Josefin Sans"/>
            </a:endParaRPr>
          </a:p>
        </p:txBody>
      </p:sp>
      <p:sp>
        <p:nvSpPr>
          <p:cNvPr id="350" name="Google Shape;350;p46"/>
          <p:cNvSpPr txBox="1"/>
          <p:nvPr/>
        </p:nvSpPr>
        <p:spPr>
          <a:xfrm>
            <a:off x="681868" y="232233"/>
            <a:ext cx="16810800" cy="554100"/>
          </a:xfrm>
          <a:prstGeom prst="rect">
            <a:avLst/>
          </a:prstGeom>
          <a:solidFill>
            <a:srgbClr val="D8D8D8"/>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700">
                <a:solidFill>
                  <a:schemeClr val="dk1"/>
                </a:solidFill>
                <a:latin typeface="Josefin Sans"/>
                <a:ea typeface="Josefin Sans"/>
                <a:cs typeface="Josefin Sans"/>
                <a:sym typeface="Josefin Sans"/>
              </a:rPr>
              <a:t>College of Charleston Master of Public Administration Program</a:t>
            </a:r>
            <a:endParaRPr sz="2100">
              <a:latin typeface="Josefin Sans"/>
              <a:ea typeface="Josefin Sans"/>
              <a:cs typeface="Josefin Sans"/>
              <a:sym typeface="Josefin Sans"/>
            </a:endParaRPr>
          </a:p>
        </p:txBody>
      </p:sp>
      <p:sp>
        <p:nvSpPr>
          <p:cNvPr id="351" name="Google Shape;351;p46"/>
          <p:cNvSpPr txBox="1"/>
          <p:nvPr/>
        </p:nvSpPr>
        <p:spPr>
          <a:xfrm>
            <a:off x="681868" y="906135"/>
            <a:ext cx="16810800" cy="754200"/>
          </a:xfrm>
          <a:prstGeom prst="rect">
            <a:avLst/>
          </a:prstGeom>
          <a:solidFill>
            <a:schemeClr val="lt1"/>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i="1" lang="en-US" sz="2000">
                <a:solidFill>
                  <a:schemeClr val="dk1"/>
                </a:solidFill>
                <a:latin typeface="Josefin Sans"/>
                <a:ea typeface="Josefin Sans"/>
                <a:cs typeface="Josefin Sans"/>
                <a:sym typeface="Josefin Sans"/>
              </a:rPr>
              <a:t>Our mission is to prepare public service leaders. Upon graduation our students will have the ability to think critically and creatively about public issues, the dedication and capacity to serve a diverse community, and the skills to enter a professional position in a public organization. </a:t>
            </a:r>
            <a:endParaRPr sz="2000">
              <a:latin typeface="Josefin Sans"/>
              <a:ea typeface="Josefin Sans"/>
              <a:cs typeface="Josefin Sans"/>
              <a:sym typeface="Josefin Sans"/>
            </a:endParaRPr>
          </a:p>
        </p:txBody>
      </p:sp>
      <p:pic>
        <p:nvPicPr>
          <p:cNvPr descr="A picture containing food&#10;&#10;Description automatically generated" id="352" name="Google Shape;352;p46"/>
          <p:cNvPicPr preferRelativeResize="0"/>
          <p:nvPr/>
        </p:nvPicPr>
        <p:blipFill rotWithShape="1">
          <a:blip r:embed="rId3">
            <a:alphaModFix/>
          </a:blip>
          <a:srcRect b="0" l="0" r="0" t="0"/>
          <a:stretch/>
        </p:blipFill>
        <p:spPr>
          <a:xfrm>
            <a:off x="469682" y="9128022"/>
            <a:ext cx="2038940" cy="784830"/>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56" name="Shape 356"/>
        <p:cNvGrpSpPr/>
        <p:nvPr/>
      </p:nvGrpSpPr>
      <p:grpSpPr>
        <a:xfrm>
          <a:off x="0" y="0"/>
          <a:ext cx="0" cy="0"/>
          <a:chOff x="0" y="0"/>
          <a:chExt cx="0" cy="0"/>
        </a:xfrm>
      </p:grpSpPr>
      <p:sp>
        <p:nvSpPr>
          <p:cNvPr id="357" name="Google Shape;357;p47"/>
          <p:cNvSpPr/>
          <p:nvPr/>
        </p:nvSpPr>
        <p:spPr>
          <a:xfrm>
            <a:off x="0" y="0"/>
            <a:ext cx="18283500" cy="10287000"/>
          </a:xfrm>
          <a:prstGeom prst="rect">
            <a:avLst/>
          </a:prstGeom>
          <a:solidFill>
            <a:srgbClr val="023E8A"/>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58" name="Google Shape;358;p47"/>
          <p:cNvSpPr txBox="1"/>
          <p:nvPr>
            <p:ph type="title"/>
          </p:nvPr>
        </p:nvSpPr>
        <p:spPr>
          <a:xfrm>
            <a:off x="756125" y="488050"/>
            <a:ext cx="6756900" cy="2935500"/>
          </a:xfrm>
          <a:prstGeom prst="rect">
            <a:avLst/>
          </a:prstGeom>
          <a:noFill/>
          <a:ln>
            <a:noFill/>
          </a:ln>
        </p:spPr>
        <p:txBody>
          <a:bodyPr anchorCtr="0" anchor="b" bIns="68550" lIns="137150" spcFirstLastPara="1" rIns="137150" wrap="square" tIns="6855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6300">
                <a:solidFill>
                  <a:schemeClr val="lt1"/>
                </a:solidFill>
                <a:latin typeface="Josefin Sans"/>
                <a:ea typeface="Josefin Sans"/>
                <a:cs typeface="Josefin Sans"/>
                <a:sym typeface="Josefin Sans"/>
              </a:rPr>
              <a:t>Closing the Loop: Identifying the Data Collected</a:t>
            </a:r>
            <a:endParaRPr>
              <a:solidFill>
                <a:schemeClr val="lt1"/>
              </a:solidFill>
              <a:latin typeface="Josefin Sans"/>
              <a:ea typeface="Josefin Sans"/>
              <a:cs typeface="Josefin Sans"/>
              <a:sym typeface="Josefin Sans"/>
            </a:endParaRPr>
          </a:p>
        </p:txBody>
      </p:sp>
      <p:sp>
        <p:nvSpPr>
          <p:cNvPr id="359" name="Google Shape;359;p47"/>
          <p:cNvSpPr txBox="1"/>
          <p:nvPr>
            <p:ph idx="1" type="body"/>
          </p:nvPr>
        </p:nvSpPr>
        <p:spPr>
          <a:xfrm>
            <a:off x="566250" y="3743575"/>
            <a:ext cx="6756900" cy="6118800"/>
          </a:xfrm>
          <a:prstGeom prst="rect">
            <a:avLst/>
          </a:prstGeom>
          <a:noFill/>
          <a:ln>
            <a:noFill/>
          </a:ln>
        </p:spPr>
        <p:txBody>
          <a:bodyPr anchorCtr="0" anchor="t" bIns="68550" lIns="137150" spcFirstLastPara="1" rIns="137150" wrap="square" tIns="68550">
            <a:noAutofit/>
          </a:bodyPr>
          <a:lstStyle/>
          <a:p>
            <a:pPr indent="-330200" lvl="0" marL="342900" rtl="0" algn="l">
              <a:lnSpc>
                <a:spcPct val="90000"/>
              </a:lnSpc>
              <a:spcBef>
                <a:spcPts val="0"/>
              </a:spcBef>
              <a:spcAft>
                <a:spcPts val="0"/>
              </a:spcAft>
              <a:buClr>
                <a:schemeClr val="lt1"/>
              </a:buClr>
              <a:buSzPts val="2800"/>
              <a:buFont typeface="Josefin Sans"/>
              <a:buChar char="•"/>
            </a:pPr>
            <a:r>
              <a:rPr lang="en-US" sz="2800">
                <a:solidFill>
                  <a:schemeClr val="lt1"/>
                </a:solidFill>
                <a:latin typeface="Josefin Sans"/>
                <a:ea typeface="Josefin Sans"/>
                <a:cs typeface="Josefin Sans"/>
                <a:sym typeface="Josefin Sans"/>
              </a:rPr>
              <a:t>All programs collect data, the key here is to share data that is collected to inform decision making about your program goals. </a:t>
            </a:r>
            <a:endParaRPr sz="4000">
              <a:solidFill>
                <a:schemeClr val="lt1"/>
              </a:solidFill>
              <a:latin typeface="Josefin Sans"/>
              <a:ea typeface="Josefin Sans"/>
              <a:cs typeface="Josefin Sans"/>
              <a:sym typeface="Josefin Sans"/>
            </a:endParaRPr>
          </a:p>
          <a:p>
            <a:pPr indent="-330200" lvl="0" marL="342900" rtl="0" algn="l">
              <a:lnSpc>
                <a:spcPct val="90000"/>
              </a:lnSpc>
              <a:spcBef>
                <a:spcPts val="1500"/>
              </a:spcBef>
              <a:spcAft>
                <a:spcPts val="0"/>
              </a:spcAft>
              <a:buClr>
                <a:schemeClr val="lt1"/>
              </a:buClr>
              <a:buSzPts val="2800"/>
              <a:buFont typeface="Josefin Sans"/>
              <a:buChar char="•"/>
            </a:pPr>
            <a:r>
              <a:rPr lang="en-US" sz="2800">
                <a:solidFill>
                  <a:schemeClr val="lt1"/>
                </a:solidFill>
                <a:latin typeface="Josefin Sans"/>
                <a:ea typeface="Josefin Sans"/>
                <a:cs typeface="Josefin Sans"/>
                <a:sym typeface="Josefin Sans"/>
              </a:rPr>
              <a:t>Remember, the data you share to demonstrate compliance with Standard 1 is helping to build out the story of how your program accomplishes its mission-related goals and objectives.</a:t>
            </a:r>
            <a:endParaRPr sz="4000">
              <a:solidFill>
                <a:schemeClr val="lt1"/>
              </a:solidFill>
              <a:latin typeface="Josefin Sans"/>
              <a:ea typeface="Josefin Sans"/>
              <a:cs typeface="Josefin Sans"/>
              <a:sym typeface="Josefin Sans"/>
            </a:endParaRPr>
          </a:p>
          <a:p>
            <a:pPr indent="-330200" lvl="0" marL="342900" rtl="0" algn="l">
              <a:lnSpc>
                <a:spcPct val="90000"/>
              </a:lnSpc>
              <a:spcBef>
                <a:spcPts val="1500"/>
              </a:spcBef>
              <a:spcAft>
                <a:spcPts val="0"/>
              </a:spcAft>
              <a:buClr>
                <a:schemeClr val="lt1"/>
              </a:buClr>
              <a:buSzPts val="2800"/>
              <a:buFont typeface="Josefin Sans"/>
              <a:buChar char="•"/>
            </a:pPr>
            <a:r>
              <a:rPr lang="en-US" sz="2800">
                <a:solidFill>
                  <a:schemeClr val="lt1"/>
                </a:solidFill>
                <a:latin typeface="Josefin Sans"/>
                <a:ea typeface="Josefin Sans"/>
                <a:cs typeface="Josefin Sans"/>
                <a:sym typeface="Josefin Sans"/>
              </a:rPr>
              <a:t>Focus on data quality (not quantity) and share the information you use to make decisions for your program.</a:t>
            </a:r>
            <a:endParaRPr sz="4000">
              <a:solidFill>
                <a:schemeClr val="lt1"/>
              </a:solidFill>
              <a:latin typeface="Josefin Sans"/>
              <a:ea typeface="Josefin Sans"/>
              <a:cs typeface="Josefin Sans"/>
              <a:sym typeface="Josefin Sans"/>
            </a:endParaRPr>
          </a:p>
        </p:txBody>
      </p:sp>
      <p:pic>
        <p:nvPicPr>
          <p:cNvPr descr="People with tablet" id="360" name="Google Shape;360;p47"/>
          <p:cNvPicPr preferRelativeResize="0"/>
          <p:nvPr/>
        </p:nvPicPr>
        <p:blipFill rotWithShape="1">
          <a:blip r:embed="rId3">
            <a:alphaModFix/>
          </a:blip>
          <a:srcRect b="0" l="18331" r="14716" t="0"/>
          <a:stretch/>
        </p:blipFill>
        <p:spPr>
          <a:xfrm>
            <a:off x="7967553" y="15"/>
            <a:ext cx="10318163" cy="1028700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64" name="Shape 364"/>
        <p:cNvGrpSpPr/>
        <p:nvPr/>
      </p:nvGrpSpPr>
      <p:grpSpPr>
        <a:xfrm>
          <a:off x="0" y="0"/>
          <a:ext cx="0" cy="0"/>
          <a:chOff x="0" y="0"/>
          <a:chExt cx="0" cy="0"/>
        </a:xfrm>
      </p:grpSpPr>
      <p:sp>
        <p:nvSpPr>
          <p:cNvPr id="365" name="Google Shape;365;p48"/>
          <p:cNvSpPr txBox="1"/>
          <p:nvPr/>
        </p:nvSpPr>
        <p:spPr>
          <a:xfrm>
            <a:off x="311055" y="9567323"/>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66" name="Google Shape;366;p48"/>
          <p:cNvSpPr txBox="1"/>
          <p:nvPr/>
        </p:nvSpPr>
        <p:spPr>
          <a:xfrm>
            <a:off x="311055" y="9013223"/>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67" name="Google Shape;367;p48"/>
          <p:cNvSpPr txBox="1"/>
          <p:nvPr/>
        </p:nvSpPr>
        <p:spPr>
          <a:xfrm>
            <a:off x="9465503" y="1855080"/>
            <a:ext cx="3668400" cy="7851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100">
                <a:solidFill>
                  <a:schemeClr val="dk1"/>
                </a:solidFill>
                <a:latin typeface="Josefin Sans"/>
                <a:ea typeface="Josefin Sans"/>
                <a:cs typeface="Josefin Sans"/>
                <a:sym typeface="Josefin Sans"/>
              </a:rPr>
              <a:t>INFORMATION COLLECTED</a:t>
            </a:r>
            <a:endParaRPr sz="1800">
              <a:latin typeface="Josefin Sans"/>
              <a:ea typeface="Josefin Sans"/>
              <a:cs typeface="Josefin Sans"/>
              <a:sym typeface="Josefin Sans"/>
            </a:endParaRPr>
          </a:p>
        </p:txBody>
      </p:sp>
      <p:sp>
        <p:nvSpPr>
          <p:cNvPr id="368" name="Google Shape;368;p48"/>
          <p:cNvSpPr txBox="1"/>
          <p:nvPr/>
        </p:nvSpPr>
        <p:spPr>
          <a:xfrm>
            <a:off x="9465503" y="2768347"/>
            <a:ext cx="3668400" cy="2401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Teaching Observations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Course Evaluations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Reflective Essay Assignments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    &amp; Review</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Portfolio Review</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Degree Completion</a:t>
            </a:r>
            <a:endParaRPr sz="2100">
              <a:latin typeface="Josefin Sans"/>
              <a:ea typeface="Josefin Sans"/>
              <a:cs typeface="Josefin Sans"/>
              <a:sym typeface="Josefin Sans"/>
            </a:endParaRPr>
          </a:p>
        </p:txBody>
      </p:sp>
      <p:sp>
        <p:nvSpPr>
          <p:cNvPr id="369" name="Google Shape;369;p48"/>
          <p:cNvSpPr txBox="1"/>
          <p:nvPr/>
        </p:nvSpPr>
        <p:spPr>
          <a:xfrm>
            <a:off x="9465501" y="5297697"/>
            <a:ext cx="3668400" cy="1754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Annual Faculty Review</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Scholarly Productivity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Conference Participation</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Adjunct Credentialing &amp;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    Evaluation</a:t>
            </a:r>
            <a:endParaRPr sz="2100">
              <a:latin typeface="Josefin Sans"/>
              <a:ea typeface="Josefin Sans"/>
              <a:cs typeface="Josefin Sans"/>
              <a:sym typeface="Josefin Sans"/>
            </a:endParaRPr>
          </a:p>
        </p:txBody>
      </p:sp>
      <p:sp>
        <p:nvSpPr>
          <p:cNvPr id="370" name="Google Shape;370;p48"/>
          <p:cNvSpPr txBox="1"/>
          <p:nvPr/>
        </p:nvSpPr>
        <p:spPr>
          <a:xfrm>
            <a:off x="9465503" y="7201945"/>
            <a:ext cx="3668400" cy="14313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Recent Graduate Survey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 Survey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Internship Supervisor Survey</a:t>
            </a:r>
            <a:endParaRPr sz="2100">
              <a:latin typeface="Josefin Sans"/>
              <a:ea typeface="Josefin Sans"/>
              <a:cs typeface="Josefin Sans"/>
              <a:sym typeface="Josefin Sans"/>
            </a:endParaRPr>
          </a:p>
        </p:txBody>
      </p:sp>
      <p:sp>
        <p:nvSpPr>
          <p:cNvPr id="371" name="Google Shape;371;p48"/>
          <p:cNvSpPr txBox="1"/>
          <p:nvPr/>
        </p:nvSpPr>
        <p:spPr>
          <a:xfrm>
            <a:off x="9465504" y="8782782"/>
            <a:ext cx="36684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Enrollment Statistics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Budget Adequacy</a:t>
            </a:r>
            <a:endParaRPr sz="2100">
              <a:latin typeface="Josefin Sans"/>
              <a:ea typeface="Josefin Sans"/>
              <a:cs typeface="Josefin Sans"/>
              <a:sym typeface="Josefin Sans"/>
            </a:endParaRPr>
          </a:p>
        </p:txBody>
      </p:sp>
      <p:sp>
        <p:nvSpPr>
          <p:cNvPr id="372" name="Google Shape;372;p48"/>
          <p:cNvSpPr txBox="1"/>
          <p:nvPr/>
        </p:nvSpPr>
        <p:spPr>
          <a:xfrm>
            <a:off x="681868" y="232233"/>
            <a:ext cx="16810800" cy="554100"/>
          </a:xfrm>
          <a:prstGeom prst="rect">
            <a:avLst/>
          </a:prstGeom>
          <a:solidFill>
            <a:srgbClr val="D8D8D8"/>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700">
                <a:solidFill>
                  <a:schemeClr val="dk1"/>
                </a:solidFill>
                <a:latin typeface="Josefin Sans"/>
                <a:ea typeface="Josefin Sans"/>
                <a:cs typeface="Josefin Sans"/>
                <a:sym typeface="Josefin Sans"/>
              </a:rPr>
              <a:t>College of Charleston Master of Public Administration Program</a:t>
            </a:r>
            <a:endParaRPr sz="2100">
              <a:latin typeface="Josefin Sans"/>
              <a:ea typeface="Josefin Sans"/>
              <a:cs typeface="Josefin Sans"/>
              <a:sym typeface="Josefin Sans"/>
            </a:endParaRPr>
          </a:p>
        </p:txBody>
      </p:sp>
      <p:sp>
        <p:nvSpPr>
          <p:cNvPr id="373" name="Google Shape;373;p48"/>
          <p:cNvSpPr txBox="1"/>
          <p:nvPr/>
        </p:nvSpPr>
        <p:spPr>
          <a:xfrm>
            <a:off x="681868" y="906135"/>
            <a:ext cx="16810800" cy="754200"/>
          </a:xfrm>
          <a:prstGeom prst="rect">
            <a:avLst/>
          </a:prstGeom>
          <a:solidFill>
            <a:schemeClr val="lt1"/>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i="1" lang="en-US" sz="2000">
                <a:solidFill>
                  <a:schemeClr val="dk1"/>
                </a:solidFill>
                <a:latin typeface="Josefin Sans"/>
                <a:ea typeface="Josefin Sans"/>
                <a:cs typeface="Josefin Sans"/>
                <a:sym typeface="Josefin Sans"/>
              </a:rPr>
              <a:t>Our mission is to prepare public service leaders. Upon graduation our students will have the ability to think critically and creatively about public issues, the dedication and capacity to serve a diverse community, and the skills to enter a professional position in a public organization. </a:t>
            </a:r>
            <a:endParaRPr sz="2000">
              <a:latin typeface="Josefin Sans"/>
              <a:ea typeface="Josefin Sans"/>
              <a:cs typeface="Josefin Sans"/>
              <a:sym typeface="Josefin Sans"/>
            </a:endParaRPr>
          </a:p>
        </p:txBody>
      </p:sp>
      <p:pic>
        <p:nvPicPr>
          <p:cNvPr descr="A picture containing food&#10;&#10;Description automatically generated" id="374" name="Google Shape;374;p48"/>
          <p:cNvPicPr preferRelativeResize="0"/>
          <p:nvPr/>
        </p:nvPicPr>
        <p:blipFill rotWithShape="1">
          <a:blip r:embed="rId3">
            <a:alphaModFix/>
          </a:blip>
          <a:srcRect b="0" l="0" r="0" t="0"/>
          <a:stretch/>
        </p:blipFill>
        <p:spPr>
          <a:xfrm>
            <a:off x="474932" y="9175197"/>
            <a:ext cx="2038940" cy="784830"/>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78" name="Shape 378"/>
        <p:cNvGrpSpPr/>
        <p:nvPr/>
      </p:nvGrpSpPr>
      <p:grpSpPr>
        <a:xfrm>
          <a:off x="0" y="0"/>
          <a:ext cx="0" cy="0"/>
          <a:chOff x="0" y="0"/>
          <a:chExt cx="0" cy="0"/>
        </a:xfrm>
      </p:grpSpPr>
      <p:sp>
        <p:nvSpPr>
          <p:cNvPr id="379" name="Google Shape;379;p49"/>
          <p:cNvSpPr/>
          <p:nvPr/>
        </p:nvSpPr>
        <p:spPr>
          <a:xfrm>
            <a:off x="0" y="0"/>
            <a:ext cx="18283500" cy="10287000"/>
          </a:xfrm>
          <a:prstGeom prst="rect">
            <a:avLst/>
          </a:prstGeom>
          <a:solidFill>
            <a:srgbClr val="023E8A"/>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80" name="Google Shape;380;p49"/>
          <p:cNvSpPr txBox="1"/>
          <p:nvPr>
            <p:ph type="title"/>
          </p:nvPr>
        </p:nvSpPr>
        <p:spPr>
          <a:xfrm>
            <a:off x="770750" y="547700"/>
            <a:ext cx="8363400" cy="2710800"/>
          </a:xfrm>
          <a:prstGeom prst="rect">
            <a:avLst/>
          </a:prstGeom>
          <a:noFill/>
          <a:ln>
            <a:noFill/>
          </a:ln>
        </p:spPr>
        <p:txBody>
          <a:bodyPr anchorCtr="0" anchor="ctr" bIns="68550" lIns="137150" spcFirstLastPara="1" rIns="137150" wrap="square" tIns="68550">
            <a:normAutofit/>
          </a:bodyPr>
          <a:lstStyle/>
          <a:p>
            <a:pPr indent="0" lvl="0" marL="0" rtl="0" algn="l">
              <a:lnSpc>
                <a:spcPct val="90000"/>
              </a:lnSpc>
              <a:spcBef>
                <a:spcPts val="0"/>
              </a:spcBef>
              <a:spcAft>
                <a:spcPts val="0"/>
              </a:spcAft>
              <a:buClr>
                <a:schemeClr val="dk1"/>
              </a:buClr>
              <a:buSzPts val="6600"/>
              <a:buFont typeface="Calibri"/>
              <a:buNone/>
            </a:pPr>
            <a:r>
              <a:rPr lang="en-US">
                <a:solidFill>
                  <a:schemeClr val="lt1"/>
                </a:solidFill>
                <a:latin typeface="Josefin Sans"/>
                <a:ea typeface="Josefin Sans"/>
                <a:cs typeface="Josefin Sans"/>
                <a:sym typeface="Josefin Sans"/>
              </a:rPr>
              <a:t>Closing the Loop: </a:t>
            </a:r>
            <a:br>
              <a:rPr lang="en-US">
                <a:solidFill>
                  <a:schemeClr val="lt1"/>
                </a:solidFill>
                <a:latin typeface="Josefin Sans"/>
                <a:ea typeface="Josefin Sans"/>
                <a:cs typeface="Josefin Sans"/>
                <a:sym typeface="Josefin Sans"/>
              </a:rPr>
            </a:br>
            <a:r>
              <a:rPr lang="en-US">
                <a:solidFill>
                  <a:schemeClr val="lt1"/>
                </a:solidFill>
                <a:latin typeface="Josefin Sans"/>
                <a:ea typeface="Josefin Sans"/>
                <a:cs typeface="Josefin Sans"/>
                <a:sym typeface="Josefin Sans"/>
              </a:rPr>
              <a:t>The Added Bonus</a:t>
            </a:r>
            <a:endParaRPr>
              <a:solidFill>
                <a:schemeClr val="lt1"/>
              </a:solidFill>
              <a:latin typeface="Josefin Sans"/>
              <a:ea typeface="Josefin Sans"/>
              <a:cs typeface="Josefin Sans"/>
              <a:sym typeface="Josefin Sans"/>
            </a:endParaRPr>
          </a:p>
        </p:txBody>
      </p:sp>
      <p:sp>
        <p:nvSpPr>
          <p:cNvPr id="381" name="Google Shape;381;p49"/>
          <p:cNvSpPr txBox="1"/>
          <p:nvPr>
            <p:ph idx="1" type="body"/>
          </p:nvPr>
        </p:nvSpPr>
        <p:spPr>
          <a:xfrm>
            <a:off x="644900" y="3110600"/>
            <a:ext cx="7537500" cy="6874200"/>
          </a:xfrm>
          <a:prstGeom prst="rect">
            <a:avLst/>
          </a:prstGeom>
          <a:noFill/>
          <a:ln>
            <a:noFill/>
          </a:ln>
        </p:spPr>
        <p:txBody>
          <a:bodyPr anchorCtr="0" anchor="t" bIns="68550" lIns="137150" spcFirstLastPara="1" rIns="137150" wrap="square" tIns="68550">
            <a:normAutofit lnSpcReduction="20000"/>
          </a:bodyPr>
          <a:lstStyle/>
          <a:p>
            <a:pPr indent="-374650" lvl="0" marL="342900" rtl="0" algn="l">
              <a:lnSpc>
                <a:spcPct val="90000"/>
              </a:lnSpc>
              <a:spcBef>
                <a:spcPts val="0"/>
              </a:spcBef>
              <a:spcAft>
                <a:spcPts val="0"/>
              </a:spcAft>
              <a:buClr>
                <a:schemeClr val="lt1"/>
              </a:buClr>
              <a:buSzPts val="3500"/>
              <a:buFont typeface="Josefin Sans"/>
              <a:buChar char="•"/>
            </a:pPr>
            <a:r>
              <a:rPr lang="en-US" sz="3500">
                <a:solidFill>
                  <a:schemeClr val="lt1"/>
                </a:solidFill>
                <a:latin typeface="Josefin Sans"/>
                <a:ea typeface="Josefin Sans"/>
                <a:cs typeface="Josefin Sans"/>
                <a:sym typeface="Josefin Sans"/>
              </a:rPr>
              <a:t>Let’s review the parts of your story that have been shared:</a:t>
            </a:r>
            <a:endParaRPr sz="4700">
              <a:solidFill>
                <a:schemeClr val="lt1"/>
              </a:solidFill>
              <a:latin typeface="Josefin Sans"/>
              <a:ea typeface="Josefin Sans"/>
              <a:cs typeface="Josefin Sans"/>
              <a:sym typeface="Josefin Sans"/>
            </a:endParaRPr>
          </a:p>
          <a:p>
            <a:pPr indent="-374650" lvl="1" marL="1028700" rtl="0" algn="l">
              <a:lnSpc>
                <a:spcPct val="90000"/>
              </a:lnSpc>
              <a:spcBef>
                <a:spcPts val="800"/>
              </a:spcBef>
              <a:spcAft>
                <a:spcPts val="0"/>
              </a:spcAft>
              <a:buClr>
                <a:schemeClr val="lt1"/>
              </a:buClr>
              <a:buSzPts val="2900"/>
              <a:buFont typeface="Josefin Sans"/>
              <a:buChar char="•"/>
            </a:pPr>
            <a:r>
              <a:rPr lang="en-US" sz="2900">
                <a:solidFill>
                  <a:schemeClr val="lt1"/>
                </a:solidFill>
                <a:latin typeface="Josefin Sans"/>
                <a:ea typeface="Josefin Sans"/>
                <a:cs typeface="Josefin Sans"/>
                <a:sym typeface="Josefin Sans"/>
              </a:rPr>
              <a:t>Program mission</a:t>
            </a:r>
            <a:endParaRPr sz="4100">
              <a:solidFill>
                <a:schemeClr val="lt1"/>
              </a:solidFill>
              <a:latin typeface="Josefin Sans"/>
              <a:ea typeface="Josefin Sans"/>
              <a:cs typeface="Josefin Sans"/>
              <a:sym typeface="Josefin Sans"/>
            </a:endParaRPr>
          </a:p>
          <a:p>
            <a:pPr indent="-374650" lvl="1" marL="1028700" rtl="0" algn="l">
              <a:lnSpc>
                <a:spcPct val="90000"/>
              </a:lnSpc>
              <a:spcBef>
                <a:spcPts val="800"/>
              </a:spcBef>
              <a:spcAft>
                <a:spcPts val="0"/>
              </a:spcAft>
              <a:buClr>
                <a:schemeClr val="lt1"/>
              </a:buClr>
              <a:buSzPts val="2900"/>
              <a:buFont typeface="Josefin Sans"/>
              <a:buChar char="•"/>
            </a:pPr>
            <a:r>
              <a:rPr lang="en-US" sz="2900">
                <a:solidFill>
                  <a:schemeClr val="lt1"/>
                </a:solidFill>
                <a:latin typeface="Josefin Sans"/>
                <a:ea typeface="Josefin Sans"/>
                <a:cs typeface="Josefin Sans"/>
                <a:sym typeface="Josefin Sans"/>
              </a:rPr>
              <a:t>Program stakeholders</a:t>
            </a:r>
            <a:endParaRPr sz="4100">
              <a:solidFill>
                <a:schemeClr val="lt1"/>
              </a:solidFill>
              <a:latin typeface="Josefin Sans"/>
              <a:ea typeface="Josefin Sans"/>
              <a:cs typeface="Josefin Sans"/>
              <a:sym typeface="Josefin Sans"/>
            </a:endParaRPr>
          </a:p>
          <a:p>
            <a:pPr indent="-374650" lvl="1" marL="1028700" rtl="0" algn="l">
              <a:lnSpc>
                <a:spcPct val="90000"/>
              </a:lnSpc>
              <a:spcBef>
                <a:spcPts val="800"/>
              </a:spcBef>
              <a:spcAft>
                <a:spcPts val="0"/>
              </a:spcAft>
              <a:buClr>
                <a:schemeClr val="lt1"/>
              </a:buClr>
              <a:buSzPts val="2900"/>
              <a:buFont typeface="Josefin Sans"/>
              <a:buChar char="•"/>
            </a:pPr>
            <a:r>
              <a:rPr lang="en-US" sz="2900">
                <a:solidFill>
                  <a:schemeClr val="lt1"/>
                </a:solidFill>
                <a:latin typeface="Josefin Sans"/>
                <a:ea typeface="Josefin Sans"/>
                <a:cs typeface="Josefin Sans"/>
                <a:sym typeface="Josefin Sans"/>
              </a:rPr>
              <a:t>Goals that have been established to achieve that mission</a:t>
            </a:r>
            <a:endParaRPr sz="4100">
              <a:solidFill>
                <a:schemeClr val="lt1"/>
              </a:solidFill>
              <a:latin typeface="Josefin Sans"/>
              <a:ea typeface="Josefin Sans"/>
              <a:cs typeface="Josefin Sans"/>
              <a:sym typeface="Josefin Sans"/>
            </a:endParaRPr>
          </a:p>
          <a:p>
            <a:pPr indent="-374650" lvl="1" marL="1028700" rtl="0" algn="l">
              <a:lnSpc>
                <a:spcPct val="90000"/>
              </a:lnSpc>
              <a:spcBef>
                <a:spcPts val="800"/>
              </a:spcBef>
              <a:spcAft>
                <a:spcPts val="0"/>
              </a:spcAft>
              <a:buClr>
                <a:schemeClr val="lt1"/>
              </a:buClr>
              <a:buSzPts val="2900"/>
              <a:buFont typeface="Josefin Sans"/>
              <a:buChar char="•"/>
            </a:pPr>
            <a:r>
              <a:rPr lang="en-US" sz="2900">
                <a:solidFill>
                  <a:schemeClr val="lt1"/>
                </a:solidFill>
                <a:latin typeface="Josefin Sans"/>
                <a:ea typeface="Josefin Sans"/>
                <a:cs typeface="Josefin Sans"/>
                <a:sym typeface="Josefin Sans"/>
              </a:rPr>
              <a:t>Activities that will be undertaken to accomplish the goals</a:t>
            </a:r>
            <a:endParaRPr sz="4100">
              <a:solidFill>
                <a:schemeClr val="lt1"/>
              </a:solidFill>
              <a:latin typeface="Josefin Sans"/>
              <a:ea typeface="Josefin Sans"/>
              <a:cs typeface="Josefin Sans"/>
              <a:sym typeface="Josefin Sans"/>
            </a:endParaRPr>
          </a:p>
          <a:p>
            <a:pPr indent="-374650" lvl="1" marL="1028700" rtl="0" algn="l">
              <a:lnSpc>
                <a:spcPct val="90000"/>
              </a:lnSpc>
              <a:spcBef>
                <a:spcPts val="800"/>
              </a:spcBef>
              <a:spcAft>
                <a:spcPts val="0"/>
              </a:spcAft>
              <a:buClr>
                <a:schemeClr val="lt1"/>
              </a:buClr>
              <a:buSzPts val="2900"/>
              <a:buFont typeface="Josefin Sans"/>
              <a:buChar char="•"/>
            </a:pPr>
            <a:r>
              <a:rPr lang="en-US" sz="2900">
                <a:solidFill>
                  <a:schemeClr val="lt1"/>
                </a:solidFill>
                <a:latin typeface="Josefin Sans"/>
                <a:ea typeface="Josefin Sans"/>
                <a:cs typeface="Josefin Sans"/>
                <a:sym typeface="Josefin Sans"/>
              </a:rPr>
              <a:t>Information collected to make sure outcomes are achieved</a:t>
            </a:r>
            <a:endParaRPr sz="2900">
              <a:solidFill>
                <a:schemeClr val="lt1"/>
              </a:solidFill>
              <a:latin typeface="Josefin Sans"/>
              <a:ea typeface="Josefin Sans"/>
              <a:cs typeface="Josefin Sans"/>
              <a:sym typeface="Josefin Sans"/>
            </a:endParaRPr>
          </a:p>
          <a:p>
            <a:pPr indent="-349250" lvl="0" marL="342900" rtl="0" algn="l">
              <a:lnSpc>
                <a:spcPct val="90000"/>
              </a:lnSpc>
              <a:spcBef>
                <a:spcPts val="800"/>
              </a:spcBef>
              <a:spcAft>
                <a:spcPts val="0"/>
              </a:spcAft>
              <a:buClr>
                <a:schemeClr val="lt1"/>
              </a:buClr>
              <a:buSzPts val="2900"/>
              <a:buFont typeface="Josefin Sans"/>
              <a:buChar char="•"/>
            </a:pPr>
            <a:r>
              <a:rPr lang="en-US" sz="3500">
                <a:solidFill>
                  <a:schemeClr val="lt1"/>
                </a:solidFill>
                <a:latin typeface="Josefin Sans"/>
                <a:ea typeface="Josefin Sans"/>
                <a:cs typeface="Josefin Sans"/>
                <a:sym typeface="Josefin Sans"/>
              </a:rPr>
              <a:t>When programs tell a coherent story in Standard 1, they have implicitly shared their logic model, AND they have a strong value proposition that is the foundation for the remaining Standards.</a:t>
            </a:r>
            <a:r>
              <a:rPr lang="en-US" sz="3500"/>
              <a:t> </a:t>
            </a:r>
            <a:endParaRPr sz="4700"/>
          </a:p>
        </p:txBody>
      </p:sp>
      <p:pic>
        <p:nvPicPr>
          <p:cNvPr id="382" name="Google Shape;382;p49"/>
          <p:cNvPicPr preferRelativeResize="0"/>
          <p:nvPr/>
        </p:nvPicPr>
        <p:blipFill>
          <a:blip r:embed="rId3">
            <a:alphaModFix/>
          </a:blip>
          <a:stretch>
            <a:fillRect/>
          </a:stretch>
        </p:blipFill>
        <p:spPr>
          <a:xfrm>
            <a:off x="8619948" y="0"/>
            <a:ext cx="9663556" cy="10286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86" name="Shape 386"/>
        <p:cNvGrpSpPr/>
        <p:nvPr/>
      </p:nvGrpSpPr>
      <p:grpSpPr>
        <a:xfrm>
          <a:off x="0" y="0"/>
          <a:ext cx="0" cy="0"/>
          <a:chOff x="0" y="0"/>
          <a:chExt cx="0" cy="0"/>
        </a:xfrm>
      </p:grpSpPr>
      <p:sp>
        <p:nvSpPr>
          <p:cNvPr id="387" name="Google Shape;387;p50"/>
          <p:cNvSpPr txBox="1"/>
          <p:nvPr/>
        </p:nvSpPr>
        <p:spPr>
          <a:xfrm>
            <a:off x="311055" y="9480198"/>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88" name="Google Shape;388;p50"/>
          <p:cNvSpPr txBox="1"/>
          <p:nvPr/>
        </p:nvSpPr>
        <p:spPr>
          <a:xfrm>
            <a:off x="311055" y="9013223"/>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89" name="Google Shape;389;p50"/>
          <p:cNvSpPr txBox="1"/>
          <p:nvPr/>
        </p:nvSpPr>
        <p:spPr>
          <a:xfrm>
            <a:off x="797420" y="2923383"/>
            <a:ext cx="3701700" cy="27705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Students</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Faculty</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Staff</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Department of Political Science</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College of Humanities &amp; Social </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    Sciences</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Graduate College</a:t>
            </a:r>
            <a:endParaRPr sz="1900">
              <a:latin typeface="Josefin Sans"/>
              <a:ea typeface="Josefin Sans"/>
              <a:cs typeface="Josefin Sans"/>
              <a:sym typeface="Josefin Sans"/>
            </a:endParaRPr>
          </a:p>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Riley Center</a:t>
            </a:r>
            <a:endParaRPr sz="1900">
              <a:latin typeface="Josefin Sans"/>
              <a:ea typeface="Josefin Sans"/>
              <a:cs typeface="Josefin Sans"/>
              <a:sym typeface="Josefin Sans"/>
            </a:endParaRPr>
          </a:p>
        </p:txBody>
      </p:sp>
      <p:sp>
        <p:nvSpPr>
          <p:cNvPr id="390" name="Google Shape;390;p50"/>
          <p:cNvSpPr txBox="1"/>
          <p:nvPr/>
        </p:nvSpPr>
        <p:spPr>
          <a:xfrm>
            <a:off x="779940" y="6092417"/>
            <a:ext cx="3701700" cy="1754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Advisory Committee Members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Project Partners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Internship Coordinators</a:t>
            </a:r>
            <a:endParaRPr sz="2100">
              <a:latin typeface="Josefin Sans"/>
              <a:ea typeface="Josefin Sans"/>
              <a:cs typeface="Josefin Sans"/>
              <a:sym typeface="Josefin Sans"/>
            </a:endParaRPr>
          </a:p>
        </p:txBody>
      </p:sp>
      <p:sp>
        <p:nvSpPr>
          <p:cNvPr id="391" name="Google Shape;391;p50"/>
          <p:cNvSpPr txBox="1"/>
          <p:nvPr/>
        </p:nvSpPr>
        <p:spPr>
          <a:xfrm>
            <a:off x="799288" y="8037627"/>
            <a:ext cx="36630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NASPAA</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SACS</a:t>
            </a:r>
            <a:endParaRPr sz="2100">
              <a:latin typeface="Josefin Sans"/>
              <a:ea typeface="Josefin Sans"/>
              <a:cs typeface="Josefin Sans"/>
              <a:sym typeface="Josefin Sans"/>
            </a:endParaRPr>
          </a:p>
        </p:txBody>
      </p:sp>
      <p:sp>
        <p:nvSpPr>
          <p:cNvPr id="392" name="Google Shape;392;p50"/>
          <p:cNvSpPr txBox="1"/>
          <p:nvPr/>
        </p:nvSpPr>
        <p:spPr>
          <a:xfrm>
            <a:off x="5065623" y="1877356"/>
            <a:ext cx="38337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WHAT WE DO</a:t>
            </a:r>
            <a:endParaRPr sz="2100">
              <a:latin typeface="Josefin Sans"/>
              <a:ea typeface="Josefin Sans"/>
              <a:cs typeface="Josefin Sans"/>
              <a:sym typeface="Josefin Sans"/>
            </a:endParaRPr>
          </a:p>
        </p:txBody>
      </p:sp>
      <p:sp>
        <p:nvSpPr>
          <p:cNvPr id="393" name="Google Shape;393;p50"/>
          <p:cNvSpPr txBox="1"/>
          <p:nvPr/>
        </p:nvSpPr>
        <p:spPr>
          <a:xfrm>
            <a:off x="779940" y="1881413"/>
            <a:ext cx="37017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WHO WE COUNT ON</a:t>
            </a:r>
            <a:endParaRPr sz="2100">
              <a:latin typeface="Josefin Sans"/>
              <a:ea typeface="Josefin Sans"/>
              <a:cs typeface="Josefin Sans"/>
              <a:sym typeface="Josefin Sans"/>
            </a:endParaRPr>
          </a:p>
        </p:txBody>
      </p:sp>
      <p:sp>
        <p:nvSpPr>
          <p:cNvPr id="394" name="Google Shape;394;p50"/>
          <p:cNvSpPr txBox="1"/>
          <p:nvPr/>
        </p:nvSpPr>
        <p:spPr>
          <a:xfrm>
            <a:off x="9465503" y="1855080"/>
            <a:ext cx="34308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HOW WE MEASURE</a:t>
            </a:r>
            <a:endParaRPr sz="2100">
              <a:latin typeface="Josefin Sans"/>
              <a:ea typeface="Josefin Sans"/>
              <a:cs typeface="Josefin Sans"/>
              <a:sym typeface="Josefin Sans"/>
            </a:endParaRPr>
          </a:p>
        </p:txBody>
      </p:sp>
      <p:sp>
        <p:nvSpPr>
          <p:cNvPr id="395" name="Google Shape;395;p50"/>
          <p:cNvSpPr txBox="1"/>
          <p:nvPr/>
        </p:nvSpPr>
        <p:spPr>
          <a:xfrm>
            <a:off x="13311495" y="1863677"/>
            <a:ext cx="41865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TO CREATE</a:t>
            </a:r>
            <a:endParaRPr sz="2100">
              <a:latin typeface="Josefin Sans"/>
              <a:ea typeface="Josefin Sans"/>
              <a:cs typeface="Josefin Sans"/>
              <a:sym typeface="Josefin Sans"/>
            </a:endParaRPr>
          </a:p>
        </p:txBody>
      </p:sp>
      <p:sp>
        <p:nvSpPr>
          <p:cNvPr id="396" name="Google Shape;396;p50"/>
          <p:cNvSpPr txBox="1"/>
          <p:nvPr/>
        </p:nvSpPr>
        <p:spPr>
          <a:xfrm>
            <a:off x="5045952" y="2697737"/>
            <a:ext cx="3872700" cy="4340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Teaching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Research</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Co-authoring with Students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Guest Lectures and Talks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Student Engaged Learning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Project-Based Work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Advising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Career Counseling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Recruitment</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Student Social Gatherings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 Events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Community Conversations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Summer Book Club</a:t>
            </a:r>
            <a:endParaRPr sz="2100">
              <a:latin typeface="Josefin Sans"/>
              <a:ea typeface="Josefin Sans"/>
              <a:cs typeface="Josefin Sans"/>
              <a:sym typeface="Josefin Sans"/>
            </a:endParaRPr>
          </a:p>
        </p:txBody>
      </p:sp>
      <p:sp>
        <p:nvSpPr>
          <p:cNvPr id="397" name="Google Shape;397;p50"/>
          <p:cNvSpPr txBox="1"/>
          <p:nvPr/>
        </p:nvSpPr>
        <p:spPr>
          <a:xfrm>
            <a:off x="9465503" y="2713310"/>
            <a:ext cx="3470400" cy="2401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Teaching Observations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Course Evaluations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Reflective Essay Assignments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    &amp; Review</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Portfolio Review</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Degree Completion</a:t>
            </a:r>
            <a:endParaRPr sz="2100">
              <a:latin typeface="Josefin Sans"/>
              <a:ea typeface="Josefin Sans"/>
              <a:cs typeface="Josefin Sans"/>
              <a:sym typeface="Josefin Sans"/>
            </a:endParaRPr>
          </a:p>
        </p:txBody>
      </p:sp>
      <p:sp>
        <p:nvSpPr>
          <p:cNvPr id="398" name="Google Shape;398;p50"/>
          <p:cNvSpPr txBox="1"/>
          <p:nvPr/>
        </p:nvSpPr>
        <p:spPr>
          <a:xfrm>
            <a:off x="13351554" y="2697737"/>
            <a:ext cx="4106400" cy="4308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Outstanding public service leaders</a:t>
            </a:r>
            <a:endParaRPr sz="1900">
              <a:latin typeface="Josefin Sans"/>
              <a:ea typeface="Josefin Sans"/>
              <a:cs typeface="Josefin Sans"/>
              <a:sym typeface="Josefin Sans"/>
            </a:endParaRPr>
          </a:p>
        </p:txBody>
      </p:sp>
      <p:sp>
        <p:nvSpPr>
          <p:cNvPr id="399" name="Google Shape;399;p50"/>
          <p:cNvSpPr txBox="1"/>
          <p:nvPr/>
        </p:nvSpPr>
        <p:spPr>
          <a:xfrm>
            <a:off x="13326918" y="3279762"/>
            <a:ext cx="4092300" cy="1108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Connections that contribute to the well-being of the community</a:t>
            </a:r>
            <a:endParaRPr sz="2100">
              <a:latin typeface="Josefin Sans"/>
              <a:ea typeface="Josefin Sans"/>
              <a:cs typeface="Josefin Sans"/>
              <a:sym typeface="Josefin Sans"/>
            </a:endParaRPr>
          </a:p>
        </p:txBody>
      </p:sp>
      <p:sp>
        <p:nvSpPr>
          <p:cNvPr id="400" name="Google Shape;400;p50"/>
          <p:cNvSpPr txBox="1"/>
          <p:nvPr/>
        </p:nvSpPr>
        <p:spPr>
          <a:xfrm>
            <a:off x="13306273" y="5831043"/>
            <a:ext cx="41337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Superior student support activities</a:t>
            </a:r>
            <a:endParaRPr sz="2100">
              <a:latin typeface="Josefin Sans"/>
              <a:ea typeface="Josefin Sans"/>
              <a:cs typeface="Josefin Sans"/>
              <a:sym typeface="Josefin Sans"/>
            </a:endParaRPr>
          </a:p>
        </p:txBody>
      </p:sp>
      <p:sp>
        <p:nvSpPr>
          <p:cNvPr id="401" name="Google Shape;401;p50"/>
          <p:cNvSpPr txBox="1"/>
          <p:nvPr/>
        </p:nvSpPr>
        <p:spPr>
          <a:xfrm>
            <a:off x="13306400" y="6799766"/>
            <a:ext cx="4196700" cy="1108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Healthy programmatic, administrative, and governance capacity</a:t>
            </a:r>
            <a:endParaRPr sz="2100">
              <a:latin typeface="Josefin Sans"/>
              <a:ea typeface="Josefin Sans"/>
              <a:cs typeface="Josefin Sans"/>
              <a:sym typeface="Josefin Sans"/>
            </a:endParaRPr>
          </a:p>
        </p:txBody>
      </p:sp>
      <p:sp>
        <p:nvSpPr>
          <p:cNvPr id="402" name="Google Shape;402;p50"/>
          <p:cNvSpPr txBox="1"/>
          <p:nvPr/>
        </p:nvSpPr>
        <p:spPr>
          <a:xfrm>
            <a:off x="13272036" y="8136635"/>
            <a:ext cx="4202100" cy="14313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 welcoming environment for all students, faculty, and staff that values and strengthens the diversity of the program</a:t>
            </a:r>
            <a:endParaRPr sz="2100">
              <a:latin typeface="Josefin Sans"/>
              <a:ea typeface="Josefin Sans"/>
              <a:cs typeface="Josefin Sans"/>
              <a:sym typeface="Josefin Sans"/>
            </a:endParaRPr>
          </a:p>
        </p:txBody>
      </p:sp>
      <p:sp>
        <p:nvSpPr>
          <p:cNvPr id="403" name="Google Shape;403;p50"/>
          <p:cNvSpPr txBox="1"/>
          <p:nvPr/>
        </p:nvSpPr>
        <p:spPr>
          <a:xfrm>
            <a:off x="13306272" y="4539210"/>
            <a:ext cx="4133700" cy="1108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Faculty excellence in teaching, scholarship, outreach, and professional service</a:t>
            </a:r>
            <a:endParaRPr sz="2100">
              <a:latin typeface="Josefin Sans"/>
              <a:ea typeface="Josefin Sans"/>
              <a:cs typeface="Josefin Sans"/>
              <a:sym typeface="Josefin Sans"/>
            </a:endParaRPr>
          </a:p>
        </p:txBody>
      </p:sp>
      <p:sp>
        <p:nvSpPr>
          <p:cNvPr id="404" name="Google Shape;404;p50"/>
          <p:cNvSpPr txBox="1"/>
          <p:nvPr/>
        </p:nvSpPr>
        <p:spPr>
          <a:xfrm>
            <a:off x="5031036" y="7490120"/>
            <a:ext cx="3919500" cy="20778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Strategic Planning</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Diversity Efforts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Faculty Development</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Professional Development</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Curriculum Development &amp;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    Review</a:t>
            </a:r>
            <a:endParaRPr sz="2100">
              <a:latin typeface="Josefin Sans"/>
              <a:ea typeface="Josefin Sans"/>
              <a:cs typeface="Josefin Sans"/>
              <a:sym typeface="Josefin Sans"/>
            </a:endParaRPr>
          </a:p>
        </p:txBody>
      </p:sp>
      <p:sp>
        <p:nvSpPr>
          <p:cNvPr id="405" name="Google Shape;405;p50"/>
          <p:cNvSpPr txBox="1"/>
          <p:nvPr/>
        </p:nvSpPr>
        <p:spPr>
          <a:xfrm>
            <a:off x="9465478" y="5270885"/>
            <a:ext cx="3470400" cy="1754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Annual Faculty Review</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Scholarly Productivity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Conference Participation</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Adjunct Credentialing &amp; </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    Evaluation</a:t>
            </a:r>
            <a:endParaRPr sz="2100">
              <a:latin typeface="Josefin Sans"/>
              <a:ea typeface="Josefin Sans"/>
              <a:cs typeface="Josefin Sans"/>
              <a:sym typeface="Josefin Sans"/>
            </a:endParaRPr>
          </a:p>
        </p:txBody>
      </p:sp>
      <p:sp>
        <p:nvSpPr>
          <p:cNvPr id="406" name="Google Shape;406;p50"/>
          <p:cNvSpPr txBox="1"/>
          <p:nvPr/>
        </p:nvSpPr>
        <p:spPr>
          <a:xfrm>
            <a:off x="9499903" y="7188532"/>
            <a:ext cx="3470400" cy="14313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Recent Graduate Survey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 Survey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Internship Supervisor Survey</a:t>
            </a:r>
            <a:endParaRPr sz="2100">
              <a:latin typeface="Josefin Sans"/>
              <a:ea typeface="Josefin Sans"/>
              <a:cs typeface="Josefin Sans"/>
              <a:sym typeface="Josefin Sans"/>
            </a:endParaRPr>
          </a:p>
        </p:txBody>
      </p:sp>
      <p:sp>
        <p:nvSpPr>
          <p:cNvPr id="407" name="Google Shape;407;p50"/>
          <p:cNvSpPr txBox="1"/>
          <p:nvPr/>
        </p:nvSpPr>
        <p:spPr>
          <a:xfrm>
            <a:off x="9465504" y="8782782"/>
            <a:ext cx="34704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Enrollment Statistics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Budget Adequacy</a:t>
            </a:r>
            <a:endParaRPr sz="2100">
              <a:latin typeface="Josefin Sans"/>
              <a:ea typeface="Josefin Sans"/>
              <a:cs typeface="Josefin Sans"/>
              <a:sym typeface="Josefin Sans"/>
            </a:endParaRPr>
          </a:p>
        </p:txBody>
      </p:sp>
      <p:sp>
        <p:nvSpPr>
          <p:cNvPr id="408" name="Google Shape;408;p50"/>
          <p:cNvSpPr txBox="1"/>
          <p:nvPr/>
        </p:nvSpPr>
        <p:spPr>
          <a:xfrm>
            <a:off x="681868" y="232233"/>
            <a:ext cx="16810800" cy="554100"/>
          </a:xfrm>
          <a:prstGeom prst="rect">
            <a:avLst/>
          </a:prstGeom>
          <a:solidFill>
            <a:srgbClr val="D8D8D8"/>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700">
                <a:solidFill>
                  <a:schemeClr val="dk1"/>
                </a:solidFill>
                <a:latin typeface="Josefin Sans"/>
                <a:ea typeface="Josefin Sans"/>
                <a:cs typeface="Josefin Sans"/>
                <a:sym typeface="Josefin Sans"/>
              </a:rPr>
              <a:t>College of Charleston Master of Public Administration Program</a:t>
            </a:r>
            <a:endParaRPr sz="2100">
              <a:latin typeface="Josefin Sans"/>
              <a:ea typeface="Josefin Sans"/>
              <a:cs typeface="Josefin Sans"/>
              <a:sym typeface="Josefin Sans"/>
            </a:endParaRPr>
          </a:p>
        </p:txBody>
      </p:sp>
      <p:sp>
        <p:nvSpPr>
          <p:cNvPr id="409" name="Google Shape;409;p50"/>
          <p:cNvSpPr txBox="1"/>
          <p:nvPr/>
        </p:nvSpPr>
        <p:spPr>
          <a:xfrm>
            <a:off x="681868" y="906135"/>
            <a:ext cx="16810800" cy="754200"/>
          </a:xfrm>
          <a:prstGeom prst="rect">
            <a:avLst/>
          </a:prstGeom>
          <a:solidFill>
            <a:schemeClr val="lt1"/>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i="1" lang="en-US" sz="2000">
                <a:solidFill>
                  <a:schemeClr val="dk1"/>
                </a:solidFill>
                <a:latin typeface="Josefin Sans"/>
                <a:ea typeface="Josefin Sans"/>
                <a:cs typeface="Josefin Sans"/>
                <a:sym typeface="Josefin Sans"/>
              </a:rPr>
              <a:t>Our mission is to prepare public service leaders. Upon graduation our students will have the ability to think critically and creatively about public issues, the dedication and capacity to serve a diverse community, and the skills to enter a professional position in a public organization. </a:t>
            </a:r>
            <a:endParaRPr sz="2000">
              <a:latin typeface="Josefin Sans"/>
              <a:ea typeface="Josefin Sans"/>
              <a:cs typeface="Josefin Sans"/>
              <a:sym typeface="Josefin Sans"/>
            </a:endParaRPr>
          </a:p>
        </p:txBody>
      </p:sp>
      <p:pic>
        <p:nvPicPr>
          <p:cNvPr descr="A picture containing food&#10;&#10;Description automatically generated" id="410" name="Google Shape;410;p50"/>
          <p:cNvPicPr preferRelativeResize="0"/>
          <p:nvPr/>
        </p:nvPicPr>
        <p:blipFill rotWithShape="1">
          <a:blip r:embed="rId3">
            <a:alphaModFix/>
          </a:blip>
          <a:srcRect b="0" l="0" r="0" t="0"/>
          <a:stretch/>
        </p:blipFill>
        <p:spPr>
          <a:xfrm>
            <a:off x="474932" y="9128022"/>
            <a:ext cx="2038940" cy="784830"/>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414" name="Shape 414"/>
        <p:cNvGrpSpPr/>
        <p:nvPr/>
      </p:nvGrpSpPr>
      <p:grpSpPr>
        <a:xfrm>
          <a:off x="0" y="0"/>
          <a:ext cx="0" cy="0"/>
          <a:chOff x="0" y="0"/>
          <a:chExt cx="0" cy="0"/>
        </a:xfrm>
      </p:grpSpPr>
      <p:sp>
        <p:nvSpPr>
          <p:cNvPr id="415" name="Google Shape;415;p51"/>
          <p:cNvSpPr txBox="1"/>
          <p:nvPr/>
        </p:nvSpPr>
        <p:spPr>
          <a:xfrm>
            <a:off x="50" y="1010025"/>
            <a:ext cx="18288000" cy="13236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8599">
                <a:solidFill>
                  <a:srgbClr val="FFFFFF"/>
                </a:solidFill>
                <a:latin typeface="Josefin Sans"/>
                <a:ea typeface="Josefin Sans"/>
                <a:cs typeface="Josefin Sans"/>
                <a:sym typeface="Josefin Sans"/>
              </a:rPr>
              <a:t>Closing the Loop: Decision Making</a:t>
            </a:r>
            <a:endParaRPr sz="1200"/>
          </a:p>
        </p:txBody>
      </p:sp>
      <p:sp>
        <p:nvSpPr>
          <p:cNvPr id="416" name="Google Shape;416;p51"/>
          <p:cNvSpPr txBox="1"/>
          <p:nvPr/>
        </p:nvSpPr>
        <p:spPr>
          <a:xfrm>
            <a:off x="2982803" y="2333625"/>
            <a:ext cx="12322500" cy="21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a:p>
        </p:txBody>
      </p:sp>
      <p:sp>
        <p:nvSpPr>
          <p:cNvPr id="417" name="Google Shape;417;p51"/>
          <p:cNvSpPr txBox="1"/>
          <p:nvPr/>
        </p:nvSpPr>
        <p:spPr>
          <a:xfrm>
            <a:off x="1397200" y="3208773"/>
            <a:ext cx="15493500" cy="4821000"/>
          </a:xfrm>
          <a:prstGeom prst="rect">
            <a:avLst/>
          </a:prstGeom>
          <a:noFill/>
          <a:ln>
            <a:noFill/>
          </a:ln>
        </p:spPr>
        <p:txBody>
          <a:bodyPr anchorCtr="0" anchor="t" bIns="0" lIns="0" spcFirstLastPara="1" rIns="0" wrap="square" tIns="0">
            <a:spAutoFit/>
          </a:bodyPr>
          <a:lstStyle/>
          <a:p>
            <a:pPr indent="-412750" lvl="0" marL="457200" marR="0" rtl="0" algn="l">
              <a:lnSpc>
                <a:spcPct val="140000"/>
              </a:lnSpc>
              <a:spcBef>
                <a:spcPts val="0"/>
              </a:spcBef>
              <a:spcAft>
                <a:spcPts val="0"/>
              </a:spcAft>
              <a:buClr>
                <a:srgbClr val="FFFFFF"/>
              </a:buClr>
              <a:buSzPts val="2900"/>
              <a:buFont typeface="Josefin Sans"/>
              <a:buChar char="●"/>
            </a:pPr>
            <a:r>
              <a:rPr lang="en-US" sz="2900">
                <a:solidFill>
                  <a:srgbClr val="FFFFFF"/>
                </a:solidFill>
                <a:latin typeface="Josefin Sans"/>
                <a:ea typeface="Josefin Sans"/>
                <a:cs typeface="Josefin Sans"/>
                <a:sym typeface="Josefin Sans"/>
              </a:rPr>
              <a:t>The final step is to share how you use the information collected to inform decision making. </a:t>
            </a:r>
            <a:endParaRPr sz="2900">
              <a:solidFill>
                <a:srgbClr val="FFFFFF"/>
              </a:solidFill>
              <a:latin typeface="Josefin Sans"/>
              <a:ea typeface="Josefin Sans"/>
              <a:cs typeface="Josefin Sans"/>
              <a:sym typeface="Josefin Sans"/>
            </a:endParaRPr>
          </a:p>
          <a:p>
            <a:pPr indent="-412750" lvl="1" marL="914400" marR="0" rtl="0" algn="l">
              <a:lnSpc>
                <a:spcPct val="140000"/>
              </a:lnSpc>
              <a:spcBef>
                <a:spcPts val="0"/>
              </a:spcBef>
              <a:spcAft>
                <a:spcPts val="0"/>
              </a:spcAft>
              <a:buClr>
                <a:srgbClr val="FFFFFF"/>
              </a:buClr>
              <a:buSzPts val="2900"/>
              <a:buFont typeface="Josefin Sans"/>
              <a:buChar char="○"/>
            </a:pPr>
            <a:r>
              <a:rPr lang="en-US" sz="2900">
                <a:solidFill>
                  <a:srgbClr val="FFFFFF"/>
                </a:solidFill>
                <a:latin typeface="Josefin Sans"/>
                <a:ea typeface="Josefin Sans"/>
                <a:cs typeface="Josefin Sans"/>
                <a:sym typeface="Josefin Sans"/>
              </a:rPr>
              <a:t>Alumni survey results indicate high satisfaction with a particular student support activity, so you decide to continue the activity or offer additional similar activities </a:t>
            </a:r>
            <a:endParaRPr sz="2900">
              <a:solidFill>
                <a:srgbClr val="FFFFFF"/>
              </a:solidFill>
              <a:latin typeface="Josefin Sans"/>
              <a:ea typeface="Josefin Sans"/>
              <a:cs typeface="Josefin Sans"/>
              <a:sym typeface="Josefin Sans"/>
            </a:endParaRPr>
          </a:p>
          <a:p>
            <a:pPr indent="-412750" lvl="1" marL="914400" marR="0" rtl="0" algn="l">
              <a:lnSpc>
                <a:spcPct val="140000"/>
              </a:lnSpc>
              <a:spcBef>
                <a:spcPts val="0"/>
              </a:spcBef>
              <a:spcAft>
                <a:spcPts val="0"/>
              </a:spcAft>
              <a:buClr>
                <a:srgbClr val="FFFFFF"/>
              </a:buClr>
              <a:buSzPts val="2900"/>
              <a:buFont typeface="Josefin Sans"/>
              <a:buChar char="○"/>
            </a:pPr>
            <a:r>
              <a:rPr lang="en-US" sz="2900">
                <a:solidFill>
                  <a:srgbClr val="FFFFFF"/>
                </a:solidFill>
                <a:latin typeface="Josefin Sans"/>
                <a:ea typeface="Josefin Sans"/>
                <a:cs typeface="Josefin Sans"/>
                <a:sym typeface="Josefin Sans"/>
              </a:rPr>
              <a:t>Review of research productivity shows an impressive number of publications over a particular time period, so you write a press release </a:t>
            </a:r>
            <a:endParaRPr sz="2900">
              <a:solidFill>
                <a:srgbClr val="FFFFFF"/>
              </a:solidFill>
              <a:latin typeface="Josefin Sans"/>
              <a:ea typeface="Josefin Sans"/>
              <a:cs typeface="Josefin Sans"/>
              <a:sym typeface="Josefin Sans"/>
            </a:endParaRPr>
          </a:p>
          <a:p>
            <a:pPr indent="-412750" lvl="1" marL="914400" marR="0" rtl="0" algn="l">
              <a:lnSpc>
                <a:spcPct val="140000"/>
              </a:lnSpc>
              <a:spcBef>
                <a:spcPts val="0"/>
              </a:spcBef>
              <a:spcAft>
                <a:spcPts val="0"/>
              </a:spcAft>
              <a:buClr>
                <a:srgbClr val="FFFFFF"/>
              </a:buClr>
              <a:buSzPts val="2900"/>
              <a:buFont typeface="Josefin Sans"/>
              <a:buChar char="○"/>
            </a:pPr>
            <a:r>
              <a:rPr lang="en-US" sz="2900">
                <a:solidFill>
                  <a:srgbClr val="FFFFFF"/>
                </a:solidFill>
                <a:latin typeface="Josefin Sans"/>
                <a:ea typeface="Josefin Sans"/>
                <a:cs typeface="Josefin Sans"/>
                <a:sym typeface="Josefin Sans"/>
              </a:rPr>
              <a:t>Portfolio review shows a program-wide learning deficit, so you make course adjustments </a:t>
            </a:r>
            <a:endParaRPr sz="2900">
              <a:solidFill>
                <a:srgbClr val="FFFFFF"/>
              </a:solidFill>
              <a:latin typeface="Josefin Sans"/>
              <a:ea typeface="Josefin Sans"/>
              <a:cs typeface="Josefin Sans"/>
              <a:sym typeface="Josefin Sans"/>
            </a:endParaRPr>
          </a:p>
          <a:p>
            <a:pPr indent="-412750" lvl="1" marL="914400" marR="0" rtl="0" algn="l">
              <a:lnSpc>
                <a:spcPct val="140000"/>
              </a:lnSpc>
              <a:spcBef>
                <a:spcPts val="0"/>
              </a:spcBef>
              <a:spcAft>
                <a:spcPts val="0"/>
              </a:spcAft>
              <a:buClr>
                <a:srgbClr val="FFFFFF"/>
              </a:buClr>
              <a:buSzPts val="2900"/>
              <a:buFont typeface="Josefin Sans"/>
              <a:buChar char="○"/>
            </a:pPr>
            <a:r>
              <a:rPr lang="en-US" sz="2900">
                <a:solidFill>
                  <a:srgbClr val="FFFFFF"/>
                </a:solidFill>
                <a:latin typeface="Josefin Sans"/>
                <a:ea typeface="Josefin Sans"/>
                <a:cs typeface="Josefin Sans"/>
                <a:sym typeface="Josefin Sans"/>
              </a:rPr>
              <a:t>Students express interest in or concern over a current event, so you add programming to address their interests or concerns</a:t>
            </a:r>
            <a:endParaRPr sz="2200"/>
          </a:p>
        </p:txBody>
      </p:sp>
      <p:sp>
        <p:nvSpPr>
          <p:cNvPr id="418" name="Google Shape;418;p51"/>
          <p:cNvSpPr txBox="1"/>
          <p:nvPr/>
        </p:nvSpPr>
        <p:spPr>
          <a:xfrm>
            <a:off x="13351913" y="7273223"/>
            <a:ext cx="35388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sp>
        <p:nvSpPr>
          <p:cNvPr id="419" name="Google Shape;419;p51"/>
          <p:cNvSpPr txBox="1"/>
          <p:nvPr/>
        </p:nvSpPr>
        <p:spPr>
          <a:xfrm>
            <a:off x="7374561" y="7273223"/>
            <a:ext cx="35388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pic>
        <p:nvPicPr>
          <p:cNvPr id="420" name="Google Shape;420;p51"/>
          <p:cNvPicPr preferRelativeResize="0"/>
          <p:nvPr/>
        </p:nvPicPr>
        <p:blipFill>
          <a:blip r:embed="rId3">
            <a:alphaModFix/>
          </a:blip>
          <a:stretch>
            <a:fillRect/>
          </a:stretch>
        </p:blipFill>
        <p:spPr>
          <a:xfrm>
            <a:off x="152400" y="9296225"/>
            <a:ext cx="17983201" cy="990775"/>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39" name="Shape 239"/>
        <p:cNvGrpSpPr/>
        <p:nvPr/>
      </p:nvGrpSpPr>
      <p:grpSpPr>
        <a:xfrm>
          <a:off x="0" y="0"/>
          <a:ext cx="0" cy="0"/>
          <a:chOff x="0" y="0"/>
          <a:chExt cx="0" cy="0"/>
        </a:xfrm>
      </p:grpSpPr>
      <p:pic>
        <p:nvPicPr>
          <p:cNvPr id="240" name="Google Shape;240;p38"/>
          <p:cNvPicPr preferRelativeResize="0"/>
          <p:nvPr/>
        </p:nvPicPr>
        <p:blipFill>
          <a:blip r:embed="rId3">
            <a:alphaModFix/>
          </a:blip>
          <a:stretch>
            <a:fillRect/>
          </a:stretch>
        </p:blipFill>
        <p:spPr>
          <a:xfrm>
            <a:off x="12024975" y="1"/>
            <a:ext cx="6286510" cy="10287000"/>
          </a:xfrm>
          <a:prstGeom prst="rect">
            <a:avLst/>
          </a:prstGeom>
          <a:noFill/>
          <a:ln>
            <a:noFill/>
          </a:ln>
        </p:spPr>
      </p:pic>
      <p:grpSp>
        <p:nvGrpSpPr>
          <p:cNvPr id="241" name="Google Shape;241;p38"/>
          <p:cNvGrpSpPr/>
          <p:nvPr/>
        </p:nvGrpSpPr>
        <p:grpSpPr>
          <a:xfrm>
            <a:off x="902875" y="835700"/>
            <a:ext cx="17216325" cy="9725875"/>
            <a:chOff x="-167767" y="-3669400"/>
            <a:chExt cx="22955100" cy="12967833"/>
          </a:xfrm>
        </p:grpSpPr>
        <p:sp>
          <p:nvSpPr>
            <p:cNvPr id="242" name="Google Shape;242;p38"/>
            <p:cNvSpPr txBox="1"/>
            <p:nvPr/>
          </p:nvSpPr>
          <p:spPr>
            <a:xfrm>
              <a:off x="-167767" y="-3669400"/>
              <a:ext cx="22955100" cy="3570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en-US" sz="8699">
                  <a:solidFill>
                    <a:schemeClr val="lt1"/>
                  </a:solidFill>
                  <a:latin typeface="Josefin Sans"/>
                  <a:ea typeface="Josefin Sans"/>
                  <a:cs typeface="Josefin Sans"/>
                  <a:sym typeface="Josefin Sans"/>
                </a:rPr>
                <a:t>Identifying Public </a:t>
              </a:r>
              <a:endParaRPr sz="8699">
                <a:solidFill>
                  <a:schemeClr val="lt1"/>
                </a:solidFill>
                <a:latin typeface="Josefin Sans"/>
                <a:ea typeface="Josefin Sans"/>
                <a:cs typeface="Josefin Sans"/>
                <a:sym typeface="Josefin Sans"/>
              </a:endParaRPr>
            </a:p>
            <a:p>
              <a:pPr indent="0" lvl="0" marL="0" rtl="0" algn="l">
                <a:lnSpc>
                  <a:spcPct val="100000"/>
                </a:lnSpc>
                <a:spcBef>
                  <a:spcPts val="0"/>
                </a:spcBef>
                <a:spcAft>
                  <a:spcPts val="0"/>
                </a:spcAft>
                <a:buClr>
                  <a:schemeClr val="dk1"/>
                </a:buClr>
                <a:buSzPts val="1100"/>
                <a:buFont typeface="Arial"/>
                <a:buNone/>
              </a:pPr>
              <a:r>
                <a:rPr lang="en-US" sz="8699">
                  <a:solidFill>
                    <a:schemeClr val="lt1"/>
                  </a:solidFill>
                  <a:latin typeface="Josefin Sans"/>
                  <a:ea typeface="Josefin Sans"/>
                  <a:cs typeface="Josefin Sans"/>
                  <a:sym typeface="Josefin Sans"/>
                </a:rPr>
                <a:t>Service Values</a:t>
              </a:r>
              <a:endParaRPr sz="8699">
                <a:solidFill>
                  <a:schemeClr val="lt1"/>
                </a:solidFill>
                <a:latin typeface="Josefin Sans"/>
                <a:ea typeface="Josefin Sans"/>
                <a:cs typeface="Josefin Sans"/>
                <a:sym typeface="Josefin Sans"/>
              </a:endParaRPr>
            </a:p>
          </p:txBody>
        </p:sp>
        <p:sp>
          <p:nvSpPr>
            <p:cNvPr id="243" name="Google Shape;243;p38"/>
            <p:cNvSpPr txBox="1"/>
            <p:nvPr/>
          </p:nvSpPr>
          <p:spPr>
            <a:xfrm>
              <a:off x="-167767" y="442733"/>
              <a:ext cx="13256400" cy="8855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sz="3000">
                  <a:solidFill>
                    <a:schemeClr val="lt1"/>
                  </a:solidFill>
                  <a:latin typeface="Josefin Sans"/>
                  <a:ea typeface="Josefin Sans"/>
                  <a:cs typeface="Josefin Sans"/>
                  <a:sym typeface="Josefin Sans"/>
                </a:rPr>
                <a:t>Public Service Values (PSV):</a:t>
              </a:r>
              <a:endParaRPr sz="3000">
                <a:solidFill>
                  <a:schemeClr val="lt1"/>
                </a:solidFill>
                <a:latin typeface="Josefin Sans"/>
                <a:ea typeface="Josefin Sans"/>
                <a:cs typeface="Josefin Sans"/>
                <a:sym typeface="Josefin Sans"/>
              </a:endParaRPr>
            </a:p>
            <a:p>
              <a:pPr indent="-419100" lvl="0" marL="457200" rtl="0" algn="l">
                <a:lnSpc>
                  <a:spcPct val="115000"/>
                </a:lnSpc>
                <a:spcBef>
                  <a:spcPts val="1200"/>
                </a:spcBef>
                <a:spcAft>
                  <a:spcPts val="0"/>
                </a:spcAft>
                <a:buClr>
                  <a:schemeClr val="lt1"/>
                </a:buClr>
                <a:buSzPts val="3000"/>
                <a:buFont typeface="Josefin Sans"/>
                <a:buChar char="●"/>
              </a:pPr>
              <a:r>
                <a:rPr lang="en-US" sz="3000">
                  <a:solidFill>
                    <a:schemeClr val="lt1"/>
                  </a:solidFill>
                  <a:latin typeface="Josefin Sans"/>
                  <a:ea typeface="Josefin Sans"/>
                  <a:cs typeface="Josefin Sans"/>
                  <a:sym typeface="Josefin Sans"/>
                </a:rPr>
                <a:t>Guide behaviors and shape policy</a:t>
              </a:r>
              <a:endParaRPr sz="3000">
                <a:solidFill>
                  <a:schemeClr val="lt1"/>
                </a:solidFill>
                <a:latin typeface="Josefin Sans"/>
                <a:ea typeface="Josefin Sans"/>
                <a:cs typeface="Josefin Sans"/>
                <a:sym typeface="Josefin Sans"/>
              </a:endParaRPr>
            </a:p>
            <a:p>
              <a:pPr indent="-419100" lvl="0" marL="457200" rtl="0" algn="l">
                <a:lnSpc>
                  <a:spcPct val="115000"/>
                </a:lnSpc>
                <a:spcBef>
                  <a:spcPts val="0"/>
                </a:spcBef>
                <a:spcAft>
                  <a:spcPts val="0"/>
                </a:spcAft>
                <a:buClr>
                  <a:schemeClr val="lt1"/>
                </a:buClr>
                <a:buSzPts val="3000"/>
                <a:buFont typeface="Josefin Sans"/>
                <a:buChar char="●"/>
              </a:pPr>
              <a:r>
                <a:rPr lang="en-US" sz="3000">
                  <a:solidFill>
                    <a:schemeClr val="lt1"/>
                  </a:solidFill>
                  <a:latin typeface="Josefin Sans"/>
                  <a:ea typeface="Josefin Sans"/>
                  <a:cs typeface="Josefin Sans"/>
                  <a:sym typeface="Josefin Sans"/>
                </a:rPr>
                <a:t>Distinguish a NASPAA-accredited program from other degree programs.</a:t>
              </a:r>
              <a:endParaRPr sz="3000">
                <a:solidFill>
                  <a:schemeClr val="lt1"/>
                </a:solidFill>
                <a:latin typeface="Josefin Sans"/>
                <a:ea typeface="Josefin Sans"/>
                <a:cs typeface="Josefin Sans"/>
                <a:sym typeface="Josefin Sans"/>
              </a:endParaRPr>
            </a:p>
            <a:p>
              <a:pPr indent="-419100" lvl="0" marL="457200" rtl="0" algn="l">
                <a:lnSpc>
                  <a:spcPct val="115000"/>
                </a:lnSpc>
                <a:spcBef>
                  <a:spcPts val="0"/>
                </a:spcBef>
                <a:spcAft>
                  <a:spcPts val="0"/>
                </a:spcAft>
                <a:buClr>
                  <a:schemeClr val="lt1"/>
                </a:buClr>
                <a:buSzPts val="3000"/>
                <a:buFont typeface="Josefin Sans"/>
                <a:buChar char="●"/>
              </a:pPr>
              <a:r>
                <a:rPr lang="en-US" sz="3000">
                  <a:solidFill>
                    <a:schemeClr val="lt1"/>
                  </a:solidFill>
                  <a:latin typeface="Josefin Sans"/>
                  <a:ea typeface="Josefin Sans"/>
                  <a:cs typeface="Josefin Sans"/>
                  <a:sym typeface="Josefin Sans"/>
                </a:rPr>
                <a:t>Must be explicit, including:</a:t>
              </a:r>
              <a:endParaRPr sz="3000">
                <a:solidFill>
                  <a:schemeClr val="lt1"/>
                </a:solidFill>
                <a:latin typeface="Josefin Sans"/>
                <a:ea typeface="Josefin Sans"/>
                <a:cs typeface="Josefin Sans"/>
                <a:sym typeface="Josefin Sans"/>
              </a:endParaRPr>
            </a:p>
            <a:p>
              <a:pPr indent="-419100" lvl="1" marL="914400" rtl="0" algn="l">
                <a:lnSpc>
                  <a:spcPct val="115000"/>
                </a:lnSpc>
                <a:spcBef>
                  <a:spcPts val="0"/>
                </a:spcBef>
                <a:spcAft>
                  <a:spcPts val="0"/>
                </a:spcAft>
                <a:buClr>
                  <a:schemeClr val="lt1"/>
                </a:buClr>
                <a:buSzPts val="3000"/>
                <a:buFont typeface="Josefin Sans"/>
                <a:buChar char="○"/>
              </a:pPr>
              <a:r>
                <a:rPr lang="en-US" sz="3000">
                  <a:solidFill>
                    <a:schemeClr val="lt1"/>
                  </a:solidFill>
                  <a:latin typeface="Josefin Sans"/>
                  <a:ea typeface="Josefin Sans"/>
                  <a:cs typeface="Josefin Sans"/>
                  <a:sym typeface="Josefin Sans"/>
                </a:rPr>
                <a:t>Which PSVs does the program give priority?</a:t>
              </a:r>
              <a:endParaRPr sz="3000">
                <a:solidFill>
                  <a:schemeClr val="lt1"/>
                </a:solidFill>
                <a:latin typeface="Josefin Sans"/>
                <a:ea typeface="Josefin Sans"/>
                <a:cs typeface="Josefin Sans"/>
                <a:sym typeface="Josefin Sans"/>
              </a:endParaRPr>
            </a:p>
            <a:p>
              <a:pPr indent="-419100" lvl="1" marL="914400" rtl="0" algn="l">
                <a:lnSpc>
                  <a:spcPct val="115000"/>
                </a:lnSpc>
                <a:spcBef>
                  <a:spcPts val="0"/>
                </a:spcBef>
                <a:spcAft>
                  <a:spcPts val="0"/>
                </a:spcAft>
                <a:buClr>
                  <a:schemeClr val="lt1"/>
                </a:buClr>
                <a:buSzPts val="3000"/>
                <a:buFont typeface="Josefin Sans"/>
                <a:buChar char="○"/>
              </a:pPr>
              <a:r>
                <a:rPr lang="en-US" sz="3000">
                  <a:solidFill>
                    <a:schemeClr val="lt1"/>
                  </a:solidFill>
                  <a:latin typeface="Josefin Sans"/>
                  <a:ea typeface="Josefin Sans"/>
                  <a:cs typeface="Josefin Sans"/>
                  <a:sym typeface="Josefin Sans"/>
                </a:rPr>
                <a:t>Which ways does the program embed these PSVs in its internal governance and operations?</a:t>
              </a:r>
              <a:endParaRPr sz="3000">
                <a:solidFill>
                  <a:schemeClr val="lt1"/>
                </a:solidFill>
                <a:latin typeface="Josefin Sans"/>
                <a:ea typeface="Josefin Sans"/>
                <a:cs typeface="Josefin Sans"/>
                <a:sym typeface="Josefin Sans"/>
              </a:endParaRPr>
            </a:p>
            <a:p>
              <a:pPr indent="-419100" lvl="1" marL="914400" rtl="0" algn="l">
                <a:lnSpc>
                  <a:spcPct val="115000"/>
                </a:lnSpc>
                <a:spcBef>
                  <a:spcPts val="0"/>
                </a:spcBef>
                <a:spcAft>
                  <a:spcPts val="0"/>
                </a:spcAft>
                <a:buClr>
                  <a:schemeClr val="lt1"/>
                </a:buClr>
                <a:buSzPts val="3000"/>
                <a:buFont typeface="Josefin Sans"/>
                <a:buChar char="○"/>
              </a:pPr>
              <a:r>
                <a:rPr lang="en-US" sz="3000">
                  <a:solidFill>
                    <a:schemeClr val="lt1"/>
                  </a:solidFill>
                  <a:latin typeface="Josefin Sans"/>
                  <a:ea typeface="Josefin Sans"/>
                  <a:cs typeface="Josefin Sans"/>
                  <a:sym typeface="Josefin Sans"/>
                </a:rPr>
                <a:t>Demonstrate that students learn the tools and competencies to apply and take these PSVs into consideration in their professional activities.</a:t>
              </a:r>
              <a:endParaRPr sz="3000">
                <a:solidFill>
                  <a:schemeClr val="lt1"/>
                </a:solidFill>
                <a:latin typeface="Josefin Sans"/>
                <a:ea typeface="Josefin Sans"/>
                <a:cs typeface="Josefin Sans"/>
                <a:sym typeface="Josefin Sans"/>
              </a:endParaRPr>
            </a:p>
            <a:p>
              <a:pPr indent="0" lvl="0" marL="457200" marR="0" rtl="0" algn="l">
                <a:lnSpc>
                  <a:spcPct val="130000"/>
                </a:lnSpc>
                <a:spcBef>
                  <a:spcPts val="1200"/>
                </a:spcBef>
                <a:spcAft>
                  <a:spcPts val="0"/>
                </a:spcAft>
                <a:buNone/>
              </a:pPr>
              <a:r>
                <a:t/>
              </a:r>
              <a:endParaRPr sz="3200">
                <a:solidFill>
                  <a:srgbClr val="FFFFFF"/>
                </a:solidFill>
                <a:latin typeface="Josefin Sans"/>
                <a:ea typeface="Josefin Sans"/>
                <a:cs typeface="Josefin Sans"/>
                <a:sym typeface="Josefin Sans"/>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47" name="Shape 247"/>
        <p:cNvGrpSpPr/>
        <p:nvPr/>
      </p:nvGrpSpPr>
      <p:grpSpPr>
        <a:xfrm>
          <a:off x="0" y="0"/>
          <a:ext cx="0" cy="0"/>
          <a:chOff x="0" y="0"/>
          <a:chExt cx="0" cy="0"/>
        </a:xfrm>
      </p:grpSpPr>
      <p:pic>
        <p:nvPicPr>
          <p:cNvPr id="248" name="Google Shape;248;p39"/>
          <p:cNvPicPr preferRelativeResize="0"/>
          <p:nvPr/>
        </p:nvPicPr>
        <p:blipFill>
          <a:blip r:embed="rId3">
            <a:alphaModFix/>
          </a:blip>
          <a:stretch>
            <a:fillRect/>
          </a:stretch>
        </p:blipFill>
        <p:spPr>
          <a:xfrm>
            <a:off x="12024975" y="1"/>
            <a:ext cx="6286510" cy="10287000"/>
          </a:xfrm>
          <a:prstGeom prst="rect">
            <a:avLst/>
          </a:prstGeom>
          <a:noFill/>
          <a:ln>
            <a:noFill/>
          </a:ln>
        </p:spPr>
      </p:pic>
      <p:grpSp>
        <p:nvGrpSpPr>
          <p:cNvPr id="249" name="Google Shape;249;p39"/>
          <p:cNvGrpSpPr/>
          <p:nvPr/>
        </p:nvGrpSpPr>
        <p:grpSpPr>
          <a:xfrm>
            <a:off x="902875" y="1242625"/>
            <a:ext cx="9942300" cy="7082581"/>
            <a:chOff x="-167767" y="-3126833"/>
            <a:chExt cx="13256400" cy="9443442"/>
          </a:xfrm>
        </p:grpSpPr>
        <p:sp>
          <p:nvSpPr>
            <p:cNvPr id="250" name="Google Shape;250;p39"/>
            <p:cNvSpPr txBox="1"/>
            <p:nvPr/>
          </p:nvSpPr>
          <p:spPr>
            <a:xfrm>
              <a:off x="-167767" y="-3126833"/>
              <a:ext cx="13256400" cy="1805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US" sz="8799">
                  <a:solidFill>
                    <a:schemeClr val="lt1"/>
                  </a:solidFill>
                  <a:latin typeface="Josefin Sans"/>
                  <a:ea typeface="Josefin Sans"/>
                  <a:cs typeface="Josefin Sans"/>
                  <a:sym typeface="Josefin Sans"/>
                </a:rPr>
                <a:t>Setting the Context</a:t>
              </a:r>
              <a:endParaRPr/>
            </a:p>
          </p:txBody>
        </p:sp>
        <p:sp>
          <p:nvSpPr>
            <p:cNvPr id="251" name="Google Shape;251;p39"/>
            <p:cNvSpPr txBox="1"/>
            <p:nvPr/>
          </p:nvSpPr>
          <p:spPr>
            <a:xfrm>
              <a:off x="-167767" y="-316391"/>
              <a:ext cx="13256400" cy="6633000"/>
            </a:xfrm>
            <a:prstGeom prst="rect">
              <a:avLst/>
            </a:prstGeom>
            <a:noFill/>
            <a:ln>
              <a:noFill/>
            </a:ln>
          </p:spPr>
          <p:txBody>
            <a:bodyPr anchorCtr="0" anchor="t" bIns="0" lIns="0" spcFirstLastPara="1" rIns="0" wrap="square" tIns="0">
              <a:spAutoFit/>
            </a:bodyPr>
            <a:lstStyle/>
            <a:p>
              <a:pPr indent="-431800" lvl="0" marL="457200" marR="0" rtl="0" algn="l">
                <a:lnSpc>
                  <a:spcPct val="130000"/>
                </a:lnSpc>
                <a:spcBef>
                  <a:spcPts val="0"/>
                </a:spcBef>
                <a:spcAft>
                  <a:spcPts val="0"/>
                </a:spcAft>
                <a:buClr>
                  <a:srgbClr val="FFFFFF"/>
                </a:buClr>
                <a:buSzPts val="3200"/>
                <a:buFont typeface="Josefin Sans"/>
                <a:buChar char="●"/>
              </a:pPr>
              <a:r>
                <a:rPr lang="en-US" sz="3200">
                  <a:solidFill>
                    <a:srgbClr val="FFFFFF"/>
                  </a:solidFill>
                  <a:latin typeface="Josefin Sans"/>
                  <a:ea typeface="Josefin Sans"/>
                  <a:cs typeface="Josefin Sans"/>
                  <a:sym typeface="Josefin Sans"/>
                </a:rPr>
                <a:t>Accreditation is a process of peer-review designed to strengthen and improve programs while assuring compliance with established Standards. </a:t>
              </a:r>
              <a:endParaRPr sz="3200">
                <a:solidFill>
                  <a:srgbClr val="FFFFFF"/>
                </a:solidFill>
                <a:latin typeface="Josefin Sans"/>
                <a:ea typeface="Josefin Sans"/>
                <a:cs typeface="Josefin Sans"/>
                <a:sym typeface="Josefin Sans"/>
              </a:endParaRPr>
            </a:p>
            <a:p>
              <a:pPr indent="-431800" lvl="0" marL="457200" marR="0" rtl="0" algn="l">
                <a:lnSpc>
                  <a:spcPct val="130000"/>
                </a:lnSpc>
                <a:spcBef>
                  <a:spcPts val="0"/>
                </a:spcBef>
                <a:spcAft>
                  <a:spcPts val="0"/>
                </a:spcAft>
                <a:buClr>
                  <a:srgbClr val="FFFFFF"/>
                </a:buClr>
                <a:buSzPts val="3200"/>
                <a:buFont typeface="Josefin Sans"/>
                <a:buChar char="●"/>
              </a:pPr>
              <a:r>
                <a:rPr lang="en-US" sz="3200">
                  <a:solidFill>
                    <a:srgbClr val="FFFFFF"/>
                  </a:solidFill>
                  <a:latin typeface="Josefin Sans"/>
                  <a:ea typeface="Josefin Sans"/>
                  <a:cs typeface="Josefin Sans"/>
                  <a:sym typeface="Josefin Sans"/>
                </a:rPr>
                <a:t>It starts with mission and involves: </a:t>
              </a:r>
              <a:endParaRPr sz="3200">
                <a:solidFill>
                  <a:srgbClr val="FFFFFF"/>
                </a:solidFill>
                <a:latin typeface="Josefin Sans"/>
                <a:ea typeface="Josefin Sans"/>
                <a:cs typeface="Josefin Sans"/>
                <a:sym typeface="Josefin Sans"/>
              </a:endParaRPr>
            </a:p>
            <a:p>
              <a:pPr indent="-431800" lvl="1" marL="914400" marR="0" rtl="0" algn="l">
                <a:lnSpc>
                  <a:spcPct val="130000"/>
                </a:lnSpc>
                <a:spcBef>
                  <a:spcPts val="0"/>
                </a:spcBef>
                <a:spcAft>
                  <a:spcPts val="0"/>
                </a:spcAft>
                <a:buClr>
                  <a:srgbClr val="FFFFFF"/>
                </a:buClr>
                <a:buSzPts val="3200"/>
                <a:buFont typeface="Josefin Sans"/>
                <a:buChar char="○"/>
              </a:pPr>
              <a:r>
                <a:rPr lang="en-US" sz="3200">
                  <a:solidFill>
                    <a:srgbClr val="FFFFFF"/>
                  </a:solidFill>
                  <a:latin typeface="Josefin Sans"/>
                  <a:ea typeface="Josefin Sans"/>
                  <a:cs typeface="Josefin Sans"/>
                  <a:sym typeface="Josefin Sans"/>
                </a:rPr>
                <a:t>Telling your story </a:t>
              </a:r>
              <a:endParaRPr sz="3200">
                <a:solidFill>
                  <a:srgbClr val="FFFFFF"/>
                </a:solidFill>
                <a:latin typeface="Josefin Sans"/>
                <a:ea typeface="Josefin Sans"/>
                <a:cs typeface="Josefin Sans"/>
                <a:sym typeface="Josefin Sans"/>
              </a:endParaRPr>
            </a:p>
            <a:p>
              <a:pPr indent="-431800" lvl="1" marL="914400" marR="0" rtl="0" algn="l">
                <a:lnSpc>
                  <a:spcPct val="130000"/>
                </a:lnSpc>
                <a:spcBef>
                  <a:spcPts val="0"/>
                </a:spcBef>
                <a:spcAft>
                  <a:spcPts val="0"/>
                </a:spcAft>
                <a:buClr>
                  <a:srgbClr val="FFFFFF"/>
                </a:buClr>
                <a:buSzPts val="3200"/>
                <a:buFont typeface="Josefin Sans"/>
                <a:buChar char="○"/>
              </a:pPr>
              <a:r>
                <a:rPr lang="en-US" sz="3200">
                  <a:solidFill>
                    <a:srgbClr val="FFFFFF"/>
                  </a:solidFill>
                  <a:latin typeface="Josefin Sans"/>
                  <a:ea typeface="Josefin Sans"/>
                  <a:cs typeface="Josefin Sans"/>
                  <a:sym typeface="Josefin Sans"/>
                </a:rPr>
                <a:t>Introducing your stakeholders </a:t>
              </a:r>
              <a:endParaRPr sz="3200">
                <a:solidFill>
                  <a:srgbClr val="FFFFFF"/>
                </a:solidFill>
                <a:latin typeface="Josefin Sans"/>
                <a:ea typeface="Josefin Sans"/>
                <a:cs typeface="Josefin Sans"/>
                <a:sym typeface="Josefin Sans"/>
              </a:endParaRPr>
            </a:p>
            <a:p>
              <a:pPr indent="-431800" lvl="1" marL="914400" marR="0" rtl="0" algn="l">
                <a:lnSpc>
                  <a:spcPct val="130000"/>
                </a:lnSpc>
                <a:spcBef>
                  <a:spcPts val="0"/>
                </a:spcBef>
                <a:spcAft>
                  <a:spcPts val="0"/>
                </a:spcAft>
                <a:buClr>
                  <a:srgbClr val="FFFFFF"/>
                </a:buClr>
                <a:buSzPts val="3200"/>
                <a:buFont typeface="Josefin Sans"/>
                <a:buChar char="○"/>
              </a:pPr>
              <a:r>
                <a:rPr lang="en-US" sz="3200">
                  <a:solidFill>
                    <a:srgbClr val="FFFFFF"/>
                  </a:solidFill>
                  <a:latin typeface="Josefin Sans"/>
                  <a:ea typeface="Josefin Sans"/>
                  <a:cs typeface="Josefin Sans"/>
                  <a:sym typeface="Josefin Sans"/>
                </a:rPr>
                <a:t>Sharing your plan </a:t>
              </a:r>
              <a:endParaRPr sz="3200">
                <a:solidFill>
                  <a:srgbClr val="FFFFFF"/>
                </a:solidFill>
                <a:latin typeface="Josefin Sans"/>
                <a:ea typeface="Josefin Sans"/>
                <a:cs typeface="Josefin Sans"/>
                <a:sym typeface="Josefin Sans"/>
              </a:endParaRPr>
            </a:p>
            <a:p>
              <a:pPr indent="-431800" lvl="1" marL="914400" marR="0" rtl="0" algn="l">
                <a:lnSpc>
                  <a:spcPct val="130000"/>
                </a:lnSpc>
                <a:spcBef>
                  <a:spcPts val="0"/>
                </a:spcBef>
                <a:spcAft>
                  <a:spcPts val="0"/>
                </a:spcAft>
                <a:buClr>
                  <a:srgbClr val="FFFFFF"/>
                </a:buClr>
                <a:buSzPts val="3200"/>
                <a:buFont typeface="Josefin Sans"/>
                <a:buChar char="○"/>
              </a:pPr>
              <a:r>
                <a:rPr lang="en-US" sz="3200">
                  <a:solidFill>
                    <a:srgbClr val="FFFFFF"/>
                  </a:solidFill>
                  <a:latin typeface="Josefin Sans"/>
                  <a:ea typeface="Josefin Sans"/>
                  <a:cs typeface="Josefin Sans"/>
                  <a:sym typeface="Josefin Sans"/>
                </a:rPr>
                <a:t>Evaluating your performance</a:t>
              </a:r>
              <a:endParaRPr sz="2500"/>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55" name="Shape 255"/>
        <p:cNvGrpSpPr/>
        <p:nvPr/>
      </p:nvGrpSpPr>
      <p:grpSpPr>
        <a:xfrm>
          <a:off x="0" y="0"/>
          <a:ext cx="0" cy="0"/>
          <a:chOff x="0" y="0"/>
          <a:chExt cx="0" cy="0"/>
        </a:xfrm>
      </p:grpSpPr>
      <p:sp>
        <p:nvSpPr>
          <p:cNvPr id="256" name="Google Shape;256;p40"/>
          <p:cNvSpPr txBox="1"/>
          <p:nvPr/>
        </p:nvSpPr>
        <p:spPr>
          <a:xfrm>
            <a:off x="9500525" y="613450"/>
            <a:ext cx="8787600" cy="2979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8800">
                <a:solidFill>
                  <a:srgbClr val="FFFFFF"/>
                </a:solidFill>
                <a:latin typeface="Josefin Sans"/>
                <a:ea typeface="Josefin Sans"/>
                <a:cs typeface="Josefin Sans"/>
                <a:sym typeface="Josefin Sans"/>
              </a:rPr>
              <a:t>Standard 1.1:</a:t>
            </a:r>
            <a:endParaRPr sz="8800">
              <a:solidFill>
                <a:srgbClr val="FFFFFF"/>
              </a:solidFill>
              <a:latin typeface="Josefin Sans"/>
              <a:ea typeface="Josefin Sans"/>
              <a:cs typeface="Josefin Sans"/>
              <a:sym typeface="Josefin Sans"/>
            </a:endParaRPr>
          </a:p>
          <a:p>
            <a:pPr indent="0" lvl="0" marL="0" marR="0" rtl="0" algn="ctr">
              <a:lnSpc>
                <a:spcPct val="120000"/>
              </a:lnSpc>
              <a:spcBef>
                <a:spcPts val="0"/>
              </a:spcBef>
              <a:spcAft>
                <a:spcPts val="0"/>
              </a:spcAft>
              <a:buNone/>
            </a:pPr>
            <a:r>
              <a:rPr lang="en-US" sz="8800">
                <a:solidFill>
                  <a:srgbClr val="FFFFFF"/>
                </a:solidFill>
                <a:latin typeface="Josefin Sans"/>
                <a:ea typeface="Josefin Sans"/>
                <a:cs typeface="Josefin Sans"/>
                <a:sym typeface="Josefin Sans"/>
              </a:rPr>
              <a:t>Mission</a:t>
            </a:r>
            <a:endParaRPr sz="8800">
              <a:solidFill>
                <a:srgbClr val="FFFFFF"/>
              </a:solidFill>
              <a:latin typeface="Josefin Sans"/>
              <a:ea typeface="Josefin Sans"/>
              <a:cs typeface="Josefin Sans"/>
              <a:sym typeface="Josefin Sans"/>
            </a:endParaRPr>
          </a:p>
        </p:txBody>
      </p:sp>
      <p:grpSp>
        <p:nvGrpSpPr>
          <p:cNvPr id="257" name="Google Shape;257;p40"/>
          <p:cNvGrpSpPr/>
          <p:nvPr/>
        </p:nvGrpSpPr>
        <p:grpSpPr>
          <a:xfrm>
            <a:off x="10355188" y="4199750"/>
            <a:ext cx="7078275" cy="5221125"/>
            <a:chOff x="12946235" y="-3333943"/>
            <a:chExt cx="9437700" cy="6961500"/>
          </a:xfrm>
        </p:grpSpPr>
        <p:sp>
          <p:nvSpPr>
            <p:cNvPr id="258" name="Google Shape;258;p40"/>
            <p:cNvSpPr txBox="1"/>
            <p:nvPr/>
          </p:nvSpPr>
          <p:spPr>
            <a:xfrm>
              <a:off x="12946235" y="-3333943"/>
              <a:ext cx="9437700" cy="6961500"/>
            </a:xfrm>
            <a:prstGeom prst="rect">
              <a:avLst/>
            </a:prstGeom>
            <a:noFill/>
            <a:ln>
              <a:noFill/>
            </a:ln>
          </p:spPr>
          <p:txBody>
            <a:bodyPr anchorCtr="0" anchor="t" bIns="0" lIns="0" spcFirstLastPara="1" rIns="0" wrap="square" tIns="0">
              <a:spAutoFit/>
            </a:bodyPr>
            <a:lstStyle/>
            <a:p>
              <a:pPr indent="-431800" lvl="0" marL="457200" marR="0" rtl="0" algn="l">
                <a:lnSpc>
                  <a:spcPct val="120000"/>
                </a:lnSpc>
                <a:spcBef>
                  <a:spcPts val="0"/>
                </a:spcBef>
                <a:spcAft>
                  <a:spcPts val="0"/>
                </a:spcAft>
                <a:buClr>
                  <a:schemeClr val="lt1"/>
                </a:buClr>
                <a:buSzPts val="3200"/>
                <a:buFont typeface="Josefin Sans SemiBold"/>
                <a:buChar char="●"/>
              </a:pPr>
              <a:r>
                <a:rPr b="1" lang="en-US" sz="3200">
                  <a:solidFill>
                    <a:schemeClr val="lt1"/>
                  </a:solidFill>
                  <a:latin typeface="Josefin Sans SemiBold"/>
                  <a:ea typeface="Josefin Sans SemiBold"/>
                  <a:cs typeface="Josefin Sans SemiBold"/>
                  <a:sym typeface="Josefin Sans SemiBold"/>
                </a:rPr>
                <a:t>Share your mission and the date it was adopted </a:t>
              </a:r>
              <a:endParaRPr b="1" sz="3200">
                <a:solidFill>
                  <a:schemeClr val="lt1"/>
                </a:solidFill>
                <a:latin typeface="Josefin Sans SemiBold"/>
                <a:ea typeface="Josefin Sans SemiBold"/>
                <a:cs typeface="Josefin Sans SemiBold"/>
                <a:sym typeface="Josefin Sans SemiBold"/>
              </a:endParaRPr>
            </a:p>
            <a:p>
              <a:pPr indent="-431800" lvl="0" marL="457200" marR="0" rtl="0" algn="l">
                <a:lnSpc>
                  <a:spcPct val="120000"/>
                </a:lnSpc>
                <a:spcBef>
                  <a:spcPts val="0"/>
                </a:spcBef>
                <a:spcAft>
                  <a:spcPts val="0"/>
                </a:spcAft>
                <a:buClr>
                  <a:schemeClr val="lt1"/>
                </a:buClr>
                <a:buSzPts val="3200"/>
                <a:buFont typeface="Josefin Sans SemiBold"/>
                <a:buChar char="●"/>
              </a:pPr>
              <a:r>
                <a:rPr b="1" lang="en-US" sz="3200">
                  <a:solidFill>
                    <a:schemeClr val="lt1"/>
                  </a:solidFill>
                  <a:latin typeface="Josefin Sans SemiBold"/>
                  <a:ea typeface="Josefin Sans SemiBold"/>
                  <a:cs typeface="Josefin Sans SemiBold"/>
                  <a:sym typeface="Josefin Sans SemiBold"/>
                </a:rPr>
                <a:t>Describe the process, including who was involved in developing or reviewing the mission along with how you share the mission</a:t>
              </a:r>
              <a:endParaRPr b="1" sz="3200">
                <a:solidFill>
                  <a:schemeClr val="lt1"/>
                </a:solidFill>
                <a:latin typeface="Josefin Sans SemiBold"/>
                <a:ea typeface="Josefin Sans SemiBold"/>
                <a:cs typeface="Josefin Sans SemiBold"/>
                <a:sym typeface="Josefin Sans SemiBold"/>
              </a:endParaRPr>
            </a:p>
            <a:p>
              <a:pPr indent="-431800" lvl="0" marL="457200" marR="0" rtl="0" algn="l">
                <a:lnSpc>
                  <a:spcPct val="120000"/>
                </a:lnSpc>
                <a:spcBef>
                  <a:spcPts val="0"/>
                </a:spcBef>
                <a:spcAft>
                  <a:spcPts val="0"/>
                </a:spcAft>
                <a:buClr>
                  <a:schemeClr val="lt1"/>
                </a:buClr>
                <a:buSzPts val="3200"/>
                <a:buFont typeface="Josefin Sans SemiBold"/>
                <a:buChar char="●"/>
              </a:pPr>
              <a:r>
                <a:rPr b="1" lang="en-US" sz="3200">
                  <a:solidFill>
                    <a:schemeClr val="lt1"/>
                  </a:solidFill>
                  <a:latin typeface="Josefin Sans SemiBold"/>
                  <a:ea typeface="Josefin Sans SemiBold"/>
                  <a:cs typeface="Josefin Sans SemiBold"/>
                  <a:sym typeface="Josefin Sans SemiBold"/>
                </a:rPr>
                <a:t> Share the public values inherent in the mission</a:t>
              </a:r>
              <a:endParaRPr b="1" sz="3200">
                <a:solidFill>
                  <a:schemeClr val="lt1"/>
                </a:solidFill>
                <a:latin typeface="Josefin Sans SemiBold"/>
                <a:ea typeface="Josefin Sans SemiBold"/>
                <a:cs typeface="Josefin Sans SemiBold"/>
                <a:sym typeface="Josefin Sans SemiBold"/>
              </a:endParaRPr>
            </a:p>
            <a:p>
              <a:pPr indent="0" lvl="0" marL="0" marR="0" rtl="0" algn="ctr">
                <a:lnSpc>
                  <a:spcPct val="120000"/>
                </a:lnSpc>
                <a:spcBef>
                  <a:spcPts val="0"/>
                </a:spcBef>
                <a:spcAft>
                  <a:spcPts val="0"/>
                </a:spcAft>
                <a:buNone/>
              </a:pPr>
              <a:r>
                <a:t/>
              </a:r>
              <a:endParaRPr b="1" sz="3200">
                <a:solidFill>
                  <a:srgbClr val="CAF0F8"/>
                </a:solidFill>
                <a:latin typeface="Josefin Sans SemiBold"/>
                <a:ea typeface="Josefin Sans SemiBold"/>
                <a:cs typeface="Josefin Sans SemiBold"/>
                <a:sym typeface="Josefin Sans SemiBold"/>
              </a:endParaRPr>
            </a:p>
          </p:txBody>
        </p:sp>
        <p:sp>
          <p:nvSpPr>
            <p:cNvPr id="259" name="Google Shape;259;p40"/>
            <p:cNvSpPr txBox="1"/>
            <p:nvPr/>
          </p:nvSpPr>
          <p:spPr>
            <a:xfrm>
              <a:off x="16295633" y="2103908"/>
              <a:ext cx="4728600" cy="287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grpSp>
        <p:nvGrpSpPr>
          <p:cNvPr id="260" name="Google Shape;260;p40"/>
          <p:cNvGrpSpPr/>
          <p:nvPr/>
        </p:nvGrpSpPr>
        <p:grpSpPr>
          <a:xfrm>
            <a:off x="7370200" y="4044072"/>
            <a:ext cx="3546450" cy="779906"/>
            <a:chOff x="0" y="0"/>
            <a:chExt cx="4728600" cy="1039875"/>
          </a:xfrm>
        </p:grpSpPr>
        <p:sp>
          <p:nvSpPr>
            <p:cNvPr id="261" name="Google Shape;261;p40"/>
            <p:cNvSpPr txBox="1"/>
            <p:nvPr/>
          </p:nvSpPr>
          <p:spPr>
            <a:xfrm>
              <a:off x="0" y="0"/>
              <a:ext cx="4728600" cy="28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t/>
              </a:r>
              <a:endParaRPr/>
            </a:p>
          </p:txBody>
        </p:sp>
        <p:sp>
          <p:nvSpPr>
            <p:cNvPr id="262" name="Google Shape;262;p40"/>
            <p:cNvSpPr txBox="1"/>
            <p:nvPr/>
          </p:nvSpPr>
          <p:spPr>
            <a:xfrm>
              <a:off x="0" y="752475"/>
              <a:ext cx="4728600" cy="287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grpSp>
      <p:pic>
        <p:nvPicPr>
          <p:cNvPr descr="Gold coloured compass" id="263" name="Google Shape;263;p40"/>
          <p:cNvPicPr preferRelativeResize="0"/>
          <p:nvPr/>
        </p:nvPicPr>
        <p:blipFill rotWithShape="1">
          <a:blip r:embed="rId3">
            <a:alphaModFix/>
          </a:blip>
          <a:srcRect b="0" l="38941" r="1524" t="0"/>
          <a:stretch/>
        </p:blipFill>
        <p:spPr>
          <a:xfrm>
            <a:off x="0" y="-33187"/>
            <a:ext cx="9220728" cy="10353378"/>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67" name="Shape 267"/>
        <p:cNvGrpSpPr/>
        <p:nvPr/>
      </p:nvGrpSpPr>
      <p:grpSpPr>
        <a:xfrm>
          <a:off x="0" y="0"/>
          <a:ext cx="0" cy="0"/>
          <a:chOff x="0" y="0"/>
          <a:chExt cx="0" cy="0"/>
        </a:xfrm>
      </p:grpSpPr>
      <p:sp>
        <p:nvSpPr>
          <p:cNvPr id="268" name="Google Shape;268;p41"/>
          <p:cNvSpPr txBox="1"/>
          <p:nvPr/>
        </p:nvSpPr>
        <p:spPr>
          <a:xfrm>
            <a:off x="311050" y="9480227"/>
            <a:ext cx="23631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69" name="Google Shape;269;p41"/>
          <p:cNvSpPr txBox="1"/>
          <p:nvPr/>
        </p:nvSpPr>
        <p:spPr>
          <a:xfrm>
            <a:off x="311050" y="9013227"/>
            <a:ext cx="23631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70" name="Google Shape;270;p41"/>
          <p:cNvSpPr txBox="1"/>
          <p:nvPr/>
        </p:nvSpPr>
        <p:spPr>
          <a:xfrm>
            <a:off x="814495" y="2579533"/>
            <a:ext cx="3701700" cy="3047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Students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Faculty</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Staff</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Department of Political Science</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College of Humanities &amp; Social Sciences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Graduate College</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Riley Center</a:t>
            </a:r>
            <a:endParaRPr sz="2100">
              <a:latin typeface="Josefin Sans"/>
              <a:ea typeface="Josefin Sans"/>
              <a:cs typeface="Josefin Sans"/>
              <a:sym typeface="Josefin Sans"/>
            </a:endParaRPr>
          </a:p>
        </p:txBody>
      </p:sp>
      <p:sp>
        <p:nvSpPr>
          <p:cNvPr id="271" name="Google Shape;271;p41"/>
          <p:cNvSpPr txBox="1"/>
          <p:nvPr/>
        </p:nvSpPr>
        <p:spPr>
          <a:xfrm>
            <a:off x="814490" y="5817429"/>
            <a:ext cx="3701700" cy="1754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Advisory Committee Members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Project Partners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Internship Coordinators</a:t>
            </a:r>
            <a:endParaRPr sz="2100">
              <a:latin typeface="Josefin Sans"/>
              <a:ea typeface="Josefin Sans"/>
              <a:cs typeface="Josefin Sans"/>
              <a:sym typeface="Josefin Sans"/>
            </a:endParaRPr>
          </a:p>
        </p:txBody>
      </p:sp>
      <p:sp>
        <p:nvSpPr>
          <p:cNvPr id="272" name="Google Shape;272;p41"/>
          <p:cNvSpPr txBox="1"/>
          <p:nvPr/>
        </p:nvSpPr>
        <p:spPr>
          <a:xfrm>
            <a:off x="779950" y="7762325"/>
            <a:ext cx="37017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NASPAA</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SACS</a:t>
            </a:r>
            <a:endParaRPr sz="2100">
              <a:latin typeface="Josefin Sans"/>
              <a:ea typeface="Josefin Sans"/>
              <a:cs typeface="Josefin Sans"/>
              <a:sym typeface="Josefin Sans"/>
            </a:endParaRPr>
          </a:p>
        </p:txBody>
      </p:sp>
      <p:sp>
        <p:nvSpPr>
          <p:cNvPr id="273" name="Google Shape;273;p41"/>
          <p:cNvSpPr txBox="1"/>
          <p:nvPr/>
        </p:nvSpPr>
        <p:spPr>
          <a:xfrm>
            <a:off x="779940" y="1881413"/>
            <a:ext cx="37017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STAKEHOLDERS</a:t>
            </a:r>
            <a:endParaRPr sz="2100">
              <a:latin typeface="Josefin Sans"/>
              <a:ea typeface="Josefin Sans"/>
              <a:cs typeface="Josefin Sans"/>
              <a:sym typeface="Josefin Sans"/>
            </a:endParaRPr>
          </a:p>
        </p:txBody>
      </p:sp>
      <p:sp>
        <p:nvSpPr>
          <p:cNvPr id="274" name="Google Shape;274;p41"/>
          <p:cNvSpPr txBox="1"/>
          <p:nvPr/>
        </p:nvSpPr>
        <p:spPr>
          <a:xfrm>
            <a:off x="681868" y="232233"/>
            <a:ext cx="16810800" cy="554100"/>
          </a:xfrm>
          <a:prstGeom prst="rect">
            <a:avLst/>
          </a:prstGeom>
          <a:solidFill>
            <a:srgbClr val="D8D8D8"/>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700">
                <a:solidFill>
                  <a:schemeClr val="dk1"/>
                </a:solidFill>
                <a:latin typeface="Josefin Sans"/>
                <a:ea typeface="Josefin Sans"/>
                <a:cs typeface="Josefin Sans"/>
                <a:sym typeface="Josefin Sans"/>
              </a:rPr>
              <a:t>College of Charleston Master of Public Administration Program</a:t>
            </a:r>
            <a:endParaRPr sz="2100">
              <a:latin typeface="Josefin Sans"/>
              <a:ea typeface="Josefin Sans"/>
              <a:cs typeface="Josefin Sans"/>
              <a:sym typeface="Josefin Sans"/>
            </a:endParaRPr>
          </a:p>
        </p:txBody>
      </p:sp>
      <p:sp>
        <p:nvSpPr>
          <p:cNvPr id="275" name="Google Shape;275;p41"/>
          <p:cNvSpPr txBox="1"/>
          <p:nvPr/>
        </p:nvSpPr>
        <p:spPr>
          <a:xfrm>
            <a:off x="681868" y="906135"/>
            <a:ext cx="16810800" cy="754200"/>
          </a:xfrm>
          <a:prstGeom prst="rect">
            <a:avLst/>
          </a:prstGeom>
          <a:solidFill>
            <a:schemeClr val="lt1"/>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i="1" lang="en-US" sz="2000">
                <a:solidFill>
                  <a:schemeClr val="dk1"/>
                </a:solidFill>
                <a:latin typeface="Josefin Sans"/>
                <a:ea typeface="Josefin Sans"/>
                <a:cs typeface="Josefin Sans"/>
                <a:sym typeface="Josefin Sans"/>
              </a:rPr>
              <a:t>Our mission is to prepare public service leaders. Upon graduation our students will have the ability to think critically and creatively about public issues, the dedication and capacity to serve a diverse community, and the skills to enter a professional position in a public organization. </a:t>
            </a:r>
            <a:endParaRPr sz="2000">
              <a:latin typeface="Josefin Sans"/>
              <a:ea typeface="Josefin Sans"/>
              <a:cs typeface="Josefin Sans"/>
              <a:sym typeface="Josefin Sans"/>
            </a:endParaRPr>
          </a:p>
        </p:txBody>
      </p:sp>
      <p:pic>
        <p:nvPicPr>
          <p:cNvPr descr="A picture containing food&#10;&#10;Description automatically generated" id="276" name="Google Shape;276;p41"/>
          <p:cNvPicPr preferRelativeResize="0"/>
          <p:nvPr/>
        </p:nvPicPr>
        <p:blipFill rotWithShape="1">
          <a:blip r:embed="rId3">
            <a:alphaModFix/>
          </a:blip>
          <a:srcRect b="0" l="0" r="0" t="0"/>
          <a:stretch/>
        </p:blipFill>
        <p:spPr>
          <a:xfrm>
            <a:off x="473132" y="9127997"/>
            <a:ext cx="2038940" cy="784830"/>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80" name="Shape 280"/>
        <p:cNvGrpSpPr/>
        <p:nvPr/>
      </p:nvGrpSpPr>
      <p:grpSpPr>
        <a:xfrm>
          <a:off x="0" y="0"/>
          <a:ext cx="0" cy="0"/>
          <a:chOff x="0" y="0"/>
          <a:chExt cx="0" cy="0"/>
        </a:xfrm>
      </p:grpSpPr>
      <p:sp>
        <p:nvSpPr>
          <p:cNvPr id="281" name="Google Shape;281;p42"/>
          <p:cNvSpPr txBox="1"/>
          <p:nvPr/>
        </p:nvSpPr>
        <p:spPr>
          <a:xfrm>
            <a:off x="607100" y="446100"/>
            <a:ext cx="9160800" cy="28041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lang="en-US" sz="10099">
                <a:solidFill>
                  <a:srgbClr val="FFFFFF"/>
                </a:solidFill>
                <a:latin typeface="Josefin Sans"/>
                <a:ea typeface="Josefin Sans"/>
                <a:cs typeface="Josefin Sans"/>
                <a:sym typeface="Josefin Sans"/>
              </a:rPr>
              <a:t>Standard 1.2:</a:t>
            </a:r>
            <a:r>
              <a:rPr lang="en-US" sz="6099">
                <a:solidFill>
                  <a:srgbClr val="FFFFFF"/>
                </a:solidFill>
                <a:latin typeface="Josefin Sans"/>
                <a:ea typeface="Josefin Sans"/>
                <a:cs typeface="Josefin Sans"/>
                <a:sym typeface="Josefin Sans"/>
              </a:rPr>
              <a:t> </a:t>
            </a:r>
            <a:endParaRPr sz="6099">
              <a:solidFill>
                <a:srgbClr val="FFFFFF"/>
              </a:solidFill>
              <a:latin typeface="Josefin Sans"/>
              <a:ea typeface="Josefin Sans"/>
              <a:cs typeface="Josefin Sans"/>
              <a:sym typeface="Josefin Sans"/>
            </a:endParaRPr>
          </a:p>
          <a:p>
            <a:pPr indent="0" lvl="0" marL="0" marR="0" rtl="0" algn="l">
              <a:lnSpc>
                <a:spcPct val="120002"/>
              </a:lnSpc>
              <a:spcBef>
                <a:spcPts val="0"/>
              </a:spcBef>
              <a:spcAft>
                <a:spcPts val="0"/>
              </a:spcAft>
              <a:buNone/>
            </a:pPr>
            <a:r>
              <a:rPr lang="en-US" sz="6099">
                <a:solidFill>
                  <a:srgbClr val="FFFFFF"/>
                </a:solidFill>
                <a:latin typeface="Josefin Sans"/>
                <a:ea typeface="Josefin Sans"/>
                <a:cs typeface="Josefin Sans"/>
                <a:sym typeface="Josefin Sans"/>
              </a:rPr>
              <a:t>Performance Expectations</a:t>
            </a:r>
            <a:endParaRPr sz="100"/>
          </a:p>
        </p:txBody>
      </p:sp>
      <p:sp>
        <p:nvSpPr>
          <p:cNvPr id="282" name="Google Shape;282;p42"/>
          <p:cNvSpPr txBox="1"/>
          <p:nvPr/>
        </p:nvSpPr>
        <p:spPr>
          <a:xfrm>
            <a:off x="16493027" y="6640339"/>
            <a:ext cx="766200" cy="21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t/>
            </a:r>
            <a:endParaRPr/>
          </a:p>
        </p:txBody>
      </p:sp>
      <p:sp>
        <p:nvSpPr>
          <p:cNvPr id="283" name="Google Shape;283;p42"/>
          <p:cNvSpPr txBox="1"/>
          <p:nvPr/>
        </p:nvSpPr>
        <p:spPr>
          <a:xfrm>
            <a:off x="8252481" y="8715375"/>
            <a:ext cx="2665800" cy="21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a:p>
        </p:txBody>
      </p:sp>
      <p:sp>
        <p:nvSpPr>
          <p:cNvPr id="284" name="Google Shape;284;p42"/>
          <p:cNvSpPr txBox="1"/>
          <p:nvPr/>
        </p:nvSpPr>
        <p:spPr>
          <a:xfrm>
            <a:off x="16493027" y="8715375"/>
            <a:ext cx="7662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t/>
            </a:r>
            <a:endParaRPr/>
          </a:p>
        </p:txBody>
      </p:sp>
      <p:sp>
        <p:nvSpPr>
          <p:cNvPr id="285" name="Google Shape;285;p42"/>
          <p:cNvSpPr txBox="1"/>
          <p:nvPr/>
        </p:nvSpPr>
        <p:spPr>
          <a:xfrm>
            <a:off x="8252481" y="7678564"/>
            <a:ext cx="2665800" cy="21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a:p>
        </p:txBody>
      </p:sp>
      <p:sp>
        <p:nvSpPr>
          <p:cNvPr id="286" name="Google Shape;286;p42"/>
          <p:cNvSpPr txBox="1"/>
          <p:nvPr/>
        </p:nvSpPr>
        <p:spPr>
          <a:xfrm>
            <a:off x="16493027" y="7678564"/>
            <a:ext cx="7662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t/>
            </a:r>
            <a:endParaRPr/>
          </a:p>
        </p:txBody>
      </p:sp>
      <p:pic>
        <p:nvPicPr>
          <p:cNvPr id="287" name="Google Shape;287;p42"/>
          <p:cNvPicPr preferRelativeResize="0"/>
          <p:nvPr/>
        </p:nvPicPr>
        <p:blipFill>
          <a:blip r:embed="rId3">
            <a:alphaModFix/>
          </a:blip>
          <a:stretch>
            <a:fillRect/>
          </a:stretch>
        </p:blipFill>
        <p:spPr>
          <a:xfrm>
            <a:off x="0" y="4124975"/>
            <a:ext cx="7947682" cy="6408210"/>
          </a:xfrm>
          <a:prstGeom prst="rect">
            <a:avLst/>
          </a:prstGeom>
          <a:noFill/>
          <a:ln>
            <a:noFill/>
          </a:ln>
        </p:spPr>
      </p:pic>
      <p:pic>
        <p:nvPicPr>
          <p:cNvPr id="288" name="Google Shape;288;p42"/>
          <p:cNvPicPr preferRelativeResize="0"/>
          <p:nvPr/>
        </p:nvPicPr>
        <p:blipFill>
          <a:blip r:embed="rId4">
            <a:alphaModFix/>
          </a:blip>
          <a:stretch>
            <a:fillRect/>
          </a:stretch>
        </p:blipFill>
        <p:spPr>
          <a:xfrm>
            <a:off x="9862900" y="-639000"/>
            <a:ext cx="8839201" cy="5175756"/>
          </a:xfrm>
          <a:prstGeom prst="rect">
            <a:avLst/>
          </a:prstGeom>
          <a:noFill/>
          <a:ln>
            <a:noFill/>
          </a:ln>
        </p:spPr>
      </p:pic>
      <p:sp>
        <p:nvSpPr>
          <p:cNvPr id="289" name="Google Shape;289;p42"/>
          <p:cNvSpPr txBox="1"/>
          <p:nvPr/>
        </p:nvSpPr>
        <p:spPr>
          <a:xfrm>
            <a:off x="8100625" y="5001925"/>
            <a:ext cx="9343200" cy="4814700"/>
          </a:xfrm>
          <a:prstGeom prst="rect">
            <a:avLst/>
          </a:prstGeom>
          <a:noFill/>
          <a:ln>
            <a:noFill/>
          </a:ln>
        </p:spPr>
        <p:txBody>
          <a:bodyPr anchorCtr="0" anchor="t" bIns="91425" lIns="91425" spcFirstLastPara="1" rIns="91425" wrap="square" tIns="91425">
            <a:spAutoFit/>
          </a:bodyPr>
          <a:lstStyle/>
          <a:p>
            <a:pPr indent="-431800" lvl="0" marL="914400" rtl="0" algn="l">
              <a:lnSpc>
                <a:spcPct val="120000"/>
              </a:lnSpc>
              <a:spcBef>
                <a:spcPts val="0"/>
              </a:spcBef>
              <a:spcAft>
                <a:spcPts val="0"/>
              </a:spcAft>
              <a:buClr>
                <a:schemeClr val="lt1"/>
              </a:buClr>
              <a:buSzPts val="3200"/>
              <a:buFont typeface="Josefin Sans SemiBold"/>
              <a:buChar char="●"/>
            </a:pPr>
            <a:r>
              <a:rPr b="1" lang="en-US" sz="3200">
                <a:solidFill>
                  <a:schemeClr val="lt1"/>
                </a:solidFill>
                <a:latin typeface="Josefin Sans SemiBold"/>
                <a:ea typeface="Josefin Sans SemiBold"/>
                <a:cs typeface="Josefin Sans SemiBold"/>
                <a:sym typeface="Josefin Sans SemiBold"/>
              </a:rPr>
              <a:t>Here you will be asked to share what your program hopes to accomplish inclusive of, but beyond student learning. </a:t>
            </a:r>
            <a:endParaRPr b="1" sz="3200">
              <a:solidFill>
                <a:schemeClr val="lt1"/>
              </a:solidFill>
              <a:latin typeface="Josefin Sans SemiBold"/>
              <a:ea typeface="Josefin Sans SemiBold"/>
              <a:cs typeface="Josefin Sans SemiBold"/>
              <a:sym typeface="Josefin Sans SemiBold"/>
            </a:endParaRPr>
          </a:p>
          <a:p>
            <a:pPr indent="-431800" lvl="0" marL="914400" rtl="0" algn="l">
              <a:lnSpc>
                <a:spcPct val="120000"/>
              </a:lnSpc>
              <a:spcBef>
                <a:spcPts val="0"/>
              </a:spcBef>
              <a:spcAft>
                <a:spcPts val="0"/>
              </a:spcAft>
              <a:buClr>
                <a:schemeClr val="lt1"/>
              </a:buClr>
              <a:buSzPts val="3200"/>
              <a:buFont typeface="Josefin Sans SemiBold"/>
              <a:buChar char="●"/>
            </a:pPr>
            <a:r>
              <a:rPr b="1" lang="en-US" sz="3200">
                <a:solidFill>
                  <a:schemeClr val="lt1"/>
                </a:solidFill>
                <a:latin typeface="Josefin Sans SemiBold"/>
                <a:ea typeface="Josefin Sans SemiBold"/>
                <a:cs typeface="Josefin Sans SemiBold"/>
                <a:sym typeface="Josefin Sans SemiBold"/>
              </a:rPr>
              <a:t>And you will need to link these goals to your mission and the constituents you serve while sharing how this work advances the knowledge, research, and practice of public service.</a:t>
            </a:r>
            <a:endParaRPr b="1" sz="3200">
              <a:solidFill>
                <a:schemeClr val="lt1"/>
              </a:solidFill>
              <a:latin typeface="Josefin Sans SemiBold"/>
              <a:ea typeface="Josefin Sans SemiBold"/>
              <a:cs typeface="Josefin Sans SemiBold"/>
              <a:sym typeface="Josefin Sans SemiBold"/>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294" name="Shape 294"/>
        <p:cNvGrpSpPr/>
        <p:nvPr/>
      </p:nvGrpSpPr>
      <p:grpSpPr>
        <a:xfrm>
          <a:off x="0" y="0"/>
          <a:ext cx="0" cy="0"/>
          <a:chOff x="0" y="0"/>
          <a:chExt cx="0" cy="0"/>
        </a:xfrm>
      </p:grpSpPr>
      <p:sp>
        <p:nvSpPr>
          <p:cNvPr id="295" name="Google Shape;295;p43"/>
          <p:cNvSpPr txBox="1"/>
          <p:nvPr/>
        </p:nvSpPr>
        <p:spPr>
          <a:xfrm>
            <a:off x="311055" y="9484548"/>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96" name="Google Shape;296;p43"/>
          <p:cNvSpPr txBox="1"/>
          <p:nvPr/>
        </p:nvSpPr>
        <p:spPr>
          <a:xfrm>
            <a:off x="311055" y="9013223"/>
            <a:ext cx="2366700" cy="554100"/>
          </a:xfrm>
          <a:prstGeom prst="rect">
            <a:avLst/>
          </a:prstGeom>
          <a:solidFill>
            <a:srgbClr val="D8D8D8"/>
          </a:solid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97" name="Google Shape;297;p43"/>
          <p:cNvSpPr txBox="1"/>
          <p:nvPr/>
        </p:nvSpPr>
        <p:spPr>
          <a:xfrm>
            <a:off x="12492522" y="1863677"/>
            <a:ext cx="50055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PROGRAM GOALS</a:t>
            </a:r>
            <a:endParaRPr sz="2100">
              <a:latin typeface="Josefin Sans"/>
              <a:ea typeface="Josefin Sans"/>
              <a:cs typeface="Josefin Sans"/>
              <a:sym typeface="Josefin Sans"/>
            </a:endParaRPr>
          </a:p>
        </p:txBody>
      </p:sp>
      <p:sp>
        <p:nvSpPr>
          <p:cNvPr id="298" name="Google Shape;298;p43"/>
          <p:cNvSpPr txBox="1"/>
          <p:nvPr/>
        </p:nvSpPr>
        <p:spPr>
          <a:xfrm>
            <a:off x="12452466" y="2697737"/>
            <a:ext cx="5005500" cy="4308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1900">
                <a:solidFill>
                  <a:schemeClr val="dk1"/>
                </a:solidFill>
                <a:latin typeface="Josefin Sans"/>
                <a:ea typeface="Josefin Sans"/>
                <a:cs typeface="Josefin Sans"/>
                <a:sym typeface="Josefin Sans"/>
              </a:rPr>
              <a:t>Prepare outstanding public service leaders</a:t>
            </a:r>
            <a:endParaRPr sz="1900">
              <a:latin typeface="Josefin Sans"/>
              <a:ea typeface="Josefin Sans"/>
              <a:cs typeface="Josefin Sans"/>
              <a:sym typeface="Josefin Sans"/>
            </a:endParaRPr>
          </a:p>
        </p:txBody>
      </p:sp>
      <p:sp>
        <p:nvSpPr>
          <p:cNvPr id="299" name="Google Shape;299;p43"/>
          <p:cNvSpPr txBox="1"/>
          <p:nvPr/>
        </p:nvSpPr>
        <p:spPr>
          <a:xfrm>
            <a:off x="12452466" y="3476712"/>
            <a:ext cx="49575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Cultivate connections that contribute to the well-being of our community</a:t>
            </a:r>
            <a:endParaRPr sz="2100">
              <a:latin typeface="Josefin Sans"/>
              <a:ea typeface="Josefin Sans"/>
              <a:cs typeface="Josefin Sans"/>
              <a:sym typeface="Josefin Sans"/>
            </a:endParaRPr>
          </a:p>
        </p:txBody>
      </p:sp>
      <p:sp>
        <p:nvSpPr>
          <p:cNvPr id="300" name="Google Shape;300;p43"/>
          <p:cNvSpPr txBox="1"/>
          <p:nvPr/>
        </p:nvSpPr>
        <p:spPr>
          <a:xfrm>
            <a:off x="12482585" y="5917380"/>
            <a:ext cx="49575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Offer superior student support activities</a:t>
            </a:r>
            <a:endParaRPr sz="2100">
              <a:latin typeface="Josefin Sans"/>
              <a:ea typeface="Josefin Sans"/>
              <a:cs typeface="Josefin Sans"/>
              <a:sym typeface="Josefin Sans"/>
            </a:endParaRPr>
          </a:p>
        </p:txBody>
      </p:sp>
      <p:sp>
        <p:nvSpPr>
          <p:cNvPr id="301" name="Google Shape;301;p43"/>
          <p:cNvSpPr txBox="1"/>
          <p:nvPr/>
        </p:nvSpPr>
        <p:spPr>
          <a:xfrm>
            <a:off x="12516518" y="6890479"/>
            <a:ext cx="4957500" cy="1108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Build healthy programmatic, administrative, and governance capacity</a:t>
            </a:r>
            <a:endParaRPr sz="2100">
              <a:latin typeface="Josefin Sans"/>
              <a:ea typeface="Josefin Sans"/>
              <a:cs typeface="Josefin Sans"/>
              <a:sym typeface="Josefin Sans"/>
            </a:endParaRPr>
          </a:p>
        </p:txBody>
      </p:sp>
      <p:sp>
        <p:nvSpPr>
          <p:cNvPr id="302" name="Google Shape;302;p43"/>
          <p:cNvSpPr txBox="1"/>
          <p:nvPr/>
        </p:nvSpPr>
        <p:spPr>
          <a:xfrm>
            <a:off x="12516822" y="8186685"/>
            <a:ext cx="4957500" cy="14313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Foster a welcoming environment for all students, faculty, and staff that values and strengthens the diversity of the program</a:t>
            </a:r>
            <a:endParaRPr sz="2100">
              <a:latin typeface="Josefin Sans"/>
              <a:ea typeface="Josefin Sans"/>
              <a:cs typeface="Josefin Sans"/>
              <a:sym typeface="Josefin Sans"/>
            </a:endParaRPr>
          </a:p>
        </p:txBody>
      </p:sp>
      <p:sp>
        <p:nvSpPr>
          <p:cNvPr id="303" name="Google Shape;303;p43"/>
          <p:cNvSpPr txBox="1"/>
          <p:nvPr/>
        </p:nvSpPr>
        <p:spPr>
          <a:xfrm>
            <a:off x="12482583" y="4539210"/>
            <a:ext cx="4957500" cy="11082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Promote faculty excellence in teaching, scholarship, outreach, and professional service</a:t>
            </a:r>
            <a:endParaRPr sz="2100">
              <a:latin typeface="Josefin Sans"/>
              <a:ea typeface="Josefin Sans"/>
              <a:cs typeface="Josefin Sans"/>
              <a:sym typeface="Josefin Sans"/>
            </a:endParaRPr>
          </a:p>
        </p:txBody>
      </p:sp>
      <p:sp>
        <p:nvSpPr>
          <p:cNvPr id="304" name="Google Shape;304;p43"/>
          <p:cNvSpPr txBox="1"/>
          <p:nvPr/>
        </p:nvSpPr>
        <p:spPr>
          <a:xfrm>
            <a:off x="681868" y="232233"/>
            <a:ext cx="16810800" cy="554100"/>
          </a:xfrm>
          <a:prstGeom prst="rect">
            <a:avLst/>
          </a:prstGeom>
          <a:solidFill>
            <a:srgbClr val="D8D8D8"/>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700">
                <a:solidFill>
                  <a:schemeClr val="dk1"/>
                </a:solidFill>
                <a:latin typeface="Josefin Sans"/>
                <a:ea typeface="Josefin Sans"/>
                <a:cs typeface="Josefin Sans"/>
                <a:sym typeface="Josefin Sans"/>
              </a:rPr>
              <a:t>College of Charleston Master of Public Administration Program</a:t>
            </a:r>
            <a:endParaRPr sz="2100">
              <a:latin typeface="Josefin Sans"/>
              <a:ea typeface="Josefin Sans"/>
              <a:cs typeface="Josefin Sans"/>
              <a:sym typeface="Josefin Sans"/>
            </a:endParaRPr>
          </a:p>
        </p:txBody>
      </p:sp>
      <p:sp>
        <p:nvSpPr>
          <p:cNvPr id="305" name="Google Shape;305;p43"/>
          <p:cNvSpPr txBox="1"/>
          <p:nvPr/>
        </p:nvSpPr>
        <p:spPr>
          <a:xfrm>
            <a:off x="681868" y="906135"/>
            <a:ext cx="16810800" cy="754200"/>
          </a:xfrm>
          <a:prstGeom prst="rect">
            <a:avLst/>
          </a:prstGeom>
          <a:solidFill>
            <a:schemeClr val="lt1"/>
          </a:solidFill>
          <a:ln>
            <a:noFill/>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i="1" lang="en-US" sz="2000">
                <a:solidFill>
                  <a:schemeClr val="dk1"/>
                </a:solidFill>
                <a:latin typeface="Josefin Sans"/>
                <a:ea typeface="Josefin Sans"/>
                <a:cs typeface="Josefin Sans"/>
                <a:sym typeface="Josefin Sans"/>
              </a:rPr>
              <a:t>Our mission is to prepare public service leaders. Upon graduation our students will have the ability to think critically and creatively about public issues, the dedication and capacity to serve a diverse community, and the skills to enter a professional position in a public organization. </a:t>
            </a:r>
            <a:endParaRPr sz="2000">
              <a:latin typeface="Josefin Sans"/>
              <a:ea typeface="Josefin Sans"/>
              <a:cs typeface="Josefin Sans"/>
              <a:sym typeface="Josefin Sans"/>
            </a:endParaRPr>
          </a:p>
        </p:txBody>
      </p:sp>
      <p:pic>
        <p:nvPicPr>
          <p:cNvPr descr="A picture containing food&#10;&#10;Description automatically generated" id="306" name="Google Shape;306;p43"/>
          <p:cNvPicPr preferRelativeResize="0"/>
          <p:nvPr/>
        </p:nvPicPr>
        <p:blipFill rotWithShape="1">
          <a:blip r:embed="rId3">
            <a:alphaModFix/>
          </a:blip>
          <a:srcRect b="0" l="0" r="0" t="0"/>
          <a:stretch/>
        </p:blipFill>
        <p:spPr>
          <a:xfrm>
            <a:off x="474932" y="9143747"/>
            <a:ext cx="2038940" cy="784830"/>
          </a:xfrm>
          <a:prstGeom prst="rect">
            <a:avLst/>
          </a:prstGeom>
          <a:noFill/>
          <a:ln cap="flat" cmpd="sng" w="19050">
            <a:solidFill>
              <a:schemeClr val="lt1"/>
            </a:solidFill>
            <a:prstDash val="solid"/>
            <a:round/>
            <a:headEnd len="sm" w="sm" type="none"/>
            <a:tailEnd len="sm" w="sm" type="none"/>
          </a:ln>
        </p:spPr>
      </p:pic>
      <p:sp>
        <p:nvSpPr>
          <p:cNvPr id="307" name="Google Shape;307;p43"/>
          <p:cNvSpPr txBox="1"/>
          <p:nvPr/>
        </p:nvSpPr>
        <p:spPr>
          <a:xfrm>
            <a:off x="779945" y="2632433"/>
            <a:ext cx="3701700" cy="2909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Students</a:t>
            </a:r>
            <a:endParaRPr sz="2000">
              <a:latin typeface="Josefin Sans"/>
              <a:ea typeface="Josefin Sans"/>
              <a:cs typeface="Josefin Sans"/>
              <a:sym typeface="Josefin Sans"/>
            </a:endParaRPr>
          </a:p>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Faculty</a:t>
            </a:r>
            <a:endParaRPr sz="2000">
              <a:latin typeface="Josefin Sans"/>
              <a:ea typeface="Josefin Sans"/>
              <a:cs typeface="Josefin Sans"/>
              <a:sym typeface="Josefin Sans"/>
            </a:endParaRPr>
          </a:p>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Staff</a:t>
            </a:r>
            <a:endParaRPr sz="2000">
              <a:latin typeface="Josefin Sans"/>
              <a:ea typeface="Josefin Sans"/>
              <a:cs typeface="Josefin Sans"/>
              <a:sym typeface="Josefin Sans"/>
            </a:endParaRPr>
          </a:p>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Department of Political Science</a:t>
            </a:r>
            <a:endParaRPr sz="2000">
              <a:latin typeface="Josefin Sans"/>
              <a:ea typeface="Josefin Sans"/>
              <a:cs typeface="Josefin Sans"/>
              <a:sym typeface="Josefin Sans"/>
            </a:endParaRPr>
          </a:p>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College of Humanities &amp; Social Sciences</a:t>
            </a:r>
            <a:endParaRPr sz="2000">
              <a:latin typeface="Josefin Sans"/>
              <a:ea typeface="Josefin Sans"/>
              <a:cs typeface="Josefin Sans"/>
              <a:sym typeface="Josefin Sans"/>
            </a:endParaRPr>
          </a:p>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Graduate College</a:t>
            </a:r>
            <a:endParaRPr sz="2000">
              <a:latin typeface="Josefin Sans"/>
              <a:ea typeface="Josefin Sans"/>
              <a:cs typeface="Josefin Sans"/>
              <a:sym typeface="Josefin Sans"/>
            </a:endParaRPr>
          </a:p>
          <a:p>
            <a:pPr indent="0" lvl="0" marL="0" marR="0" rtl="0" algn="l">
              <a:spcBef>
                <a:spcPts val="0"/>
              </a:spcBef>
              <a:spcAft>
                <a:spcPts val="0"/>
              </a:spcAft>
              <a:buNone/>
            </a:pPr>
            <a:r>
              <a:rPr lang="en-US" sz="2000">
                <a:solidFill>
                  <a:schemeClr val="dk1"/>
                </a:solidFill>
                <a:latin typeface="Josefin Sans"/>
                <a:ea typeface="Josefin Sans"/>
                <a:cs typeface="Josefin Sans"/>
                <a:sym typeface="Josefin Sans"/>
              </a:rPr>
              <a:t>Riley Center</a:t>
            </a:r>
            <a:endParaRPr sz="2000">
              <a:latin typeface="Josefin Sans"/>
              <a:ea typeface="Josefin Sans"/>
              <a:cs typeface="Josefin Sans"/>
              <a:sym typeface="Josefin Sans"/>
            </a:endParaRPr>
          </a:p>
        </p:txBody>
      </p:sp>
      <p:sp>
        <p:nvSpPr>
          <p:cNvPr id="308" name="Google Shape;308;p43"/>
          <p:cNvSpPr txBox="1"/>
          <p:nvPr/>
        </p:nvSpPr>
        <p:spPr>
          <a:xfrm>
            <a:off x="779940" y="5714917"/>
            <a:ext cx="3701700" cy="17547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Alumni</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Advisory Committee Members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Project Partners</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Internship Coordinators</a:t>
            </a:r>
            <a:endParaRPr sz="2100">
              <a:latin typeface="Josefin Sans"/>
              <a:ea typeface="Josefin Sans"/>
              <a:cs typeface="Josefin Sans"/>
              <a:sym typeface="Josefin Sans"/>
            </a:endParaRPr>
          </a:p>
        </p:txBody>
      </p:sp>
      <p:sp>
        <p:nvSpPr>
          <p:cNvPr id="309" name="Google Shape;309;p43"/>
          <p:cNvSpPr txBox="1"/>
          <p:nvPr/>
        </p:nvSpPr>
        <p:spPr>
          <a:xfrm>
            <a:off x="762700" y="7643025"/>
            <a:ext cx="3736200" cy="7851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NASPAA</a:t>
            </a:r>
            <a:endParaRPr sz="2100">
              <a:latin typeface="Josefin Sans"/>
              <a:ea typeface="Josefin Sans"/>
              <a:cs typeface="Josefin Sans"/>
              <a:sym typeface="Josefin Sans"/>
            </a:endParaRPr>
          </a:p>
          <a:p>
            <a:pPr indent="0" lvl="0" marL="0" marR="0" rtl="0" algn="l">
              <a:spcBef>
                <a:spcPts val="0"/>
              </a:spcBef>
              <a:spcAft>
                <a:spcPts val="0"/>
              </a:spcAft>
              <a:buNone/>
            </a:pPr>
            <a:r>
              <a:rPr lang="en-US" sz="2100">
                <a:solidFill>
                  <a:schemeClr val="dk1"/>
                </a:solidFill>
                <a:latin typeface="Josefin Sans"/>
                <a:ea typeface="Josefin Sans"/>
                <a:cs typeface="Josefin Sans"/>
                <a:sym typeface="Josefin Sans"/>
              </a:rPr>
              <a:t>SACS</a:t>
            </a:r>
            <a:endParaRPr sz="2100">
              <a:latin typeface="Josefin Sans"/>
              <a:ea typeface="Josefin Sans"/>
              <a:cs typeface="Josefin Sans"/>
              <a:sym typeface="Josefin Sans"/>
            </a:endParaRPr>
          </a:p>
        </p:txBody>
      </p:sp>
      <p:sp>
        <p:nvSpPr>
          <p:cNvPr id="310" name="Google Shape;310;p43"/>
          <p:cNvSpPr txBox="1"/>
          <p:nvPr/>
        </p:nvSpPr>
        <p:spPr>
          <a:xfrm>
            <a:off x="779940" y="1881413"/>
            <a:ext cx="3701700" cy="507900"/>
          </a:xfrm>
          <a:prstGeom prst="rect">
            <a:avLst/>
          </a:prstGeom>
          <a:solidFill>
            <a:srgbClr val="D8D8D8"/>
          </a:solidFill>
          <a:ln cap="flat" cmpd="sng" w="9525">
            <a:solidFill>
              <a:schemeClr val="dk1"/>
            </a:solidFill>
            <a:prstDash val="solid"/>
            <a:round/>
            <a:headEnd len="sm" w="sm" type="none"/>
            <a:tailEnd len="sm" w="sm" type="none"/>
          </a:ln>
          <a:effectLst>
            <a:outerShdw blurRad="50800" rotWithShape="0" algn="l" dist="38100">
              <a:srgbClr val="000000">
                <a:alpha val="40000"/>
              </a:srgbClr>
            </a:outerShdw>
          </a:effectLst>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2400">
                <a:solidFill>
                  <a:schemeClr val="dk1"/>
                </a:solidFill>
                <a:latin typeface="Josefin Sans"/>
                <a:ea typeface="Josefin Sans"/>
                <a:cs typeface="Josefin Sans"/>
                <a:sym typeface="Josefin Sans"/>
              </a:rPr>
              <a:t>STAKEHOLDERS</a:t>
            </a:r>
            <a:endParaRPr sz="2100">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14" name="Shape 314"/>
        <p:cNvGrpSpPr/>
        <p:nvPr/>
      </p:nvGrpSpPr>
      <p:grpSpPr>
        <a:xfrm>
          <a:off x="0" y="0"/>
          <a:ext cx="0" cy="0"/>
          <a:chOff x="0" y="0"/>
          <a:chExt cx="0" cy="0"/>
        </a:xfrm>
      </p:grpSpPr>
      <p:sp>
        <p:nvSpPr>
          <p:cNvPr id="315" name="Google Shape;315;p44"/>
          <p:cNvSpPr txBox="1"/>
          <p:nvPr>
            <p:ph type="title"/>
          </p:nvPr>
        </p:nvSpPr>
        <p:spPr>
          <a:xfrm>
            <a:off x="408975" y="594875"/>
            <a:ext cx="11796900" cy="1988700"/>
          </a:xfrm>
          <a:prstGeom prst="rect">
            <a:avLst/>
          </a:prstGeom>
          <a:noFill/>
          <a:ln>
            <a:noFill/>
          </a:ln>
        </p:spPr>
        <p:txBody>
          <a:bodyPr anchorCtr="0" anchor="ctr" bIns="68550" lIns="137150" spcFirstLastPara="1" rIns="137150" wrap="square" tIns="68550">
            <a:noAutofit/>
          </a:bodyPr>
          <a:lstStyle/>
          <a:p>
            <a:pPr indent="0" lvl="0" marL="0" rtl="0" algn="l">
              <a:lnSpc>
                <a:spcPct val="90000"/>
              </a:lnSpc>
              <a:spcBef>
                <a:spcPts val="0"/>
              </a:spcBef>
              <a:spcAft>
                <a:spcPts val="0"/>
              </a:spcAft>
              <a:buClr>
                <a:schemeClr val="dk1"/>
              </a:buClr>
              <a:buSzPts val="6600"/>
              <a:buFont typeface="Calibri"/>
              <a:buNone/>
            </a:pPr>
            <a:r>
              <a:rPr lang="en-US" sz="10050">
                <a:solidFill>
                  <a:schemeClr val="lt1"/>
                </a:solidFill>
                <a:latin typeface="Josefin Sans"/>
                <a:ea typeface="Josefin Sans"/>
                <a:cs typeface="Josefin Sans"/>
                <a:sym typeface="Josefin Sans"/>
              </a:rPr>
              <a:t>Standard 1.3: </a:t>
            </a:r>
            <a:endParaRPr sz="10050">
              <a:solidFill>
                <a:schemeClr val="lt1"/>
              </a:solidFill>
              <a:latin typeface="Josefin Sans"/>
              <a:ea typeface="Josefin Sans"/>
              <a:cs typeface="Josefin Sans"/>
              <a:sym typeface="Josefin Sans"/>
            </a:endParaRPr>
          </a:p>
          <a:p>
            <a:pPr indent="0" lvl="0" marL="0" rtl="0" algn="l">
              <a:lnSpc>
                <a:spcPct val="90000"/>
              </a:lnSpc>
              <a:spcBef>
                <a:spcPts val="0"/>
              </a:spcBef>
              <a:spcAft>
                <a:spcPts val="0"/>
              </a:spcAft>
              <a:buClr>
                <a:schemeClr val="dk1"/>
              </a:buClr>
              <a:buSzPts val="6600"/>
              <a:buFont typeface="Calibri"/>
              <a:buNone/>
            </a:pPr>
            <a:r>
              <a:rPr lang="en-US" sz="8950">
                <a:solidFill>
                  <a:schemeClr val="lt1"/>
                </a:solidFill>
                <a:latin typeface="Josefin Sans"/>
                <a:ea typeface="Josefin Sans"/>
                <a:cs typeface="Josefin Sans"/>
                <a:sym typeface="Josefin Sans"/>
              </a:rPr>
              <a:t>Program Evaluation</a:t>
            </a:r>
            <a:endParaRPr sz="8950">
              <a:solidFill>
                <a:schemeClr val="lt1"/>
              </a:solidFill>
              <a:latin typeface="Josefin Sans"/>
              <a:ea typeface="Josefin Sans"/>
              <a:cs typeface="Josefin Sans"/>
              <a:sym typeface="Josefin Sans"/>
            </a:endParaRPr>
          </a:p>
        </p:txBody>
      </p:sp>
      <p:sp>
        <p:nvSpPr>
          <p:cNvPr id="316" name="Google Shape;316;p44"/>
          <p:cNvSpPr txBox="1"/>
          <p:nvPr>
            <p:ph idx="1" type="body"/>
          </p:nvPr>
        </p:nvSpPr>
        <p:spPr>
          <a:xfrm>
            <a:off x="600350" y="3540900"/>
            <a:ext cx="7408500" cy="6166500"/>
          </a:xfrm>
          <a:prstGeom prst="rect">
            <a:avLst/>
          </a:prstGeom>
          <a:noFill/>
          <a:ln>
            <a:noFill/>
          </a:ln>
        </p:spPr>
        <p:txBody>
          <a:bodyPr anchorCtr="0" anchor="t" bIns="68550" lIns="137150" spcFirstLastPara="1" rIns="137150" wrap="square" tIns="68550">
            <a:normAutofit/>
          </a:bodyPr>
          <a:lstStyle/>
          <a:p>
            <a:pPr indent="0" lvl="0" marL="0" rtl="0" algn="l">
              <a:lnSpc>
                <a:spcPct val="90000"/>
              </a:lnSpc>
              <a:spcBef>
                <a:spcPts val="0"/>
              </a:spcBef>
              <a:spcAft>
                <a:spcPts val="0"/>
              </a:spcAft>
              <a:buClr>
                <a:schemeClr val="dk1"/>
              </a:buClr>
              <a:buSzPts val="5400"/>
              <a:buNone/>
            </a:pPr>
            <a:r>
              <a:rPr b="1" lang="en-US" sz="5750">
                <a:solidFill>
                  <a:schemeClr val="lt1"/>
                </a:solidFill>
                <a:latin typeface="Josefin Sans"/>
                <a:ea typeface="Josefin Sans"/>
                <a:cs typeface="Josefin Sans"/>
                <a:sym typeface="Josefin Sans"/>
              </a:rPr>
              <a:t>Closing the Loop:</a:t>
            </a:r>
            <a:endParaRPr sz="5750">
              <a:solidFill>
                <a:schemeClr val="lt1"/>
              </a:solidFill>
              <a:latin typeface="Josefin Sans"/>
              <a:ea typeface="Josefin Sans"/>
              <a:cs typeface="Josefin Sans"/>
              <a:sym typeface="Josefin Sans"/>
            </a:endParaRPr>
          </a:p>
          <a:p>
            <a:pPr indent="0" lvl="0" marL="0" rtl="0" algn="l">
              <a:lnSpc>
                <a:spcPct val="90000"/>
              </a:lnSpc>
              <a:spcBef>
                <a:spcPts val="1500"/>
              </a:spcBef>
              <a:spcAft>
                <a:spcPts val="0"/>
              </a:spcAft>
              <a:buClr>
                <a:schemeClr val="dk1"/>
              </a:buClr>
              <a:buSzPts val="4200"/>
              <a:buNone/>
            </a:pPr>
            <a:r>
              <a:rPr lang="en-US" sz="3700">
                <a:solidFill>
                  <a:schemeClr val="lt1"/>
                </a:solidFill>
                <a:latin typeface="Josefin Sans"/>
                <a:ea typeface="Josefin Sans"/>
                <a:cs typeface="Josefin Sans"/>
                <a:sym typeface="Josefin Sans"/>
              </a:rPr>
              <a:t>Share the information you collected about the things you do to achieve the goals you established, explain how you reviewed what was collected, and how you used that information to inform future decision making.</a:t>
            </a:r>
            <a:endParaRPr sz="3700">
              <a:solidFill>
                <a:schemeClr val="lt1"/>
              </a:solidFill>
              <a:latin typeface="Josefin Sans"/>
              <a:ea typeface="Josefin Sans"/>
              <a:cs typeface="Josefin Sans"/>
              <a:sym typeface="Josefin Sans"/>
            </a:endParaRPr>
          </a:p>
        </p:txBody>
      </p:sp>
      <p:grpSp>
        <p:nvGrpSpPr>
          <p:cNvPr id="317" name="Google Shape;317;p44"/>
          <p:cNvGrpSpPr/>
          <p:nvPr/>
        </p:nvGrpSpPr>
        <p:grpSpPr>
          <a:xfrm>
            <a:off x="10137286" y="1332394"/>
            <a:ext cx="7711758" cy="7590086"/>
            <a:chOff x="1238539" y="1572"/>
            <a:chExt cx="5141172" cy="5060057"/>
          </a:xfrm>
        </p:grpSpPr>
        <p:sp>
          <p:nvSpPr>
            <p:cNvPr id="318" name="Google Shape;318;p44"/>
            <p:cNvSpPr/>
            <p:nvPr/>
          </p:nvSpPr>
          <p:spPr>
            <a:xfrm>
              <a:off x="1607699" y="658829"/>
              <a:ext cx="4402800" cy="4402800"/>
            </a:xfrm>
            <a:prstGeom prst="blockArc">
              <a:avLst>
                <a:gd fmla="val 9000000" name="adj1"/>
                <a:gd fmla="val 16200000" name="adj2"/>
                <a:gd fmla="val 4633" name="adj3"/>
              </a:avLst>
            </a:prstGeom>
            <a:solidFill>
              <a:srgbClr val="CFCFCF"/>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19" name="Google Shape;319;p44"/>
            <p:cNvSpPr/>
            <p:nvPr/>
          </p:nvSpPr>
          <p:spPr>
            <a:xfrm>
              <a:off x="1607699" y="658829"/>
              <a:ext cx="4402800" cy="4402800"/>
            </a:xfrm>
            <a:prstGeom prst="blockArc">
              <a:avLst>
                <a:gd fmla="val 1800000" name="adj1"/>
                <a:gd fmla="val 9000000" name="adj2"/>
                <a:gd fmla="val 4633" name="adj3"/>
              </a:avLst>
            </a:prstGeom>
            <a:solidFill>
              <a:srgbClr val="CFCFCF"/>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0" name="Google Shape;320;p44"/>
            <p:cNvSpPr/>
            <p:nvPr/>
          </p:nvSpPr>
          <p:spPr>
            <a:xfrm>
              <a:off x="1607699" y="658829"/>
              <a:ext cx="4402800" cy="4402800"/>
            </a:xfrm>
            <a:prstGeom prst="blockArc">
              <a:avLst>
                <a:gd fmla="val 16200000" name="adj1"/>
                <a:gd fmla="val 1800000" name="adj2"/>
                <a:gd fmla="val 4633" name="adj3"/>
              </a:avLst>
            </a:prstGeom>
            <a:solidFill>
              <a:srgbClr val="CFCFCF"/>
            </a:solidFill>
            <a:ln>
              <a:noFill/>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1" name="Google Shape;321;p44"/>
            <p:cNvSpPr/>
            <p:nvPr/>
          </p:nvSpPr>
          <p:spPr>
            <a:xfrm>
              <a:off x="2797290" y="1848419"/>
              <a:ext cx="2023500" cy="2023500"/>
            </a:xfrm>
            <a:prstGeom prst="ellipse">
              <a:avLst/>
            </a:prstGeom>
            <a:solidFill>
              <a:schemeClr val="accent3"/>
            </a:solidFill>
            <a:ln cap="flat" cmpd="sng" w="12700">
              <a:solidFill>
                <a:schemeClr val="lt1"/>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2" name="Google Shape;322;p44"/>
            <p:cNvSpPr txBox="1"/>
            <p:nvPr/>
          </p:nvSpPr>
          <p:spPr>
            <a:xfrm>
              <a:off x="3093635" y="2144764"/>
              <a:ext cx="1431000" cy="143100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4500"/>
                <a:buFont typeface="Calibri"/>
                <a:buNone/>
              </a:pPr>
              <a:r>
                <a:rPr lang="en-US" sz="4000">
                  <a:solidFill>
                    <a:schemeClr val="lt1"/>
                  </a:solidFill>
                  <a:latin typeface="Josefin Sans"/>
                  <a:ea typeface="Josefin Sans"/>
                  <a:cs typeface="Josefin Sans"/>
                  <a:sym typeface="Josefin Sans"/>
                </a:rPr>
                <a:t>Program </a:t>
              </a:r>
              <a:r>
                <a:rPr lang="en-US" sz="4100">
                  <a:solidFill>
                    <a:schemeClr val="lt1"/>
                  </a:solidFill>
                  <a:latin typeface="Josefin Sans"/>
                  <a:ea typeface="Josefin Sans"/>
                  <a:cs typeface="Josefin Sans"/>
                  <a:sym typeface="Josefin Sans"/>
                </a:rPr>
                <a:t>Mission</a:t>
              </a:r>
              <a:endParaRPr sz="1700">
                <a:latin typeface="Josefin Sans"/>
                <a:ea typeface="Josefin Sans"/>
                <a:cs typeface="Josefin Sans"/>
                <a:sym typeface="Josefin Sans"/>
              </a:endParaRPr>
            </a:p>
          </p:txBody>
        </p:sp>
        <p:sp>
          <p:nvSpPr>
            <p:cNvPr id="323" name="Google Shape;323;p44"/>
            <p:cNvSpPr/>
            <p:nvPr/>
          </p:nvSpPr>
          <p:spPr>
            <a:xfrm>
              <a:off x="3100825" y="1572"/>
              <a:ext cx="1416600" cy="1416600"/>
            </a:xfrm>
            <a:prstGeom prst="ellipse">
              <a:avLst/>
            </a:prstGeom>
            <a:solidFill>
              <a:schemeClr val="accent3"/>
            </a:solidFill>
            <a:ln cap="flat" cmpd="sng" w="12700">
              <a:solidFill>
                <a:schemeClr val="lt1"/>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4" name="Google Shape;324;p44"/>
            <p:cNvSpPr txBox="1"/>
            <p:nvPr/>
          </p:nvSpPr>
          <p:spPr>
            <a:xfrm>
              <a:off x="3308267" y="209014"/>
              <a:ext cx="1001700" cy="100170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2300"/>
                <a:buFont typeface="Calibri"/>
                <a:buNone/>
              </a:pPr>
              <a:r>
                <a:rPr lang="en-US" sz="2100">
                  <a:solidFill>
                    <a:schemeClr val="lt1"/>
                  </a:solidFill>
                  <a:latin typeface="Josefin Sans"/>
                  <a:ea typeface="Josefin Sans"/>
                  <a:cs typeface="Josefin Sans"/>
                  <a:sym typeface="Josefin Sans"/>
                </a:rPr>
                <a:t>Gather Information</a:t>
              </a:r>
              <a:endParaRPr sz="1900">
                <a:latin typeface="Josefin Sans"/>
                <a:ea typeface="Josefin Sans"/>
                <a:cs typeface="Josefin Sans"/>
                <a:sym typeface="Josefin Sans"/>
              </a:endParaRPr>
            </a:p>
          </p:txBody>
        </p:sp>
        <p:sp>
          <p:nvSpPr>
            <p:cNvPr id="325" name="Google Shape;325;p44"/>
            <p:cNvSpPr/>
            <p:nvPr/>
          </p:nvSpPr>
          <p:spPr>
            <a:xfrm>
              <a:off x="4963111" y="3227146"/>
              <a:ext cx="1416600" cy="1416600"/>
            </a:xfrm>
            <a:prstGeom prst="ellipse">
              <a:avLst/>
            </a:prstGeom>
            <a:solidFill>
              <a:schemeClr val="accent3"/>
            </a:solidFill>
            <a:ln cap="flat" cmpd="sng" w="12700">
              <a:solidFill>
                <a:schemeClr val="lt1"/>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6" name="Google Shape;326;p44"/>
            <p:cNvSpPr txBox="1"/>
            <p:nvPr/>
          </p:nvSpPr>
          <p:spPr>
            <a:xfrm>
              <a:off x="5170553" y="3434588"/>
              <a:ext cx="1001700" cy="100170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2300"/>
                <a:buFont typeface="Calibri"/>
                <a:buNone/>
              </a:pPr>
              <a:r>
                <a:rPr lang="en-US" sz="2100">
                  <a:solidFill>
                    <a:schemeClr val="lt1"/>
                  </a:solidFill>
                  <a:latin typeface="Josefin Sans"/>
                  <a:ea typeface="Josefin Sans"/>
                  <a:cs typeface="Josefin Sans"/>
                  <a:sym typeface="Josefin Sans"/>
                </a:rPr>
                <a:t>Analyze the Information</a:t>
              </a:r>
              <a:endParaRPr sz="1900">
                <a:latin typeface="Josefin Sans"/>
                <a:ea typeface="Josefin Sans"/>
                <a:cs typeface="Josefin Sans"/>
                <a:sym typeface="Josefin Sans"/>
              </a:endParaRPr>
            </a:p>
          </p:txBody>
        </p:sp>
        <p:sp>
          <p:nvSpPr>
            <p:cNvPr id="327" name="Google Shape;327;p44"/>
            <p:cNvSpPr/>
            <p:nvPr/>
          </p:nvSpPr>
          <p:spPr>
            <a:xfrm>
              <a:off x="1238539" y="3227146"/>
              <a:ext cx="1416600" cy="1416600"/>
            </a:xfrm>
            <a:prstGeom prst="ellipse">
              <a:avLst/>
            </a:prstGeom>
            <a:solidFill>
              <a:schemeClr val="accent3"/>
            </a:solidFill>
            <a:ln cap="flat" cmpd="sng" w="12700">
              <a:solidFill>
                <a:schemeClr val="lt1"/>
              </a:solidFill>
              <a:prstDash val="solid"/>
              <a:miter lim="800000"/>
              <a:headEnd len="sm" w="sm" type="none"/>
              <a:tailEnd len="sm" w="sm" type="none"/>
            </a:ln>
          </p:spPr>
          <p:txBody>
            <a:bodyPr anchorCtr="0" anchor="ctr" bIns="137150" lIns="137150" spcFirstLastPara="1" rIns="137150" wrap="square" tIns="137150">
              <a:noAutofit/>
            </a:bodyPr>
            <a:lstStyle/>
            <a:p>
              <a:pPr indent="0" lvl="0" marL="0" rtl="0" algn="l">
                <a:spcBef>
                  <a:spcPts val="0"/>
                </a:spcBef>
                <a:spcAft>
                  <a:spcPts val="0"/>
                </a:spcAft>
                <a:buNone/>
              </a:pPr>
              <a:r>
                <a:t/>
              </a:r>
              <a:endParaRPr/>
            </a:p>
          </p:txBody>
        </p:sp>
        <p:sp>
          <p:nvSpPr>
            <p:cNvPr id="328" name="Google Shape;328;p44"/>
            <p:cNvSpPr txBox="1"/>
            <p:nvPr/>
          </p:nvSpPr>
          <p:spPr>
            <a:xfrm>
              <a:off x="1445981" y="3434588"/>
              <a:ext cx="1001700" cy="1001700"/>
            </a:xfrm>
            <a:prstGeom prst="rect">
              <a:avLst/>
            </a:prstGeom>
            <a:noFill/>
            <a:ln>
              <a:noFill/>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chemeClr val="lt1"/>
                </a:buClr>
                <a:buSzPts val="2300"/>
                <a:buFont typeface="Calibri"/>
                <a:buNone/>
              </a:pPr>
              <a:r>
                <a:rPr lang="en-US" sz="2100">
                  <a:solidFill>
                    <a:schemeClr val="lt1"/>
                  </a:solidFill>
                  <a:latin typeface="Josefin Sans"/>
                  <a:ea typeface="Josefin Sans"/>
                  <a:cs typeface="Josefin Sans"/>
                  <a:sym typeface="Josefin Sans"/>
                </a:rPr>
                <a:t>Act on the Information </a:t>
              </a:r>
              <a:endParaRPr sz="1900">
                <a:latin typeface="Josefin Sans"/>
                <a:ea typeface="Josefin Sans"/>
                <a:cs typeface="Josefin Sans"/>
                <a:sym typeface="Josefin Sans"/>
              </a:endParaRPr>
            </a:p>
          </p:txBody>
        </p:sp>
      </p:grpSp>
      <p:pic>
        <p:nvPicPr>
          <p:cNvPr id="329" name="Google Shape;329;p44"/>
          <p:cNvPicPr preferRelativeResize="0"/>
          <p:nvPr/>
        </p:nvPicPr>
        <p:blipFill>
          <a:blip r:embed="rId3">
            <a:alphaModFix/>
          </a:blip>
          <a:stretch>
            <a:fillRect/>
          </a:stretch>
        </p:blipFill>
        <p:spPr>
          <a:xfrm>
            <a:off x="10339893" y="-1253850"/>
            <a:ext cx="8758575" cy="3120750"/>
          </a:xfrm>
          <a:prstGeom prst="rect">
            <a:avLst/>
          </a:prstGeom>
          <a:noFill/>
          <a:ln>
            <a:noFill/>
          </a:ln>
        </p:spPr>
      </p:pic>
      <p:pic>
        <p:nvPicPr>
          <p:cNvPr id="330" name="Google Shape;330;p44"/>
          <p:cNvPicPr preferRelativeResize="0"/>
          <p:nvPr/>
        </p:nvPicPr>
        <p:blipFill>
          <a:blip r:embed="rId4">
            <a:alphaModFix/>
          </a:blip>
          <a:stretch>
            <a:fillRect/>
          </a:stretch>
        </p:blipFill>
        <p:spPr>
          <a:xfrm>
            <a:off x="-274100" y="8164574"/>
            <a:ext cx="10118701" cy="35946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334" name="Shape 334"/>
        <p:cNvGrpSpPr/>
        <p:nvPr/>
      </p:nvGrpSpPr>
      <p:grpSpPr>
        <a:xfrm>
          <a:off x="0" y="0"/>
          <a:ext cx="0" cy="0"/>
          <a:chOff x="0" y="0"/>
          <a:chExt cx="0" cy="0"/>
        </a:xfrm>
      </p:grpSpPr>
      <p:sp>
        <p:nvSpPr>
          <p:cNvPr id="335" name="Google Shape;335;p45"/>
          <p:cNvSpPr/>
          <p:nvPr/>
        </p:nvSpPr>
        <p:spPr>
          <a:xfrm>
            <a:off x="0" y="0"/>
            <a:ext cx="18283500" cy="10287000"/>
          </a:xfrm>
          <a:prstGeom prst="rect">
            <a:avLst/>
          </a:prstGeom>
          <a:solidFill>
            <a:srgbClr val="023E8A"/>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36" name="Google Shape;336;p45"/>
          <p:cNvSpPr txBox="1"/>
          <p:nvPr>
            <p:ph type="title"/>
          </p:nvPr>
        </p:nvSpPr>
        <p:spPr>
          <a:xfrm>
            <a:off x="960125" y="1116775"/>
            <a:ext cx="5669100" cy="5202000"/>
          </a:xfrm>
          <a:prstGeom prst="rect">
            <a:avLst/>
          </a:prstGeom>
          <a:noFill/>
          <a:ln>
            <a:noFill/>
          </a:ln>
        </p:spPr>
        <p:txBody>
          <a:bodyPr anchorCtr="0" anchor="b" bIns="68550" lIns="137150" spcFirstLastPara="1" rIns="137150" wrap="square" tIns="68550">
            <a:normAutofit fontScale="90000"/>
          </a:bodyPr>
          <a:lstStyle/>
          <a:p>
            <a:pPr indent="0" lvl="0" marL="0" rtl="0" algn="l">
              <a:lnSpc>
                <a:spcPct val="90000"/>
              </a:lnSpc>
              <a:spcBef>
                <a:spcPts val="0"/>
              </a:spcBef>
              <a:spcAft>
                <a:spcPts val="0"/>
              </a:spcAft>
              <a:buClr>
                <a:schemeClr val="dk1"/>
              </a:buClr>
              <a:buSzPct val="92031"/>
              <a:buFont typeface="Calibri"/>
              <a:buNone/>
            </a:pPr>
            <a:r>
              <a:rPr lang="en-US" sz="8366">
                <a:solidFill>
                  <a:schemeClr val="lt1"/>
                </a:solidFill>
                <a:latin typeface="Josefin Sans"/>
                <a:ea typeface="Josefin Sans"/>
                <a:cs typeface="Josefin Sans"/>
                <a:sym typeface="Josefin Sans"/>
              </a:rPr>
              <a:t>Closing the Loop: </a:t>
            </a:r>
            <a:r>
              <a:rPr lang="en-US" sz="7700">
                <a:solidFill>
                  <a:schemeClr val="lt1"/>
                </a:solidFill>
                <a:latin typeface="Josefin Sans"/>
                <a:ea typeface="Josefin Sans"/>
                <a:cs typeface="Josefin Sans"/>
                <a:sym typeface="Josefin Sans"/>
              </a:rPr>
              <a:t>Naming What You Do</a:t>
            </a:r>
            <a:endParaRPr>
              <a:solidFill>
                <a:schemeClr val="lt1"/>
              </a:solidFill>
              <a:latin typeface="Josefin Sans"/>
              <a:ea typeface="Josefin Sans"/>
              <a:cs typeface="Josefin Sans"/>
              <a:sym typeface="Josefin Sans"/>
            </a:endParaRPr>
          </a:p>
        </p:txBody>
      </p:sp>
      <p:sp>
        <p:nvSpPr>
          <p:cNvPr id="337" name="Google Shape;337;p45"/>
          <p:cNvSpPr txBox="1"/>
          <p:nvPr>
            <p:ph idx="1" type="body"/>
          </p:nvPr>
        </p:nvSpPr>
        <p:spPr>
          <a:xfrm>
            <a:off x="960120" y="6946741"/>
            <a:ext cx="5669100" cy="2354400"/>
          </a:xfrm>
          <a:prstGeom prst="rect">
            <a:avLst/>
          </a:prstGeom>
          <a:noFill/>
          <a:ln>
            <a:noFill/>
          </a:ln>
        </p:spPr>
        <p:txBody>
          <a:bodyPr anchorCtr="0" anchor="t" bIns="68550" lIns="137150" spcFirstLastPara="1" rIns="137150" wrap="square" tIns="68550">
            <a:normAutofit/>
          </a:bodyPr>
          <a:lstStyle/>
          <a:p>
            <a:pPr indent="0" lvl="0" marL="0" rtl="0" algn="l">
              <a:lnSpc>
                <a:spcPct val="90000"/>
              </a:lnSpc>
              <a:spcBef>
                <a:spcPts val="0"/>
              </a:spcBef>
              <a:spcAft>
                <a:spcPts val="0"/>
              </a:spcAft>
              <a:buClr>
                <a:schemeClr val="dk1"/>
              </a:buClr>
              <a:buSzPts val="3600"/>
              <a:buNone/>
            </a:pPr>
            <a:r>
              <a:rPr lang="en-US" sz="3600">
                <a:solidFill>
                  <a:schemeClr val="lt1"/>
                </a:solidFill>
                <a:latin typeface="Josefin Sans"/>
                <a:ea typeface="Josefin Sans"/>
                <a:cs typeface="Josefin Sans"/>
                <a:sym typeface="Josefin Sans"/>
              </a:rPr>
              <a:t>Describe the things your program does to accomplish the goals you have established</a:t>
            </a:r>
            <a:endParaRPr>
              <a:solidFill>
                <a:schemeClr val="lt1"/>
              </a:solidFill>
              <a:latin typeface="Josefin Sans"/>
              <a:ea typeface="Josefin Sans"/>
              <a:cs typeface="Josefin Sans"/>
              <a:sym typeface="Josefin Sans"/>
            </a:endParaRPr>
          </a:p>
        </p:txBody>
      </p:sp>
      <p:pic>
        <p:nvPicPr>
          <p:cNvPr descr="Large and small hands holding red heart" id="338" name="Google Shape;338;p45"/>
          <p:cNvPicPr preferRelativeResize="0"/>
          <p:nvPr/>
        </p:nvPicPr>
        <p:blipFill rotWithShape="1">
          <a:blip r:embed="rId3">
            <a:alphaModFix/>
          </a:blip>
          <a:srcRect b="0" l="15261" r="57788" t="0"/>
          <a:stretch/>
        </p:blipFill>
        <p:spPr>
          <a:xfrm>
            <a:off x="7032743" y="-3"/>
            <a:ext cx="4928569" cy="10287000"/>
          </a:xfrm>
          <a:custGeom>
            <a:rect b="b" l="l" r="r" t="t"/>
            <a:pathLst>
              <a:path extrusionOk="0" h="6858000" w="3285713">
                <a:moveTo>
                  <a:pt x="16970" y="0"/>
                </a:moveTo>
                <a:lnTo>
                  <a:pt x="3269111" y="0"/>
                </a:lnTo>
                <a:lnTo>
                  <a:pt x="3265544" y="140686"/>
                </a:lnTo>
                <a:cubicBezTo>
                  <a:pt x="3266106" y="312749"/>
                  <a:pt x="3278516" y="484544"/>
                  <a:pt x="3276399" y="655695"/>
                </a:cubicBezTo>
                <a:cubicBezTo>
                  <a:pt x="3275270" y="750938"/>
                  <a:pt x="3254102" y="845927"/>
                  <a:pt x="3258053" y="941424"/>
                </a:cubicBezTo>
                <a:cubicBezTo>
                  <a:pt x="3269625" y="1230836"/>
                  <a:pt x="3265815" y="1520375"/>
                  <a:pt x="3280916" y="1809660"/>
                </a:cubicBezTo>
                <a:cubicBezTo>
                  <a:pt x="3290682" y="1950657"/>
                  <a:pt x="3285530" y="2092164"/>
                  <a:pt x="3265533" y="2232285"/>
                </a:cubicBezTo>
                <a:cubicBezTo>
                  <a:pt x="3248879" y="2337306"/>
                  <a:pt x="3259182" y="2443217"/>
                  <a:pt x="3266238" y="2548746"/>
                </a:cubicBezTo>
                <a:cubicBezTo>
                  <a:pt x="3274847" y="2676498"/>
                  <a:pt x="3279504" y="2804125"/>
                  <a:pt x="3265391" y="2932131"/>
                </a:cubicBezTo>
                <a:cubicBezTo>
                  <a:pt x="3255231" y="3023183"/>
                  <a:pt x="3264686" y="3114743"/>
                  <a:pt x="3270331" y="3206050"/>
                </a:cubicBezTo>
                <a:cubicBezTo>
                  <a:pt x="3277669" y="3301343"/>
                  <a:pt x="3277669" y="3396993"/>
                  <a:pt x="3270331" y="3492287"/>
                </a:cubicBezTo>
                <a:cubicBezTo>
                  <a:pt x="3262965" y="3579403"/>
                  <a:pt x="3264715" y="3666937"/>
                  <a:pt x="3275553" y="3753761"/>
                </a:cubicBezTo>
                <a:cubicBezTo>
                  <a:pt x="3287407" y="3855353"/>
                  <a:pt x="3278234" y="3956946"/>
                  <a:pt x="3269625" y="4058539"/>
                </a:cubicBezTo>
                <a:cubicBezTo>
                  <a:pt x="3254243" y="4237342"/>
                  <a:pt x="3261158" y="4416017"/>
                  <a:pt x="3272448" y="4594439"/>
                </a:cubicBezTo>
                <a:cubicBezTo>
                  <a:pt x="3279674" y="4717278"/>
                  <a:pt x="3275708" y="4840446"/>
                  <a:pt x="3260594" y="4962713"/>
                </a:cubicBezTo>
                <a:cubicBezTo>
                  <a:pt x="3257912" y="4987031"/>
                  <a:pt x="3256818" y="5011382"/>
                  <a:pt x="3256271" y="5035748"/>
                </a:cubicBezTo>
                <a:lnTo>
                  <a:pt x="3255961" y="5057561"/>
                </a:lnTo>
                <a:lnTo>
                  <a:pt x="3252009" y="5100947"/>
                </a:lnTo>
                <a:lnTo>
                  <a:pt x="3255359" y="5173266"/>
                </a:lnTo>
                <a:lnTo>
                  <a:pt x="3255007" y="5180867"/>
                </a:lnTo>
                <a:lnTo>
                  <a:pt x="3260282" y="5238783"/>
                </a:lnTo>
                <a:lnTo>
                  <a:pt x="3271301" y="5440455"/>
                </a:lnTo>
                <a:cubicBezTo>
                  <a:pt x="3272550" y="5528263"/>
                  <a:pt x="3270254" y="5616112"/>
                  <a:pt x="3264404" y="5703831"/>
                </a:cubicBezTo>
                <a:cubicBezTo>
                  <a:pt x="3255795" y="5865363"/>
                  <a:pt x="3264686" y="6026641"/>
                  <a:pt x="3275130" y="6188047"/>
                </a:cubicBezTo>
                <a:cubicBezTo>
                  <a:pt x="3287548" y="6379930"/>
                  <a:pt x="3267791" y="6571686"/>
                  <a:pt x="3264827" y="6763568"/>
                </a:cubicBezTo>
                <a:cubicBezTo>
                  <a:pt x="3264545" y="6780776"/>
                  <a:pt x="3265603" y="6798015"/>
                  <a:pt x="3266909" y="6815254"/>
                </a:cubicBezTo>
                <a:lnTo>
                  <a:pt x="3269857" y="6858000"/>
                </a:lnTo>
                <a:lnTo>
                  <a:pt x="15795" y="6858000"/>
                </a:lnTo>
                <a:lnTo>
                  <a:pt x="11716" y="6584216"/>
                </a:lnTo>
                <a:cubicBezTo>
                  <a:pt x="9693" y="6488368"/>
                  <a:pt x="8801" y="6392585"/>
                  <a:pt x="14216" y="6297024"/>
                </a:cubicBezTo>
                <a:cubicBezTo>
                  <a:pt x="20970" y="6178401"/>
                  <a:pt x="19695" y="6058378"/>
                  <a:pt x="14981" y="5940264"/>
                </a:cubicBezTo>
                <a:cubicBezTo>
                  <a:pt x="10266" y="5822153"/>
                  <a:pt x="3896" y="5703912"/>
                  <a:pt x="14981" y="5585799"/>
                </a:cubicBezTo>
                <a:cubicBezTo>
                  <a:pt x="23136" y="5483192"/>
                  <a:pt x="25047" y="5380177"/>
                  <a:pt x="20714" y="5277330"/>
                </a:cubicBezTo>
                <a:cubicBezTo>
                  <a:pt x="15745" y="5098058"/>
                  <a:pt x="6063" y="4918659"/>
                  <a:pt x="16637" y="4739386"/>
                </a:cubicBezTo>
                <a:cubicBezTo>
                  <a:pt x="32819" y="4468249"/>
                  <a:pt x="23136" y="4197366"/>
                  <a:pt x="10394" y="3926484"/>
                </a:cubicBezTo>
                <a:cubicBezTo>
                  <a:pt x="1475" y="3741096"/>
                  <a:pt x="-5915" y="3555837"/>
                  <a:pt x="6827" y="3370449"/>
                </a:cubicBezTo>
                <a:cubicBezTo>
                  <a:pt x="19822" y="3179328"/>
                  <a:pt x="35749" y="2988333"/>
                  <a:pt x="25939" y="2796448"/>
                </a:cubicBezTo>
                <a:cubicBezTo>
                  <a:pt x="19568" y="2674258"/>
                  <a:pt x="7463" y="2552194"/>
                  <a:pt x="15364" y="2429877"/>
                </a:cubicBezTo>
                <a:cubicBezTo>
                  <a:pt x="21696" y="2301584"/>
                  <a:pt x="19861" y="2173023"/>
                  <a:pt x="9885" y="2044959"/>
                </a:cubicBezTo>
                <a:cubicBezTo>
                  <a:pt x="4151" y="1980959"/>
                  <a:pt x="4151" y="1916564"/>
                  <a:pt x="9885" y="1852564"/>
                </a:cubicBezTo>
                <a:cubicBezTo>
                  <a:pt x="26168" y="1696405"/>
                  <a:pt x="30423" y="1539214"/>
                  <a:pt x="22626" y="1382405"/>
                </a:cubicBezTo>
                <a:cubicBezTo>
                  <a:pt x="18166" y="1264292"/>
                  <a:pt x="10394" y="1146307"/>
                  <a:pt x="15872" y="1027940"/>
                </a:cubicBezTo>
                <a:cubicBezTo>
                  <a:pt x="22370" y="889440"/>
                  <a:pt x="27340" y="750814"/>
                  <a:pt x="20970" y="612314"/>
                </a:cubicBezTo>
                <a:cubicBezTo>
                  <a:pt x="14267" y="463706"/>
                  <a:pt x="15452" y="314847"/>
                  <a:pt x="24536" y="166365"/>
                </a:cubicBezTo>
                <a:close/>
              </a:path>
            </a:pathLst>
          </a:custGeom>
          <a:noFill/>
          <a:ln>
            <a:noFill/>
          </a:ln>
        </p:spPr>
      </p:pic>
      <p:pic>
        <p:nvPicPr>
          <p:cNvPr descr="Person in a wheelchair reading" id="339" name="Google Shape;339;p45"/>
          <p:cNvPicPr preferRelativeResize="0"/>
          <p:nvPr/>
        </p:nvPicPr>
        <p:blipFill rotWithShape="1">
          <a:blip r:embed="rId4">
            <a:alphaModFix/>
          </a:blip>
          <a:srcRect b="0" l="22885" r="13044" t="0"/>
          <a:stretch/>
        </p:blipFill>
        <p:spPr>
          <a:xfrm>
            <a:off x="12248468" y="4"/>
            <a:ext cx="6039531" cy="6292097"/>
          </a:xfrm>
          <a:custGeom>
            <a:rect b="b" l="l" r="r" t="t"/>
            <a:pathLst>
              <a:path extrusionOk="0" h="4194731" w="4026354">
                <a:moveTo>
                  <a:pt x="23605" y="0"/>
                </a:moveTo>
                <a:lnTo>
                  <a:pt x="4026354" y="0"/>
                </a:lnTo>
                <a:lnTo>
                  <a:pt x="4026354" y="4174564"/>
                </a:lnTo>
                <a:lnTo>
                  <a:pt x="3905945" y="4162010"/>
                </a:lnTo>
                <a:cubicBezTo>
                  <a:pt x="3861284" y="4160178"/>
                  <a:pt x="3816513" y="4161154"/>
                  <a:pt x="3771885" y="4164948"/>
                </a:cubicBezTo>
                <a:cubicBezTo>
                  <a:pt x="3541871" y="4179705"/>
                  <a:pt x="3311601" y="4173044"/>
                  <a:pt x="3081586" y="4176309"/>
                </a:cubicBezTo>
                <a:cubicBezTo>
                  <a:pt x="2773880" y="4180750"/>
                  <a:pt x="2466429" y="4169388"/>
                  <a:pt x="2158851" y="4168344"/>
                </a:cubicBezTo>
                <a:cubicBezTo>
                  <a:pt x="2095807" y="4168083"/>
                  <a:pt x="2032508" y="4171478"/>
                  <a:pt x="1969719" y="4176701"/>
                </a:cubicBezTo>
                <a:cubicBezTo>
                  <a:pt x="1882731" y="4183754"/>
                  <a:pt x="1796889" y="4174873"/>
                  <a:pt x="1710666" y="4166515"/>
                </a:cubicBezTo>
                <a:cubicBezTo>
                  <a:pt x="1606738" y="4156460"/>
                  <a:pt x="1503066" y="4165340"/>
                  <a:pt x="1399776" y="4176963"/>
                </a:cubicBezTo>
                <a:cubicBezTo>
                  <a:pt x="1222450" y="4196539"/>
                  <a:pt x="1043788" y="4199947"/>
                  <a:pt x="865876" y="4187149"/>
                </a:cubicBezTo>
                <a:cubicBezTo>
                  <a:pt x="669356" y="4173436"/>
                  <a:pt x="472966" y="4175918"/>
                  <a:pt x="276446" y="4176963"/>
                </a:cubicBezTo>
                <a:lnTo>
                  <a:pt x="21362" y="4176292"/>
                </a:lnTo>
                <a:lnTo>
                  <a:pt x="14458" y="4122289"/>
                </a:lnTo>
                <a:cubicBezTo>
                  <a:pt x="3338" y="4042652"/>
                  <a:pt x="-1375" y="3962394"/>
                  <a:pt x="346" y="3882149"/>
                </a:cubicBezTo>
                <a:cubicBezTo>
                  <a:pt x="205" y="3686075"/>
                  <a:pt x="9942" y="3490382"/>
                  <a:pt x="27583" y="3294816"/>
                </a:cubicBezTo>
                <a:cubicBezTo>
                  <a:pt x="31859" y="3222826"/>
                  <a:pt x="29926" y="3150656"/>
                  <a:pt x="21797" y="3078932"/>
                </a:cubicBezTo>
                <a:cubicBezTo>
                  <a:pt x="13668" y="2997950"/>
                  <a:pt x="16505" y="2916371"/>
                  <a:pt x="30264" y="2835999"/>
                </a:cubicBezTo>
                <a:cubicBezTo>
                  <a:pt x="47622" y="2740756"/>
                  <a:pt x="39860" y="2645512"/>
                  <a:pt x="33510" y="2550269"/>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8" y="288533"/>
                </a:cubicBezTo>
                <a:close/>
              </a:path>
            </a:pathLst>
          </a:custGeom>
          <a:noFill/>
          <a:ln>
            <a:noFill/>
          </a:ln>
        </p:spPr>
      </p:pic>
      <p:pic>
        <p:nvPicPr>
          <p:cNvPr descr="Group of standing people looking at whiteboard on classroom wall, man wearing glasses holding whiteboard marker and writing" id="340" name="Google Shape;340;p45"/>
          <p:cNvPicPr preferRelativeResize="0"/>
          <p:nvPr/>
        </p:nvPicPr>
        <p:blipFill rotWithShape="1">
          <a:blip r:embed="rId5">
            <a:alphaModFix/>
          </a:blip>
          <a:srcRect b="0" l="0" r="0" t="6768"/>
          <a:stretch/>
        </p:blipFill>
        <p:spPr>
          <a:xfrm>
            <a:off x="12274152" y="6544407"/>
            <a:ext cx="6013848" cy="3742593"/>
          </a:xfrm>
          <a:custGeom>
            <a:rect b="b" l="l" r="r" t="t"/>
            <a:pathLst>
              <a:path extrusionOk="0" h="2495062" w="4009232">
                <a:moveTo>
                  <a:pt x="2357618" y="4"/>
                </a:moveTo>
                <a:cubicBezTo>
                  <a:pt x="2402184" y="-78"/>
                  <a:pt x="2446761" y="1163"/>
                  <a:pt x="2491337" y="4428"/>
                </a:cubicBezTo>
                <a:cubicBezTo>
                  <a:pt x="2641421" y="17813"/>
                  <a:pt x="2792204" y="21079"/>
                  <a:pt x="2942707" y="14222"/>
                </a:cubicBezTo>
                <a:cubicBezTo>
                  <a:pt x="3063650" y="5694"/>
                  <a:pt x="3184962" y="4206"/>
                  <a:pt x="3306070" y="9782"/>
                </a:cubicBezTo>
                <a:cubicBezTo>
                  <a:pt x="3418912" y="16442"/>
                  <a:pt x="3531755" y="23233"/>
                  <a:pt x="3644979" y="19315"/>
                </a:cubicBezTo>
                <a:cubicBezTo>
                  <a:pt x="3690065" y="17748"/>
                  <a:pt x="3734514" y="15789"/>
                  <a:pt x="3779218" y="13177"/>
                </a:cubicBezTo>
                <a:cubicBezTo>
                  <a:pt x="3820337" y="9619"/>
                  <a:pt x="3861567" y="7938"/>
                  <a:pt x="3902788" y="8133"/>
                </a:cubicBezTo>
                <a:lnTo>
                  <a:pt x="4009232" y="13493"/>
                </a:lnTo>
                <a:lnTo>
                  <a:pt x="4009232" y="2495062"/>
                </a:lnTo>
                <a:lnTo>
                  <a:pt x="6243" y="2495062"/>
                </a:lnTo>
                <a:lnTo>
                  <a:pt x="25280" y="2123536"/>
                </a:lnTo>
                <a:cubicBezTo>
                  <a:pt x="28243" y="1879841"/>
                  <a:pt x="36288" y="1635638"/>
                  <a:pt x="11167" y="1392705"/>
                </a:cubicBezTo>
                <a:cubicBezTo>
                  <a:pt x="-5908" y="1228125"/>
                  <a:pt x="865" y="1064307"/>
                  <a:pt x="3970" y="899855"/>
                </a:cubicBezTo>
                <a:cubicBezTo>
                  <a:pt x="7498" y="715082"/>
                  <a:pt x="5805" y="530184"/>
                  <a:pt x="5805" y="345412"/>
                </a:cubicBezTo>
                <a:cubicBezTo>
                  <a:pt x="5522" y="265027"/>
                  <a:pt x="10321" y="185150"/>
                  <a:pt x="18506" y="105145"/>
                </a:cubicBezTo>
                <a:cubicBezTo>
                  <a:pt x="21435" y="76128"/>
                  <a:pt x="22749" y="47150"/>
                  <a:pt x="22780" y="18221"/>
                </a:cubicBezTo>
                <a:lnTo>
                  <a:pt x="22508" y="11325"/>
                </a:lnTo>
                <a:lnTo>
                  <a:pt x="119228" y="7824"/>
                </a:lnTo>
                <a:cubicBezTo>
                  <a:pt x="263604" y="-156"/>
                  <a:pt x="408364" y="3162"/>
                  <a:pt x="552257" y="17748"/>
                </a:cubicBezTo>
                <a:cubicBezTo>
                  <a:pt x="654057" y="25440"/>
                  <a:pt x="756316" y="24213"/>
                  <a:pt x="857924" y="14092"/>
                </a:cubicBezTo>
                <a:cubicBezTo>
                  <a:pt x="1044382" y="-1710"/>
                  <a:pt x="1230457" y="10958"/>
                  <a:pt x="1416533" y="21666"/>
                </a:cubicBezTo>
                <a:cubicBezTo>
                  <a:pt x="1596750" y="32113"/>
                  <a:pt x="1776839" y="24408"/>
                  <a:pt x="1957056" y="17487"/>
                </a:cubicBezTo>
                <a:cubicBezTo>
                  <a:pt x="2090308" y="12394"/>
                  <a:pt x="2223918" y="249"/>
                  <a:pt x="2357618" y="4"/>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