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94" r:id="rId2"/>
    <p:sldId id="257" r:id="rId3"/>
    <p:sldId id="258" r:id="rId4"/>
    <p:sldId id="295" r:id="rId5"/>
    <p:sldId id="371"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84" r:id="rId2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Jade M Berry-James PhD" initials="RMBP" lastIdx="1" clrIdx="0">
    <p:extLst>
      <p:ext uri="{19B8F6BF-5375-455C-9EA6-DF929625EA0E}">
        <p15:presenceInfo xmlns:p15="http://schemas.microsoft.com/office/powerpoint/2012/main" userId="S-1-5-21-2670277017-1606584948-3883025002-2164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00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snapToGrid="0">
      <p:cViewPr varScale="1">
        <p:scale>
          <a:sx n="65" d="100"/>
          <a:sy n="65" d="100"/>
        </p:scale>
        <p:origin x="134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12T16:40:18.802" idx="1">
    <p:pos x="5407" y="2496"/>
    <p:text>Session 2 @11am: https://naspaa2020.pathable.co/meetings/virtual/z2EDXhYrQKKia4GG6</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1143000" y="685800"/>
            <a:ext cx="4572000" cy="3429000"/>
          </a:xfrm>
          <a:prstGeom prst="rect">
            <a:avLst/>
          </a:prstGeom>
        </p:spPr>
        <p:txBody>
          <a:bodyPr/>
          <a:lstStyle/>
          <a:p>
            <a:endParaRPr/>
          </a:p>
        </p:txBody>
      </p:sp>
      <p:sp>
        <p:nvSpPr>
          <p:cNvPr id="148" name="Shape 14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hape 366"/>
          <p:cNvSpPr>
            <a:spLocks noGrp="1" noRot="1" noChangeAspect="1"/>
          </p:cNvSpPr>
          <p:nvPr>
            <p:ph type="sldImg"/>
          </p:nvPr>
        </p:nvSpPr>
        <p:spPr>
          <a:prstGeom prst="rect">
            <a:avLst/>
          </a:prstGeom>
        </p:spPr>
        <p:txBody>
          <a:bodyPr/>
          <a:lstStyle/>
          <a:p>
            <a:endParaRPr/>
          </a:p>
        </p:txBody>
      </p:sp>
      <p:sp>
        <p:nvSpPr>
          <p:cNvPr id="367" name="Shape 367"/>
          <p:cNvSpPr>
            <a:spLocks noGrp="1"/>
          </p:cNvSpPr>
          <p:nvPr>
            <p:ph type="body" sz="quarter" idx="1"/>
          </p:nvPr>
        </p:nvSpPr>
        <p:spPr>
          <a:prstGeom prst="rect">
            <a:avLst/>
          </a:prstGeom>
        </p:spPr>
        <p:txBody>
          <a:bodyPr/>
          <a:lstStyle/>
          <a:p>
            <a:r>
              <a:t>RBJ</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Assess:  ASSESS the learning outcome</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Improve:  Adjust or IMPROVE following the results of the assessment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Plan:  Clearly define and PLAN learning outcome</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Do:  Analyze the results of the outcome assessment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Tree>
    <p:extLst>
      <p:ext uri="{BB962C8B-B14F-4D97-AF65-F5344CB8AC3E}">
        <p14:creationId xmlns:p14="http://schemas.microsoft.com/office/powerpoint/2010/main" val="3485541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Shape 416"/>
          <p:cNvSpPr>
            <a:spLocks noGrp="1" noRot="1" noChangeAspect="1"/>
          </p:cNvSpPr>
          <p:nvPr>
            <p:ph type="sldImg"/>
          </p:nvPr>
        </p:nvSpPr>
        <p:spPr>
          <a:prstGeom prst="rect">
            <a:avLst/>
          </a:prstGeom>
        </p:spPr>
        <p:txBody>
          <a:bodyPr/>
          <a:lstStyle/>
          <a:p>
            <a:endParaRPr/>
          </a:p>
        </p:txBody>
      </p:sp>
      <p:sp>
        <p:nvSpPr>
          <p:cNvPr id="417" name="Shape 417"/>
          <p:cNvSpPr>
            <a:spLocks noGrp="1"/>
          </p:cNvSpPr>
          <p:nvPr>
            <p:ph type="body" sz="quarter" idx="1"/>
          </p:nvPr>
        </p:nvSpPr>
        <p:spPr>
          <a:prstGeom prst="rect">
            <a:avLst/>
          </a:prstGeom>
        </p:spPr>
        <p:txBody>
          <a:bodyPr/>
          <a:lstStyle/>
          <a:p>
            <a:r>
              <a:t>No grades!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a:spLocks noGrp="1" noRot="1" noChangeAspect="1"/>
          </p:cNvSpPr>
          <p:nvPr>
            <p:ph type="sldImg"/>
          </p:nvPr>
        </p:nvSpPr>
        <p:spPr>
          <a:prstGeom prst="rect">
            <a:avLst/>
          </a:prstGeom>
        </p:spPr>
        <p:txBody>
          <a:bodyPr/>
          <a:lstStyle/>
          <a:p>
            <a:endParaRPr/>
          </a:p>
        </p:txBody>
      </p:sp>
      <p:sp>
        <p:nvSpPr>
          <p:cNvPr id="423" name="Shape 423"/>
          <p:cNvSpPr>
            <a:spLocks noGrp="1"/>
          </p:cNvSpPr>
          <p:nvPr>
            <p:ph type="body" sz="quarter" idx="1"/>
          </p:nvPr>
        </p:nvSpPr>
        <p:spPr>
          <a:prstGeom prst="rect">
            <a:avLst/>
          </a:prstGeom>
        </p:spPr>
        <p:txBody>
          <a:bodyPr/>
          <a:lstStyle/>
          <a:p>
            <a:r>
              <a:t>No grades!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Shape 431"/>
          <p:cNvSpPr>
            <a:spLocks noGrp="1" noRot="1" noChangeAspect="1"/>
          </p:cNvSpPr>
          <p:nvPr>
            <p:ph type="sldImg"/>
          </p:nvPr>
        </p:nvSpPr>
        <p:spPr>
          <a:prstGeom prst="rect">
            <a:avLst/>
          </a:prstGeom>
        </p:spPr>
        <p:txBody>
          <a:bodyPr/>
          <a:lstStyle/>
          <a:p>
            <a:endParaRPr/>
          </a:p>
        </p:txBody>
      </p:sp>
      <p:sp>
        <p:nvSpPr>
          <p:cNvPr id="432" name="Shape 432"/>
          <p:cNvSpPr>
            <a:spLocks noGrp="1"/>
          </p:cNvSpPr>
          <p:nvPr>
            <p:ph type="body" sz="quarter" idx="1"/>
          </p:nvPr>
        </p:nvSpPr>
        <p:spPr>
          <a:prstGeom prst="rect">
            <a:avLst/>
          </a:prstGeom>
        </p:spPr>
        <p:txBody>
          <a:bodyPr/>
          <a:lstStyle/>
          <a:p>
            <a:pPr>
              <a:buSzPct val="100000"/>
              <a:buChar char="➢"/>
            </a:pPr>
            <a:r>
              <a:t>Direct and indirect measures</a:t>
            </a:r>
          </a:p>
          <a:p>
            <a:pPr>
              <a:buSzPct val="100000"/>
              <a:buChar char="➢"/>
            </a:pPr>
            <a:r>
              <a:t>Limited – most important – measures</a:t>
            </a:r>
          </a:p>
          <a:p>
            <a:pPr>
              <a:buSzPct val="100000"/>
              <a:buChar char="➢"/>
            </a:pPr>
            <a:r>
              <a:t>Use rubrics, multiple assessors</a:t>
            </a:r>
          </a:p>
          <a:p>
            <a:pPr>
              <a:buSzPct val="100000"/>
              <a:buChar char="➢"/>
            </a:pPr>
            <a:r>
              <a:t>Do not use grades as your metric</a:t>
            </a:r>
          </a:p>
          <a:p>
            <a:pPr>
              <a:buSzPct val="100000"/>
              <a:buChar char="➢"/>
            </a:pPr>
            <a:r>
              <a:t>Pay attention to reliability and validity</a:t>
            </a:r>
          </a:p>
          <a:p>
            <a:endParaRPr/>
          </a:p>
          <a:p>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4" name="Rectangle 10"/>
          <p:cNvSpPr/>
          <p:nvPr/>
        </p:nvSpPr>
        <p:spPr>
          <a:xfrm rot="5400000">
            <a:off x="4381500" y="-4289034"/>
            <a:ext cx="381000" cy="9144001"/>
          </a:xfrm>
          <a:prstGeom prst="rect">
            <a:avLst/>
          </a:prstGeom>
          <a:solidFill>
            <a:srgbClr val="840017"/>
          </a:solidFill>
          <a:ln w="25400">
            <a:solidFill>
              <a:srgbClr val="840017"/>
            </a:solidFill>
          </a:ln>
        </p:spPr>
        <p:txBody>
          <a:bodyPr lIns="45719" rIns="45719" anchor="ctr"/>
          <a:lstStyle/>
          <a:p>
            <a:pPr algn="ctr">
              <a:defRPr>
                <a:solidFill>
                  <a:srgbClr val="FFFFFF"/>
                </a:solidFill>
              </a:defRPr>
            </a:pPr>
            <a:endParaRPr/>
          </a:p>
        </p:txBody>
      </p:sp>
      <p:sp>
        <p:nvSpPr>
          <p:cNvPr id="15" name="Rectangle 9"/>
          <p:cNvSpPr/>
          <p:nvPr/>
        </p:nvSpPr>
        <p:spPr>
          <a:xfrm>
            <a:off x="152400" y="0"/>
            <a:ext cx="381000" cy="6858000"/>
          </a:xfrm>
          <a:prstGeom prst="rect">
            <a:avLst/>
          </a:prstGeom>
          <a:solidFill>
            <a:srgbClr val="840017"/>
          </a:solidFill>
          <a:ln w="25400">
            <a:solidFill>
              <a:srgbClr val="840017"/>
            </a:solidFill>
          </a:ln>
        </p:spPr>
        <p:txBody>
          <a:bodyPr lIns="45719" rIns="45719" anchor="ctr"/>
          <a:lstStyle/>
          <a:p>
            <a:pPr algn="ctr">
              <a:defRPr>
                <a:solidFill>
                  <a:srgbClr val="FFFFFF"/>
                </a:solidFill>
              </a:defRPr>
            </a:pPr>
            <a:endParaRPr/>
          </a:p>
        </p:txBody>
      </p:sp>
      <p:sp>
        <p:nvSpPr>
          <p:cNvPr id="16"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7"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pic>
        <p:nvPicPr>
          <p:cNvPr id="18" name="Picture 7" descr="Picture 7"/>
          <p:cNvPicPr>
            <a:picLocks noChangeAspect="1"/>
          </p:cNvPicPr>
          <p:nvPr/>
        </p:nvPicPr>
        <p:blipFill>
          <a:blip r:embed="rId2">
            <a:extLst/>
          </a:blip>
          <a:stretch>
            <a:fillRect/>
          </a:stretch>
        </p:blipFill>
        <p:spPr>
          <a:xfrm>
            <a:off x="152400" y="473466"/>
            <a:ext cx="2711002" cy="1283209"/>
          </a:xfrm>
          <a:prstGeom prst="rect">
            <a:avLst/>
          </a:prstGeom>
          <a:ln w="12700">
            <a:miter lim="400000"/>
          </a:ln>
        </p:spPr>
      </p:pic>
      <p:sp>
        <p:nvSpPr>
          <p:cNvPr id="19" name="Slide Number"/>
          <p:cNvSpPr txBox="1">
            <a:spLocks noGrp="1"/>
          </p:cNvSpPr>
          <p:nvPr>
            <p:ph type="sldNum" sz="quarter" idx="2"/>
          </p:nvPr>
        </p:nvSpPr>
        <p:spPr>
          <a:xfrm>
            <a:off x="4419600" y="6172200"/>
            <a:ext cx="2133600" cy="368301"/>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36" name="Rectangle 10"/>
          <p:cNvSpPr/>
          <p:nvPr/>
        </p:nvSpPr>
        <p:spPr>
          <a:xfrm rot="5400000">
            <a:off x="4429125" y="-3502525"/>
            <a:ext cx="285750" cy="9144001"/>
          </a:xfrm>
          <a:prstGeom prst="rect">
            <a:avLst/>
          </a:prstGeom>
          <a:solidFill>
            <a:srgbClr val="840017"/>
          </a:solidFill>
          <a:ln w="12700">
            <a:solidFill>
              <a:srgbClr val="840017"/>
            </a:solidFill>
          </a:ln>
        </p:spPr>
        <p:txBody>
          <a:bodyPr lIns="34289" tIns="34289" rIns="34289" bIns="34289" anchor="ctr"/>
          <a:lstStyle/>
          <a:p>
            <a:pPr algn="ctr">
              <a:defRPr>
                <a:solidFill>
                  <a:srgbClr val="FFFFFF"/>
                </a:solidFill>
              </a:defRPr>
            </a:pPr>
            <a:endParaRPr/>
          </a:p>
        </p:txBody>
      </p:sp>
      <p:sp>
        <p:nvSpPr>
          <p:cNvPr id="137" name="Rectangle 9"/>
          <p:cNvSpPr/>
          <p:nvPr/>
        </p:nvSpPr>
        <p:spPr>
          <a:xfrm>
            <a:off x="152400" y="857250"/>
            <a:ext cx="381000" cy="5143500"/>
          </a:xfrm>
          <a:prstGeom prst="rect">
            <a:avLst/>
          </a:prstGeom>
          <a:solidFill>
            <a:srgbClr val="840017"/>
          </a:solidFill>
          <a:ln w="12700">
            <a:solidFill>
              <a:srgbClr val="840017"/>
            </a:solidFill>
          </a:ln>
        </p:spPr>
        <p:txBody>
          <a:bodyPr lIns="34289" tIns="34289" rIns="34289" bIns="34289" anchor="ctr"/>
          <a:lstStyle/>
          <a:p>
            <a:pPr algn="ctr">
              <a:defRPr>
                <a:solidFill>
                  <a:srgbClr val="FFFFFF"/>
                </a:solidFill>
              </a:defRPr>
            </a:pPr>
            <a:endParaRPr/>
          </a:p>
        </p:txBody>
      </p:sp>
      <p:sp>
        <p:nvSpPr>
          <p:cNvPr id="138" name="Title Text"/>
          <p:cNvSpPr txBox="1">
            <a:spLocks noGrp="1"/>
          </p:cNvSpPr>
          <p:nvPr>
            <p:ph type="title"/>
          </p:nvPr>
        </p:nvSpPr>
        <p:spPr>
          <a:xfrm>
            <a:off x="685800" y="2455069"/>
            <a:ext cx="7772400" cy="1102520"/>
          </a:xfrm>
          <a:prstGeom prst="rect">
            <a:avLst/>
          </a:prstGeom>
        </p:spPr>
        <p:txBody>
          <a:bodyPr lIns="34289" tIns="34289" rIns="34289" bIns="34289"/>
          <a:lstStyle/>
          <a:p>
            <a:r>
              <a:t>Title Text</a:t>
            </a:r>
          </a:p>
        </p:txBody>
      </p:sp>
      <p:sp>
        <p:nvSpPr>
          <p:cNvPr id="139" name="Body Level One…"/>
          <p:cNvSpPr txBox="1">
            <a:spLocks noGrp="1"/>
          </p:cNvSpPr>
          <p:nvPr>
            <p:ph type="body" sz="quarter" idx="1"/>
          </p:nvPr>
        </p:nvSpPr>
        <p:spPr>
          <a:xfrm>
            <a:off x="1371600" y="3771900"/>
            <a:ext cx="6400800" cy="1314450"/>
          </a:xfrm>
          <a:prstGeom prst="rect">
            <a:avLst/>
          </a:prstGeom>
        </p:spPr>
        <p:txBody>
          <a:bodyPr lIns="34289" tIns="34289" rIns="34289" bIns="34289"/>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pic>
        <p:nvPicPr>
          <p:cNvPr id="140" name="Picture 7" descr="Picture 7"/>
          <p:cNvPicPr>
            <a:picLocks noChangeAspect="1"/>
          </p:cNvPicPr>
          <p:nvPr/>
        </p:nvPicPr>
        <p:blipFill>
          <a:blip r:embed="rId2">
            <a:extLst/>
          </a:blip>
          <a:stretch>
            <a:fillRect/>
          </a:stretch>
        </p:blipFill>
        <p:spPr>
          <a:xfrm>
            <a:off x="152400" y="1212350"/>
            <a:ext cx="2711002" cy="962407"/>
          </a:xfrm>
          <a:prstGeom prst="rect">
            <a:avLst/>
          </a:prstGeom>
          <a:ln w="12700">
            <a:miter lim="400000"/>
          </a:ln>
        </p:spPr>
      </p:pic>
      <p:sp>
        <p:nvSpPr>
          <p:cNvPr id="141" name="Slide Number"/>
          <p:cNvSpPr txBox="1">
            <a:spLocks noGrp="1"/>
          </p:cNvSpPr>
          <p:nvPr>
            <p:ph type="sldNum" sz="quarter" idx="2"/>
          </p:nvPr>
        </p:nvSpPr>
        <p:spPr>
          <a:xfrm>
            <a:off x="4419600" y="5484812"/>
            <a:ext cx="2133600" cy="279401"/>
          </a:xfrm>
          <a:prstGeom prst="rect">
            <a:avLst/>
          </a:prstGeom>
        </p:spPr>
        <p:txBody>
          <a:bodyPr lIns="34289" tIns="34289" rIns="34289" bIns="34289"/>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 name="Title Text"/>
          <p:cNvSpPr txBox="1">
            <a:spLocks noGrp="1"/>
          </p:cNvSpPr>
          <p:nvPr>
            <p:ph type="title"/>
          </p:nvPr>
        </p:nvSpPr>
        <p:spPr>
          <a:prstGeom prst="rect">
            <a:avLst/>
          </a:prstGeom>
        </p:spPr>
        <p:txBody>
          <a:bodyPr/>
          <a:lstStyle/>
          <a:p>
            <a:r>
              <a:t>Title Text</a:t>
            </a:r>
          </a:p>
        </p:txBody>
      </p:sp>
      <p:sp>
        <p:nvSpPr>
          <p:cNvPr id="2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5"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6"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7" name="Rectangle 6"/>
          <p:cNvSpPr/>
          <p:nvPr/>
        </p:nvSpPr>
        <p:spPr>
          <a:xfrm rot="5400000">
            <a:off x="4381500" y="1866900"/>
            <a:ext cx="381000" cy="9144000"/>
          </a:xfrm>
          <a:prstGeom prst="rect">
            <a:avLst/>
          </a:prstGeom>
          <a:solidFill>
            <a:srgbClr val="840017"/>
          </a:solidFill>
          <a:ln w="25400">
            <a:solidFill>
              <a:srgbClr val="840017"/>
            </a:solidFill>
          </a:ln>
        </p:spPr>
        <p:txBody>
          <a:bodyPr lIns="45719" rIns="45719" anchor="ctr"/>
          <a:lstStyle/>
          <a:p>
            <a:pPr algn="ctr">
              <a:defRPr>
                <a:solidFill>
                  <a:srgbClr val="FFFFFF"/>
                </a:solidFill>
              </a:defRPr>
            </a:pPr>
            <a:endParaRPr/>
          </a:p>
        </p:txBody>
      </p:sp>
      <p:sp>
        <p:nvSpPr>
          <p:cNvPr id="38" name="Rectangle 7"/>
          <p:cNvSpPr/>
          <p:nvPr/>
        </p:nvSpPr>
        <p:spPr>
          <a:xfrm>
            <a:off x="152400" y="0"/>
            <a:ext cx="381000" cy="6858000"/>
          </a:xfrm>
          <a:prstGeom prst="rect">
            <a:avLst/>
          </a:prstGeom>
          <a:solidFill>
            <a:srgbClr val="840017"/>
          </a:solidFill>
          <a:ln w="25400">
            <a:solidFill>
              <a:srgbClr val="840017"/>
            </a:solidFill>
          </a:ln>
        </p:spPr>
        <p:txBody>
          <a:bodyPr lIns="45719" rIns="45719" anchor="ctr"/>
          <a:lstStyle/>
          <a:p>
            <a:pPr algn="ctr">
              <a:defRPr>
                <a:solidFill>
                  <a:srgbClr val="FFFFFF"/>
                </a:solidFill>
              </a:defRPr>
            </a:pPr>
            <a:endParaRPr/>
          </a:p>
        </p:txBody>
      </p:sp>
      <p:pic>
        <p:nvPicPr>
          <p:cNvPr id="39" name="Picture 8" descr="Picture 8"/>
          <p:cNvPicPr>
            <a:picLocks noChangeAspect="1"/>
          </p:cNvPicPr>
          <p:nvPr/>
        </p:nvPicPr>
        <p:blipFill>
          <a:blip r:embed="rId2">
            <a:extLst/>
          </a:blip>
          <a:stretch>
            <a:fillRect/>
          </a:stretch>
        </p:blipFill>
        <p:spPr>
          <a:xfrm>
            <a:off x="122433" y="6115048"/>
            <a:ext cx="1187454" cy="647702"/>
          </a:xfrm>
          <a:prstGeom prst="rect">
            <a:avLst/>
          </a:prstGeom>
          <a:ln w="12700">
            <a:miter lim="400000"/>
          </a:ln>
        </p:spPr>
      </p:pic>
      <p:sp>
        <p:nvSpPr>
          <p:cNvPr id="40" name="Slide Number Placeholder 12"/>
          <p:cNvSpPr txBox="1"/>
          <p:nvPr/>
        </p:nvSpPr>
        <p:spPr>
          <a:xfrm>
            <a:off x="5137420" y="6322686"/>
            <a:ext cx="3947161" cy="2483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1200">
                <a:solidFill>
                  <a:srgbClr val="FFFFFF"/>
                </a:solidFill>
              </a:defRPr>
            </a:lvl1pPr>
          </a:lstStyle>
          <a:p>
            <a:r>
              <a:t>NASPAA – The Global Standard in Public Service Education</a:t>
            </a:r>
          </a:p>
        </p:txBody>
      </p:sp>
      <p:sp>
        <p:nvSpPr>
          <p:cNvPr id="41" name="Slide Number"/>
          <p:cNvSpPr txBox="1">
            <a:spLocks noGrp="1"/>
          </p:cNvSpPr>
          <p:nvPr>
            <p:ph type="sldNum" sz="quarter" idx="2"/>
          </p:nvPr>
        </p:nvSpPr>
        <p:spPr>
          <a:xfrm>
            <a:off x="4419600" y="6172200"/>
            <a:ext cx="2133600" cy="368301"/>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9" name="Text Placeholder 4"/>
          <p:cNvSpPr>
            <a:spLocks noGrp="1"/>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60" name="Slide Number"/>
          <p:cNvSpPr txBox="1">
            <a:spLocks noGrp="1"/>
          </p:cNvSpPr>
          <p:nvPr>
            <p:ph type="sldNum" sz="quarter" idx="2"/>
          </p:nvPr>
        </p:nvSpPr>
        <p:spPr>
          <a:xfrm>
            <a:off x="8428176" y="6414760"/>
            <a:ext cx="258624" cy="24830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67" name="Title Text"/>
          <p:cNvSpPr txBox="1">
            <a:spLocks noGrp="1"/>
          </p:cNvSpPr>
          <p:nvPr>
            <p:ph type="title"/>
          </p:nvPr>
        </p:nvSpPr>
        <p:spPr>
          <a:prstGeom prst="rect">
            <a:avLst/>
          </a:prstGeom>
        </p:spPr>
        <p:txBody>
          <a:bodyPr/>
          <a:lstStyle/>
          <a:p>
            <a:r>
              <a:t>Title Text</a:t>
            </a:r>
          </a:p>
        </p:txBody>
      </p:sp>
      <p:sp>
        <p:nvSpPr>
          <p:cNvPr id="68" name="Slide Number"/>
          <p:cNvSpPr txBox="1">
            <a:spLocks noGrp="1"/>
          </p:cNvSpPr>
          <p:nvPr>
            <p:ph type="sldNum" sz="quarter" idx="2"/>
          </p:nvPr>
        </p:nvSpPr>
        <p:spPr>
          <a:xfrm>
            <a:off x="8428176" y="6414760"/>
            <a:ext cx="258624" cy="24830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5" name="Slide Number"/>
          <p:cNvSpPr txBox="1">
            <a:spLocks noGrp="1"/>
          </p:cNvSpPr>
          <p:nvPr>
            <p:ph type="sldNum" sz="quarter" idx="2"/>
          </p:nvPr>
        </p:nvSpPr>
        <p:spPr>
          <a:xfrm>
            <a:off x="8428176" y="6414760"/>
            <a:ext cx="258624" cy="24830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83"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4" name="Text Placeholder 3"/>
          <p:cNvSpPr>
            <a:spLocks noGrp="1"/>
          </p:cNvSpPr>
          <p:nvPr>
            <p:ph type="body" sz="half" idx="21"/>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85" name="Slide Number"/>
          <p:cNvSpPr txBox="1">
            <a:spLocks noGrp="1"/>
          </p:cNvSpPr>
          <p:nvPr>
            <p:ph type="sldNum" sz="quarter" idx="2"/>
          </p:nvPr>
        </p:nvSpPr>
        <p:spPr>
          <a:xfrm>
            <a:off x="8428176" y="6414760"/>
            <a:ext cx="258624" cy="24830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92"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93" name="Picture Placeholder 2"/>
          <p:cNvSpPr>
            <a:spLocks noGrp="1"/>
          </p:cNvSpPr>
          <p:nvPr>
            <p:ph type="pic" sz="half" idx="21"/>
          </p:nvPr>
        </p:nvSpPr>
        <p:spPr>
          <a:xfrm>
            <a:off x="1792288" y="612775"/>
            <a:ext cx="5486401" cy="4114800"/>
          </a:xfrm>
          <a:prstGeom prst="rect">
            <a:avLst/>
          </a:prstGeom>
        </p:spPr>
        <p:txBody>
          <a:bodyPr lIns="91439" rIns="91439">
            <a:noAutofit/>
          </a:bodyPr>
          <a:lstStyle/>
          <a:p>
            <a:endParaRPr/>
          </a:p>
        </p:txBody>
      </p:sp>
      <p:sp>
        <p:nvSpPr>
          <p:cNvPr id="94"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xfrm>
            <a:off x="8428176" y="6414760"/>
            <a:ext cx="258624" cy="24830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Rectangle 6"/>
          <p:cNvSpPr/>
          <p:nvPr/>
        </p:nvSpPr>
        <p:spPr>
          <a:xfrm rot="5400000">
            <a:off x="4381500" y="1866900"/>
            <a:ext cx="381000" cy="9144000"/>
          </a:xfrm>
          <a:prstGeom prst="rect">
            <a:avLst/>
          </a:prstGeom>
          <a:solidFill>
            <a:srgbClr val="840017"/>
          </a:solidFill>
          <a:ln w="25400">
            <a:solidFill>
              <a:srgbClr val="840017"/>
            </a:solidFill>
          </a:ln>
        </p:spPr>
        <p:txBody>
          <a:bodyPr lIns="45719" rIns="45719" anchor="ctr"/>
          <a:lstStyle/>
          <a:p>
            <a:pPr algn="ctr">
              <a:defRPr>
                <a:solidFill>
                  <a:srgbClr val="FFFFFF"/>
                </a:solidFill>
              </a:defRPr>
            </a:pPr>
            <a:endParaRPr/>
          </a:p>
        </p:txBody>
      </p:sp>
      <p:sp>
        <p:nvSpPr>
          <p:cNvPr id="5" name="Rectangle 7"/>
          <p:cNvSpPr/>
          <p:nvPr/>
        </p:nvSpPr>
        <p:spPr>
          <a:xfrm>
            <a:off x="152400" y="0"/>
            <a:ext cx="381000" cy="6858000"/>
          </a:xfrm>
          <a:prstGeom prst="rect">
            <a:avLst/>
          </a:prstGeom>
          <a:solidFill>
            <a:srgbClr val="840017"/>
          </a:solidFill>
          <a:ln w="25400">
            <a:solidFill>
              <a:srgbClr val="840017"/>
            </a:solidFill>
          </a:ln>
        </p:spPr>
        <p:txBody>
          <a:bodyPr lIns="45719" rIns="45719" anchor="ctr"/>
          <a:lstStyle/>
          <a:p>
            <a:pPr algn="ctr">
              <a:defRPr>
                <a:solidFill>
                  <a:srgbClr val="FFFFFF"/>
                </a:solidFill>
              </a:defRPr>
            </a:pPr>
            <a:endParaRPr/>
          </a:p>
        </p:txBody>
      </p:sp>
      <p:pic>
        <p:nvPicPr>
          <p:cNvPr id="6" name="Picture 9" descr="Picture 9"/>
          <p:cNvPicPr>
            <a:picLocks noChangeAspect="1"/>
          </p:cNvPicPr>
          <p:nvPr/>
        </p:nvPicPr>
        <p:blipFill>
          <a:blip r:embed="rId12">
            <a:extLst/>
          </a:blip>
          <a:stretch>
            <a:fillRect/>
          </a:stretch>
        </p:blipFill>
        <p:spPr>
          <a:xfrm>
            <a:off x="122433" y="6115048"/>
            <a:ext cx="1187454" cy="647702"/>
          </a:xfrm>
          <a:prstGeom prst="rect">
            <a:avLst/>
          </a:prstGeom>
          <a:ln w="12700">
            <a:miter lim="400000"/>
          </a:ln>
        </p:spPr>
      </p:pic>
      <p:sp>
        <p:nvSpPr>
          <p:cNvPr id="7" name="Slide Number"/>
          <p:cNvSpPr txBox="1">
            <a:spLocks noGrp="1"/>
          </p:cNvSpPr>
          <p:nvPr>
            <p:ph type="sldNum" sz="quarter" idx="2"/>
          </p:nvPr>
        </p:nvSpPr>
        <p:spPr>
          <a:xfrm>
            <a:off x="8871677" y="6322686"/>
            <a:ext cx="258624" cy="248306"/>
          </a:xfrm>
          <a:prstGeom prst="rect">
            <a:avLst/>
          </a:prstGeom>
          <a:ln w="12700">
            <a:miter lim="400000"/>
          </a:ln>
        </p:spPr>
        <p:txBody>
          <a:bodyPr wrap="none" lIns="45719" rIns="45719" anchor="ctr">
            <a:spAutoFit/>
          </a:bodyPr>
          <a:lstStyle>
            <a:lvl1pPr algn="r">
              <a:defRPr sz="12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1" r:id="rId10"/>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umass.edu/oapa/sites/default/files/pdf/handbooks/program_assessment_handbook.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umass.edu/oapa/sites/default/files/pdf/handbooks/program_assessment_handbook.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umass.edu/oapa/sites/default/files/pdf/handbooks/program_assessment_handbook.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umass.edu/oapa/sites/default/files/pdf/handbooks/program_assessment_handbook.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naspaa.org/media/504" TargetMode="External"/><Relationship Id="rId13" Type="http://schemas.openxmlformats.org/officeDocument/2006/relationships/hyperlink" Target="https://www.naspaa.org/media/509" TargetMode="External"/><Relationship Id="rId3" Type="http://schemas.openxmlformats.org/officeDocument/2006/relationships/hyperlink" Target="https://www.naspaa.org/media/500" TargetMode="External"/><Relationship Id="rId7" Type="http://schemas.openxmlformats.org/officeDocument/2006/relationships/hyperlink" Target="https://www.naspaa.org/media/503" TargetMode="External"/><Relationship Id="rId12" Type="http://schemas.openxmlformats.org/officeDocument/2006/relationships/hyperlink" Target="https://www.naspaa.org/media/508" TargetMode="External"/><Relationship Id="rId17" Type="http://schemas.openxmlformats.org/officeDocument/2006/relationships/hyperlink" Target="https://www.naspaa.org/accreditation/standards-and-guidance/peer-examples" TargetMode="External"/><Relationship Id="rId2" Type="http://schemas.openxmlformats.org/officeDocument/2006/relationships/hyperlink" Target="https://www.naspaa.org/media/498" TargetMode="External"/><Relationship Id="rId16" Type="http://schemas.openxmlformats.org/officeDocument/2006/relationships/hyperlink" Target="https://www.naspaa.org/media/511" TargetMode="External"/><Relationship Id="rId1" Type="http://schemas.openxmlformats.org/officeDocument/2006/relationships/slideLayout" Target="../slideLayouts/slideLayout2.xml"/><Relationship Id="rId6" Type="http://schemas.openxmlformats.org/officeDocument/2006/relationships/hyperlink" Target="https://www.naspaa.org/media/502" TargetMode="External"/><Relationship Id="rId11" Type="http://schemas.openxmlformats.org/officeDocument/2006/relationships/hyperlink" Target="https://www.naspaa.org/media/507" TargetMode="External"/><Relationship Id="rId5" Type="http://schemas.openxmlformats.org/officeDocument/2006/relationships/hyperlink" Target="https://www.naspaa.org/media/501" TargetMode="External"/><Relationship Id="rId15" Type="http://schemas.openxmlformats.org/officeDocument/2006/relationships/hyperlink" Target="https://www.naspaa.org/media/512" TargetMode="External"/><Relationship Id="rId10" Type="http://schemas.openxmlformats.org/officeDocument/2006/relationships/hyperlink" Target="https://www.naspaa.org/media/506" TargetMode="External"/><Relationship Id="rId4" Type="http://schemas.openxmlformats.org/officeDocument/2006/relationships/hyperlink" Target="https://www.naspaa.org/media/499" TargetMode="External"/><Relationship Id="rId9" Type="http://schemas.openxmlformats.org/officeDocument/2006/relationships/hyperlink" Target="https://www.naspaa.org/media/505" TargetMode="External"/><Relationship Id="rId14" Type="http://schemas.openxmlformats.org/officeDocument/2006/relationships/hyperlink" Target="https://www.naspaa.org/media/51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Title 1"/>
          <p:cNvSpPr txBox="1">
            <a:spLocks noGrp="1"/>
          </p:cNvSpPr>
          <p:nvPr>
            <p:ph type="ctrTitle"/>
          </p:nvPr>
        </p:nvSpPr>
        <p:spPr>
          <a:xfrm>
            <a:off x="838200" y="2667000"/>
            <a:ext cx="7772400" cy="1470025"/>
          </a:xfrm>
          <a:prstGeom prst="rect">
            <a:avLst/>
          </a:prstGeom>
        </p:spPr>
        <p:txBody>
          <a:bodyPr>
            <a:noAutofit/>
          </a:bodyPr>
          <a:lstStyle/>
          <a:p>
            <a:pPr defTabSz="539495">
              <a:defRPr sz="2300" b="1">
                <a:solidFill>
                  <a:srgbClr val="840017"/>
                </a:solidFill>
              </a:defRPr>
            </a:pPr>
            <a:r>
              <a:rPr sz="3200" dirty="0"/>
              <a:t>Session 3:</a:t>
            </a:r>
            <a:br>
              <a:rPr sz="3200" dirty="0"/>
            </a:br>
            <a:r>
              <a:rPr sz="3200" dirty="0">
                <a:solidFill>
                  <a:srgbClr val="000000"/>
                </a:solidFill>
              </a:rPr>
              <a:t>12:00pm-12:50pm</a:t>
            </a:r>
            <a:br>
              <a:rPr sz="3200" dirty="0">
                <a:solidFill>
                  <a:srgbClr val="000000"/>
                </a:solidFill>
              </a:rPr>
            </a:br>
            <a:r>
              <a:rPr sz="3200" dirty="0">
                <a:solidFill>
                  <a:srgbClr val="000000"/>
                </a:solidFill>
              </a:rPr>
              <a:t/>
            </a:r>
            <a:br>
              <a:rPr sz="3200" dirty="0">
                <a:solidFill>
                  <a:srgbClr val="000000"/>
                </a:solidFill>
              </a:rPr>
            </a:br>
            <a:r>
              <a:rPr sz="3200" dirty="0"/>
              <a:t>Student Learning Assessment</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Title 1"/>
          <p:cNvSpPr txBox="1">
            <a:spLocks noGrp="1"/>
          </p:cNvSpPr>
          <p:nvPr>
            <p:ph type="title"/>
          </p:nvPr>
        </p:nvSpPr>
        <p:spPr>
          <a:prstGeom prst="rect">
            <a:avLst/>
          </a:prstGeom>
        </p:spPr>
        <p:txBody>
          <a:bodyPr/>
          <a:lstStyle/>
          <a:p>
            <a:pPr>
              <a:defRPr sz="3200">
                <a:solidFill>
                  <a:srgbClr val="840017"/>
                </a:solidFill>
              </a:defRPr>
            </a:pPr>
            <a:r>
              <a:t>Standard 5 | </a:t>
            </a:r>
            <a:r>
              <a:rPr b="1"/>
              <a:t>Basis of Judgment</a:t>
            </a:r>
          </a:p>
        </p:txBody>
      </p:sp>
      <p:sp>
        <p:nvSpPr>
          <p:cNvPr id="398" name="Content Placeholder 2"/>
          <p:cNvSpPr txBox="1">
            <a:spLocks noGrp="1"/>
          </p:cNvSpPr>
          <p:nvPr>
            <p:ph type="body" idx="1"/>
          </p:nvPr>
        </p:nvSpPr>
        <p:spPr>
          <a:xfrm>
            <a:off x="1119050" y="1558380"/>
            <a:ext cx="7543801" cy="4156621"/>
          </a:xfrm>
          <a:prstGeom prst="rect">
            <a:avLst/>
          </a:prstGeom>
        </p:spPr>
        <p:txBody>
          <a:bodyPr>
            <a:noAutofit/>
          </a:bodyPr>
          <a:lstStyle/>
          <a:p>
            <a:pPr algn="just">
              <a:lnSpc>
                <a:spcPct val="90000"/>
              </a:lnSpc>
              <a:spcBef>
                <a:spcPts val="300"/>
              </a:spcBef>
              <a:defRPr sz="1600"/>
            </a:pPr>
            <a:r>
              <a:rPr sz="1800" dirty="0"/>
              <a:t>It is expected that all students in a NASPAA-accredited degree program will have the opportunity to </a:t>
            </a:r>
            <a:r>
              <a:rPr sz="1800" u="sng" dirty="0"/>
              <a:t>develop knowledge and skills </a:t>
            </a:r>
            <a:r>
              <a:rPr sz="1800" dirty="0"/>
              <a:t>on each of the five universal required competencies. </a:t>
            </a:r>
          </a:p>
          <a:p>
            <a:pPr algn="just">
              <a:lnSpc>
                <a:spcPct val="90000"/>
              </a:lnSpc>
              <a:spcBef>
                <a:spcPts val="300"/>
              </a:spcBef>
              <a:defRPr sz="1600"/>
            </a:pPr>
            <a:r>
              <a:rPr sz="1800" dirty="0"/>
              <a:t>The program shows that it requires the </a:t>
            </a:r>
            <a:r>
              <a:rPr sz="1800" u="sng" dirty="0"/>
              <a:t>five universal competencies </a:t>
            </a:r>
            <a:r>
              <a:rPr sz="1800" dirty="0"/>
              <a:t>of public and nonprofit affairs, policy and administration and </a:t>
            </a:r>
            <a:r>
              <a:rPr sz="1800" u="sng" dirty="0"/>
              <a:t>links</a:t>
            </a:r>
            <a:r>
              <a:rPr sz="1800" dirty="0"/>
              <a:t> them </a:t>
            </a:r>
            <a:r>
              <a:rPr sz="1800" u="sng" dirty="0"/>
              <a:t>to the program mission</a:t>
            </a:r>
            <a:r>
              <a:rPr sz="1800" dirty="0"/>
              <a:t>. </a:t>
            </a:r>
          </a:p>
          <a:p>
            <a:pPr algn="just">
              <a:lnSpc>
                <a:spcPct val="90000"/>
              </a:lnSpc>
              <a:spcBef>
                <a:spcPts val="300"/>
              </a:spcBef>
              <a:defRPr sz="1600"/>
            </a:pPr>
            <a:r>
              <a:rPr sz="1800" dirty="0"/>
              <a:t>The program </a:t>
            </a:r>
            <a:r>
              <a:rPr sz="1800" u="sng" dirty="0"/>
              <a:t>defines </a:t>
            </a:r>
            <a:r>
              <a:rPr sz="1800" dirty="0"/>
              <a:t>each of the required competencies in terms of at least one student learning outcome (but there may be more than one) and demonstrates student achievement of those competencies at the program-level. </a:t>
            </a:r>
          </a:p>
          <a:p>
            <a:pPr algn="just">
              <a:lnSpc>
                <a:spcPct val="90000"/>
              </a:lnSpc>
              <a:spcBef>
                <a:spcPts val="300"/>
              </a:spcBef>
              <a:defRPr sz="1600"/>
            </a:pPr>
            <a:r>
              <a:rPr sz="1800" dirty="0"/>
              <a:t>The </a:t>
            </a:r>
            <a:r>
              <a:rPr sz="1800" u="sng" dirty="0"/>
              <a:t>emphasis</a:t>
            </a:r>
            <a:r>
              <a:rPr sz="1800" dirty="0"/>
              <a:t> that a particular program places on each of these competencies is consistent with its mission. </a:t>
            </a:r>
          </a:p>
          <a:p>
            <a:pPr algn="just">
              <a:lnSpc>
                <a:spcPct val="90000"/>
              </a:lnSpc>
              <a:spcBef>
                <a:spcPts val="300"/>
              </a:spcBef>
              <a:defRPr sz="1600"/>
            </a:pPr>
            <a:r>
              <a:rPr sz="1800" dirty="0"/>
              <a:t>An accredited program need not assess all competencies every year or cohort, but rather at a </a:t>
            </a:r>
            <a:r>
              <a:rPr sz="1800" u="sng" dirty="0"/>
              <a:t>frequency appropriate </a:t>
            </a:r>
            <a:r>
              <a:rPr sz="1800" dirty="0"/>
              <a:t>for its mission and goals. </a:t>
            </a:r>
          </a:p>
          <a:p>
            <a:pPr algn="just">
              <a:lnSpc>
                <a:spcPct val="90000"/>
              </a:lnSpc>
              <a:spcBef>
                <a:spcPts val="300"/>
              </a:spcBef>
              <a:defRPr sz="1600"/>
            </a:pPr>
            <a:r>
              <a:rPr sz="1800" dirty="0"/>
              <a:t>However, assessing each competency only once during a seven year accreditation cycle would not likely be sufficient for conformance in most programs. </a:t>
            </a:r>
          </a:p>
        </p:txBody>
      </p:sp>
      <p:sp>
        <p:nvSpPr>
          <p:cNvPr id="399" name="Slide Number Placeholder 3"/>
          <p:cNvSpPr txBox="1">
            <a:spLocks noGrp="1"/>
          </p:cNvSpPr>
          <p:nvPr>
            <p:ph type="sldNum" sz="quarter" idx="2"/>
          </p:nvPr>
        </p:nvSpPr>
        <p:spPr>
          <a:xfrm>
            <a:off x="8871677" y="6322686"/>
            <a:ext cx="258624" cy="2483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Title 1"/>
          <p:cNvSpPr txBox="1">
            <a:spLocks noGrp="1"/>
          </p:cNvSpPr>
          <p:nvPr>
            <p:ph type="title"/>
          </p:nvPr>
        </p:nvSpPr>
        <p:spPr>
          <a:xfrm>
            <a:off x="609600" y="238387"/>
            <a:ext cx="8382000" cy="1143001"/>
          </a:xfrm>
          <a:prstGeom prst="rect">
            <a:avLst/>
          </a:prstGeom>
        </p:spPr>
        <p:txBody>
          <a:bodyPr/>
          <a:lstStyle>
            <a:lvl1pPr>
              <a:defRPr sz="3200" b="1">
                <a:solidFill>
                  <a:srgbClr val="840017"/>
                </a:solidFill>
              </a:defRPr>
            </a:lvl1pPr>
          </a:lstStyle>
          <a:p>
            <a:r>
              <a:t>One Assessment Cycle</a:t>
            </a:r>
          </a:p>
        </p:txBody>
      </p:sp>
      <p:sp>
        <p:nvSpPr>
          <p:cNvPr id="402" name="Slide Number Placeholder 3"/>
          <p:cNvSpPr txBox="1">
            <a:spLocks noGrp="1"/>
          </p:cNvSpPr>
          <p:nvPr>
            <p:ph type="sldNum" sz="quarter" idx="2"/>
          </p:nvPr>
        </p:nvSpPr>
        <p:spPr>
          <a:xfrm>
            <a:off x="8871677" y="6322686"/>
            <a:ext cx="258624" cy="2483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pic>
        <p:nvPicPr>
          <p:cNvPr id="403" name="Picture 9" descr="Picture 9"/>
          <p:cNvPicPr>
            <a:picLocks noChangeAspect="1"/>
          </p:cNvPicPr>
          <p:nvPr/>
        </p:nvPicPr>
        <p:blipFill>
          <a:blip r:embed="rId2">
            <a:extLst/>
          </a:blip>
          <a:stretch>
            <a:fillRect/>
          </a:stretch>
        </p:blipFill>
        <p:spPr>
          <a:xfrm>
            <a:off x="762000" y="1524000"/>
            <a:ext cx="8077200" cy="454342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Title 1"/>
          <p:cNvSpPr txBox="1">
            <a:spLocks noGrp="1"/>
          </p:cNvSpPr>
          <p:nvPr>
            <p:ph type="title"/>
          </p:nvPr>
        </p:nvSpPr>
        <p:spPr>
          <a:xfrm>
            <a:off x="990600" y="274638"/>
            <a:ext cx="7696200" cy="1143001"/>
          </a:xfrm>
          <a:prstGeom prst="rect">
            <a:avLst/>
          </a:prstGeom>
        </p:spPr>
        <p:txBody>
          <a:bodyPr/>
          <a:lstStyle>
            <a:lvl1pPr>
              <a:defRPr sz="3200" b="1">
                <a:solidFill>
                  <a:srgbClr val="840017"/>
                </a:solidFill>
              </a:defRPr>
            </a:lvl1pPr>
          </a:lstStyle>
          <a:p>
            <a:r>
              <a:t>Assessment Planning</a:t>
            </a:r>
          </a:p>
        </p:txBody>
      </p:sp>
      <p:sp>
        <p:nvSpPr>
          <p:cNvPr id="406" name="Slide Number Placeholder 3"/>
          <p:cNvSpPr txBox="1">
            <a:spLocks noGrp="1"/>
          </p:cNvSpPr>
          <p:nvPr>
            <p:ph type="sldNum" sz="quarter" idx="2"/>
          </p:nvPr>
        </p:nvSpPr>
        <p:spPr>
          <a:xfrm>
            <a:off x="8871677" y="6322686"/>
            <a:ext cx="258624" cy="2483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graphicFrame>
        <p:nvGraphicFramePr>
          <p:cNvPr id="407" name="Table 4"/>
          <p:cNvGraphicFramePr/>
          <p:nvPr>
            <p:extLst>
              <p:ext uri="{D42A27DB-BD31-4B8C-83A1-F6EECF244321}">
                <p14:modId xmlns:p14="http://schemas.microsoft.com/office/powerpoint/2010/main" val="3600199812"/>
              </p:ext>
            </p:extLst>
          </p:nvPr>
        </p:nvGraphicFramePr>
        <p:xfrm>
          <a:off x="914400" y="1371600"/>
          <a:ext cx="7924800" cy="4389508"/>
        </p:xfrm>
        <a:graphic>
          <a:graphicData uri="http://schemas.openxmlformats.org/drawingml/2006/table">
            <a:tbl>
              <a:tblPr firstRow="1">
                <a:tableStyleId>{4C3C2611-4C71-4FC5-86AE-919BDF0F9419}</a:tableStyleId>
              </a:tblPr>
              <a:tblGrid>
                <a:gridCol w="2063750">
                  <a:extLst>
                    <a:ext uri="{9D8B030D-6E8A-4147-A177-3AD203B41FA5}">
                      <a16:colId xmlns:a16="http://schemas.microsoft.com/office/drawing/2014/main" val="20000"/>
                    </a:ext>
                  </a:extLst>
                </a:gridCol>
                <a:gridCol w="5861050">
                  <a:extLst>
                    <a:ext uri="{9D8B030D-6E8A-4147-A177-3AD203B41FA5}">
                      <a16:colId xmlns:a16="http://schemas.microsoft.com/office/drawing/2014/main" val="20001"/>
                    </a:ext>
                  </a:extLst>
                </a:gridCol>
              </a:tblGrid>
              <a:tr h="803353">
                <a:tc>
                  <a:txBody>
                    <a:bodyPr/>
                    <a:lstStyle/>
                    <a:p>
                      <a:pPr algn="ctr">
                        <a:lnSpc>
                          <a:spcPct val="107000"/>
                        </a:lnSpc>
                        <a:defRPr sz="1800" b="0">
                          <a:solidFill>
                            <a:srgbClr val="000000"/>
                          </a:solidFill>
                        </a:defRPr>
                      </a:pPr>
                      <a:r>
                        <a:rPr b="1"/>
                        <a:t>Keys to Assessment Planning</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07000"/>
                        </a:lnSpc>
                        <a:defRPr sz="1800">
                          <a:solidFill>
                            <a:srgbClr val="000000"/>
                          </a:solidFill>
                        </a:defRPr>
                      </a:pPr>
                      <a:endParaRPr/>
                    </a:p>
                    <a:p>
                      <a:pPr algn="ctr">
                        <a:lnSpc>
                          <a:spcPct val="107000"/>
                        </a:lnSpc>
                        <a:defRPr sz="1800">
                          <a:solidFill>
                            <a:srgbClr val="000000"/>
                          </a:solidFill>
                        </a:defRPr>
                      </a:pPr>
                      <a:r>
                        <a:t>Important Questions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0"/>
                  </a:ext>
                </a:extLst>
              </a:tr>
              <a:tr h="525840">
                <a:tc rowSpan="3">
                  <a:txBody>
                    <a:bodyPr/>
                    <a:lstStyle/>
                    <a:p>
                      <a:pPr algn="ctr">
                        <a:lnSpc>
                          <a:spcPct val="107000"/>
                        </a:lnSpc>
                        <a:defRPr sz="2000"/>
                      </a:pPr>
                      <a:endParaRPr/>
                    </a:p>
                    <a:p>
                      <a:pPr algn="ctr">
                        <a:lnSpc>
                          <a:spcPct val="107000"/>
                        </a:lnSpc>
                        <a:defRPr sz="2000"/>
                      </a:pPr>
                      <a:r>
                        <a:t>Assessment</a:t>
                      </a:r>
                      <a:endParaRPr sz="1400"/>
                    </a:p>
                    <a:p>
                      <a:pPr algn="ctr">
                        <a:lnSpc>
                          <a:spcPct val="107000"/>
                        </a:lnSpc>
                        <a:defRPr sz="2000"/>
                      </a:pPr>
                      <a:r>
                        <a:t>Methods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07000"/>
                        </a:lnSpc>
                        <a:defRPr sz="1800"/>
                      </a:pPr>
                      <a:r>
                        <a:t>By what measure(s) will you know that students are meeting programmatic learning objectives?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r h="404762">
                <a:tc vMerge="1">
                  <a:txBody>
                    <a:bodyPr/>
                    <a:lstStyle/>
                    <a:p>
                      <a:endParaRPr lang="en-US"/>
                    </a:p>
                  </a:txBody>
                  <a:tcPr/>
                </a:tc>
                <a:tc>
                  <a:txBody>
                    <a:bodyPr/>
                    <a:lstStyle/>
                    <a:p>
                      <a:pPr algn="just">
                        <a:lnSpc>
                          <a:spcPct val="107000"/>
                        </a:lnSpc>
                        <a:defRPr sz="1800"/>
                      </a:pPr>
                      <a:r>
                        <a:t>From whom, and at what points, will you gather data?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308989">
                <a:tc vMerge="1">
                  <a:txBody>
                    <a:bodyPr/>
                    <a:lstStyle/>
                    <a:p>
                      <a:endParaRPr lang="en-US"/>
                    </a:p>
                  </a:txBody>
                  <a:tcPr/>
                </a:tc>
                <a:tc>
                  <a:txBody>
                    <a:bodyPr/>
                    <a:lstStyle/>
                    <a:p>
                      <a:pPr algn="just">
                        <a:lnSpc>
                          <a:spcPct val="107000"/>
                        </a:lnSpc>
                        <a:defRPr sz="1800"/>
                      </a:pPr>
                      <a:r>
                        <a:t>How will you collect the assessment information?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3"/>
                  </a:ext>
                </a:extLst>
              </a:tr>
              <a:tr h="262920">
                <a:tc rowSpan="4">
                  <a:txBody>
                    <a:bodyPr/>
                    <a:lstStyle/>
                    <a:p>
                      <a:pPr algn="ctr">
                        <a:lnSpc>
                          <a:spcPct val="107000"/>
                        </a:lnSpc>
                        <a:defRPr sz="2000"/>
                      </a:pPr>
                      <a:endParaRPr/>
                    </a:p>
                    <a:p>
                      <a:pPr algn="ctr">
                        <a:lnSpc>
                          <a:spcPct val="107000"/>
                        </a:lnSpc>
                        <a:defRPr sz="2000"/>
                      </a:pPr>
                      <a:r>
                        <a:t>Assessment</a:t>
                      </a:r>
                      <a:endParaRPr sz="1400"/>
                    </a:p>
                    <a:p>
                      <a:pPr algn="ctr">
                        <a:lnSpc>
                          <a:spcPct val="107000"/>
                        </a:lnSpc>
                        <a:defRPr sz="2000"/>
                      </a:pPr>
                      <a:r>
                        <a:t>Processes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07000"/>
                        </a:lnSpc>
                        <a:defRPr sz="1800"/>
                      </a:pPr>
                      <a:r>
                        <a:t>When will you conduct the assessment?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4"/>
                  </a:ext>
                </a:extLst>
              </a:tr>
              <a:tr h="262920">
                <a:tc vMerge="1">
                  <a:txBody>
                    <a:bodyPr/>
                    <a:lstStyle/>
                    <a:p>
                      <a:endParaRPr lang="en-US"/>
                    </a:p>
                  </a:txBody>
                  <a:tcPr/>
                </a:tc>
                <a:tc>
                  <a:txBody>
                    <a:bodyPr/>
                    <a:lstStyle/>
                    <a:p>
                      <a:pPr algn="l">
                        <a:lnSpc>
                          <a:spcPct val="107000"/>
                        </a:lnSpc>
                        <a:defRPr sz="1800"/>
                      </a:pPr>
                      <a:r>
                        <a:t>Who will be responsible for each component?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5"/>
                  </a:ext>
                </a:extLst>
              </a:tr>
              <a:tr h="359246">
                <a:tc vMerge="1">
                  <a:txBody>
                    <a:bodyPr/>
                    <a:lstStyle/>
                    <a:p>
                      <a:endParaRPr lang="en-US"/>
                    </a:p>
                  </a:txBody>
                  <a:tcPr/>
                </a:tc>
                <a:tc>
                  <a:txBody>
                    <a:bodyPr/>
                    <a:lstStyle/>
                    <a:p>
                      <a:pPr algn="just">
                        <a:lnSpc>
                          <a:spcPct val="107000"/>
                        </a:lnSpc>
                        <a:defRPr sz="1800"/>
                      </a:pPr>
                      <a:r>
                        <a:t>What is the overall timeline for the assessment plan?</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6"/>
                  </a:ext>
                </a:extLst>
              </a:tr>
              <a:tr h="359246">
                <a:tc vMerge="1">
                  <a:txBody>
                    <a:bodyPr/>
                    <a:lstStyle/>
                    <a:p>
                      <a:endParaRPr lang="en-US"/>
                    </a:p>
                  </a:txBody>
                  <a:tcPr/>
                </a:tc>
                <a:tc>
                  <a:txBody>
                    <a:bodyPr/>
                    <a:lstStyle/>
                    <a:p>
                      <a:pPr algn="just">
                        <a:lnSpc>
                          <a:spcPct val="107000"/>
                        </a:lnSpc>
                        <a:defRPr sz="1800"/>
                      </a:pPr>
                      <a:r>
                        <a:t>How will your data be used to evaluate the program?</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7"/>
                  </a:ext>
                </a:extLst>
              </a:tr>
              <a:tr h="979924">
                <a:tc gridSpan="2">
                  <a:txBody>
                    <a:bodyPr/>
                    <a:lstStyle/>
                    <a:p>
                      <a:pPr algn="just">
                        <a:lnSpc>
                          <a:spcPct val="107000"/>
                        </a:lnSpc>
                        <a:defRPr sz="1100"/>
                      </a:pPr>
                      <a:endParaRPr dirty="0"/>
                    </a:p>
                    <a:p>
                      <a:pPr algn="just">
                        <a:lnSpc>
                          <a:spcPct val="107000"/>
                        </a:lnSpc>
                        <a:defRPr sz="1100"/>
                      </a:pPr>
                      <a:r>
                        <a:rPr dirty="0"/>
                        <a:t>Adapted from University of Massachusetts - Amherst. (</a:t>
                      </a:r>
                      <a:r>
                        <a:rPr dirty="0" err="1"/>
                        <a:t>n.d.</a:t>
                      </a:r>
                      <a:r>
                        <a:rPr dirty="0"/>
                        <a:t>) Program-Based Review and Assessment: Tools and Techniques for Program Improvement.   Office of Academic Planning and Assessment. Retrieved from </a:t>
                      </a:r>
                      <a:r>
                        <a:rPr lang="en-US" dirty="0" smtClean="0">
                          <a:hlinkClick r:id="rId2"/>
                        </a:rPr>
                        <a:t>https://www.umass.edu/oapa/sites/default/files/pdf/handbooks/program_assessment_handbook.pdf</a:t>
                      </a:r>
                      <a:endParaRPr dirty="0"/>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lide Number Placeholder 3"/>
          <p:cNvSpPr txBox="1">
            <a:spLocks noGrp="1"/>
          </p:cNvSpPr>
          <p:nvPr>
            <p:ph type="sldNum" sz="quarter" idx="2"/>
          </p:nvPr>
        </p:nvSpPr>
        <p:spPr>
          <a:xfrm>
            <a:off x="8871677" y="6322686"/>
            <a:ext cx="258624" cy="2483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pic>
        <p:nvPicPr>
          <p:cNvPr id="410" name="Content Placeholder 4" descr="Content Placeholder 4"/>
          <p:cNvPicPr>
            <a:picLocks noChangeAspect="1"/>
          </p:cNvPicPr>
          <p:nvPr/>
        </p:nvPicPr>
        <p:blipFill>
          <a:blip r:embed="rId2">
            <a:extLst/>
          </a:blip>
          <a:stretch>
            <a:fillRect/>
          </a:stretch>
        </p:blipFill>
        <p:spPr>
          <a:xfrm>
            <a:off x="990600" y="1371600"/>
            <a:ext cx="7543800" cy="4191001"/>
          </a:xfrm>
          <a:prstGeom prst="rect">
            <a:avLst/>
          </a:prstGeom>
          <a:ln w="12700">
            <a:miter lim="400000"/>
          </a:ln>
        </p:spPr>
      </p:pic>
      <p:sp>
        <p:nvSpPr>
          <p:cNvPr id="411" name="Title 1"/>
          <p:cNvSpPr txBox="1">
            <a:spLocks noGrp="1"/>
          </p:cNvSpPr>
          <p:nvPr>
            <p:ph type="title"/>
          </p:nvPr>
        </p:nvSpPr>
        <p:spPr>
          <a:xfrm>
            <a:off x="609600" y="395286"/>
            <a:ext cx="8229600" cy="1143001"/>
          </a:xfrm>
          <a:prstGeom prst="rect">
            <a:avLst/>
          </a:prstGeom>
        </p:spPr>
        <p:txBody>
          <a:bodyPr/>
          <a:lstStyle/>
          <a:p>
            <a:pPr>
              <a:defRPr sz="3200">
                <a:solidFill>
                  <a:srgbClr val="840017"/>
                </a:solidFill>
              </a:defRPr>
            </a:pPr>
            <a:r>
              <a:t>Assessment | </a:t>
            </a:r>
            <a:r>
              <a:rPr b="1"/>
              <a:t>Linking Objectives to Curriculum</a:t>
            </a:r>
          </a:p>
        </p:txBody>
      </p:sp>
      <p:sp>
        <p:nvSpPr>
          <p:cNvPr id="2" name="Rectangle 1"/>
          <p:cNvSpPr/>
          <p:nvPr/>
        </p:nvSpPr>
        <p:spPr>
          <a:xfrm>
            <a:off x="990600" y="5562601"/>
            <a:ext cx="7848600" cy="487569"/>
          </a:xfrm>
          <a:prstGeom prst="rect">
            <a:avLst/>
          </a:prstGeom>
        </p:spPr>
        <p:txBody>
          <a:bodyPr wrap="square">
            <a:spAutoFit/>
          </a:bodyPr>
          <a:lstStyle/>
          <a:p>
            <a:pPr>
              <a:lnSpc>
                <a:spcPct val="107000"/>
              </a:lnSpc>
              <a:defRPr sz="1100"/>
            </a:pPr>
            <a:r>
              <a:rPr lang="en-US" sz="1200" dirty="0" smtClean="0"/>
              <a:t>Source: University </a:t>
            </a:r>
            <a:r>
              <a:rPr lang="en-US" sz="1200" dirty="0"/>
              <a:t>of </a:t>
            </a:r>
            <a:r>
              <a:rPr lang="en-US" sz="1200" dirty="0" smtClean="0"/>
              <a:t>Mass- </a:t>
            </a:r>
            <a:r>
              <a:rPr lang="en-US" sz="1200" dirty="0"/>
              <a:t>Amherst. (</a:t>
            </a:r>
            <a:r>
              <a:rPr lang="en-US" sz="1200" dirty="0" err="1"/>
              <a:t>n.d.</a:t>
            </a:r>
            <a:r>
              <a:rPr lang="en-US" sz="1200" dirty="0"/>
              <a:t>) Program-Based Review and Assessment: Tools and Techniques for Program </a:t>
            </a:r>
            <a:r>
              <a:rPr lang="en-US" sz="1200" dirty="0" smtClean="0"/>
              <a:t>Improvement, </a:t>
            </a:r>
            <a:r>
              <a:rPr lang="en-US" sz="1200" dirty="0" smtClean="0">
                <a:hlinkClick r:id="rId3"/>
              </a:rPr>
              <a:t>https</a:t>
            </a:r>
            <a:r>
              <a:rPr lang="en-US" sz="1200" dirty="0">
                <a:hlinkClick r:id="rId3"/>
              </a:rPr>
              <a:t>://www.umass.edu/oapa/sites/default/files/pdf/handbooks/program_assessment_handbook.pdf</a:t>
            </a:r>
            <a:endParaRPr lang="en-US" sz="1200"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Slide Number Placeholder 3"/>
          <p:cNvSpPr txBox="1">
            <a:spLocks noGrp="1"/>
          </p:cNvSpPr>
          <p:nvPr>
            <p:ph type="sldNum" sz="quarter" idx="2"/>
          </p:nvPr>
        </p:nvSpPr>
        <p:spPr>
          <a:xfrm>
            <a:off x="8871677" y="6322686"/>
            <a:ext cx="258624" cy="2483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pic>
        <p:nvPicPr>
          <p:cNvPr id="414" name="Content Placeholder 4" descr="Content Placeholder 4"/>
          <p:cNvPicPr>
            <a:picLocks noChangeAspect="1"/>
          </p:cNvPicPr>
          <p:nvPr/>
        </p:nvPicPr>
        <p:blipFill>
          <a:blip r:embed="rId3">
            <a:extLst/>
          </a:blip>
          <a:stretch>
            <a:fillRect/>
          </a:stretch>
        </p:blipFill>
        <p:spPr>
          <a:xfrm>
            <a:off x="838200" y="1524000"/>
            <a:ext cx="7772400" cy="3200400"/>
          </a:xfrm>
          <a:prstGeom prst="rect">
            <a:avLst/>
          </a:prstGeom>
          <a:ln w="12700">
            <a:miter lim="400000"/>
          </a:ln>
        </p:spPr>
      </p:pic>
      <p:sp>
        <p:nvSpPr>
          <p:cNvPr id="415" name="Title 1"/>
          <p:cNvSpPr txBox="1"/>
          <p:nvPr/>
        </p:nvSpPr>
        <p:spPr>
          <a:xfrm>
            <a:off x="655319" y="457200"/>
            <a:ext cx="8138162"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algn="ctr">
              <a:defRPr sz="3200">
                <a:solidFill>
                  <a:srgbClr val="840017"/>
                </a:solidFill>
              </a:defRPr>
            </a:pPr>
            <a:r>
              <a:t>Assessment | </a:t>
            </a:r>
            <a:r>
              <a:rPr b="1"/>
              <a:t>Linking Objectives to </a:t>
            </a:r>
          </a:p>
          <a:p>
            <a:pPr algn="ctr">
              <a:defRPr sz="3200" b="1">
                <a:solidFill>
                  <a:srgbClr val="840017"/>
                </a:solidFill>
              </a:defRPr>
            </a:pPr>
            <a:r>
              <a:t>		Data Sources</a:t>
            </a:r>
          </a:p>
        </p:txBody>
      </p:sp>
      <p:sp>
        <p:nvSpPr>
          <p:cNvPr id="6" name="Rectangle 5"/>
          <p:cNvSpPr/>
          <p:nvPr/>
        </p:nvSpPr>
        <p:spPr>
          <a:xfrm>
            <a:off x="990600" y="5562601"/>
            <a:ext cx="7848600" cy="487569"/>
          </a:xfrm>
          <a:prstGeom prst="rect">
            <a:avLst/>
          </a:prstGeom>
        </p:spPr>
        <p:txBody>
          <a:bodyPr wrap="square">
            <a:spAutoFit/>
          </a:bodyPr>
          <a:lstStyle/>
          <a:p>
            <a:pPr>
              <a:lnSpc>
                <a:spcPct val="107000"/>
              </a:lnSpc>
              <a:defRPr sz="1100"/>
            </a:pPr>
            <a:r>
              <a:rPr lang="en-US" sz="1200" dirty="0" smtClean="0"/>
              <a:t>Source: University </a:t>
            </a:r>
            <a:r>
              <a:rPr lang="en-US" sz="1200" dirty="0"/>
              <a:t>of </a:t>
            </a:r>
            <a:r>
              <a:rPr lang="en-US" sz="1200" dirty="0" smtClean="0"/>
              <a:t>Mass- </a:t>
            </a:r>
            <a:r>
              <a:rPr lang="en-US" sz="1200" dirty="0"/>
              <a:t>Amherst. (</a:t>
            </a:r>
            <a:r>
              <a:rPr lang="en-US" sz="1200" dirty="0" err="1"/>
              <a:t>n.d.</a:t>
            </a:r>
            <a:r>
              <a:rPr lang="en-US" sz="1200" dirty="0"/>
              <a:t>) Program-Based Review and Assessment: Tools and Techniques for Program </a:t>
            </a:r>
            <a:r>
              <a:rPr lang="en-US" sz="1200" dirty="0" smtClean="0"/>
              <a:t>Improvement, </a:t>
            </a:r>
            <a:r>
              <a:rPr lang="en-US" sz="1200" dirty="0" smtClean="0">
                <a:hlinkClick r:id="rId4"/>
              </a:rPr>
              <a:t>https</a:t>
            </a:r>
            <a:r>
              <a:rPr lang="en-US" sz="1200" dirty="0">
                <a:hlinkClick r:id="rId4"/>
              </a:rPr>
              <a:t>://www.umass.edu/oapa/sites/default/files/pdf/handbooks/program_assessment_handbook.pdf</a:t>
            </a:r>
            <a:endParaRPr lang="en-US" sz="1200" dirty="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Slide Number Placeholder 3"/>
          <p:cNvSpPr txBox="1">
            <a:spLocks noGrp="1"/>
          </p:cNvSpPr>
          <p:nvPr>
            <p:ph type="sldNum" sz="quarter" idx="2"/>
          </p:nvPr>
        </p:nvSpPr>
        <p:spPr>
          <a:xfrm>
            <a:off x="8871677" y="6322686"/>
            <a:ext cx="258624" cy="2483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
        <p:nvSpPr>
          <p:cNvPr id="420" name="Title 1"/>
          <p:cNvSpPr txBox="1"/>
          <p:nvPr/>
        </p:nvSpPr>
        <p:spPr>
          <a:xfrm>
            <a:off x="655319" y="457200"/>
            <a:ext cx="8138162"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algn="ctr" defTabSz="621791">
              <a:defRPr sz="2176">
                <a:solidFill>
                  <a:srgbClr val="840017"/>
                </a:solidFill>
              </a:defRPr>
            </a:pPr>
            <a:r>
              <a:t>Assessment | </a:t>
            </a:r>
            <a:r>
              <a:rPr b="1"/>
              <a:t>Student Learning, Attitudes, Perceptions, and Departmental Processes </a:t>
            </a:r>
            <a:endParaRPr sz="2992"/>
          </a:p>
        </p:txBody>
      </p:sp>
      <p:pic>
        <p:nvPicPr>
          <p:cNvPr id="421" name="Picture 2" descr="Picture 2"/>
          <p:cNvPicPr>
            <a:picLocks noChangeAspect="1"/>
          </p:cNvPicPr>
          <p:nvPr/>
        </p:nvPicPr>
        <p:blipFill>
          <a:blip r:embed="rId3">
            <a:extLst/>
          </a:blip>
          <a:stretch>
            <a:fillRect/>
          </a:stretch>
        </p:blipFill>
        <p:spPr>
          <a:xfrm>
            <a:off x="838200" y="1600200"/>
            <a:ext cx="7772400" cy="3791447"/>
          </a:xfrm>
          <a:prstGeom prst="rect">
            <a:avLst/>
          </a:prstGeom>
          <a:ln w="12700">
            <a:miter lim="400000"/>
          </a:ln>
        </p:spPr>
      </p:pic>
      <p:sp>
        <p:nvSpPr>
          <p:cNvPr id="5" name="Rectangle 4"/>
          <p:cNvSpPr/>
          <p:nvPr/>
        </p:nvSpPr>
        <p:spPr>
          <a:xfrm>
            <a:off x="990600" y="5562601"/>
            <a:ext cx="7848600" cy="487569"/>
          </a:xfrm>
          <a:prstGeom prst="rect">
            <a:avLst/>
          </a:prstGeom>
        </p:spPr>
        <p:txBody>
          <a:bodyPr wrap="square">
            <a:spAutoFit/>
          </a:bodyPr>
          <a:lstStyle/>
          <a:p>
            <a:pPr>
              <a:lnSpc>
                <a:spcPct val="107000"/>
              </a:lnSpc>
              <a:defRPr sz="1100"/>
            </a:pPr>
            <a:r>
              <a:rPr lang="en-US" sz="1200" dirty="0" smtClean="0"/>
              <a:t>Source: University </a:t>
            </a:r>
            <a:r>
              <a:rPr lang="en-US" sz="1200" dirty="0"/>
              <a:t>of </a:t>
            </a:r>
            <a:r>
              <a:rPr lang="en-US" sz="1200" dirty="0" smtClean="0"/>
              <a:t>Mass- </a:t>
            </a:r>
            <a:r>
              <a:rPr lang="en-US" sz="1200" dirty="0"/>
              <a:t>Amherst. (</a:t>
            </a:r>
            <a:r>
              <a:rPr lang="en-US" sz="1200" dirty="0" err="1"/>
              <a:t>n.d.</a:t>
            </a:r>
            <a:r>
              <a:rPr lang="en-US" sz="1200" dirty="0"/>
              <a:t>) Program-Based Review and Assessment: Tools and Techniques for Program </a:t>
            </a:r>
            <a:r>
              <a:rPr lang="en-US" sz="1200" dirty="0" smtClean="0"/>
              <a:t>Improvement, </a:t>
            </a:r>
            <a:r>
              <a:rPr lang="en-US" sz="1200" dirty="0" smtClean="0">
                <a:hlinkClick r:id="rId4"/>
              </a:rPr>
              <a:t>https</a:t>
            </a:r>
            <a:r>
              <a:rPr lang="en-US" sz="1200" dirty="0">
                <a:hlinkClick r:id="rId4"/>
              </a:rPr>
              <a:t>://www.umass.edu/oapa/sites/default/files/pdf/handbooks/program_assessment_handbook.pdf</a:t>
            </a:r>
            <a:endParaRPr lang="en-US" sz="1200"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Slide Number Placeholder 3"/>
          <p:cNvSpPr txBox="1">
            <a:spLocks noGrp="1"/>
          </p:cNvSpPr>
          <p:nvPr>
            <p:ph type="sldNum" sz="quarter" idx="2"/>
          </p:nvPr>
        </p:nvSpPr>
        <p:spPr>
          <a:xfrm>
            <a:off x="8871677" y="6322686"/>
            <a:ext cx="258624" cy="2483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pic>
        <p:nvPicPr>
          <p:cNvPr id="426" name="Picture 2" descr="Picture 2"/>
          <p:cNvPicPr>
            <a:picLocks noChangeAspect="1"/>
          </p:cNvPicPr>
          <p:nvPr/>
        </p:nvPicPr>
        <p:blipFill>
          <a:blip r:embed="rId3">
            <a:extLst/>
          </a:blip>
          <a:stretch>
            <a:fillRect/>
          </a:stretch>
        </p:blipFill>
        <p:spPr>
          <a:xfrm>
            <a:off x="2209800" y="152400"/>
            <a:ext cx="6229350" cy="5943600"/>
          </a:xfrm>
          <a:prstGeom prst="rect">
            <a:avLst/>
          </a:prstGeom>
          <a:ln w="12700">
            <a:miter lim="400000"/>
          </a:ln>
        </p:spPr>
      </p:pic>
      <p:sp>
        <p:nvSpPr>
          <p:cNvPr id="427" name="Rectangle 8"/>
          <p:cNvSpPr/>
          <p:nvPr/>
        </p:nvSpPr>
        <p:spPr>
          <a:xfrm>
            <a:off x="2362200" y="3886200"/>
            <a:ext cx="5867400" cy="1143000"/>
          </a:xfrm>
          <a:prstGeom prst="rect">
            <a:avLst/>
          </a:prstGeom>
          <a:ln w="25400">
            <a:solidFill>
              <a:srgbClr val="840017"/>
            </a:solidFill>
          </a:ln>
        </p:spPr>
        <p:txBody>
          <a:bodyPr lIns="45719" rIns="45719" anchor="ctr"/>
          <a:lstStyle/>
          <a:p>
            <a:pPr algn="ctr">
              <a:defRPr>
                <a:solidFill>
                  <a:srgbClr val="FFFFFF"/>
                </a:solidFill>
              </a:defRPr>
            </a:pPr>
            <a:endParaRPr/>
          </a:p>
        </p:txBody>
      </p:sp>
      <p:sp>
        <p:nvSpPr>
          <p:cNvPr id="428" name="Rectangle 9"/>
          <p:cNvSpPr/>
          <p:nvPr/>
        </p:nvSpPr>
        <p:spPr>
          <a:xfrm>
            <a:off x="2362200" y="1905000"/>
            <a:ext cx="5867400" cy="914400"/>
          </a:xfrm>
          <a:prstGeom prst="rect">
            <a:avLst/>
          </a:prstGeom>
          <a:ln w="25400">
            <a:solidFill>
              <a:srgbClr val="840017"/>
            </a:solidFill>
          </a:ln>
        </p:spPr>
        <p:txBody>
          <a:bodyPr lIns="45719" rIns="45719" anchor="ctr"/>
          <a:lstStyle/>
          <a:p>
            <a:pPr algn="ctr">
              <a:defRPr>
                <a:solidFill>
                  <a:srgbClr val="FFFFFF"/>
                </a:solidFill>
              </a:defRPr>
            </a:pPr>
            <a:endParaRPr/>
          </a:p>
        </p:txBody>
      </p:sp>
      <p:sp>
        <p:nvSpPr>
          <p:cNvPr id="429" name="Left Brace 12"/>
          <p:cNvSpPr/>
          <p:nvPr/>
        </p:nvSpPr>
        <p:spPr>
          <a:xfrm>
            <a:off x="1981200" y="2286000"/>
            <a:ext cx="304801" cy="22860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493"/>
                  <a:pt x="10800" y="21360"/>
                </a:cubicBezTo>
                <a:lnTo>
                  <a:pt x="10800" y="11040"/>
                </a:lnTo>
                <a:cubicBezTo>
                  <a:pt x="10800" y="10907"/>
                  <a:pt x="5965" y="10800"/>
                  <a:pt x="0" y="10800"/>
                </a:cubicBezTo>
                <a:cubicBezTo>
                  <a:pt x="5965" y="10800"/>
                  <a:pt x="10800" y="10693"/>
                  <a:pt x="10800" y="10560"/>
                </a:cubicBezTo>
                <a:lnTo>
                  <a:pt x="10800" y="240"/>
                </a:lnTo>
                <a:cubicBezTo>
                  <a:pt x="10800" y="107"/>
                  <a:pt x="15635" y="0"/>
                  <a:pt x="21600" y="0"/>
                </a:cubicBezTo>
              </a:path>
            </a:pathLst>
          </a:custGeom>
          <a:ln w="38100">
            <a:solidFill>
              <a:srgbClr val="840017"/>
            </a:solidFill>
          </a:ln>
        </p:spPr>
        <p:txBody>
          <a:bodyPr lIns="45719" rIns="45719" anchor="ctr"/>
          <a:lstStyle/>
          <a:p>
            <a:pPr algn="ctr"/>
            <a:endParaRPr/>
          </a:p>
        </p:txBody>
      </p:sp>
      <p:sp>
        <p:nvSpPr>
          <p:cNvPr id="430" name="TextBox 14"/>
          <p:cNvSpPr txBox="1"/>
          <p:nvPr/>
        </p:nvSpPr>
        <p:spPr>
          <a:xfrm>
            <a:off x="495301" y="3013500"/>
            <a:ext cx="1554478" cy="760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b="1">
                <a:solidFill>
                  <a:srgbClr val="840017"/>
                </a:solidFill>
              </a:defRPr>
            </a:lvl1pPr>
          </a:lstStyle>
          <a:p>
            <a:r>
              <a:t>Direct Measures</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Title 1"/>
          <p:cNvSpPr txBox="1">
            <a:spLocks noGrp="1"/>
          </p:cNvSpPr>
          <p:nvPr>
            <p:ph type="title"/>
          </p:nvPr>
        </p:nvSpPr>
        <p:spPr>
          <a:xfrm>
            <a:off x="762000" y="274638"/>
            <a:ext cx="7924800" cy="1143001"/>
          </a:xfrm>
          <a:prstGeom prst="rect">
            <a:avLst/>
          </a:prstGeom>
        </p:spPr>
        <p:txBody>
          <a:bodyPr/>
          <a:lstStyle>
            <a:lvl1pPr>
              <a:defRPr b="1">
                <a:solidFill>
                  <a:srgbClr val="840017"/>
                </a:solidFill>
              </a:defRPr>
            </a:lvl1pPr>
          </a:lstStyle>
          <a:p>
            <a:r>
              <a:rPr dirty="0"/>
              <a:t>Best Practices </a:t>
            </a:r>
          </a:p>
        </p:txBody>
      </p:sp>
      <p:sp>
        <p:nvSpPr>
          <p:cNvPr id="435" name="Content Placeholder 2"/>
          <p:cNvSpPr txBox="1">
            <a:spLocks noGrp="1"/>
          </p:cNvSpPr>
          <p:nvPr>
            <p:ph type="body" idx="1"/>
          </p:nvPr>
        </p:nvSpPr>
        <p:spPr>
          <a:xfrm>
            <a:off x="838200" y="1417637"/>
            <a:ext cx="8077200" cy="4786313"/>
          </a:xfrm>
          <a:prstGeom prst="rect">
            <a:avLst/>
          </a:prstGeom>
        </p:spPr>
        <p:txBody>
          <a:bodyPr/>
          <a:lstStyle/>
          <a:p>
            <a:pPr>
              <a:lnSpc>
                <a:spcPct val="90000"/>
              </a:lnSpc>
              <a:spcBef>
                <a:spcPts val="500"/>
              </a:spcBef>
              <a:defRPr sz="2400" b="1"/>
            </a:pPr>
            <a:r>
              <a:t>Multiple measures </a:t>
            </a:r>
            <a:r>
              <a:rPr b="0"/>
              <a:t>– direct and indirect.</a:t>
            </a:r>
          </a:p>
          <a:p>
            <a:pPr>
              <a:lnSpc>
                <a:spcPct val="90000"/>
              </a:lnSpc>
              <a:spcBef>
                <a:spcPts val="500"/>
              </a:spcBef>
              <a:defRPr sz="2400" b="1"/>
            </a:pPr>
            <a:r>
              <a:t>Rubrics</a:t>
            </a:r>
            <a:r>
              <a:rPr b="0"/>
              <a:t> or other assessment tools used. </a:t>
            </a:r>
          </a:p>
          <a:p>
            <a:pPr>
              <a:lnSpc>
                <a:spcPct val="90000"/>
              </a:lnSpc>
              <a:spcBef>
                <a:spcPts val="500"/>
              </a:spcBef>
              <a:defRPr sz="2400" b="1"/>
            </a:pPr>
            <a:r>
              <a:t>Validity</a:t>
            </a:r>
            <a:r>
              <a:rPr b="0"/>
              <a:t>: Faculty (or other stakeholders) who have not taught the course assess student work.</a:t>
            </a:r>
          </a:p>
          <a:p>
            <a:pPr>
              <a:lnSpc>
                <a:spcPct val="90000"/>
              </a:lnSpc>
              <a:spcBef>
                <a:spcPts val="500"/>
              </a:spcBef>
              <a:defRPr sz="2400" b="1"/>
            </a:pPr>
            <a:r>
              <a:t>Reliability</a:t>
            </a:r>
            <a:r>
              <a:rPr b="0"/>
              <a:t>: Two or more faculty reviewing common work.</a:t>
            </a:r>
          </a:p>
          <a:p>
            <a:pPr>
              <a:lnSpc>
                <a:spcPct val="90000"/>
              </a:lnSpc>
              <a:spcBef>
                <a:spcPts val="500"/>
              </a:spcBef>
              <a:defRPr sz="2400" b="1"/>
            </a:pPr>
            <a:r>
              <a:t>Achievement of performance targets</a:t>
            </a:r>
            <a:r>
              <a:rPr b="0"/>
              <a:t>: If your program finds that students are not meeting targets, the temptation is to change the targets or the process rather than reflecting on what substantive changes should be made to curriculum, pedagogy, or the like, based on the evidence you found. </a:t>
            </a:r>
          </a:p>
          <a:p>
            <a:pPr>
              <a:lnSpc>
                <a:spcPct val="90000"/>
              </a:lnSpc>
              <a:spcBef>
                <a:spcPts val="500"/>
              </a:spcBef>
              <a:defRPr sz="2400" b="1"/>
            </a:pPr>
            <a:r>
              <a:t>Use results: </a:t>
            </a:r>
            <a:r>
              <a:rPr b="0"/>
              <a:t>Inform program enhancement decisions based on the evidence you found. </a:t>
            </a:r>
          </a:p>
        </p:txBody>
      </p:sp>
      <p:sp>
        <p:nvSpPr>
          <p:cNvPr id="436" name="Slide Number Placeholder 3"/>
          <p:cNvSpPr txBox="1">
            <a:spLocks noGrp="1"/>
          </p:cNvSpPr>
          <p:nvPr>
            <p:ph type="sldNum" sz="quarter" idx="2"/>
          </p:nvPr>
        </p:nvSpPr>
        <p:spPr>
          <a:xfrm>
            <a:off x="8871677" y="6322686"/>
            <a:ext cx="258624" cy="2483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pic>
        <p:nvPicPr>
          <p:cNvPr id="437" name="Picture 5" descr="Picture 5"/>
          <p:cNvPicPr>
            <a:picLocks noChangeAspect="1"/>
          </p:cNvPicPr>
          <p:nvPr/>
        </p:nvPicPr>
        <p:blipFill>
          <a:blip r:embed="rId2">
            <a:extLst/>
          </a:blip>
          <a:stretch>
            <a:fillRect/>
          </a:stretch>
        </p:blipFill>
        <p:spPr>
          <a:xfrm>
            <a:off x="7555230" y="334963"/>
            <a:ext cx="1106171" cy="102235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Title 1"/>
          <p:cNvSpPr txBox="1">
            <a:spLocks noGrp="1"/>
          </p:cNvSpPr>
          <p:nvPr>
            <p:ph type="title"/>
          </p:nvPr>
        </p:nvSpPr>
        <p:spPr>
          <a:prstGeom prst="rect">
            <a:avLst/>
          </a:prstGeom>
        </p:spPr>
        <p:txBody>
          <a:bodyPr/>
          <a:lstStyle>
            <a:lvl1pPr>
              <a:defRPr b="1">
                <a:solidFill>
                  <a:srgbClr val="840017"/>
                </a:solidFill>
              </a:defRPr>
            </a:lvl1pPr>
          </a:lstStyle>
          <a:p>
            <a:r>
              <a:t>Before you leave …</a:t>
            </a:r>
          </a:p>
        </p:txBody>
      </p:sp>
      <p:sp>
        <p:nvSpPr>
          <p:cNvPr id="440" name="Content Placeholder 2"/>
          <p:cNvSpPr txBox="1">
            <a:spLocks noGrp="1"/>
          </p:cNvSpPr>
          <p:nvPr>
            <p:ph type="body" idx="1"/>
          </p:nvPr>
        </p:nvSpPr>
        <p:spPr>
          <a:xfrm>
            <a:off x="914400" y="1752600"/>
            <a:ext cx="7848600" cy="4373563"/>
          </a:xfrm>
          <a:prstGeom prst="rect">
            <a:avLst/>
          </a:prstGeom>
        </p:spPr>
        <p:txBody>
          <a:bodyPr/>
          <a:lstStyle/>
          <a:p>
            <a:pPr>
              <a:lnSpc>
                <a:spcPct val="80000"/>
              </a:lnSpc>
              <a:spcBef>
                <a:spcPts val="500"/>
              </a:spcBef>
              <a:defRPr sz="2100"/>
            </a:pPr>
            <a:r>
              <a:t>Do you understand how to create a sustainable assessment strategy for your graduate degree program?</a:t>
            </a:r>
            <a:endParaRPr sz="2000"/>
          </a:p>
          <a:p>
            <a:pPr>
              <a:lnSpc>
                <a:spcPct val="80000"/>
              </a:lnSpc>
              <a:spcBef>
                <a:spcPts val="500"/>
              </a:spcBef>
              <a:defRPr sz="2100"/>
            </a:pPr>
            <a:r>
              <a:t>Is your assessment plan realistic, given your program realities? Your program’s self-study timeframe?</a:t>
            </a:r>
            <a:endParaRPr sz="2000"/>
          </a:p>
          <a:p>
            <a:pPr>
              <a:lnSpc>
                <a:spcPct val="80000"/>
              </a:lnSpc>
              <a:spcBef>
                <a:spcPts val="500"/>
              </a:spcBef>
              <a:defRPr sz="2100"/>
            </a:pPr>
            <a:r>
              <a:t>Does your assessment strategy include the collection of direct measures as well as indirect measures? </a:t>
            </a:r>
            <a:endParaRPr sz="2000"/>
          </a:p>
          <a:p>
            <a:pPr>
              <a:lnSpc>
                <a:spcPct val="80000"/>
              </a:lnSpc>
              <a:spcBef>
                <a:spcPts val="500"/>
              </a:spcBef>
              <a:defRPr sz="2100"/>
            </a:pPr>
            <a:r>
              <a:t>Is your assessment plan sustainable, with a SMART Program Goals and Objectives (Specific, Measurable, Achievable, Realistic and Time-bound) identified?</a:t>
            </a:r>
            <a:endParaRPr sz="2000"/>
          </a:p>
          <a:p>
            <a:pPr>
              <a:lnSpc>
                <a:spcPct val="80000"/>
              </a:lnSpc>
              <a:spcBef>
                <a:spcPts val="500"/>
              </a:spcBef>
              <a:defRPr sz="2100"/>
            </a:pPr>
            <a:r>
              <a:t>Do your program resources support your assessment processes?  Have you identified an assessment committee? Did you charge the committee? </a:t>
            </a:r>
            <a:endParaRPr sz="2000"/>
          </a:p>
          <a:p>
            <a:pPr>
              <a:lnSpc>
                <a:spcPct val="80000"/>
              </a:lnSpc>
              <a:spcBef>
                <a:spcPts val="500"/>
              </a:spcBef>
              <a:defRPr sz="2100"/>
            </a:pPr>
            <a:r>
              <a:t>Are you following best practices in student learning assessment? </a:t>
            </a:r>
          </a:p>
        </p:txBody>
      </p:sp>
      <p:sp>
        <p:nvSpPr>
          <p:cNvPr id="441" name="Slide Number Placeholder 3"/>
          <p:cNvSpPr txBox="1">
            <a:spLocks noGrp="1"/>
          </p:cNvSpPr>
          <p:nvPr>
            <p:ph type="sldNum" sz="quarter" idx="2"/>
          </p:nvPr>
        </p:nvSpPr>
        <p:spPr>
          <a:xfrm>
            <a:off x="8871677" y="6322686"/>
            <a:ext cx="258624" cy="2483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Title 1"/>
          <p:cNvSpPr txBox="1">
            <a:spLocks noGrp="1"/>
          </p:cNvSpPr>
          <p:nvPr>
            <p:ph type="title"/>
          </p:nvPr>
        </p:nvSpPr>
        <p:spPr>
          <a:xfrm>
            <a:off x="685800" y="249238"/>
            <a:ext cx="8229600" cy="1143001"/>
          </a:xfrm>
          <a:prstGeom prst="rect">
            <a:avLst/>
          </a:prstGeom>
        </p:spPr>
        <p:txBody>
          <a:bodyPr/>
          <a:lstStyle>
            <a:lvl1pPr>
              <a:defRPr>
                <a:solidFill>
                  <a:srgbClr val="840017"/>
                </a:solidFill>
              </a:defRPr>
            </a:lvl1pPr>
          </a:lstStyle>
          <a:p>
            <a:r>
              <a:rPr dirty="0"/>
              <a:t>Peer </a:t>
            </a:r>
            <a:r>
              <a:rPr lang="en-US" dirty="0" smtClean="0"/>
              <a:t>Examples </a:t>
            </a:r>
            <a:r>
              <a:rPr lang="en-US" b="1" dirty="0" smtClean="0"/>
              <a:t>|</a:t>
            </a:r>
            <a:r>
              <a:rPr b="1" dirty="0" smtClean="0"/>
              <a:t>Assessment </a:t>
            </a:r>
            <a:r>
              <a:rPr b="1" dirty="0"/>
              <a:t>Plans</a:t>
            </a:r>
          </a:p>
        </p:txBody>
      </p:sp>
      <p:sp>
        <p:nvSpPr>
          <p:cNvPr id="444" name="Content Placeholder 2"/>
          <p:cNvSpPr txBox="1">
            <a:spLocks noGrp="1"/>
          </p:cNvSpPr>
          <p:nvPr>
            <p:ph type="body" idx="1"/>
          </p:nvPr>
        </p:nvSpPr>
        <p:spPr>
          <a:xfrm>
            <a:off x="876300" y="1219200"/>
            <a:ext cx="7810500" cy="4800600"/>
          </a:xfrm>
          <a:prstGeom prst="rect">
            <a:avLst/>
          </a:prstGeom>
        </p:spPr>
        <p:txBody>
          <a:bodyPr>
            <a:normAutofit fontScale="47500" lnSpcReduction="20000"/>
          </a:bodyPr>
          <a:lstStyle/>
          <a:p>
            <a:pPr marL="0" indent="0" defTabSz="905255">
              <a:lnSpc>
                <a:spcPct val="80000"/>
              </a:lnSpc>
              <a:spcBef>
                <a:spcPts val="200"/>
              </a:spcBef>
              <a:buSzTx/>
              <a:buNone/>
              <a:defRPr sz="1188"/>
            </a:pPr>
            <a:endParaRPr dirty="0"/>
          </a:p>
          <a:p>
            <a:r>
              <a:rPr lang="en-US" b="1" dirty="0">
                <a:hlinkClick r:id="rId2" tooltip="EKU AP"/>
              </a:rPr>
              <a:t>Eastern Kentucky University</a:t>
            </a:r>
            <a:endParaRPr lang="en-US" dirty="0"/>
          </a:p>
          <a:p>
            <a:r>
              <a:rPr lang="en-US" b="1" dirty="0">
                <a:hlinkClick r:id="rId3" tooltip="GA State AP"/>
              </a:rPr>
              <a:t>Georgia State University</a:t>
            </a:r>
            <a:endParaRPr lang="en-US" dirty="0"/>
          </a:p>
          <a:p>
            <a:r>
              <a:rPr lang="en-US" b="1" dirty="0">
                <a:hlinkClick r:id="rId4" tooltip="GSU AP"/>
              </a:rPr>
              <a:t>Georgia Southern University</a:t>
            </a:r>
            <a:endParaRPr lang="en-US" dirty="0"/>
          </a:p>
          <a:p>
            <a:r>
              <a:rPr lang="en-US" b="1" dirty="0">
                <a:hlinkClick r:id="rId5" tooltip="SPEA AP"/>
              </a:rPr>
              <a:t>Indiana University, Bloomington</a:t>
            </a:r>
            <a:endParaRPr lang="en-US" dirty="0"/>
          </a:p>
          <a:p>
            <a:r>
              <a:rPr lang="en-US" b="1" dirty="0">
                <a:hlinkClick r:id="rId6" tooltip="NU AP"/>
              </a:rPr>
              <a:t>Northeastern University</a:t>
            </a:r>
            <a:endParaRPr lang="en-US" dirty="0"/>
          </a:p>
          <a:p>
            <a:r>
              <a:rPr lang="en-US" b="1" dirty="0">
                <a:hlinkClick r:id="rId7" tooltip="KDI AP"/>
              </a:rPr>
              <a:t>The KDI School of Public Policy and Management (Assessment Visual)</a:t>
            </a:r>
            <a:endParaRPr lang="en-US" dirty="0"/>
          </a:p>
          <a:p>
            <a:r>
              <a:rPr lang="en-US" b="1" dirty="0">
                <a:hlinkClick r:id="rId8" tooltip="SFSU AP"/>
              </a:rPr>
              <a:t>San Francisco State University</a:t>
            </a:r>
            <a:endParaRPr lang="en-US" dirty="0"/>
          </a:p>
          <a:p>
            <a:r>
              <a:rPr lang="en-US" b="1" dirty="0">
                <a:hlinkClick r:id="rId9" tooltip="SU AP"/>
              </a:rPr>
              <a:t>Syracuse University</a:t>
            </a:r>
            <a:endParaRPr lang="en-US" dirty="0"/>
          </a:p>
          <a:p>
            <a:r>
              <a:rPr lang="en-US" b="1" dirty="0">
                <a:hlinkClick r:id="rId10" tooltip="UGA AP"/>
              </a:rPr>
              <a:t>The University of Georgia</a:t>
            </a:r>
            <a:endParaRPr lang="en-US" dirty="0"/>
          </a:p>
          <a:p>
            <a:r>
              <a:rPr lang="en-US" b="1" dirty="0">
                <a:hlinkClick r:id="rId11" tooltip="UMN AP"/>
              </a:rPr>
              <a:t>University of Minnesota</a:t>
            </a:r>
            <a:endParaRPr lang="en-US" dirty="0"/>
          </a:p>
          <a:p>
            <a:r>
              <a:rPr lang="en-US" b="1" dirty="0">
                <a:hlinkClick r:id="rId12" tooltip="UNT AP"/>
              </a:rPr>
              <a:t>University of North Texas</a:t>
            </a:r>
            <a:endParaRPr lang="en-US" dirty="0"/>
          </a:p>
          <a:p>
            <a:r>
              <a:rPr lang="en-US" b="1" dirty="0">
                <a:hlinkClick r:id="rId13" tooltip="UNC AP"/>
              </a:rPr>
              <a:t>The University of North Carolina at Chapel Hill</a:t>
            </a:r>
            <a:endParaRPr lang="en-US" dirty="0"/>
          </a:p>
          <a:p>
            <a:r>
              <a:rPr lang="en-US" b="1" dirty="0">
                <a:hlinkClick r:id="rId14" tooltip="WCU AP"/>
              </a:rPr>
              <a:t>West Chester University</a:t>
            </a:r>
            <a:endParaRPr lang="en-US" dirty="0"/>
          </a:p>
          <a:p>
            <a:r>
              <a:rPr lang="en-US" b="1" dirty="0">
                <a:hlinkClick r:id="rId15" tooltip="AP Self-Eval Tool"/>
              </a:rPr>
              <a:t>Adapted Assessment Plan Self-Evaluation Tool</a:t>
            </a:r>
            <a:endParaRPr lang="en-US" dirty="0"/>
          </a:p>
          <a:p>
            <a:r>
              <a:rPr lang="en-US" b="1" dirty="0">
                <a:hlinkClick r:id="rId16" tooltip="Sample AP Template"/>
              </a:rPr>
              <a:t>Sample Assessment Plan Template</a:t>
            </a:r>
            <a:endParaRPr lang="en-US" dirty="0"/>
          </a:p>
          <a:p>
            <a:pPr marL="0" indent="0" defTabSz="905255">
              <a:lnSpc>
                <a:spcPct val="80000"/>
              </a:lnSpc>
              <a:spcBef>
                <a:spcPts val="200"/>
              </a:spcBef>
              <a:buSzTx/>
              <a:buNone/>
              <a:defRPr sz="1188"/>
            </a:pPr>
            <a:endParaRPr sz="3959" dirty="0"/>
          </a:p>
          <a:p>
            <a:pPr marL="0" indent="0" defTabSz="905255">
              <a:lnSpc>
                <a:spcPct val="80000"/>
              </a:lnSpc>
              <a:spcBef>
                <a:spcPts val="200"/>
              </a:spcBef>
              <a:buSzTx/>
              <a:buNone/>
              <a:defRPr sz="1188"/>
            </a:pPr>
            <a:r>
              <a:rPr sz="2500" dirty="0"/>
              <a:t>Source: NASPAA Peer Assessment Plans, </a:t>
            </a:r>
            <a:r>
              <a:rPr lang="en-US" sz="2500" dirty="0">
                <a:hlinkClick r:id="rId17"/>
              </a:rPr>
              <a:t>https://www.naspaa.org/accreditation/standards-and-guidance/peer-examples</a:t>
            </a:r>
            <a:endParaRPr sz="2500" dirty="0"/>
          </a:p>
        </p:txBody>
      </p:sp>
      <p:sp>
        <p:nvSpPr>
          <p:cNvPr id="445" name="Slide Number Placeholder 3"/>
          <p:cNvSpPr txBox="1">
            <a:spLocks noGrp="1"/>
          </p:cNvSpPr>
          <p:nvPr>
            <p:ph type="sldNum" sz="quarter" idx="2"/>
          </p:nvPr>
        </p:nvSpPr>
        <p:spPr>
          <a:xfrm>
            <a:off x="8871677" y="6322686"/>
            <a:ext cx="258624" cy="2483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lide Number Placeholder 3"/>
          <p:cNvSpPr txBox="1">
            <a:spLocks noGrp="1"/>
          </p:cNvSpPr>
          <p:nvPr>
            <p:ph type="sldNum" sz="quarter" idx="2"/>
          </p:nvPr>
        </p:nvSpPr>
        <p:spPr>
          <a:xfrm>
            <a:off x="8948919" y="6322686"/>
            <a:ext cx="181382" cy="2483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pic>
        <p:nvPicPr>
          <p:cNvPr id="156" name="Content Placeholder 8" descr="Content Placeholder 8"/>
          <p:cNvPicPr>
            <a:picLocks noChangeAspect="1"/>
          </p:cNvPicPr>
          <p:nvPr/>
        </p:nvPicPr>
        <p:blipFill>
          <a:blip r:embed="rId2">
            <a:extLst/>
          </a:blip>
          <a:stretch>
            <a:fillRect/>
          </a:stretch>
        </p:blipFill>
        <p:spPr>
          <a:xfrm>
            <a:off x="1390084" y="2322513"/>
            <a:ext cx="2249031" cy="2279651"/>
          </a:xfrm>
          <a:prstGeom prst="rect">
            <a:avLst/>
          </a:prstGeom>
          <a:ln w="12700">
            <a:miter lim="400000"/>
          </a:ln>
        </p:spPr>
      </p:pic>
      <p:sp>
        <p:nvSpPr>
          <p:cNvPr id="157" name="Text Placeholder 4"/>
          <p:cNvSpPr txBox="1"/>
          <p:nvPr/>
        </p:nvSpPr>
        <p:spPr>
          <a:xfrm>
            <a:off x="655319" y="1535112"/>
            <a:ext cx="4023362" cy="437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600"/>
              </a:spcBef>
              <a:defRPr sz="2600"/>
            </a:lvl1pPr>
          </a:lstStyle>
          <a:p>
            <a:r>
              <a:t>RaJade M. Berry-James, PhD	</a:t>
            </a:r>
          </a:p>
        </p:txBody>
      </p:sp>
      <p:pic>
        <p:nvPicPr>
          <p:cNvPr id="158" name="Content Placeholder 9" descr="Content Placeholder 9"/>
          <p:cNvPicPr>
            <a:picLocks noChangeAspect="1"/>
          </p:cNvPicPr>
          <p:nvPr/>
        </p:nvPicPr>
        <p:blipFill>
          <a:blip r:embed="rId3">
            <a:extLst/>
          </a:blip>
          <a:stretch>
            <a:fillRect/>
          </a:stretch>
        </p:blipFill>
        <p:spPr>
          <a:xfrm>
            <a:off x="6008482" y="2322513"/>
            <a:ext cx="2205038" cy="2279651"/>
          </a:xfrm>
          <a:prstGeom prst="rect">
            <a:avLst/>
          </a:prstGeom>
          <a:ln w="12700">
            <a:miter lim="400000"/>
          </a:ln>
        </p:spPr>
      </p:pic>
      <p:sp>
        <p:nvSpPr>
          <p:cNvPr id="159" name="Text Placeholder 6"/>
          <p:cNvSpPr txBox="1"/>
          <p:nvPr/>
        </p:nvSpPr>
        <p:spPr>
          <a:xfrm>
            <a:off x="5137420" y="1561307"/>
            <a:ext cx="3870961" cy="444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600"/>
              </a:spcBef>
              <a:defRPr sz="2800"/>
            </a:lvl1pPr>
          </a:lstStyle>
          <a:p>
            <a:r>
              <a:t>Calvin C. Johnson, PhD</a:t>
            </a:r>
          </a:p>
        </p:txBody>
      </p:sp>
      <p:sp>
        <p:nvSpPr>
          <p:cNvPr id="160" name="Title 1"/>
          <p:cNvSpPr txBox="1">
            <a:spLocks noGrp="1"/>
          </p:cNvSpPr>
          <p:nvPr>
            <p:ph type="title"/>
          </p:nvPr>
        </p:nvSpPr>
        <p:spPr>
          <a:prstGeom prst="rect">
            <a:avLst/>
          </a:prstGeom>
        </p:spPr>
        <p:txBody>
          <a:bodyPr/>
          <a:lstStyle>
            <a:lvl1pPr>
              <a:defRPr b="1">
                <a:solidFill>
                  <a:srgbClr val="840017"/>
                </a:solidFill>
              </a:defRPr>
            </a:lvl1pPr>
          </a:lstStyle>
          <a:p>
            <a:r>
              <a:rPr lang="en-US" dirty="0" smtClean="0"/>
              <a:t>Session </a:t>
            </a:r>
            <a:r>
              <a:rPr dirty="0" smtClean="0"/>
              <a:t>Facilitators</a:t>
            </a:r>
            <a:endParaRPr dirty="0"/>
          </a:p>
        </p:txBody>
      </p:sp>
      <p:sp>
        <p:nvSpPr>
          <p:cNvPr id="161" name="Content Placeholder 2"/>
          <p:cNvSpPr txBox="1"/>
          <p:nvPr/>
        </p:nvSpPr>
        <p:spPr>
          <a:xfrm>
            <a:off x="1163524" y="4690991"/>
            <a:ext cx="3006952" cy="118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92500" lnSpcReduction="10000"/>
          </a:bodyPr>
          <a:lstStyle/>
          <a:p>
            <a:pPr algn="ctr" defTabSz="557784">
              <a:defRPr sz="671"/>
            </a:pPr>
            <a:r>
              <a:rPr sz="1200" dirty="0"/>
              <a:t>Associate Professor</a:t>
            </a:r>
          </a:p>
          <a:p>
            <a:pPr algn="ctr" defTabSz="557784">
              <a:defRPr sz="671"/>
            </a:pPr>
            <a:r>
              <a:rPr sz="1200" dirty="0"/>
              <a:t>North Carolina State University</a:t>
            </a:r>
          </a:p>
          <a:p>
            <a:pPr algn="ctr" defTabSz="557784">
              <a:defRPr sz="671"/>
            </a:pPr>
            <a:r>
              <a:rPr sz="1200" dirty="0"/>
              <a:t>School of Public and International Affairs</a:t>
            </a:r>
          </a:p>
          <a:p>
            <a:pPr algn="ctr" defTabSz="557784">
              <a:defRPr sz="671"/>
            </a:pPr>
            <a:r>
              <a:rPr sz="1200" dirty="0"/>
              <a:t>Campus Box 8102</a:t>
            </a:r>
          </a:p>
          <a:p>
            <a:pPr algn="ctr" defTabSz="557784">
              <a:defRPr sz="671"/>
            </a:pPr>
            <a:r>
              <a:rPr sz="1200" dirty="0"/>
              <a:t>Raleigh, NC 27695-8102</a:t>
            </a:r>
          </a:p>
          <a:p>
            <a:pPr algn="ctr" defTabSz="557784">
              <a:defRPr sz="671"/>
            </a:pPr>
            <a:r>
              <a:rPr sz="1200" dirty="0"/>
              <a:t>Email: rmberryj@ncsu.edu</a:t>
            </a:r>
          </a:p>
          <a:p>
            <a:pPr algn="ctr" defTabSz="557784">
              <a:defRPr sz="671"/>
            </a:pPr>
            <a:r>
              <a:rPr sz="1200" dirty="0"/>
              <a:t>Phone: 330-519-7519</a:t>
            </a:r>
          </a:p>
          <a:p>
            <a:pPr algn="ctr" defTabSz="557784">
              <a:lnSpc>
                <a:spcPct val="80000"/>
              </a:lnSpc>
              <a:defRPr sz="1708" b="1"/>
            </a:pPr>
            <a:endParaRPr sz="1200" dirty="0"/>
          </a:p>
        </p:txBody>
      </p:sp>
      <p:sp>
        <p:nvSpPr>
          <p:cNvPr id="162" name="Content Placeholder 2"/>
          <p:cNvSpPr txBox="1"/>
          <p:nvPr/>
        </p:nvSpPr>
        <p:spPr>
          <a:xfrm>
            <a:off x="5398467" y="4690991"/>
            <a:ext cx="3425068" cy="1384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defRPr sz="1100">
                <a:solidFill>
                  <a:srgbClr val="222222"/>
                </a:solidFill>
              </a:defRPr>
            </a:pPr>
            <a:r>
              <a:rPr sz="1200" dirty="0"/>
              <a:t>Visiting Professor</a:t>
            </a:r>
          </a:p>
          <a:p>
            <a:pPr algn="ctr">
              <a:defRPr sz="1100">
                <a:solidFill>
                  <a:srgbClr val="222222"/>
                </a:solidFill>
              </a:defRPr>
            </a:pPr>
            <a:r>
              <a:rPr sz="1200" dirty="0"/>
              <a:t>Bowie State University</a:t>
            </a:r>
          </a:p>
          <a:p>
            <a:pPr algn="ctr">
              <a:defRPr sz="1100">
                <a:solidFill>
                  <a:srgbClr val="222222"/>
                </a:solidFill>
              </a:defRPr>
            </a:pPr>
            <a:r>
              <a:rPr sz="1200" dirty="0"/>
              <a:t>Management, Marketing and Public Administration</a:t>
            </a:r>
          </a:p>
          <a:p>
            <a:pPr algn="ctr">
              <a:defRPr sz="1100">
                <a:solidFill>
                  <a:srgbClr val="222222"/>
                </a:solidFill>
              </a:defRPr>
            </a:pPr>
            <a:r>
              <a:rPr sz="1200" dirty="0"/>
              <a:t>14000 Jericho Park Road</a:t>
            </a:r>
          </a:p>
          <a:p>
            <a:pPr algn="ctr">
              <a:defRPr sz="1100">
                <a:solidFill>
                  <a:srgbClr val="222222"/>
                </a:solidFill>
              </a:defRPr>
            </a:pPr>
            <a:r>
              <a:rPr sz="1200" dirty="0"/>
              <a:t>Bowie, MD 20715-9465</a:t>
            </a:r>
          </a:p>
          <a:p>
            <a:pPr algn="ctr">
              <a:defRPr sz="1100">
                <a:solidFill>
                  <a:srgbClr val="222222"/>
                </a:solidFill>
              </a:defRPr>
            </a:pPr>
            <a:r>
              <a:rPr sz="1200" dirty="0"/>
              <a:t>Email: ccjohnson@bowiestate.edu</a:t>
            </a:r>
          </a:p>
          <a:p>
            <a:pPr algn="ctr">
              <a:defRPr sz="1100">
                <a:solidFill>
                  <a:srgbClr val="222222"/>
                </a:solidFill>
              </a:defRPr>
            </a:pPr>
            <a:r>
              <a:rPr sz="1200" dirty="0"/>
              <a:t>Phone: 301-455-2047</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a:t>
            </a:r>
            <a:r>
              <a:rPr lang="en-US" b="1" dirty="0" smtClean="0"/>
              <a:t/>
            </a:r>
            <a:br>
              <a:rPr lang="en-US" b="1" dirty="0" smtClean="0"/>
            </a:br>
            <a:r>
              <a:rPr lang="en-US" dirty="0" smtClean="0"/>
              <a:t>After Lunch, Join Us for </a:t>
            </a:r>
            <a:r>
              <a:rPr lang="en-US" b="1" dirty="0" smtClean="0"/>
              <a:t>Session 4</a:t>
            </a:r>
            <a:endParaRPr lang="en-US" b="1" dirty="0"/>
          </a:p>
        </p:txBody>
      </p:sp>
      <p:sp>
        <p:nvSpPr>
          <p:cNvPr id="6" name="TextBox 5"/>
          <p:cNvSpPr txBox="1"/>
          <p:nvPr/>
        </p:nvSpPr>
        <p:spPr>
          <a:xfrm>
            <a:off x="985461" y="5708073"/>
            <a:ext cx="815853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US" sz="1200" b="0" i="0" u="none" strike="noStrike" cap="none" spc="0" normalizeH="0" baseline="0" dirty="0" smtClean="0">
                <a:ln>
                  <a:noFill/>
                </a:ln>
                <a:solidFill>
                  <a:srgbClr val="000000"/>
                </a:solidFill>
                <a:effectLst/>
                <a:uFillTx/>
                <a:sym typeface="Calibri"/>
              </a:rPr>
              <a:t>Session 4</a:t>
            </a:r>
            <a:r>
              <a:rPr kumimoji="0" lang="en-US" sz="1200" b="0" i="0" u="none" strike="noStrike" cap="none" spc="0" normalizeH="0" dirty="0" smtClean="0">
                <a:ln>
                  <a:noFill/>
                </a:ln>
                <a:solidFill>
                  <a:srgbClr val="000000"/>
                </a:solidFill>
                <a:effectLst/>
                <a:uFillTx/>
                <a:sym typeface="Calibri"/>
              </a:rPr>
              <a:t> </a:t>
            </a:r>
            <a:r>
              <a:rPr kumimoji="0" lang="en-US" sz="1200" b="1" i="0" u="none" strike="noStrike" cap="none" spc="0" normalizeH="0" dirty="0" smtClean="0">
                <a:ln>
                  <a:noFill/>
                </a:ln>
                <a:solidFill>
                  <a:srgbClr val="000000"/>
                </a:solidFill>
                <a:effectLst/>
                <a:uFillTx/>
                <a:sym typeface="Calibri"/>
              </a:rPr>
              <a:t>Questions! Ask Us Anything! </a:t>
            </a:r>
            <a:r>
              <a:rPr kumimoji="0" lang="en-US" sz="1200" b="1" i="0" u="none" strike="noStrike" cap="none" spc="0" normalizeH="0" baseline="0" dirty="0" smtClean="0">
                <a:ln>
                  <a:noFill/>
                </a:ln>
                <a:solidFill>
                  <a:srgbClr val="000000"/>
                </a:solidFill>
                <a:effectLst/>
                <a:uFillTx/>
                <a:sym typeface="Calibri"/>
              </a:rPr>
              <a:t> </a:t>
            </a:r>
            <a:r>
              <a:rPr kumimoji="0" lang="en-US" sz="1200" b="0" i="0" u="none" strike="noStrike" cap="none" spc="0" normalizeH="0" baseline="0" dirty="0" smtClean="0">
                <a:ln>
                  <a:noFill/>
                </a:ln>
                <a:solidFill>
                  <a:srgbClr val="000000"/>
                </a:solidFill>
                <a:effectLst/>
                <a:uFillTx/>
                <a:sym typeface="Calibri"/>
              </a:rPr>
              <a:t>@ 2PM Online </a:t>
            </a:r>
            <a:r>
              <a:rPr lang="en-US" sz="1200" dirty="0"/>
              <a:t>at https://naspaa2020.pathable.co/meetings/virtual/i2JThuoDn4jdpjFZo</a:t>
            </a:r>
          </a:p>
          <a:p>
            <a:pPr marL="0" marR="0" indent="0" algn="l" defTabSz="9144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sym typeface="Calibri"/>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063" y="1700981"/>
            <a:ext cx="6485863" cy="3660727"/>
          </a:xfrm>
          <a:prstGeom prst="rect">
            <a:avLst/>
          </a:prstGeom>
        </p:spPr>
      </p:pic>
    </p:spTree>
    <p:extLst>
      <p:ext uri="{BB962C8B-B14F-4D97-AF65-F5344CB8AC3E}">
        <p14:creationId xmlns:p14="http://schemas.microsoft.com/office/powerpoint/2010/main" val="342614756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itle 1"/>
          <p:cNvSpPr txBox="1">
            <a:spLocks noGrp="1"/>
          </p:cNvSpPr>
          <p:nvPr>
            <p:ph type="title"/>
          </p:nvPr>
        </p:nvSpPr>
        <p:spPr>
          <a:prstGeom prst="rect">
            <a:avLst/>
          </a:prstGeom>
        </p:spPr>
        <p:txBody>
          <a:bodyPr/>
          <a:lstStyle>
            <a:lvl1pPr>
              <a:defRPr b="1">
                <a:solidFill>
                  <a:srgbClr val="840017"/>
                </a:solidFill>
              </a:defRPr>
            </a:lvl1pPr>
          </a:lstStyle>
          <a:p>
            <a:r>
              <a:rPr dirty="0"/>
              <a:t>Facilitators’ Bios</a:t>
            </a:r>
          </a:p>
        </p:txBody>
      </p:sp>
      <p:sp>
        <p:nvSpPr>
          <p:cNvPr id="165" name="Slide Number Placeholder 3"/>
          <p:cNvSpPr txBox="1">
            <a:spLocks noGrp="1"/>
          </p:cNvSpPr>
          <p:nvPr>
            <p:ph type="sldNum" sz="quarter" idx="2"/>
          </p:nvPr>
        </p:nvSpPr>
        <p:spPr>
          <a:xfrm>
            <a:off x="8948919" y="6322686"/>
            <a:ext cx="181382" cy="2483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grpSp>
        <p:nvGrpSpPr>
          <p:cNvPr id="168" name="Text Placeholder 5"/>
          <p:cNvGrpSpPr/>
          <p:nvPr/>
        </p:nvGrpSpPr>
        <p:grpSpPr>
          <a:xfrm>
            <a:off x="683419" y="1535112"/>
            <a:ext cx="3887788" cy="639763"/>
            <a:chOff x="0" y="0"/>
            <a:chExt cx="3887787" cy="639762"/>
          </a:xfrm>
        </p:grpSpPr>
        <p:sp>
          <p:nvSpPr>
            <p:cNvPr id="166" name="Rectangle"/>
            <p:cNvSpPr/>
            <p:nvPr/>
          </p:nvSpPr>
          <p:spPr>
            <a:xfrm>
              <a:off x="0" y="-1"/>
              <a:ext cx="3887788" cy="639764"/>
            </a:xfrm>
            <a:prstGeom prst="rect">
              <a:avLst/>
            </a:prstGeom>
            <a:noFill/>
            <a:ln w="9525" cap="flat">
              <a:solidFill>
                <a:srgbClr val="840017"/>
              </a:solidFill>
              <a:prstDash val="solid"/>
              <a:round/>
            </a:ln>
            <a:effectLst/>
          </p:spPr>
          <p:txBody>
            <a:bodyPr wrap="square" lIns="45719" tIns="45719" rIns="45719" bIns="45719" numCol="1" anchor="t">
              <a:noAutofit/>
            </a:bodyPr>
            <a:lstStyle/>
            <a:p>
              <a:pPr algn="ctr">
                <a:spcBef>
                  <a:spcPts val="700"/>
                </a:spcBef>
                <a:defRPr sz="2400" b="1"/>
              </a:pPr>
              <a:endParaRPr/>
            </a:p>
          </p:txBody>
        </p:sp>
        <p:sp>
          <p:nvSpPr>
            <p:cNvPr id="167" name="RaJade M. Berry-James, PhD"/>
            <p:cNvSpPr txBox="1"/>
            <p:nvPr/>
          </p:nvSpPr>
          <p:spPr>
            <a:xfrm>
              <a:off x="50482" y="4762"/>
              <a:ext cx="3786824" cy="6302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rmAutofit/>
            </a:bodyPr>
            <a:lstStyle>
              <a:lvl1pPr algn="ctr">
                <a:spcBef>
                  <a:spcPts val="500"/>
                </a:spcBef>
                <a:defRPr sz="2400" b="1"/>
              </a:lvl1pPr>
            </a:lstStyle>
            <a:p>
              <a:r>
                <a:t>RaJade M. Berry-James, PhD</a:t>
              </a:r>
            </a:p>
          </p:txBody>
        </p:sp>
      </p:grpSp>
      <p:sp>
        <p:nvSpPr>
          <p:cNvPr id="169" name="Content Placeholder 6"/>
          <p:cNvSpPr txBox="1">
            <a:spLocks noGrp="1"/>
          </p:cNvSpPr>
          <p:nvPr>
            <p:ph type="body" sz="half" idx="1"/>
          </p:nvPr>
        </p:nvSpPr>
        <p:spPr>
          <a:xfrm>
            <a:off x="683419" y="2166018"/>
            <a:ext cx="3887788" cy="3951288"/>
          </a:xfrm>
          <a:prstGeom prst="rect">
            <a:avLst/>
          </a:prstGeom>
          <a:ln w="9525">
            <a:solidFill>
              <a:srgbClr val="840017"/>
            </a:solidFill>
            <a:round/>
          </a:ln>
        </p:spPr>
        <p:txBody>
          <a:bodyPr/>
          <a:lstStyle/>
          <a:p>
            <a:pPr>
              <a:spcBef>
                <a:spcPts val="400"/>
              </a:spcBef>
              <a:defRPr sz="1800" b="1"/>
            </a:pPr>
            <a:r>
              <a:rPr dirty="0"/>
              <a:t>NC State University, School of Public and International Affairs</a:t>
            </a:r>
          </a:p>
          <a:p>
            <a:pPr>
              <a:spcBef>
                <a:spcPts val="400"/>
              </a:spcBef>
              <a:defRPr sz="1800" b="1"/>
            </a:pPr>
            <a:r>
              <a:rPr dirty="0"/>
              <a:t>Associate Professor</a:t>
            </a:r>
          </a:p>
          <a:p>
            <a:pPr marL="742950" lvl="1" indent="-285750">
              <a:spcBef>
                <a:spcPts val="400"/>
              </a:spcBef>
              <a:defRPr sz="1800" b="1"/>
            </a:pPr>
            <a:r>
              <a:rPr dirty="0"/>
              <a:t>MPA Capstone, Social Equity, Cultural Competence, Program Evaluation</a:t>
            </a:r>
            <a:endParaRPr sz="2800" dirty="0"/>
          </a:p>
          <a:p>
            <a:pPr>
              <a:spcBef>
                <a:spcPts val="400"/>
              </a:spcBef>
              <a:defRPr sz="1800" b="1"/>
            </a:pPr>
            <a:r>
              <a:rPr dirty="0"/>
              <a:t>NASPAA Executive Council</a:t>
            </a:r>
            <a:r>
              <a:rPr b="0" dirty="0"/>
              <a:t> </a:t>
            </a:r>
          </a:p>
          <a:p>
            <a:pPr>
              <a:spcBef>
                <a:spcPts val="400"/>
              </a:spcBef>
              <a:defRPr sz="1800" b="1"/>
            </a:pPr>
            <a:r>
              <a:rPr dirty="0"/>
              <a:t>NAPA Fellow</a:t>
            </a:r>
          </a:p>
          <a:p>
            <a:pPr>
              <a:spcBef>
                <a:spcPts val="400"/>
              </a:spcBef>
              <a:defRPr sz="1800"/>
            </a:pPr>
            <a:r>
              <a:rPr dirty="0"/>
              <a:t>NASPAA Committee on Diversity, Equity &amp; Inclusion (DEI)</a:t>
            </a:r>
          </a:p>
          <a:p>
            <a:pPr>
              <a:spcBef>
                <a:spcPts val="400"/>
              </a:spcBef>
              <a:defRPr sz="1800"/>
            </a:pPr>
            <a:r>
              <a:rPr dirty="0"/>
              <a:t>Chair of COPRA, NASPAA</a:t>
            </a:r>
          </a:p>
        </p:txBody>
      </p:sp>
      <p:grpSp>
        <p:nvGrpSpPr>
          <p:cNvPr id="172" name="Text Placeholder 7"/>
          <p:cNvGrpSpPr/>
          <p:nvPr/>
        </p:nvGrpSpPr>
        <p:grpSpPr>
          <a:xfrm>
            <a:off x="4645025" y="1535112"/>
            <a:ext cx="4041775" cy="639763"/>
            <a:chOff x="0" y="0"/>
            <a:chExt cx="4041775" cy="639762"/>
          </a:xfrm>
        </p:grpSpPr>
        <p:sp>
          <p:nvSpPr>
            <p:cNvPr id="170" name="Rectangle"/>
            <p:cNvSpPr/>
            <p:nvPr/>
          </p:nvSpPr>
          <p:spPr>
            <a:xfrm>
              <a:off x="0" y="-1"/>
              <a:ext cx="4041775" cy="639764"/>
            </a:xfrm>
            <a:prstGeom prst="rect">
              <a:avLst/>
            </a:prstGeom>
            <a:noFill/>
            <a:ln w="9525" cap="flat">
              <a:solidFill>
                <a:srgbClr val="840017"/>
              </a:solidFill>
              <a:prstDash val="solid"/>
              <a:round/>
            </a:ln>
            <a:effectLst/>
          </p:spPr>
          <p:txBody>
            <a:bodyPr wrap="square" lIns="45719" tIns="45719" rIns="45719" bIns="45719" numCol="1" anchor="t">
              <a:noAutofit/>
            </a:bodyPr>
            <a:lstStyle/>
            <a:p>
              <a:pPr algn="ctr">
                <a:spcBef>
                  <a:spcPts val="700"/>
                </a:spcBef>
                <a:defRPr sz="2400" b="1"/>
              </a:pPr>
              <a:endParaRPr/>
            </a:p>
          </p:txBody>
        </p:sp>
        <p:sp>
          <p:nvSpPr>
            <p:cNvPr id="171" name="Calvin C. Johnson, PhD"/>
            <p:cNvSpPr txBox="1"/>
            <p:nvPr/>
          </p:nvSpPr>
          <p:spPr>
            <a:xfrm>
              <a:off x="50482" y="4762"/>
              <a:ext cx="3940811" cy="3924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spcBef>
                  <a:spcPts val="500"/>
                </a:spcBef>
                <a:defRPr sz="2400" b="1"/>
              </a:lvl1pPr>
            </a:lstStyle>
            <a:p>
              <a:r>
                <a:t>Calvin C. Johnson, PhD</a:t>
              </a:r>
            </a:p>
          </p:txBody>
        </p:sp>
      </p:grpSp>
      <p:grpSp>
        <p:nvGrpSpPr>
          <p:cNvPr id="175" name="Content Placeholder 8"/>
          <p:cNvGrpSpPr/>
          <p:nvPr/>
        </p:nvGrpSpPr>
        <p:grpSpPr>
          <a:xfrm>
            <a:off x="4645025" y="2174875"/>
            <a:ext cx="4041775" cy="3951288"/>
            <a:chOff x="0" y="0"/>
            <a:chExt cx="4041775" cy="3951287"/>
          </a:xfrm>
        </p:grpSpPr>
        <p:sp>
          <p:nvSpPr>
            <p:cNvPr id="173" name="Rectangle"/>
            <p:cNvSpPr/>
            <p:nvPr/>
          </p:nvSpPr>
          <p:spPr>
            <a:xfrm>
              <a:off x="0" y="0"/>
              <a:ext cx="4041775" cy="3951288"/>
            </a:xfrm>
            <a:prstGeom prst="rect">
              <a:avLst/>
            </a:prstGeom>
            <a:noFill/>
            <a:ln w="9525" cap="flat">
              <a:solidFill>
                <a:srgbClr val="840017"/>
              </a:solidFill>
              <a:prstDash val="solid"/>
              <a:round/>
            </a:ln>
            <a:effectLst/>
          </p:spPr>
          <p:txBody>
            <a:bodyPr wrap="square" lIns="45719" tIns="45719" rIns="45719" bIns="45719" numCol="1" anchor="t">
              <a:noAutofit/>
            </a:bodyPr>
            <a:lstStyle/>
            <a:p>
              <a:pPr>
                <a:spcBef>
                  <a:spcPts val="700"/>
                </a:spcBef>
                <a:defRPr sz="3200"/>
              </a:pPr>
              <a:endParaRPr/>
            </a:p>
          </p:txBody>
        </p:sp>
        <p:sp>
          <p:nvSpPr>
            <p:cNvPr id="174" name="Visiting Professor, Bowie State University…"/>
            <p:cNvSpPr txBox="1"/>
            <p:nvPr/>
          </p:nvSpPr>
          <p:spPr>
            <a:xfrm>
              <a:off x="50482" y="4762"/>
              <a:ext cx="3940811" cy="39417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rmAutofit/>
            </a:bodyPr>
            <a:lstStyle/>
            <a:p>
              <a:pPr marL="342900" indent="-342900">
                <a:spcBef>
                  <a:spcPts val="400"/>
                </a:spcBef>
                <a:buSzPct val="100000"/>
                <a:buFont typeface="Arial"/>
                <a:buChar char="•"/>
                <a:defRPr b="1"/>
              </a:pPr>
              <a:r>
                <a:rPr dirty="0"/>
                <a:t>Visiting Professor, Bowie State University</a:t>
              </a:r>
              <a:endParaRPr sz="3200" dirty="0"/>
            </a:p>
            <a:p>
              <a:pPr marL="742950" lvl="1" indent="-285750">
                <a:spcBef>
                  <a:spcPts val="400"/>
                </a:spcBef>
                <a:buSzPct val="100000"/>
                <a:buFont typeface="Arial"/>
                <a:buChar char="–"/>
                <a:defRPr b="1"/>
              </a:pPr>
              <a:r>
                <a:rPr dirty="0"/>
                <a:t>Public Policy Analysis, Evaluation Research</a:t>
              </a:r>
              <a:endParaRPr sz="2800" dirty="0"/>
            </a:p>
            <a:p>
              <a:pPr marL="342900" indent="-342900">
                <a:spcBef>
                  <a:spcPts val="400"/>
                </a:spcBef>
                <a:buSzPct val="100000"/>
                <a:buFont typeface="Arial"/>
                <a:buChar char="•"/>
                <a:defRPr b="1"/>
              </a:pPr>
              <a:r>
                <a:rPr dirty="0"/>
                <a:t>Deputy Assistant Secretary, Research, Evaluation and Monitoring (HUD)</a:t>
              </a:r>
              <a:endParaRPr sz="3200" dirty="0"/>
            </a:p>
            <a:p>
              <a:pPr marL="342900" indent="-342900">
                <a:spcBef>
                  <a:spcPts val="400"/>
                </a:spcBef>
                <a:buSzPct val="100000"/>
                <a:buFont typeface="Arial"/>
                <a:buChar char="•"/>
              </a:pPr>
              <a:r>
                <a:rPr dirty="0"/>
                <a:t>University of Pennsylvania</a:t>
              </a:r>
              <a:endParaRPr sz="3200" dirty="0"/>
            </a:p>
            <a:p>
              <a:pPr marL="342900" indent="-342900">
                <a:spcBef>
                  <a:spcPts val="400"/>
                </a:spcBef>
                <a:buSzPct val="100000"/>
                <a:buFont typeface="Arial"/>
                <a:buChar char="•"/>
              </a:pPr>
              <a:r>
                <a:rPr dirty="0"/>
                <a:t>Executive Office of the Mayor, District of Columbia</a:t>
              </a:r>
              <a:endParaRPr sz="3200" dirty="0"/>
            </a:p>
            <a:p>
              <a:pPr marL="342900" indent="-342900">
                <a:spcBef>
                  <a:spcPts val="400"/>
                </a:spcBef>
                <a:buSzPct val="100000"/>
                <a:buFont typeface="Arial"/>
                <a:buChar char="•"/>
              </a:pPr>
              <a:r>
                <a:rPr dirty="0"/>
                <a:t>The Urban Institute</a:t>
              </a:r>
              <a:endParaRPr sz="3200" dirty="0"/>
            </a:p>
            <a:p>
              <a:pPr marL="342900" indent="-342900">
                <a:spcBef>
                  <a:spcPts val="400"/>
                </a:spcBef>
                <a:buSzPct val="100000"/>
                <a:buFont typeface="Arial"/>
                <a:buChar char="•"/>
              </a:pPr>
              <a:r>
                <a:rPr dirty="0"/>
                <a:t>PhD, University of MD</a:t>
              </a:r>
            </a:p>
          </p:txBody>
        </p:sp>
      </p:gr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itle 1"/>
          <p:cNvSpPr txBox="1">
            <a:spLocks noGrp="1"/>
          </p:cNvSpPr>
          <p:nvPr>
            <p:ph type="title"/>
          </p:nvPr>
        </p:nvSpPr>
        <p:spPr>
          <a:prstGeom prst="rect">
            <a:avLst/>
          </a:prstGeom>
        </p:spPr>
        <p:txBody>
          <a:bodyPr/>
          <a:lstStyle>
            <a:lvl1pPr>
              <a:defRPr b="1">
                <a:solidFill>
                  <a:srgbClr val="840017"/>
                </a:solidFill>
              </a:defRPr>
            </a:lvl1pPr>
          </a:lstStyle>
          <a:p>
            <a:r>
              <a:t>Overview</a:t>
            </a:r>
          </a:p>
        </p:txBody>
      </p:sp>
      <p:sp>
        <p:nvSpPr>
          <p:cNvPr id="370" name="Content Placeholder 2"/>
          <p:cNvSpPr txBox="1">
            <a:spLocks noGrp="1"/>
          </p:cNvSpPr>
          <p:nvPr>
            <p:ph type="body" idx="1"/>
          </p:nvPr>
        </p:nvSpPr>
        <p:spPr>
          <a:xfrm>
            <a:off x="914400" y="1447800"/>
            <a:ext cx="7772400" cy="3208421"/>
          </a:xfrm>
          <a:prstGeom prst="rect">
            <a:avLst/>
          </a:prstGeom>
        </p:spPr>
        <p:txBody>
          <a:bodyPr/>
          <a:lstStyle/>
          <a:p>
            <a:r>
              <a:rPr dirty="0"/>
              <a:t>Discuss sustainable assessment approaches.</a:t>
            </a:r>
          </a:p>
          <a:p>
            <a:r>
              <a:rPr dirty="0"/>
              <a:t>Discuss rationale, basic assumptions and basis of judgment for Standard 5.1. </a:t>
            </a:r>
          </a:p>
          <a:p>
            <a:r>
              <a:rPr dirty="0"/>
              <a:t>Examine assessment cycle that links program mission and goals to objectives and student learning competencies. </a:t>
            </a:r>
          </a:p>
        </p:txBody>
      </p:sp>
      <p:sp>
        <p:nvSpPr>
          <p:cNvPr id="371" name="Slide Number Placeholder 3"/>
          <p:cNvSpPr txBox="1">
            <a:spLocks noGrp="1"/>
          </p:cNvSpPr>
          <p:nvPr>
            <p:ph type="sldNum" sz="quarter" idx="2"/>
          </p:nvPr>
        </p:nvSpPr>
        <p:spPr>
          <a:xfrm>
            <a:off x="8871677" y="6322686"/>
            <a:ext cx="258624" cy="2483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flipV="1">
            <a:off x="658368" y="337726"/>
            <a:ext cx="8202168" cy="5797898"/>
          </a:xfrm>
          <a:prstGeom prst="straightConnector1">
            <a:avLst/>
          </a:prstGeom>
          <a:noFill/>
          <a:ln w="25400" cap="flat">
            <a:solidFill>
              <a:schemeClr val="accent1"/>
            </a:solidFill>
            <a:prstDash val="solid"/>
            <a:round/>
            <a:headEnd type="triangle"/>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7" name="Rectangle 16"/>
          <p:cNvSpPr/>
          <p:nvPr/>
        </p:nvSpPr>
        <p:spPr>
          <a:xfrm>
            <a:off x="594360" y="4749011"/>
            <a:ext cx="2340864" cy="461663"/>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1"/>
                </a:solidFill>
                <a:effectLst/>
                <a:uFillTx/>
                <a:latin typeface="+mn-lt"/>
                <a:ea typeface="+mn-ea"/>
                <a:cs typeface="+mn-cs"/>
                <a:sym typeface="Calibri"/>
              </a:rPr>
              <a:t>Standard 1 </a:t>
            </a:r>
          </a:p>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1"/>
                </a:solidFill>
                <a:effectLst/>
                <a:uFillTx/>
                <a:latin typeface="+mn-lt"/>
                <a:ea typeface="+mn-ea"/>
                <a:cs typeface="+mn-cs"/>
                <a:sym typeface="Calibri"/>
              </a:rPr>
              <a:t>Managing the Program</a:t>
            </a:r>
            <a:r>
              <a:rPr kumimoji="0" lang="en-US" sz="1200" b="0" i="0" u="none" strike="noStrike" cap="none" spc="0" normalizeH="0" dirty="0">
                <a:ln>
                  <a:noFill/>
                </a:ln>
                <a:solidFill>
                  <a:schemeClr val="tx1"/>
                </a:solidFill>
                <a:effectLst/>
                <a:uFillTx/>
                <a:latin typeface="+mn-lt"/>
                <a:ea typeface="+mn-ea"/>
                <a:cs typeface="+mn-cs"/>
                <a:sym typeface="Calibri"/>
              </a:rPr>
              <a:t> Strategically</a:t>
            </a:r>
            <a:endParaRPr kumimoji="0" lang="en-US" sz="1200" b="0" i="0" u="none" strike="noStrike" cap="none" spc="0" normalizeH="0" baseline="0" dirty="0">
              <a:ln>
                <a:noFill/>
              </a:ln>
              <a:solidFill>
                <a:schemeClr val="tx1"/>
              </a:solidFill>
              <a:effectLst/>
              <a:uFillTx/>
              <a:latin typeface="+mn-lt"/>
              <a:ea typeface="+mn-ea"/>
              <a:cs typeface="+mn-cs"/>
              <a:sym typeface="Calibri"/>
            </a:endParaRPr>
          </a:p>
        </p:txBody>
      </p:sp>
      <p:sp>
        <p:nvSpPr>
          <p:cNvPr id="18" name="Rectangle 17"/>
          <p:cNvSpPr/>
          <p:nvPr/>
        </p:nvSpPr>
        <p:spPr>
          <a:xfrm>
            <a:off x="1510284" y="4054763"/>
            <a:ext cx="2313432" cy="461663"/>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1"/>
                </a:solidFill>
                <a:effectLst/>
                <a:uFillTx/>
                <a:latin typeface="+mn-lt"/>
                <a:ea typeface="+mn-ea"/>
                <a:cs typeface="+mn-cs"/>
                <a:sym typeface="Calibri"/>
              </a:rPr>
              <a:t>Standard 2 </a:t>
            </a:r>
          </a:p>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1"/>
                </a:solidFill>
                <a:effectLst/>
                <a:uFillTx/>
                <a:latin typeface="+mn-lt"/>
                <a:ea typeface="+mn-ea"/>
                <a:cs typeface="+mn-cs"/>
                <a:sym typeface="Calibri"/>
              </a:rPr>
              <a:t>Matching Governance</a:t>
            </a:r>
            <a:r>
              <a:rPr kumimoji="0" lang="en-US" sz="1200" b="0" i="0" u="none" strike="noStrike" cap="none" spc="0" normalizeH="0" dirty="0">
                <a:ln>
                  <a:noFill/>
                </a:ln>
                <a:solidFill>
                  <a:schemeClr val="tx1"/>
                </a:solidFill>
                <a:effectLst/>
                <a:uFillTx/>
                <a:latin typeface="+mn-lt"/>
                <a:ea typeface="+mn-ea"/>
                <a:cs typeface="+mn-cs"/>
                <a:sym typeface="Calibri"/>
              </a:rPr>
              <a:t> with Mission</a:t>
            </a:r>
            <a:endParaRPr kumimoji="0" lang="en-US" sz="1200" b="0" i="0" u="none" strike="noStrike" cap="none" spc="0" normalizeH="0" baseline="0" dirty="0">
              <a:ln>
                <a:noFill/>
              </a:ln>
              <a:solidFill>
                <a:schemeClr val="tx1"/>
              </a:solidFill>
              <a:effectLst/>
              <a:uFillTx/>
              <a:latin typeface="+mn-lt"/>
              <a:ea typeface="+mn-ea"/>
              <a:cs typeface="+mn-cs"/>
              <a:sym typeface="Calibri"/>
            </a:endParaRPr>
          </a:p>
        </p:txBody>
      </p:sp>
      <p:sp>
        <p:nvSpPr>
          <p:cNvPr id="19" name="Rectangle 18"/>
          <p:cNvSpPr/>
          <p:nvPr/>
        </p:nvSpPr>
        <p:spPr>
          <a:xfrm>
            <a:off x="2156460" y="3360515"/>
            <a:ext cx="2602992" cy="461663"/>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1"/>
                </a:solidFill>
                <a:effectLst/>
                <a:uFillTx/>
                <a:latin typeface="+mn-lt"/>
                <a:ea typeface="+mn-ea"/>
                <a:cs typeface="+mn-cs"/>
                <a:sym typeface="Calibri"/>
              </a:rPr>
              <a:t>Standard 3 Matching Operations with Mission: Faculty</a:t>
            </a:r>
            <a:r>
              <a:rPr kumimoji="0" lang="en-US" sz="1200" b="0" i="0" u="none" strike="noStrike" cap="none" spc="0" normalizeH="0" dirty="0">
                <a:ln>
                  <a:noFill/>
                </a:ln>
                <a:solidFill>
                  <a:schemeClr val="tx1"/>
                </a:solidFill>
                <a:effectLst/>
                <a:uFillTx/>
                <a:latin typeface="+mn-lt"/>
                <a:ea typeface="+mn-ea"/>
                <a:cs typeface="+mn-cs"/>
                <a:sym typeface="Calibri"/>
              </a:rPr>
              <a:t> Performance</a:t>
            </a:r>
            <a:endParaRPr kumimoji="0" lang="en-US" sz="1200" b="0" i="0" u="none" strike="noStrike" cap="none" spc="0" normalizeH="0" baseline="0" dirty="0">
              <a:ln>
                <a:noFill/>
              </a:ln>
              <a:solidFill>
                <a:schemeClr val="tx1"/>
              </a:solidFill>
              <a:effectLst/>
              <a:uFillTx/>
              <a:latin typeface="+mn-lt"/>
              <a:ea typeface="+mn-ea"/>
              <a:cs typeface="+mn-cs"/>
              <a:sym typeface="Calibri"/>
            </a:endParaRPr>
          </a:p>
        </p:txBody>
      </p:sp>
      <p:sp>
        <p:nvSpPr>
          <p:cNvPr id="20" name="Rectangle 19"/>
          <p:cNvSpPr/>
          <p:nvPr/>
        </p:nvSpPr>
        <p:spPr>
          <a:xfrm>
            <a:off x="3331464" y="2664648"/>
            <a:ext cx="2212848" cy="461663"/>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algn="ctr"/>
            <a:r>
              <a:rPr lang="en-US" sz="1200" dirty="0">
                <a:solidFill>
                  <a:schemeClr val="tx1"/>
                </a:solidFill>
              </a:rPr>
              <a:t>Standard 4 Matching Operations with Mission: Serving Students</a:t>
            </a:r>
            <a:endParaRPr kumimoji="0" lang="en-US" sz="1200" b="0" i="0" u="none" strike="noStrike" cap="none" spc="0" normalizeH="0" baseline="0" dirty="0">
              <a:ln>
                <a:noFill/>
              </a:ln>
              <a:solidFill>
                <a:schemeClr val="tx1"/>
              </a:solidFill>
              <a:effectLst/>
              <a:uFillTx/>
              <a:latin typeface="+mn-lt"/>
              <a:ea typeface="+mn-ea"/>
              <a:cs typeface="+mn-cs"/>
              <a:sym typeface="Calibri"/>
            </a:endParaRPr>
          </a:p>
        </p:txBody>
      </p:sp>
      <p:sp>
        <p:nvSpPr>
          <p:cNvPr id="21" name="Rectangle 20"/>
          <p:cNvSpPr/>
          <p:nvPr/>
        </p:nvSpPr>
        <p:spPr>
          <a:xfrm>
            <a:off x="3810000" y="1996660"/>
            <a:ext cx="2773680" cy="461663"/>
          </a:xfrm>
          <a:prstGeom prst="rect">
            <a:avLst/>
          </a:prstGeom>
          <a:solidFill>
            <a:srgbClr val="FFC000"/>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algn="ctr"/>
            <a:r>
              <a:rPr lang="en-US" sz="1200" dirty="0">
                <a:solidFill>
                  <a:schemeClr val="tx1"/>
                </a:solidFill>
              </a:rPr>
              <a:t>Standard 5 Matching Operations with Mission: Student Learning</a:t>
            </a:r>
            <a:endParaRPr kumimoji="0" lang="en-US" sz="1200" b="0" i="0" u="none" strike="noStrike" cap="none" spc="0" normalizeH="0" baseline="0" dirty="0">
              <a:ln>
                <a:noFill/>
              </a:ln>
              <a:solidFill>
                <a:schemeClr val="tx1"/>
              </a:solidFill>
              <a:effectLst/>
              <a:uFillTx/>
              <a:latin typeface="+mn-lt"/>
              <a:ea typeface="+mn-ea"/>
              <a:cs typeface="+mn-cs"/>
              <a:sym typeface="Calibri"/>
            </a:endParaRPr>
          </a:p>
        </p:txBody>
      </p:sp>
      <p:sp>
        <p:nvSpPr>
          <p:cNvPr id="22" name="Rectangle 21"/>
          <p:cNvSpPr/>
          <p:nvPr/>
        </p:nvSpPr>
        <p:spPr>
          <a:xfrm>
            <a:off x="5205984" y="1328672"/>
            <a:ext cx="2194560" cy="461663"/>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1"/>
                </a:solidFill>
                <a:effectLst/>
                <a:uFillTx/>
                <a:latin typeface="+mn-lt"/>
                <a:ea typeface="+mn-ea"/>
                <a:cs typeface="+mn-cs"/>
                <a:sym typeface="Calibri"/>
              </a:rPr>
              <a:t>Standard 6</a:t>
            </a:r>
            <a:r>
              <a:rPr kumimoji="0" lang="en-US" sz="1200" b="0" i="0" u="none" strike="noStrike" cap="none" spc="0" normalizeH="0" dirty="0">
                <a:ln>
                  <a:noFill/>
                </a:ln>
                <a:solidFill>
                  <a:schemeClr val="tx1"/>
                </a:solidFill>
                <a:effectLst/>
                <a:uFillTx/>
                <a:latin typeface="+mn-lt"/>
                <a:ea typeface="+mn-ea"/>
                <a:cs typeface="+mn-cs"/>
                <a:sym typeface="Calibri"/>
              </a:rPr>
              <a:t> Matching Resources with Mission</a:t>
            </a:r>
            <a:endParaRPr kumimoji="0" lang="en-US" sz="1200" b="0" i="0" u="none" strike="noStrike" cap="none" spc="0" normalizeH="0" baseline="0" dirty="0">
              <a:ln>
                <a:noFill/>
              </a:ln>
              <a:solidFill>
                <a:schemeClr val="tx1"/>
              </a:solidFill>
              <a:effectLst/>
              <a:uFillTx/>
              <a:latin typeface="+mn-lt"/>
              <a:ea typeface="+mn-ea"/>
              <a:cs typeface="+mn-cs"/>
              <a:sym typeface="Calibri"/>
            </a:endParaRPr>
          </a:p>
        </p:txBody>
      </p:sp>
      <p:sp>
        <p:nvSpPr>
          <p:cNvPr id="25" name="Rectangle 24"/>
          <p:cNvSpPr/>
          <p:nvPr/>
        </p:nvSpPr>
        <p:spPr>
          <a:xfrm>
            <a:off x="6068568" y="612506"/>
            <a:ext cx="2264664" cy="461663"/>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1"/>
                </a:solidFill>
                <a:effectLst/>
                <a:uFillTx/>
                <a:latin typeface="+mn-lt"/>
                <a:ea typeface="+mn-ea"/>
                <a:cs typeface="+mn-cs"/>
                <a:sym typeface="Calibri"/>
              </a:rPr>
              <a:t>Standard 7 Matching</a:t>
            </a:r>
            <a:r>
              <a:rPr kumimoji="0" lang="en-US" sz="1200" b="0" i="0" u="none" strike="noStrike" cap="none" spc="0" normalizeH="0" dirty="0">
                <a:ln>
                  <a:noFill/>
                </a:ln>
                <a:solidFill>
                  <a:schemeClr val="tx1"/>
                </a:solidFill>
                <a:effectLst/>
                <a:uFillTx/>
                <a:latin typeface="+mn-lt"/>
                <a:ea typeface="+mn-ea"/>
                <a:cs typeface="+mn-cs"/>
                <a:sym typeface="Calibri"/>
              </a:rPr>
              <a:t> Communications with Mission </a:t>
            </a:r>
            <a:endParaRPr kumimoji="0" lang="en-US" sz="1200" b="0" i="0" u="none" strike="noStrike" cap="none" spc="0" normalizeH="0" baseline="0" dirty="0">
              <a:ln>
                <a:noFill/>
              </a:ln>
              <a:solidFill>
                <a:schemeClr val="tx1"/>
              </a:solidFill>
              <a:effectLst/>
              <a:uFillTx/>
              <a:latin typeface="+mn-lt"/>
              <a:ea typeface="+mn-ea"/>
              <a:cs typeface="+mn-cs"/>
              <a:sym typeface="Calibri"/>
            </a:endParaRPr>
          </a:p>
        </p:txBody>
      </p:sp>
      <p:sp>
        <p:nvSpPr>
          <p:cNvPr id="38" name="Title 1"/>
          <p:cNvSpPr txBox="1"/>
          <p:nvPr/>
        </p:nvSpPr>
        <p:spPr>
          <a:xfrm>
            <a:off x="4956048" y="3591346"/>
            <a:ext cx="4087368"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a:defRPr sz="4400" b="1">
                <a:solidFill>
                  <a:srgbClr val="840017"/>
                </a:solidFill>
              </a:defRPr>
            </a:lvl1pPr>
          </a:lstStyle>
          <a:p>
            <a:r>
              <a:rPr dirty="0"/>
              <a:t>Visual Roadmap</a:t>
            </a:r>
          </a:p>
        </p:txBody>
      </p:sp>
      <p:pic>
        <p:nvPicPr>
          <p:cNvPr id="39" name="Picture 5" descr="Picture 5"/>
          <p:cNvPicPr>
            <a:picLocks noChangeAspect="1"/>
          </p:cNvPicPr>
          <p:nvPr/>
        </p:nvPicPr>
        <p:blipFill>
          <a:blip r:embed="rId3"/>
          <a:stretch>
            <a:fillRect/>
          </a:stretch>
        </p:blipFill>
        <p:spPr>
          <a:xfrm>
            <a:off x="723934" y="445252"/>
            <a:ext cx="3713954" cy="836769"/>
          </a:xfrm>
          <a:prstGeom prst="rect">
            <a:avLst/>
          </a:prstGeom>
          <a:ln w="12700">
            <a:miter lim="400000"/>
          </a:ln>
        </p:spPr>
      </p:pic>
      <p:pic>
        <p:nvPicPr>
          <p:cNvPr id="13" name="Picture 5" descr="Picture 5"/>
          <p:cNvPicPr>
            <a:picLocks noChangeAspect="1"/>
          </p:cNvPicPr>
          <p:nvPr/>
        </p:nvPicPr>
        <p:blipFill>
          <a:blip r:embed="rId4">
            <a:extLst/>
          </a:blip>
          <a:stretch>
            <a:fillRect/>
          </a:stretch>
        </p:blipFill>
        <p:spPr>
          <a:xfrm>
            <a:off x="6347720" y="4550852"/>
            <a:ext cx="1706360" cy="1316517"/>
          </a:xfrm>
          <a:prstGeom prst="rect">
            <a:avLst/>
          </a:prstGeom>
          <a:ln w="12700">
            <a:miter lim="400000"/>
          </a:ln>
        </p:spPr>
      </p:pic>
    </p:spTree>
    <p:extLst>
      <p:ext uri="{BB962C8B-B14F-4D97-AF65-F5344CB8AC3E}">
        <p14:creationId xmlns:p14="http://schemas.microsoft.com/office/powerpoint/2010/main" val="366978036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Content Placeholder 2"/>
          <p:cNvSpPr txBox="1">
            <a:spLocks noGrp="1"/>
          </p:cNvSpPr>
          <p:nvPr>
            <p:ph type="body" idx="1"/>
          </p:nvPr>
        </p:nvSpPr>
        <p:spPr>
          <a:xfrm>
            <a:off x="807718" y="1600200"/>
            <a:ext cx="7879081" cy="4525963"/>
          </a:xfrm>
          <a:prstGeom prst="rect">
            <a:avLst/>
          </a:prstGeom>
        </p:spPr>
        <p:txBody>
          <a:bodyPr>
            <a:normAutofit lnSpcReduction="10000"/>
          </a:bodyPr>
          <a:lstStyle/>
          <a:p>
            <a:pPr>
              <a:lnSpc>
                <a:spcPct val="90000"/>
              </a:lnSpc>
            </a:pPr>
            <a:r>
              <a:rPr dirty="0"/>
              <a:t>Defined as:</a:t>
            </a:r>
          </a:p>
          <a:p>
            <a:pPr marL="742950" lvl="1" indent="-285750">
              <a:lnSpc>
                <a:spcPct val="90000"/>
              </a:lnSpc>
              <a:spcBef>
                <a:spcPts val="600"/>
              </a:spcBef>
              <a:defRPr sz="2800"/>
            </a:pPr>
            <a:r>
              <a:rPr dirty="0"/>
              <a:t>A </a:t>
            </a:r>
            <a:r>
              <a:rPr b="1" dirty="0"/>
              <a:t>written plan </a:t>
            </a:r>
            <a:r>
              <a:rPr dirty="0"/>
              <a:t>which includes the frequency and strategies underlining the assessment of student learning outcomes as well as the program’s approach to programmatic improvement</a:t>
            </a:r>
          </a:p>
          <a:p>
            <a:pPr marL="742950" lvl="1" indent="-285750">
              <a:lnSpc>
                <a:spcPct val="90000"/>
              </a:lnSpc>
              <a:spcBef>
                <a:spcPts val="600"/>
              </a:spcBef>
              <a:defRPr sz="2800"/>
            </a:pPr>
            <a:r>
              <a:rPr dirty="0"/>
              <a:t>The assessment plan details direct (and indirect, as needed) measures, the use of rubrics for evaluation, faculty and stakeholder involvement, analysis procedures, and how analysis is used for overall program improvement.</a:t>
            </a:r>
          </a:p>
        </p:txBody>
      </p:sp>
      <p:sp>
        <p:nvSpPr>
          <p:cNvPr id="382" name="Slide Number Placeholder 3"/>
          <p:cNvSpPr txBox="1">
            <a:spLocks noGrp="1"/>
          </p:cNvSpPr>
          <p:nvPr>
            <p:ph type="sldNum" sz="quarter" idx="2"/>
          </p:nvPr>
        </p:nvSpPr>
        <p:spPr>
          <a:xfrm>
            <a:off x="8871677" y="6322686"/>
            <a:ext cx="258624" cy="2483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
        <p:nvSpPr>
          <p:cNvPr id="383" name="Title 1"/>
          <p:cNvSpPr txBox="1"/>
          <p:nvPr/>
        </p:nvSpPr>
        <p:spPr>
          <a:xfrm>
            <a:off x="807719" y="228600"/>
            <a:ext cx="7833362"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defRPr sz="4400" b="1">
                <a:solidFill>
                  <a:srgbClr val="840017"/>
                </a:solidFill>
              </a:defRPr>
            </a:lvl1pPr>
          </a:lstStyle>
          <a:p>
            <a:r>
              <a:t>Student Learning Assessment</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Title 1"/>
          <p:cNvSpPr txBox="1">
            <a:spLocks noGrp="1"/>
          </p:cNvSpPr>
          <p:nvPr>
            <p:ph type="title"/>
          </p:nvPr>
        </p:nvSpPr>
        <p:spPr>
          <a:xfrm>
            <a:off x="457200" y="609600"/>
            <a:ext cx="8229600" cy="914400"/>
          </a:xfrm>
          <a:prstGeom prst="rect">
            <a:avLst/>
          </a:prstGeom>
        </p:spPr>
        <p:txBody>
          <a:bodyPr>
            <a:normAutofit fontScale="90000"/>
          </a:bodyPr>
          <a:lstStyle/>
          <a:p>
            <a:pPr defTabSz="841247">
              <a:defRPr sz="2944" b="1">
                <a:solidFill>
                  <a:srgbClr val="840017"/>
                </a:solidFill>
              </a:defRPr>
            </a:pPr>
            <a:r>
              <a:t>Standard 5.1 | Universal Required Competencies </a:t>
            </a:r>
            <a:br/>
            <a:endParaRPr/>
          </a:p>
        </p:txBody>
      </p:sp>
      <p:sp>
        <p:nvSpPr>
          <p:cNvPr id="386" name="Content Placeholder 2"/>
          <p:cNvSpPr txBox="1">
            <a:spLocks noGrp="1"/>
          </p:cNvSpPr>
          <p:nvPr>
            <p:ph type="body" idx="1"/>
          </p:nvPr>
        </p:nvSpPr>
        <p:spPr>
          <a:xfrm>
            <a:off x="762000" y="1371600"/>
            <a:ext cx="8229600" cy="4525963"/>
          </a:xfrm>
          <a:prstGeom prst="rect">
            <a:avLst/>
          </a:prstGeom>
        </p:spPr>
        <p:txBody>
          <a:bodyPr/>
          <a:lstStyle/>
          <a:p>
            <a:pPr marL="0" indent="0">
              <a:spcBef>
                <a:spcPts val="500"/>
              </a:spcBef>
              <a:buSzTx/>
              <a:buNone/>
              <a:defRPr sz="2400"/>
            </a:pPr>
            <a:r>
              <a:rPr sz="2400" dirty="0"/>
              <a:t>As the basis for its curriculum, the Program will adopt a set of required competencies determined by its mission and public service values. The required competencies will include five domains, the ability: </a:t>
            </a:r>
          </a:p>
          <a:p>
            <a:pPr marL="0" indent="0">
              <a:buSzTx/>
              <a:buNone/>
              <a:defRPr sz="2400"/>
            </a:pPr>
            <a:endParaRPr dirty="0"/>
          </a:p>
          <a:p>
            <a:pPr marL="742950" lvl="1" indent="-285750">
              <a:spcBef>
                <a:spcPts val="400"/>
              </a:spcBef>
              <a:defRPr sz="2000"/>
            </a:pPr>
            <a:r>
              <a:rPr dirty="0"/>
              <a:t>to lead and manage in the public interest; </a:t>
            </a:r>
          </a:p>
          <a:p>
            <a:pPr marL="742950" lvl="1" indent="-285750">
              <a:spcBef>
                <a:spcPts val="400"/>
              </a:spcBef>
              <a:defRPr sz="2000"/>
            </a:pPr>
            <a:r>
              <a:rPr dirty="0"/>
              <a:t>to participate in and contribute to the public policy process </a:t>
            </a:r>
          </a:p>
          <a:p>
            <a:pPr marL="742950" lvl="1" indent="-285750">
              <a:spcBef>
                <a:spcPts val="400"/>
              </a:spcBef>
              <a:defRPr sz="2000"/>
            </a:pPr>
            <a:r>
              <a:rPr dirty="0"/>
              <a:t>to analyze, synthesize, think critically, solve problems and make evidence-informed decisions in a complex and dynamic environment; </a:t>
            </a:r>
          </a:p>
          <a:p>
            <a:pPr marL="742950" lvl="1" indent="-285750">
              <a:spcBef>
                <a:spcPts val="400"/>
              </a:spcBef>
              <a:defRPr sz="2000"/>
            </a:pPr>
            <a:r>
              <a:rPr dirty="0"/>
              <a:t>to articulate, apply, and advance a public service perspective; </a:t>
            </a:r>
          </a:p>
          <a:p>
            <a:pPr marL="742950" lvl="1" indent="-285750">
              <a:spcBef>
                <a:spcPts val="400"/>
              </a:spcBef>
              <a:defRPr sz="2000"/>
            </a:pPr>
            <a:r>
              <a:rPr dirty="0"/>
              <a:t>to communicate and interact productively and in culturally responsive ways with a diverse and changing workforce and society at large.</a:t>
            </a:r>
          </a:p>
        </p:txBody>
      </p:sp>
      <p:sp>
        <p:nvSpPr>
          <p:cNvPr id="387" name="Slide Number Placeholder 3"/>
          <p:cNvSpPr txBox="1">
            <a:spLocks noGrp="1"/>
          </p:cNvSpPr>
          <p:nvPr>
            <p:ph type="sldNum" sz="quarter" idx="2"/>
          </p:nvPr>
        </p:nvSpPr>
        <p:spPr>
          <a:xfrm>
            <a:off x="8871677" y="6322686"/>
            <a:ext cx="258624" cy="2483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Title 1"/>
          <p:cNvSpPr txBox="1">
            <a:spLocks noGrp="1"/>
          </p:cNvSpPr>
          <p:nvPr>
            <p:ph type="title"/>
          </p:nvPr>
        </p:nvSpPr>
        <p:spPr>
          <a:xfrm>
            <a:off x="685800" y="274638"/>
            <a:ext cx="8001000" cy="868363"/>
          </a:xfrm>
          <a:prstGeom prst="rect">
            <a:avLst/>
          </a:prstGeom>
        </p:spPr>
        <p:txBody>
          <a:bodyPr/>
          <a:lstStyle/>
          <a:p>
            <a:pPr>
              <a:defRPr sz="3200">
                <a:solidFill>
                  <a:srgbClr val="840017"/>
                </a:solidFill>
              </a:defRPr>
            </a:pPr>
            <a:r>
              <a:rPr dirty="0"/>
              <a:t>Standard 5 |</a:t>
            </a:r>
            <a:r>
              <a:rPr b="1" dirty="0"/>
              <a:t>Rationale</a:t>
            </a:r>
          </a:p>
        </p:txBody>
      </p:sp>
      <p:sp>
        <p:nvSpPr>
          <p:cNvPr id="390" name="Content Placeholder 2"/>
          <p:cNvSpPr txBox="1">
            <a:spLocks noGrp="1"/>
          </p:cNvSpPr>
          <p:nvPr>
            <p:ph type="body" idx="1"/>
          </p:nvPr>
        </p:nvSpPr>
        <p:spPr>
          <a:xfrm>
            <a:off x="685800" y="1219200"/>
            <a:ext cx="8001000" cy="4754563"/>
          </a:xfrm>
          <a:prstGeom prst="rect">
            <a:avLst/>
          </a:prstGeom>
        </p:spPr>
        <p:txBody>
          <a:bodyPr>
            <a:normAutofit fontScale="92500" lnSpcReduction="10000"/>
          </a:bodyPr>
          <a:lstStyle/>
          <a:p>
            <a:pPr marL="332613" indent="-332613" defTabSz="886968">
              <a:spcBef>
                <a:spcPts val="300"/>
              </a:spcBef>
              <a:defRPr sz="1552"/>
            </a:pPr>
            <a:r>
              <a:rPr sz="1600" dirty="0"/>
              <a:t>Graduates should be able to:</a:t>
            </a:r>
          </a:p>
          <a:p>
            <a:pPr marL="720661" lvl="1" indent="-277177" defTabSz="886968">
              <a:spcBef>
                <a:spcPts val="300"/>
              </a:spcBef>
              <a:defRPr sz="1358"/>
            </a:pPr>
            <a:r>
              <a:rPr sz="1600" dirty="0"/>
              <a:t>apply their knowledge, understanding, and problem solving abilities in new or unfamiliar environments, and within broader or multidisciplinary contexts related to public nonprofit affairs, administration, and policy. </a:t>
            </a:r>
          </a:p>
          <a:p>
            <a:pPr marL="720661" lvl="1" indent="-277177" defTabSz="886968">
              <a:spcBef>
                <a:spcPts val="300"/>
              </a:spcBef>
              <a:defRPr sz="1358"/>
            </a:pPr>
            <a:r>
              <a:rPr sz="1600" dirty="0"/>
              <a:t>identify, collect, analyze and use qualitative and quantitative data to inform decision making that best serves the well-being of the public; </a:t>
            </a:r>
          </a:p>
          <a:p>
            <a:pPr marL="720661" lvl="1" indent="-277177" defTabSz="886968">
              <a:spcBef>
                <a:spcPts val="300"/>
              </a:spcBef>
              <a:defRPr sz="1358"/>
            </a:pPr>
            <a:r>
              <a:rPr sz="1600" dirty="0"/>
              <a:t>actively engage others to learn, understand, and respect different cultures and contexts; </a:t>
            </a:r>
          </a:p>
          <a:p>
            <a:pPr marL="720661" lvl="1" indent="-277177" defTabSz="886968">
              <a:spcBef>
                <a:spcPts val="300"/>
              </a:spcBef>
              <a:defRPr sz="1358"/>
            </a:pPr>
            <a:r>
              <a:rPr sz="1600" dirty="0"/>
              <a:t>make decisions that address and adapt to the needs, interests, and norms of different cultural groups.</a:t>
            </a:r>
          </a:p>
          <a:p>
            <a:pPr marL="720661" lvl="1" indent="-277177" defTabSz="886968">
              <a:spcBef>
                <a:spcPts val="300"/>
              </a:spcBef>
              <a:defRPr sz="1358"/>
            </a:pPr>
            <a:r>
              <a:rPr sz="1600" dirty="0"/>
              <a:t>recognize, adapt to, and make decisions in changing and increasingly complex environments.</a:t>
            </a:r>
          </a:p>
          <a:p>
            <a:pPr marL="720661" lvl="1" indent="-277177" defTabSz="886968">
              <a:spcBef>
                <a:spcPts val="300"/>
              </a:spcBef>
              <a:defRPr sz="1358"/>
            </a:pPr>
            <a:r>
              <a:rPr sz="1600" dirty="0"/>
              <a:t>reflect upon the social and ethical responsibilities and the equity implications linked to the application of their knowledge and judgments. </a:t>
            </a:r>
          </a:p>
          <a:p>
            <a:pPr marL="720661" lvl="1" indent="-277177" defTabSz="886968">
              <a:spcBef>
                <a:spcPts val="600"/>
              </a:spcBef>
              <a:defRPr sz="776"/>
            </a:pPr>
            <a:endParaRPr sz="2716" dirty="0"/>
          </a:p>
          <a:p>
            <a:pPr marL="332613" indent="-332613" defTabSz="886968">
              <a:spcBef>
                <a:spcPts val="300"/>
              </a:spcBef>
              <a:defRPr sz="1552"/>
            </a:pPr>
            <a:r>
              <a:rPr dirty="0"/>
              <a:t>An accredited program should implement and be accountable for delivering its distinctive mission through the course of study it offers and through the learning outcomes it expects its graduates to attain. While all accredited degree programs must meet these standards, NASPAA recognizes that programs may have different missions with varying emphases. </a:t>
            </a:r>
          </a:p>
          <a:p>
            <a:pPr marL="332613" indent="-332613" defTabSz="886968">
              <a:spcBef>
                <a:spcPts val="300"/>
              </a:spcBef>
              <a:defRPr sz="1552"/>
            </a:pPr>
            <a:r>
              <a:rPr dirty="0"/>
              <a:t>The curriculum should demonstrate consistency and coherence in meeting the program’s mission. The program being reviewed should demonstrate how its curricular content matches the emphasis of its overall mission and public service values.</a:t>
            </a:r>
          </a:p>
        </p:txBody>
      </p:sp>
      <p:sp>
        <p:nvSpPr>
          <p:cNvPr id="391" name="Slide Number Placeholder 3"/>
          <p:cNvSpPr txBox="1">
            <a:spLocks noGrp="1"/>
          </p:cNvSpPr>
          <p:nvPr>
            <p:ph type="sldNum" sz="quarter" idx="2"/>
          </p:nvPr>
        </p:nvSpPr>
        <p:spPr>
          <a:xfrm>
            <a:off x="8871677" y="6322686"/>
            <a:ext cx="258624" cy="2483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Title 1"/>
          <p:cNvSpPr txBox="1">
            <a:spLocks noGrp="1"/>
          </p:cNvSpPr>
          <p:nvPr>
            <p:ph type="title"/>
          </p:nvPr>
        </p:nvSpPr>
        <p:spPr>
          <a:prstGeom prst="rect">
            <a:avLst/>
          </a:prstGeom>
        </p:spPr>
        <p:txBody>
          <a:bodyPr/>
          <a:lstStyle/>
          <a:p>
            <a:pPr>
              <a:defRPr sz="3200">
                <a:solidFill>
                  <a:srgbClr val="840017"/>
                </a:solidFill>
              </a:defRPr>
            </a:pPr>
            <a:r>
              <a:t>Standard 5 | </a:t>
            </a:r>
            <a:r>
              <a:rPr b="1"/>
              <a:t>Basic Assumption</a:t>
            </a:r>
          </a:p>
        </p:txBody>
      </p:sp>
      <p:sp>
        <p:nvSpPr>
          <p:cNvPr id="394" name="Content Placeholder 2"/>
          <p:cNvSpPr txBox="1">
            <a:spLocks noGrp="1"/>
          </p:cNvSpPr>
          <p:nvPr>
            <p:ph type="body" idx="1"/>
          </p:nvPr>
        </p:nvSpPr>
        <p:spPr>
          <a:xfrm>
            <a:off x="685800" y="1600200"/>
            <a:ext cx="8001000" cy="4114801"/>
          </a:xfrm>
          <a:prstGeom prst="rect">
            <a:avLst/>
          </a:prstGeom>
        </p:spPr>
        <p:txBody>
          <a:bodyPr/>
          <a:lstStyle/>
          <a:p>
            <a:pPr marL="339470" indent="-339470" defTabSz="905255">
              <a:spcBef>
                <a:spcPts val="400"/>
              </a:spcBef>
              <a:defRPr sz="1782"/>
            </a:pPr>
            <a:r>
              <a:rPr dirty="0"/>
              <a:t>NASPAA intends the accreditation process to be developmental that is to advance the public esteem for all the programs that it accredits as well as to improve the education effectiveness for each degree program.  </a:t>
            </a:r>
          </a:p>
          <a:p>
            <a:pPr marL="339470" indent="-339470" defTabSz="905255">
              <a:spcBef>
                <a:spcPts val="400"/>
              </a:spcBef>
              <a:defRPr sz="1782"/>
            </a:pPr>
            <a:r>
              <a:rPr dirty="0"/>
              <a:t>The program that provides accurate information on student learning and student attainment of required competencies will not be held to an ideal standard of perfection.</a:t>
            </a:r>
          </a:p>
          <a:p>
            <a:pPr marL="339470" indent="-339470" defTabSz="905255">
              <a:spcBef>
                <a:spcPts val="400"/>
              </a:spcBef>
              <a:defRPr sz="1782"/>
            </a:pPr>
            <a:r>
              <a:rPr dirty="0"/>
              <a:t>The program will be expected to demonstrate that it understands the competencies expected of graduates, that it has instituted teaching and learning methods to ensure that students attain these competencies, and, where evidence of student learning does not meet program expectation, that action has been taken to improve performance.</a:t>
            </a:r>
          </a:p>
          <a:p>
            <a:pPr marL="339470" indent="-339470" defTabSz="905255">
              <a:spcBef>
                <a:spcPts val="400"/>
              </a:spcBef>
              <a:defRPr sz="1782" b="1"/>
            </a:pPr>
            <a:r>
              <a:rPr dirty="0"/>
              <a:t>The overall assumption is that students will graduate from the program with the necessary competencies to embody the program’s mission statement and public service values.</a:t>
            </a:r>
          </a:p>
        </p:txBody>
      </p:sp>
      <p:sp>
        <p:nvSpPr>
          <p:cNvPr id="395" name="Slide Number Placeholder 3"/>
          <p:cNvSpPr txBox="1">
            <a:spLocks noGrp="1"/>
          </p:cNvSpPr>
          <p:nvPr>
            <p:ph type="sldNum" sz="quarter" idx="2"/>
          </p:nvPr>
        </p:nvSpPr>
        <p:spPr>
          <a:xfrm>
            <a:off x="8871677" y="6322686"/>
            <a:ext cx="258624" cy="2483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52817</TotalTime>
  <Words>1606</Words>
  <Application>Microsoft Office PowerPoint</Application>
  <PresentationFormat>On-screen Show (4:3)</PresentationFormat>
  <Paragraphs>177</Paragraphs>
  <Slides>20</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Session 3: 12:00pm-12:50pm  Student Learning Assessment</vt:lpstr>
      <vt:lpstr>Session Facilitators</vt:lpstr>
      <vt:lpstr>Facilitators’ Bios</vt:lpstr>
      <vt:lpstr>Overview</vt:lpstr>
      <vt:lpstr>PowerPoint Presentation</vt:lpstr>
      <vt:lpstr>PowerPoint Presentation</vt:lpstr>
      <vt:lpstr>Standard 5.1 | Universal Required Competencies  </vt:lpstr>
      <vt:lpstr>Standard 5 |Rationale</vt:lpstr>
      <vt:lpstr>Standard 5 | Basic Assumption</vt:lpstr>
      <vt:lpstr>Standard 5 | Basis of Judgment</vt:lpstr>
      <vt:lpstr>One Assessment Cycle</vt:lpstr>
      <vt:lpstr>Assessment Planning</vt:lpstr>
      <vt:lpstr>Assessment | Linking Objectives to Curriculum</vt:lpstr>
      <vt:lpstr>PowerPoint Presentation</vt:lpstr>
      <vt:lpstr>PowerPoint Presentation</vt:lpstr>
      <vt:lpstr>PowerPoint Presentation</vt:lpstr>
      <vt:lpstr>Best Practices </vt:lpstr>
      <vt:lpstr>Before you leave …</vt:lpstr>
      <vt:lpstr>Peer Examples |Assessment Plans</vt:lpstr>
      <vt:lpstr>Thank You! After Lunch, Join Us for Session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2020 NASPAA  Accreditation Institute!</dc:title>
  <dc:creator>RaJade M Berry-James PhD</dc:creator>
  <cp:lastModifiedBy>RaJade M Berry-James PhD</cp:lastModifiedBy>
  <cp:revision>50</cp:revision>
  <dcterms:modified xsi:type="dcterms:W3CDTF">2020-10-13T16:08:38Z</dcterms:modified>
</cp:coreProperties>
</file>