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76" r:id="rId2"/>
    <p:sldId id="340" r:id="rId3"/>
    <p:sldId id="377" r:id="rId4"/>
    <p:sldId id="277" r:id="rId5"/>
    <p:sldId id="370" r:id="rId6"/>
    <p:sldId id="278" r:id="rId7"/>
    <p:sldId id="279" r:id="rId8"/>
    <p:sldId id="280" r:id="rId9"/>
    <p:sldId id="281" r:id="rId10"/>
    <p:sldId id="282" r:id="rId11"/>
    <p:sldId id="372" r:id="rId12"/>
    <p:sldId id="283" r:id="rId13"/>
    <p:sldId id="284" r:id="rId14"/>
    <p:sldId id="285" r:id="rId15"/>
    <p:sldId id="286" r:id="rId16"/>
    <p:sldId id="287" r:id="rId17"/>
    <p:sldId id="288" r:id="rId18"/>
    <p:sldId id="289" r:id="rId19"/>
    <p:sldId id="290" r:id="rId20"/>
    <p:sldId id="291" r:id="rId21"/>
    <p:sldId id="292" r:id="rId22"/>
    <p:sldId id="293" r:id="rId23"/>
    <p:sldId id="376"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Jade M Berry-James PhD" initials="RMBP" lastIdx="1" clrIdx="0">
    <p:extLst>
      <p:ext uri="{19B8F6BF-5375-455C-9EA6-DF929625EA0E}">
        <p15:presenceInfo xmlns:p15="http://schemas.microsoft.com/office/powerpoint/2012/main" userId="S-1-5-21-2670277017-1606584948-3883025002-2164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00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16" autoAdjust="0"/>
    <p:restoredTop sz="94660"/>
  </p:normalViewPr>
  <p:slideViewPr>
    <p:cSldViewPr snapToGrid="0">
      <p:cViewPr varScale="1">
        <p:scale>
          <a:sx n="65" d="100"/>
          <a:sy n="65" d="100"/>
        </p:scale>
        <p:origin x="116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1143000" y="685800"/>
            <a:ext cx="4572000" cy="3429000"/>
          </a:xfrm>
          <a:prstGeom prst="rect">
            <a:avLst/>
          </a:prstGeom>
        </p:spPr>
        <p:txBody>
          <a:bodyPr/>
          <a:lstStyle/>
          <a:p>
            <a:endParaRPr/>
          </a:p>
        </p:txBody>
      </p:sp>
      <p:sp>
        <p:nvSpPr>
          <p:cNvPr id="148" name="Shape 14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Shape 277"/>
          <p:cNvSpPr>
            <a:spLocks noGrp="1" noRot="1" noChangeAspect="1"/>
          </p:cNvSpPr>
          <p:nvPr>
            <p:ph type="sldImg"/>
          </p:nvPr>
        </p:nvSpPr>
        <p:spPr>
          <a:prstGeom prst="rect">
            <a:avLst/>
          </a:prstGeom>
        </p:spPr>
        <p:txBody>
          <a:bodyPr/>
          <a:lstStyle/>
          <a:p>
            <a:endParaRPr/>
          </a:p>
        </p:txBody>
      </p:sp>
      <p:sp>
        <p:nvSpPr>
          <p:cNvPr id="278" name="Shape 278"/>
          <p:cNvSpPr>
            <a:spLocks noGrp="1"/>
          </p:cNvSpPr>
          <p:nvPr>
            <p:ph type="body" sz="quarter" idx="1"/>
          </p:nvPr>
        </p:nvSpPr>
        <p:spPr>
          <a:prstGeom prst="rect">
            <a:avLst/>
          </a:prstGeom>
        </p:spPr>
        <p:txBody>
          <a:bodyPr/>
          <a:lstStyle/>
          <a:p>
            <a:r>
              <a:t>RBJ</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Shape 297"/>
          <p:cNvSpPr>
            <a:spLocks noGrp="1" noRot="1" noChangeAspect="1"/>
          </p:cNvSpPr>
          <p:nvPr>
            <p:ph type="sldImg"/>
          </p:nvPr>
        </p:nvSpPr>
        <p:spPr>
          <a:prstGeom prst="rect">
            <a:avLst/>
          </a:prstGeom>
        </p:spPr>
        <p:txBody>
          <a:bodyPr/>
          <a:lstStyle/>
          <a:p>
            <a:endParaRPr/>
          </a:p>
        </p:txBody>
      </p:sp>
      <p:sp>
        <p:nvSpPr>
          <p:cNvPr id="298" name="Shape 298"/>
          <p:cNvSpPr>
            <a:spLocks noGrp="1"/>
          </p:cNvSpPr>
          <p:nvPr>
            <p:ph type="body" sz="quarter" idx="1"/>
          </p:nvPr>
        </p:nvSpPr>
        <p:spPr>
          <a:prstGeom prst="rect">
            <a:avLst/>
          </a:prstGeom>
        </p:spPr>
        <p:txBody>
          <a:bodyPr/>
          <a:lstStyle/>
          <a:p>
            <a:r>
              <a:t>1.1.2: Describe the processes used to develop and review the mission statement, how the mission statement influences </a:t>
            </a:r>
            <a:r>
              <a:rPr b="1"/>
              <a:t>goal-setting </a:t>
            </a:r>
            <a:r>
              <a:t>and </a:t>
            </a:r>
            <a:r>
              <a:rPr b="1"/>
              <a:t>decision making</a:t>
            </a:r>
            <a:r>
              <a:t>, and how and to whom the program disseminates its mission. </a:t>
            </a:r>
          </a:p>
          <a:p>
            <a:endParaRPr/>
          </a:p>
          <a:p>
            <a:r>
              <a:t>1.2.1: Identify primary mission-based program goals, explicitly declare, operationally define, and justify program performance expectations stated in, or implied by, its mission and its mission-defined goals and objectives. Describe how program goals and objectives align with the mission and public service values in Standard 1. Include a logic model (Inputs, Activities, Outputs, and Outcomes [Achievement of Mission-based Program Goals]) as a visual tool to illustrate how what is being measured contributes to an evaluation of programmatic outcomes and how achievement of these outcomes delivers on promises made in mission statement.  Logic model uploaded into Self-Study Appendices page.  </a:t>
            </a:r>
          </a:p>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Shape 307"/>
          <p:cNvSpPr>
            <a:spLocks noGrp="1" noRot="1" noChangeAspect="1"/>
          </p:cNvSpPr>
          <p:nvPr>
            <p:ph type="sldImg"/>
          </p:nvPr>
        </p:nvSpPr>
        <p:spPr>
          <a:prstGeom prst="rect">
            <a:avLst/>
          </a:prstGeom>
        </p:spPr>
        <p:txBody>
          <a:bodyPr/>
          <a:lstStyle/>
          <a:p>
            <a:endParaRPr/>
          </a:p>
        </p:txBody>
      </p:sp>
      <p:sp>
        <p:nvSpPr>
          <p:cNvPr id="308" name="Shape 308"/>
          <p:cNvSpPr>
            <a:spLocks noGrp="1"/>
          </p:cNvSpPr>
          <p:nvPr>
            <p:ph type="body" sz="quarter" idx="1"/>
          </p:nvPr>
        </p:nvSpPr>
        <p:spPr>
          <a:prstGeom prst="rect">
            <a:avLst/>
          </a:prstGeom>
        </p:spPr>
        <p:txBody>
          <a:bodyPr/>
          <a:lstStyle/>
          <a:p>
            <a:r>
              <a:t>1.1.2: Describe the processes used to develop and review the mission statement, how the mission statement influences </a:t>
            </a:r>
            <a:r>
              <a:rPr b="1"/>
              <a:t>goal-setting </a:t>
            </a:r>
            <a:r>
              <a:t>and </a:t>
            </a:r>
            <a:r>
              <a:rPr b="1"/>
              <a:t>decision making</a:t>
            </a:r>
            <a:r>
              <a:t>, and how and to whom the program disseminates its mission. </a:t>
            </a:r>
          </a:p>
          <a:p>
            <a:endParaRPr/>
          </a:p>
          <a:p>
            <a:r>
              <a:t>1.2.1: Identify primary mission-based program goals, explicitly declare, operationally define, and justify program performance expectations stated in, or implied by, its mission and its mission-defined goals and objectives. Describe how program goals and objectives align with the mission and public service values in Standard 1. Include a logic model (Inputs, Activities, Outputs, and Outcomes [Achievement of Mission-based Program Goals]) as a visual tool to illustrate how what is being measured contributes to an evaluation of programmatic outcomes and how achievement of these outcomes delivers on promises made in mission statement.  Logic model uploaded into Self-Study Appendices page.  </a:t>
            </a:r>
          </a:p>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Shape 354"/>
          <p:cNvSpPr>
            <a:spLocks noGrp="1" noRot="1" noChangeAspect="1"/>
          </p:cNvSpPr>
          <p:nvPr>
            <p:ph type="sldImg"/>
          </p:nvPr>
        </p:nvSpPr>
        <p:spPr>
          <a:prstGeom prst="rect">
            <a:avLst/>
          </a:prstGeom>
        </p:spPr>
        <p:txBody>
          <a:bodyPr/>
          <a:lstStyle/>
          <a:p>
            <a:endParaRPr/>
          </a:p>
        </p:txBody>
      </p:sp>
      <p:sp>
        <p:nvSpPr>
          <p:cNvPr id="355" name="Shape 355"/>
          <p:cNvSpPr>
            <a:spLocks noGrp="1"/>
          </p:cNvSpPr>
          <p:nvPr>
            <p:ph type="body" sz="quarter" idx="1"/>
          </p:nvPr>
        </p:nvSpPr>
        <p:spPr>
          <a:prstGeom prst="rect">
            <a:avLst/>
          </a:prstGeom>
        </p:spPr>
        <p:txBody>
          <a:bodyPr/>
          <a:lstStyle/>
          <a:p>
            <a:r>
              <a:rPr dirty="0"/>
              <a:t>Assign Breakout Rooms for Faculty Diversity, Student Diversity and Student Learning. Have facilitators monitor activity in breakrooms, ask for volunteer to report back.</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4" name="Rectangle 10"/>
          <p:cNvSpPr/>
          <p:nvPr/>
        </p:nvSpPr>
        <p:spPr>
          <a:xfrm rot="5400000">
            <a:off x="4381500" y="-4289034"/>
            <a:ext cx="381000" cy="9144001"/>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a:p>
        </p:txBody>
      </p:sp>
      <p:sp>
        <p:nvSpPr>
          <p:cNvPr id="15" name="Rectangle 9"/>
          <p:cNvSpPr/>
          <p:nvPr/>
        </p:nvSpPr>
        <p:spPr>
          <a:xfrm>
            <a:off x="152400" y="0"/>
            <a:ext cx="381000" cy="6858000"/>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a:p>
        </p:txBody>
      </p:sp>
      <p:sp>
        <p:nvSpPr>
          <p:cNvPr id="16"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7"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pic>
        <p:nvPicPr>
          <p:cNvPr id="18" name="Picture 7" descr="Picture 7"/>
          <p:cNvPicPr>
            <a:picLocks noChangeAspect="1"/>
          </p:cNvPicPr>
          <p:nvPr/>
        </p:nvPicPr>
        <p:blipFill>
          <a:blip r:embed="rId2">
            <a:extLst/>
          </a:blip>
          <a:stretch>
            <a:fillRect/>
          </a:stretch>
        </p:blipFill>
        <p:spPr>
          <a:xfrm>
            <a:off x="152400" y="473466"/>
            <a:ext cx="2711002" cy="1283209"/>
          </a:xfrm>
          <a:prstGeom prst="rect">
            <a:avLst/>
          </a:prstGeom>
          <a:ln w="12700">
            <a:miter lim="400000"/>
          </a:ln>
        </p:spPr>
      </p:pic>
      <p:sp>
        <p:nvSpPr>
          <p:cNvPr id="19" name="Slide Number"/>
          <p:cNvSpPr txBox="1">
            <a:spLocks noGrp="1"/>
          </p:cNvSpPr>
          <p:nvPr>
            <p:ph type="sldNum" sz="quarter" idx="2"/>
          </p:nvPr>
        </p:nvSpPr>
        <p:spPr>
          <a:xfrm>
            <a:off x="4419600" y="6172200"/>
            <a:ext cx="2133600" cy="368301"/>
          </a:xfrm>
          <a:prstGeom prst="rect">
            <a:avLst/>
          </a:prstGeom>
        </p:spPr>
        <p:txBody>
          <a:bodyPr/>
          <a:lstStyle>
            <a:lvl1pPr>
              <a:defRPr>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36" name="Rectangle 10"/>
          <p:cNvSpPr/>
          <p:nvPr/>
        </p:nvSpPr>
        <p:spPr>
          <a:xfrm rot="5400000">
            <a:off x="4429125" y="-3502525"/>
            <a:ext cx="285750" cy="9144001"/>
          </a:xfrm>
          <a:prstGeom prst="rect">
            <a:avLst/>
          </a:prstGeom>
          <a:solidFill>
            <a:srgbClr val="840017"/>
          </a:solidFill>
          <a:ln w="12700">
            <a:solidFill>
              <a:srgbClr val="840017"/>
            </a:solidFill>
          </a:ln>
        </p:spPr>
        <p:txBody>
          <a:bodyPr lIns="34289" tIns="34289" rIns="34289" bIns="34289" anchor="ctr"/>
          <a:lstStyle/>
          <a:p>
            <a:pPr algn="ctr">
              <a:defRPr>
                <a:solidFill>
                  <a:srgbClr val="FFFFFF"/>
                </a:solidFill>
              </a:defRPr>
            </a:pPr>
            <a:endParaRPr/>
          </a:p>
        </p:txBody>
      </p:sp>
      <p:sp>
        <p:nvSpPr>
          <p:cNvPr id="137" name="Rectangle 9"/>
          <p:cNvSpPr/>
          <p:nvPr/>
        </p:nvSpPr>
        <p:spPr>
          <a:xfrm>
            <a:off x="152400" y="857250"/>
            <a:ext cx="381000" cy="5143500"/>
          </a:xfrm>
          <a:prstGeom prst="rect">
            <a:avLst/>
          </a:prstGeom>
          <a:solidFill>
            <a:srgbClr val="840017"/>
          </a:solidFill>
          <a:ln w="12700">
            <a:solidFill>
              <a:srgbClr val="840017"/>
            </a:solidFill>
          </a:ln>
        </p:spPr>
        <p:txBody>
          <a:bodyPr lIns="34289" tIns="34289" rIns="34289" bIns="34289" anchor="ctr"/>
          <a:lstStyle/>
          <a:p>
            <a:pPr algn="ctr">
              <a:defRPr>
                <a:solidFill>
                  <a:srgbClr val="FFFFFF"/>
                </a:solidFill>
              </a:defRPr>
            </a:pPr>
            <a:endParaRPr/>
          </a:p>
        </p:txBody>
      </p:sp>
      <p:sp>
        <p:nvSpPr>
          <p:cNvPr id="138" name="Title Text"/>
          <p:cNvSpPr txBox="1">
            <a:spLocks noGrp="1"/>
          </p:cNvSpPr>
          <p:nvPr>
            <p:ph type="title"/>
          </p:nvPr>
        </p:nvSpPr>
        <p:spPr>
          <a:xfrm>
            <a:off x="685800" y="2455069"/>
            <a:ext cx="7772400" cy="1102520"/>
          </a:xfrm>
          <a:prstGeom prst="rect">
            <a:avLst/>
          </a:prstGeom>
        </p:spPr>
        <p:txBody>
          <a:bodyPr lIns="34289" tIns="34289" rIns="34289" bIns="34289"/>
          <a:lstStyle/>
          <a:p>
            <a:r>
              <a:t>Title Text</a:t>
            </a:r>
          </a:p>
        </p:txBody>
      </p:sp>
      <p:sp>
        <p:nvSpPr>
          <p:cNvPr id="139" name="Body Level One…"/>
          <p:cNvSpPr txBox="1">
            <a:spLocks noGrp="1"/>
          </p:cNvSpPr>
          <p:nvPr>
            <p:ph type="body" sz="quarter" idx="1"/>
          </p:nvPr>
        </p:nvSpPr>
        <p:spPr>
          <a:xfrm>
            <a:off x="1371600" y="3771900"/>
            <a:ext cx="6400800" cy="1314450"/>
          </a:xfrm>
          <a:prstGeom prst="rect">
            <a:avLst/>
          </a:prstGeom>
        </p:spPr>
        <p:txBody>
          <a:bodyPr lIns="34289" tIns="34289" rIns="34289" bIns="34289"/>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pic>
        <p:nvPicPr>
          <p:cNvPr id="140" name="Picture 7" descr="Picture 7"/>
          <p:cNvPicPr>
            <a:picLocks noChangeAspect="1"/>
          </p:cNvPicPr>
          <p:nvPr/>
        </p:nvPicPr>
        <p:blipFill>
          <a:blip r:embed="rId2">
            <a:extLst/>
          </a:blip>
          <a:stretch>
            <a:fillRect/>
          </a:stretch>
        </p:blipFill>
        <p:spPr>
          <a:xfrm>
            <a:off x="152400" y="1212350"/>
            <a:ext cx="2711002" cy="962407"/>
          </a:xfrm>
          <a:prstGeom prst="rect">
            <a:avLst/>
          </a:prstGeom>
          <a:ln w="12700">
            <a:miter lim="400000"/>
          </a:ln>
        </p:spPr>
      </p:pic>
      <p:sp>
        <p:nvSpPr>
          <p:cNvPr id="141" name="Slide Number"/>
          <p:cNvSpPr txBox="1">
            <a:spLocks noGrp="1"/>
          </p:cNvSpPr>
          <p:nvPr>
            <p:ph type="sldNum" sz="quarter" idx="2"/>
          </p:nvPr>
        </p:nvSpPr>
        <p:spPr>
          <a:xfrm>
            <a:off x="4419600" y="5484812"/>
            <a:ext cx="2133600" cy="279401"/>
          </a:xfrm>
          <a:prstGeom prst="rect">
            <a:avLst/>
          </a:prstGeom>
        </p:spPr>
        <p:txBody>
          <a:bodyPr lIns="34289" tIns="34289" rIns="34289" bIns="34289"/>
          <a:lstStyle>
            <a:lvl1pPr>
              <a:defRPr>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Title Text"/>
          <p:cNvSpPr txBox="1">
            <a:spLocks noGrp="1"/>
          </p:cNvSpPr>
          <p:nvPr>
            <p:ph type="title"/>
          </p:nvPr>
        </p:nvSpPr>
        <p:spPr>
          <a:prstGeom prst="rect">
            <a:avLst/>
          </a:prstGeom>
        </p:spPr>
        <p:txBody>
          <a:bodyPr/>
          <a:lstStyle/>
          <a:p>
            <a:r>
              <a:t>Title Text</a:t>
            </a:r>
          </a:p>
        </p:txBody>
      </p:sp>
      <p:sp>
        <p:nvSpPr>
          <p:cNvPr id="2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5"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6"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7" name="Rectangle 6"/>
          <p:cNvSpPr/>
          <p:nvPr/>
        </p:nvSpPr>
        <p:spPr>
          <a:xfrm rot="5400000">
            <a:off x="4381500" y="1866900"/>
            <a:ext cx="381000" cy="9144000"/>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a:p>
        </p:txBody>
      </p:sp>
      <p:sp>
        <p:nvSpPr>
          <p:cNvPr id="38" name="Rectangle 7"/>
          <p:cNvSpPr/>
          <p:nvPr/>
        </p:nvSpPr>
        <p:spPr>
          <a:xfrm>
            <a:off x="152400" y="0"/>
            <a:ext cx="381000" cy="6858000"/>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a:p>
        </p:txBody>
      </p:sp>
      <p:pic>
        <p:nvPicPr>
          <p:cNvPr id="39" name="Picture 8" descr="Picture 8"/>
          <p:cNvPicPr>
            <a:picLocks noChangeAspect="1"/>
          </p:cNvPicPr>
          <p:nvPr/>
        </p:nvPicPr>
        <p:blipFill>
          <a:blip r:embed="rId2">
            <a:extLst/>
          </a:blip>
          <a:stretch>
            <a:fillRect/>
          </a:stretch>
        </p:blipFill>
        <p:spPr>
          <a:xfrm>
            <a:off x="122433" y="6115048"/>
            <a:ext cx="1187454" cy="647702"/>
          </a:xfrm>
          <a:prstGeom prst="rect">
            <a:avLst/>
          </a:prstGeom>
          <a:ln w="12700">
            <a:miter lim="400000"/>
          </a:ln>
        </p:spPr>
      </p:pic>
      <p:sp>
        <p:nvSpPr>
          <p:cNvPr id="40" name="Slide Number Placeholder 12"/>
          <p:cNvSpPr txBox="1"/>
          <p:nvPr/>
        </p:nvSpPr>
        <p:spPr>
          <a:xfrm>
            <a:off x="5137420" y="6322686"/>
            <a:ext cx="3947161" cy="2483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r">
              <a:defRPr sz="1200">
                <a:solidFill>
                  <a:srgbClr val="FFFFFF"/>
                </a:solidFill>
              </a:defRPr>
            </a:lvl1pPr>
          </a:lstStyle>
          <a:p>
            <a:r>
              <a:t>NASPAA – The Global Standard in Public Service Education</a:t>
            </a:r>
          </a:p>
        </p:txBody>
      </p:sp>
      <p:sp>
        <p:nvSpPr>
          <p:cNvPr id="41" name="Slide Number"/>
          <p:cNvSpPr txBox="1">
            <a:spLocks noGrp="1"/>
          </p:cNvSpPr>
          <p:nvPr>
            <p:ph type="sldNum" sz="quarter" idx="2"/>
          </p:nvPr>
        </p:nvSpPr>
        <p:spPr>
          <a:xfrm>
            <a:off x="4419600" y="6172200"/>
            <a:ext cx="2133600" cy="368301"/>
          </a:xfrm>
          <a:prstGeom prst="rect">
            <a:avLst/>
          </a:prstGeom>
        </p:spPr>
        <p:txBody>
          <a:bodyPr/>
          <a:lstStyle>
            <a:lvl1pPr>
              <a:defRPr>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9" name="Text Placeholder 4"/>
          <p:cNvSpPr>
            <a:spLocks noGrp="1"/>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60" name="Slide Number"/>
          <p:cNvSpPr txBox="1">
            <a:spLocks noGrp="1"/>
          </p:cNvSpPr>
          <p:nvPr>
            <p:ph type="sldNum" sz="quarter" idx="2"/>
          </p:nvPr>
        </p:nvSpPr>
        <p:spPr>
          <a:xfrm>
            <a:off x="8428176" y="6414760"/>
            <a:ext cx="258624" cy="248305"/>
          </a:xfrm>
          <a:prstGeom prst="rect">
            <a:avLst/>
          </a:prstGeom>
        </p:spPr>
        <p:txBody>
          <a:bodyPr/>
          <a:lstStyle>
            <a:lvl1pPr>
              <a:defRPr>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67" name="Title Text"/>
          <p:cNvSpPr txBox="1">
            <a:spLocks noGrp="1"/>
          </p:cNvSpPr>
          <p:nvPr>
            <p:ph type="title"/>
          </p:nvPr>
        </p:nvSpPr>
        <p:spPr>
          <a:prstGeom prst="rect">
            <a:avLst/>
          </a:prstGeom>
        </p:spPr>
        <p:txBody>
          <a:bodyPr/>
          <a:lstStyle/>
          <a:p>
            <a:r>
              <a:t>Title Text</a:t>
            </a:r>
          </a:p>
        </p:txBody>
      </p:sp>
      <p:sp>
        <p:nvSpPr>
          <p:cNvPr id="68" name="Slide Number"/>
          <p:cNvSpPr txBox="1">
            <a:spLocks noGrp="1"/>
          </p:cNvSpPr>
          <p:nvPr>
            <p:ph type="sldNum" sz="quarter" idx="2"/>
          </p:nvPr>
        </p:nvSpPr>
        <p:spPr>
          <a:xfrm>
            <a:off x="8428176" y="6414760"/>
            <a:ext cx="258624" cy="248305"/>
          </a:xfrm>
          <a:prstGeom prst="rect">
            <a:avLst/>
          </a:prstGeom>
        </p:spPr>
        <p:txBody>
          <a:bodyPr/>
          <a:lstStyle>
            <a:lvl1pPr>
              <a:defRPr>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75" name="Slide Number"/>
          <p:cNvSpPr txBox="1">
            <a:spLocks noGrp="1"/>
          </p:cNvSpPr>
          <p:nvPr>
            <p:ph type="sldNum" sz="quarter" idx="2"/>
          </p:nvPr>
        </p:nvSpPr>
        <p:spPr>
          <a:xfrm>
            <a:off x="8428176" y="6414760"/>
            <a:ext cx="258624" cy="248305"/>
          </a:xfrm>
          <a:prstGeom prst="rect">
            <a:avLst/>
          </a:prstGeom>
        </p:spPr>
        <p:txBody>
          <a:bodyPr/>
          <a:lstStyle>
            <a:lvl1pPr>
              <a:defRPr>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8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4" name="Text Placeholder 3"/>
          <p:cNvSpPr>
            <a:spLocks noGrp="1"/>
          </p:cNvSpPr>
          <p:nvPr>
            <p:ph type="body" sz="half" idx="21"/>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85" name="Slide Number"/>
          <p:cNvSpPr txBox="1">
            <a:spLocks noGrp="1"/>
          </p:cNvSpPr>
          <p:nvPr>
            <p:ph type="sldNum" sz="quarter" idx="2"/>
          </p:nvPr>
        </p:nvSpPr>
        <p:spPr>
          <a:xfrm>
            <a:off x="8428176" y="6414760"/>
            <a:ext cx="258624" cy="248305"/>
          </a:xfrm>
          <a:prstGeom prst="rect">
            <a:avLst/>
          </a:prstGeom>
        </p:spPr>
        <p:txBody>
          <a:bodyPr/>
          <a:lstStyle>
            <a:lvl1pPr>
              <a:defRPr>
                <a:solidFill>
                  <a:srgbClr val="888888"/>
                </a:solidFill>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92"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93" name="Picture Placeholder 2"/>
          <p:cNvSpPr>
            <a:spLocks noGrp="1"/>
          </p:cNvSpPr>
          <p:nvPr>
            <p:ph type="pic" sz="half" idx="21"/>
          </p:nvPr>
        </p:nvSpPr>
        <p:spPr>
          <a:xfrm>
            <a:off x="1792288" y="612775"/>
            <a:ext cx="5486401" cy="4114800"/>
          </a:xfrm>
          <a:prstGeom prst="rect">
            <a:avLst/>
          </a:prstGeom>
        </p:spPr>
        <p:txBody>
          <a:bodyPr lIns="91439" rIns="91439">
            <a:noAutofit/>
          </a:bodyPr>
          <a:lstStyle/>
          <a:p>
            <a:endParaRPr/>
          </a:p>
        </p:txBody>
      </p:sp>
      <p:sp>
        <p:nvSpPr>
          <p:cNvPr id="94"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5" name="Slide Number"/>
          <p:cNvSpPr txBox="1">
            <a:spLocks noGrp="1"/>
          </p:cNvSpPr>
          <p:nvPr>
            <p:ph type="sldNum" sz="quarter" idx="2"/>
          </p:nvPr>
        </p:nvSpPr>
        <p:spPr>
          <a:xfrm>
            <a:off x="8428176" y="6414760"/>
            <a:ext cx="258624" cy="248305"/>
          </a:xfrm>
          <a:prstGeom prst="rect">
            <a:avLst/>
          </a:prstGeom>
        </p:spPr>
        <p:txBody>
          <a:bodyPr/>
          <a:lstStyle>
            <a:lvl1pPr>
              <a:defRPr>
                <a:solidFill>
                  <a:srgbClr val="888888"/>
                </a:solidFill>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Rectangle 6"/>
          <p:cNvSpPr/>
          <p:nvPr/>
        </p:nvSpPr>
        <p:spPr>
          <a:xfrm rot="5400000">
            <a:off x="4381500" y="1866900"/>
            <a:ext cx="381000" cy="9144000"/>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a:p>
        </p:txBody>
      </p:sp>
      <p:sp>
        <p:nvSpPr>
          <p:cNvPr id="5" name="Rectangle 7"/>
          <p:cNvSpPr/>
          <p:nvPr/>
        </p:nvSpPr>
        <p:spPr>
          <a:xfrm>
            <a:off x="152400" y="0"/>
            <a:ext cx="381000" cy="6858000"/>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a:p>
        </p:txBody>
      </p:sp>
      <p:pic>
        <p:nvPicPr>
          <p:cNvPr id="6" name="Picture 9" descr="Picture 9"/>
          <p:cNvPicPr>
            <a:picLocks noChangeAspect="1"/>
          </p:cNvPicPr>
          <p:nvPr/>
        </p:nvPicPr>
        <p:blipFill>
          <a:blip r:embed="rId12">
            <a:extLst/>
          </a:blip>
          <a:stretch>
            <a:fillRect/>
          </a:stretch>
        </p:blipFill>
        <p:spPr>
          <a:xfrm>
            <a:off x="122433" y="6115048"/>
            <a:ext cx="1187454" cy="647702"/>
          </a:xfrm>
          <a:prstGeom prst="rect">
            <a:avLst/>
          </a:prstGeom>
          <a:ln w="12700">
            <a:miter lim="400000"/>
          </a:ln>
        </p:spPr>
      </p:pic>
      <p:sp>
        <p:nvSpPr>
          <p:cNvPr id="7" name="Slide Number"/>
          <p:cNvSpPr txBox="1">
            <a:spLocks noGrp="1"/>
          </p:cNvSpPr>
          <p:nvPr>
            <p:ph type="sldNum" sz="quarter" idx="2"/>
          </p:nvPr>
        </p:nvSpPr>
        <p:spPr>
          <a:xfrm>
            <a:off x="8871677" y="6322686"/>
            <a:ext cx="258624" cy="248306"/>
          </a:xfrm>
          <a:prstGeom prst="rect">
            <a:avLst/>
          </a:prstGeom>
          <a:ln w="12700">
            <a:miter lim="400000"/>
          </a:ln>
        </p:spPr>
        <p:txBody>
          <a:bodyPr wrap="none" lIns="45719" rIns="45719" anchor="ctr">
            <a:spAutoFit/>
          </a:bodyPr>
          <a:lstStyle>
            <a:lvl1pPr algn="r">
              <a:defRPr sz="1200">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1" r:id="rId10"/>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www.naspaa.org/media/524" TargetMode="External"/><Relationship Id="rId13" Type="http://schemas.openxmlformats.org/officeDocument/2006/relationships/hyperlink" Target="https://www.naspaa.org/media/528" TargetMode="External"/><Relationship Id="rId3" Type="http://schemas.openxmlformats.org/officeDocument/2006/relationships/hyperlink" Target="https://www.naspaa.org/media/519" TargetMode="External"/><Relationship Id="rId7" Type="http://schemas.openxmlformats.org/officeDocument/2006/relationships/hyperlink" Target="https://www.naspaa.org/media/523" TargetMode="External"/><Relationship Id="rId12" Type="http://schemas.openxmlformats.org/officeDocument/2006/relationships/hyperlink" Target="https://www.naspaa.org/media/529" TargetMode="External"/><Relationship Id="rId2" Type="http://schemas.openxmlformats.org/officeDocument/2006/relationships/hyperlink" Target="https://www.naspaa.org/doc/doha-institute-diversity-plan-2019-20" TargetMode="External"/><Relationship Id="rId1" Type="http://schemas.openxmlformats.org/officeDocument/2006/relationships/slideLayout" Target="../slideLayouts/slideLayout2.xml"/><Relationship Id="rId6" Type="http://schemas.openxmlformats.org/officeDocument/2006/relationships/hyperlink" Target="https://www.naspaa.org/media/522" TargetMode="External"/><Relationship Id="rId11" Type="http://schemas.openxmlformats.org/officeDocument/2006/relationships/hyperlink" Target="https://www.naspaa.org/media/527" TargetMode="External"/><Relationship Id="rId5" Type="http://schemas.openxmlformats.org/officeDocument/2006/relationships/hyperlink" Target="https://www.naspaa.org/media/521" TargetMode="External"/><Relationship Id="rId10" Type="http://schemas.openxmlformats.org/officeDocument/2006/relationships/hyperlink" Target="https://www.naspaa.org/media/526" TargetMode="External"/><Relationship Id="rId4" Type="http://schemas.openxmlformats.org/officeDocument/2006/relationships/hyperlink" Target="https://www.naspaa.org/media/520" TargetMode="External"/><Relationship Id="rId9" Type="http://schemas.openxmlformats.org/officeDocument/2006/relationships/hyperlink" Target="https://www.naspaa.org/media/525" TargetMode="External"/><Relationship Id="rId14" Type="http://schemas.openxmlformats.org/officeDocument/2006/relationships/hyperlink" Target="https://www.naspaa.org/accreditation/standards-and-guidance/peer-examples"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Title 1"/>
          <p:cNvSpPr txBox="1">
            <a:spLocks noGrp="1"/>
          </p:cNvSpPr>
          <p:nvPr>
            <p:ph type="ctrTitle"/>
          </p:nvPr>
        </p:nvSpPr>
        <p:spPr>
          <a:xfrm>
            <a:off x="914400" y="2362200"/>
            <a:ext cx="7772400" cy="1470025"/>
          </a:xfrm>
          <a:prstGeom prst="rect">
            <a:avLst/>
          </a:prstGeom>
        </p:spPr>
        <p:txBody>
          <a:bodyPr>
            <a:noAutofit/>
          </a:bodyPr>
          <a:lstStyle/>
          <a:p>
            <a:pPr defTabSz="539495">
              <a:defRPr sz="2300" b="1">
                <a:solidFill>
                  <a:srgbClr val="840017"/>
                </a:solidFill>
              </a:defRPr>
            </a:pPr>
            <a:r>
              <a:rPr sz="3200" dirty="0"/>
              <a:t>Session 2:</a:t>
            </a:r>
            <a:br>
              <a:rPr sz="3200" dirty="0"/>
            </a:br>
            <a:r>
              <a:rPr sz="3200" dirty="0">
                <a:solidFill>
                  <a:srgbClr val="000000"/>
                </a:solidFill>
              </a:rPr>
              <a:t>11:00am-11:50am</a:t>
            </a:r>
            <a:br>
              <a:rPr sz="3200" dirty="0">
                <a:solidFill>
                  <a:srgbClr val="000000"/>
                </a:solidFill>
              </a:rPr>
            </a:br>
            <a:r>
              <a:rPr sz="3200" dirty="0">
                <a:solidFill>
                  <a:srgbClr val="000000"/>
                </a:solidFill>
              </a:rPr>
              <a:t/>
            </a:r>
            <a:br>
              <a:rPr sz="3200" dirty="0">
                <a:solidFill>
                  <a:srgbClr val="000000"/>
                </a:solidFill>
              </a:rPr>
            </a:br>
            <a:r>
              <a:rPr sz="3200" dirty="0"/>
              <a:t>Program Evaluation</a:t>
            </a:r>
          </a:p>
        </p:txBody>
      </p:sp>
      <p:pic>
        <p:nvPicPr>
          <p:cNvPr id="3" name="Picture 6" descr="Picture 6"/>
          <p:cNvPicPr>
            <a:picLocks noChangeAspect="1"/>
          </p:cNvPicPr>
          <p:nvPr/>
        </p:nvPicPr>
        <p:blipFill>
          <a:blip r:embed="rId3">
            <a:extLst/>
          </a:blip>
          <a:stretch>
            <a:fillRect/>
          </a:stretch>
        </p:blipFill>
        <p:spPr>
          <a:xfrm>
            <a:off x="1543471" y="4982703"/>
            <a:ext cx="6514257" cy="1058969"/>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Title 1"/>
          <p:cNvSpPr txBox="1">
            <a:spLocks noGrp="1"/>
          </p:cNvSpPr>
          <p:nvPr>
            <p:ph type="title"/>
          </p:nvPr>
        </p:nvSpPr>
        <p:spPr>
          <a:xfrm>
            <a:off x="723900" y="228600"/>
            <a:ext cx="8153400" cy="914400"/>
          </a:xfrm>
          <a:prstGeom prst="rect">
            <a:avLst/>
          </a:prstGeom>
        </p:spPr>
        <p:txBody>
          <a:bodyPr/>
          <a:lstStyle>
            <a:lvl1pPr>
              <a:defRPr sz="3200" b="1">
                <a:solidFill>
                  <a:srgbClr val="840017"/>
                </a:solidFill>
              </a:defRPr>
            </a:lvl1pPr>
          </a:lstStyle>
          <a:p>
            <a:r>
              <a:t>Standard 5| Universal Required Competencies</a:t>
            </a:r>
          </a:p>
        </p:txBody>
      </p:sp>
      <p:sp>
        <p:nvSpPr>
          <p:cNvPr id="305" name="Content Placeholder 2"/>
          <p:cNvSpPr txBox="1">
            <a:spLocks noGrp="1"/>
          </p:cNvSpPr>
          <p:nvPr>
            <p:ph type="body" idx="1"/>
          </p:nvPr>
        </p:nvSpPr>
        <p:spPr>
          <a:xfrm>
            <a:off x="723900" y="1371600"/>
            <a:ext cx="8153400" cy="4559968"/>
          </a:xfrm>
          <a:prstGeom prst="rect">
            <a:avLst/>
          </a:prstGeom>
        </p:spPr>
        <p:txBody>
          <a:bodyPr>
            <a:normAutofit lnSpcReduction="10000"/>
          </a:bodyPr>
          <a:lstStyle/>
          <a:p>
            <a:pPr marL="0" indent="0" defTabSz="905255">
              <a:lnSpc>
                <a:spcPct val="80000"/>
              </a:lnSpc>
              <a:spcBef>
                <a:spcPts val="400"/>
              </a:spcBef>
              <a:buSzTx/>
              <a:buNone/>
              <a:defRPr sz="1881" b="1"/>
            </a:pPr>
            <a:r>
              <a:rPr sz="2000" dirty="0"/>
              <a:t>5.1 Universal Required Competencies: As the basis for its curriculum, the program will adopt a set of required competencies determined by its mission and public service values. The required competencies will include five domains: the ability</a:t>
            </a:r>
          </a:p>
          <a:p>
            <a:pPr marL="0" indent="0" defTabSz="905255">
              <a:lnSpc>
                <a:spcPct val="80000"/>
              </a:lnSpc>
              <a:spcBef>
                <a:spcPts val="500"/>
              </a:spcBef>
              <a:buSzTx/>
              <a:buNone/>
              <a:defRPr sz="1089" b="1"/>
            </a:pPr>
            <a:endParaRPr sz="2000" dirty="0"/>
          </a:p>
          <a:p>
            <a:pPr marL="339470" indent="-339470" defTabSz="905255">
              <a:lnSpc>
                <a:spcPct val="80000"/>
              </a:lnSpc>
              <a:spcBef>
                <a:spcPts val="400"/>
              </a:spcBef>
              <a:defRPr sz="1881"/>
            </a:pPr>
            <a:r>
              <a:rPr sz="2000" dirty="0"/>
              <a:t>To lead and manage in the public interest;</a:t>
            </a:r>
          </a:p>
          <a:p>
            <a:pPr marL="339470" indent="-339470" defTabSz="905255">
              <a:lnSpc>
                <a:spcPct val="80000"/>
              </a:lnSpc>
              <a:spcBef>
                <a:spcPts val="400"/>
              </a:spcBef>
              <a:defRPr sz="1881"/>
            </a:pPr>
            <a:r>
              <a:rPr sz="2000" dirty="0"/>
              <a:t>To participate in, and contribute to, the policy process;</a:t>
            </a:r>
          </a:p>
          <a:p>
            <a:pPr marL="339470" indent="-339470" defTabSz="905255">
              <a:lnSpc>
                <a:spcPct val="80000"/>
              </a:lnSpc>
              <a:spcBef>
                <a:spcPts val="400"/>
              </a:spcBef>
              <a:defRPr sz="1881"/>
            </a:pPr>
            <a:r>
              <a:rPr sz="2000" dirty="0"/>
              <a:t>To analyze, synthesize, think critically, solve problems and make evidence-informed decisions in a complex and dynamic environment;</a:t>
            </a:r>
          </a:p>
          <a:p>
            <a:pPr marL="339470" indent="-339470" defTabSz="905255">
              <a:lnSpc>
                <a:spcPct val="80000"/>
              </a:lnSpc>
              <a:spcBef>
                <a:spcPts val="400"/>
              </a:spcBef>
              <a:defRPr sz="1881"/>
            </a:pPr>
            <a:r>
              <a:rPr sz="2000" dirty="0"/>
              <a:t>To articulate, apply, and advance a public service perspective; </a:t>
            </a:r>
          </a:p>
          <a:p>
            <a:pPr marL="339470" indent="-339470" defTabSz="905255">
              <a:lnSpc>
                <a:spcPct val="80000"/>
              </a:lnSpc>
              <a:spcBef>
                <a:spcPts val="400"/>
              </a:spcBef>
              <a:defRPr sz="1881" b="1"/>
            </a:pPr>
            <a:r>
              <a:rPr sz="2000" dirty="0"/>
              <a:t>To communicate and interact productively and in culturally responsive ways with a diverse and changing workforce and society at large.</a:t>
            </a:r>
          </a:p>
          <a:p>
            <a:pPr marL="0" indent="0" defTabSz="905255">
              <a:lnSpc>
                <a:spcPct val="80000"/>
              </a:lnSpc>
              <a:spcBef>
                <a:spcPts val="500"/>
              </a:spcBef>
              <a:buSzTx/>
              <a:buNone/>
              <a:defRPr sz="1089"/>
            </a:pPr>
            <a:endParaRPr sz="2772" dirty="0"/>
          </a:p>
          <a:p>
            <a:pPr marL="0" indent="0" defTabSz="905255">
              <a:lnSpc>
                <a:spcPct val="80000"/>
              </a:lnSpc>
              <a:spcBef>
                <a:spcPts val="300"/>
              </a:spcBef>
              <a:buSzTx/>
              <a:buNone/>
              <a:defRPr sz="1386" b="1"/>
            </a:pPr>
            <a:r>
              <a:rPr sz="1800" dirty="0"/>
              <a:t>5.2 Mission-Specific Required Competencies: </a:t>
            </a:r>
            <a:r>
              <a:rPr sz="1800" b="0" dirty="0"/>
              <a:t>The Program will identify core competencies in other domains necessary and appropriate to implement its mission.  </a:t>
            </a:r>
            <a:endParaRPr sz="1800" dirty="0"/>
          </a:p>
          <a:p>
            <a:pPr marL="0" indent="0" defTabSz="905255">
              <a:lnSpc>
                <a:spcPct val="80000"/>
              </a:lnSpc>
              <a:spcBef>
                <a:spcPts val="500"/>
              </a:spcBef>
              <a:buSzTx/>
              <a:buNone/>
              <a:defRPr sz="2079"/>
            </a:pPr>
            <a:endParaRPr sz="1800" dirty="0"/>
          </a:p>
          <a:p>
            <a:pPr marL="0" indent="0" defTabSz="905255">
              <a:lnSpc>
                <a:spcPct val="80000"/>
              </a:lnSpc>
              <a:spcBef>
                <a:spcPts val="300"/>
              </a:spcBef>
              <a:buSzTx/>
              <a:buNone/>
              <a:defRPr sz="1386" b="1"/>
            </a:pPr>
            <a:r>
              <a:rPr sz="1800" dirty="0"/>
              <a:t>5.3 Mission-Specific Elective Competencies: </a:t>
            </a:r>
            <a:r>
              <a:rPr sz="1800" b="0" dirty="0"/>
              <a:t>The Program will define its objectives and competencies for optional concentrations and specializations.</a:t>
            </a:r>
          </a:p>
        </p:txBody>
      </p:sp>
      <p:sp>
        <p:nvSpPr>
          <p:cNvPr id="306"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Title 1"/>
          <p:cNvSpPr txBox="1">
            <a:spLocks noGrp="1"/>
          </p:cNvSpPr>
          <p:nvPr>
            <p:ph type="title"/>
          </p:nvPr>
        </p:nvSpPr>
        <p:spPr>
          <a:prstGeom prst="rect">
            <a:avLst/>
          </a:prstGeom>
        </p:spPr>
        <p:txBody>
          <a:bodyPr/>
          <a:lstStyle/>
          <a:p>
            <a:pPr>
              <a:defRPr sz="3200">
                <a:solidFill>
                  <a:srgbClr val="840017"/>
                </a:solidFill>
              </a:defRPr>
            </a:pPr>
            <a:r>
              <a:t>Standard 5 | </a:t>
            </a:r>
            <a:r>
              <a:rPr b="1"/>
              <a:t>Basis of Judgment</a:t>
            </a:r>
          </a:p>
        </p:txBody>
      </p:sp>
      <p:sp>
        <p:nvSpPr>
          <p:cNvPr id="311" name="Content Placeholder 2"/>
          <p:cNvSpPr txBox="1">
            <a:spLocks noGrp="1"/>
          </p:cNvSpPr>
          <p:nvPr>
            <p:ph type="body" idx="1"/>
          </p:nvPr>
        </p:nvSpPr>
        <p:spPr>
          <a:xfrm>
            <a:off x="685799" y="1143000"/>
            <a:ext cx="8097253" cy="4983163"/>
          </a:xfrm>
          <a:prstGeom prst="rect">
            <a:avLst/>
          </a:prstGeom>
        </p:spPr>
        <p:txBody>
          <a:bodyPr>
            <a:noAutofit/>
          </a:bodyPr>
          <a:lstStyle/>
          <a:p>
            <a:pPr algn="just">
              <a:spcBef>
                <a:spcPts val="0"/>
              </a:spcBef>
              <a:defRPr sz="1600" b="1"/>
            </a:pPr>
            <a:r>
              <a:rPr sz="2000" dirty="0"/>
              <a:t>Standard 5.1</a:t>
            </a:r>
          </a:p>
          <a:p>
            <a:pPr marL="742950" lvl="1" indent="-285750">
              <a:spcBef>
                <a:spcPts val="0"/>
              </a:spcBef>
              <a:defRPr sz="1600"/>
            </a:pPr>
            <a:r>
              <a:rPr sz="2000" dirty="0"/>
              <a:t>Programs give all students an opportunity to develop knowledge and skills on each of the five universal required competencies, and are linked to the program mission.</a:t>
            </a:r>
          </a:p>
          <a:p>
            <a:pPr marL="742950" lvl="1" indent="-285750">
              <a:spcBef>
                <a:spcPts val="0"/>
              </a:spcBef>
              <a:defRPr sz="1600"/>
            </a:pPr>
            <a:r>
              <a:rPr sz="2000" dirty="0"/>
              <a:t>For each universal required competency, at least one student learning outcome  is established, program must identify its outcome measures – where, what, and how – to include specifying how the analysis of the resulting data has led to programmatic improvement.   </a:t>
            </a:r>
          </a:p>
          <a:p>
            <a:pPr marL="742950" lvl="1" indent="-285750">
              <a:spcBef>
                <a:spcPts val="0"/>
              </a:spcBef>
              <a:defRPr sz="1600"/>
            </a:pPr>
            <a:r>
              <a:rPr sz="2000" dirty="0"/>
              <a:t>Aligned with the program’s mission, goals, and structure, the student learning assessment process should detail direct and indirect measures, the use of rubric of evaluation, faculty and stakeholder involvement, analysis procedures, and how the analysis is used for overall program improvement.</a:t>
            </a:r>
          </a:p>
          <a:p>
            <a:pPr marL="0" lvl="1" indent="457200" algn="just">
              <a:spcBef>
                <a:spcPts val="0"/>
              </a:spcBef>
              <a:buSzTx/>
              <a:buNone/>
              <a:defRPr sz="800"/>
            </a:pPr>
            <a:endParaRPr sz="2000" dirty="0"/>
          </a:p>
        </p:txBody>
      </p:sp>
      <p:sp>
        <p:nvSpPr>
          <p:cNvPr id="312"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Tree>
    <p:extLst>
      <p:ext uri="{BB962C8B-B14F-4D97-AF65-F5344CB8AC3E}">
        <p14:creationId xmlns:p14="http://schemas.microsoft.com/office/powerpoint/2010/main" val="242193543"/>
      </p:ext>
    </p:extLst>
  </p:cSld>
  <p:clrMapOvr>
    <a:masterClrMapping/>
  </p:clrMapOvr>
  <mc:AlternateContent xmlns:mc="http://schemas.openxmlformats.org/markup-compatibility/2006" xmlns:p14="http://schemas.microsoft.com/office/powerpoint/2010/main">
    <mc:Choice Requires="p14">
      <p:transition spd="slow" p14:dur="1200">
        <p:push dir="u"/>
      </p:transition>
    </mc:Choice>
    <mc:Fallback xmlns:a14="http://schemas.microsoft.com/office/drawing/2010/main" xmlns:m="http://schemas.openxmlformats.org/officeDocument/2006/math"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Title 1"/>
          <p:cNvSpPr txBox="1">
            <a:spLocks noGrp="1"/>
          </p:cNvSpPr>
          <p:nvPr>
            <p:ph type="title"/>
          </p:nvPr>
        </p:nvSpPr>
        <p:spPr>
          <a:prstGeom prst="rect">
            <a:avLst/>
          </a:prstGeom>
        </p:spPr>
        <p:txBody>
          <a:bodyPr/>
          <a:lstStyle/>
          <a:p>
            <a:pPr>
              <a:defRPr sz="3200">
                <a:solidFill>
                  <a:srgbClr val="840017"/>
                </a:solidFill>
              </a:defRPr>
            </a:pPr>
            <a:r>
              <a:rPr lang="en-US" dirty="0" smtClean="0"/>
              <a:t>Template</a:t>
            </a:r>
            <a:r>
              <a:rPr dirty="0" smtClean="0"/>
              <a:t>| </a:t>
            </a:r>
            <a:r>
              <a:rPr lang="en-US" b="1" dirty="0" smtClean="0"/>
              <a:t>Assessment Plan</a:t>
            </a:r>
            <a:endParaRPr b="1" dirty="0"/>
          </a:p>
        </p:txBody>
      </p:sp>
      <p:sp>
        <p:nvSpPr>
          <p:cNvPr id="312"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pic>
        <p:nvPicPr>
          <p:cNvPr id="3" name="Picture 2"/>
          <p:cNvPicPr>
            <a:picLocks noChangeAspect="1"/>
          </p:cNvPicPr>
          <p:nvPr/>
        </p:nvPicPr>
        <p:blipFill>
          <a:blip r:embed="rId2"/>
          <a:stretch>
            <a:fillRect/>
          </a:stretch>
        </p:blipFill>
        <p:spPr>
          <a:xfrm>
            <a:off x="714375" y="1105786"/>
            <a:ext cx="7715250" cy="485210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push dir="u"/>
      </p:transition>
    </mc:Choice>
    <mc:Fallback xmlns:a14="http://schemas.microsoft.com/office/drawing/2010/main" xmlns:m="http://schemas.openxmlformats.org/officeDocument/2006/math"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Title 1"/>
          <p:cNvSpPr txBox="1">
            <a:spLocks noGrp="1"/>
          </p:cNvSpPr>
          <p:nvPr>
            <p:ph type="title"/>
          </p:nvPr>
        </p:nvSpPr>
        <p:spPr>
          <a:prstGeom prst="rect">
            <a:avLst/>
          </a:prstGeom>
        </p:spPr>
        <p:txBody>
          <a:bodyPr/>
          <a:lstStyle/>
          <a:p>
            <a:pPr>
              <a:defRPr sz="3200">
                <a:solidFill>
                  <a:srgbClr val="840017"/>
                </a:solidFill>
              </a:defRPr>
            </a:pPr>
            <a:r>
              <a:t>Mission Statement | </a:t>
            </a:r>
            <a:r>
              <a:rPr b="1"/>
              <a:t>Review Process</a:t>
            </a:r>
            <a:br>
              <a:rPr b="1"/>
            </a:br>
            <a:r>
              <a:rPr b="1"/>
              <a:t>Adoption, Modification and Review</a:t>
            </a:r>
          </a:p>
        </p:txBody>
      </p:sp>
      <p:sp>
        <p:nvSpPr>
          <p:cNvPr id="315" name="Content Placeholder 2"/>
          <p:cNvSpPr txBox="1">
            <a:spLocks noGrp="1"/>
          </p:cNvSpPr>
          <p:nvPr>
            <p:ph type="body" sz="half" idx="1"/>
          </p:nvPr>
        </p:nvSpPr>
        <p:spPr>
          <a:xfrm>
            <a:off x="4495800" y="1600200"/>
            <a:ext cx="4191000" cy="4038601"/>
          </a:xfrm>
          <a:prstGeom prst="rect">
            <a:avLst/>
          </a:prstGeom>
        </p:spPr>
        <p:txBody>
          <a:bodyPr/>
          <a:lstStyle/>
          <a:p>
            <a:pPr>
              <a:lnSpc>
                <a:spcPct val="80000"/>
              </a:lnSpc>
              <a:spcBef>
                <a:spcPts val="600"/>
              </a:spcBef>
              <a:defRPr sz="2700"/>
            </a:pPr>
            <a:r>
              <a:t>Students</a:t>
            </a:r>
          </a:p>
          <a:p>
            <a:pPr>
              <a:lnSpc>
                <a:spcPct val="80000"/>
              </a:lnSpc>
              <a:spcBef>
                <a:spcPts val="600"/>
              </a:spcBef>
              <a:defRPr sz="2700"/>
            </a:pPr>
            <a:r>
              <a:t>Graduates</a:t>
            </a:r>
          </a:p>
          <a:p>
            <a:pPr>
              <a:lnSpc>
                <a:spcPct val="80000"/>
              </a:lnSpc>
              <a:spcBef>
                <a:spcPts val="600"/>
              </a:spcBef>
              <a:defRPr sz="2700"/>
            </a:pPr>
            <a:r>
              <a:t>Faculty</a:t>
            </a:r>
          </a:p>
          <a:p>
            <a:pPr>
              <a:lnSpc>
                <a:spcPct val="80000"/>
              </a:lnSpc>
              <a:spcBef>
                <a:spcPts val="600"/>
              </a:spcBef>
              <a:defRPr sz="2700"/>
            </a:pPr>
            <a:r>
              <a:t>Employers</a:t>
            </a:r>
          </a:p>
          <a:p>
            <a:pPr>
              <a:lnSpc>
                <a:spcPct val="80000"/>
              </a:lnSpc>
              <a:spcBef>
                <a:spcPts val="600"/>
              </a:spcBef>
              <a:defRPr sz="2700"/>
            </a:pPr>
            <a:r>
              <a:t>Practitioners</a:t>
            </a:r>
          </a:p>
          <a:p>
            <a:pPr>
              <a:lnSpc>
                <a:spcPct val="80000"/>
              </a:lnSpc>
              <a:spcBef>
                <a:spcPts val="600"/>
              </a:spcBef>
              <a:defRPr sz="2700"/>
            </a:pPr>
            <a:r>
              <a:t>Members of Society</a:t>
            </a:r>
          </a:p>
          <a:p>
            <a:pPr>
              <a:lnSpc>
                <a:spcPct val="80000"/>
              </a:lnSpc>
              <a:spcBef>
                <a:spcPts val="600"/>
              </a:spcBef>
              <a:defRPr sz="2700"/>
            </a:pPr>
            <a:r>
              <a:t>Advisory Council</a:t>
            </a:r>
          </a:p>
          <a:p>
            <a:pPr>
              <a:lnSpc>
                <a:spcPct val="80000"/>
              </a:lnSpc>
              <a:spcBef>
                <a:spcPts val="600"/>
              </a:spcBef>
              <a:defRPr sz="2700"/>
            </a:pPr>
            <a:r>
              <a:t>Internship Supervisors </a:t>
            </a:r>
          </a:p>
          <a:p>
            <a:pPr>
              <a:lnSpc>
                <a:spcPct val="80000"/>
              </a:lnSpc>
              <a:spcBef>
                <a:spcPts val="600"/>
              </a:spcBef>
              <a:defRPr sz="2700"/>
            </a:pPr>
            <a:r>
              <a:t>University Stakeholders</a:t>
            </a:r>
          </a:p>
        </p:txBody>
      </p:sp>
      <p:sp>
        <p:nvSpPr>
          <p:cNvPr id="316"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
        <p:nvSpPr>
          <p:cNvPr id="317" name="Left Brace 4"/>
          <p:cNvSpPr/>
          <p:nvPr/>
        </p:nvSpPr>
        <p:spPr>
          <a:xfrm>
            <a:off x="3962400" y="1752600"/>
            <a:ext cx="533401" cy="350520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5635" y="21600"/>
                  <a:pt x="10800" y="21477"/>
                  <a:pt x="10800" y="21326"/>
                </a:cubicBezTo>
                <a:lnTo>
                  <a:pt x="10800" y="11074"/>
                </a:lnTo>
                <a:cubicBezTo>
                  <a:pt x="10800" y="10923"/>
                  <a:pt x="5965" y="10800"/>
                  <a:pt x="0" y="10800"/>
                </a:cubicBezTo>
                <a:cubicBezTo>
                  <a:pt x="5965" y="10800"/>
                  <a:pt x="10800" y="10677"/>
                  <a:pt x="10800" y="10526"/>
                </a:cubicBezTo>
                <a:lnTo>
                  <a:pt x="10800" y="274"/>
                </a:lnTo>
                <a:cubicBezTo>
                  <a:pt x="10800" y="123"/>
                  <a:pt x="15635" y="0"/>
                  <a:pt x="21600" y="0"/>
                </a:cubicBezTo>
              </a:path>
            </a:pathLst>
          </a:custGeom>
          <a:ln>
            <a:solidFill>
              <a:srgbClr val="4A7EBB"/>
            </a:solidFill>
          </a:ln>
        </p:spPr>
        <p:txBody>
          <a:bodyPr lIns="45719" rIns="45719" anchor="ctr"/>
          <a:lstStyle/>
          <a:p>
            <a:pPr algn="ctr"/>
            <a:endParaRPr/>
          </a:p>
        </p:txBody>
      </p:sp>
      <p:pic>
        <p:nvPicPr>
          <p:cNvPr id="318" name="Picture 3" descr="Picture 3"/>
          <p:cNvPicPr>
            <a:picLocks noChangeAspect="1"/>
          </p:cNvPicPr>
          <p:nvPr/>
        </p:nvPicPr>
        <p:blipFill>
          <a:blip r:embed="rId2">
            <a:extLst/>
          </a:blip>
          <a:stretch>
            <a:fillRect/>
          </a:stretch>
        </p:blipFill>
        <p:spPr>
          <a:xfrm>
            <a:off x="941372" y="2000250"/>
            <a:ext cx="3048001" cy="3592513"/>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Title 1"/>
          <p:cNvSpPr txBox="1">
            <a:spLocks noGrp="1"/>
          </p:cNvSpPr>
          <p:nvPr>
            <p:ph type="title"/>
          </p:nvPr>
        </p:nvSpPr>
        <p:spPr>
          <a:xfrm>
            <a:off x="609600" y="388143"/>
            <a:ext cx="8229600" cy="1143001"/>
          </a:xfrm>
          <a:prstGeom prst="rect">
            <a:avLst/>
          </a:prstGeom>
        </p:spPr>
        <p:txBody>
          <a:bodyPr/>
          <a:lstStyle/>
          <a:p>
            <a:pPr>
              <a:defRPr>
                <a:solidFill>
                  <a:srgbClr val="840017"/>
                </a:solidFill>
              </a:defRPr>
            </a:pPr>
            <a:r>
              <a:t>Diversity | </a:t>
            </a:r>
            <a:r>
              <a:rPr b="1"/>
              <a:t>Planning and Strategies</a:t>
            </a:r>
          </a:p>
        </p:txBody>
      </p:sp>
      <p:pic>
        <p:nvPicPr>
          <p:cNvPr id="321" name="Content Placeholder 4" descr="Content Placeholder 4"/>
          <p:cNvPicPr>
            <a:picLocks noChangeAspect="1"/>
          </p:cNvPicPr>
          <p:nvPr/>
        </p:nvPicPr>
        <p:blipFill>
          <a:blip r:embed="rId2">
            <a:extLst/>
          </a:blip>
          <a:stretch>
            <a:fillRect/>
          </a:stretch>
        </p:blipFill>
        <p:spPr>
          <a:xfrm>
            <a:off x="609600" y="1516299"/>
            <a:ext cx="4114800" cy="4276726"/>
          </a:xfrm>
          <a:prstGeom prst="rect">
            <a:avLst/>
          </a:prstGeom>
          <a:ln w="12700">
            <a:miter lim="400000"/>
          </a:ln>
        </p:spPr>
      </p:pic>
      <p:sp>
        <p:nvSpPr>
          <p:cNvPr id="322"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a:p>
        </p:txBody>
      </p:sp>
      <p:grpSp>
        <p:nvGrpSpPr>
          <p:cNvPr id="325" name="Line Callout 1 5"/>
          <p:cNvGrpSpPr/>
          <p:nvPr/>
        </p:nvGrpSpPr>
        <p:grpSpPr>
          <a:xfrm>
            <a:off x="4174136" y="1828800"/>
            <a:ext cx="4658214" cy="3733800"/>
            <a:chOff x="0" y="0"/>
            <a:chExt cx="4658213" cy="3733800"/>
          </a:xfrm>
        </p:grpSpPr>
        <p:sp>
          <p:nvSpPr>
            <p:cNvPr id="323" name="Rectangle"/>
            <p:cNvSpPr/>
            <p:nvPr/>
          </p:nvSpPr>
          <p:spPr>
            <a:xfrm>
              <a:off x="1215513" y="0"/>
              <a:ext cx="3442701" cy="3733800"/>
            </a:xfrm>
            <a:prstGeom prst="rect">
              <a:avLst/>
            </a:prstGeom>
            <a:noFill/>
            <a:ln w="25400" cap="flat">
              <a:solidFill>
                <a:srgbClr val="3A5E8A"/>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324" name="Line"/>
            <p:cNvSpPr/>
            <p:nvPr/>
          </p:nvSpPr>
          <p:spPr>
            <a:xfrm flipH="1">
              <a:off x="0" y="700087"/>
              <a:ext cx="928635" cy="1878102"/>
            </a:xfrm>
            <a:prstGeom prst="line">
              <a:avLst/>
            </a:prstGeom>
            <a:noFill/>
            <a:ln w="25400" cap="flat">
              <a:solidFill>
                <a:srgbClr val="3A5E8A"/>
              </a:solidFill>
              <a:prstDash val="solid"/>
              <a:round/>
            </a:ln>
            <a:effectLst/>
          </p:spPr>
          <p:txBody>
            <a:bodyPr wrap="square" lIns="45719" tIns="45719" rIns="45719" bIns="45719" numCol="1" anchor="t">
              <a:noAutofit/>
            </a:bodyPr>
            <a:lstStyle/>
            <a:p>
              <a:endParaRPr/>
            </a:p>
          </p:txBody>
        </p:sp>
      </p:grpSp>
      <p:sp>
        <p:nvSpPr>
          <p:cNvPr id="326" name="TextBox 6"/>
          <p:cNvSpPr txBox="1"/>
          <p:nvPr/>
        </p:nvSpPr>
        <p:spPr>
          <a:xfrm>
            <a:off x="5532119" y="1904999"/>
            <a:ext cx="3185162" cy="37071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ctr">
              <a:defRPr sz="2400"/>
            </a:pPr>
            <a:r>
              <a:t>Vision &amp; Mission of the Institution</a:t>
            </a:r>
          </a:p>
          <a:p>
            <a:pPr algn="ctr">
              <a:defRPr sz="2400"/>
            </a:pPr>
            <a:endParaRPr/>
          </a:p>
          <a:p>
            <a:pPr algn="ctr">
              <a:defRPr sz="2400"/>
            </a:pPr>
            <a:r>
              <a:t>Program </a:t>
            </a:r>
          </a:p>
          <a:p>
            <a:pPr algn="ctr">
              <a:defRPr sz="2400"/>
            </a:pPr>
            <a:r>
              <a:t>Public Service Values</a:t>
            </a:r>
          </a:p>
          <a:p>
            <a:pPr algn="ctr">
              <a:defRPr sz="2400"/>
            </a:pPr>
            <a:endParaRPr/>
          </a:p>
          <a:p>
            <a:pPr algn="ctr">
              <a:defRPr sz="2400"/>
            </a:pPr>
            <a:r>
              <a:t>Strategic Alignment of  Diversity, Equity, and Inclusion Initiatives</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 name="Title 1"/>
          <p:cNvSpPr txBox="1">
            <a:spLocks noGrp="1"/>
          </p:cNvSpPr>
          <p:nvPr>
            <p:ph type="title"/>
          </p:nvPr>
        </p:nvSpPr>
        <p:spPr>
          <a:xfrm>
            <a:off x="533400" y="274638"/>
            <a:ext cx="8229600" cy="1143001"/>
          </a:xfrm>
          <a:prstGeom prst="rect">
            <a:avLst/>
          </a:prstGeom>
        </p:spPr>
        <p:txBody>
          <a:bodyPr>
            <a:normAutofit fontScale="90000"/>
          </a:bodyPr>
          <a:lstStyle/>
          <a:p>
            <a:pPr defTabSz="886968">
              <a:defRPr sz="3783" b="1">
                <a:solidFill>
                  <a:srgbClr val="840017"/>
                </a:solidFill>
              </a:defRPr>
            </a:pPr>
            <a:r>
              <a:rPr dirty="0"/>
              <a:t>Diversity, Equity &amp; Inclusion</a:t>
            </a:r>
            <a:br>
              <a:rPr dirty="0"/>
            </a:br>
            <a:r>
              <a:rPr dirty="0"/>
              <a:t>Accreditation Standards</a:t>
            </a:r>
          </a:p>
        </p:txBody>
      </p:sp>
      <p:sp>
        <p:nvSpPr>
          <p:cNvPr id="329" name="Content Placeholder 2"/>
          <p:cNvSpPr txBox="1">
            <a:spLocks noGrp="1"/>
          </p:cNvSpPr>
          <p:nvPr>
            <p:ph type="body" idx="1"/>
          </p:nvPr>
        </p:nvSpPr>
        <p:spPr>
          <a:xfrm>
            <a:off x="647700" y="1417639"/>
            <a:ext cx="8001000" cy="4191001"/>
          </a:xfrm>
          <a:prstGeom prst="rect">
            <a:avLst/>
          </a:prstGeom>
        </p:spPr>
        <p:txBody>
          <a:bodyPr>
            <a:noAutofit/>
          </a:bodyPr>
          <a:lstStyle/>
          <a:p>
            <a:pPr lvl="1">
              <a:lnSpc>
                <a:spcPct val="80000"/>
              </a:lnSpc>
              <a:spcBef>
                <a:spcPts val="600"/>
              </a:spcBef>
              <a:buFont typeface="Arial" panose="020B0604020202020204" pitchFamily="34" charset="0"/>
              <a:buChar char="•"/>
              <a:defRPr sz="2500" b="1"/>
            </a:pPr>
            <a:r>
              <a:rPr sz="2800" dirty="0"/>
              <a:t>Standard 3.2 Faculty Diversity: </a:t>
            </a:r>
            <a:r>
              <a:rPr sz="2800" b="0" dirty="0"/>
              <a:t>The program will promote equity, diversity and a climate of inclusiveness through its recruitment, retention, and support of faculty </a:t>
            </a:r>
            <a:r>
              <a:rPr sz="2800" b="0" dirty="0" smtClean="0"/>
              <a:t>members;</a:t>
            </a:r>
            <a:endParaRPr lang="en-US" sz="2800" b="0" dirty="0" smtClean="0"/>
          </a:p>
          <a:p>
            <a:pPr lvl="1">
              <a:lnSpc>
                <a:spcPct val="80000"/>
              </a:lnSpc>
              <a:spcBef>
                <a:spcPts val="600"/>
              </a:spcBef>
              <a:buFont typeface="Arial" panose="020B0604020202020204" pitchFamily="34" charset="0"/>
              <a:buChar char="•"/>
              <a:defRPr sz="2500" b="1"/>
            </a:pPr>
            <a:r>
              <a:rPr sz="2800" dirty="0" smtClean="0"/>
              <a:t>Standard </a:t>
            </a:r>
            <a:r>
              <a:rPr sz="2800" dirty="0"/>
              <a:t>4.4 Student Diversity: </a:t>
            </a:r>
            <a:r>
              <a:rPr sz="2800" b="0" dirty="0"/>
              <a:t>The program will promote diversity and a climate of inclusiveness through its recruitment and admissions practices, retention efforts and student support services; and </a:t>
            </a:r>
            <a:endParaRPr lang="en-US" sz="2800" b="0" dirty="0" smtClean="0"/>
          </a:p>
          <a:p>
            <a:pPr lvl="1">
              <a:lnSpc>
                <a:spcPct val="80000"/>
              </a:lnSpc>
              <a:spcBef>
                <a:spcPts val="600"/>
              </a:spcBef>
              <a:buFont typeface="Arial" panose="020B0604020202020204" pitchFamily="34" charset="0"/>
              <a:buChar char="•"/>
              <a:defRPr sz="2500" b="1"/>
            </a:pPr>
            <a:r>
              <a:rPr sz="2800" dirty="0" smtClean="0"/>
              <a:t>Standard </a:t>
            </a:r>
            <a:r>
              <a:rPr sz="2800" dirty="0"/>
              <a:t>5.1 Universal Required Competencies: </a:t>
            </a:r>
            <a:r>
              <a:rPr sz="2800" b="0" dirty="0"/>
              <a:t>To communicate and interact productively and in culturally responsive ways with a diverse and changing workforce and society at large. </a:t>
            </a:r>
          </a:p>
        </p:txBody>
      </p:sp>
      <p:sp>
        <p:nvSpPr>
          <p:cNvPr id="330"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Title 1"/>
          <p:cNvSpPr txBox="1">
            <a:spLocks noGrp="1"/>
          </p:cNvSpPr>
          <p:nvPr>
            <p:ph type="title"/>
          </p:nvPr>
        </p:nvSpPr>
        <p:spPr>
          <a:prstGeom prst="rect">
            <a:avLst/>
          </a:prstGeom>
        </p:spPr>
        <p:txBody>
          <a:bodyPr/>
          <a:lstStyle/>
          <a:p>
            <a:pPr>
              <a:defRPr sz="3200">
                <a:solidFill>
                  <a:srgbClr val="840017"/>
                </a:solidFill>
              </a:defRPr>
            </a:pPr>
            <a:r>
              <a:t>Diversity, Equity &amp; Inclusion| </a:t>
            </a:r>
            <a:r>
              <a:rPr b="1"/>
              <a:t>Basis of Judgment</a:t>
            </a:r>
          </a:p>
        </p:txBody>
      </p:sp>
      <p:sp>
        <p:nvSpPr>
          <p:cNvPr id="333" name="Content Placeholder 2"/>
          <p:cNvSpPr txBox="1">
            <a:spLocks noGrp="1"/>
          </p:cNvSpPr>
          <p:nvPr>
            <p:ph type="body" idx="1"/>
          </p:nvPr>
        </p:nvSpPr>
        <p:spPr>
          <a:xfrm>
            <a:off x="761999" y="1143000"/>
            <a:ext cx="8109677" cy="4983163"/>
          </a:xfrm>
          <a:prstGeom prst="rect">
            <a:avLst/>
          </a:prstGeom>
        </p:spPr>
        <p:txBody>
          <a:bodyPr/>
          <a:lstStyle/>
          <a:p>
            <a:pPr>
              <a:spcBef>
                <a:spcPts val="0"/>
              </a:spcBef>
              <a:defRPr sz="1600" b="1"/>
            </a:pPr>
            <a:r>
              <a:rPr dirty="0"/>
              <a:t>Strategy:</a:t>
            </a:r>
            <a:r>
              <a:rPr b="0" dirty="0"/>
              <a:t> Diversity, equity and inclusion activities provide a framework for program evaluation. </a:t>
            </a:r>
            <a:r>
              <a:rPr b="0" dirty="0">
                <a:latin typeface="Symbol"/>
                <a:ea typeface="Symbol"/>
                <a:cs typeface="Symbol"/>
                <a:sym typeface="Symbol"/>
              </a:rPr>
              <a:t>· </a:t>
            </a:r>
            <a:r>
              <a:rPr b="0" dirty="0"/>
              <a:t>Specific goals, steps, and strategies demonstrate evidence of good practice in recruitment, retention, and support of students consistent with its mission and context.</a:t>
            </a:r>
          </a:p>
          <a:p>
            <a:pPr marL="0" lvl="1" indent="457200">
              <a:spcBef>
                <a:spcPts val="0"/>
              </a:spcBef>
              <a:buSzTx/>
              <a:buNone/>
              <a:defRPr sz="1600"/>
            </a:pPr>
            <a:endParaRPr b="0" dirty="0"/>
          </a:p>
          <a:p>
            <a:pPr>
              <a:spcBef>
                <a:spcPts val="0"/>
              </a:spcBef>
              <a:defRPr sz="1600" b="1"/>
            </a:pPr>
            <a:r>
              <a:rPr dirty="0"/>
              <a:t>Initiative: </a:t>
            </a:r>
            <a:r>
              <a:rPr b="0" dirty="0"/>
              <a:t>Program demonstrates that it appreciates diversity, equity, and inclusion, broadly defined in the context of the program and its mission, as critical in today’s workplaces and professional environments. </a:t>
            </a:r>
            <a:r>
              <a:rPr b="0" dirty="0">
                <a:latin typeface="Symbol"/>
                <a:ea typeface="Symbol"/>
                <a:cs typeface="Symbol"/>
                <a:sym typeface="Symbol"/>
              </a:rPr>
              <a:t>· </a:t>
            </a:r>
            <a:r>
              <a:rPr b="0" dirty="0"/>
              <a:t>Program takes steps to acknowledge and eliminate biases and program cultures that impact faculty recruitment, retention and development. </a:t>
            </a:r>
            <a:r>
              <a:rPr b="0" dirty="0">
                <a:latin typeface="Symbol"/>
                <a:ea typeface="Symbol"/>
                <a:cs typeface="Symbol"/>
                <a:sym typeface="Symbol"/>
              </a:rPr>
              <a:t>· </a:t>
            </a:r>
            <a:r>
              <a:rPr b="0" dirty="0"/>
              <a:t>Program’s recruitment activities reflect a consideration of diversity (with respect to its mission), through its selection  of media, audience, and resourcing; and in the eventual composition of its entering students. </a:t>
            </a:r>
            <a:r>
              <a:rPr b="0" dirty="0">
                <a:latin typeface="Symbol"/>
                <a:ea typeface="Symbol"/>
                <a:cs typeface="Symbol"/>
                <a:sym typeface="Symbol"/>
              </a:rPr>
              <a:t>· </a:t>
            </a:r>
            <a:r>
              <a:rPr b="0" dirty="0"/>
              <a:t>Program provides a supportive and inclusive educational climate for a diverse student population.</a:t>
            </a:r>
          </a:p>
          <a:p>
            <a:pPr marL="1143000" lvl="2" indent="-228600">
              <a:spcBef>
                <a:spcPts val="0"/>
              </a:spcBef>
              <a:defRPr sz="1600"/>
            </a:pPr>
            <a:endParaRPr b="0" dirty="0"/>
          </a:p>
          <a:p>
            <a:pPr>
              <a:spcBef>
                <a:spcPts val="0"/>
              </a:spcBef>
              <a:defRPr sz="1600" b="1"/>
            </a:pPr>
            <a:r>
              <a:rPr dirty="0"/>
              <a:t>Evaluation of Effort: </a:t>
            </a:r>
            <a:r>
              <a:rPr b="0" dirty="0"/>
              <a:t>Diversity of full- and part-time faculty, research interests of the faculty, curricular continent and other measures of performance to include program data on recruitment and retention demonstrate adherence to the program’s diversity, equity, and inclusion strategies. </a:t>
            </a:r>
            <a:r>
              <a:rPr b="0" dirty="0">
                <a:latin typeface="Symbol"/>
                <a:ea typeface="Symbol"/>
                <a:cs typeface="Symbol"/>
                <a:sym typeface="Symbol"/>
              </a:rPr>
              <a:t>·</a:t>
            </a:r>
            <a:r>
              <a:rPr b="0" dirty="0"/>
              <a:t> Program’s data on recruitment and retention demonstrate adherence to the program’s diversity, equity and inclusion strategies. </a:t>
            </a:r>
            <a:r>
              <a:rPr b="0" dirty="0">
                <a:latin typeface="Symbol"/>
                <a:ea typeface="Symbol"/>
                <a:cs typeface="Symbol"/>
                <a:sym typeface="Symbol"/>
              </a:rPr>
              <a:t>· </a:t>
            </a:r>
            <a:r>
              <a:rPr b="0" dirty="0"/>
              <a:t>Evidence can be found in the diversity of the student body, curricular content, as well as other measures.</a:t>
            </a:r>
          </a:p>
        </p:txBody>
      </p:sp>
      <p:sp>
        <p:nvSpPr>
          <p:cNvPr id="334"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16</a:t>
            </a:fld>
            <a:endParaRPr/>
          </a:p>
        </p:txBody>
      </p:sp>
    </p:spTree>
  </p:cSld>
  <p:clrMapOvr>
    <a:masterClrMapping/>
  </p:clrMapOvr>
  <mc:AlternateContent xmlns:mc="http://schemas.openxmlformats.org/markup-compatibility/2006" xmlns:p14="http://schemas.microsoft.com/office/powerpoint/2010/main">
    <mc:Choice Requires="p14">
      <p:transition spd="slow" p14:dur="1200">
        <p:push dir="u"/>
      </p:transition>
    </mc:Choice>
    <mc:Fallback xmlns:a14="http://schemas.microsoft.com/office/drawing/2010/main" xmlns:m="http://schemas.openxmlformats.org/officeDocument/2006/math"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itle 1"/>
          <p:cNvSpPr txBox="1">
            <a:spLocks noGrp="1"/>
          </p:cNvSpPr>
          <p:nvPr>
            <p:ph type="title"/>
          </p:nvPr>
        </p:nvSpPr>
        <p:spPr>
          <a:xfrm>
            <a:off x="685800" y="274638"/>
            <a:ext cx="8229600" cy="1143001"/>
          </a:xfrm>
          <a:prstGeom prst="rect">
            <a:avLst/>
          </a:prstGeom>
        </p:spPr>
        <p:txBody>
          <a:bodyPr>
            <a:normAutofit fontScale="90000"/>
          </a:bodyPr>
          <a:lstStyle/>
          <a:p>
            <a:pPr defTabSz="896111">
              <a:defRPr sz="3822">
                <a:solidFill>
                  <a:srgbClr val="840017"/>
                </a:solidFill>
              </a:defRPr>
            </a:pPr>
            <a:r>
              <a:t>Diversity, Equity &amp; Inclusion Plan</a:t>
            </a:r>
            <a:r>
              <a:rPr sz="3528" b="1"/>
              <a:t> Curricular and Co-curricular Commitments</a:t>
            </a:r>
          </a:p>
        </p:txBody>
      </p:sp>
      <p:sp>
        <p:nvSpPr>
          <p:cNvPr id="337" name="Content Placeholder 2"/>
          <p:cNvSpPr txBox="1">
            <a:spLocks noGrp="1"/>
          </p:cNvSpPr>
          <p:nvPr>
            <p:ph type="body" idx="1"/>
          </p:nvPr>
        </p:nvSpPr>
        <p:spPr>
          <a:xfrm>
            <a:off x="762000" y="1577975"/>
            <a:ext cx="8153400" cy="4525963"/>
          </a:xfrm>
          <a:prstGeom prst="rect">
            <a:avLst/>
          </a:prstGeom>
        </p:spPr>
        <p:txBody>
          <a:bodyPr>
            <a:normAutofit/>
          </a:bodyPr>
          <a:lstStyle/>
          <a:p>
            <a:pPr>
              <a:lnSpc>
                <a:spcPct val="80000"/>
              </a:lnSpc>
              <a:spcBef>
                <a:spcPts val="400"/>
              </a:spcBef>
              <a:defRPr sz="2000" b="1"/>
            </a:pPr>
            <a:r>
              <a:rPr sz="1800" dirty="0"/>
              <a:t>Description of Department</a:t>
            </a:r>
          </a:p>
          <a:p>
            <a:pPr marL="742950" lvl="1" indent="-285750">
              <a:lnSpc>
                <a:spcPct val="80000"/>
              </a:lnSpc>
              <a:spcBef>
                <a:spcPts val="0"/>
              </a:spcBef>
              <a:defRPr sz="1700"/>
            </a:pPr>
            <a:r>
              <a:rPr sz="1800" dirty="0"/>
              <a:t>Describe academic degree programs in the department as well as the mission of the program</a:t>
            </a:r>
          </a:p>
          <a:p>
            <a:pPr marL="742950" lvl="1" indent="-285750">
              <a:lnSpc>
                <a:spcPct val="80000"/>
              </a:lnSpc>
              <a:spcBef>
                <a:spcPts val="0"/>
              </a:spcBef>
              <a:defRPr sz="1700"/>
            </a:pPr>
            <a:r>
              <a:rPr sz="1800" dirty="0"/>
              <a:t>Identify academically and professionally qualified program faculty as well as resources that support curricular and co-curricular revisions</a:t>
            </a:r>
          </a:p>
          <a:p>
            <a:pPr marL="742950" lvl="1" indent="-285750">
              <a:lnSpc>
                <a:spcPct val="80000"/>
              </a:lnSpc>
              <a:spcBef>
                <a:spcPts val="0"/>
              </a:spcBef>
              <a:defRPr sz="1700"/>
            </a:pPr>
            <a:r>
              <a:rPr sz="1800" dirty="0"/>
              <a:t>Specify activities, programs, and learning experiences that complement universal required competencies supporting diversity, equity and inclusion as a measureable outcomes</a:t>
            </a:r>
          </a:p>
          <a:p>
            <a:pPr marL="742950" lvl="1" indent="-285750">
              <a:lnSpc>
                <a:spcPct val="80000"/>
              </a:lnSpc>
              <a:spcBef>
                <a:spcPts val="0"/>
              </a:spcBef>
              <a:defRPr sz="1700"/>
            </a:pPr>
            <a:endParaRPr sz="1800" dirty="0"/>
          </a:p>
          <a:p>
            <a:pPr>
              <a:lnSpc>
                <a:spcPct val="80000"/>
              </a:lnSpc>
              <a:spcBef>
                <a:spcPts val="400"/>
              </a:spcBef>
              <a:defRPr sz="2000" b="1"/>
            </a:pPr>
            <a:r>
              <a:rPr sz="1800" dirty="0"/>
              <a:t>Diversity Curricular and Co-curricular Commitments</a:t>
            </a:r>
          </a:p>
          <a:p>
            <a:pPr marL="742950" lvl="1" indent="-285750">
              <a:lnSpc>
                <a:spcPct val="80000"/>
              </a:lnSpc>
              <a:spcBef>
                <a:spcPts val="400"/>
              </a:spcBef>
              <a:defRPr sz="1700"/>
            </a:pPr>
            <a:r>
              <a:rPr sz="1800" dirty="0"/>
              <a:t>Evidence found in the diversity of the faculty, research interests of the faculty, curricular content and program’s outcomes which measure strategic performance in diversity, equity and inclusion.</a:t>
            </a:r>
          </a:p>
          <a:p>
            <a:pPr marL="742950" lvl="1" indent="-285750">
              <a:lnSpc>
                <a:spcPct val="80000"/>
              </a:lnSpc>
              <a:spcBef>
                <a:spcPts val="400"/>
              </a:spcBef>
              <a:defRPr sz="1700"/>
            </a:pPr>
            <a:r>
              <a:rPr sz="1800" dirty="0"/>
              <a:t>Program demonstrates efforts that strengthen diversity, equity and a climate of inclusiveness through recruitment and retention initiatives, faculty support, and professional development.</a:t>
            </a:r>
          </a:p>
          <a:p>
            <a:pPr marL="742950" lvl="1" indent="-285750">
              <a:lnSpc>
                <a:spcPct val="80000"/>
              </a:lnSpc>
              <a:spcBef>
                <a:spcPts val="400"/>
              </a:spcBef>
              <a:defRPr sz="1700"/>
            </a:pPr>
            <a:r>
              <a:rPr sz="1800" dirty="0"/>
              <a:t>Program should implement inclusive practices to eliminate barriers and reduce bias that fully engage faculty in its mission.</a:t>
            </a:r>
          </a:p>
        </p:txBody>
      </p:sp>
      <p:sp>
        <p:nvSpPr>
          <p:cNvPr id="338"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17</a:t>
            </a:fld>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 name="Title 1"/>
          <p:cNvSpPr txBox="1">
            <a:spLocks noGrp="1"/>
          </p:cNvSpPr>
          <p:nvPr>
            <p:ph type="title"/>
          </p:nvPr>
        </p:nvSpPr>
        <p:spPr>
          <a:xfrm>
            <a:off x="695189" y="349058"/>
            <a:ext cx="8305800" cy="465141"/>
          </a:xfrm>
          <a:prstGeom prst="rect">
            <a:avLst/>
          </a:prstGeom>
        </p:spPr>
        <p:txBody>
          <a:bodyPr>
            <a:noAutofit/>
          </a:bodyPr>
          <a:lstStyle/>
          <a:p>
            <a:pPr defTabSz="694944">
              <a:defRPr sz="2964">
                <a:solidFill>
                  <a:srgbClr val="840017"/>
                </a:solidFill>
              </a:defRPr>
            </a:pPr>
            <a:r>
              <a:rPr sz="3200" dirty="0"/>
              <a:t>Standard 3 |</a:t>
            </a:r>
            <a:r>
              <a:rPr sz="3200" b="1" dirty="0"/>
              <a:t>Faculty Diversity</a:t>
            </a:r>
          </a:p>
        </p:txBody>
      </p:sp>
      <p:sp>
        <p:nvSpPr>
          <p:cNvPr id="341"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18</a:t>
            </a:fld>
            <a:endParaRPr/>
          </a:p>
        </p:txBody>
      </p:sp>
      <p:pic>
        <p:nvPicPr>
          <p:cNvPr id="342" name="Content Placeholder 4" descr="Content Placeholder 4"/>
          <p:cNvPicPr>
            <a:picLocks noChangeAspect="1"/>
          </p:cNvPicPr>
          <p:nvPr/>
        </p:nvPicPr>
        <p:blipFill>
          <a:blip r:embed="rId2">
            <a:extLst/>
          </a:blip>
          <a:stretch>
            <a:fillRect/>
          </a:stretch>
        </p:blipFill>
        <p:spPr>
          <a:xfrm>
            <a:off x="1104900" y="1752599"/>
            <a:ext cx="7734300" cy="4343402"/>
          </a:xfrm>
          <a:prstGeom prst="rect">
            <a:avLst/>
          </a:prstGeom>
          <a:ln w="12700">
            <a:miter lim="400000"/>
          </a:ln>
        </p:spPr>
      </p:pic>
      <p:sp>
        <p:nvSpPr>
          <p:cNvPr id="343" name="TextBox 5"/>
          <p:cNvSpPr txBox="1"/>
          <p:nvPr/>
        </p:nvSpPr>
        <p:spPr>
          <a:xfrm>
            <a:off x="1104900" y="914399"/>
            <a:ext cx="7734300" cy="738000"/>
          </a:xfrm>
          <a:prstGeom prst="rect">
            <a:avLst/>
          </a:prstGeom>
          <a:solidFill>
            <a:srgbClr val="840017"/>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400" b="1">
                <a:solidFill>
                  <a:srgbClr val="FFFFFF"/>
                </a:solidFill>
              </a:defRPr>
            </a:pPr>
            <a:r>
              <a:rPr dirty="0"/>
              <a:t>Standard 3.2 </a:t>
            </a:r>
            <a:r>
              <a:rPr b="0" dirty="0"/>
              <a:t>The Program will promote equity, diversity and a climate of inclusiveness through its recruitment and retention, and support of faculty members.  What is your faculty diversity goal? What strategy do you employ? How do you evaluate your initiatives with documentation and evidence?</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19</a:t>
            </a:fld>
            <a:endParaRPr/>
          </a:p>
        </p:txBody>
      </p:sp>
      <p:sp>
        <p:nvSpPr>
          <p:cNvPr id="346" name="Title 1"/>
          <p:cNvSpPr txBox="1"/>
          <p:nvPr/>
        </p:nvSpPr>
        <p:spPr>
          <a:xfrm>
            <a:off x="488172" y="169649"/>
            <a:ext cx="8138161" cy="6288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pPr algn="ctr">
              <a:lnSpc>
                <a:spcPct val="80000"/>
              </a:lnSpc>
              <a:defRPr sz="3900">
                <a:solidFill>
                  <a:srgbClr val="840017"/>
                </a:solidFill>
              </a:defRPr>
            </a:pPr>
            <a:r>
              <a:rPr sz="3200" dirty="0"/>
              <a:t>Standard 4 | </a:t>
            </a:r>
            <a:r>
              <a:rPr sz="3200" b="1" dirty="0"/>
              <a:t>Student Diversity</a:t>
            </a:r>
          </a:p>
        </p:txBody>
      </p:sp>
      <p:sp>
        <p:nvSpPr>
          <p:cNvPr id="347" name="TextBox 7"/>
          <p:cNvSpPr txBox="1"/>
          <p:nvPr/>
        </p:nvSpPr>
        <p:spPr>
          <a:xfrm>
            <a:off x="990600" y="798491"/>
            <a:ext cx="7772400" cy="738000"/>
          </a:xfrm>
          <a:prstGeom prst="rect">
            <a:avLst/>
          </a:prstGeom>
          <a:solidFill>
            <a:srgbClr val="840017"/>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400" b="1">
                <a:solidFill>
                  <a:srgbClr val="FFFFFF"/>
                </a:solidFill>
              </a:defRPr>
            </a:pPr>
            <a:r>
              <a:rPr dirty="0"/>
              <a:t>Standard 4.4 </a:t>
            </a:r>
            <a:r>
              <a:rPr b="0" dirty="0"/>
              <a:t>The program will promote diversity and a climate of inclusiveness through its recruitment, admissions practices and student support services. What is your student diversity goal? What strategy do you employ? How do you evaluate your initiatives with documentation and evidence?</a:t>
            </a:r>
          </a:p>
        </p:txBody>
      </p:sp>
      <p:pic>
        <p:nvPicPr>
          <p:cNvPr id="348" name="Picture 9" descr="Picture 9"/>
          <p:cNvPicPr>
            <a:picLocks noChangeAspect="1"/>
          </p:cNvPicPr>
          <p:nvPr/>
        </p:nvPicPr>
        <p:blipFill>
          <a:blip r:embed="rId2">
            <a:extLst/>
          </a:blip>
          <a:stretch>
            <a:fillRect/>
          </a:stretch>
        </p:blipFill>
        <p:spPr>
          <a:xfrm>
            <a:off x="990600" y="1828800"/>
            <a:ext cx="7772400" cy="4218748"/>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pic>
        <p:nvPicPr>
          <p:cNvPr id="569" name="Content Placeholder 8" descr="Content Placeholder 8"/>
          <p:cNvPicPr>
            <a:picLocks noChangeAspect="1"/>
          </p:cNvPicPr>
          <p:nvPr/>
        </p:nvPicPr>
        <p:blipFill>
          <a:blip r:embed="rId2">
            <a:extLst/>
          </a:blip>
          <a:stretch>
            <a:fillRect/>
          </a:stretch>
        </p:blipFill>
        <p:spPr>
          <a:xfrm>
            <a:off x="1447800" y="1561307"/>
            <a:ext cx="2249031" cy="2279651"/>
          </a:xfrm>
          <a:prstGeom prst="rect">
            <a:avLst/>
          </a:prstGeom>
          <a:ln w="12700">
            <a:miter lim="400000"/>
          </a:ln>
        </p:spPr>
      </p:pic>
      <p:pic>
        <p:nvPicPr>
          <p:cNvPr id="570" name="Content Placeholder 9" descr="Content Placeholder 9"/>
          <p:cNvPicPr>
            <a:picLocks noChangeAspect="1"/>
          </p:cNvPicPr>
          <p:nvPr/>
        </p:nvPicPr>
        <p:blipFill>
          <a:blip r:embed="rId3">
            <a:extLst/>
          </a:blip>
          <a:stretch>
            <a:fillRect/>
          </a:stretch>
        </p:blipFill>
        <p:spPr>
          <a:xfrm>
            <a:off x="6098380" y="1561307"/>
            <a:ext cx="2205038" cy="2279651"/>
          </a:xfrm>
          <a:prstGeom prst="rect">
            <a:avLst/>
          </a:prstGeom>
          <a:ln w="12700">
            <a:miter lim="400000"/>
          </a:ln>
        </p:spPr>
      </p:pic>
      <p:sp>
        <p:nvSpPr>
          <p:cNvPr id="571" name="Title 1"/>
          <p:cNvSpPr txBox="1">
            <a:spLocks noGrp="1"/>
          </p:cNvSpPr>
          <p:nvPr>
            <p:ph type="title"/>
          </p:nvPr>
        </p:nvSpPr>
        <p:spPr>
          <a:prstGeom prst="rect">
            <a:avLst/>
          </a:prstGeom>
        </p:spPr>
        <p:txBody>
          <a:bodyPr/>
          <a:lstStyle>
            <a:lvl1pPr>
              <a:defRPr b="1">
                <a:solidFill>
                  <a:srgbClr val="840017"/>
                </a:solidFill>
              </a:defRPr>
            </a:lvl1pPr>
          </a:lstStyle>
          <a:p>
            <a:r>
              <a:rPr lang="en-US" dirty="0" smtClean="0"/>
              <a:t>Session Facilitators</a:t>
            </a:r>
            <a:endParaRPr dirty="0"/>
          </a:p>
        </p:txBody>
      </p:sp>
      <p:sp>
        <p:nvSpPr>
          <p:cNvPr id="572" name="Content Placeholder 2"/>
          <p:cNvSpPr txBox="1"/>
          <p:nvPr/>
        </p:nvSpPr>
        <p:spPr>
          <a:xfrm>
            <a:off x="1068839" y="4080216"/>
            <a:ext cx="3006952" cy="11871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Autofit/>
          </a:bodyPr>
          <a:lstStyle/>
          <a:p>
            <a:pPr algn="ctr" defTabSz="512063">
              <a:defRPr sz="616" b="1"/>
            </a:pPr>
            <a:r>
              <a:rPr sz="1200" dirty="0"/>
              <a:t>RaJade M. Berry-James, PhD</a:t>
            </a:r>
          </a:p>
          <a:p>
            <a:pPr algn="ctr" defTabSz="512063">
              <a:defRPr sz="616"/>
            </a:pPr>
            <a:r>
              <a:rPr sz="1200" dirty="0"/>
              <a:t>Associate Professor</a:t>
            </a:r>
          </a:p>
          <a:p>
            <a:pPr algn="ctr" defTabSz="512063">
              <a:defRPr sz="616"/>
            </a:pPr>
            <a:r>
              <a:rPr sz="1200" dirty="0"/>
              <a:t>North Carolina State University</a:t>
            </a:r>
          </a:p>
          <a:p>
            <a:pPr algn="ctr" defTabSz="512063">
              <a:defRPr sz="616"/>
            </a:pPr>
            <a:r>
              <a:rPr sz="1200" dirty="0"/>
              <a:t>School of Public and International Affairs</a:t>
            </a:r>
          </a:p>
          <a:p>
            <a:pPr algn="ctr" defTabSz="512063">
              <a:defRPr sz="616"/>
            </a:pPr>
            <a:r>
              <a:rPr sz="1200" dirty="0"/>
              <a:t>Campus Box 8102</a:t>
            </a:r>
          </a:p>
          <a:p>
            <a:pPr algn="ctr" defTabSz="512063">
              <a:defRPr sz="616"/>
            </a:pPr>
            <a:r>
              <a:rPr sz="1200" dirty="0"/>
              <a:t>Raleigh, NC 27695-8102</a:t>
            </a:r>
          </a:p>
          <a:p>
            <a:pPr algn="ctr" defTabSz="512063">
              <a:defRPr sz="616"/>
            </a:pPr>
            <a:r>
              <a:rPr sz="1200" dirty="0"/>
              <a:t>Email: rmberryj@ncsu.edu</a:t>
            </a:r>
          </a:p>
          <a:p>
            <a:pPr algn="ctr" defTabSz="512063">
              <a:defRPr sz="616"/>
            </a:pPr>
            <a:r>
              <a:rPr sz="1200" dirty="0"/>
              <a:t>Phone: </a:t>
            </a:r>
            <a:r>
              <a:rPr sz="1200" dirty="0" smtClean="0"/>
              <a:t>330-519-7519</a:t>
            </a:r>
            <a:endParaRPr sz="1200" dirty="0"/>
          </a:p>
        </p:txBody>
      </p:sp>
      <p:sp>
        <p:nvSpPr>
          <p:cNvPr id="573" name="Content Placeholder 2"/>
          <p:cNvSpPr txBox="1"/>
          <p:nvPr/>
        </p:nvSpPr>
        <p:spPr>
          <a:xfrm>
            <a:off x="5608318" y="4080216"/>
            <a:ext cx="3185161" cy="17389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ctr">
              <a:defRPr sz="1100" b="1">
                <a:solidFill>
                  <a:srgbClr val="222222"/>
                </a:solidFill>
              </a:defRPr>
            </a:pPr>
            <a:r>
              <a:rPr sz="1200" dirty="0"/>
              <a:t>Calvin C. Johnson, PhD</a:t>
            </a:r>
          </a:p>
          <a:p>
            <a:pPr algn="ctr">
              <a:defRPr sz="1100">
                <a:solidFill>
                  <a:srgbClr val="222222"/>
                </a:solidFill>
              </a:defRPr>
            </a:pPr>
            <a:r>
              <a:rPr sz="1200" dirty="0"/>
              <a:t>Visiting Professor</a:t>
            </a:r>
          </a:p>
          <a:p>
            <a:pPr algn="ctr">
              <a:defRPr sz="1100">
                <a:solidFill>
                  <a:srgbClr val="222222"/>
                </a:solidFill>
              </a:defRPr>
            </a:pPr>
            <a:r>
              <a:rPr sz="1200" dirty="0"/>
              <a:t>Bowie State University</a:t>
            </a:r>
          </a:p>
          <a:p>
            <a:pPr algn="ctr">
              <a:defRPr sz="1100">
                <a:solidFill>
                  <a:srgbClr val="222222"/>
                </a:solidFill>
              </a:defRPr>
            </a:pPr>
            <a:r>
              <a:rPr sz="1200" dirty="0"/>
              <a:t>Management, Marketing and Public Administration</a:t>
            </a:r>
          </a:p>
          <a:p>
            <a:pPr algn="ctr">
              <a:defRPr sz="1100">
                <a:solidFill>
                  <a:srgbClr val="222222"/>
                </a:solidFill>
              </a:defRPr>
            </a:pPr>
            <a:r>
              <a:rPr sz="1200" dirty="0"/>
              <a:t>14000 Jericho Park Road</a:t>
            </a:r>
          </a:p>
          <a:p>
            <a:pPr algn="ctr">
              <a:defRPr sz="1100">
                <a:solidFill>
                  <a:srgbClr val="222222"/>
                </a:solidFill>
              </a:defRPr>
            </a:pPr>
            <a:r>
              <a:rPr sz="1200" dirty="0"/>
              <a:t>Bowie, MD 20715-9465</a:t>
            </a:r>
          </a:p>
          <a:p>
            <a:pPr algn="ctr">
              <a:defRPr sz="1100">
                <a:solidFill>
                  <a:srgbClr val="222222"/>
                </a:solidFill>
              </a:defRPr>
            </a:pPr>
            <a:r>
              <a:rPr sz="1200" dirty="0"/>
              <a:t>Email: ccjohnson@bowiestate.edu</a:t>
            </a:r>
          </a:p>
          <a:p>
            <a:pPr algn="ctr">
              <a:defRPr sz="1100">
                <a:solidFill>
                  <a:srgbClr val="222222"/>
                </a:solidFill>
              </a:defRPr>
            </a:pPr>
            <a:r>
              <a:rPr sz="1200" dirty="0"/>
              <a:t>Phone: 301-455-2047</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20</a:t>
            </a:fld>
            <a:endParaRPr/>
          </a:p>
        </p:txBody>
      </p:sp>
      <p:sp>
        <p:nvSpPr>
          <p:cNvPr id="351" name="Title 1"/>
          <p:cNvSpPr txBox="1"/>
          <p:nvPr/>
        </p:nvSpPr>
        <p:spPr>
          <a:xfrm>
            <a:off x="767968" y="228600"/>
            <a:ext cx="7858365" cy="6288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pPr algn="ctr">
              <a:lnSpc>
                <a:spcPct val="80000"/>
              </a:lnSpc>
              <a:defRPr sz="3900">
                <a:solidFill>
                  <a:srgbClr val="840017"/>
                </a:solidFill>
              </a:defRPr>
            </a:pPr>
            <a:r>
              <a:rPr sz="3200" dirty="0"/>
              <a:t>Standard 5 | </a:t>
            </a:r>
            <a:r>
              <a:rPr sz="3200" b="1" dirty="0"/>
              <a:t>Student Learning</a:t>
            </a:r>
          </a:p>
        </p:txBody>
      </p:sp>
      <p:pic>
        <p:nvPicPr>
          <p:cNvPr id="352" name="Picture 5" descr="Picture 5"/>
          <p:cNvPicPr>
            <a:picLocks noChangeAspect="1"/>
          </p:cNvPicPr>
          <p:nvPr/>
        </p:nvPicPr>
        <p:blipFill>
          <a:blip r:embed="rId3">
            <a:extLst/>
          </a:blip>
          <a:stretch>
            <a:fillRect/>
          </a:stretch>
        </p:blipFill>
        <p:spPr>
          <a:xfrm>
            <a:off x="749287" y="2151791"/>
            <a:ext cx="8107120" cy="3994637"/>
          </a:xfrm>
          <a:prstGeom prst="rect">
            <a:avLst/>
          </a:prstGeom>
          <a:ln w="12700">
            <a:miter lim="400000"/>
          </a:ln>
        </p:spPr>
      </p:pic>
      <p:sp>
        <p:nvSpPr>
          <p:cNvPr id="353" name="TextBox 8"/>
          <p:cNvSpPr txBox="1"/>
          <p:nvPr/>
        </p:nvSpPr>
        <p:spPr>
          <a:xfrm>
            <a:off x="734538" y="829981"/>
            <a:ext cx="8121869" cy="1195200"/>
          </a:xfrm>
          <a:prstGeom prst="rect">
            <a:avLst/>
          </a:prstGeom>
          <a:solidFill>
            <a:srgbClr val="840017"/>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sz="1400" b="1">
                <a:solidFill>
                  <a:srgbClr val="FFFFFF"/>
                </a:solidFill>
              </a:defRPr>
            </a:pPr>
            <a:r>
              <a:rPr dirty="0"/>
              <a:t>Standard 5.1 </a:t>
            </a:r>
            <a:r>
              <a:rPr b="0" dirty="0"/>
              <a:t>The graduate program will prepare students to communicate and interact productively and in culturally responsive ways with a diverse and changing workforce and society at large.  What strategy (approach) do you use to prepare students for a diverse and changing workforce? What initiatives (specific changes) do you employ to reach your student learning goal for diversity? How do you evaluate your strategic approach and specific changes with documentation and evidence?</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 name="Title 1"/>
          <p:cNvSpPr txBox="1">
            <a:spLocks noGrp="1"/>
          </p:cNvSpPr>
          <p:nvPr>
            <p:ph type="title"/>
          </p:nvPr>
        </p:nvSpPr>
        <p:spPr>
          <a:prstGeom prst="rect">
            <a:avLst/>
          </a:prstGeom>
        </p:spPr>
        <p:txBody>
          <a:bodyPr/>
          <a:lstStyle>
            <a:lvl1pPr>
              <a:defRPr b="1">
                <a:solidFill>
                  <a:srgbClr val="840017"/>
                </a:solidFill>
              </a:defRPr>
            </a:lvl1pPr>
          </a:lstStyle>
          <a:p>
            <a:r>
              <a:t>Before you leave …</a:t>
            </a:r>
          </a:p>
        </p:txBody>
      </p:sp>
      <p:sp>
        <p:nvSpPr>
          <p:cNvPr id="358" name="Content Placeholder 2"/>
          <p:cNvSpPr txBox="1">
            <a:spLocks noGrp="1"/>
          </p:cNvSpPr>
          <p:nvPr>
            <p:ph type="body" idx="1"/>
          </p:nvPr>
        </p:nvSpPr>
        <p:spPr>
          <a:xfrm>
            <a:off x="914400" y="1600200"/>
            <a:ext cx="7772400" cy="4525963"/>
          </a:xfrm>
          <a:prstGeom prst="rect">
            <a:avLst/>
          </a:prstGeom>
        </p:spPr>
        <p:txBody>
          <a:bodyPr/>
          <a:lstStyle/>
          <a:p>
            <a:pPr marL="329184" indent="-329184" defTabSz="877823">
              <a:lnSpc>
                <a:spcPct val="90000"/>
              </a:lnSpc>
              <a:spcBef>
                <a:spcPts val="600"/>
              </a:spcBef>
              <a:defRPr sz="2592"/>
            </a:pPr>
            <a:r>
              <a:t>Are your program goals consistent with the mission of your program?</a:t>
            </a:r>
          </a:p>
          <a:p>
            <a:pPr marL="329184" indent="-329184" defTabSz="877823">
              <a:lnSpc>
                <a:spcPct val="90000"/>
              </a:lnSpc>
              <a:spcBef>
                <a:spcPts val="600"/>
              </a:spcBef>
              <a:defRPr sz="2592"/>
            </a:pPr>
            <a:r>
              <a:t>Do your goals align with public sector values and the vision for your program?</a:t>
            </a:r>
          </a:p>
          <a:p>
            <a:pPr marL="329184" indent="-329184" defTabSz="877823">
              <a:lnSpc>
                <a:spcPct val="90000"/>
              </a:lnSpc>
              <a:spcBef>
                <a:spcPts val="600"/>
              </a:spcBef>
              <a:defRPr sz="2592"/>
            </a:pPr>
            <a:r>
              <a:t>In order to reach your goals and objectives, have you thought about how long it would take and what resources your program needs?</a:t>
            </a:r>
          </a:p>
          <a:p>
            <a:pPr marL="329184" indent="-329184" defTabSz="877823">
              <a:lnSpc>
                <a:spcPct val="90000"/>
              </a:lnSpc>
              <a:spcBef>
                <a:spcPts val="600"/>
              </a:spcBef>
              <a:defRPr sz="2592"/>
            </a:pPr>
            <a:r>
              <a:t>Do your goals describe desired performance? In other words, are they SMART goals (Specific, Measurable, Attainable, Realistic and Timely)?</a:t>
            </a:r>
          </a:p>
          <a:p>
            <a:pPr marL="0" indent="0" defTabSz="877823">
              <a:lnSpc>
                <a:spcPct val="90000"/>
              </a:lnSpc>
              <a:spcBef>
                <a:spcPts val="600"/>
              </a:spcBef>
              <a:buSzTx/>
              <a:buNone/>
              <a:defRPr sz="2592"/>
            </a:pPr>
            <a:r>
              <a:t> </a:t>
            </a:r>
          </a:p>
        </p:txBody>
      </p:sp>
      <p:sp>
        <p:nvSpPr>
          <p:cNvPr id="359"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21</a:t>
            </a:fld>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Title 1"/>
          <p:cNvSpPr txBox="1">
            <a:spLocks noGrp="1"/>
          </p:cNvSpPr>
          <p:nvPr>
            <p:ph type="title"/>
          </p:nvPr>
        </p:nvSpPr>
        <p:spPr>
          <a:xfrm>
            <a:off x="771276" y="274638"/>
            <a:ext cx="8002988" cy="1143001"/>
          </a:xfrm>
          <a:prstGeom prst="rect">
            <a:avLst/>
          </a:prstGeom>
        </p:spPr>
        <p:txBody>
          <a:bodyPr>
            <a:normAutofit/>
          </a:bodyPr>
          <a:lstStyle>
            <a:lvl1pPr>
              <a:defRPr b="1">
                <a:solidFill>
                  <a:srgbClr val="840017"/>
                </a:solidFill>
              </a:defRPr>
            </a:lvl1pPr>
          </a:lstStyle>
          <a:p>
            <a:r>
              <a:rPr b="0" dirty="0" smtClean="0"/>
              <a:t>Peer Examples</a:t>
            </a:r>
            <a:r>
              <a:rPr lang="en-US" b="0" dirty="0" smtClean="0"/>
              <a:t> </a:t>
            </a:r>
            <a:r>
              <a:rPr lang="en-US" dirty="0" smtClean="0"/>
              <a:t>| Diversity Plans</a:t>
            </a:r>
            <a:endParaRPr dirty="0"/>
          </a:p>
        </p:txBody>
      </p:sp>
      <p:sp>
        <p:nvSpPr>
          <p:cNvPr id="362" name="Content Placeholder 2"/>
          <p:cNvSpPr txBox="1">
            <a:spLocks noGrp="1"/>
          </p:cNvSpPr>
          <p:nvPr>
            <p:ph type="body" idx="1"/>
          </p:nvPr>
        </p:nvSpPr>
        <p:spPr>
          <a:xfrm>
            <a:off x="962526" y="1447800"/>
            <a:ext cx="7648074" cy="4525963"/>
          </a:xfrm>
          <a:prstGeom prst="rect">
            <a:avLst/>
          </a:prstGeom>
        </p:spPr>
        <p:txBody>
          <a:bodyPr>
            <a:normAutofit fontScale="55000" lnSpcReduction="20000"/>
          </a:bodyPr>
          <a:lstStyle/>
          <a:p>
            <a:r>
              <a:rPr lang="en-US" b="1" dirty="0">
                <a:hlinkClick r:id="rId2" tooltip="Doha Institute Diversity Plan 2019-20"/>
              </a:rPr>
              <a:t>Doha Institute for Graduate Studies</a:t>
            </a:r>
            <a:endParaRPr lang="en-US" dirty="0"/>
          </a:p>
          <a:p>
            <a:r>
              <a:rPr lang="en-US" b="1" dirty="0">
                <a:hlinkClick r:id="rId3" tooltip="GA state DP"/>
              </a:rPr>
              <a:t>Georgia State University</a:t>
            </a:r>
            <a:endParaRPr lang="en-US" dirty="0"/>
          </a:p>
          <a:p>
            <a:r>
              <a:rPr lang="en-US" b="1" dirty="0">
                <a:hlinkClick r:id="rId4" tooltip="John Jay DP"/>
              </a:rPr>
              <a:t>John Jay College of Criminal Justice – CUNY</a:t>
            </a:r>
            <a:endParaRPr lang="en-US" dirty="0"/>
          </a:p>
          <a:p>
            <a:r>
              <a:rPr lang="en-US" b="1" dirty="0">
                <a:hlinkClick r:id="rId5" tooltip="NCSU dp"/>
              </a:rPr>
              <a:t>North Carolina State University</a:t>
            </a:r>
            <a:endParaRPr lang="en-US" dirty="0"/>
          </a:p>
          <a:p>
            <a:r>
              <a:rPr lang="en-US" b="1" dirty="0">
                <a:hlinkClick r:id="rId6" tooltip="SU DP"/>
              </a:rPr>
              <a:t>Syracuse University</a:t>
            </a:r>
            <a:endParaRPr lang="en-US" dirty="0"/>
          </a:p>
          <a:p>
            <a:r>
              <a:rPr lang="en-US" b="1" dirty="0">
                <a:hlinkClick r:id="rId7" tooltip="UCD dp"/>
              </a:rPr>
              <a:t>University of Colorado, Denver</a:t>
            </a:r>
            <a:endParaRPr lang="en-US" dirty="0"/>
          </a:p>
          <a:p>
            <a:r>
              <a:rPr lang="en-US" b="1" dirty="0">
                <a:hlinkClick r:id="rId8" tooltip="UConn DP"/>
              </a:rPr>
              <a:t>University of Connecticut</a:t>
            </a:r>
            <a:endParaRPr lang="en-US" dirty="0"/>
          </a:p>
          <a:p>
            <a:r>
              <a:rPr lang="en-US" b="1" dirty="0">
                <a:hlinkClick r:id="rId9" tooltip="UMN dp"/>
              </a:rPr>
              <a:t>University of Minnesota</a:t>
            </a:r>
            <a:endParaRPr lang="en-US" dirty="0"/>
          </a:p>
          <a:p>
            <a:r>
              <a:rPr lang="en-US" b="1" dirty="0">
                <a:hlinkClick r:id="rId10" tooltip="UW DP"/>
              </a:rPr>
              <a:t>University of Washington</a:t>
            </a:r>
            <a:endParaRPr lang="en-US" dirty="0"/>
          </a:p>
          <a:p>
            <a:r>
              <a:rPr lang="en-US" b="1" dirty="0">
                <a:hlinkClick r:id="rId11" tooltip="VUW DP"/>
              </a:rPr>
              <a:t>Victoria University of Wellington</a:t>
            </a:r>
            <a:endParaRPr lang="en-US" dirty="0"/>
          </a:p>
          <a:p>
            <a:r>
              <a:rPr lang="en-US" b="1" dirty="0">
                <a:hlinkClick r:id="rId12" tooltip="VU dp"/>
              </a:rPr>
              <a:t>Villanova University</a:t>
            </a:r>
            <a:endParaRPr lang="en-US" dirty="0"/>
          </a:p>
          <a:p>
            <a:r>
              <a:rPr lang="en-US" b="1" dirty="0">
                <a:hlinkClick r:id="rId13" tooltip="VCU DP"/>
              </a:rPr>
              <a:t>Virginia Commonwealth University</a:t>
            </a:r>
            <a:endParaRPr lang="en-US" dirty="0"/>
          </a:p>
          <a:p>
            <a:pPr marL="0" indent="0">
              <a:lnSpc>
                <a:spcPct val="80000"/>
              </a:lnSpc>
              <a:spcBef>
                <a:spcPts val="500"/>
              </a:spcBef>
              <a:buSzTx/>
              <a:buNone/>
              <a:defRPr sz="2000"/>
            </a:pPr>
            <a:endParaRPr sz="2500" dirty="0"/>
          </a:p>
          <a:p>
            <a:pPr marL="0" indent="0">
              <a:lnSpc>
                <a:spcPct val="80000"/>
              </a:lnSpc>
              <a:spcBef>
                <a:spcPts val="300"/>
              </a:spcBef>
              <a:buSzTx/>
              <a:buNone/>
              <a:defRPr sz="1500"/>
            </a:pPr>
            <a:r>
              <a:rPr lang="en-US" sz="2500" dirty="0" smtClean="0"/>
              <a:t>Source: NASPAA Peer Examples Assessment Plans, </a:t>
            </a:r>
            <a:r>
              <a:rPr lang="en-US" sz="2400" dirty="0">
                <a:hlinkClick r:id="rId14"/>
              </a:rPr>
              <a:t>https://www.naspaa.org/accreditation/standards-and-guidance/peer-examples</a:t>
            </a:r>
            <a:endParaRPr sz="2200" dirty="0"/>
          </a:p>
        </p:txBody>
      </p:sp>
      <p:sp>
        <p:nvSpPr>
          <p:cNvPr id="363"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22</a:t>
            </a:fld>
            <a:endParaRP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934" y="274638"/>
            <a:ext cx="8096865" cy="1143001"/>
          </a:xfrm>
        </p:spPr>
        <p:txBody>
          <a:bodyPr>
            <a:normAutofit fontScale="90000"/>
          </a:bodyPr>
          <a:lstStyle/>
          <a:p>
            <a:r>
              <a:rPr lang="en-US" dirty="0" smtClean="0"/>
              <a:t>Thank </a:t>
            </a:r>
            <a:r>
              <a:rPr lang="en-US" dirty="0" smtClean="0"/>
              <a:t>You!</a:t>
            </a:r>
            <a:br>
              <a:rPr lang="en-US" dirty="0" smtClean="0"/>
            </a:br>
            <a:r>
              <a:rPr lang="en-US" dirty="0" smtClean="0"/>
              <a:t>J</a:t>
            </a:r>
            <a:r>
              <a:rPr lang="en-US" dirty="0" smtClean="0"/>
              <a:t>oin </a:t>
            </a:r>
            <a:r>
              <a:rPr lang="en-US" dirty="0" smtClean="0"/>
              <a:t>Us for </a:t>
            </a:r>
            <a:r>
              <a:rPr lang="en-US" b="1" dirty="0" smtClean="0"/>
              <a:t>Session 3</a:t>
            </a:r>
            <a:endParaRPr lang="en-US" b="1" dirty="0"/>
          </a:p>
        </p:txBody>
      </p:sp>
      <p:sp>
        <p:nvSpPr>
          <p:cNvPr id="6" name="TextBox 5"/>
          <p:cNvSpPr txBox="1"/>
          <p:nvPr/>
        </p:nvSpPr>
        <p:spPr>
          <a:xfrm>
            <a:off x="1047134" y="5701048"/>
            <a:ext cx="7718323"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1200" dirty="0" smtClean="0"/>
              <a:t>Session 3 </a:t>
            </a:r>
            <a:r>
              <a:rPr lang="en-US" sz="1200" b="1" dirty="0" smtClean="0"/>
              <a:t>Student Learning Assessment </a:t>
            </a:r>
            <a:r>
              <a:rPr lang="en-US" sz="1200" dirty="0"/>
              <a:t>Details at https://naspaa2020.pathable.co/meetings/virtual/2njYRf9GNSQGz8hbF</a:t>
            </a:r>
          </a:p>
          <a:p>
            <a:pPr marL="0" marR="0" indent="0" algn="l" defTabSz="914400" rtl="0" fontAlgn="auto" latinLnBrk="0" hangingPunct="0">
              <a:lnSpc>
                <a:spcPct val="100000"/>
              </a:lnSpc>
              <a:spcBef>
                <a:spcPts val="0"/>
              </a:spcBef>
              <a:spcAft>
                <a:spcPts val="0"/>
              </a:spcAft>
              <a:buClrTx/>
              <a:buSzTx/>
              <a:buFontTx/>
              <a:buNone/>
              <a:tabLst/>
            </a:pPr>
            <a:endParaRPr kumimoji="0" lang="en-US" sz="1200" b="0" i="0" u="none" strike="noStrike" cap="none" spc="0" normalizeH="0" baseline="0" dirty="0">
              <a:ln>
                <a:noFill/>
              </a:ln>
              <a:solidFill>
                <a:srgbClr val="000000"/>
              </a:solidFill>
              <a:effectLst/>
              <a:uFillTx/>
              <a:sym typeface="Calibri"/>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3967" y="1691148"/>
            <a:ext cx="7119038" cy="3737222"/>
          </a:xfrm>
          <a:prstGeom prst="rect">
            <a:avLst/>
          </a:prstGeom>
        </p:spPr>
      </p:pic>
    </p:spTree>
    <p:extLst>
      <p:ext uri="{BB962C8B-B14F-4D97-AF65-F5344CB8AC3E}">
        <p14:creationId xmlns:p14="http://schemas.microsoft.com/office/powerpoint/2010/main" val="2719048404"/>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itle 1"/>
          <p:cNvSpPr txBox="1">
            <a:spLocks noGrp="1"/>
          </p:cNvSpPr>
          <p:nvPr>
            <p:ph type="title"/>
          </p:nvPr>
        </p:nvSpPr>
        <p:spPr>
          <a:prstGeom prst="rect">
            <a:avLst/>
          </a:prstGeom>
        </p:spPr>
        <p:txBody>
          <a:bodyPr/>
          <a:lstStyle>
            <a:lvl1pPr>
              <a:defRPr b="1">
                <a:solidFill>
                  <a:srgbClr val="840017"/>
                </a:solidFill>
              </a:defRPr>
            </a:lvl1pPr>
          </a:lstStyle>
          <a:p>
            <a:r>
              <a:rPr dirty="0"/>
              <a:t>Facilitators’ Bios</a:t>
            </a:r>
          </a:p>
        </p:txBody>
      </p:sp>
      <p:sp>
        <p:nvSpPr>
          <p:cNvPr id="165" name="Slide Number Placeholder 3"/>
          <p:cNvSpPr txBox="1">
            <a:spLocks noGrp="1"/>
          </p:cNvSpPr>
          <p:nvPr>
            <p:ph type="sldNum" sz="quarter" idx="2"/>
          </p:nvPr>
        </p:nvSpPr>
        <p:spPr>
          <a:xfrm>
            <a:off x="8948919" y="6322686"/>
            <a:ext cx="181382"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grpSp>
        <p:nvGrpSpPr>
          <p:cNvPr id="168" name="Text Placeholder 5"/>
          <p:cNvGrpSpPr/>
          <p:nvPr/>
        </p:nvGrpSpPr>
        <p:grpSpPr>
          <a:xfrm>
            <a:off x="683419" y="1535112"/>
            <a:ext cx="3887788" cy="639763"/>
            <a:chOff x="0" y="0"/>
            <a:chExt cx="3887787" cy="639762"/>
          </a:xfrm>
        </p:grpSpPr>
        <p:sp>
          <p:nvSpPr>
            <p:cNvPr id="166" name="Rectangle"/>
            <p:cNvSpPr/>
            <p:nvPr/>
          </p:nvSpPr>
          <p:spPr>
            <a:xfrm>
              <a:off x="0" y="-1"/>
              <a:ext cx="3887788" cy="639764"/>
            </a:xfrm>
            <a:prstGeom prst="rect">
              <a:avLst/>
            </a:prstGeom>
            <a:noFill/>
            <a:ln w="9525" cap="flat">
              <a:solidFill>
                <a:srgbClr val="840017"/>
              </a:solidFill>
              <a:prstDash val="solid"/>
              <a:round/>
            </a:ln>
            <a:effectLst/>
          </p:spPr>
          <p:txBody>
            <a:bodyPr wrap="square" lIns="45719" tIns="45719" rIns="45719" bIns="45719" numCol="1" anchor="t">
              <a:noAutofit/>
            </a:bodyPr>
            <a:lstStyle/>
            <a:p>
              <a:pPr algn="ctr">
                <a:spcBef>
                  <a:spcPts val="700"/>
                </a:spcBef>
                <a:defRPr sz="2400" b="1"/>
              </a:pPr>
              <a:endParaRPr/>
            </a:p>
          </p:txBody>
        </p:sp>
        <p:sp>
          <p:nvSpPr>
            <p:cNvPr id="167" name="RaJade M. Berry-James, PhD"/>
            <p:cNvSpPr txBox="1"/>
            <p:nvPr/>
          </p:nvSpPr>
          <p:spPr>
            <a:xfrm>
              <a:off x="50482" y="4762"/>
              <a:ext cx="3786824" cy="63023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rmAutofit/>
            </a:bodyPr>
            <a:lstStyle>
              <a:lvl1pPr algn="ctr">
                <a:spcBef>
                  <a:spcPts val="500"/>
                </a:spcBef>
                <a:defRPr sz="2400" b="1"/>
              </a:lvl1pPr>
            </a:lstStyle>
            <a:p>
              <a:r>
                <a:t>RaJade M. Berry-James, PhD</a:t>
              </a:r>
            </a:p>
          </p:txBody>
        </p:sp>
      </p:grpSp>
      <p:sp>
        <p:nvSpPr>
          <p:cNvPr id="169" name="Content Placeholder 6"/>
          <p:cNvSpPr txBox="1">
            <a:spLocks noGrp="1"/>
          </p:cNvSpPr>
          <p:nvPr>
            <p:ph type="body" sz="half" idx="1"/>
          </p:nvPr>
        </p:nvSpPr>
        <p:spPr>
          <a:xfrm>
            <a:off x="683419" y="2166018"/>
            <a:ext cx="3887788" cy="3951288"/>
          </a:xfrm>
          <a:prstGeom prst="rect">
            <a:avLst/>
          </a:prstGeom>
          <a:ln w="9525">
            <a:solidFill>
              <a:srgbClr val="840017"/>
            </a:solidFill>
            <a:round/>
          </a:ln>
        </p:spPr>
        <p:txBody>
          <a:bodyPr/>
          <a:lstStyle/>
          <a:p>
            <a:pPr>
              <a:spcBef>
                <a:spcPts val="400"/>
              </a:spcBef>
              <a:defRPr sz="1800" b="1"/>
            </a:pPr>
            <a:r>
              <a:rPr dirty="0"/>
              <a:t>NC State University, School of Public and International Affairs</a:t>
            </a:r>
          </a:p>
          <a:p>
            <a:pPr>
              <a:spcBef>
                <a:spcPts val="400"/>
              </a:spcBef>
              <a:defRPr sz="1800" b="1"/>
            </a:pPr>
            <a:r>
              <a:rPr dirty="0"/>
              <a:t>Associate Professor</a:t>
            </a:r>
          </a:p>
          <a:p>
            <a:pPr marL="742950" lvl="1" indent="-285750">
              <a:spcBef>
                <a:spcPts val="400"/>
              </a:spcBef>
              <a:defRPr sz="1800" b="1"/>
            </a:pPr>
            <a:r>
              <a:rPr dirty="0"/>
              <a:t>MPA Capstone, Social Equity, Cultural Competence, Program Evaluation</a:t>
            </a:r>
            <a:endParaRPr sz="2800" dirty="0"/>
          </a:p>
          <a:p>
            <a:pPr>
              <a:spcBef>
                <a:spcPts val="400"/>
              </a:spcBef>
              <a:defRPr sz="1800" b="1"/>
            </a:pPr>
            <a:r>
              <a:rPr dirty="0"/>
              <a:t>NASPAA Executive Council</a:t>
            </a:r>
            <a:r>
              <a:rPr b="0" dirty="0"/>
              <a:t> </a:t>
            </a:r>
          </a:p>
          <a:p>
            <a:pPr>
              <a:spcBef>
                <a:spcPts val="400"/>
              </a:spcBef>
              <a:defRPr sz="1800" b="1"/>
            </a:pPr>
            <a:r>
              <a:rPr dirty="0"/>
              <a:t>NAPA Fellow</a:t>
            </a:r>
          </a:p>
          <a:p>
            <a:pPr>
              <a:spcBef>
                <a:spcPts val="400"/>
              </a:spcBef>
              <a:defRPr sz="1800"/>
            </a:pPr>
            <a:r>
              <a:rPr dirty="0"/>
              <a:t>NASPAA Committee on Diversity, Equity &amp; Inclusion (DEI)</a:t>
            </a:r>
          </a:p>
          <a:p>
            <a:pPr>
              <a:spcBef>
                <a:spcPts val="400"/>
              </a:spcBef>
              <a:defRPr sz="1800"/>
            </a:pPr>
            <a:r>
              <a:rPr dirty="0"/>
              <a:t>Chair of COPRA, NASPAA</a:t>
            </a:r>
          </a:p>
        </p:txBody>
      </p:sp>
      <p:grpSp>
        <p:nvGrpSpPr>
          <p:cNvPr id="172" name="Text Placeholder 7"/>
          <p:cNvGrpSpPr/>
          <p:nvPr/>
        </p:nvGrpSpPr>
        <p:grpSpPr>
          <a:xfrm>
            <a:off x="4645025" y="1535112"/>
            <a:ext cx="4041775" cy="639763"/>
            <a:chOff x="0" y="0"/>
            <a:chExt cx="4041775" cy="639762"/>
          </a:xfrm>
        </p:grpSpPr>
        <p:sp>
          <p:nvSpPr>
            <p:cNvPr id="170" name="Rectangle"/>
            <p:cNvSpPr/>
            <p:nvPr/>
          </p:nvSpPr>
          <p:spPr>
            <a:xfrm>
              <a:off x="0" y="-1"/>
              <a:ext cx="4041775" cy="639764"/>
            </a:xfrm>
            <a:prstGeom prst="rect">
              <a:avLst/>
            </a:prstGeom>
            <a:noFill/>
            <a:ln w="9525" cap="flat">
              <a:solidFill>
                <a:srgbClr val="840017"/>
              </a:solidFill>
              <a:prstDash val="solid"/>
              <a:round/>
            </a:ln>
            <a:effectLst/>
          </p:spPr>
          <p:txBody>
            <a:bodyPr wrap="square" lIns="45719" tIns="45719" rIns="45719" bIns="45719" numCol="1" anchor="t">
              <a:noAutofit/>
            </a:bodyPr>
            <a:lstStyle/>
            <a:p>
              <a:pPr algn="ctr">
                <a:spcBef>
                  <a:spcPts val="700"/>
                </a:spcBef>
                <a:defRPr sz="2400" b="1"/>
              </a:pPr>
              <a:endParaRPr/>
            </a:p>
          </p:txBody>
        </p:sp>
        <p:sp>
          <p:nvSpPr>
            <p:cNvPr id="171" name="Calvin C. Johnson, PhD"/>
            <p:cNvSpPr txBox="1"/>
            <p:nvPr/>
          </p:nvSpPr>
          <p:spPr>
            <a:xfrm>
              <a:off x="50482" y="4762"/>
              <a:ext cx="3940811" cy="39247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ctr">
                <a:spcBef>
                  <a:spcPts val="500"/>
                </a:spcBef>
                <a:defRPr sz="2400" b="1"/>
              </a:lvl1pPr>
            </a:lstStyle>
            <a:p>
              <a:r>
                <a:t>Calvin C. Johnson, PhD</a:t>
              </a:r>
            </a:p>
          </p:txBody>
        </p:sp>
      </p:grpSp>
      <p:grpSp>
        <p:nvGrpSpPr>
          <p:cNvPr id="175" name="Content Placeholder 8"/>
          <p:cNvGrpSpPr/>
          <p:nvPr/>
        </p:nvGrpSpPr>
        <p:grpSpPr>
          <a:xfrm>
            <a:off x="4645025" y="2174875"/>
            <a:ext cx="4041775" cy="3951288"/>
            <a:chOff x="0" y="0"/>
            <a:chExt cx="4041775" cy="3951287"/>
          </a:xfrm>
        </p:grpSpPr>
        <p:sp>
          <p:nvSpPr>
            <p:cNvPr id="173" name="Rectangle"/>
            <p:cNvSpPr/>
            <p:nvPr/>
          </p:nvSpPr>
          <p:spPr>
            <a:xfrm>
              <a:off x="0" y="0"/>
              <a:ext cx="4041775" cy="3951288"/>
            </a:xfrm>
            <a:prstGeom prst="rect">
              <a:avLst/>
            </a:prstGeom>
            <a:noFill/>
            <a:ln w="9525" cap="flat">
              <a:solidFill>
                <a:srgbClr val="840017"/>
              </a:solidFill>
              <a:prstDash val="solid"/>
              <a:round/>
            </a:ln>
            <a:effectLst/>
          </p:spPr>
          <p:txBody>
            <a:bodyPr wrap="square" lIns="45719" tIns="45719" rIns="45719" bIns="45719" numCol="1" anchor="t">
              <a:noAutofit/>
            </a:bodyPr>
            <a:lstStyle/>
            <a:p>
              <a:pPr>
                <a:spcBef>
                  <a:spcPts val="700"/>
                </a:spcBef>
                <a:defRPr sz="3200"/>
              </a:pPr>
              <a:endParaRPr/>
            </a:p>
          </p:txBody>
        </p:sp>
        <p:sp>
          <p:nvSpPr>
            <p:cNvPr id="174" name="Visiting Professor, Bowie State University…"/>
            <p:cNvSpPr txBox="1"/>
            <p:nvPr/>
          </p:nvSpPr>
          <p:spPr>
            <a:xfrm>
              <a:off x="50482" y="4762"/>
              <a:ext cx="3940811" cy="394176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rmAutofit/>
            </a:bodyPr>
            <a:lstStyle/>
            <a:p>
              <a:pPr marL="342900" indent="-342900">
                <a:spcBef>
                  <a:spcPts val="400"/>
                </a:spcBef>
                <a:buSzPct val="100000"/>
                <a:buFont typeface="Arial"/>
                <a:buChar char="•"/>
                <a:defRPr b="1"/>
              </a:pPr>
              <a:r>
                <a:rPr dirty="0"/>
                <a:t>Visiting Professor, Bowie State University</a:t>
              </a:r>
              <a:endParaRPr sz="3200" dirty="0"/>
            </a:p>
            <a:p>
              <a:pPr marL="742950" lvl="1" indent="-285750">
                <a:spcBef>
                  <a:spcPts val="400"/>
                </a:spcBef>
                <a:buSzPct val="100000"/>
                <a:buFont typeface="Arial"/>
                <a:buChar char="–"/>
                <a:defRPr b="1"/>
              </a:pPr>
              <a:r>
                <a:rPr dirty="0"/>
                <a:t>Public Policy Analysis, Evaluation Research</a:t>
              </a:r>
              <a:endParaRPr sz="2800" dirty="0"/>
            </a:p>
            <a:p>
              <a:pPr marL="342900" indent="-342900">
                <a:spcBef>
                  <a:spcPts val="400"/>
                </a:spcBef>
                <a:buSzPct val="100000"/>
                <a:buFont typeface="Arial"/>
                <a:buChar char="•"/>
                <a:defRPr b="1"/>
              </a:pPr>
              <a:r>
                <a:rPr dirty="0"/>
                <a:t>Deputy Assistant Secretary, Research, Evaluation and Monitoring (HUD)</a:t>
              </a:r>
              <a:endParaRPr sz="3200" dirty="0"/>
            </a:p>
            <a:p>
              <a:pPr marL="342900" indent="-342900">
                <a:spcBef>
                  <a:spcPts val="400"/>
                </a:spcBef>
                <a:buSzPct val="100000"/>
                <a:buFont typeface="Arial"/>
                <a:buChar char="•"/>
              </a:pPr>
              <a:r>
                <a:rPr dirty="0"/>
                <a:t>University of Pennsylvania</a:t>
              </a:r>
              <a:endParaRPr sz="3200" dirty="0"/>
            </a:p>
            <a:p>
              <a:pPr marL="342900" indent="-342900">
                <a:spcBef>
                  <a:spcPts val="400"/>
                </a:spcBef>
                <a:buSzPct val="100000"/>
                <a:buFont typeface="Arial"/>
                <a:buChar char="•"/>
              </a:pPr>
              <a:r>
                <a:rPr dirty="0"/>
                <a:t>Executive Office of the Mayor, District of Columbia</a:t>
              </a:r>
              <a:endParaRPr sz="3200" dirty="0"/>
            </a:p>
            <a:p>
              <a:pPr marL="342900" indent="-342900">
                <a:spcBef>
                  <a:spcPts val="400"/>
                </a:spcBef>
                <a:buSzPct val="100000"/>
                <a:buFont typeface="Arial"/>
                <a:buChar char="•"/>
              </a:pPr>
              <a:r>
                <a:rPr dirty="0"/>
                <a:t>The Urban Institute</a:t>
              </a:r>
              <a:endParaRPr sz="3200" dirty="0"/>
            </a:p>
            <a:p>
              <a:pPr marL="342900" indent="-342900">
                <a:spcBef>
                  <a:spcPts val="400"/>
                </a:spcBef>
                <a:buSzPct val="100000"/>
                <a:buFont typeface="Arial"/>
                <a:buChar char="•"/>
              </a:pPr>
              <a:r>
                <a:rPr dirty="0"/>
                <a:t>PhD, University of MD</a:t>
              </a:r>
            </a:p>
          </p:txBody>
        </p:sp>
      </p:grpSp>
    </p:spTree>
    <p:extLst>
      <p:ext uri="{BB962C8B-B14F-4D97-AF65-F5344CB8AC3E}">
        <p14:creationId xmlns:p14="http://schemas.microsoft.com/office/powerpoint/2010/main" val="1996482891"/>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Title 1"/>
          <p:cNvSpPr txBox="1">
            <a:spLocks noGrp="1"/>
          </p:cNvSpPr>
          <p:nvPr>
            <p:ph type="title"/>
          </p:nvPr>
        </p:nvSpPr>
        <p:spPr>
          <a:prstGeom prst="rect">
            <a:avLst/>
          </a:prstGeom>
        </p:spPr>
        <p:txBody>
          <a:bodyPr/>
          <a:lstStyle>
            <a:lvl1pPr>
              <a:defRPr sz="4000" b="1">
                <a:solidFill>
                  <a:srgbClr val="840017"/>
                </a:solidFill>
              </a:defRPr>
            </a:lvl1pPr>
          </a:lstStyle>
          <a:p>
            <a:r>
              <a:t>Overview</a:t>
            </a:r>
          </a:p>
        </p:txBody>
      </p:sp>
      <p:sp>
        <p:nvSpPr>
          <p:cNvPr id="281" name="Content Placeholder 2"/>
          <p:cNvSpPr txBox="1">
            <a:spLocks noGrp="1"/>
          </p:cNvSpPr>
          <p:nvPr>
            <p:ph type="body" idx="1"/>
          </p:nvPr>
        </p:nvSpPr>
        <p:spPr>
          <a:xfrm>
            <a:off x="914400" y="1447801"/>
            <a:ext cx="7772400" cy="3881284"/>
          </a:xfrm>
          <a:prstGeom prst="rect">
            <a:avLst/>
          </a:prstGeom>
        </p:spPr>
        <p:txBody>
          <a:bodyPr>
            <a:normAutofit lnSpcReduction="10000"/>
          </a:bodyPr>
          <a:lstStyle/>
          <a:p>
            <a:pPr>
              <a:lnSpc>
                <a:spcPct val="80000"/>
              </a:lnSpc>
              <a:spcBef>
                <a:spcPts val="500"/>
              </a:spcBef>
              <a:defRPr sz="2400"/>
            </a:pPr>
            <a:r>
              <a:rPr dirty="0"/>
              <a:t>Consistent with Standard 1.3 Program Evaluation </a:t>
            </a:r>
          </a:p>
          <a:p>
            <a:pPr>
              <a:lnSpc>
                <a:spcPct val="80000"/>
              </a:lnSpc>
              <a:spcBef>
                <a:spcPts val="500"/>
              </a:spcBef>
              <a:defRPr sz="2400"/>
            </a:pPr>
            <a:r>
              <a:rPr dirty="0"/>
              <a:t>Start with Mission</a:t>
            </a:r>
          </a:p>
          <a:p>
            <a:pPr marL="742950" lvl="1" indent="-285750">
              <a:lnSpc>
                <a:spcPct val="80000"/>
              </a:lnSpc>
              <a:spcBef>
                <a:spcPts val="500"/>
              </a:spcBef>
              <a:defRPr sz="2100"/>
            </a:pPr>
            <a:r>
              <a:rPr dirty="0"/>
              <a:t>Defined program performance goals and objectives</a:t>
            </a:r>
          </a:p>
          <a:p>
            <a:pPr marL="742950" lvl="1" indent="-285750">
              <a:lnSpc>
                <a:spcPct val="80000"/>
              </a:lnSpc>
              <a:spcBef>
                <a:spcPts val="500"/>
              </a:spcBef>
              <a:defRPr sz="2100"/>
            </a:pPr>
            <a:r>
              <a:rPr dirty="0"/>
              <a:t>Identify and measure outcomes</a:t>
            </a:r>
          </a:p>
          <a:p>
            <a:pPr marL="742950" lvl="1" indent="-285750">
              <a:lnSpc>
                <a:spcPct val="80000"/>
              </a:lnSpc>
              <a:spcBef>
                <a:spcPts val="500"/>
              </a:spcBef>
              <a:defRPr sz="2100"/>
            </a:pPr>
            <a:r>
              <a:rPr dirty="0"/>
              <a:t>Use results for programmatic Improvements</a:t>
            </a:r>
          </a:p>
          <a:p>
            <a:pPr marL="742950" lvl="1" indent="-285750">
              <a:lnSpc>
                <a:spcPct val="80000"/>
              </a:lnSpc>
              <a:spcBef>
                <a:spcPts val="500"/>
              </a:spcBef>
              <a:defRPr sz="2100"/>
            </a:pPr>
            <a:r>
              <a:rPr dirty="0"/>
              <a:t>Review ongoing systematic program self-evaluation</a:t>
            </a:r>
          </a:p>
          <a:p>
            <a:pPr marL="742950" lvl="1" indent="-285750">
              <a:lnSpc>
                <a:spcPct val="80000"/>
              </a:lnSpc>
              <a:spcBef>
                <a:spcPts val="500"/>
              </a:spcBef>
              <a:defRPr sz="2100"/>
            </a:pPr>
            <a:r>
              <a:rPr dirty="0"/>
              <a:t>Strategically manage program resources to support mission performance</a:t>
            </a:r>
          </a:p>
          <a:p>
            <a:pPr>
              <a:lnSpc>
                <a:spcPct val="80000"/>
              </a:lnSpc>
              <a:spcBef>
                <a:spcPts val="500"/>
              </a:spcBef>
              <a:defRPr sz="2400"/>
            </a:pPr>
            <a:r>
              <a:rPr dirty="0"/>
              <a:t>Align program resources to curriculum, activities, and student support to assess student learning outcomes</a:t>
            </a:r>
          </a:p>
          <a:p>
            <a:pPr>
              <a:lnSpc>
                <a:spcPct val="80000"/>
              </a:lnSpc>
              <a:spcBef>
                <a:spcPts val="500"/>
              </a:spcBef>
              <a:defRPr sz="2400"/>
            </a:pPr>
            <a:r>
              <a:rPr lang="en-US" dirty="0" smtClean="0"/>
              <a:t>The goal is to identi</a:t>
            </a:r>
            <a:r>
              <a:rPr dirty="0" smtClean="0"/>
              <a:t>fy </a:t>
            </a:r>
            <a:r>
              <a:rPr dirty="0"/>
              <a:t>strategic choices to promote </a:t>
            </a:r>
            <a:r>
              <a:rPr b="1" dirty="0"/>
              <a:t>diversity, equity and inclusion</a:t>
            </a:r>
            <a:r>
              <a:rPr dirty="0"/>
              <a:t> in your program</a:t>
            </a:r>
          </a:p>
        </p:txBody>
      </p:sp>
      <p:sp>
        <p:nvSpPr>
          <p:cNvPr id="282"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5"/>
          <p:cNvCxnSpPr/>
          <p:nvPr/>
        </p:nvCxnSpPr>
        <p:spPr>
          <a:xfrm flipV="1">
            <a:off x="658368" y="337726"/>
            <a:ext cx="8202168" cy="5797898"/>
          </a:xfrm>
          <a:prstGeom prst="straightConnector1">
            <a:avLst/>
          </a:prstGeom>
          <a:noFill/>
          <a:ln w="25400" cap="flat">
            <a:solidFill>
              <a:schemeClr val="accent1"/>
            </a:solidFill>
            <a:prstDash val="solid"/>
            <a:round/>
            <a:headEnd type="triangle"/>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17" name="Rectangle 16"/>
          <p:cNvSpPr/>
          <p:nvPr/>
        </p:nvSpPr>
        <p:spPr>
          <a:xfrm>
            <a:off x="594360" y="4749011"/>
            <a:ext cx="2340864" cy="461663"/>
          </a:xfrm>
          <a:prstGeom prst="rect">
            <a:avLst/>
          </a:prstGeom>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tx1"/>
                </a:solidFill>
                <a:effectLst/>
                <a:uFillTx/>
                <a:latin typeface="+mn-lt"/>
                <a:ea typeface="+mn-ea"/>
                <a:cs typeface="+mn-cs"/>
                <a:sym typeface="Calibri"/>
              </a:rPr>
              <a:t>Standard 1 </a:t>
            </a:r>
          </a:p>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tx1"/>
                </a:solidFill>
                <a:effectLst/>
                <a:uFillTx/>
                <a:latin typeface="+mn-lt"/>
                <a:ea typeface="+mn-ea"/>
                <a:cs typeface="+mn-cs"/>
                <a:sym typeface="Calibri"/>
              </a:rPr>
              <a:t>Managing the Program</a:t>
            </a:r>
            <a:r>
              <a:rPr kumimoji="0" lang="en-US" sz="1200" b="0" i="0" u="none" strike="noStrike" cap="none" spc="0" normalizeH="0" dirty="0">
                <a:ln>
                  <a:noFill/>
                </a:ln>
                <a:solidFill>
                  <a:schemeClr val="tx1"/>
                </a:solidFill>
                <a:effectLst/>
                <a:uFillTx/>
                <a:latin typeface="+mn-lt"/>
                <a:ea typeface="+mn-ea"/>
                <a:cs typeface="+mn-cs"/>
                <a:sym typeface="Calibri"/>
              </a:rPr>
              <a:t> Strategically</a:t>
            </a:r>
            <a:endParaRPr kumimoji="0" lang="en-US" sz="1200" b="0" i="0" u="none" strike="noStrike" cap="none" spc="0" normalizeH="0" baseline="0" dirty="0">
              <a:ln>
                <a:noFill/>
              </a:ln>
              <a:solidFill>
                <a:schemeClr val="tx1"/>
              </a:solidFill>
              <a:effectLst/>
              <a:uFillTx/>
              <a:latin typeface="+mn-lt"/>
              <a:ea typeface="+mn-ea"/>
              <a:cs typeface="+mn-cs"/>
              <a:sym typeface="Calibri"/>
            </a:endParaRPr>
          </a:p>
        </p:txBody>
      </p:sp>
      <p:sp>
        <p:nvSpPr>
          <p:cNvPr id="18" name="Rectangle 17"/>
          <p:cNvSpPr/>
          <p:nvPr/>
        </p:nvSpPr>
        <p:spPr>
          <a:xfrm>
            <a:off x="1510284" y="4054763"/>
            <a:ext cx="2313432" cy="461663"/>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tx1"/>
                </a:solidFill>
                <a:effectLst/>
                <a:uFillTx/>
                <a:latin typeface="+mn-lt"/>
                <a:ea typeface="+mn-ea"/>
                <a:cs typeface="+mn-cs"/>
                <a:sym typeface="Calibri"/>
              </a:rPr>
              <a:t>Standard 2 </a:t>
            </a:r>
          </a:p>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tx1"/>
                </a:solidFill>
                <a:effectLst/>
                <a:uFillTx/>
                <a:latin typeface="+mn-lt"/>
                <a:ea typeface="+mn-ea"/>
                <a:cs typeface="+mn-cs"/>
                <a:sym typeface="Calibri"/>
              </a:rPr>
              <a:t>Matching Governance</a:t>
            </a:r>
            <a:r>
              <a:rPr kumimoji="0" lang="en-US" sz="1200" b="0" i="0" u="none" strike="noStrike" cap="none" spc="0" normalizeH="0" dirty="0">
                <a:ln>
                  <a:noFill/>
                </a:ln>
                <a:solidFill>
                  <a:schemeClr val="tx1"/>
                </a:solidFill>
                <a:effectLst/>
                <a:uFillTx/>
                <a:latin typeface="+mn-lt"/>
                <a:ea typeface="+mn-ea"/>
                <a:cs typeface="+mn-cs"/>
                <a:sym typeface="Calibri"/>
              </a:rPr>
              <a:t> with Mission</a:t>
            </a:r>
            <a:endParaRPr kumimoji="0" lang="en-US" sz="1200" b="0" i="0" u="none" strike="noStrike" cap="none" spc="0" normalizeH="0" baseline="0" dirty="0">
              <a:ln>
                <a:noFill/>
              </a:ln>
              <a:solidFill>
                <a:schemeClr val="tx1"/>
              </a:solidFill>
              <a:effectLst/>
              <a:uFillTx/>
              <a:latin typeface="+mn-lt"/>
              <a:ea typeface="+mn-ea"/>
              <a:cs typeface="+mn-cs"/>
              <a:sym typeface="Calibri"/>
            </a:endParaRPr>
          </a:p>
        </p:txBody>
      </p:sp>
      <p:sp>
        <p:nvSpPr>
          <p:cNvPr id="19" name="Rectangle 18"/>
          <p:cNvSpPr/>
          <p:nvPr/>
        </p:nvSpPr>
        <p:spPr>
          <a:xfrm>
            <a:off x="2156460" y="3360515"/>
            <a:ext cx="2602992" cy="461663"/>
          </a:xfrm>
          <a:prstGeom prst="rect">
            <a:avLst/>
          </a:prstGeom>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tx1"/>
                </a:solidFill>
                <a:effectLst/>
                <a:uFillTx/>
                <a:latin typeface="+mn-lt"/>
                <a:ea typeface="+mn-ea"/>
                <a:cs typeface="+mn-cs"/>
                <a:sym typeface="Calibri"/>
              </a:rPr>
              <a:t>Standard 3 Matching Operations with Mission: Faculty</a:t>
            </a:r>
            <a:r>
              <a:rPr kumimoji="0" lang="en-US" sz="1200" b="0" i="0" u="none" strike="noStrike" cap="none" spc="0" normalizeH="0" dirty="0">
                <a:ln>
                  <a:noFill/>
                </a:ln>
                <a:solidFill>
                  <a:schemeClr val="tx1"/>
                </a:solidFill>
                <a:effectLst/>
                <a:uFillTx/>
                <a:latin typeface="+mn-lt"/>
                <a:ea typeface="+mn-ea"/>
                <a:cs typeface="+mn-cs"/>
                <a:sym typeface="Calibri"/>
              </a:rPr>
              <a:t> Performance</a:t>
            </a:r>
            <a:endParaRPr kumimoji="0" lang="en-US" sz="1200" b="0" i="0" u="none" strike="noStrike" cap="none" spc="0" normalizeH="0" baseline="0" dirty="0">
              <a:ln>
                <a:noFill/>
              </a:ln>
              <a:solidFill>
                <a:schemeClr val="tx1"/>
              </a:solidFill>
              <a:effectLst/>
              <a:uFillTx/>
              <a:latin typeface="+mn-lt"/>
              <a:ea typeface="+mn-ea"/>
              <a:cs typeface="+mn-cs"/>
              <a:sym typeface="Calibri"/>
            </a:endParaRPr>
          </a:p>
        </p:txBody>
      </p:sp>
      <p:sp>
        <p:nvSpPr>
          <p:cNvPr id="20" name="Rectangle 19"/>
          <p:cNvSpPr/>
          <p:nvPr/>
        </p:nvSpPr>
        <p:spPr>
          <a:xfrm>
            <a:off x="3331464" y="2664648"/>
            <a:ext cx="2212848" cy="461663"/>
          </a:xfrm>
          <a:prstGeom prst="rect">
            <a:avLst/>
          </a:prstGeom>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algn="ctr"/>
            <a:r>
              <a:rPr lang="en-US" sz="1200" dirty="0">
                <a:solidFill>
                  <a:schemeClr val="tx1"/>
                </a:solidFill>
              </a:rPr>
              <a:t>Standard 4 Matching Operations with Mission: Serving Students</a:t>
            </a:r>
            <a:endParaRPr kumimoji="0" lang="en-US" sz="1200" b="0" i="0" u="none" strike="noStrike" cap="none" spc="0" normalizeH="0" baseline="0" dirty="0">
              <a:ln>
                <a:noFill/>
              </a:ln>
              <a:solidFill>
                <a:schemeClr val="tx1"/>
              </a:solidFill>
              <a:effectLst/>
              <a:uFillTx/>
              <a:latin typeface="+mn-lt"/>
              <a:ea typeface="+mn-ea"/>
              <a:cs typeface="+mn-cs"/>
              <a:sym typeface="Calibri"/>
            </a:endParaRPr>
          </a:p>
        </p:txBody>
      </p:sp>
      <p:sp>
        <p:nvSpPr>
          <p:cNvPr id="21" name="Rectangle 20"/>
          <p:cNvSpPr/>
          <p:nvPr/>
        </p:nvSpPr>
        <p:spPr>
          <a:xfrm>
            <a:off x="3810000" y="1996660"/>
            <a:ext cx="2773680" cy="461663"/>
          </a:xfrm>
          <a:prstGeom prst="rect">
            <a:avLst/>
          </a:prstGeom>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algn="ctr"/>
            <a:r>
              <a:rPr lang="en-US" sz="1200" dirty="0">
                <a:solidFill>
                  <a:schemeClr val="tx1"/>
                </a:solidFill>
              </a:rPr>
              <a:t>Standard 5 Matching Operations with Mission: Student Learning</a:t>
            </a:r>
            <a:endParaRPr kumimoji="0" lang="en-US" sz="1200" b="0" i="0" u="none" strike="noStrike" cap="none" spc="0" normalizeH="0" baseline="0" dirty="0">
              <a:ln>
                <a:noFill/>
              </a:ln>
              <a:solidFill>
                <a:schemeClr val="tx1"/>
              </a:solidFill>
              <a:effectLst/>
              <a:uFillTx/>
              <a:latin typeface="+mn-lt"/>
              <a:ea typeface="+mn-ea"/>
              <a:cs typeface="+mn-cs"/>
              <a:sym typeface="Calibri"/>
            </a:endParaRPr>
          </a:p>
        </p:txBody>
      </p:sp>
      <p:sp>
        <p:nvSpPr>
          <p:cNvPr id="22" name="Rectangle 21"/>
          <p:cNvSpPr/>
          <p:nvPr/>
        </p:nvSpPr>
        <p:spPr>
          <a:xfrm>
            <a:off x="5205984" y="1328672"/>
            <a:ext cx="2194560" cy="461663"/>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tx1"/>
                </a:solidFill>
                <a:effectLst/>
                <a:uFillTx/>
                <a:latin typeface="+mn-lt"/>
                <a:ea typeface="+mn-ea"/>
                <a:cs typeface="+mn-cs"/>
                <a:sym typeface="Calibri"/>
              </a:rPr>
              <a:t>Standard 6</a:t>
            </a:r>
            <a:r>
              <a:rPr kumimoji="0" lang="en-US" sz="1200" b="0" i="0" u="none" strike="noStrike" cap="none" spc="0" normalizeH="0" dirty="0">
                <a:ln>
                  <a:noFill/>
                </a:ln>
                <a:solidFill>
                  <a:schemeClr val="tx1"/>
                </a:solidFill>
                <a:effectLst/>
                <a:uFillTx/>
                <a:latin typeface="+mn-lt"/>
                <a:ea typeface="+mn-ea"/>
                <a:cs typeface="+mn-cs"/>
                <a:sym typeface="Calibri"/>
              </a:rPr>
              <a:t> Matching Resources with Mission</a:t>
            </a:r>
            <a:endParaRPr kumimoji="0" lang="en-US" sz="1200" b="0" i="0" u="none" strike="noStrike" cap="none" spc="0" normalizeH="0" baseline="0" dirty="0">
              <a:ln>
                <a:noFill/>
              </a:ln>
              <a:solidFill>
                <a:schemeClr val="tx1"/>
              </a:solidFill>
              <a:effectLst/>
              <a:uFillTx/>
              <a:latin typeface="+mn-lt"/>
              <a:ea typeface="+mn-ea"/>
              <a:cs typeface="+mn-cs"/>
              <a:sym typeface="Calibri"/>
            </a:endParaRPr>
          </a:p>
        </p:txBody>
      </p:sp>
      <p:sp>
        <p:nvSpPr>
          <p:cNvPr id="25" name="Rectangle 24"/>
          <p:cNvSpPr/>
          <p:nvPr/>
        </p:nvSpPr>
        <p:spPr>
          <a:xfrm>
            <a:off x="6068568" y="612506"/>
            <a:ext cx="2264664" cy="461663"/>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tx1"/>
                </a:solidFill>
                <a:effectLst/>
                <a:uFillTx/>
                <a:latin typeface="+mn-lt"/>
                <a:ea typeface="+mn-ea"/>
                <a:cs typeface="+mn-cs"/>
                <a:sym typeface="Calibri"/>
              </a:rPr>
              <a:t>Standard 7 Matching</a:t>
            </a:r>
            <a:r>
              <a:rPr kumimoji="0" lang="en-US" sz="1200" b="0" i="0" u="none" strike="noStrike" cap="none" spc="0" normalizeH="0" dirty="0">
                <a:ln>
                  <a:noFill/>
                </a:ln>
                <a:solidFill>
                  <a:schemeClr val="tx1"/>
                </a:solidFill>
                <a:effectLst/>
                <a:uFillTx/>
                <a:latin typeface="+mn-lt"/>
                <a:ea typeface="+mn-ea"/>
                <a:cs typeface="+mn-cs"/>
                <a:sym typeface="Calibri"/>
              </a:rPr>
              <a:t> Communications with Mission </a:t>
            </a:r>
            <a:endParaRPr kumimoji="0" lang="en-US" sz="1200" b="0" i="0" u="none" strike="noStrike" cap="none" spc="0" normalizeH="0" baseline="0" dirty="0">
              <a:ln>
                <a:noFill/>
              </a:ln>
              <a:solidFill>
                <a:schemeClr val="tx1"/>
              </a:solidFill>
              <a:effectLst/>
              <a:uFillTx/>
              <a:latin typeface="+mn-lt"/>
              <a:ea typeface="+mn-ea"/>
              <a:cs typeface="+mn-cs"/>
              <a:sym typeface="Calibri"/>
            </a:endParaRPr>
          </a:p>
        </p:txBody>
      </p:sp>
      <p:sp>
        <p:nvSpPr>
          <p:cNvPr id="38" name="Title 1"/>
          <p:cNvSpPr txBox="1"/>
          <p:nvPr/>
        </p:nvSpPr>
        <p:spPr>
          <a:xfrm>
            <a:off x="4956048" y="3591346"/>
            <a:ext cx="4087368"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gn="ctr">
              <a:defRPr sz="4400" b="1">
                <a:solidFill>
                  <a:srgbClr val="840017"/>
                </a:solidFill>
              </a:defRPr>
            </a:lvl1pPr>
          </a:lstStyle>
          <a:p>
            <a:r>
              <a:rPr dirty="0"/>
              <a:t>Visual Roadmap</a:t>
            </a:r>
          </a:p>
        </p:txBody>
      </p:sp>
      <p:pic>
        <p:nvPicPr>
          <p:cNvPr id="39" name="Picture 5" descr="Picture 5"/>
          <p:cNvPicPr>
            <a:picLocks noChangeAspect="1"/>
          </p:cNvPicPr>
          <p:nvPr/>
        </p:nvPicPr>
        <p:blipFill>
          <a:blip r:embed="rId2"/>
          <a:stretch>
            <a:fillRect/>
          </a:stretch>
        </p:blipFill>
        <p:spPr>
          <a:xfrm>
            <a:off x="723934" y="445252"/>
            <a:ext cx="3713954" cy="836769"/>
          </a:xfrm>
          <a:prstGeom prst="rect">
            <a:avLst/>
          </a:prstGeom>
          <a:ln w="12700">
            <a:miter lim="400000"/>
          </a:ln>
        </p:spPr>
      </p:pic>
      <p:pic>
        <p:nvPicPr>
          <p:cNvPr id="2" name="Picture 1"/>
          <p:cNvPicPr>
            <a:picLocks noChangeAspect="1"/>
          </p:cNvPicPr>
          <p:nvPr/>
        </p:nvPicPr>
        <p:blipFill>
          <a:blip r:embed="rId3"/>
          <a:stretch>
            <a:fillRect/>
          </a:stretch>
        </p:blipFill>
        <p:spPr>
          <a:xfrm>
            <a:off x="6109945" y="4516009"/>
            <a:ext cx="1779573" cy="1722778"/>
          </a:xfrm>
          <a:prstGeom prst="rect">
            <a:avLst/>
          </a:prstGeom>
        </p:spPr>
      </p:pic>
    </p:spTree>
    <p:extLst>
      <p:ext uri="{BB962C8B-B14F-4D97-AF65-F5344CB8AC3E}">
        <p14:creationId xmlns:p14="http://schemas.microsoft.com/office/powerpoint/2010/main" val="251078068"/>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pic>
        <p:nvPicPr>
          <p:cNvPr id="4" name="Picture 3"/>
          <p:cNvPicPr>
            <a:picLocks noChangeAspect="1"/>
          </p:cNvPicPr>
          <p:nvPr/>
        </p:nvPicPr>
        <p:blipFill>
          <a:blip r:embed="rId2"/>
          <a:stretch>
            <a:fillRect/>
          </a:stretch>
        </p:blipFill>
        <p:spPr>
          <a:xfrm>
            <a:off x="606180" y="902259"/>
            <a:ext cx="5804452" cy="5271714"/>
          </a:xfrm>
          <a:prstGeom prst="rect">
            <a:avLst/>
          </a:prstGeom>
        </p:spPr>
      </p:pic>
      <p:sp>
        <p:nvSpPr>
          <p:cNvPr id="5" name="Right Arrow 4"/>
          <p:cNvSpPr/>
          <p:nvPr/>
        </p:nvSpPr>
        <p:spPr>
          <a:xfrm rot="9370152">
            <a:off x="6278267" y="647815"/>
            <a:ext cx="2331340" cy="1789203"/>
          </a:xfrm>
          <a:prstGeom prst="rightArrow">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6" name="TextBox 5"/>
          <p:cNvSpPr txBox="1"/>
          <p:nvPr/>
        </p:nvSpPr>
        <p:spPr>
          <a:xfrm rot="20210463">
            <a:off x="6667331" y="1170619"/>
            <a:ext cx="1937812"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chemeClr val="accent1">
                    <a:lumMod val="75000"/>
                  </a:schemeClr>
                </a:solidFill>
                <a:effectLst/>
                <a:uFillTx/>
                <a:latin typeface="Arial Black" panose="020B0A04020102020204" pitchFamily="34" charset="0"/>
                <a:sym typeface="Calibri"/>
              </a:rPr>
              <a:t>Start Here</a:t>
            </a:r>
            <a:endParaRPr kumimoji="0" lang="en-US" sz="2400" b="1" i="0" u="none" strike="noStrike" cap="none" spc="0" normalizeH="0" baseline="0" dirty="0">
              <a:ln>
                <a:noFill/>
              </a:ln>
              <a:solidFill>
                <a:schemeClr val="accent1">
                  <a:lumMod val="75000"/>
                </a:schemeClr>
              </a:solidFill>
              <a:effectLst/>
              <a:uFillTx/>
              <a:latin typeface="Arial Black" panose="020B0A04020102020204" pitchFamily="34" charset="0"/>
              <a:sym typeface="Calibri"/>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Content Placeholder 2"/>
          <p:cNvSpPr txBox="1">
            <a:spLocks noGrp="1"/>
          </p:cNvSpPr>
          <p:nvPr>
            <p:ph type="body" idx="1"/>
          </p:nvPr>
        </p:nvSpPr>
        <p:spPr>
          <a:xfrm>
            <a:off x="806116" y="1600200"/>
            <a:ext cx="7880684" cy="4525963"/>
          </a:xfrm>
          <a:prstGeom prst="rect">
            <a:avLst/>
          </a:prstGeom>
        </p:spPr>
        <p:txBody>
          <a:bodyPr>
            <a:normAutofit/>
          </a:bodyPr>
          <a:lstStyle/>
          <a:p>
            <a:pPr>
              <a:lnSpc>
                <a:spcPct val="80000"/>
              </a:lnSpc>
              <a:spcBef>
                <a:spcPts val="500"/>
              </a:spcBef>
              <a:defRPr sz="2200"/>
            </a:pPr>
            <a:r>
              <a:rPr sz="1800" dirty="0"/>
              <a:t>Defined as</a:t>
            </a:r>
            <a:r>
              <a:rPr sz="1800" dirty="0" smtClean="0"/>
              <a:t>:</a:t>
            </a:r>
            <a:endParaRPr lang="en-US" sz="1800" dirty="0" smtClean="0"/>
          </a:p>
          <a:p>
            <a:pPr>
              <a:lnSpc>
                <a:spcPct val="80000"/>
              </a:lnSpc>
              <a:spcBef>
                <a:spcPts val="500"/>
              </a:spcBef>
              <a:defRPr sz="2200"/>
            </a:pPr>
            <a:endParaRPr sz="1800" dirty="0"/>
          </a:p>
          <a:p>
            <a:pPr marL="742950" lvl="1" indent="-285750">
              <a:lnSpc>
                <a:spcPct val="80000"/>
              </a:lnSpc>
              <a:spcBef>
                <a:spcPts val="400"/>
              </a:spcBef>
              <a:defRPr sz="1900" b="1"/>
            </a:pPr>
            <a:r>
              <a:rPr sz="1800" dirty="0"/>
              <a:t>Program Evaluation </a:t>
            </a:r>
            <a:r>
              <a:rPr sz="1800" b="0" dirty="0"/>
              <a:t>is “the systematic collection of information about activities, characteristics, and outcomes of programs to make judgments about the program, improve program effectiveness, and/or inform decisions about future program development”  (Patton, 1997).</a:t>
            </a:r>
          </a:p>
          <a:p>
            <a:pPr marL="742950" lvl="1" indent="-285750">
              <a:lnSpc>
                <a:spcPct val="80000"/>
              </a:lnSpc>
              <a:spcBef>
                <a:spcPts val="400"/>
              </a:spcBef>
              <a:defRPr sz="1900" b="1"/>
            </a:pPr>
            <a:r>
              <a:rPr sz="1800" dirty="0"/>
              <a:t>Direct</a:t>
            </a:r>
            <a:r>
              <a:rPr sz="1800" b="0" dirty="0"/>
              <a:t> </a:t>
            </a:r>
            <a:r>
              <a:rPr sz="1800" dirty="0"/>
              <a:t>Measure</a:t>
            </a:r>
            <a:r>
              <a:rPr sz="1800" b="0" dirty="0"/>
              <a:t> is a method of measuring student performance based on a program’s mission and goals that entails the assessment of the skills and knowledge demonstrated in the student work and deliverables, including, but not limited to, pre- and post-test of skills or knowledge, standardized exams, portfolio and capstone evaluations. Course grades are not direct measures.</a:t>
            </a:r>
          </a:p>
          <a:p>
            <a:pPr marL="742950" lvl="1" indent="-285750">
              <a:lnSpc>
                <a:spcPct val="80000"/>
              </a:lnSpc>
              <a:spcBef>
                <a:spcPts val="400"/>
              </a:spcBef>
              <a:defRPr sz="1900" b="1"/>
            </a:pPr>
            <a:r>
              <a:rPr sz="1800" dirty="0"/>
              <a:t>Indirect Measure </a:t>
            </a:r>
            <a:r>
              <a:rPr sz="1800" b="0" dirty="0"/>
              <a:t>is a method of measuring student performance based on a program’s mission and goals that entails perceptions, opinions or thoughts regarding student skills and knowledge by various stakeholders, such as through student surveys and self-assessments, student focus groups, alumni surveys and employer surveys.</a:t>
            </a:r>
          </a:p>
        </p:txBody>
      </p:sp>
      <p:sp>
        <p:nvSpPr>
          <p:cNvPr id="291"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292" name="Title 1"/>
          <p:cNvSpPr txBox="1"/>
          <p:nvPr/>
        </p:nvSpPr>
        <p:spPr>
          <a:xfrm>
            <a:off x="1569719" y="228600"/>
            <a:ext cx="6416939" cy="1143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pPr algn="ctr">
              <a:lnSpc>
                <a:spcPct val="80000"/>
              </a:lnSpc>
              <a:defRPr sz="3400" b="1">
                <a:solidFill>
                  <a:srgbClr val="840017"/>
                </a:solidFill>
              </a:defRPr>
            </a:pPr>
            <a:r>
              <a:t>Glossary | </a:t>
            </a:r>
            <a:r>
              <a:rPr b="0"/>
              <a:t>Program Evaluation, Direct Measure, &amp; Indirect Measure</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Title 1"/>
          <p:cNvSpPr txBox="1">
            <a:spLocks noGrp="1"/>
          </p:cNvSpPr>
          <p:nvPr>
            <p:ph type="title"/>
          </p:nvPr>
        </p:nvSpPr>
        <p:spPr>
          <a:xfrm>
            <a:off x="723900" y="228600"/>
            <a:ext cx="8153400" cy="914400"/>
          </a:xfrm>
          <a:prstGeom prst="rect">
            <a:avLst/>
          </a:prstGeom>
        </p:spPr>
        <p:txBody>
          <a:bodyPr/>
          <a:lstStyle>
            <a:lvl1pPr>
              <a:defRPr sz="3200" b="1">
                <a:solidFill>
                  <a:srgbClr val="840017"/>
                </a:solidFill>
              </a:defRPr>
            </a:lvl1pPr>
          </a:lstStyle>
          <a:p>
            <a:r>
              <a:t>Standard 1 | Manage the Program Strategically</a:t>
            </a:r>
          </a:p>
        </p:txBody>
      </p:sp>
      <p:sp>
        <p:nvSpPr>
          <p:cNvPr id="295" name="Content Placeholder 2"/>
          <p:cNvSpPr txBox="1">
            <a:spLocks noGrp="1"/>
          </p:cNvSpPr>
          <p:nvPr>
            <p:ph type="body" idx="1"/>
          </p:nvPr>
        </p:nvSpPr>
        <p:spPr>
          <a:xfrm>
            <a:off x="723900" y="1142999"/>
            <a:ext cx="8153400" cy="4976021"/>
          </a:xfrm>
          <a:prstGeom prst="rect">
            <a:avLst/>
          </a:prstGeom>
        </p:spPr>
        <p:txBody>
          <a:bodyPr/>
          <a:lstStyle/>
          <a:p>
            <a:pPr marL="0" indent="0">
              <a:lnSpc>
                <a:spcPct val="80000"/>
              </a:lnSpc>
              <a:spcBef>
                <a:spcPts val="500"/>
              </a:spcBef>
              <a:buSzTx/>
              <a:buNone/>
              <a:defRPr sz="2300" b="1"/>
            </a:pPr>
            <a:r>
              <a:rPr sz="2400" dirty="0"/>
              <a:t>1.1 Mission Statement: </a:t>
            </a:r>
            <a:r>
              <a:rPr sz="2400" b="0" dirty="0"/>
              <a:t>The program will have a statement of mission that guides performance expectations and their evaluation, including • its purpose and public service values, given the program’s particular emphasis on public service • the population of students, employers, and professionals the program intends to serve, and • the contributions it intends to produce to advance the knowledge, research, and practice of public service.</a:t>
            </a:r>
            <a:endParaRPr sz="2400" dirty="0"/>
          </a:p>
          <a:p>
            <a:pPr marL="0" indent="0">
              <a:lnSpc>
                <a:spcPct val="80000"/>
              </a:lnSpc>
              <a:spcBef>
                <a:spcPts val="400"/>
              </a:spcBef>
              <a:buSzTx/>
              <a:buNone/>
              <a:defRPr sz="2000"/>
            </a:pPr>
            <a:r>
              <a:rPr dirty="0"/>
              <a:t> </a:t>
            </a:r>
            <a:endParaRPr sz="2700" dirty="0"/>
          </a:p>
          <a:p>
            <a:pPr marL="0" indent="0">
              <a:lnSpc>
                <a:spcPct val="80000"/>
              </a:lnSpc>
              <a:spcBef>
                <a:spcPts val="400"/>
              </a:spcBef>
              <a:buSzTx/>
              <a:buNone/>
              <a:defRPr sz="1700" b="1"/>
            </a:pPr>
            <a:r>
              <a:rPr sz="1800" dirty="0"/>
              <a:t>1.2 Performance Expectations: </a:t>
            </a:r>
            <a:r>
              <a:rPr sz="1800" b="0" dirty="0"/>
              <a:t>The Program will establish observable program goals, objectives and outcomes, including expectations for student learning, consistent with its mission. </a:t>
            </a:r>
            <a:endParaRPr sz="1800" dirty="0"/>
          </a:p>
          <a:p>
            <a:pPr marL="0" indent="0">
              <a:lnSpc>
                <a:spcPct val="80000"/>
              </a:lnSpc>
              <a:spcBef>
                <a:spcPts val="600"/>
              </a:spcBef>
              <a:buSzTx/>
              <a:buNone/>
              <a:defRPr sz="2100"/>
            </a:pPr>
            <a:endParaRPr sz="1800" dirty="0"/>
          </a:p>
          <a:p>
            <a:pPr marL="0" indent="0">
              <a:lnSpc>
                <a:spcPct val="80000"/>
              </a:lnSpc>
              <a:spcBef>
                <a:spcPts val="400"/>
              </a:spcBef>
              <a:buSzTx/>
              <a:buNone/>
              <a:defRPr sz="1700" b="1"/>
            </a:pPr>
            <a:r>
              <a:rPr sz="1800" dirty="0"/>
              <a:t>1.3 Program Evaluation: </a:t>
            </a:r>
            <a:r>
              <a:rPr sz="1800" b="0" dirty="0"/>
              <a:t>The Program will collect, apply and report information about its performance and its operations to guide the evolution of the Program’s mission and the Program’s design and continuous improvement with respect to standards two through seven. </a:t>
            </a:r>
          </a:p>
        </p:txBody>
      </p:sp>
      <p:sp>
        <p:nvSpPr>
          <p:cNvPr id="296"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Title 1"/>
          <p:cNvSpPr txBox="1">
            <a:spLocks noGrp="1"/>
          </p:cNvSpPr>
          <p:nvPr>
            <p:ph type="title"/>
          </p:nvPr>
        </p:nvSpPr>
        <p:spPr>
          <a:prstGeom prst="rect">
            <a:avLst/>
          </a:prstGeom>
        </p:spPr>
        <p:txBody>
          <a:bodyPr/>
          <a:lstStyle/>
          <a:p>
            <a:pPr>
              <a:defRPr sz="3200">
                <a:solidFill>
                  <a:srgbClr val="840017"/>
                </a:solidFill>
              </a:defRPr>
            </a:pPr>
            <a:r>
              <a:t>Standard 1 | </a:t>
            </a:r>
            <a:r>
              <a:rPr b="1"/>
              <a:t>Basis of Judgment</a:t>
            </a:r>
          </a:p>
        </p:txBody>
      </p:sp>
      <p:sp>
        <p:nvSpPr>
          <p:cNvPr id="301" name="Content Placeholder 2"/>
          <p:cNvSpPr txBox="1">
            <a:spLocks noGrp="1"/>
          </p:cNvSpPr>
          <p:nvPr>
            <p:ph type="body" idx="1"/>
          </p:nvPr>
        </p:nvSpPr>
        <p:spPr>
          <a:xfrm>
            <a:off x="673767" y="1118937"/>
            <a:ext cx="8197909" cy="5007226"/>
          </a:xfrm>
          <a:prstGeom prst="rect">
            <a:avLst/>
          </a:prstGeom>
        </p:spPr>
        <p:txBody>
          <a:bodyPr>
            <a:noAutofit/>
          </a:bodyPr>
          <a:lstStyle/>
          <a:p>
            <a:pPr algn="just">
              <a:lnSpc>
                <a:spcPct val="80000"/>
              </a:lnSpc>
              <a:spcBef>
                <a:spcPts val="0"/>
              </a:spcBef>
              <a:defRPr sz="1200" b="1"/>
            </a:pPr>
            <a:r>
              <a:rPr sz="1800" dirty="0"/>
              <a:t>Standard 1.1</a:t>
            </a:r>
          </a:p>
          <a:p>
            <a:pPr marL="742950" lvl="1" indent="-285750" algn="just">
              <a:lnSpc>
                <a:spcPct val="80000"/>
              </a:lnSpc>
              <a:spcBef>
                <a:spcPts val="0"/>
              </a:spcBef>
              <a:defRPr sz="1200"/>
            </a:pPr>
            <a:r>
              <a:rPr sz="1800" dirty="0"/>
              <a:t>The Program’s mission fits with its degree title (i.e., MPA, MPP, MNM, etc.) </a:t>
            </a:r>
          </a:p>
          <a:p>
            <a:pPr marL="742950" lvl="1" indent="-285750" algn="just">
              <a:lnSpc>
                <a:spcPct val="80000"/>
              </a:lnSpc>
              <a:spcBef>
                <a:spcPts val="0"/>
              </a:spcBef>
              <a:defRPr sz="1200"/>
            </a:pPr>
            <a:r>
              <a:rPr sz="1800" dirty="0"/>
              <a:t>The mission statement reflects values of public service.</a:t>
            </a:r>
          </a:p>
          <a:p>
            <a:pPr marL="742950" lvl="1" indent="-285750" algn="just">
              <a:lnSpc>
                <a:spcPct val="80000"/>
              </a:lnSpc>
              <a:spcBef>
                <a:spcPts val="0"/>
              </a:spcBef>
              <a:defRPr sz="1200"/>
            </a:pPr>
            <a:r>
              <a:rPr sz="1800" dirty="0"/>
              <a:t>The Program’s mission is developed and consistently reviewed, with input from program stakeholders. </a:t>
            </a:r>
          </a:p>
          <a:p>
            <a:pPr marL="0" lvl="1" indent="457200" algn="just">
              <a:lnSpc>
                <a:spcPct val="80000"/>
              </a:lnSpc>
              <a:spcBef>
                <a:spcPts val="0"/>
              </a:spcBef>
              <a:buSzTx/>
              <a:buNone/>
              <a:defRPr sz="1400"/>
            </a:pPr>
            <a:endParaRPr sz="1800" dirty="0"/>
          </a:p>
          <a:p>
            <a:pPr algn="just">
              <a:lnSpc>
                <a:spcPct val="80000"/>
              </a:lnSpc>
              <a:spcBef>
                <a:spcPts val="0"/>
              </a:spcBef>
              <a:defRPr sz="1200" b="1"/>
            </a:pPr>
            <a:r>
              <a:rPr sz="1800" dirty="0"/>
              <a:t>Standard 1.2</a:t>
            </a:r>
          </a:p>
          <a:p>
            <a:pPr marL="742950" lvl="1" indent="-285750" algn="just">
              <a:lnSpc>
                <a:spcPct val="80000"/>
              </a:lnSpc>
              <a:spcBef>
                <a:spcPts val="0"/>
              </a:spcBef>
              <a:defRPr sz="1200"/>
            </a:pPr>
            <a:r>
              <a:rPr sz="1800" dirty="0"/>
              <a:t>The mission statement endorsed by the Program guides its activities. </a:t>
            </a:r>
          </a:p>
          <a:p>
            <a:pPr marL="742950" lvl="1" indent="-285750" algn="just">
              <a:lnSpc>
                <a:spcPct val="80000"/>
              </a:lnSpc>
              <a:spcBef>
                <a:spcPts val="0"/>
              </a:spcBef>
              <a:defRPr sz="1200"/>
            </a:pPr>
            <a:r>
              <a:rPr sz="1800" dirty="0"/>
              <a:t>The Program has developed cleared goals and objectives that are linked to its mission and public service values, and have measurable outcomes.</a:t>
            </a:r>
          </a:p>
          <a:p>
            <a:pPr marL="742950" lvl="1" indent="-285750" algn="just">
              <a:lnSpc>
                <a:spcPct val="80000"/>
              </a:lnSpc>
              <a:spcBef>
                <a:spcPts val="0"/>
              </a:spcBef>
              <a:defRPr sz="1200"/>
            </a:pPr>
            <a:r>
              <a:rPr sz="1800" dirty="0"/>
              <a:t>Program goals extend beyond goals specific to student learning.</a:t>
            </a:r>
          </a:p>
          <a:p>
            <a:pPr marL="0" lvl="1" indent="457200" algn="just">
              <a:lnSpc>
                <a:spcPct val="80000"/>
              </a:lnSpc>
              <a:spcBef>
                <a:spcPts val="0"/>
              </a:spcBef>
              <a:buSzTx/>
              <a:buNone/>
              <a:defRPr sz="2000"/>
            </a:pPr>
            <a:endParaRPr sz="1800" dirty="0"/>
          </a:p>
          <a:p>
            <a:pPr algn="just">
              <a:lnSpc>
                <a:spcPct val="80000"/>
              </a:lnSpc>
              <a:spcBef>
                <a:spcPts val="0"/>
              </a:spcBef>
              <a:defRPr sz="1800" b="1"/>
            </a:pPr>
            <a:r>
              <a:rPr sz="1800" dirty="0"/>
              <a:t>Standard 1.3</a:t>
            </a:r>
          </a:p>
          <a:p>
            <a:pPr marL="742950" lvl="1" indent="-285750" algn="just">
              <a:lnSpc>
                <a:spcPct val="80000"/>
              </a:lnSpc>
              <a:spcBef>
                <a:spcPts val="0"/>
              </a:spcBef>
              <a:defRPr sz="1800"/>
            </a:pPr>
            <a:r>
              <a:rPr sz="1800" dirty="0"/>
              <a:t>The Program’s mission and activities bear a clear and compelling relationship to a well-defined community of professionals outside of the University. </a:t>
            </a:r>
          </a:p>
          <a:p>
            <a:pPr marL="742950" lvl="1" indent="-285750" algn="just">
              <a:lnSpc>
                <a:spcPct val="80000"/>
              </a:lnSpc>
              <a:spcBef>
                <a:spcPts val="0"/>
              </a:spcBef>
              <a:defRPr sz="1800"/>
            </a:pPr>
            <a:r>
              <a:rPr sz="1800" dirty="0"/>
              <a:t>The Program’s defined performance goals, measures of outcomes and programmatic improvements align with its mission and allow for systemic program self-evaluation and strategic management of its resources. </a:t>
            </a:r>
          </a:p>
          <a:p>
            <a:pPr marL="742950" lvl="1" indent="-285750" algn="just">
              <a:lnSpc>
                <a:spcPct val="80000"/>
              </a:lnSpc>
              <a:spcBef>
                <a:spcPts val="0"/>
              </a:spcBef>
              <a:defRPr sz="1800"/>
            </a:pPr>
            <a:r>
              <a:rPr sz="1800" dirty="0"/>
              <a:t>The mission and its related goals and objectives help the program’s decision-makers, students, and stakeholders and other constituents understand the program and its operations.</a:t>
            </a:r>
          </a:p>
        </p:txBody>
      </p:sp>
      <p:sp>
        <p:nvSpPr>
          <p:cNvPr id="302" name="Slide Number Placeholder 3"/>
          <p:cNvSpPr txBox="1">
            <a:spLocks noGrp="1"/>
          </p:cNvSpPr>
          <p:nvPr>
            <p:ph type="sldNum" sz="quarter" idx="2"/>
          </p:nvPr>
        </p:nvSpPr>
        <p:spPr>
          <a:xfrm>
            <a:off x="8871677" y="6322686"/>
            <a:ext cx="258624" cy="248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Tree>
  </p:cSld>
  <p:clrMapOvr>
    <a:masterClrMapping/>
  </p:clrMapOvr>
  <mc:AlternateContent xmlns:mc="http://schemas.openxmlformats.org/markup-compatibility/2006" xmlns:p14="http://schemas.microsoft.com/office/powerpoint/2010/main">
    <mc:Choice Requires="p14">
      <p:transition spd="slow" p14:dur="1200">
        <p:push dir="u"/>
      </p:transition>
    </mc:Choice>
    <mc:Fallback xmlns:a14="http://schemas.microsoft.com/office/drawing/2010/main" xmlns:m="http://schemas.openxmlformats.org/officeDocument/2006/math"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52886</TotalTime>
  <Words>2315</Words>
  <Application>Microsoft Office PowerPoint</Application>
  <PresentationFormat>On-screen Show (4:3)</PresentationFormat>
  <Paragraphs>195</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Black</vt:lpstr>
      <vt:lpstr>Calibri</vt:lpstr>
      <vt:lpstr>Symbol</vt:lpstr>
      <vt:lpstr>Office Theme</vt:lpstr>
      <vt:lpstr>Session 2: 11:00am-11:50am  Program Evaluation</vt:lpstr>
      <vt:lpstr>Session Facilitators</vt:lpstr>
      <vt:lpstr>Facilitators’ Bios</vt:lpstr>
      <vt:lpstr>Overview</vt:lpstr>
      <vt:lpstr>PowerPoint Presentation</vt:lpstr>
      <vt:lpstr>PowerPoint Presentation</vt:lpstr>
      <vt:lpstr>PowerPoint Presentation</vt:lpstr>
      <vt:lpstr>Standard 1 | Manage the Program Strategically</vt:lpstr>
      <vt:lpstr>Standard 1 | Basis of Judgment</vt:lpstr>
      <vt:lpstr>Standard 5| Universal Required Competencies</vt:lpstr>
      <vt:lpstr>Standard 5 | Basis of Judgment</vt:lpstr>
      <vt:lpstr>Template| Assessment Plan</vt:lpstr>
      <vt:lpstr>Mission Statement | Review Process Adoption, Modification and Review</vt:lpstr>
      <vt:lpstr>Diversity | Planning and Strategies</vt:lpstr>
      <vt:lpstr>Diversity, Equity &amp; Inclusion Accreditation Standards</vt:lpstr>
      <vt:lpstr>Diversity, Equity &amp; Inclusion| Basis of Judgment</vt:lpstr>
      <vt:lpstr>Diversity, Equity &amp; Inclusion Plan Curricular and Co-curricular Commitments</vt:lpstr>
      <vt:lpstr>Standard 3 |Faculty Diversity</vt:lpstr>
      <vt:lpstr>PowerPoint Presentation</vt:lpstr>
      <vt:lpstr>PowerPoint Presentation</vt:lpstr>
      <vt:lpstr>Before you leave …</vt:lpstr>
      <vt:lpstr>Peer Examples | Diversity Plans</vt:lpstr>
      <vt:lpstr>Thank You! Join Us for Session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2020 NASPAA  Accreditation Institute!</dc:title>
  <dc:creator>RaJade M Berry-James PhD</dc:creator>
  <cp:lastModifiedBy>RaJade M Berry-James PhD</cp:lastModifiedBy>
  <cp:revision>51</cp:revision>
  <dcterms:modified xsi:type="dcterms:W3CDTF">2020-10-13T14:51:12Z</dcterms:modified>
</cp:coreProperties>
</file>