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10287000" cx="18288000"/>
  <p:notesSz cx="6858000" cy="9144000"/>
  <p:embeddedFontLst>
    <p:embeddedFont>
      <p:font typeface="Josefin Sans"/>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JosefinSans-regular.fntdata"/><Relationship Id="rId14" Type="http://schemas.openxmlformats.org/officeDocument/2006/relationships/slide" Target="slides/slide9.xml"/><Relationship Id="rId17" Type="http://schemas.openxmlformats.org/officeDocument/2006/relationships/font" Target="fonts/JosefinSans-italic.fntdata"/><Relationship Id="rId16" Type="http://schemas.openxmlformats.org/officeDocument/2006/relationships/font" Target="fonts/JosefinSans-bold.fntdata"/><Relationship Id="rId5" Type="http://schemas.openxmlformats.org/officeDocument/2006/relationships/notesMaster" Target="notesMasters/notesMaster1.xml"/><Relationship Id="rId6" Type="http://schemas.openxmlformats.org/officeDocument/2006/relationships/slide" Target="slides/slide1.xml"/><Relationship Id="rId18" Type="http://schemas.openxmlformats.org/officeDocument/2006/relationships/font" Target="fonts/JosefinSans-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9" name="Google Shape;8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7" name="Google Shape;97;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5" name="Google Shape;105;p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9" name="Google Shape;119;p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6" name="Google Shape;136;p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3" name="Google Shape;153;p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0" name="Google Shape;170;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0" name="Google Shape;190;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 name="Google Shape;14;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sp>
        <p:nvSpPr>
          <p:cNvPr id="18" name="Google Shape;18;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4" name="Google Shape;24;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dk1"/>
              </a:buClr>
              <a:buSzPts val="4000"/>
              <a:buFont typeface="Calibri"/>
              <a:buNone/>
              <a:defRPr b="1"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00"/>
              </a:spcBef>
              <a:spcAft>
                <a:spcPts val="0"/>
              </a:spcAft>
              <a:buClr>
                <a:srgbClr val="888888"/>
              </a:buClr>
              <a:buSzPts val="2000"/>
              <a:buNone/>
              <a:defRPr sz="2000">
                <a:solidFill>
                  <a:srgbClr val="888888"/>
                </a:solidFill>
              </a:defRPr>
            </a:lvl1pPr>
            <a:lvl2pPr indent="-228600" lvl="1" marL="914400" algn="l">
              <a:lnSpc>
                <a:spcPct val="100000"/>
              </a:lnSpc>
              <a:spcBef>
                <a:spcPts val="360"/>
              </a:spcBef>
              <a:spcAft>
                <a:spcPts val="0"/>
              </a:spcAft>
              <a:buClr>
                <a:srgbClr val="888888"/>
              </a:buClr>
              <a:buSzPts val="1800"/>
              <a:buNone/>
              <a:defRPr sz="1800">
                <a:solidFill>
                  <a:srgbClr val="888888"/>
                </a:solidFill>
              </a:defRPr>
            </a:lvl2pPr>
            <a:lvl3pPr indent="-228600" lvl="2" marL="1371600" algn="l">
              <a:lnSpc>
                <a:spcPct val="100000"/>
              </a:lnSpc>
              <a:spcBef>
                <a:spcPts val="320"/>
              </a:spcBef>
              <a:spcAft>
                <a:spcPts val="0"/>
              </a:spcAft>
              <a:buClr>
                <a:srgbClr val="888888"/>
              </a:buClr>
              <a:buSzPts val="1600"/>
              <a:buNone/>
              <a:defRPr sz="1600">
                <a:solidFill>
                  <a:srgbClr val="888888"/>
                </a:solidFill>
              </a:defRPr>
            </a:lvl3pPr>
            <a:lvl4pPr indent="-228600" lvl="3" marL="1828800" algn="l">
              <a:lnSpc>
                <a:spcPct val="100000"/>
              </a:lnSpc>
              <a:spcBef>
                <a:spcPts val="280"/>
              </a:spcBef>
              <a:spcAft>
                <a:spcPts val="0"/>
              </a:spcAft>
              <a:buClr>
                <a:srgbClr val="888888"/>
              </a:buClr>
              <a:buSzPts val="1400"/>
              <a:buNone/>
              <a:defRPr sz="1400">
                <a:solidFill>
                  <a:srgbClr val="888888"/>
                </a:solidFill>
              </a:defRPr>
            </a:lvl4pPr>
            <a:lvl5pPr indent="-228600" lvl="4" marL="2286000" algn="l">
              <a:lnSpc>
                <a:spcPct val="100000"/>
              </a:lnSpc>
              <a:spcBef>
                <a:spcPts val="280"/>
              </a:spcBef>
              <a:spcAft>
                <a:spcPts val="0"/>
              </a:spcAft>
              <a:buClr>
                <a:srgbClr val="888888"/>
              </a:buClr>
              <a:buSzPts val="1400"/>
              <a:buNone/>
              <a:defRPr sz="1400">
                <a:solidFill>
                  <a:srgbClr val="888888"/>
                </a:solidFill>
              </a:defRPr>
            </a:lvl5pPr>
            <a:lvl6pPr indent="-228600" lvl="5" marL="2743200" algn="l">
              <a:lnSpc>
                <a:spcPct val="100000"/>
              </a:lnSpc>
              <a:spcBef>
                <a:spcPts val="280"/>
              </a:spcBef>
              <a:spcAft>
                <a:spcPts val="0"/>
              </a:spcAft>
              <a:buClr>
                <a:srgbClr val="888888"/>
              </a:buClr>
              <a:buSzPts val="1400"/>
              <a:buNone/>
              <a:defRPr sz="1400">
                <a:solidFill>
                  <a:srgbClr val="888888"/>
                </a:solidFill>
              </a:defRPr>
            </a:lvl6pPr>
            <a:lvl7pPr indent="-228600" lvl="6" marL="3200400" algn="l">
              <a:lnSpc>
                <a:spcPct val="100000"/>
              </a:lnSpc>
              <a:spcBef>
                <a:spcPts val="280"/>
              </a:spcBef>
              <a:spcAft>
                <a:spcPts val="0"/>
              </a:spcAft>
              <a:buClr>
                <a:srgbClr val="888888"/>
              </a:buClr>
              <a:buSzPts val="1400"/>
              <a:buNone/>
              <a:defRPr sz="1400">
                <a:solidFill>
                  <a:srgbClr val="888888"/>
                </a:solidFill>
              </a:defRPr>
            </a:lvl7pPr>
            <a:lvl8pPr indent="-228600" lvl="7" marL="3657600" algn="l">
              <a:lnSpc>
                <a:spcPct val="100000"/>
              </a:lnSpc>
              <a:spcBef>
                <a:spcPts val="280"/>
              </a:spcBef>
              <a:spcAft>
                <a:spcPts val="0"/>
              </a:spcAft>
              <a:buClr>
                <a:srgbClr val="888888"/>
              </a:buClr>
              <a:buSzPts val="1400"/>
              <a:buNone/>
              <a:defRPr sz="1400">
                <a:solidFill>
                  <a:srgbClr val="888888"/>
                </a:solidFill>
              </a:defRPr>
            </a:lvl8pPr>
            <a:lvl9pPr indent="-228600" lvl="8" marL="4114800" algn="l">
              <a:lnSpc>
                <a:spcPct val="100000"/>
              </a:lnSpc>
              <a:spcBef>
                <a:spcPts val="280"/>
              </a:spcBef>
              <a:spcAft>
                <a:spcPts val="0"/>
              </a:spcAft>
              <a:buClr>
                <a:srgbClr val="888888"/>
              </a:buClr>
              <a:buSzPts val="1400"/>
              <a:buNone/>
              <a:defRPr sz="1400">
                <a:solidFill>
                  <a:srgbClr val="888888"/>
                </a:solidFill>
              </a:defRPr>
            </a:lvl9pPr>
          </a:lstStyle>
          <a:p/>
        </p:txBody>
      </p:sp>
      <p:sp>
        <p:nvSpPr>
          <p:cNvPr id="30" name="Google Shape;30;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6" name="Google Shape;36;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7" name="Google Shape;37;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3" name="Google Shape;43;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4" name="Google Shape;44;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5" name="Google Shape;45;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lnSpc>
                <a:spcPct val="100000"/>
              </a:lnSpc>
              <a:spcBef>
                <a:spcPts val="640"/>
              </a:spcBef>
              <a:spcAft>
                <a:spcPts val="0"/>
              </a:spcAft>
              <a:buClr>
                <a:schemeClr val="dk1"/>
              </a:buClr>
              <a:buSzPts val="3200"/>
              <a:buChar char="•"/>
              <a:defRPr sz="3200"/>
            </a:lvl1pPr>
            <a:lvl2pPr indent="-406400" lvl="1" marL="914400" algn="l">
              <a:lnSpc>
                <a:spcPct val="100000"/>
              </a:lnSpc>
              <a:spcBef>
                <a:spcPts val="560"/>
              </a:spcBef>
              <a:spcAft>
                <a:spcPts val="0"/>
              </a:spcAft>
              <a:buClr>
                <a:schemeClr val="dk1"/>
              </a:buClr>
              <a:buSzPts val="2800"/>
              <a:buChar char="–"/>
              <a:defRPr sz="2800"/>
            </a:lvl2pPr>
            <a:lvl3pPr indent="-381000" lvl="2" marL="1371600" algn="l">
              <a:lnSpc>
                <a:spcPct val="100000"/>
              </a:lnSpc>
              <a:spcBef>
                <a:spcPts val="480"/>
              </a:spcBef>
              <a:spcAft>
                <a:spcPts val="0"/>
              </a:spcAft>
              <a:buClr>
                <a:schemeClr val="dk1"/>
              </a:buClr>
              <a:buSzPts val="2400"/>
              <a:buChar char="•"/>
              <a:defRPr sz="2400"/>
            </a:lvl3pPr>
            <a:lvl4pPr indent="-355600" lvl="3" marL="1828800" algn="l">
              <a:lnSpc>
                <a:spcPct val="100000"/>
              </a:lnSpc>
              <a:spcBef>
                <a:spcPts val="400"/>
              </a:spcBef>
              <a:spcAft>
                <a:spcPts val="0"/>
              </a:spcAft>
              <a:buClr>
                <a:schemeClr val="dk1"/>
              </a:buClr>
              <a:buSzPts val="2000"/>
              <a:buChar char="–"/>
              <a:defRPr sz="2000"/>
            </a:lvl4pPr>
            <a:lvl5pPr indent="-355600" lvl="4" marL="2286000" algn="l">
              <a:lnSpc>
                <a:spcPct val="100000"/>
              </a:lnSpc>
              <a:spcBef>
                <a:spcPts val="400"/>
              </a:spcBef>
              <a:spcAft>
                <a:spcPts val="0"/>
              </a:spcAft>
              <a:buClr>
                <a:schemeClr val="dk1"/>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58" name="Google Shape;58;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65" name="Google Shape;6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lnSpc>
                <a:spcPct val="10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3E8A"/>
        </a:solidFill>
      </p:bgPr>
    </p:bg>
    <p:spTree>
      <p:nvGrpSpPr>
        <p:cNvPr id="83" name="Shape 83"/>
        <p:cNvGrpSpPr/>
        <p:nvPr/>
      </p:nvGrpSpPr>
      <p:grpSpPr>
        <a:xfrm>
          <a:off x="0" y="0"/>
          <a:ext cx="0" cy="0"/>
          <a:chOff x="0" y="0"/>
          <a:chExt cx="0" cy="0"/>
        </a:xfrm>
      </p:grpSpPr>
      <p:sp>
        <p:nvSpPr>
          <p:cNvPr id="84" name="Google Shape;84;p13"/>
          <p:cNvSpPr txBox="1"/>
          <p:nvPr/>
        </p:nvSpPr>
        <p:spPr>
          <a:xfrm>
            <a:off x="336900" y="3962825"/>
            <a:ext cx="17614200" cy="4002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dk1"/>
              </a:buClr>
              <a:buSzPts val="13000"/>
              <a:buFont typeface="Arial"/>
              <a:buNone/>
            </a:pPr>
            <a:r>
              <a:rPr b="1" i="0" lang="en-US" sz="13000" u="none" cap="none" strike="noStrike">
                <a:solidFill>
                  <a:schemeClr val="lt1"/>
                </a:solidFill>
                <a:latin typeface="Josefin Sans"/>
                <a:ea typeface="Josefin Sans"/>
                <a:cs typeface="Josefin Sans"/>
                <a:sym typeface="Josefin Sans"/>
              </a:rPr>
              <a:t>NASPAA ACCREDITATION</a:t>
            </a:r>
            <a:endParaRPr b="0" i="0" sz="1400" u="none" cap="none" strike="noStrike">
              <a:solidFill>
                <a:srgbClr val="000000"/>
              </a:solidFill>
              <a:latin typeface="Arial"/>
              <a:ea typeface="Arial"/>
              <a:cs typeface="Arial"/>
              <a:sym typeface="Arial"/>
            </a:endParaRPr>
          </a:p>
        </p:txBody>
      </p:sp>
      <p:pic>
        <p:nvPicPr>
          <p:cNvPr id="85" name="Google Shape;85;p13"/>
          <p:cNvPicPr preferRelativeResize="0"/>
          <p:nvPr/>
        </p:nvPicPr>
        <p:blipFill rotWithShape="1">
          <a:blip r:embed="rId3">
            <a:alphaModFix/>
          </a:blip>
          <a:srcRect b="0" l="0" r="0" t="0"/>
          <a:stretch/>
        </p:blipFill>
        <p:spPr>
          <a:xfrm>
            <a:off x="0" y="-544875"/>
            <a:ext cx="18288000" cy="4214803"/>
          </a:xfrm>
          <a:prstGeom prst="rect">
            <a:avLst/>
          </a:prstGeom>
          <a:noFill/>
          <a:ln>
            <a:noFill/>
          </a:ln>
        </p:spPr>
      </p:pic>
      <p:sp>
        <p:nvSpPr>
          <p:cNvPr id="86" name="Google Shape;86;p13"/>
          <p:cNvSpPr txBox="1"/>
          <p:nvPr/>
        </p:nvSpPr>
        <p:spPr>
          <a:xfrm>
            <a:off x="336900" y="7964825"/>
            <a:ext cx="16889400" cy="1431600"/>
          </a:xfrm>
          <a:prstGeom prst="rect">
            <a:avLst/>
          </a:prstGeom>
          <a:noFill/>
          <a:ln>
            <a:noFill/>
          </a:ln>
        </p:spPr>
        <p:txBody>
          <a:bodyPr anchorCtr="0" anchor="t" bIns="91425" lIns="91425" spcFirstLastPara="1" rIns="91425" wrap="square" tIns="91425">
            <a:spAutoFit/>
          </a:bodyPr>
          <a:lstStyle/>
          <a:p>
            <a:pPr indent="0" lvl="0" marL="0" marR="0" rtl="0" algn="l">
              <a:lnSpc>
                <a:spcPct val="90000"/>
              </a:lnSpc>
              <a:spcBef>
                <a:spcPts val="0"/>
              </a:spcBef>
              <a:spcAft>
                <a:spcPts val="0"/>
              </a:spcAft>
              <a:buClr>
                <a:schemeClr val="dk1"/>
              </a:buClr>
              <a:buSzPts val="2400"/>
              <a:buFont typeface="Arial"/>
              <a:buNone/>
            </a:pPr>
            <a:r>
              <a:rPr b="1" i="0" lang="en-US" sz="4500" u="none" cap="none" strike="noStrike">
                <a:solidFill>
                  <a:schemeClr val="lt1"/>
                </a:solidFill>
                <a:latin typeface="Josefin Sans"/>
                <a:ea typeface="Josefin Sans"/>
                <a:cs typeface="Josefin Sans"/>
                <a:sym typeface="Josefin Sans"/>
              </a:rPr>
              <a:t>Your program’s plan for equity, diversity, and inclusion</a:t>
            </a:r>
            <a:endParaRPr b="1" i="0" sz="4500" u="none" cap="none" strike="noStrike">
              <a:solidFill>
                <a:schemeClr val="lt1"/>
              </a:solidFill>
              <a:latin typeface="Josefin Sans"/>
              <a:ea typeface="Josefin Sans"/>
              <a:cs typeface="Josefin Sans"/>
              <a:sym typeface="Josefin Sans"/>
            </a:endParaRPr>
          </a:p>
          <a:p>
            <a:pPr indent="0" lvl="0" marL="0" marR="0" rtl="0" algn="l">
              <a:lnSpc>
                <a:spcPct val="90000"/>
              </a:lnSpc>
              <a:spcBef>
                <a:spcPts val="0"/>
              </a:spcBef>
              <a:spcAft>
                <a:spcPts val="0"/>
              </a:spcAft>
              <a:buClr>
                <a:srgbClr val="000000"/>
              </a:buClr>
              <a:buSzPts val="4500"/>
              <a:buFont typeface="Arial"/>
              <a:buNone/>
            </a:pPr>
            <a:r>
              <a:t/>
            </a:r>
            <a:endParaRPr b="1" i="0" sz="4500" u="none" cap="none" strike="noStrike">
              <a:solidFill>
                <a:schemeClr val="lt1"/>
              </a:solidFill>
              <a:latin typeface="Josefin Sans"/>
              <a:ea typeface="Josefin Sans"/>
              <a:cs typeface="Josefin Sans"/>
              <a:sym typeface="Josefin San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3E8A"/>
        </a:solidFill>
      </p:bgPr>
    </p:bg>
    <p:spTree>
      <p:nvGrpSpPr>
        <p:cNvPr id="90" name="Shape 90"/>
        <p:cNvGrpSpPr/>
        <p:nvPr/>
      </p:nvGrpSpPr>
      <p:grpSpPr>
        <a:xfrm>
          <a:off x="0" y="0"/>
          <a:ext cx="0" cy="0"/>
          <a:chOff x="0" y="0"/>
          <a:chExt cx="0" cy="0"/>
        </a:xfrm>
      </p:grpSpPr>
      <p:pic>
        <p:nvPicPr>
          <p:cNvPr id="91" name="Google Shape;91;p14"/>
          <p:cNvPicPr preferRelativeResize="0"/>
          <p:nvPr/>
        </p:nvPicPr>
        <p:blipFill rotWithShape="1">
          <a:blip r:embed="rId3">
            <a:alphaModFix/>
          </a:blip>
          <a:srcRect b="0" l="0" r="0" t="0"/>
          <a:stretch/>
        </p:blipFill>
        <p:spPr>
          <a:xfrm>
            <a:off x="10242925" y="0"/>
            <a:ext cx="8239125" cy="10287000"/>
          </a:xfrm>
          <a:prstGeom prst="rect">
            <a:avLst/>
          </a:prstGeom>
          <a:noFill/>
          <a:ln>
            <a:noFill/>
          </a:ln>
        </p:spPr>
      </p:pic>
      <p:sp>
        <p:nvSpPr>
          <p:cNvPr id="92" name="Google Shape;92;p14"/>
          <p:cNvSpPr txBox="1"/>
          <p:nvPr/>
        </p:nvSpPr>
        <p:spPr>
          <a:xfrm>
            <a:off x="1028700" y="581150"/>
            <a:ext cx="9408300" cy="27087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8799"/>
              <a:buFont typeface="Arial"/>
              <a:buNone/>
            </a:pPr>
            <a:r>
              <a:rPr b="0" i="0" lang="en-US" sz="8799" u="none" cap="none" strike="noStrike">
                <a:solidFill>
                  <a:srgbClr val="FFFFFF"/>
                </a:solidFill>
                <a:latin typeface="Josefin Sans"/>
                <a:ea typeface="Josefin Sans"/>
                <a:cs typeface="Josefin Sans"/>
                <a:sym typeface="Josefin Sans"/>
              </a:rPr>
              <a:t>Setting the Context</a:t>
            </a:r>
            <a:endParaRPr b="0" i="0" sz="1400" u="none" cap="none" strike="noStrike">
              <a:solidFill>
                <a:srgbClr val="000000"/>
              </a:solidFill>
              <a:latin typeface="Arial"/>
              <a:ea typeface="Arial"/>
              <a:cs typeface="Arial"/>
              <a:sym typeface="Arial"/>
            </a:endParaRPr>
          </a:p>
        </p:txBody>
      </p:sp>
      <p:sp>
        <p:nvSpPr>
          <p:cNvPr id="93" name="Google Shape;93;p14"/>
          <p:cNvSpPr txBox="1"/>
          <p:nvPr/>
        </p:nvSpPr>
        <p:spPr>
          <a:xfrm>
            <a:off x="6283994" y="7485544"/>
            <a:ext cx="3980100" cy="2154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 name="Google Shape;94;p14"/>
          <p:cNvSpPr txBox="1"/>
          <p:nvPr/>
        </p:nvSpPr>
        <p:spPr>
          <a:xfrm>
            <a:off x="1028700" y="4155900"/>
            <a:ext cx="9076200" cy="5705400"/>
          </a:xfrm>
          <a:prstGeom prst="rect">
            <a:avLst/>
          </a:prstGeom>
          <a:noFill/>
          <a:ln>
            <a:noFill/>
          </a:ln>
        </p:spPr>
        <p:txBody>
          <a:bodyPr anchorCtr="0" anchor="t" bIns="91425" lIns="91425" spcFirstLastPara="1" rIns="91425" wrap="square" tIns="91425">
            <a:spAutoFit/>
          </a:bodyPr>
          <a:lstStyle/>
          <a:p>
            <a:pPr indent="0" lvl="0" marL="0" marR="0" rtl="0" algn="l">
              <a:lnSpc>
                <a:spcPct val="90000"/>
              </a:lnSpc>
              <a:spcBef>
                <a:spcPts val="0"/>
              </a:spcBef>
              <a:spcAft>
                <a:spcPts val="0"/>
              </a:spcAft>
              <a:buClr>
                <a:srgbClr val="000000"/>
              </a:buClr>
              <a:buSzPts val="3000"/>
              <a:buFont typeface="Arial"/>
              <a:buNone/>
            </a:pPr>
            <a:r>
              <a:rPr b="0" i="0" lang="en-US" sz="3800" u="none" cap="none" strike="noStrike">
                <a:solidFill>
                  <a:schemeClr val="lt1"/>
                </a:solidFill>
                <a:latin typeface="Josefin Sans"/>
                <a:ea typeface="Josefin Sans"/>
                <a:cs typeface="Josefin Sans"/>
                <a:sym typeface="Josefin Sans"/>
              </a:rPr>
              <a:t>Think of your program</a:t>
            </a:r>
            <a:r>
              <a:rPr lang="en-US" sz="3800">
                <a:solidFill>
                  <a:schemeClr val="lt1"/>
                </a:solidFill>
                <a:latin typeface="Josefin Sans"/>
                <a:ea typeface="Josefin Sans"/>
                <a:cs typeface="Josefin Sans"/>
                <a:sym typeface="Josefin Sans"/>
              </a:rPr>
              <a:t>’s plan for </a:t>
            </a:r>
            <a:r>
              <a:rPr b="0" i="0" lang="en-US" sz="3800" u="none" cap="none" strike="noStrike">
                <a:solidFill>
                  <a:schemeClr val="lt1"/>
                </a:solidFill>
                <a:latin typeface="Josefin Sans"/>
                <a:ea typeface="Josefin Sans"/>
                <a:cs typeface="Josefin Sans"/>
                <a:sym typeface="Josefin Sans"/>
              </a:rPr>
              <a:t>diversity, equity, and inclusion as you would any other strategic initiative.</a:t>
            </a:r>
            <a:endParaRPr b="0" i="0" sz="3800" u="none" cap="none" strike="noStrike">
              <a:solidFill>
                <a:schemeClr val="lt1"/>
              </a:solidFill>
              <a:latin typeface="Josefin Sans"/>
              <a:ea typeface="Josefin Sans"/>
              <a:cs typeface="Josefin Sans"/>
              <a:sym typeface="Josefin Sans"/>
            </a:endParaRPr>
          </a:p>
          <a:p>
            <a:pPr indent="0" lvl="0" marL="0" marR="0" rtl="0" algn="l">
              <a:lnSpc>
                <a:spcPct val="90000"/>
              </a:lnSpc>
              <a:spcBef>
                <a:spcPts val="0"/>
              </a:spcBef>
              <a:spcAft>
                <a:spcPts val="0"/>
              </a:spcAft>
              <a:buClr>
                <a:srgbClr val="000000"/>
              </a:buClr>
              <a:buSzPts val="3000"/>
              <a:buFont typeface="Arial"/>
              <a:buNone/>
            </a:pPr>
            <a:r>
              <a:t/>
            </a:r>
            <a:endParaRPr b="0" i="0" sz="3800" u="none" cap="none" strike="noStrike">
              <a:solidFill>
                <a:schemeClr val="lt1"/>
              </a:solidFill>
              <a:latin typeface="Josefin Sans"/>
              <a:ea typeface="Josefin Sans"/>
              <a:cs typeface="Josefin Sans"/>
              <a:sym typeface="Josefin Sans"/>
            </a:endParaRPr>
          </a:p>
          <a:p>
            <a:pPr indent="0" lvl="0" marL="0" marR="0" rtl="0" algn="l">
              <a:lnSpc>
                <a:spcPct val="90000"/>
              </a:lnSpc>
              <a:spcBef>
                <a:spcPts val="1000"/>
              </a:spcBef>
              <a:spcAft>
                <a:spcPts val="0"/>
              </a:spcAft>
              <a:buClr>
                <a:srgbClr val="000000"/>
              </a:buClr>
              <a:buSzPts val="3000"/>
              <a:buFont typeface="Arial"/>
              <a:buNone/>
            </a:pPr>
            <a:r>
              <a:rPr b="0" i="0" lang="en-US" sz="3800" u="none" cap="none" strike="noStrike">
                <a:solidFill>
                  <a:schemeClr val="lt1"/>
                </a:solidFill>
                <a:latin typeface="Josefin Sans"/>
                <a:ea typeface="Josefin Sans"/>
                <a:cs typeface="Josefin Sans"/>
                <a:sym typeface="Josefin Sans"/>
              </a:rPr>
              <a:t>Begin with mission and clearly articulate your plan’s:</a:t>
            </a:r>
            <a:endParaRPr b="0" i="0" sz="3800" u="none" cap="none" strike="noStrike">
              <a:solidFill>
                <a:schemeClr val="lt1"/>
              </a:solidFill>
              <a:latin typeface="Josefin Sans"/>
              <a:ea typeface="Josefin Sans"/>
              <a:cs typeface="Josefin Sans"/>
              <a:sym typeface="Josefin Sans"/>
            </a:endParaRPr>
          </a:p>
          <a:p>
            <a:pPr indent="-469900" lvl="0" marL="914400" marR="0" rtl="0" algn="l">
              <a:lnSpc>
                <a:spcPct val="90000"/>
              </a:lnSpc>
              <a:spcBef>
                <a:spcPts val="1000"/>
              </a:spcBef>
              <a:spcAft>
                <a:spcPts val="0"/>
              </a:spcAft>
              <a:buClr>
                <a:schemeClr val="lt1"/>
              </a:buClr>
              <a:buSzPts val="3800"/>
              <a:buFont typeface="Josefin Sans"/>
              <a:buChar char="●"/>
            </a:pPr>
            <a:r>
              <a:rPr b="0" i="0" lang="en-US" sz="3800" u="none" cap="none" strike="noStrike">
                <a:solidFill>
                  <a:schemeClr val="lt1"/>
                </a:solidFill>
                <a:latin typeface="Josefin Sans"/>
                <a:ea typeface="Josefin Sans"/>
                <a:cs typeface="Josefin Sans"/>
                <a:sym typeface="Josefin Sans"/>
              </a:rPr>
              <a:t>Goals</a:t>
            </a:r>
            <a:endParaRPr b="0" i="0" sz="3800" u="none" cap="none" strike="noStrike">
              <a:solidFill>
                <a:schemeClr val="lt1"/>
              </a:solidFill>
              <a:latin typeface="Josefin Sans"/>
              <a:ea typeface="Josefin Sans"/>
              <a:cs typeface="Josefin Sans"/>
              <a:sym typeface="Josefin Sans"/>
            </a:endParaRPr>
          </a:p>
          <a:p>
            <a:pPr indent="-469900" lvl="0" marL="914400" marR="0" rtl="0" algn="l">
              <a:lnSpc>
                <a:spcPct val="90000"/>
              </a:lnSpc>
              <a:spcBef>
                <a:spcPts val="0"/>
              </a:spcBef>
              <a:spcAft>
                <a:spcPts val="0"/>
              </a:spcAft>
              <a:buClr>
                <a:schemeClr val="lt1"/>
              </a:buClr>
              <a:buSzPts val="3800"/>
              <a:buFont typeface="Josefin Sans"/>
              <a:buChar char="●"/>
            </a:pPr>
            <a:r>
              <a:rPr b="0" i="0" lang="en-US" sz="3800" u="none" cap="none" strike="noStrike">
                <a:solidFill>
                  <a:schemeClr val="lt1"/>
                </a:solidFill>
                <a:latin typeface="Josefin Sans"/>
                <a:ea typeface="Josefin Sans"/>
                <a:cs typeface="Josefin Sans"/>
                <a:sym typeface="Josefin Sans"/>
              </a:rPr>
              <a:t>Activities</a:t>
            </a:r>
            <a:endParaRPr b="0" i="0" sz="3800" u="none" cap="none" strike="noStrike">
              <a:solidFill>
                <a:schemeClr val="lt1"/>
              </a:solidFill>
              <a:latin typeface="Josefin Sans"/>
              <a:ea typeface="Josefin Sans"/>
              <a:cs typeface="Josefin Sans"/>
              <a:sym typeface="Josefin Sans"/>
            </a:endParaRPr>
          </a:p>
          <a:p>
            <a:pPr indent="-469900" lvl="0" marL="914400" marR="0" rtl="0" algn="l">
              <a:lnSpc>
                <a:spcPct val="90000"/>
              </a:lnSpc>
              <a:spcBef>
                <a:spcPts val="0"/>
              </a:spcBef>
              <a:spcAft>
                <a:spcPts val="0"/>
              </a:spcAft>
              <a:buClr>
                <a:schemeClr val="lt1"/>
              </a:buClr>
              <a:buSzPts val="3800"/>
              <a:buFont typeface="Josefin Sans"/>
              <a:buChar char="●"/>
            </a:pPr>
            <a:r>
              <a:rPr b="0" i="0" lang="en-US" sz="3800" u="none" cap="none" strike="noStrike">
                <a:solidFill>
                  <a:schemeClr val="lt1"/>
                </a:solidFill>
                <a:latin typeface="Josefin Sans"/>
                <a:ea typeface="Josefin Sans"/>
                <a:cs typeface="Josefin Sans"/>
                <a:sym typeface="Josefin Sans"/>
              </a:rPr>
              <a:t>Assessment</a:t>
            </a:r>
            <a:endParaRPr b="0" i="0" sz="3800" u="none" cap="none" strike="noStrike">
              <a:solidFill>
                <a:schemeClr val="lt1"/>
              </a:solidFill>
              <a:latin typeface="Josefin Sans"/>
              <a:ea typeface="Josefin Sans"/>
              <a:cs typeface="Josefin Sans"/>
              <a:sym typeface="Josefin Sans"/>
            </a:endParaRPr>
          </a:p>
          <a:p>
            <a:pPr indent="-469900" lvl="0" marL="914400" marR="0" rtl="0" algn="l">
              <a:lnSpc>
                <a:spcPct val="90000"/>
              </a:lnSpc>
              <a:spcBef>
                <a:spcPts val="0"/>
              </a:spcBef>
              <a:spcAft>
                <a:spcPts val="0"/>
              </a:spcAft>
              <a:buClr>
                <a:schemeClr val="lt1"/>
              </a:buClr>
              <a:buSzPts val="3800"/>
              <a:buFont typeface="Josefin Sans"/>
              <a:buChar char="●"/>
            </a:pPr>
            <a:r>
              <a:rPr b="0" i="0" lang="en-US" sz="3800" u="none" cap="none" strike="noStrike">
                <a:solidFill>
                  <a:schemeClr val="lt1"/>
                </a:solidFill>
                <a:latin typeface="Josefin Sans"/>
                <a:ea typeface="Josefin Sans"/>
                <a:cs typeface="Josefin Sans"/>
                <a:sym typeface="Josefin Sans"/>
              </a:rPr>
              <a:t>Feedback</a:t>
            </a:r>
            <a:endParaRPr b="0" i="0" sz="3800" u="none" cap="none" strike="noStrike">
              <a:solidFill>
                <a:schemeClr val="lt1"/>
              </a:solidFill>
              <a:latin typeface="Josefin Sans"/>
              <a:ea typeface="Josefin Sans"/>
              <a:cs typeface="Josefin Sans"/>
              <a:sym typeface="Josefin Sans"/>
            </a:endParaRPr>
          </a:p>
        </p:txBody>
      </p:sp>
    </p:spTree>
  </p:cSld>
  <p:clrMapOvr>
    <a:masterClrMapping/>
  </p:clrMapOvr>
  <p:transition spd="slow">
    <p:push/>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3E8A"/>
        </a:solidFill>
      </p:bgPr>
    </p:bg>
    <p:spTree>
      <p:nvGrpSpPr>
        <p:cNvPr id="98" name="Shape 98"/>
        <p:cNvGrpSpPr/>
        <p:nvPr/>
      </p:nvGrpSpPr>
      <p:grpSpPr>
        <a:xfrm>
          <a:off x="0" y="0"/>
          <a:ext cx="0" cy="0"/>
          <a:chOff x="0" y="0"/>
          <a:chExt cx="0" cy="0"/>
        </a:xfrm>
      </p:grpSpPr>
      <p:sp>
        <p:nvSpPr>
          <p:cNvPr id="99" name="Google Shape;99;p15"/>
          <p:cNvSpPr txBox="1"/>
          <p:nvPr/>
        </p:nvSpPr>
        <p:spPr>
          <a:xfrm>
            <a:off x="708900" y="5474625"/>
            <a:ext cx="16870200" cy="2154900"/>
          </a:xfrm>
          <a:prstGeom prst="rect">
            <a:avLst/>
          </a:prstGeom>
          <a:noFill/>
          <a:ln>
            <a:noFill/>
          </a:ln>
        </p:spPr>
        <p:txBody>
          <a:bodyPr anchorCtr="0" anchor="t" bIns="0" lIns="0" spcFirstLastPara="1" rIns="0" wrap="square" tIns="0">
            <a:spAutoFit/>
          </a:bodyPr>
          <a:lstStyle/>
          <a:p>
            <a:pPr indent="0" lvl="0" marL="457200" marR="0" rtl="0" algn="ctr">
              <a:lnSpc>
                <a:spcPct val="100000"/>
              </a:lnSpc>
              <a:spcBef>
                <a:spcPts val="0"/>
              </a:spcBef>
              <a:spcAft>
                <a:spcPts val="0"/>
              </a:spcAft>
              <a:buClr>
                <a:srgbClr val="000000"/>
              </a:buClr>
              <a:buSzPts val="3100"/>
              <a:buFont typeface="Arial"/>
              <a:buNone/>
            </a:pPr>
            <a:r>
              <a:rPr b="0" i="0" lang="en-US" sz="3500" u="none" cap="none" strike="noStrike">
                <a:solidFill>
                  <a:schemeClr val="lt1"/>
                </a:solidFill>
                <a:latin typeface="Josefin Sans"/>
                <a:ea typeface="Josefin Sans"/>
                <a:cs typeface="Josefin Sans"/>
                <a:sym typeface="Josefin Sans"/>
              </a:rPr>
              <a:t>Our mission is to prepare public service leaders. Upon graduation, our students will have the ability to think critically and creatively about public issues, the dedication and capacity to serve a diverse community and the skills to enter a professional position in a public organization. </a:t>
            </a:r>
            <a:endParaRPr b="0" i="0" sz="2500" u="none" cap="none" strike="noStrike">
              <a:solidFill>
                <a:schemeClr val="lt1"/>
              </a:solidFill>
              <a:latin typeface="Josefin Sans"/>
              <a:ea typeface="Josefin Sans"/>
              <a:cs typeface="Josefin Sans"/>
              <a:sym typeface="Josefin Sans"/>
            </a:endParaRPr>
          </a:p>
        </p:txBody>
      </p:sp>
      <p:sp>
        <p:nvSpPr>
          <p:cNvPr id="100" name="Google Shape;100;p15"/>
          <p:cNvSpPr txBox="1"/>
          <p:nvPr/>
        </p:nvSpPr>
        <p:spPr>
          <a:xfrm>
            <a:off x="1028700" y="1009650"/>
            <a:ext cx="16523100" cy="1354500"/>
          </a:xfrm>
          <a:prstGeom prst="rect">
            <a:avLst/>
          </a:prstGeom>
          <a:noFill/>
          <a:ln>
            <a:noFill/>
          </a:ln>
        </p:spPr>
        <p:txBody>
          <a:bodyPr anchorCtr="0" anchor="t" bIns="0" lIns="0" spcFirstLastPara="1" rIns="0" wrap="square" tIns="0">
            <a:spAutoFit/>
          </a:bodyPr>
          <a:lstStyle/>
          <a:p>
            <a:pPr indent="0" lvl="0" marL="0" marR="0" rtl="0" algn="ctr">
              <a:lnSpc>
                <a:spcPct val="120002"/>
              </a:lnSpc>
              <a:spcBef>
                <a:spcPts val="0"/>
              </a:spcBef>
              <a:spcAft>
                <a:spcPts val="0"/>
              </a:spcAft>
              <a:buClr>
                <a:srgbClr val="000000"/>
              </a:buClr>
              <a:buSzPts val="8799"/>
              <a:buFont typeface="Arial"/>
              <a:buNone/>
            </a:pPr>
            <a:r>
              <a:rPr b="0" i="0" lang="en-US" sz="8799" u="none" cap="none" strike="noStrike">
                <a:solidFill>
                  <a:srgbClr val="FFFFFF"/>
                </a:solidFill>
                <a:latin typeface="Josefin Sans"/>
                <a:ea typeface="Josefin Sans"/>
                <a:cs typeface="Josefin Sans"/>
                <a:sym typeface="Josefin Sans"/>
              </a:rPr>
              <a:t>It All Starts With Mission</a:t>
            </a:r>
            <a:endParaRPr b="0" i="0" sz="1400" u="none" cap="none" strike="noStrike">
              <a:solidFill>
                <a:srgbClr val="000000"/>
              </a:solidFill>
              <a:latin typeface="Arial"/>
              <a:ea typeface="Arial"/>
              <a:cs typeface="Arial"/>
              <a:sym typeface="Arial"/>
            </a:endParaRPr>
          </a:p>
        </p:txBody>
      </p:sp>
      <p:sp>
        <p:nvSpPr>
          <p:cNvPr id="101" name="Google Shape;101;p15"/>
          <p:cNvSpPr txBox="1"/>
          <p:nvPr/>
        </p:nvSpPr>
        <p:spPr>
          <a:xfrm>
            <a:off x="1252750" y="3831300"/>
            <a:ext cx="15594600" cy="12777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chemeClr val="dk1"/>
              </a:buClr>
              <a:buSzPts val="4200"/>
              <a:buFont typeface="Arial"/>
              <a:buNone/>
            </a:pPr>
            <a:r>
              <a:rPr b="1" i="0" lang="en-US" sz="5100" u="none" cap="none" strike="noStrike">
                <a:solidFill>
                  <a:srgbClr val="CAF0F8"/>
                </a:solidFill>
                <a:latin typeface="Josefin Sans"/>
                <a:ea typeface="Josefin Sans"/>
                <a:cs typeface="Josefin Sans"/>
                <a:sym typeface="Josefin Sans"/>
              </a:rPr>
              <a:t>MPA Diversity &amp; Inclusion Plan</a:t>
            </a:r>
            <a:endParaRPr b="1" i="0" sz="5100" u="none" cap="none" strike="noStrike">
              <a:solidFill>
                <a:srgbClr val="CAF0F8"/>
              </a:solidFill>
              <a:latin typeface="Josefin Sans"/>
              <a:ea typeface="Josefin Sans"/>
              <a:cs typeface="Josefin Sans"/>
              <a:sym typeface="Josefin Sans"/>
            </a:endParaRPr>
          </a:p>
          <a:p>
            <a:pPr indent="0" lvl="0" marL="0" marR="0" rtl="0" algn="l">
              <a:lnSpc>
                <a:spcPct val="130000"/>
              </a:lnSpc>
              <a:spcBef>
                <a:spcPts val="0"/>
              </a:spcBef>
              <a:spcAft>
                <a:spcPts val="0"/>
              </a:spcAft>
              <a:buClr>
                <a:srgbClr val="000000"/>
              </a:buClr>
              <a:buSzPts val="3200"/>
              <a:buFont typeface="Arial"/>
              <a:buNone/>
            </a:pPr>
            <a:r>
              <a:t/>
            </a:r>
            <a:endParaRPr b="0" i="0" sz="3200" u="none" cap="none" strike="noStrike">
              <a:solidFill>
                <a:srgbClr val="CAF0F8"/>
              </a:solidFill>
              <a:latin typeface="Josefin Sans"/>
              <a:ea typeface="Josefin Sans"/>
              <a:cs typeface="Josefin Sans"/>
              <a:sym typeface="Josefin Sans"/>
            </a:endParaRPr>
          </a:p>
        </p:txBody>
      </p:sp>
      <p:pic>
        <p:nvPicPr>
          <p:cNvPr id="102" name="Google Shape;102;p15"/>
          <p:cNvPicPr preferRelativeResize="0"/>
          <p:nvPr/>
        </p:nvPicPr>
        <p:blipFill>
          <a:blip r:embed="rId3">
            <a:alphaModFix/>
          </a:blip>
          <a:stretch>
            <a:fillRect/>
          </a:stretch>
        </p:blipFill>
        <p:spPr>
          <a:xfrm>
            <a:off x="152400" y="8873283"/>
            <a:ext cx="17983201" cy="1413718"/>
          </a:xfrm>
          <a:prstGeom prst="rect">
            <a:avLst/>
          </a:prstGeom>
          <a:noFill/>
          <a:ln>
            <a:noFill/>
          </a:ln>
        </p:spPr>
      </p:pic>
    </p:spTree>
  </p:cSld>
  <p:clrMapOvr>
    <a:masterClrMapping/>
  </p:clrMapOvr>
  <p:transition spd="slow">
    <p:push/>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3E8A"/>
        </a:solidFill>
      </p:bgPr>
    </p:bg>
    <p:spTree>
      <p:nvGrpSpPr>
        <p:cNvPr id="106" name="Shape 106"/>
        <p:cNvGrpSpPr/>
        <p:nvPr/>
      </p:nvGrpSpPr>
      <p:grpSpPr>
        <a:xfrm>
          <a:off x="0" y="0"/>
          <a:ext cx="0" cy="0"/>
          <a:chOff x="0" y="0"/>
          <a:chExt cx="0" cy="0"/>
        </a:xfrm>
      </p:grpSpPr>
      <p:sp>
        <p:nvSpPr>
          <p:cNvPr id="107" name="Google Shape;107;p16"/>
          <p:cNvSpPr txBox="1"/>
          <p:nvPr/>
        </p:nvSpPr>
        <p:spPr>
          <a:xfrm>
            <a:off x="708900" y="3583438"/>
            <a:ext cx="16870200" cy="1154400"/>
          </a:xfrm>
          <a:prstGeom prst="rect">
            <a:avLst/>
          </a:prstGeom>
          <a:noFill/>
          <a:ln>
            <a:noFill/>
          </a:ln>
        </p:spPr>
        <p:txBody>
          <a:bodyPr anchorCtr="0" anchor="t" bIns="0" lIns="0" spcFirstLastPara="1" rIns="0" wrap="square" tIns="0">
            <a:spAutoFit/>
          </a:bodyPr>
          <a:lstStyle/>
          <a:p>
            <a:pPr indent="0" lvl="0" marL="457200" marR="0" rtl="0" algn="ctr">
              <a:lnSpc>
                <a:spcPct val="100000"/>
              </a:lnSpc>
              <a:spcBef>
                <a:spcPts val="0"/>
              </a:spcBef>
              <a:spcAft>
                <a:spcPts val="0"/>
              </a:spcAft>
              <a:buClr>
                <a:srgbClr val="000000"/>
              </a:buClr>
              <a:buSzPts val="2100"/>
              <a:buFont typeface="Arial"/>
              <a:buNone/>
            </a:pPr>
            <a:r>
              <a:rPr b="0" i="0" lang="en-US" sz="2500" u="none" cap="none" strike="noStrike">
                <a:solidFill>
                  <a:schemeClr val="lt1"/>
                </a:solidFill>
                <a:latin typeface="Josefin Sans"/>
                <a:ea typeface="Josefin Sans"/>
                <a:cs typeface="Josefin Sans"/>
                <a:sym typeface="Josefin Sans"/>
              </a:rPr>
              <a:t>Our mission is to prepare public service leaders. Upon graduation, our students will have the ability to think critically and creatively about public issues, the dedication and capacity to serve a diverse community and the skills to enter a professional position in a public organization. </a:t>
            </a:r>
            <a:endParaRPr b="0" i="0" sz="1500" u="none" cap="none" strike="noStrike">
              <a:solidFill>
                <a:schemeClr val="lt1"/>
              </a:solidFill>
              <a:latin typeface="Josefin Sans"/>
              <a:ea typeface="Josefin Sans"/>
              <a:cs typeface="Josefin Sans"/>
              <a:sym typeface="Josefin Sans"/>
            </a:endParaRPr>
          </a:p>
        </p:txBody>
      </p:sp>
      <p:sp>
        <p:nvSpPr>
          <p:cNvPr id="108" name="Google Shape;108;p16"/>
          <p:cNvSpPr txBox="1"/>
          <p:nvPr/>
        </p:nvSpPr>
        <p:spPr>
          <a:xfrm>
            <a:off x="1028700" y="1009650"/>
            <a:ext cx="16523100" cy="1354500"/>
          </a:xfrm>
          <a:prstGeom prst="rect">
            <a:avLst/>
          </a:prstGeom>
          <a:noFill/>
          <a:ln>
            <a:noFill/>
          </a:ln>
        </p:spPr>
        <p:txBody>
          <a:bodyPr anchorCtr="0" anchor="t" bIns="0" lIns="0" spcFirstLastPara="1" rIns="0" wrap="square" tIns="0">
            <a:spAutoFit/>
          </a:bodyPr>
          <a:lstStyle/>
          <a:p>
            <a:pPr indent="0" lvl="0" marL="0" marR="0" rtl="0" algn="ctr">
              <a:lnSpc>
                <a:spcPct val="120002"/>
              </a:lnSpc>
              <a:spcBef>
                <a:spcPts val="0"/>
              </a:spcBef>
              <a:spcAft>
                <a:spcPts val="0"/>
              </a:spcAft>
              <a:buClr>
                <a:srgbClr val="000000"/>
              </a:buClr>
              <a:buSzPts val="8799"/>
              <a:buFont typeface="Arial"/>
              <a:buNone/>
            </a:pPr>
            <a:r>
              <a:rPr b="0" i="0" lang="en-US" sz="8799" u="none" cap="none" strike="noStrike">
                <a:solidFill>
                  <a:srgbClr val="FFFFFF"/>
                </a:solidFill>
                <a:latin typeface="Josefin Sans"/>
                <a:ea typeface="Josefin Sans"/>
                <a:cs typeface="Josefin Sans"/>
                <a:sym typeface="Josefin Sans"/>
              </a:rPr>
              <a:t>Identifying Goals</a:t>
            </a:r>
            <a:endParaRPr b="0" i="0" sz="1400" u="none" cap="none" strike="noStrike">
              <a:solidFill>
                <a:srgbClr val="000000"/>
              </a:solidFill>
              <a:latin typeface="Josefin Sans"/>
              <a:ea typeface="Josefin Sans"/>
              <a:cs typeface="Josefin Sans"/>
              <a:sym typeface="Josefin Sans"/>
            </a:endParaRPr>
          </a:p>
        </p:txBody>
      </p:sp>
      <p:sp>
        <p:nvSpPr>
          <p:cNvPr id="109" name="Google Shape;109;p16"/>
          <p:cNvSpPr txBox="1"/>
          <p:nvPr/>
        </p:nvSpPr>
        <p:spPr>
          <a:xfrm>
            <a:off x="226271" y="2905650"/>
            <a:ext cx="18469800" cy="10467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3600"/>
              <a:buFont typeface="Arial"/>
              <a:buNone/>
            </a:pPr>
            <a:r>
              <a:rPr b="1" i="0" lang="en-US" sz="3600" u="none" cap="none" strike="noStrike">
                <a:solidFill>
                  <a:srgbClr val="CAF0F8"/>
                </a:solidFill>
                <a:latin typeface="Josefin Sans"/>
                <a:ea typeface="Josefin Sans"/>
                <a:cs typeface="Josefin Sans"/>
                <a:sym typeface="Josefin Sans"/>
              </a:rPr>
              <a:t>MPA Diversity &amp; Inclusion Plan</a:t>
            </a:r>
            <a:endParaRPr b="1" i="0" sz="3600" u="none" cap="none" strike="noStrike">
              <a:solidFill>
                <a:srgbClr val="CAF0F8"/>
              </a:solidFill>
              <a:latin typeface="Josefin Sans"/>
              <a:ea typeface="Josefin Sans"/>
              <a:cs typeface="Josefin Sans"/>
              <a:sym typeface="Josefin Sans"/>
            </a:endParaRPr>
          </a:p>
          <a:p>
            <a:pPr indent="0" lvl="0" marL="0" marR="0" rtl="0" algn="l">
              <a:lnSpc>
                <a:spcPct val="130000"/>
              </a:lnSpc>
              <a:spcBef>
                <a:spcPts val="0"/>
              </a:spcBef>
              <a:spcAft>
                <a:spcPts val="0"/>
              </a:spcAft>
              <a:buClr>
                <a:srgbClr val="000000"/>
              </a:buClr>
              <a:buSzPts val="3200"/>
              <a:buFont typeface="Arial"/>
              <a:buNone/>
            </a:pPr>
            <a:r>
              <a:t/>
            </a:r>
            <a:endParaRPr b="0" i="0" sz="3200" u="none" cap="none" strike="noStrike">
              <a:solidFill>
                <a:srgbClr val="CAF0F8"/>
              </a:solidFill>
              <a:latin typeface="Josefin Sans"/>
              <a:ea typeface="Josefin Sans"/>
              <a:cs typeface="Josefin Sans"/>
              <a:sym typeface="Josefin Sans"/>
            </a:endParaRPr>
          </a:p>
        </p:txBody>
      </p:sp>
      <p:pic>
        <p:nvPicPr>
          <p:cNvPr id="110" name="Google Shape;110;p16"/>
          <p:cNvPicPr preferRelativeResize="0"/>
          <p:nvPr/>
        </p:nvPicPr>
        <p:blipFill rotWithShape="1">
          <a:blip r:embed="rId3">
            <a:alphaModFix amt="25000"/>
          </a:blip>
          <a:srcRect b="0" l="1130" r="-1129" t="0"/>
          <a:stretch/>
        </p:blipFill>
        <p:spPr>
          <a:xfrm>
            <a:off x="-170925" y="7010050"/>
            <a:ext cx="18922353" cy="3575675"/>
          </a:xfrm>
          <a:prstGeom prst="rect">
            <a:avLst/>
          </a:prstGeom>
          <a:noFill/>
          <a:ln>
            <a:noFill/>
          </a:ln>
        </p:spPr>
      </p:pic>
      <p:sp>
        <p:nvSpPr>
          <p:cNvPr id="111" name="Google Shape;111;p16"/>
          <p:cNvSpPr txBox="1"/>
          <p:nvPr/>
        </p:nvSpPr>
        <p:spPr>
          <a:xfrm>
            <a:off x="226275" y="4981150"/>
            <a:ext cx="4698600" cy="16008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3600"/>
              <a:buFont typeface="Arial"/>
              <a:buNone/>
            </a:pPr>
            <a:r>
              <a:rPr b="1" i="0" lang="en-US" sz="3600" u="none" cap="none" strike="noStrike">
                <a:solidFill>
                  <a:srgbClr val="CAF0F8"/>
                </a:solidFill>
                <a:latin typeface="Josefin Sans"/>
                <a:ea typeface="Josefin Sans"/>
                <a:cs typeface="Josefin Sans"/>
                <a:sym typeface="Josefin Sans"/>
              </a:rPr>
              <a:t>Recruiting &amp; Retention</a:t>
            </a:r>
            <a:endParaRPr b="1" i="0" sz="3600" u="none" cap="none" strike="noStrike">
              <a:solidFill>
                <a:srgbClr val="CAF0F8"/>
              </a:solidFill>
              <a:latin typeface="Josefin Sans"/>
              <a:ea typeface="Josefin Sans"/>
              <a:cs typeface="Josefin Sans"/>
              <a:sym typeface="Josefin Sans"/>
            </a:endParaRPr>
          </a:p>
          <a:p>
            <a:pPr indent="0" lvl="0" marL="0" marR="0" rtl="0" algn="l">
              <a:lnSpc>
                <a:spcPct val="130000"/>
              </a:lnSpc>
              <a:spcBef>
                <a:spcPts val="0"/>
              </a:spcBef>
              <a:spcAft>
                <a:spcPts val="0"/>
              </a:spcAft>
              <a:buClr>
                <a:srgbClr val="000000"/>
              </a:buClr>
              <a:buSzPts val="3200"/>
              <a:buFont typeface="Arial"/>
              <a:buNone/>
            </a:pPr>
            <a:r>
              <a:t/>
            </a:r>
            <a:endParaRPr b="0" i="0" sz="3200" u="none" cap="none" strike="noStrike">
              <a:solidFill>
                <a:srgbClr val="CAF0F8"/>
              </a:solidFill>
              <a:latin typeface="Josefin Sans"/>
              <a:ea typeface="Josefin Sans"/>
              <a:cs typeface="Josefin Sans"/>
              <a:sym typeface="Josefin Sans"/>
            </a:endParaRPr>
          </a:p>
        </p:txBody>
      </p:sp>
      <p:sp>
        <p:nvSpPr>
          <p:cNvPr id="112" name="Google Shape;112;p16"/>
          <p:cNvSpPr txBox="1"/>
          <p:nvPr/>
        </p:nvSpPr>
        <p:spPr>
          <a:xfrm>
            <a:off x="6060988" y="4981150"/>
            <a:ext cx="6281400" cy="14931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3600"/>
              <a:buFont typeface="Arial"/>
              <a:buNone/>
            </a:pPr>
            <a:r>
              <a:rPr b="1" i="0" lang="en-US" sz="3600" u="none" cap="none" strike="noStrike">
                <a:solidFill>
                  <a:srgbClr val="CAF0F8"/>
                </a:solidFill>
                <a:latin typeface="Josefin Sans"/>
                <a:ea typeface="Josefin Sans"/>
                <a:cs typeface="Josefin Sans"/>
                <a:sym typeface="Josefin Sans"/>
              </a:rPr>
              <a:t>Curriculum, Experiential Learning, and Programming</a:t>
            </a:r>
            <a:endParaRPr b="1" i="0" sz="3600" u="none" cap="none" strike="noStrike">
              <a:solidFill>
                <a:srgbClr val="CAF0F8"/>
              </a:solidFill>
              <a:latin typeface="Josefin Sans"/>
              <a:ea typeface="Josefin Sans"/>
              <a:cs typeface="Josefin Sans"/>
              <a:sym typeface="Josefin Sans"/>
            </a:endParaRPr>
          </a:p>
          <a:p>
            <a:pPr indent="0" lvl="0" marL="0" marR="0" rtl="0" algn="l">
              <a:lnSpc>
                <a:spcPct val="130000"/>
              </a:lnSpc>
              <a:spcBef>
                <a:spcPts val="0"/>
              </a:spcBef>
              <a:spcAft>
                <a:spcPts val="0"/>
              </a:spcAft>
              <a:buClr>
                <a:srgbClr val="000000"/>
              </a:buClr>
              <a:buSzPts val="2500"/>
              <a:buFont typeface="Arial"/>
              <a:buNone/>
            </a:pPr>
            <a:r>
              <a:t/>
            </a:r>
            <a:endParaRPr b="0" i="0" sz="2500" u="none" cap="none" strike="noStrike">
              <a:solidFill>
                <a:schemeClr val="lt1"/>
              </a:solidFill>
              <a:latin typeface="Josefin Sans"/>
              <a:ea typeface="Josefin Sans"/>
              <a:cs typeface="Josefin Sans"/>
              <a:sym typeface="Josefin Sans"/>
            </a:endParaRPr>
          </a:p>
        </p:txBody>
      </p:sp>
      <p:sp>
        <p:nvSpPr>
          <p:cNvPr id="113" name="Google Shape;113;p16"/>
          <p:cNvSpPr txBox="1"/>
          <p:nvPr/>
        </p:nvSpPr>
        <p:spPr>
          <a:xfrm>
            <a:off x="13363125" y="4981150"/>
            <a:ext cx="4698600" cy="16008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3600"/>
              <a:buFont typeface="Arial"/>
              <a:buNone/>
            </a:pPr>
            <a:r>
              <a:rPr b="1" i="0" lang="en-US" sz="3600" u="none" cap="none" strike="noStrike">
                <a:solidFill>
                  <a:srgbClr val="CAF0F8"/>
                </a:solidFill>
                <a:latin typeface="Josefin Sans"/>
                <a:ea typeface="Josefin Sans"/>
                <a:cs typeface="Josefin Sans"/>
                <a:sym typeface="Josefin Sans"/>
              </a:rPr>
              <a:t>Inclusive Environment</a:t>
            </a:r>
            <a:endParaRPr b="1" i="0" sz="3600" u="none" cap="none" strike="noStrike">
              <a:solidFill>
                <a:srgbClr val="CAF0F8"/>
              </a:solidFill>
              <a:latin typeface="Josefin Sans"/>
              <a:ea typeface="Josefin Sans"/>
              <a:cs typeface="Josefin Sans"/>
              <a:sym typeface="Josefin Sans"/>
            </a:endParaRPr>
          </a:p>
          <a:p>
            <a:pPr indent="0" lvl="0" marL="0" marR="0" rtl="0" algn="l">
              <a:lnSpc>
                <a:spcPct val="130000"/>
              </a:lnSpc>
              <a:spcBef>
                <a:spcPts val="0"/>
              </a:spcBef>
              <a:spcAft>
                <a:spcPts val="0"/>
              </a:spcAft>
              <a:buClr>
                <a:srgbClr val="000000"/>
              </a:buClr>
              <a:buSzPts val="3200"/>
              <a:buFont typeface="Arial"/>
              <a:buNone/>
            </a:pPr>
            <a:r>
              <a:t/>
            </a:r>
            <a:endParaRPr b="0" i="0" sz="3200" u="none" cap="none" strike="noStrike">
              <a:solidFill>
                <a:srgbClr val="CAF0F8"/>
              </a:solidFill>
              <a:latin typeface="Josefin Sans"/>
              <a:ea typeface="Josefin Sans"/>
              <a:cs typeface="Josefin Sans"/>
              <a:sym typeface="Josefin Sans"/>
            </a:endParaRPr>
          </a:p>
        </p:txBody>
      </p:sp>
      <p:sp>
        <p:nvSpPr>
          <p:cNvPr id="114" name="Google Shape;114;p16"/>
          <p:cNvSpPr txBox="1"/>
          <p:nvPr/>
        </p:nvSpPr>
        <p:spPr>
          <a:xfrm>
            <a:off x="1028700" y="6581950"/>
            <a:ext cx="3496500" cy="2401200"/>
          </a:xfrm>
          <a:prstGeom prst="rect">
            <a:avLst/>
          </a:prstGeom>
          <a:noFill/>
          <a:ln>
            <a:noFill/>
          </a:ln>
        </p:spPr>
        <p:txBody>
          <a:bodyPr anchorCtr="0" anchor="t" bIns="91425" lIns="91425" spcFirstLastPara="1" rIns="91425" wrap="square" tIns="91425">
            <a:spAutoFit/>
          </a:bodyPr>
          <a:lstStyle/>
          <a:p>
            <a:pPr indent="-91440" lvl="0" marL="91440" marR="0" rtl="0" algn="ctr">
              <a:lnSpc>
                <a:spcPct val="100000"/>
              </a:lnSpc>
              <a:spcBef>
                <a:spcPts val="0"/>
              </a:spcBef>
              <a:spcAft>
                <a:spcPts val="0"/>
              </a:spcAft>
              <a:buClr>
                <a:srgbClr val="000000"/>
              </a:buClr>
              <a:buSzPts val="2400"/>
              <a:buFont typeface="Arial"/>
              <a:buNone/>
            </a:pPr>
            <a:r>
              <a:rPr b="1" i="0" lang="en-US" sz="2400" u="none" cap="none" strike="noStrike">
                <a:solidFill>
                  <a:srgbClr val="CAF0F8"/>
                </a:solidFill>
                <a:latin typeface="Josefin Sans"/>
                <a:ea typeface="Josefin Sans"/>
                <a:cs typeface="Josefin Sans"/>
                <a:sym typeface="Josefin Sans"/>
              </a:rPr>
              <a:t>Goal 1:</a:t>
            </a:r>
            <a:r>
              <a:rPr b="0" i="0" lang="en-US" sz="2400" u="none" cap="none" strike="noStrike">
                <a:solidFill>
                  <a:srgbClr val="CAF0F8"/>
                </a:solidFill>
                <a:latin typeface="Josefin Sans"/>
                <a:ea typeface="Josefin Sans"/>
                <a:cs typeface="Josefin Sans"/>
                <a:sym typeface="Josefin Sans"/>
              </a:rPr>
              <a:t> </a:t>
            </a:r>
            <a:r>
              <a:rPr b="0" i="0" lang="en-US" sz="2400" u="none" cap="none" strike="noStrike">
                <a:solidFill>
                  <a:schemeClr val="lt1"/>
                </a:solidFill>
                <a:latin typeface="Josefin Sans"/>
                <a:ea typeface="Josefin Sans"/>
                <a:cs typeface="Josefin Sans"/>
                <a:sym typeface="Josefin Sans"/>
              </a:rPr>
              <a:t>Recruit and retain greater numbers of students and faculty from historically underrepresented groups</a:t>
            </a:r>
            <a:endParaRPr b="0" i="0" sz="2400" u="none" cap="none" strike="noStrike">
              <a:solidFill>
                <a:schemeClr val="lt1"/>
              </a:solidFill>
              <a:latin typeface="Josefin Sans"/>
              <a:ea typeface="Josefin Sans"/>
              <a:cs typeface="Josefin Sans"/>
              <a:sym typeface="Josefin Sans"/>
            </a:endParaRPr>
          </a:p>
        </p:txBody>
      </p:sp>
      <p:sp>
        <p:nvSpPr>
          <p:cNvPr id="115" name="Google Shape;115;p16"/>
          <p:cNvSpPr txBox="1"/>
          <p:nvPr/>
        </p:nvSpPr>
        <p:spPr>
          <a:xfrm>
            <a:off x="6149550" y="6581950"/>
            <a:ext cx="6281400" cy="1723800"/>
          </a:xfrm>
          <a:prstGeom prst="rect">
            <a:avLst/>
          </a:prstGeom>
          <a:noFill/>
          <a:ln>
            <a:noFill/>
          </a:ln>
        </p:spPr>
        <p:txBody>
          <a:bodyPr anchorCtr="0" anchor="t" bIns="91425" lIns="91425" spcFirstLastPara="1" rIns="91425" wrap="square" tIns="91425">
            <a:spAutoFit/>
          </a:bodyPr>
          <a:lstStyle/>
          <a:p>
            <a:pPr indent="-91440" lvl="0" marL="91440" marR="0" rtl="0" algn="ctr">
              <a:lnSpc>
                <a:spcPct val="100000"/>
              </a:lnSpc>
              <a:spcBef>
                <a:spcPts val="0"/>
              </a:spcBef>
              <a:spcAft>
                <a:spcPts val="0"/>
              </a:spcAft>
              <a:buClr>
                <a:srgbClr val="000000"/>
              </a:buClr>
              <a:buSzPts val="2400"/>
              <a:buFont typeface="Arial"/>
              <a:buNone/>
            </a:pPr>
            <a:r>
              <a:rPr b="1" i="0" lang="en-US" sz="2400" u="none" cap="none" strike="noStrike">
                <a:solidFill>
                  <a:srgbClr val="CAF0F8"/>
                </a:solidFill>
                <a:latin typeface="Josefin Sans"/>
                <a:ea typeface="Josefin Sans"/>
                <a:cs typeface="Josefin Sans"/>
                <a:sym typeface="Josefin Sans"/>
              </a:rPr>
              <a:t>Goal 2:</a:t>
            </a:r>
            <a:r>
              <a:rPr b="0" i="0" lang="en-US" sz="2400" u="none" cap="none" strike="noStrike">
                <a:solidFill>
                  <a:srgbClr val="CAF0F8"/>
                </a:solidFill>
                <a:latin typeface="Josefin Sans"/>
                <a:ea typeface="Josefin Sans"/>
                <a:cs typeface="Josefin Sans"/>
                <a:sym typeface="Josefin Sans"/>
              </a:rPr>
              <a:t> </a:t>
            </a:r>
            <a:r>
              <a:rPr b="0" i="0" lang="en-US" sz="2500" u="none" cap="none" strike="noStrike">
                <a:solidFill>
                  <a:schemeClr val="lt1"/>
                </a:solidFill>
                <a:latin typeface="Josefin Sans"/>
                <a:ea typeface="Josefin Sans"/>
                <a:cs typeface="Josefin Sans"/>
                <a:sym typeface="Josefin Sans"/>
              </a:rPr>
              <a:t>Integrate topics of diversity, equity, inclusion, and justice into the curriculum, in program activities, and in experiential learning opportunities</a:t>
            </a:r>
            <a:endParaRPr b="0" i="0" sz="3300" u="none" cap="none" strike="noStrike">
              <a:solidFill>
                <a:schemeClr val="lt1"/>
              </a:solidFill>
              <a:latin typeface="Josefin Sans"/>
              <a:ea typeface="Josefin Sans"/>
              <a:cs typeface="Josefin Sans"/>
              <a:sym typeface="Josefin Sans"/>
            </a:endParaRPr>
          </a:p>
        </p:txBody>
      </p:sp>
      <p:sp>
        <p:nvSpPr>
          <p:cNvPr id="116" name="Google Shape;116;p16"/>
          <p:cNvSpPr txBox="1"/>
          <p:nvPr/>
        </p:nvSpPr>
        <p:spPr>
          <a:xfrm>
            <a:off x="14055300" y="6581950"/>
            <a:ext cx="3523800" cy="2770500"/>
          </a:xfrm>
          <a:prstGeom prst="rect">
            <a:avLst/>
          </a:prstGeom>
          <a:noFill/>
          <a:ln>
            <a:noFill/>
          </a:ln>
        </p:spPr>
        <p:txBody>
          <a:bodyPr anchorCtr="0" anchor="t" bIns="91425" lIns="91425" spcFirstLastPara="1" rIns="91425" wrap="square" tIns="91425">
            <a:spAutoFit/>
          </a:bodyPr>
          <a:lstStyle/>
          <a:p>
            <a:pPr indent="-91440" lvl="0" marL="91440" marR="0" rtl="0" algn="ctr">
              <a:lnSpc>
                <a:spcPct val="100000"/>
              </a:lnSpc>
              <a:spcBef>
                <a:spcPts val="0"/>
              </a:spcBef>
              <a:spcAft>
                <a:spcPts val="0"/>
              </a:spcAft>
              <a:buClr>
                <a:srgbClr val="000000"/>
              </a:buClr>
              <a:buSzPts val="2400"/>
              <a:buFont typeface="Arial"/>
              <a:buNone/>
            </a:pPr>
            <a:r>
              <a:rPr b="1" i="0" lang="en-US" sz="2400" u="none" cap="none" strike="noStrike">
                <a:solidFill>
                  <a:srgbClr val="CAF0F8"/>
                </a:solidFill>
                <a:latin typeface="Josefin Sans"/>
                <a:ea typeface="Josefin Sans"/>
                <a:cs typeface="Josefin Sans"/>
                <a:sym typeface="Josefin Sans"/>
              </a:rPr>
              <a:t>Goal 3:</a:t>
            </a:r>
            <a:r>
              <a:rPr b="0" i="0" lang="en-US" sz="2400" u="none" cap="none" strike="noStrike">
                <a:solidFill>
                  <a:srgbClr val="CAF0F8"/>
                </a:solidFill>
                <a:latin typeface="Josefin Sans"/>
                <a:ea typeface="Josefin Sans"/>
                <a:cs typeface="Josefin Sans"/>
                <a:sym typeface="Josefin Sans"/>
              </a:rPr>
              <a:t> </a:t>
            </a:r>
            <a:r>
              <a:rPr b="0" i="0" lang="en-US" sz="2400" u="none" cap="none" strike="noStrike">
                <a:solidFill>
                  <a:schemeClr val="lt1"/>
                </a:solidFill>
                <a:latin typeface="Josefin Sans"/>
                <a:ea typeface="Josefin Sans"/>
                <a:cs typeface="Josefin Sans"/>
                <a:sym typeface="Josefin Sans"/>
              </a:rPr>
              <a:t>Nurture a positive and supportive environment for those from diverse backgrounds and underrepresented identity groups</a:t>
            </a:r>
            <a:endParaRPr b="0" i="0" sz="2400" u="none" cap="none" strike="noStrike">
              <a:solidFill>
                <a:schemeClr val="lt1"/>
              </a:solidFill>
              <a:latin typeface="Josefin Sans"/>
              <a:ea typeface="Josefin Sans"/>
              <a:cs typeface="Josefin Sans"/>
              <a:sym typeface="Josefin Sans"/>
            </a:endParaRPr>
          </a:p>
        </p:txBody>
      </p:sp>
    </p:spTree>
  </p:cSld>
  <p:clrMapOvr>
    <a:masterClrMapping/>
  </p:clrMapOvr>
  <p:transition spd="slow">
    <p:push/>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3E8A"/>
        </a:solidFill>
      </p:bgPr>
    </p:bg>
    <p:spTree>
      <p:nvGrpSpPr>
        <p:cNvPr id="120" name="Shape 120"/>
        <p:cNvGrpSpPr/>
        <p:nvPr/>
      </p:nvGrpSpPr>
      <p:grpSpPr>
        <a:xfrm>
          <a:off x="0" y="0"/>
          <a:ext cx="0" cy="0"/>
          <a:chOff x="0" y="0"/>
          <a:chExt cx="0" cy="0"/>
        </a:xfrm>
      </p:grpSpPr>
      <p:sp>
        <p:nvSpPr>
          <p:cNvPr id="121" name="Google Shape;121;p17"/>
          <p:cNvSpPr txBox="1"/>
          <p:nvPr/>
        </p:nvSpPr>
        <p:spPr>
          <a:xfrm>
            <a:off x="708900" y="2463913"/>
            <a:ext cx="16870200" cy="615600"/>
          </a:xfrm>
          <a:prstGeom prst="rect">
            <a:avLst/>
          </a:prstGeom>
          <a:noFill/>
          <a:ln>
            <a:noFill/>
          </a:ln>
        </p:spPr>
        <p:txBody>
          <a:bodyPr anchorCtr="0" anchor="t" bIns="0" lIns="0" spcFirstLastPara="1" rIns="0" wrap="square" tIns="0">
            <a:spAutoFit/>
          </a:bodyPr>
          <a:lstStyle/>
          <a:p>
            <a:pPr indent="0" lvl="0" marL="45720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lt1"/>
                </a:solidFill>
                <a:latin typeface="Josefin Sans"/>
                <a:ea typeface="Josefin Sans"/>
                <a:cs typeface="Josefin Sans"/>
                <a:sym typeface="Josefin Sans"/>
              </a:rPr>
              <a:t>Our mission is to prepare public service leaders. Upon graduation, our students will have the ability to think critically and creatively about public issues, the dedication and capacity to serve a diverse community and the skills to enter a professional position in a public organization. </a:t>
            </a:r>
            <a:endParaRPr b="0" i="0" sz="1000" u="none" cap="none" strike="noStrike">
              <a:solidFill>
                <a:schemeClr val="lt1"/>
              </a:solidFill>
              <a:latin typeface="Josefin Sans"/>
              <a:ea typeface="Josefin Sans"/>
              <a:cs typeface="Josefin Sans"/>
              <a:sym typeface="Josefin Sans"/>
            </a:endParaRPr>
          </a:p>
        </p:txBody>
      </p:sp>
      <p:sp>
        <p:nvSpPr>
          <p:cNvPr id="122" name="Google Shape;122;p17"/>
          <p:cNvSpPr txBox="1"/>
          <p:nvPr/>
        </p:nvSpPr>
        <p:spPr>
          <a:xfrm>
            <a:off x="1028700" y="399150"/>
            <a:ext cx="16523100" cy="2351700"/>
          </a:xfrm>
          <a:prstGeom prst="rect">
            <a:avLst/>
          </a:prstGeom>
          <a:noFill/>
          <a:ln>
            <a:noFill/>
          </a:ln>
        </p:spPr>
        <p:txBody>
          <a:bodyPr anchorCtr="0" anchor="t" bIns="0" lIns="0" spcFirstLastPara="1" rIns="0" wrap="square" tIns="0">
            <a:spAutoFit/>
          </a:bodyPr>
          <a:lstStyle/>
          <a:p>
            <a:pPr indent="0" lvl="0" marL="0" marR="0" rtl="0" algn="ctr">
              <a:lnSpc>
                <a:spcPct val="90000"/>
              </a:lnSpc>
              <a:spcBef>
                <a:spcPts val="0"/>
              </a:spcBef>
              <a:spcAft>
                <a:spcPts val="0"/>
              </a:spcAft>
              <a:buClr>
                <a:schemeClr val="dk1"/>
              </a:buClr>
              <a:buSzPts val="4400"/>
              <a:buFont typeface="Calibri"/>
              <a:buNone/>
            </a:pPr>
            <a:r>
              <a:rPr b="0" i="0" lang="en-US" sz="7200" u="none" cap="none" strike="noStrike">
                <a:solidFill>
                  <a:schemeClr val="lt1"/>
                </a:solidFill>
                <a:latin typeface="Josefin Sans"/>
                <a:ea typeface="Josefin Sans"/>
                <a:cs typeface="Josefin Sans"/>
                <a:sym typeface="Josefin Sans"/>
              </a:rPr>
              <a:t>Specifying Activities or Initiatives</a:t>
            </a:r>
            <a:endParaRPr b="0" i="0" sz="7200" u="none" cap="none" strike="noStrike">
              <a:solidFill>
                <a:schemeClr val="lt1"/>
              </a:solidFill>
              <a:latin typeface="Josefin Sans"/>
              <a:ea typeface="Josefin Sans"/>
              <a:cs typeface="Josefin Sans"/>
              <a:sym typeface="Josefin Sans"/>
            </a:endParaRPr>
          </a:p>
          <a:p>
            <a:pPr indent="0" lvl="0" marL="0" marR="0" rtl="0" algn="ctr">
              <a:lnSpc>
                <a:spcPct val="120002"/>
              </a:lnSpc>
              <a:spcBef>
                <a:spcPts val="0"/>
              </a:spcBef>
              <a:spcAft>
                <a:spcPts val="0"/>
              </a:spcAft>
              <a:buClr>
                <a:srgbClr val="000000"/>
              </a:buClr>
              <a:buSzPts val="8799"/>
              <a:buFont typeface="Arial"/>
              <a:buNone/>
            </a:pPr>
            <a:r>
              <a:t/>
            </a:r>
            <a:endParaRPr b="0" i="0" sz="8799" u="none" cap="none" strike="noStrike">
              <a:solidFill>
                <a:srgbClr val="FFFFFF"/>
              </a:solidFill>
              <a:latin typeface="Josefin Sans"/>
              <a:ea typeface="Josefin Sans"/>
              <a:cs typeface="Josefin Sans"/>
              <a:sym typeface="Josefin Sans"/>
            </a:endParaRPr>
          </a:p>
        </p:txBody>
      </p:sp>
      <p:sp>
        <p:nvSpPr>
          <p:cNvPr id="123" name="Google Shape;123;p17"/>
          <p:cNvSpPr txBox="1"/>
          <p:nvPr/>
        </p:nvSpPr>
        <p:spPr>
          <a:xfrm>
            <a:off x="341671" y="1796550"/>
            <a:ext cx="18469800" cy="9543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3000"/>
              <a:buFont typeface="Arial"/>
              <a:buNone/>
            </a:pPr>
            <a:r>
              <a:rPr b="1" i="0" lang="en-US" sz="3000" u="none" cap="none" strike="noStrike">
                <a:solidFill>
                  <a:srgbClr val="CAF0F8"/>
                </a:solidFill>
                <a:latin typeface="Josefin Sans"/>
                <a:ea typeface="Josefin Sans"/>
                <a:cs typeface="Josefin Sans"/>
                <a:sym typeface="Josefin Sans"/>
              </a:rPr>
              <a:t>MPA Diversity &amp; Inclusion Plan</a:t>
            </a:r>
            <a:endParaRPr b="1" i="0" sz="3000" u="none" cap="none" strike="noStrike">
              <a:solidFill>
                <a:srgbClr val="CAF0F8"/>
              </a:solidFill>
              <a:latin typeface="Josefin Sans"/>
              <a:ea typeface="Josefin Sans"/>
              <a:cs typeface="Josefin Sans"/>
              <a:sym typeface="Josefin Sans"/>
            </a:endParaRPr>
          </a:p>
          <a:p>
            <a:pPr indent="0" lvl="0" marL="0" marR="0" rtl="0" algn="l">
              <a:lnSpc>
                <a:spcPct val="130000"/>
              </a:lnSpc>
              <a:spcBef>
                <a:spcPts val="0"/>
              </a:spcBef>
              <a:spcAft>
                <a:spcPts val="0"/>
              </a:spcAft>
              <a:buClr>
                <a:srgbClr val="000000"/>
              </a:buClr>
              <a:buSzPts val="3200"/>
              <a:buFont typeface="Arial"/>
              <a:buNone/>
            </a:pPr>
            <a:r>
              <a:t/>
            </a:r>
            <a:endParaRPr b="0" i="0" sz="3200" u="none" cap="none" strike="noStrike">
              <a:solidFill>
                <a:srgbClr val="CAF0F8"/>
              </a:solidFill>
              <a:latin typeface="Josefin Sans"/>
              <a:ea typeface="Josefin Sans"/>
              <a:cs typeface="Josefin Sans"/>
              <a:sym typeface="Josefin Sans"/>
            </a:endParaRPr>
          </a:p>
        </p:txBody>
      </p:sp>
      <p:pic>
        <p:nvPicPr>
          <p:cNvPr id="124" name="Google Shape;124;p17"/>
          <p:cNvPicPr preferRelativeResize="0"/>
          <p:nvPr/>
        </p:nvPicPr>
        <p:blipFill rotWithShape="1">
          <a:blip r:embed="rId3">
            <a:alphaModFix amt="25000"/>
          </a:blip>
          <a:srcRect b="0" l="1130" r="-1129" t="0"/>
          <a:stretch/>
        </p:blipFill>
        <p:spPr>
          <a:xfrm>
            <a:off x="-170925" y="7010050"/>
            <a:ext cx="18922353" cy="3575675"/>
          </a:xfrm>
          <a:prstGeom prst="rect">
            <a:avLst/>
          </a:prstGeom>
          <a:noFill/>
          <a:ln>
            <a:noFill/>
          </a:ln>
        </p:spPr>
      </p:pic>
      <p:sp>
        <p:nvSpPr>
          <p:cNvPr id="125" name="Google Shape;125;p17"/>
          <p:cNvSpPr txBox="1"/>
          <p:nvPr/>
        </p:nvSpPr>
        <p:spPr>
          <a:xfrm>
            <a:off x="430225" y="3482850"/>
            <a:ext cx="4698600" cy="9234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rgbClr val="CAF0F8"/>
                </a:solidFill>
                <a:latin typeface="Josefin Sans"/>
                <a:ea typeface="Josefin Sans"/>
                <a:cs typeface="Josefin Sans"/>
                <a:sym typeface="Josefin Sans"/>
              </a:rPr>
              <a:t>Recruiting &amp; Retention</a:t>
            </a:r>
            <a:endParaRPr b="1" i="0" sz="2800" u="none" cap="none" strike="noStrike">
              <a:solidFill>
                <a:srgbClr val="CAF0F8"/>
              </a:solidFill>
              <a:latin typeface="Josefin Sans"/>
              <a:ea typeface="Josefin Sans"/>
              <a:cs typeface="Josefin Sans"/>
              <a:sym typeface="Josefin Sans"/>
            </a:endParaRPr>
          </a:p>
          <a:p>
            <a:pPr indent="0" lvl="0" marL="0" marR="0" rtl="0" algn="l">
              <a:lnSpc>
                <a:spcPct val="130000"/>
              </a:lnSpc>
              <a:spcBef>
                <a:spcPts val="0"/>
              </a:spcBef>
              <a:spcAft>
                <a:spcPts val="0"/>
              </a:spcAft>
              <a:buClr>
                <a:srgbClr val="000000"/>
              </a:buClr>
              <a:buSzPts val="3200"/>
              <a:buFont typeface="Arial"/>
              <a:buNone/>
            </a:pPr>
            <a:r>
              <a:t/>
            </a:r>
            <a:endParaRPr b="0" i="0" sz="3200" u="none" cap="none" strike="noStrike">
              <a:solidFill>
                <a:srgbClr val="CAF0F8"/>
              </a:solidFill>
              <a:latin typeface="Josefin Sans"/>
              <a:ea typeface="Josefin Sans"/>
              <a:cs typeface="Josefin Sans"/>
              <a:sym typeface="Josefin Sans"/>
            </a:endParaRPr>
          </a:p>
        </p:txBody>
      </p:sp>
      <p:sp>
        <p:nvSpPr>
          <p:cNvPr id="126" name="Google Shape;126;p17"/>
          <p:cNvSpPr txBox="1"/>
          <p:nvPr/>
        </p:nvSpPr>
        <p:spPr>
          <a:xfrm>
            <a:off x="6149538" y="3482850"/>
            <a:ext cx="6281400" cy="12468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rgbClr val="CAF0F8"/>
                </a:solidFill>
                <a:latin typeface="Josefin Sans"/>
                <a:ea typeface="Josefin Sans"/>
                <a:cs typeface="Josefin Sans"/>
                <a:sym typeface="Josefin Sans"/>
              </a:rPr>
              <a:t>Curriculum, Experiential Learning, and Programming</a:t>
            </a:r>
            <a:endParaRPr b="1" i="0" sz="2800" u="none" cap="none" strike="noStrike">
              <a:solidFill>
                <a:srgbClr val="CAF0F8"/>
              </a:solidFill>
              <a:latin typeface="Josefin Sans"/>
              <a:ea typeface="Josefin Sans"/>
              <a:cs typeface="Josefin Sans"/>
              <a:sym typeface="Josefin Sans"/>
            </a:endParaRPr>
          </a:p>
          <a:p>
            <a:pPr indent="0" lvl="0" marL="0" marR="0" rtl="0" algn="l">
              <a:lnSpc>
                <a:spcPct val="130000"/>
              </a:lnSpc>
              <a:spcBef>
                <a:spcPts val="0"/>
              </a:spcBef>
              <a:spcAft>
                <a:spcPts val="0"/>
              </a:spcAft>
              <a:buClr>
                <a:srgbClr val="000000"/>
              </a:buClr>
              <a:buSzPts val="2500"/>
              <a:buFont typeface="Arial"/>
              <a:buNone/>
            </a:pPr>
            <a:r>
              <a:t/>
            </a:r>
            <a:endParaRPr b="0" i="0" sz="2500" u="none" cap="none" strike="noStrike">
              <a:solidFill>
                <a:schemeClr val="lt1"/>
              </a:solidFill>
              <a:latin typeface="Josefin Sans"/>
              <a:ea typeface="Josefin Sans"/>
              <a:cs typeface="Josefin Sans"/>
              <a:sym typeface="Josefin Sans"/>
            </a:endParaRPr>
          </a:p>
        </p:txBody>
      </p:sp>
      <p:sp>
        <p:nvSpPr>
          <p:cNvPr id="127" name="Google Shape;127;p17"/>
          <p:cNvSpPr txBox="1"/>
          <p:nvPr/>
        </p:nvSpPr>
        <p:spPr>
          <a:xfrm>
            <a:off x="13451675" y="3429000"/>
            <a:ext cx="4698600" cy="9234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rgbClr val="CAF0F8"/>
                </a:solidFill>
                <a:latin typeface="Josefin Sans"/>
                <a:ea typeface="Josefin Sans"/>
                <a:cs typeface="Josefin Sans"/>
                <a:sym typeface="Josefin Sans"/>
              </a:rPr>
              <a:t>Inclusive Environment</a:t>
            </a:r>
            <a:endParaRPr b="1" i="0" sz="2800" u="none" cap="none" strike="noStrike">
              <a:solidFill>
                <a:srgbClr val="CAF0F8"/>
              </a:solidFill>
              <a:latin typeface="Josefin Sans"/>
              <a:ea typeface="Josefin Sans"/>
              <a:cs typeface="Josefin Sans"/>
              <a:sym typeface="Josefin Sans"/>
            </a:endParaRPr>
          </a:p>
          <a:p>
            <a:pPr indent="0" lvl="0" marL="0" marR="0" rtl="0" algn="l">
              <a:lnSpc>
                <a:spcPct val="130000"/>
              </a:lnSpc>
              <a:spcBef>
                <a:spcPts val="0"/>
              </a:spcBef>
              <a:spcAft>
                <a:spcPts val="0"/>
              </a:spcAft>
              <a:buClr>
                <a:srgbClr val="000000"/>
              </a:buClr>
              <a:buSzPts val="3200"/>
              <a:buFont typeface="Arial"/>
              <a:buNone/>
            </a:pPr>
            <a:r>
              <a:t/>
            </a:r>
            <a:endParaRPr b="0" i="0" sz="3200" u="none" cap="none" strike="noStrike">
              <a:solidFill>
                <a:srgbClr val="CAF0F8"/>
              </a:solidFill>
              <a:latin typeface="Josefin Sans"/>
              <a:ea typeface="Josefin Sans"/>
              <a:cs typeface="Josefin Sans"/>
              <a:sym typeface="Josefin Sans"/>
            </a:endParaRPr>
          </a:p>
        </p:txBody>
      </p:sp>
      <p:sp>
        <p:nvSpPr>
          <p:cNvPr id="128" name="Google Shape;128;p17"/>
          <p:cNvSpPr txBox="1"/>
          <p:nvPr/>
        </p:nvSpPr>
        <p:spPr>
          <a:xfrm>
            <a:off x="847975" y="4070475"/>
            <a:ext cx="3863100" cy="923400"/>
          </a:xfrm>
          <a:prstGeom prst="rect">
            <a:avLst/>
          </a:prstGeom>
          <a:noFill/>
          <a:ln>
            <a:noFill/>
          </a:ln>
        </p:spPr>
        <p:txBody>
          <a:bodyPr anchorCtr="0" anchor="t" bIns="91425" lIns="91425" spcFirstLastPara="1" rIns="91425" wrap="square" tIns="91425">
            <a:spAutoFit/>
          </a:bodyPr>
          <a:lstStyle/>
          <a:p>
            <a:pPr indent="-91440" lvl="0" marL="91440" marR="0" rtl="0" algn="ctr">
              <a:lnSpc>
                <a:spcPct val="100000"/>
              </a:lnSpc>
              <a:spcBef>
                <a:spcPts val="0"/>
              </a:spcBef>
              <a:spcAft>
                <a:spcPts val="0"/>
              </a:spcAft>
              <a:buClr>
                <a:srgbClr val="000000"/>
              </a:buClr>
              <a:buSzPts val="1600"/>
              <a:buFont typeface="Arial"/>
              <a:buNone/>
            </a:pPr>
            <a:r>
              <a:rPr b="1" i="0" lang="en-US" sz="1600" u="none" cap="none" strike="noStrike">
                <a:solidFill>
                  <a:srgbClr val="CAF0F8"/>
                </a:solidFill>
                <a:latin typeface="Josefin Sans"/>
                <a:ea typeface="Josefin Sans"/>
                <a:cs typeface="Josefin Sans"/>
                <a:sym typeface="Josefin Sans"/>
              </a:rPr>
              <a:t>Goal 1:</a:t>
            </a:r>
            <a:r>
              <a:rPr b="0" i="0" lang="en-US" sz="1600" u="none" cap="none" strike="noStrike">
                <a:solidFill>
                  <a:srgbClr val="CAF0F8"/>
                </a:solidFill>
                <a:latin typeface="Josefin Sans"/>
                <a:ea typeface="Josefin Sans"/>
                <a:cs typeface="Josefin Sans"/>
                <a:sym typeface="Josefin Sans"/>
              </a:rPr>
              <a:t> </a:t>
            </a:r>
            <a:r>
              <a:rPr b="0" i="0" lang="en-US" sz="1600" u="none" cap="none" strike="noStrike">
                <a:solidFill>
                  <a:schemeClr val="lt1"/>
                </a:solidFill>
                <a:latin typeface="Josefin Sans"/>
                <a:ea typeface="Josefin Sans"/>
                <a:cs typeface="Josefin Sans"/>
                <a:sym typeface="Josefin Sans"/>
              </a:rPr>
              <a:t>Recruit and retain greater numbers of students and faculty from historically underrepresented groups</a:t>
            </a:r>
            <a:endParaRPr b="0" i="0" sz="1600" u="none" cap="none" strike="noStrike">
              <a:solidFill>
                <a:schemeClr val="lt1"/>
              </a:solidFill>
              <a:latin typeface="Josefin Sans"/>
              <a:ea typeface="Josefin Sans"/>
              <a:cs typeface="Josefin Sans"/>
              <a:sym typeface="Josefin Sans"/>
            </a:endParaRPr>
          </a:p>
        </p:txBody>
      </p:sp>
      <p:sp>
        <p:nvSpPr>
          <p:cNvPr id="129" name="Google Shape;129;p17"/>
          <p:cNvSpPr txBox="1"/>
          <p:nvPr/>
        </p:nvSpPr>
        <p:spPr>
          <a:xfrm>
            <a:off x="6238100" y="4406250"/>
            <a:ext cx="6281400" cy="923400"/>
          </a:xfrm>
          <a:prstGeom prst="rect">
            <a:avLst/>
          </a:prstGeom>
          <a:noFill/>
          <a:ln>
            <a:noFill/>
          </a:ln>
        </p:spPr>
        <p:txBody>
          <a:bodyPr anchorCtr="0" anchor="t" bIns="91425" lIns="91425" spcFirstLastPara="1" rIns="91425" wrap="square" tIns="91425">
            <a:spAutoFit/>
          </a:bodyPr>
          <a:lstStyle/>
          <a:p>
            <a:pPr indent="-91440" lvl="0" marL="91440" marR="0" rtl="0" algn="ctr">
              <a:lnSpc>
                <a:spcPct val="100000"/>
              </a:lnSpc>
              <a:spcBef>
                <a:spcPts val="0"/>
              </a:spcBef>
              <a:spcAft>
                <a:spcPts val="0"/>
              </a:spcAft>
              <a:buClr>
                <a:srgbClr val="000000"/>
              </a:buClr>
              <a:buSzPts val="1600"/>
              <a:buFont typeface="Arial"/>
              <a:buNone/>
            </a:pPr>
            <a:r>
              <a:rPr b="1" i="0" lang="en-US" sz="1600" u="none" cap="none" strike="noStrike">
                <a:solidFill>
                  <a:srgbClr val="CAF0F8"/>
                </a:solidFill>
                <a:latin typeface="Josefin Sans"/>
                <a:ea typeface="Josefin Sans"/>
                <a:cs typeface="Josefin Sans"/>
                <a:sym typeface="Josefin Sans"/>
              </a:rPr>
              <a:t>Goal 2:</a:t>
            </a:r>
            <a:r>
              <a:rPr b="0" i="0" lang="en-US" sz="1600" u="none" cap="none" strike="noStrike">
                <a:solidFill>
                  <a:srgbClr val="CAF0F8"/>
                </a:solidFill>
                <a:latin typeface="Josefin Sans"/>
                <a:ea typeface="Josefin Sans"/>
                <a:cs typeface="Josefin Sans"/>
                <a:sym typeface="Josefin Sans"/>
              </a:rPr>
              <a:t> </a:t>
            </a:r>
            <a:r>
              <a:rPr b="0" i="0" lang="en-US" sz="1600" u="none" cap="none" strike="noStrike">
                <a:solidFill>
                  <a:schemeClr val="lt1"/>
                </a:solidFill>
                <a:latin typeface="Josefin Sans"/>
                <a:ea typeface="Josefin Sans"/>
                <a:cs typeface="Josefin Sans"/>
                <a:sym typeface="Josefin Sans"/>
              </a:rPr>
              <a:t>Integrate topics of diversity, equity, inclusion, and justice into the curriculum, in program activities, and in experiential learning opportunities</a:t>
            </a:r>
            <a:endParaRPr b="0" i="0" sz="1600" u="none" cap="none" strike="noStrike">
              <a:solidFill>
                <a:schemeClr val="lt1"/>
              </a:solidFill>
              <a:latin typeface="Josefin Sans"/>
              <a:ea typeface="Josefin Sans"/>
              <a:cs typeface="Josefin Sans"/>
              <a:sym typeface="Josefin Sans"/>
            </a:endParaRPr>
          </a:p>
        </p:txBody>
      </p:sp>
      <p:sp>
        <p:nvSpPr>
          <p:cNvPr id="130" name="Google Shape;130;p17"/>
          <p:cNvSpPr txBox="1"/>
          <p:nvPr/>
        </p:nvSpPr>
        <p:spPr>
          <a:xfrm>
            <a:off x="14046525" y="4070475"/>
            <a:ext cx="3523800" cy="1169700"/>
          </a:xfrm>
          <a:prstGeom prst="rect">
            <a:avLst/>
          </a:prstGeom>
          <a:noFill/>
          <a:ln>
            <a:noFill/>
          </a:ln>
        </p:spPr>
        <p:txBody>
          <a:bodyPr anchorCtr="0" anchor="t" bIns="91425" lIns="91425" spcFirstLastPara="1" rIns="91425" wrap="square" tIns="91425">
            <a:spAutoFit/>
          </a:bodyPr>
          <a:lstStyle/>
          <a:p>
            <a:pPr indent="-91440" lvl="0" marL="91440" marR="0" rtl="0" algn="ctr">
              <a:lnSpc>
                <a:spcPct val="100000"/>
              </a:lnSpc>
              <a:spcBef>
                <a:spcPts val="0"/>
              </a:spcBef>
              <a:spcAft>
                <a:spcPts val="0"/>
              </a:spcAft>
              <a:buClr>
                <a:srgbClr val="000000"/>
              </a:buClr>
              <a:buSzPts val="1600"/>
              <a:buFont typeface="Arial"/>
              <a:buNone/>
            </a:pPr>
            <a:r>
              <a:rPr b="1" i="0" lang="en-US" sz="1600" u="none" cap="none" strike="noStrike">
                <a:solidFill>
                  <a:srgbClr val="CAF0F8"/>
                </a:solidFill>
                <a:latin typeface="Josefin Sans"/>
                <a:ea typeface="Josefin Sans"/>
                <a:cs typeface="Josefin Sans"/>
                <a:sym typeface="Josefin Sans"/>
              </a:rPr>
              <a:t>Goal 3:</a:t>
            </a:r>
            <a:r>
              <a:rPr b="0" i="0" lang="en-US" sz="1600" u="none" cap="none" strike="noStrike">
                <a:solidFill>
                  <a:srgbClr val="CAF0F8"/>
                </a:solidFill>
                <a:latin typeface="Josefin Sans"/>
                <a:ea typeface="Josefin Sans"/>
                <a:cs typeface="Josefin Sans"/>
                <a:sym typeface="Josefin Sans"/>
              </a:rPr>
              <a:t> </a:t>
            </a:r>
            <a:r>
              <a:rPr b="0" i="0" lang="en-US" sz="1600" u="none" cap="none" strike="noStrike">
                <a:solidFill>
                  <a:schemeClr val="lt1"/>
                </a:solidFill>
                <a:latin typeface="Josefin Sans"/>
                <a:ea typeface="Josefin Sans"/>
                <a:cs typeface="Josefin Sans"/>
                <a:sym typeface="Josefin Sans"/>
              </a:rPr>
              <a:t>Nurture a positive and supportive environment for those from diverse backgrounds and underrepresented identity groups</a:t>
            </a:r>
            <a:endParaRPr b="0" i="0" sz="1600" u="none" cap="none" strike="noStrike">
              <a:solidFill>
                <a:schemeClr val="lt1"/>
              </a:solidFill>
              <a:latin typeface="Josefin Sans"/>
              <a:ea typeface="Josefin Sans"/>
              <a:cs typeface="Josefin Sans"/>
              <a:sym typeface="Josefin Sans"/>
            </a:endParaRPr>
          </a:p>
        </p:txBody>
      </p:sp>
      <p:sp>
        <p:nvSpPr>
          <p:cNvPr id="131" name="Google Shape;131;p17"/>
          <p:cNvSpPr txBox="1"/>
          <p:nvPr/>
        </p:nvSpPr>
        <p:spPr>
          <a:xfrm>
            <a:off x="430225" y="5138250"/>
            <a:ext cx="5040300" cy="4863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rgbClr val="CAF0F8"/>
                </a:solidFill>
                <a:latin typeface="Josefin Sans"/>
                <a:ea typeface="Josefin Sans"/>
                <a:cs typeface="Josefin Sans"/>
                <a:sym typeface="Josefin Sans"/>
              </a:rPr>
              <a:t>Initiatives:</a:t>
            </a:r>
            <a:endParaRPr b="0" i="0" sz="1600" u="none" cap="none" strike="noStrike">
              <a:solidFill>
                <a:srgbClr val="CAF0F8"/>
              </a:solidFill>
              <a:latin typeface="Josefin Sans"/>
              <a:ea typeface="Josefin Sans"/>
              <a:cs typeface="Josefin Sans"/>
              <a:sym typeface="Josefin Sans"/>
            </a:endParaRPr>
          </a:p>
          <a:p>
            <a:pPr indent="-196850" lvl="0" marL="274320" marR="0" rtl="0" algn="l">
              <a:lnSpc>
                <a:spcPct val="100000"/>
              </a:lnSpc>
              <a:spcBef>
                <a:spcPts val="0"/>
              </a:spcBef>
              <a:spcAft>
                <a:spcPts val="0"/>
              </a:spcAft>
              <a:buClr>
                <a:schemeClr val="lt1"/>
              </a:buClr>
              <a:buSzPts val="1600"/>
              <a:buFont typeface="Josefin Sans"/>
              <a:buChar char="•"/>
            </a:pPr>
            <a:r>
              <a:rPr b="0" i="0" lang="en-US" sz="1600" u="none" cap="none" strike="noStrike">
                <a:solidFill>
                  <a:schemeClr val="lt1"/>
                </a:solidFill>
                <a:latin typeface="Josefin Sans"/>
                <a:ea typeface="Josefin Sans"/>
                <a:cs typeface="Josefin Sans"/>
                <a:sym typeface="Josefin Sans"/>
              </a:rPr>
              <a:t>Outreach to diverse institutions (HSI/HBCU); mid-level professionals from underrepresented groups; and undergraduate students focused on racial and social justice</a:t>
            </a:r>
            <a:endParaRPr b="0" i="0" sz="1800" u="none" cap="none" strike="noStrike">
              <a:solidFill>
                <a:schemeClr val="lt1"/>
              </a:solidFill>
              <a:latin typeface="Josefin Sans"/>
              <a:ea typeface="Josefin Sans"/>
              <a:cs typeface="Josefin Sans"/>
              <a:sym typeface="Josefin Sans"/>
            </a:endParaRPr>
          </a:p>
          <a:p>
            <a:pPr indent="-196850" lvl="0" marL="274320" marR="0" rtl="0" algn="l">
              <a:lnSpc>
                <a:spcPct val="100000"/>
              </a:lnSpc>
              <a:spcBef>
                <a:spcPts val="0"/>
              </a:spcBef>
              <a:spcAft>
                <a:spcPts val="0"/>
              </a:spcAft>
              <a:buClr>
                <a:schemeClr val="lt1"/>
              </a:buClr>
              <a:buSzPts val="1600"/>
              <a:buFont typeface="Josefin Sans"/>
              <a:buChar char="•"/>
            </a:pPr>
            <a:r>
              <a:rPr b="0" i="0" lang="en-US" sz="1600" u="none" cap="none" strike="noStrike">
                <a:solidFill>
                  <a:schemeClr val="lt1"/>
                </a:solidFill>
                <a:latin typeface="Josefin Sans"/>
                <a:ea typeface="Josefin Sans"/>
                <a:cs typeface="Josefin Sans"/>
                <a:sym typeface="Josefin Sans"/>
              </a:rPr>
              <a:t>Assure job postings are broadly defined; provide cues of institutional and departmental belonging; and are distributed actively and broadly</a:t>
            </a:r>
            <a:endParaRPr b="0" i="0" sz="1800" u="none" cap="none" strike="noStrike">
              <a:solidFill>
                <a:schemeClr val="lt1"/>
              </a:solidFill>
              <a:latin typeface="Josefin Sans"/>
              <a:ea typeface="Josefin Sans"/>
              <a:cs typeface="Josefin Sans"/>
              <a:sym typeface="Josefin Sans"/>
            </a:endParaRPr>
          </a:p>
          <a:p>
            <a:pPr indent="-196850" lvl="0" marL="274320" marR="0" rtl="0" algn="l">
              <a:lnSpc>
                <a:spcPct val="100000"/>
              </a:lnSpc>
              <a:spcBef>
                <a:spcPts val="0"/>
              </a:spcBef>
              <a:spcAft>
                <a:spcPts val="0"/>
              </a:spcAft>
              <a:buClr>
                <a:schemeClr val="lt1"/>
              </a:buClr>
              <a:buSzPts val="1600"/>
              <a:buFont typeface="Josefin Sans"/>
              <a:buChar char="•"/>
            </a:pPr>
            <a:r>
              <a:rPr b="0" i="0" lang="en-US" sz="1600" u="none" cap="none" strike="noStrike">
                <a:solidFill>
                  <a:schemeClr val="lt1"/>
                </a:solidFill>
                <a:latin typeface="Josefin Sans"/>
                <a:ea typeface="Josefin Sans"/>
                <a:cs typeface="Josefin Sans"/>
                <a:sym typeface="Josefin Sans"/>
              </a:rPr>
              <a:t>Assure the admissions committee and any search committees are diverse in terms of expertise and demographic background; knowledgeable about the possibility of implicit bias emerging throughout the process; and committed to documenting procedures used to maximize diversity, assure a fair process, and share outcomes</a:t>
            </a:r>
            <a:endParaRPr b="0" i="0" sz="1800" u="none" cap="none" strike="noStrike">
              <a:solidFill>
                <a:schemeClr val="lt1"/>
              </a:solidFill>
              <a:latin typeface="Josefin Sans"/>
              <a:ea typeface="Josefin Sans"/>
              <a:cs typeface="Josefin Sans"/>
              <a:sym typeface="Josefin Sans"/>
            </a:endParaRPr>
          </a:p>
          <a:p>
            <a:pPr indent="-196850" lvl="0" marL="274320" marR="0" rtl="0" algn="l">
              <a:lnSpc>
                <a:spcPct val="100000"/>
              </a:lnSpc>
              <a:spcBef>
                <a:spcPts val="0"/>
              </a:spcBef>
              <a:spcAft>
                <a:spcPts val="0"/>
              </a:spcAft>
              <a:buClr>
                <a:schemeClr val="lt1"/>
              </a:buClr>
              <a:buSzPts val="1600"/>
              <a:buFont typeface="Josefin Sans"/>
              <a:buChar char="•"/>
            </a:pPr>
            <a:r>
              <a:rPr b="0" i="0" lang="en-US" sz="1600" u="none" cap="none" strike="noStrike">
                <a:solidFill>
                  <a:schemeClr val="lt1"/>
                </a:solidFill>
                <a:latin typeface="Josefin Sans"/>
                <a:ea typeface="Josefin Sans"/>
                <a:cs typeface="Josefin Sans"/>
                <a:sym typeface="Josefin Sans"/>
              </a:rPr>
              <a:t>Advocate for new resources to increase the diversity of the applicant pool (e.g., funding for outreach, travel, training)</a:t>
            </a:r>
            <a:endParaRPr b="0" i="0" sz="1800" u="none" cap="none" strike="noStrike">
              <a:solidFill>
                <a:schemeClr val="lt1"/>
              </a:solidFill>
              <a:latin typeface="Josefin Sans"/>
              <a:ea typeface="Josefin Sans"/>
              <a:cs typeface="Josefin Sans"/>
              <a:sym typeface="Josefin Sans"/>
            </a:endParaRPr>
          </a:p>
        </p:txBody>
      </p:sp>
      <p:sp>
        <p:nvSpPr>
          <p:cNvPr id="132" name="Google Shape;132;p17"/>
          <p:cNvSpPr txBox="1"/>
          <p:nvPr/>
        </p:nvSpPr>
        <p:spPr>
          <a:xfrm>
            <a:off x="6149550" y="5329650"/>
            <a:ext cx="6281400" cy="4371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rgbClr val="CAF0F8"/>
                </a:solidFill>
                <a:latin typeface="Josefin Sans"/>
                <a:ea typeface="Josefin Sans"/>
                <a:cs typeface="Josefin Sans"/>
                <a:sym typeface="Josefin Sans"/>
              </a:rPr>
              <a:t>Initiatives:</a:t>
            </a:r>
            <a:endParaRPr b="0" i="0" sz="1600" u="none" cap="none" strike="noStrike">
              <a:solidFill>
                <a:srgbClr val="CAF0F8"/>
              </a:solidFill>
              <a:latin typeface="Josefin Sans"/>
              <a:ea typeface="Josefin Sans"/>
              <a:cs typeface="Josefin Sans"/>
              <a:sym typeface="Josefin Sans"/>
            </a:endParaRPr>
          </a:p>
          <a:p>
            <a:pPr indent="-196850" lvl="0" marL="274320" marR="0" rtl="0" algn="l">
              <a:lnSpc>
                <a:spcPct val="100000"/>
              </a:lnSpc>
              <a:spcBef>
                <a:spcPts val="0"/>
              </a:spcBef>
              <a:spcAft>
                <a:spcPts val="0"/>
              </a:spcAft>
              <a:buClr>
                <a:schemeClr val="lt1"/>
              </a:buClr>
              <a:buSzPts val="1600"/>
              <a:buFont typeface="Josefin Sans"/>
              <a:buChar char="•"/>
            </a:pPr>
            <a:r>
              <a:rPr b="0" i="0" lang="en-US" sz="1600" u="none" cap="none" strike="noStrike">
                <a:solidFill>
                  <a:schemeClr val="lt1"/>
                </a:solidFill>
                <a:latin typeface="Josefin Sans"/>
                <a:ea typeface="Josefin Sans"/>
                <a:cs typeface="Josefin Sans"/>
                <a:sym typeface="Josefin Sans"/>
              </a:rPr>
              <a:t>Ensure that issues of equity, inclusion, diversity, and justice are integrated throughout the curriculum </a:t>
            </a:r>
            <a:endParaRPr b="0" i="0" sz="1600" u="none" cap="none" strike="noStrike">
              <a:solidFill>
                <a:schemeClr val="lt1"/>
              </a:solidFill>
              <a:latin typeface="Josefin Sans"/>
              <a:ea typeface="Josefin Sans"/>
              <a:cs typeface="Josefin Sans"/>
              <a:sym typeface="Josefin Sans"/>
            </a:endParaRPr>
          </a:p>
          <a:p>
            <a:pPr indent="-196850" lvl="0" marL="274320" marR="0" rtl="0" algn="l">
              <a:lnSpc>
                <a:spcPct val="100000"/>
              </a:lnSpc>
              <a:spcBef>
                <a:spcPts val="0"/>
              </a:spcBef>
              <a:spcAft>
                <a:spcPts val="0"/>
              </a:spcAft>
              <a:buClr>
                <a:schemeClr val="lt1"/>
              </a:buClr>
              <a:buSzPts val="1600"/>
              <a:buFont typeface="Josefin Sans"/>
              <a:buChar char="•"/>
            </a:pPr>
            <a:r>
              <a:rPr b="0" i="0" lang="en-US" sz="1600" u="none" cap="none" strike="noStrike">
                <a:solidFill>
                  <a:schemeClr val="lt1"/>
                </a:solidFill>
                <a:latin typeface="Josefin Sans"/>
                <a:ea typeface="Josefin Sans"/>
                <a:cs typeface="Josefin Sans"/>
                <a:sym typeface="Josefin Sans"/>
              </a:rPr>
              <a:t>Share materials (e.g., documentaries, TedTalks, assignment ideas) for faculty to use in the classroom that offer diverse and inclusive perspectives </a:t>
            </a:r>
            <a:endParaRPr b="0" i="0" sz="1600" u="none" cap="none" strike="noStrike">
              <a:solidFill>
                <a:schemeClr val="lt1"/>
              </a:solidFill>
              <a:latin typeface="Josefin Sans"/>
              <a:ea typeface="Josefin Sans"/>
              <a:cs typeface="Josefin Sans"/>
              <a:sym typeface="Josefin Sans"/>
            </a:endParaRPr>
          </a:p>
          <a:p>
            <a:pPr indent="-196850" lvl="0" marL="274320" marR="0" rtl="0" algn="l">
              <a:lnSpc>
                <a:spcPct val="100000"/>
              </a:lnSpc>
              <a:spcBef>
                <a:spcPts val="0"/>
              </a:spcBef>
              <a:spcAft>
                <a:spcPts val="0"/>
              </a:spcAft>
              <a:buClr>
                <a:schemeClr val="lt1"/>
              </a:buClr>
              <a:buSzPts val="1600"/>
              <a:buFont typeface="Josefin Sans"/>
              <a:buChar char="•"/>
            </a:pPr>
            <a:r>
              <a:rPr b="0" i="0" lang="en-US" sz="1600" u="none" cap="none" strike="noStrike">
                <a:solidFill>
                  <a:schemeClr val="lt1"/>
                </a:solidFill>
                <a:latin typeface="Josefin Sans"/>
                <a:ea typeface="Josefin Sans"/>
                <a:cs typeface="Josefin Sans"/>
                <a:sym typeface="Josefin Sans"/>
              </a:rPr>
              <a:t>Offer one diversity and/or social justice related elective course annually</a:t>
            </a:r>
            <a:endParaRPr b="0" i="0" sz="1600" u="none" cap="none" strike="noStrike">
              <a:solidFill>
                <a:schemeClr val="lt1"/>
              </a:solidFill>
              <a:latin typeface="Josefin Sans"/>
              <a:ea typeface="Josefin Sans"/>
              <a:cs typeface="Josefin Sans"/>
              <a:sym typeface="Josefin Sans"/>
            </a:endParaRPr>
          </a:p>
          <a:p>
            <a:pPr indent="-196850" lvl="0" marL="274320" marR="0" rtl="0" algn="l">
              <a:lnSpc>
                <a:spcPct val="100000"/>
              </a:lnSpc>
              <a:spcBef>
                <a:spcPts val="0"/>
              </a:spcBef>
              <a:spcAft>
                <a:spcPts val="0"/>
              </a:spcAft>
              <a:buClr>
                <a:schemeClr val="lt1"/>
              </a:buClr>
              <a:buSzPts val="1600"/>
              <a:buFont typeface="Josefin Sans"/>
              <a:buChar char="•"/>
            </a:pPr>
            <a:r>
              <a:rPr b="0" i="0" lang="en-US" sz="1600" u="none" cap="none" strike="noStrike">
                <a:solidFill>
                  <a:schemeClr val="lt1"/>
                </a:solidFill>
                <a:latin typeface="Josefin Sans"/>
                <a:ea typeface="Josefin Sans"/>
                <a:cs typeface="Josefin Sans"/>
                <a:sym typeface="Josefin Sans"/>
              </a:rPr>
              <a:t>Host annual community conversations that focus on diversity and social justice</a:t>
            </a:r>
            <a:endParaRPr b="0" i="0" sz="1600" u="none" cap="none" strike="noStrike">
              <a:solidFill>
                <a:schemeClr val="lt1"/>
              </a:solidFill>
              <a:latin typeface="Josefin Sans"/>
              <a:ea typeface="Josefin Sans"/>
              <a:cs typeface="Josefin Sans"/>
              <a:sym typeface="Josefin Sans"/>
            </a:endParaRPr>
          </a:p>
          <a:p>
            <a:pPr indent="-196850" lvl="0" marL="274320" marR="0" rtl="0" algn="l">
              <a:lnSpc>
                <a:spcPct val="100000"/>
              </a:lnSpc>
              <a:spcBef>
                <a:spcPts val="0"/>
              </a:spcBef>
              <a:spcAft>
                <a:spcPts val="0"/>
              </a:spcAft>
              <a:buClr>
                <a:schemeClr val="lt1"/>
              </a:buClr>
              <a:buSzPts val="1600"/>
              <a:buFont typeface="Josefin Sans"/>
              <a:buChar char="•"/>
            </a:pPr>
            <a:r>
              <a:rPr b="0" i="0" lang="en-US" sz="1600" u="none" cap="none" strike="noStrike">
                <a:solidFill>
                  <a:schemeClr val="lt1"/>
                </a:solidFill>
                <a:latin typeface="Josefin Sans"/>
                <a:ea typeface="Josefin Sans"/>
                <a:cs typeface="Josefin Sans"/>
                <a:sym typeface="Josefin Sans"/>
              </a:rPr>
              <a:t>Organize and advertise diversity and social justice opportunities to students and faculty members each semester</a:t>
            </a:r>
            <a:endParaRPr b="0" i="0" sz="1600" u="none" cap="none" strike="noStrike">
              <a:solidFill>
                <a:schemeClr val="lt1"/>
              </a:solidFill>
              <a:latin typeface="Josefin Sans"/>
              <a:ea typeface="Josefin Sans"/>
              <a:cs typeface="Josefin Sans"/>
              <a:sym typeface="Josefin Sans"/>
            </a:endParaRPr>
          </a:p>
          <a:p>
            <a:pPr indent="-196850" lvl="0" marL="274320" marR="0" rtl="0" algn="l">
              <a:lnSpc>
                <a:spcPct val="100000"/>
              </a:lnSpc>
              <a:spcBef>
                <a:spcPts val="0"/>
              </a:spcBef>
              <a:spcAft>
                <a:spcPts val="0"/>
              </a:spcAft>
              <a:buClr>
                <a:schemeClr val="lt1"/>
              </a:buClr>
              <a:buSzPts val="1600"/>
              <a:buFont typeface="Josefin Sans"/>
              <a:buChar char="•"/>
            </a:pPr>
            <a:r>
              <a:rPr b="0" i="0" lang="en-US" sz="1600" u="none" cap="none" strike="noStrike">
                <a:solidFill>
                  <a:schemeClr val="lt1"/>
                </a:solidFill>
                <a:latin typeface="Josefin Sans"/>
                <a:ea typeface="Josefin Sans"/>
                <a:cs typeface="Josefin Sans"/>
                <a:sym typeface="Josefin Sans"/>
              </a:rPr>
              <a:t>Invite diverse alumni and public administrators as speakers and mentors</a:t>
            </a:r>
            <a:endParaRPr b="0" i="0" sz="1600" u="none" cap="none" strike="noStrike">
              <a:solidFill>
                <a:schemeClr val="lt1"/>
              </a:solidFill>
              <a:latin typeface="Josefin Sans"/>
              <a:ea typeface="Josefin Sans"/>
              <a:cs typeface="Josefin Sans"/>
              <a:sym typeface="Josefin Sans"/>
            </a:endParaRPr>
          </a:p>
          <a:p>
            <a:pPr indent="-196850" lvl="0" marL="274320" marR="0" rtl="0" algn="l">
              <a:lnSpc>
                <a:spcPct val="100000"/>
              </a:lnSpc>
              <a:spcBef>
                <a:spcPts val="0"/>
              </a:spcBef>
              <a:spcAft>
                <a:spcPts val="0"/>
              </a:spcAft>
              <a:buClr>
                <a:schemeClr val="lt1"/>
              </a:buClr>
              <a:buSzPts val="1600"/>
              <a:buFont typeface="Josefin Sans"/>
              <a:buChar char="•"/>
            </a:pPr>
            <a:r>
              <a:rPr b="0" i="0" lang="en-US" sz="1600" u="none" cap="none" strike="noStrike">
                <a:solidFill>
                  <a:schemeClr val="lt1"/>
                </a:solidFill>
                <a:latin typeface="Josefin Sans"/>
                <a:ea typeface="Josefin Sans"/>
                <a:cs typeface="Josefin Sans"/>
                <a:sym typeface="Josefin Sans"/>
              </a:rPr>
              <a:t>Work with undergraduate groups that represent diverse communities and co-sponsor activities that promote diversity, inclusion, and justice</a:t>
            </a:r>
            <a:endParaRPr b="1" i="0" sz="1600" u="none" cap="none" strike="noStrike">
              <a:solidFill>
                <a:schemeClr val="lt1"/>
              </a:solidFill>
              <a:latin typeface="Josefin Sans"/>
              <a:ea typeface="Josefin Sans"/>
              <a:cs typeface="Josefin Sans"/>
              <a:sym typeface="Josefin Sans"/>
            </a:endParaRPr>
          </a:p>
        </p:txBody>
      </p:sp>
      <p:sp>
        <p:nvSpPr>
          <p:cNvPr id="133" name="Google Shape;133;p17"/>
          <p:cNvSpPr txBox="1"/>
          <p:nvPr/>
        </p:nvSpPr>
        <p:spPr>
          <a:xfrm>
            <a:off x="12945350" y="5329650"/>
            <a:ext cx="5342700" cy="4863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rgbClr val="CAF0F8"/>
                </a:solidFill>
                <a:latin typeface="Josefin Sans"/>
                <a:ea typeface="Josefin Sans"/>
                <a:cs typeface="Josefin Sans"/>
                <a:sym typeface="Josefin Sans"/>
              </a:rPr>
              <a:t>Initiatives:</a:t>
            </a:r>
            <a:endParaRPr b="0" i="0" sz="1600" u="none" cap="none" strike="noStrike">
              <a:solidFill>
                <a:srgbClr val="CAF0F8"/>
              </a:solidFill>
              <a:latin typeface="Josefin Sans"/>
              <a:ea typeface="Josefin Sans"/>
              <a:cs typeface="Josefin Sans"/>
              <a:sym typeface="Josefin Sans"/>
            </a:endParaRPr>
          </a:p>
          <a:p>
            <a:pPr indent="-330200" lvl="0" marL="457200" marR="0" rtl="0" algn="l">
              <a:lnSpc>
                <a:spcPct val="100000"/>
              </a:lnSpc>
              <a:spcBef>
                <a:spcPts val="0"/>
              </a:spcBef>
              <a:spcAft>
                <a:spcPts val="0"/>
              </a:spcAft>
              <a:buClr>
                <a:schemeClr val="lt1"/>
              </a:buClr>
              <a:buSzPts val="1600"/>
              <a:buFont typeface="Josefin Sans"/>
              <a:buChar char="•"/>
            </a:pPr>
            <a:r>
              <a:rPr b="0" i="0" lang="en-US" sz="1600" u="none" cap="none" strike="noStrike">
                <a:solidFill>
                  <a:schemeClr val="lt1"/>
                </a:solidFill>
                <a:latin typeface="Josefin Sans"/>
                <a:ea typeface="Josefin Sans"/>
                <a:cs typeface="Josefin Sans"/>
                <a:sym typeface="Josefin Sans"/>
              </a:rPr>
              <a:t>Highlight the accomplishments of public administrators, students, faculty, and alumni from underrepresented groups in the newsletter</a:t>
            </a:r>
            <a:endParaRPr b="0" i="0" sz="1600" u="none" cap="none" strike="noStrike">
              <a:solidFill>
                <a:schemeClr val="lt1"/>
              </a:solidFill>
              <a:latin typeface="Josefin Sans"/>
              <a:ea typeface="Josefin Sans"/>
              <a:cs typeface="Josefin Sans"/>
              <a:sym typeface="Josefin Sans"/>
            </a:endParaRPr>
          </a:p>
          <a:p>
            <a:pPr indent="-330200" lvl="0" marL="457200" marR="0" rtl="0" algn="l">
              <a:lnSpc>
                <a:spcPct val="100000"/>
              </a:lnSpc>
              <a:spcBef>
                <a:spcPts val="0"/>
              </a:spcBef>
              <a:spcAft>
                <a:spcPts val="0"/>
              </a:spcAft>
              <a:buClr>
                <a:schemeClr val="lt1"/>
              </a:buClr>
              <a:buSzPts val="1600"/>
              <a:buFont typeface="Josefin Sans"/>
              <a:buChar char="•"/>
            </a:pPr>
            <a:r>
              <a:rPr b="0" i="0" lang="en-US" sz="1600" u="none" cap="none" strike="noStrike">
                <a:solidFill>
                  <a:schemeClr val="lt1"/>
                </a:solidFill>
                <a:latin typeface="Josefin Sans"/>
                <a:ea typeface="Josefin Sans"/>
                <a:cs typeface="Josefin Sans"/>
                <a:sym typeface="Josefin Sans"/>
              </a:rPr>
              <a:t>Elicit the meaningful participation of faculty and staff who have professional backgrounds and expertise in topics of equity, diversity, inclusion, and justice</a:t>
            </a:r>
            <a:endParaRPr b="0" i="0" sz="1600" u="none" cap="none" strike="noStrike">
              <a:solidFill>
                <a:schemeClr val="lt1"/>
              </a:solidFill>
              <a:latin typeface="Josefin Sans"/>
              <a:ea typeface="Josefin Sans"/>
              <a:cs typeface="Josefin Sans"/>
              <a:sym typeface="Josefin Sans"/>
            </a:endParaRPr>
          </a:p>
          <a:p>
            <a:pPr indent="-330200" lvl="0" marL="457200" marR="0" rtl="0" algn="l">
              <a:lnSpc>
                <a:spcPct val="100000"/>
              </a:lnSpc>
              <a:spcBef>
                <a:spcPts val="0"/>
              </a:spcBef>
              <a:spcAft>
                <a:spcPts val="0"/>
              </a:spcAft>
              <a:buClr>
                <a:schemeClr val="lt1"/>
              </a:buClr>
              <a:buSzPts val="1600"/>
              <a:buFont typeface="Josefin Sans"/>
              <a:buChar char="•"/>
            </a:pPr>
            <a:r>
              <a:rPr b="0" i="0" lang="en-US" sz="1600" u="none" cap="none" strike="noStrike">
                <a:solidFill>
                  <a:schemeClr val="lt1"/>
                </a:solidFill>
                <a:latin typeface="Josefin Sans"/>
                <a:ea typeface="Josefin Sans"/>
                <a:cs typeface="Josefin Sans"/>
                <a:sym typeface="Josefin Sans"/>
              </a:rPr>
              <a:t>Develop a mentoring or buddy systems for junior faculty, first-year students, and pre-service students</a:t>
            </a:r>
            <a:endParaRPr b="0" i="0" sz="1600" u="none" cap="none" strike="noStrike">
              <a:solidFill>
                <a:schemeClr val="lt1"/>
              </a:solidFill>
              <a:latin typeface="Josefin Sans"/>
              <a:ea typeface="Josefin Sans"/>
              <a:cs typeface="Josefin Sans"/>
              <a:sym typeface="Josefin Sans"/>
            </a:endParaRPr>
          </a:p>
          <a:p>
            <a:pPr indent="-330200" lvl="0" marL="457200" marR="0" rtl="0" algn="l">
              <a:lnSpc>
                <a:spcPct val="100000"/>
              </a:lnSpc>
              <a:spcBef>
                <a:spcPts val="0"/>
              </a:spcBef>
              <a:spcAft>
                <a:spcPts val="0"/>
              </a:spcAft>
              <a:buClr>
                <a:schemeClr val="lt1"/>
              </a:buClr>
              <a:buSzPts val="1600"/>
              <a:buFont typeface="Josefin Sans"/>
              <a:buChar char="•"/>
            </a:pPr>
            <a:r>
              <a:rPr b="0" i="0" lang="en-US" sz="1600" u="none" cap="none" strike="noStrike">
                <a:solidFill>
                  <a:schemeClr val="lt1"/>
                </a:solidFill>
                <a:latin typeface="Josefin Sans"/>
                <a:ea typeface="Josefin Sans"/>
                <a:cs typeface="Josefin Sans"/>
                <a:sym typeface="Josefin Sans"/>
              </a:rPr>
              <a:t>Encourage faculty to engage student participation and co-authorship in research and publications</a:t>
            </a:r>
            <a:endParaRPr b="0" i="0" sz="1600" u="none" cap="none" strike="noStrike">
              <a:solidFill>
                <a:schemeClr val="lt1"/>
              </a:solidFill>
              <a:latin typeface="Josefin Sans"/>
              <a:ea typeface="Josefin Sans"/>
              <a:cs typeface="Josefin Sans"/>
              <a:sym typeface="Josefin Sans"/>
            </a:endParaRPr>
          </a:p>
          <a:p>
            <a:pPr indent="-330200" lvl="0" marL="457200" marR="0" rtl="0" algn="l">
              <a:lnSpc>
                <a:spcPct val="100000"/>
              </a:lnSpc>
              <a:spcBef>
                <a:spcPts val="0"/>
              </a:spcBef>
              <a:spcAft>
                <a:spcPts val="0"/>
              </a:spcAft>
              <a:buClr>
                <a:schemeClr val="lt1"/>
              </a:buClr>
              <a:buSzPts val="1600"/>
              <a:buFont typeface="Josefin Sans"/>
              <a:buChar char="•"/>
            </a:pPr>
            <a:r>
              <a:rPr b="0" i="0" lang="en-US" sz="1600" u="none" cap="none" strike="noStrike">
                <a:solidFill>
                  <a:schemeClr val="lt1"/>
                </a:solidFill>
                <a:latin typeface="Josefin Sans"/>
                <a:ea typeface="Josefin Sans"/>
                <a:cs typeface="Josefin Sans"/>
                <a:sym typeface="Josefin Sans"/>
              </a:rPr>
              <a:t>Engage departments and programs focused on social and/or racial justice to interact with students in the MPA program</a:t>
            </a:r>
            <a:endParaRPr b="0" i="0" sz="1600" u="none" cap="none" strike="noStrike">
              <a:solidFill>
                <a:schemeClr val="lt1"/>
              </a:solidFill>
              <a:latin typeface="Josefin Sans"/>
              <a:ea typeface="Josefin Sans"/>
              <a:cs typeface="Josefin Sans"/>
              <a:sym typeface="Josefin Sans"/>
            </a:endParaRPr>
          </a:p>
          <a:p>
            <a:pPr indent="-330200" lvl="0" marL="457200" marR="0" rtl="0" algn="l">
              <a:lnSpc>
                <a:spcPct val="100000"/>
              </a:lnSpc>
              <a:spcBef>
                <a:spcPts val="0"/>
              </a:spcBef>
              <a:spcAft>
                <a:spcPts val="0"/>
              </a:spcAft>
              <a:buClr>
                <a:schemeClr val="lt1"/>
              </a:buClr>
              <a:buSzPts val="1600"/>
              <a:buFont typeface="Josefin Sans"/>
              <a:buChar char="•"/>
            </a:pPr>
            <a:r>
              <a:rPr b="0" i="0" lang="en-US" sz="1600" u="none" cap="none" strike="noStrike">
                <a:solidFill>
                  <a:schemeClr val="lt1"/>
                </a:solidFill>
                <a:latin typeface="Josefin Sans"/>
                <a:ea typeface="Josefin Sans"/>
                <a:cs typeface="Josefin Sans"/>
                <a:sym typeface="Josefin Sans"/>
              </a:rPr>
              <a:t>Advertise professional development opportunities and job opportunities that have an expressed commitment to the development of women and other underrepresented groups </a:t>
            </a:r>
            <a:endParaRPr b="0" i="0" sz="1600" u="none" cap="none" strike="noStrike">
              <a:solidFill>
                <a:schemeClr val="lt1"/>
              </a:solidFill>
              <a:latin typeface="Josefin Sans"/>
              <a:ea typeface="Josefin Sans"/>
              <a:cs typeface="Josefin Sans"/>
              <a:sym typeface="Josefin Sans"/>
            </a:endParaRPr>
          </a:p>
        </p:txBody>
      </p:sp>
    </p:spTree>
  </p:cSld>
  <p:clrMapOvr>
    <a:masterClrMapping/>
  </p:clrMapOvr>
  <p:transition spd="slow">
    <p:push/>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3E8A"/>
        </a:solidFill>
      </p:bgPr>
    </p:bg>
    <p:spTree>
      <p:nvGrpSpPr>
        <p:cNvPr id="137" name="Shape 137"/>
        <p:cNvGrpSpPr/>
        <p:nvPr/>
      </p:nvGrpSpPr>
      <p:grpSpPr>
        <a:xfrm>
          <a:off x="0" y="0"/>
          <a:ext cx="0" cy="0"/>
          <a:chOff x="0" y="0"/>
          <a:chExt cx="0" cy="0"/>
        </a:xfrm>
      </p:grpSpPr>
      <p:sp>
        <p:nvSpPr>
          <p:cNvPr id="138" name="Google Shape;138;p18"/>
          <p:cNvSpPr txBox="1"/>
          <p:nvPr/>
        </p:nvSpPr>
        <p:spPr>
          <a:xfrm>
            <a:off x="708900" y="2463913"/>
            <a:ext cx="16870200" cy="615600"/>
          </a:xfrm>
          <a:prstGeom prst="rect">
            <a:avLst/>
          </a:prstGeom>
          <a:noFill/>
          <a:ln>
            <a:noFill/>
          </a:ln>
        </p:spPr>
        <p:txBody>
          <a:bodyPr anchorCtr="0" anchor="t" bIns="0" lIns="0" spcFirstLastPara="1" rIns="0" wrap="square" tIns="0">
            <a:spAutoFit/>
          </a:bodyPr>
          <a:lstStyle/>
          <a:p>
            <a:pPr indent="0" lvl="0" marL="45720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lt1"/>
                </a:solidFill>
                <a:latin typeface="Josefin Sans"/>
                <a:ea typeface="Josefin Sans"/>
                <a:cs typeface="Josefin Sans"/>
                <a:sym typeface="Josefin Sans"/>
              </a:rPr>
              <a:t>Our mission is to prepare public service leaders. Upon graduation, our students will have the ability to think critically and creatively about public issues, the dedication and capacity to serve a diverse community and the skills to enter a professional position in a public organization. </a:t>
            </a:r>
            <a:endParaRPr b="0" i="0" sz="1000" u="none" cap="none" strike="noStrike">
              <a:solidFill>
                <a:schemeClr val="lt1"/>
              </a:solidFill>
              <a:latin typeface="Josefin Sans"/>
              <a:ea typeface="Josefin Sans"/>
              <a:cs typeface="Josefin Sans"/>
              <a:sym typeface="Josefin Sans"/>
            </a:endParaRPr>
          </a:p>
        </p:txBody>
      </p:sp>
      <p:sp>
        <p:nvSpPr>
          <p:cNvPr id="139" name="Google Shape;139;p18"/>
          <p:cNvSpPr txBox="1"/>
          <p:nvPr/>
        </p:nvSpPr>
        <p:spPr>
          <a:xfrm>
            <a:off x="1028700" y="399150"/>
            <a:ext cx="16523100" cy="2351700"/>
          </a:xfrm>
          <a:prstGeom prst="rect">
            <a:avLst/>
          </a:prstGeom>
          <a:noFill/>
          <a:ln>
            <a:noFill/>
          </a:ln>
        </p:spPr>
        <p:txBody>
          <a:bodyPr anchorCtr="0" anchor="t" bIns="0" lIns="0" spcFirstLastPara="1" rIns="0" wrap="square" tIns="0">
            <a:spAutoFit/>
          </a:bodyPr>
          <a:lstStyle/>
          <a:p>
            <a:pPr indent="0" lvl="0" marL="0" marR="0" rtl="0" algn="ctr">
              <a:lnSpc>
                <a:spcPct val="90000"/>
              </a:lnSpc>
              <a:spcBef>
                <a:spcPts val="0"/>
              </a:spcBef>
              <a:spcAft>
                <a:spcPts val="0"/>
              </a:spcAft>
              <a:buClr>
                <a:srgbClr val="000000"/>
              </a:buClr>
              <a:buSzPts val="4400"/>
              <a:buFont typeface="Arial"/>
              <a:buNone/>
            </a:pPr>
            <a:r>
              <a:rPr b="0" i="0" lang="en-US" sz="7200" u="none" cap="none" strike="noStrike">
                <a:solidFill>
                  <a:schemeClr val="lt1"/>
                </a:solidFill>
                <a:latin typeface="Josefin Sans"/>
                <a:ea typeface="Josefin Sans"/>
                <a:cs typeface="Josefin Sans"/>
                <a:sym typeface="Josefin Sans"/>
              </a:rPr>
              <a:t>Collecting Assessment Data</a:t>
            </a:r>
            <a:endParaRPr b="0" i="0" sz="7200" u="none" cap="none" strike="noStrike">
              <a:solidFill>
                <a:schemeClr val="lt1"/>
              </a:solidFill>
              <a:latin typeface="Josefin Sans"/>
              <a:ea typeface="Josefin Sans"/>
              <a:cs typeface="Josefin Sans"/>
              <a:sym typeface="Josefin Sans"/>
            </a:endParaRPr>
          </a:p>
          <a:p>
            <a:pPr indent="0" lvl="0" marL="0" marR="0" rtl="0" algn="ctr">
              <a:lnSpc>
                <a:spcPct val="120002"/>
              </a:lnSpc>
              <a:spcBef>
                <a:spcPts val="0"/>
              </a:spcBef>
              <a:spcAft>
                <a:spcPts val="0"/>
              </a:spcAft>
              <a:buClr>
                <a:srgbClr val="000000"/>
              </a:buClr>
              <a:buSzPts val="8799"/>
              <a:buFont typeface="Arial"/>
              <a:buNone/>
            </a:pPr>
            <a:r>
              <a:t/>
            </a:r>
            <a:endParaRPr b="0" i="0" sz="8799" u="none" cap="none" strike="noStrike">
              <a:solidFill>
                <a:srgbClr val="FFFFFF"/>
              </a:solidFill>
              <a:latin typeface="Josefin Sans"/>
              <a:ea typeface="Josefin Sans"/>
              <a:cs typeface="Josefin Sans"/>
              <a:sym typeface="Josefin Sans"/>
            </a:endParaRPr>
          </a:p>
        </p:txBody>
      </p:sp>
      <p:sp>
        <p:nvSpPr>
          <p:cNvPr id="140" name="Google Shape;140;p18"/>
          <p:cNvSpPr txBox="1"/>
          <p:nvPr/>
        </p:nvSpPr>
        <p:spPr>
          <a:xfrm>
            <a:off x="341671" y="1796550"/>
            <a:ext cx="18469800" cy="9543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3000"/>
              <a:buFont typeface="Arial"/>
              <a:buNone/>
            </a:pPr>
            <a:r>
              <a:rPr b="1" i="0" lang="en-US" sz="3000" u="none" cap="none" strike="noStrike">
                <a:solidFill>
                  <a:srgbClr val="CAF0F8"/>
                </a:solidFill>
                <a:latin typeface="Josefin Sans"/>
                <a:ea typeface="Josefin Sans"/>
                <a:cs typeface="Josefin Sans"/>
                <a:sym typeface="Josefin Sans"/>
              </a:rPr>
              <a:t>MPA Diversity &amp; Inclusion Plan</a:t>
            </a:r>
            <a:endParaRPr b="1" i="0" sz="3000" u="none" cap="none" strike="noStrike">
              <a:solidFill>
                <a:srgbClr val="CAF0F8"/>
              </a:solidFill>
              <a:latin typeface="Josefin Sans"/>
              <a:ea typeface="Josefin Sans"/>
              <a:cs typeface="Josefin Sans"/>
              <a:sym typeface="Josefin Sans"/>
            </a:endParaRPr>
          </a:p>
          <a:p>
            <a:pPr indent="0" lvl="0" marL="0" marR="0" rtl="0" algn="l">
              <a:lnSpc>
                <a:spcPct val="130000"/>
              </a:lnSpc>
              <a:spcBef>
                <a:spcPts val="0"/>
              </a:spcBef>
              <a:spcAft>
                <a:spcPts val="0"/>
              </a:spcAft>
              <a:buClr>
                <a:srgbClr val="000000"/>
              </a:buClr>
              <a:buSzPts val="3200"/>
              <a:buFont typeface="Arial"/>
              <a:buNone/>
            </a:pPr>
            <a:r>
              <a:t/>
            </a:r>
            <a:endParaRPr b="0" i="0" sz="3200" u="none" cap="none" strike="noStrike">
              <a:solidFill>
                <a:srgbClr val="CAF0F8"/>
              </a:solidFill>
              <a:latin typeface="Josefin Sans"/>
              <a:ea typeface="Josefin Sans"/>
              <a:cs typeface="Josefin Sans"/>
              <a:sym typeface="Josefin Sans"/>
            </a:endParaRPr>
          </a:p>
        </p:txBody>
      </p:sp>
      <p:pic>
        <p:nvPicPr>
          <p:cNvPr id="141" name="Google Shape;141;p18"/>
          <p:cNvPicPr preferRelativeResize="0"/>
          <p:nvPr/>
        </p:nvPicPr>
        <p:blipFill rotWithShape="1">
          <a:blip r:embed="rId3">
            <a:alphaModFix amt="25000"/>
          </a:blip>
          <a:srcRect b="0" l="1130" r="-1129" t="0"/>
          <a:stretch/>
        </p:blipFill>
        <p:spPr>
          <a:xfrm>
            <a:off x="-170925" y="7010050"/>
            <a:ext cx="18922353" cy="3575675"/>
          </a:xfrm>
          <a:prstGeom prst="rect">
            <a:avLst/>
          </a:prstGeom>
          <a:noFill/>
          <a:ln>
            <a:noFill/>
          </a:ln>
        </p:spPr>
      </p:pic>
      <p:sp>
        <p:nvSpPr>
          <p:cNvPr id="142" name="Google Shape;142;p18"/>
          <p:cNvSpPr txBox="1"/>
          <p:nvPr/>
        </p:nvSpPr>
        <p:spPr>
          <a:xfrm>
            <a:off x="430225" y="3482850"/>
            <a:ext cx="4698600" cy="9234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rgbClr val="CAF0F8"/>
                </a:solidFill>
                <a:latin typeface="Josefin Sans"/>
                <a:ea typeface="Josefin Sans"/>
                <a:cs typeface="Josefin Sans"/>
                <a:sym typeface="Josefin Sans"/>
              </a:rPr>
              <a:t>Recruiting &amp; Retention</a:t>
            </a:r>
            <a:endParaRPr b="1" i="0" sz="2800" u="none" cap="none" strike="noStrike">
              <a:solidFill>
                <a:srgbClr val="CAF0F8"/>
              </a:solidFill>
              <a:latin typeface="Josefin Sans"/>
              <a:ea typeface="Josefin Sans"/>
              <a:cs typeface="Josefin Sans"/>
              <a:sym typeface="Josefin Sans"/>
            </a:endParaRPr>
          </a:p>
          <a:p>
            <a:pPr indent="0" lvl="0" marL="0" marR="0" rtl="0" algn="l">
              <a:lnSpc>
                <a:spcPct val="130000"/>
              </a:lnSpc>
              <a:spcBef>
                <a:spcPts val="0"/>
              </a:spcBef>
              <a:spcAft>
                <a:spcPts val="0"/>
              </a:spcAft>
              <a:buClr>
                <a:srgbClr val="000000"/>
              </a:buClr>
              <a:buSzPts val="3200"/>
              <a:buFont typeface="Arial"/>
              <a:buNone/>
            </a:pPr>
            <a:r>
              <a:t/>
            </a:r>
            <a:endParaRPr b="0" i="0" sz="3200" u="none" cap="none" strike="noStrike">
              <a:solidFill>
                <a:srgbClr val="CAF0F8"/>
              </a:solidFill>
              <a:latin typeface="Josefin Sans"/>
              <a:ea typeface="Josefin Sans"/>
              <a:cs typeface="Josefin Sans"/>
              <a:sym typeface="Josefin Sans"/>
            </a:endParaRPr>
          </a:p>
        </p:txBody>
      </p:sp>
      <p:sp>
        <p:nvSpPr>
          <p:cNvPr id="143" name="Google Shape;143;p18"/>
          <p:cNvSpPr txBox="1"/>
          <p:nvPr/>
        </p:nvSpPr>
        <p:spPr>
          <a:xfrm>
            <a:off x="6149538" y="3482850"/>
            <a:ext cx="6281400" cy="12468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rgbClr val="CAF0F8"/>
                </a:solidFill>
                <a:latin typeface="Josefin Sans"/>
                <a:ea typeface="Josefin Sans"/>
                <a:cs typeface="Josefin Sans"/>
                <a:sym typeface="Josefin Sans"/>
              </a:rPr>
              <a:t>Curriculum, Experiential Learning, and Programming</a:t>
            </a:r>
            <a:endParaRPr b="1" i="0" sz="2800" u="none" cap="none" strike="noStrike">
              <a:solidFill>
                <a:srgbClr val="CAF0F8"/>
              </a:solidFill>
              <a:latin typeface="Josefin Sans"/>
              <a:ea typeface="Josefin Sans"/>
              <a:cs typeface="Josefin Sans"/>
              <a:sym typeface="Josefin Sans"/>
            </a:endParaRPr>
          </a:p>
          <a:p>
            <a:pPr indent="0" lvl="0" marL="0" marR="0" rtl="0" algn="l">
              <a:lnSpc>
                <a:spcPct val="130000"/>
              </a:lnSpc>
              <a:spcBef>
                <a:spcPts val="0"/>
              </a:spcBef>
              <a:spcAft>
                <a:spcPts val="0"/>
              </a:spcAft>
              <a:buClr>
                <a:srgbClr val="000000"/>
              </a:buClr>
              <a:buSzPts val="2500"/>
              <a:buFont typeface="Arial"/>
              <a:buNone/>
            </a:pPr>
            <a:r>
              <a:t/>
            </a:r>
            <a:endParaRPr b="0" i="0" sz="2500" u="none" cap="none" strike="noStrike">
              <a:solidFill>
                <a:schemeClr val="lt1"/>
              </a:solidFill>
              <a:latin typeface="Josefin Sans"/>
              <a:ea typeface="Josefin Sans"/>
              <a:cs typeface="Josefin Sans"/>
              <a:sym typeface="Josefin Sans"/>
            </a:endParaRPr>
          </a:p>
        </p:txBody>
      </p:sp>
      <p:sp>
        <p:nvSpPr>
          <p:cNvPr id="144" name="Google Shape;144;p18"/>
          <p:cNvSpPr txBox="1"/>
          <p:nvPr/>
        </p:nvSpPr>
        <p:spPr>
          <a:xfrm>
            <a:off x="13451675" y="3429000"/>
            <a:ext cx="4698600" cy="9234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rgbClr val="CAF0F8"/>
                </a:solidFill>
                <a:latin typeface="Josefin Sans"/>
                <a:ea typeface="Josefin Sans"/>
                <a:cs typeface="Josefin Sans"/>
                <a:sym typeface="Josefin Sans"/>
              </a:rPr>
              <a:t>Inclusive Environment</a:t>
            </a:r>
            <a:endParaRPr b="1" i="0" sz="2800" u="none" cap="none" strike="noStrike">
              <a:solidFill>
                <a:srgbClr val="CAF0F8"/>
              </a:solidFill>
              <a:latin typeface="Josefin Sans"/>
              <a:ea typeface="Josefin Sans"/>
              <a:cs typeface="Josefin Sans"/>
              <a:sym typeface="Josefin Sans"/>
            </a:endParaRPr>
          </a:p>
          <a:p>
            <a:pPr indent="0" lvl="0" marL="0" marR="0" rtl="0" algn="l">
              <a:lnSpc>
                <a:spcPct val="130000"/>
              </a:lnSpc>
              <a:spcBef>
                <a:spcPts val="0"/>
              </a:spcBef>
              <a:spcAft>
                <a:spcPts val="0"/>
              </a:spcAft>
              <a:buClr>
                <a:srgbClr val="000000"/>
              </a:buClr>
              <a:buSzPts val="3200"/>
              <a:buFont typeface="Arial"/>
              <a:buNone/>
            </a:pPr>
            <a:r>
              <a:t/>
            </a:r>
            <a:endParaRPr b="0" i="0" sz="3200" u="none" cap="none" strike="noStrike">
              <a:solidFill>
                <a:srgbClr val="CAF0F8"/>
              </a:solidFill>
              <a:latin typeface="Josefin Sans"/>
              <a:ea typeface="Josefin Sans"/>
              <a:cs typeface="Josefin Sans"/>
              <a:sym typeface="Josefin Sans"/>
            </a:endParaRPr>
          </a:p>
        </p:txBody>
      </p:sp>
      <p:sp>
        <p:nvSpPr>
          <p:cNvPr id="145" name="Google Shape;145;p18"/>
          <p:cNvSpPr txBox="1"/>
          <p:nvPr/>
        </p:nvSpPr>
        <p:spPr>
          <a:xfrm>
            <a:off x="847975" y="4070475"/>
            <a:ext cx="3863100" cy="923400"/>
          </a:xfrm>
          <a:prstGeom prst="rect">
            <a:avLst/>
          </a:prstGeom>
          <a:noFill/>
          <a:ln>
            <a:noFill/>
          </a:ln>
        </p:spPr>
        <p:txBody>
          <a:bodyPr anchorCtr="0" anchor="t" bIns="91425" lIns="91425" spcFirstLastPara="1" rIns="91425" wrap="square" tIns="91425">
            <a:spAutoFit/>
          </a:bodyPr>
          <a:lstStyle/>
          <a:p>
            <a:pPr indent="-91440" lvl="0" marL="91440" marR="0" rtl="0" algn="ctr">
              <a:lnSpc>
                <a:spcPct val="100000"/>
              </a:lnSpc>
              <a:spcBef>
                <a:spcPts val="0"/>
              </a:spcBef>
              <a:spcAft>
                <a:spcPts val="0"/>
              </a:spcAft>
              <a:buClr>
                <a:srgbClr val="000000"/>
              </a:buClr>
              <a:buSzPts val="1600"/>
              <a:buFont typeface="Arial"/>
              <a:buNone/>
            </a:pPr>
            <a:r>
              <a:rPr b="1" i="0" lang="en-US" sz="1600" u="none" cap="none" strike="noStrike">
                <a:solidFill>
                  <a:srgbClr val="CAF0F8"/>
                </a:solidFill>
                <a:latin typeface="Josefin Sans"/>
                <a:ea typeface="Josefin Sans"/>
                <a:cs typeface="Josefin Sans"/>
                <a:sym typeface="Josefin Sans"/>
              </a:rPr>
              <a:t>Goal 1:</a:t>
            </a:r>
            <a:r>
              <a:rPr b="0" i="0" lang="en-US" sz="1600" u="none" cap="none" strike="noStrike">
                <a:solidFill>
                  <a:srgbClr val="CAF0F8"/>
                </a:solidFill>
                <a:latin typeface="Josefin Sans"/>
                <a:ea typeface="Josefin Sans"/>
                <a:cs typeface="Josefin Sans"/>
                <a:sym typeface="Josefin Sans"/>
              </a:rPr>
              <a:t> </a:t>
            </a:r>
            <a:r>
              <a:rPr b="0" i="0" lang="en-US" sz="1600" u="none" cap="none" strike="noStrike">
                <a:solidFill>
                  <a:schemeClr val="lt1"/>
                </a:solidFill>
                <a:latin typeface="Josefin Sans"/>
                <a:ea typeface="Josefin Sans"/>
                <a:cs typeface="Josefin Sans"/>
                <a:sym typeface="Josefin Sans"/>
              </a:rPr>
              <a:t>Recruit and retain greater numbers of students and faculty from historically underrepresented groups</a:t>
            </a:r>
            <a:endParaRPr b="0" i="0" sz="1600" u="none" cap="none" strike="noStrike">
              <a:solidFill>
                <a:schemeClr val="lt1"/>
              </a:solidFill>
              <a:latin typeface="Josefin Sans"/>
              <a:ea typeface="Josefin Sans"/>
              <a:cs typeface="Josefin Sans"/>
              <a:sym typeface="Josefin Sans"/>
            </a:endParaRPr>
          </a:p>
        </p:txBody>
      </p:sp>
      <p:sp>
        <p:nvSpPr>
          <p:cNvPr id="146" name="Google Shape;146;p18"/>
          <p:cNvSpPr txBox="1"/>
          <p:nvPr/>
        </p:nvSpPr>
        <p:spPr>
          <a:xfrm>
            <a:off x="6238100" y="4406250"/>
            <a:ext cx="6281400" cy="923400"/>
          </a:xfrm>
          <a:prstGeom prst="rect">
            <a:avLst/>
          </a:prstGeom>
          <a:noFill/>
          <a:ln>
            <a:noFill/>
          </a:ln>
        </p:spPr>
        <p:txBody>
          <a:bodyPr anchorCtr="0" anchor="t" bIns="91425" lIns="91425" spcFirstLastPara="1" rIns="91425" wrap="square" tIns="91425">
            <a:spAutoFit/>
          </a:bodyPr>
          <a:lstStyle/>
          <a:p>
            <a:pPr indent="-91440" lvl="0" marL="91440" marR="0" rtl="0" algn="ctr">
              <a:lnSpc>
                <a:spcPct val="100000"/>
              </a:lnSpc>
              <a:spcBef>
                <a:spcPts val="0"/>
              </a:spcBef>
              <a:spcAft>
                <a:spcPts val="0"/>
              </a:spcAft>
              <a:buClr>
                <a:srgbClr val="000000"/>
              </a:buClr>
              <a:buSzPts val="1600"/>
              <a:buFont typeface="Arial"/>
              <a:buNone/>
            </a:pPr>
            <a:r>
              <a:rPr b="1" i="0" lang="en-US" sz="1600" u="none" cap="none" strike="noStrike">
                <a:solidFill>
                  <a:srgbClr val="CAF0F8"/>
                </a:solidFill>
                <a:latin typeface="Josefin Sans"/>
                <a:ea typeface="Josefin Sans"/>
                <a:cs typeface="Josefin Sans"/>
                <a:sym typeface="Josefin Sans"/>
              </a:rPr>
              <a:t>Goal 2:</a:t>
            </a:r>
            <a:r>
              <a:rPr b="0" i="0" lang="en-US" sz="1600" u="none" cap="none" strike="noStrike">
                <a:solidFill>
                  <a:srgbClr val="CAF0F8"/>
                </a:solidFill>
                <a:latin typeface="Josefin Sans"/>
                <a:ea typeface="Josefin Sans"/>
                <a:cs typeface="Josefin Sans"/>
                <a:sym typeface="Josefin Sans"/>
              </a:rPr>
              <a:t> </a:t>
            </a:r>
            <a:r>
              <a:rPr b="0" i="0" lang="en-US" sz="1600" u="none" cap="none" strike="noStrike">
                <a:solidFill>
                  <a:schemeClr val="lt1"/>
                </a:solidFill>
                <a:latin typeface="Josefin Sans"/>
                <a:ea typeface="Josefin Sans"/>
                <a:cs typeface="Josefin Sans"/>
                <a:sym typeface="Josefin Sans"/>
              </a:rPr>
              <a:t>Integrate topics of diversity, equity, inclusion, and justice into the curriculum, in program activities, and in experiential learning opportunities</a:t>
            </a:r>
            <a:endParaRPr b="0" i="0" sz="1600" u="none" cap="none" strike="noStrike">
              <a:solidFill>
                <a:schemeClr val="lt1"/>
              </a:solidFill>
              <a:latin typeface="Josefin Sans"/>
              <a:ea typeface="Josefin Sans"/>
              <a:cs typeface="Josefin Sans"/>
              <a:sym typeface="Josefin Sans"/>
            </a:endParaRPr>
          </a:p>
        </p:txBody>
      </p:sp>
      <p:sp>
        <p:nvSpPr>
          <p:cNvPr id="147" name="Google Shape;147;p18"/>
          <p:cNvSpPr txBox="1"/>
          <p:nvPr/>
        </p:nvSpPr>
        <p:spPr>
          <a:xfrm>
            <a:off x="14046525" y="4070475"/>
            <a:ext cx="3523800" cy="1169700"/>
          </a:xfrm>
          <a:prstGeom prst="rect">
            <a:avLst/>
          </a:prstGeom>
          <a:noFill/>
          <a:ln>
            <a:noFill/>
          </a:ln>
        </p:spPr>
        <p:txBody>
          <a:bodyPr anchorCtr="0" anchor="t" bIns="91425" lIns="91425" spcFirstLastPara="1" rIns="91425" wrap="square" tIns="91425">
            <a:spAutoFit/>
          </a:bodyPr>
          <a:lstStyle/>
          <a:p>
            <a:pPr indent="-91440" lvl="0" marL="91440" marR="0" rtl="0" algn="ctr">
              <a:lnSpc>
                <a:spcPct val="100000"/>
              </a:lnSpc>
              <a:spcBef>
                <a:spcPts val="0"/>
              </a:spcBef>
              <a:spcAft>
                <a:spcPts val="0"/>
              </a:spcAft>
              <a:buClr>
                <a:srgbClr val="000000"/>
              </a:buClr>
              <a:buSzPts val="1600"/>
              <a:buFont typeface="Arial"/>
              <a:buNone/>
            </a:pPr>
            <a:r>
              <a:rPr b="1" i="0" lang="en-US" sz="1600" u="none" cap="none" strike="noStrike">
                <a:solidFill>
                  <a:srgbClr val="CAF0F8"/>
                </a:solidFill>
                <a:latin typeface="Josefin Sans"/>
                <a:ea typeface="Josefin Sans"/>
                <a:cs typeface="Josefin Sans"/>
                <a:sym typeface="Josefin Sans"/>
              </a:rPr>
              <a:t>Goal 3:</a:t>
            </a:r>
            <a:r>
              <a:rPr b="0" i="0" lang="en-US" sz="1600" u="none" cap="none" strike="noStrike">
                <a:solidFill>
                  <a:srgbClr val="CAF0F8"/>
                </a:solidFill>
                <a:latin typeface="Josefin Sans"/>
                <a:ea typeface="Josefin Sans"/>
                <a:cs typeface="Josefin Sans"/>
                <a:sym typeface="Josefin Sans"/>
              </a:rPr>
              <a:t> </a:t>
            </a:r>
            <a:r>
              <a:rPr b="0" i="0" lang="en-US" sz="1600" u="none" cap="none" strike="noStrike">
                <a:solidFill>
                  <a:schemeClr val="lt1"/>
                </a:solidFill>
                <a:latin typeface="Josefin Sans"/>
                <a:ea typeface="Josefin Sans"/>
                <a:cs typeface="Josefin Sans"/>
                <a:sym typeface="Josefin Sans"/>
              </a:rPr>
              <a:t>Nurture a positive and supportive environment for those from diverse backgrounds and underrepresented identity groups</a:t>
            </a:r>
            <a:endParaRPr b="0" i="0" sz="1600" u="none" cap="none" strike="noStrike">
              <a:solidFill>
                <a:schemeClr val="lt1"/>
              </a:solidFill>
              <a:latin typeface="Josefin Sans"/>
              <a:ea typeface="Josefin Sans"/>
              <a:cs typeface="Josefin Sans"/>
              <a:sym typeface="Josefin Sans"/>
            </a:endParaRPr>
          </a:p>
        </p:txBody>
      </p:sp>
      <p:sp>
        <p:nvSpPr>
          <p:cNvPr id="148" name="Google Shape;148;p18"/>
          <p:cNvSpPr txBox="1"/>
          <p:nvPr/>
        </p:nvSpPr>
        <p:spPr>
          <a:xfrm>
            <a:off x="430225" y="5138250"/>
            <a:ext cx="5040300" cy="4553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rgbClr val="CAF0F8"/>
                </a:solidFill>
                <a:latin typeface="Josefin Sans"/>
                <a:ea typeface="Josefin Sans"/>
                <a:cs typeface="Josefin Sans"/>
                <a:sym typeface="Josefin Sans"/>
              </a:rPr>
              <a:t>Assessment:</a:t>
            </a:r>
            <a:endParaRPr b="1" i="0" sz="2000" u="none" cap="none" strike="noStrike">
              <a:solidFill>
                <a:srgbClr val="CAF0F8"/>
              </a:solidFill>
              <a:latin typeface="Josefin Sans"/>
              <a:ea typeface="Josefin Sans"/>
              <a:cs typeface="Josefin Sans"/>
              <a:sym typeface="Josefin Sans"/>
            </a:endParaRPr>
          </a:p>
          <a:p>
            <a:pPr indent="0" lvl="0" marL="0" marR="0" rtl="0" algn="l">
              <a:lnSpc>
                <a:spcPct val="100000"/>
              </a:lnSpc>
              <a:spcBef>
                <a:spcPts val="0"/>
              </a:spcBef>
              <a:spcAft>
                <a:spcPts val="0"/>
              </a:spcAft>
              <a:buClr>
                <a:srgbClr val="000000"/>
              </a:buClr>
              <a:buSzPts val="1000"/>
              <a:buFont typeface="Arial"/>
              <a:buNone/>
            </a:pPr>
            <a:r>
              <a:t/>
            </a:r>
            <a:endParaRPr b="1" i="0" sz="1000" u="none" cap="none" strike="noStrike">
              <a:solidFill>
                <a:srgbClr val="CAF0F8"/>
              </a:solidFill>
              <a:latin typeface="Josefin Sans"/>
              <a:ea typeface="Josefin Sans"/>
              <a:cs typeface="Josefin Sans"/>
              <a:sym typeface="Josefin Sans"/>
            </a:endParaRPr>
          </a:p>
          <a:p>
            <a:pPr indent="-266700" lvl="0" marL="274320" marR="0" rtl="0" algn="l">
              <a:lnSpc>
                <a:spcPct val="94000"/>
              </a:lnSpc>
              <a:spcBef>
                <a:spcPts val="0"/>
              </a:spcBef>
              <a:spcAft>
                <a:spcPts val="0"/>
              </a:spcAft>
              <a:buClr>
                <a:schemeClr val="lt1"/>
              </a:buClr>
              <a:buSzPts val="1800"/>
              <a:buFont typeface="Josefin Sans"/>
              <a:buAutoNum type="arabicPeriod"/>
            </a:pPr>
            <a:r>
              <a:rPr b="0" i="0" lang="en-US" sz="1800" u="none" cap="none" strike="noStrike">
                <a:solidFill>
                  <a:schemeClr val="lt1"/>
                </a:solidFill>
                <a:latin typeface="Josefin Sans"/>
                <a:ea typeface="Josefin Sans"/>
                <a:cs typeface="Josefin Sans"/>
                <a:sym typeface="Josefin Sans"/>
              </a:rPr>
              <a:t>Analyze the diversity of applicant and admission pools in partnership with the campus partners</a:t>
            </a:r>
            <a:endParaRPr b="0" i="0" sz="1800" u="none" cap="none" strike="noStrike">
              <a:solidFill>
                <a:schemeClr val="lt1"/>
              </a:solidFill>
              <a:latin typeface="Josefin Sans"/>
              <a:ea typeface="Josefin Sans"/>
              <a:cs typeface="Josefin Sans"/>
              <a:sym typeface="Josefin Sans"/>
            </a:endParaRPr>
          </a:p>
          <a:p>
            <a:pPr indent="-266700" lvl="0" marL="274320" marR="0" rtl="0" algn="l">
              <a:lnSpc>
                <a:spcPct val="94000"/>
              </a:lnSpc>
              <a:spcBef>
                <a:spcPts val="0"/>
              </a:spcBef>
              <a:spcAft>
                <a:spcPts val="0"/>
              </a:spcAft>
              <a:buClr>
                <a:schemeClr val="lt1"/>
              </a:buClr>
              <a:buSzPts val="1800"/>
              <a:buFont typeface="Josefin Sans"/>
              <a:buAutoNum type="arabicPeriod"/>
            </a:pPr>
            <a:r>
              <a:rPr b="0" i="0" lang="en-US" sz="1800" u="none" cap="none" strike="noStrike">
                <a:solidFill>
                  <a:schemeClr val="lt1"/>
                </a:solidFill>
                <a:latin typeface="Josefin Sans"/>
                <a:ea typeface="Josefin Sans"/>
                <a:cs typeface="Josefin Sans"/>
                <a:sym typeface="Josefin Sans"/>
              </a:rPr>
              <a:t>Examine admissions guidelines search processes to remove barriers assure equitable practices</a:t>
            </a:r>
            <a:endParaRPr b="0" i="0" sz="1800" u="none" cap="none" strike="noStrike">
              <a:solidFill>
                <a:schemeClr val="lt1"/>
              </a:solidFill>
              <a:latin typeface="Josefin Sans"/>
              <a:ea typeface="Josefin Sans"/>
              <a:cs typeface="Josefin Sans"/>
              <a:sym typeface="Josefin Sans"/>
            </a:endParaRPr>
          </a:p>
          <a:p>
            <a:pPr indent="-266700" lvl="0" marL="274320" marR="0" rtl="0" algn="l">
              <a:lnSpc>
                <a:spcPct val="94000"/>
              </a:lnSpc>
              <a:spcBef>
                <a:spcPts val="0"/>
              </a:spcBef>
              <a:spcAft>
                <a:spcPts val="0"/>
              </a:spcAft>
              <a:buClr>
                <a:schemeClr val="lt1"/>
              </a:buClr>
              <a:buSzPts val="1800"/>
              <a:buFont typeface="Josefin Sans"/>
              <a:buAutoNum type="arabicPeriod"/>
            </a:pPr>
            <a:r>
              <a:rPr b="0" i="0" lang="en-US" sz="1800" u="none" cap="none" strike="noStrike">
                <a:solidFill>
                  <a:schemeClr val="lt1"/>
                </a:solidFill>
                <a:latin typeface="Josefin Sans"/>
                <a:ea typeface="Josefin Sans"/>
                <a:cs typeface="Josefin Sans"/>
                <a:sym typeface="Josefin Sans"/>
              </a:rPr>
              <a:t>Monitor outreach efforts and feedback received from recruitment partners</a:t>
            </a:r>
            <a:endParaRPr b="0" i="0" sz="1800" u="none" cap="none" strike="noStrike">
              <a:solidFill>
                <a:schemeClr val="lt1"/>
              </a:solidFill>
              <a:latin typeface="Josefin Sans"/>
              <a:ea typeface="Josefin Sans"/>
              <a:cs typeface="Josefin Sans"/>
              <a:sym typeface="Josefin Sans"/>
            </a:endParaRPr>
          </a:p>
          <a:p>
            <a:pPr indent="-266700" lvl="0" marL="274320" marR="0" rtl="0" algn="l">
              <a:lnSpc>
                <a:spcPct val="94000"/>
              </a:lnSpc>
              <a:spcBef>
                <a:spcPts val="0"/>
              </a:spcBef>
              <a:spcAft>
                <a:spcPts val="0"/>
              </a:spcAft>
              <a:buClr>
                <a:schemeClr val="lt1"/>
              </a:buClr>
              <a:buSzPts val="1800"/>
              <a:buFont typeface="Josefin Sans"/>
              <a:buAutoNum type="arabicPeriod"/>
            </a:pPr>
            <a:r>
              <a:rPr b="0" i="0" lang="en-US" sz="1800" u="none" cap="none" strike="noStrike">
                <a:solidFill>
                  <a:schemeClr val="lt1"/>
                </a:solidFill>
                <a:latin typeface="Josefin Sans"/>
                <a:ea typeface="Josefin Sans"/>
                <a:cs typeface="Josefin Sans"/>
                <a:sym typeface="Josefin Sans"/>
              </a:rPr>
              <a:t>Evaluate the adequacy of resources to support an institutional and programmatic commitment to equity, diversity, and inclusion</a:t>
            </a:r>
            <a:endParaRPr b="0" i="0" sz="1800" u="none" cap="none" strike="noStrike">
              <a:solidFill>
                <a:schemeClr val="lt1"/>
              </a:solidFill>
              <a:latin typeface="Josefin Sans"/>
              <a:ea typeface="Josefin Sans"/>
              <a:cs typeface="Josefin Sans"/>
              <a:sym typeface="Josefin Sans"/>
            </a:endParaRPr>
          </a:p>
          <a:p>
            <a:pPr indent="-266700" lvl="0" marL="274320" marR="0" rtl="0" algn="l">
              <a:lnSpc>
                <a:spcPct val="94000"/>
              </a:lnSpc>
              <a:spcBef>
                <a:spcPts val="0"/>
              </a:spcBef>
              <a:spcAft>
                <a:spcPts val="0"/>
              </a:spcAft>
              <a:buClr>
                <a:schemeClr val="lt1"/>
              </a:buClr>
              <a:buSzPts val="1800"/>
              <a:buFont typeface="Josefin Sans"/>
              <a:buAutoNum type="arabicPeriod"/>
            </a:pPr>
            <a:r>
              <a:rPr b="0" i="0" lang="en-US" sz="1800" u="none" cap="none" strike="noStrike">
                <a:solidFill>
                  <a:schemeClr val="lt1"/>
                </a:solidFill>
                <a:latin typeface="Josefin Sans"/>
                <a:ea typeface="Josefin Sans"/>
                <a:cs typeface="Josefin Sans"/>
                <a:sym typeface="Josefin Sans"/>
              </a:rPr>
              <a:t>Use current exit survey for graduating students to gather feedback on recruitment efforts </a:t>
            </a:r>
            <a:endParaRPr b="1" i="0" sz="1800" u="none" cap="none" strike="noStrike">
              <a:solidFill>
                <a:schemeClr val="lt1"/>
              </a:solidFill>
              <a:latin typeface="Josefin Sans"/>
              <a:ea typeface="Josefin Sans"/>
              <a:cs typeface="Josefin Sans"/>
              <a:sym typeface="Josefin Sans"/>
            </a:endParaRPr>
          </a:p>
        </p:txBody>
      </p:sp>
      <p:sp>
        <p:nvSpPr>
          <p:cNvPr id="149" name="Google Shape;149;p18"/>
          <p:cNvSpPr txBox="1"/>
          <p:nvPr/>
        </p:nvSpPr>
        <p:spPr>
          <a:xfrm>
            <a:off x="6149550" y="5329650"/>
            <a:ext cx="6281400" cy="34170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rgbClr val="CAF0F8"/>
                </a:solidFill>
                <a:latin typeface="Josefin Sans"/>
                <a:ea typeface="Josefin Sans"/>
                <a:cs typeface="Josefin Sans"/>
                <a:sym typeface="Josefin Sans"/>
              </a:rPr>
              <a:t>Assessment:</a:t>
            </a:r>
            <a:endParaRPr b="1" i="0" sz="2000" u="none" cap="none" strike="noStrike">
              <a:solidFill>
                <a:srgbClr val="CAF0F8"/>
              </a:solidFill>
              <a:latin typeface="Josefin Sans"/>
              <a:ea typeface="Josefin Sans"/>
              <a:cs typeface="Josefin Sans"/>
              <a:sym typeface="Josefin Sans"/>
            </a:endParaRPr>
          </a:p>
          <a:p>
            <a:pPr indent="0" lvl="0" marL="0" marR="0" rtl="0" algn="l">
              <a:lnSpc>
                <a:spcPct val="100000"/>
              </a:lnSpc>
              <a:spcBef>
                <a:spcPts val="0"/>
              </a:spcBef>
              <a:spcAft>
                <a:spcPts val="0"/>
              </a:spcAft>
              <a:buClr>
                <a:srgbClr val="000000"/>
              </a:buClr>
              <a:buSzPts val="1000"/>
              <a:buFont typeface="Arial"/>
              <a:buNone/>
            </a:pPr>
            <a:r>
              <a:t/>
            </a:r>
            <a:endParaRPr b="1" i="0" sz="1000" u="none" cap="none" strike="noStrike">
              <a:solidFill>
                <a:srgbClr val="CAF0F8"/>
              </a:solidFill>
              <a:latin typeface="Josefin Sans"/>
              <a:ea typeface="Josefin Sans"/>
              <a:cs typeface="Josefin Sans"/>
              <a:sym typeface="Josefin Sans"/>
            </a:endParaRPr>
          </a:p>
          <a:p>
            <a:pPr indent="-342900" lvl="0" marL="457200" marR="0" rtl="0" algn="l">
              <a:lnSpc>
                <a:spcPct val="100000"/>
              </a:lnSpc>
              <a:spcBef>
                <a:spcPts val="0"/>
              </a:spcBef>
              <a:spcAft>
                <a:spcPts val="0"/>
              </a:spcAft>
              <a:buClr>
                <a:schemeClr val="lt1"/>
              </a:buClr>
              <a:buSzPts val="1800"/>
              <a:buFont typeface="Josefin Sans"/>
              <a:buAutoNum type="arabicPeriod"/>
            </a:pPr>
            <a:r>
              <a:rPr b="0" i="0" lang="en-US" sz="1800" u="none" cap="none" strike="noStrike">
                <a:solidFill>
                  <a:schemeClr val="lt1"/>
                </a:solidFill>
                <a:latin typeface="Josefin Sans"/>
                <a:ea typeface="Josefin Sans"/>
                <a:cs typeface="Josefin Sans"/>
                <a:sym typeface="Josefin Sans"/>
              </a:rPr>
              <a:t>Perform a diversity audit </a:t>
            </a:r>
            <a:endParaRPr b="0" i="0" sz="1800" u="none" cap="none" strike="noStrike">
              <a:solidFill>
                <a:schemeClr val="lt1"/>
              </a:solidFill>
              <a:latin typeface="Josefin Sans"/>
              <a:ea typeface="Josefin Sans"/>
              <a:cs typeface="Josefin Sans"/>
              <a:sym typeface="Josefin Sans"/>
            </a:endParaRPr>
          </a:p>
          <a:p>
            <a:pPr indent="-342900" lvl="0" marL="457200" marR="0" rtl="0" algn="l">
              <a:lnSpc>
                <a:spcPct val="100000"/>
              </a:lnSpc>
              <a:spcBef>
                <a:spcPts val="0"/>
              </a:spcBef>
              <a:spcAft>
                <a:spcPts val="0"/>
              </a:spcAft>
              <a:buClr>
                <a:schemeClr val="lt1"/>
              </a:buClr>
              <a:buSzPts val="1800"/>
              <a:buFont typeface="Josefin Sans"/>
              <a:buAutoNum type="arabicPeriod"/>
            </a:pPr>
            <a:r>
              <a:rPr b="0" i="0" lang="en-US" sz="1800" u="none" cap="none" strike="noStrike">
                <a:solidFill>
                  <a:schemeClr val="lt1"/>
                </a:solidFill>
                <a:latin typeface="Josefin Sans"/>
                <a:ea typeface="Josefin Sans"/>
                <a:cs typeface="Josefin Sans"/>
                <a:sym typeface="Josefin Sans"/>
              </a:rPr>
              <a:t>Annually review course syllabi and assignments </a:t>
            </a:r>
            <a:endParaRPr b="0" i="0" sz="1800" u="none" cap="none" strike="noStrike">
              <a:solidFill>
                <a:schemeClr val="lt1"/>
              </a:solidFill>
              <a:latin typeface="Josefin Sans"/>
              <a:ea typeface="Josefin Sans"/>
              <a:cs typeface="Josefin Sans"/>
              <a:sym typeface="Josefin Sans"/>
            </a:endParaRPr>
          </a:p>
          <a:p>
            <a:pPr indent="-342900" lvl="0" marL="457200" marR="0" rtl="0" algn="l">
              <a:lnSpc>
                <a:spcPct val="100000"/>
              </a:lnSpc>
              <a:spcBef>
                <a:spcPts val="0"/>
              </a:spcBef>
              <a:spcAft>
                <a:spcPts val="0"/>
              </a:spcAft>
              <a:buClr>
                <a:schemeClr val="lt1"/>
              </a:buClr>
              <a:buSzPts val="1800"/>
              <a:buFont typeface="Josefin Sans"/>
              <a:buAutoNum type="arabicPeriod"/>
            </a:pPr>
            <a:r>
              <a:rPr b="0" i="0" lang="en-US" sz="1800" u="none" cap="none" strike="noStrike">
                <a:solidFill>
                  <a:schemeClr val="lt1"/>
                </a:solidFill>
                <a:latin typeface="Josefin Sans"/>
                <a:ea typeface="Josefin Sans"/>
                <a:cs typeface="Josefin Sans"/>
                <a:sym typeface="Josefin Sans"/>
              </a:rPr>
              <a:t>Dedicate time at faculty meetings for resource sharing</a:t>
            </a:r>
            <a:endParaRPr b="0" i="0" sz="1800" u="none" cap="none" strike="noStrike">
              <a:solidFill>
                <a:schemeClr val="lt1"/>
              </a:solidFill>
              <a:latin typeface="Josefin Sans"/>
              <a:ea typeface="Josefin Sans"/>
              <a:cs typeface="Josefin Sans"/>
              <a:sym typeface="Josefin Sans"/>
            </a:endParaRPr>
          </a:p>
          <a:p>
            <a:pPr indent="-342900" lvl="0" marL="457200" marR="0" rtl="0" algn="l">
              <a:lnSpc>
                <a:spcPct val="100000"/>
              </a:lnSpc>
              <a:spcBef>
                <a:spcPts val="0"/>
              </a:spcBef>
              <a:spcAft>
                <a:spcPts val="0"/>
              </a:spcAft>
              <a:buClr>
                <a:schemeClr val="lt1"/>
              </a:buClr>
              <a:buSzPts val="1800"/>
              <a:buFont typeface="Josefin Sans"/>
              <a:buAutoNum type="arabicPeriod"/>
            </a:pPr>
            <a:r>
              <a:rPr b="0" i="0" lang="en-US" sz="1800" u="none" cap="none" strike="noStrike">
                <a:solidFill>
                  <a:schemeClr val="lt1"/>
                </a:solidFill>
                <a:latin typeface="Josefin Sans"/>
                <a:ea typeface="Josefin Sans"/>
                <a:cs typeface="Josefin Sans"/>
                <a:sym typeface="Josefin Sans"/>
              </a:rPr>
              <a:t>Review internship placements and project    development topics</a:t>
            </a:r>
            <a:endParaRPr b="0" i="0" sz="1800" u="none" cap="none" strike="noStrike">
              <a:solidFill>
                <a:schemeClr val="lt1"/>
              </a:solidFill>
              <a:latin typeface="Josefin Sans"/>
              <a:ea typeface="Josefin Sans"/>
              <a:cs typeface="Josefin Sans"/>
              <a:sym typeface="Josefin Sans"/>
            </a:endParaRPr>
          </a:p>
          <a:p>
            <a:pPr indent="-342900" lvl="0" marL="457200" marR="0" rtl="0" algn="l">
              <a:lnSpc>
                <a:spcPct val="100000"/>
              </a:lnSpc>
              <a:spcBef>
                <a:spcPts val="0"/>
              </a:spcBef>
              <a:spcAft>
                <a:spcPts val="0"/>
              </a:spcAft>
              <a:buClr>
                <a:schemeClr val="lt1"/>
              </a:buClr>
              <a:buSzPts val="1800"/>
              <a:buFont typeface="Josefin Sans"/>
              <a:buAutoNum type="arabicPeriod"/>
            </a:pPr>
            <a:r>
              <a:rPr b="0" i="0" lang="en-US" sz="1800" u="none" cap="none" strike="noStrike">
                <a:solidFill>
                  <a:schemeClr val="lt1"/>
                </a:solidFill>
                <a:latin typeface="Josefin Sans"/>
                <a:ea typeface="Josefin Sans"/>
                <a:cs typeface="Josefin Sans"/>
                <a:sym typeface="Josefin Sans"/>
              </a:rPr>
              <a:t>Evaluate the number of and satisfaction with program-sponsored diversity-related events</a:t>
            </a:r>
            <a:endParaRPr b="0" i="0" sz="1800" u="none" cap="none" strike="noStrike">
              <a:solidFill>
                <a:schemeClr val="lt1"/>
              </a:solidFill>
              <a:latin typeface="Josefin Sans"/>
              <a:ea typeface="Josefin Sans"/>
              <a:cs typeface="Josefin Sans"/>
              <a:sym typeface="Josefin Sans"/>
            </a:endParaRPr>
          </a:p>
          <a:p>
            <a:pPr indent="-342900" lvl="0" marL="457200" marR="0" rtl="0" algn="l">
              <a:lnSpc>
                <a:spcPct val="100000"/>
              </a:lnSpc>
              <a:spcBef>
                <a:spcPts val="0"/>
              </a:spcBef>
              <a:spcAft>
                <a:spcPts val="0"/>
              </a:spcAft>
              <a:buClr>
                <a:schemeClr val="lt1"/>
              </a:buClr>
              <a:buSzPts val="1800"/>
              <a:buFont typeface="Josefin Sans"/>
              <a:buAutoNum type="arabicPeriod"/>
            </a:pPr>
            <a:r>
              <a:rPr b="0" i="0" lang="en-US" sz="1800" u="none" cap="none" strike="noStrike">
                <a:solidFill>
                  <a:schemeClr val="lt1"/>
                </a:solidFill>
                <a:latin typeface="Josefin Sans"/>
                <a:ea typeface="Josefin Sans"/>
                <a:cs typeface="Josefin Sans"/>
                <a:sym typeface="Josefin Sans"/>
              </a:rPr>
              <a:t>Invite faculty to report on how issues of equity, inclusion, diversity, and justice are part of their teaching, research, and service work</a:t>
            </a:r>
            <a:endParaRPr b="0" i="0" sz="1800" u="none" cap="none" strike="noStrike">
              <a:solidFill>
                <a:schemeClr val="lt1"/>
              </a:solidFill>
              <a:latin typeface="Josefin Sans"/>
              <a:ea typeface="Josefin Sans"/>
              <a:cs typeface="Josefin Sans"/>
              <a:sym typeface="Josefin Sans"/>
            </a:endParaRPr>
          </a:p>
        </p:txBody>
      </p:sp>
      <p:sp>
        <p:nvSpPr>
          <p:cNvPr id="150" name="Google Shape;150;p18"/>
          <p:cNvSpPr txBox="1"/>
          <p:nvPr/>
        </p:nvSpPr>
        <p:spPr>
          <a:xfrm>
            <a:off x="12945350" y="5329650"/>
            <a:ext cx="5342700" cy="23088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rgbClr val="CAF0F8"/>
                </a:solidFill>
                <a:latin typeface="Josefin Sans"/>
                <a:ea typeface="Josefin Sans"/>
                <a:cs typeface="Josefin Sans"/>
                <a:sym typeface="Josefin Sans"/>
              </a:rPr>
              <a:t>Assessment:</a:t>
            </a:r>
            <a:endParaRPr b="1" i="0" sz="2000" u="none" cap="none" strike="noStrike">
              <a:solidFill>
                <a:srgbClr val="CAF0F8"/>
              </a:solidFill>
              <a:latin typeface="Josefin Sans"/>
              <a:ea typeface="Josefin Sans"/>
              <a:cs typeface="Josefin Sans"/>
              <a:sym typeface="Josefin Sans"/>
            </a:endParaRPr>
          </a:p>
          <a:p>
            <a:pPr indent="0" lvl="0" marL="0" marR="0" rtl="0" algn="l">
              <a:lnSpc>
                <a:spcPct val="100000"/>
              </a:lnSpc>
              <a:spcBef>
                <a:spcPts val="0"/>
              </a:spcBef>
              <a:spcAft>
                <a:spcPts val="0"/>
              </a:spcAft>
              <a:buClr>
                <a:srgbClr val="000000"/>
              </a:buClr>
              <a:buSzPts val="1000"/>
              <a:buFont typeface="Arial"/>
              <a:buNone/>
            </a:pPr>
            <a:r>
              <a:t/>
            </a:r>
            <a:endParaRPr b="1" i="0" sz="1000" u="none" cap="none" strike="noStrike">
              <a:solidFill>
                <a:srgbClr val="CAF0F8"/>
              </a:solidFill>
              <a:latin typeface="Josefin Sans"/>
              <a:ea typeface="Josefin Sans"/>
              <a:cs typeface="Josefin Sans"/>
              <a:sym typeface="Josefin Sans"/>
            </a:endParaRPr>
          </a:p>
          <a:p>
            <a:pPr indent="-342900" lvl="0" marL="457200" marR="0" rtl="0" algn="l">
              <a:lnSpc>
                <a:spcPct val="100000"/>
              </a:lnSpc>
              <a:spcBef>
                <a:spcPts val="0"/>
              </a:spcBef>
              <a:spcAft>
                <a:spcPts val="0"/>
              </a:spcAft>
              <a:buClr>
                <a:schemeClr val="lt1"/>
              </a:buClr>
              <a:buSzPts val="1800"/>
              <a:buFont typeface="Josefin Sans"/>
              <a:buAutoNum type="arabicPeriod"/>
            </a:pPr>
            <a:r>
              <a:rPr b="0" i="0" lang="en-US" sz="1800" u="none" cap="none" strike="noStrike">
                <a:solidFill>
                  <a:schemeClr val="lt1"/>
                </a:solidFill>
                <a:latin typeface="Josefin Sans"/>
                <a:ea typeface="Josefin Sans"/>
                <a:cs typeface="Josefin Sans"/>
                <a:sym typeface="Josefin Sans"/>
              </a:rPr>
              <a:t>Conduct a program climate study</a:t>
            </a:r>
            <a:endParaRPr b="0" i="0" sz="1800" u="none" cap="none" strike="noStrike">
              <a:solidFill>
                <a:schemeClr val="lt1"/>
              </a:solidFill>
              <a:latin typeface="Josefin Sans"/>
              <a:ea typeface="Josefin Sans"/>
              <a:cs typeface="Josefin Sans"/>
              <a:sym typeface="Josefin Sans"/>
            </a:endParaRPr>
          </a:p>
          <a:p>
            <a:pPr indent="-342900" lvl="0" marL="457200" marR="0" rtl="0" algn="l">
              <a:lnSpc>
                <a:spcPct val="100000"/>
              </a:lnSpc>
              <a:spcBef>
                <a:spcPts val="0"/>
              </a:spcBef>
              <a:spcAft>
                <a:spcPts val="0"/>
              </a:spcAft>
              <a:buClr>
                <a:schemeClr val="lt1"/>
              </a:buClr>
              <a:buSzPts val="1800"/>
              <a:buFont typeface="Josefin Sans"/>
              <a:buAutoNum type="arabicPeriod"/>
            </a:pPr>
            <a:r>
              <a:rPr b="0" i="0" lang="en-US" sz="1800" u="none" cap="none" strike="noStrike">
                <a:solidFill>
                  <a:schemeClr val="lt1"/>
                </a:solidFill>
                <a:latin typeface="Josefin Sans"/>
                <a:ea typeface="Josefin Sans"/>
                <a:cs typeface="Josefin Sans"/>
                <a:sym typeface="Josefin Sans"/>
              </a:rPr>
              <a:t>Monitor publications, posts, newsletters, and blogs for consistent publishing of diversity topics </a:t>
            </a:r>
            <a:endParaRPr b="0" i="0" sz="1800" u="none" cap="none" strike="noStrike">
              <a:solidFill>
                <a:schemeClr val="lt1"/>
              </a:solidFill>
              <a:latin typeface="Josefin Sans"/>
              <a:ea typeface="Josefin Sans"/>
              <a:cs typeface="Josefin Sans"/>
              <a:sym typeface="Josefin Sans"/>
            </a:endParaRPr>
          </a:p>
          <a:p>
            <a:pPr indent="-342900" lvl="0" marL="457200" marR="0" rtl="0" algn="l">
              <a:lnSpc>
                <a:spcPct val="100000"/>
              </a:lnSpc>
              <a:spcBef>
                <a:spcPts val="0"/>
              </a:spcBef>
              <a:spcAft>
                <a:spcPts val="0"/>
              </a:spcAft>
              <a:buClr>
                <a:schemeClr val="lt1"/>
              </a:buClr>
              <a:buSzPts val="1800"/>
              <a:buFont typeface="Josefin Sans"/>
              <a:buAutoNum type="arabicPeriod"/>
            </a:pPr>
            <a:r>
              <a:rPr b="0" i="0" lang="en-US" sz="1800" u="none" cap="none" strike="noStrike">
                <a:solidFill>
                  <a:schemeClr val="lt1"/>
                </a:solidFill>
                <a:latin typeface="Josefin Sans"/>
                <a:ea typeface="Josefin Sans"/>
                <a:cs typeface="Josefin Sans"/>
                <a:sym typeface="Josefin Sans"/>
              </a:rPr>
              <a:t>Analyze the number and demographics of participants in program-sponsored events</a:t>
            </a:r>
            <a:endParaRPr b="0" i="0" sz="1800" u="none" cap="none" strike="noStrike">
              <a:solidFill>
                <a:schemeClr val="lt1"/>
              </a:solidFill>
              <a:latin typeface="Josefin Sans"/>
              <a:ea typeface="Josefin Sans"/>
              <a:cs typeface="Josefin Sans"/>
              <a:sym typeface="Josefin Sans"/>
            </a:endParaRPr>
          </a:p>
        </p:txBody>
      </p:sp>
    </p:spTree>
  </p:cSld>
  <p:clrMapOvr>
    <a:masterClrMapping/>
  </p:clrMapOvr>
  <p:transition spd="slow">
    <p:push/>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3E8A"/>
        </a:solidFill>
      </p:bgPr>
    </p:bg>
    <p:spTree>
      <p:nvGrpSpPr>
        <p:cNvPr id="154" name="Shape 154"/>
        <p:cNvGrpSpPr/>
        <p:nvPr/>
      </p:nvGrpSpPr>
      <p:grpSpPr>
        <a:xfrm>
          <a:off x="0" y="0"/>
          <a:ext cx="0" cy="0"/>
          <a:chOff x="0" y="0"/>
          <a:chExt cx="0" cy="0"/>
        </a:xfrm>
      </p:grpSpPr>
      <p:sp>
        <p:nvSpPr>
          <p:cNvPr id="155" name="Google Shape;155;p19"/>
          <p:cNvSpPr txBox="1"/>
          <p:nvPr/>
        </p:nvSpPr>
        <p:spPr>
          <a:xfrm>
            <a:off x="708900" y="2463913"/>
            <a:ext cx="16870200" cy="615600"/>
          </a:xfrm>
          <a:prstGeom prst="rect">
            <a:avLst/>
          </a:prstGeom>
          <a:noFill/>
          <a:ln>
            <a:noFill/>
          </a:ln>
        </p:spPr>
        <p:txBody>
          <a:bodyPr anchorCtr="0" anchor="t" bIns="0" lIns="0" spcFirstLastPara="1" rIns="0" wrap="square" tIns="0">
            <a:spAutoFit/>
          </a:bodyPr>
          <a:lstStyle/>
          <a:p>
            <a:pPr indent="0" lvl="0" marL="45720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lt1"/>
                </a:solidFill>
                <a:latin typeface="Josefin Sans"/>
                <a:ea typeface="Josefin Sans"/>
                <a:cs typeface="Josefin Sans"/>
                <a:sym typeface="Josefin Sans"/>
              </a:rPr>
              <a:t>Our mission is to prepare public service leaders. Upon graduation, our students will have the ability to think critically and creatively about public issues, the dedication and capacity to serve a diverse community and the skills to enter a professional position in a public organization. </a:t>
            </a:r>
            <a:endParaRPr b="0" i="0" sz="1000" u="none" cap="none" strike="noStrike">
              <a:solidFill>
                <a:schemeClr val="lt1"/>
              </a:solidFill>
              <a:latin typeface="Josefin Sans"/>
              <a:ea typeface="Josefin Sans"/>
              <a:cs typeface="Josefin Sans"/>
              <a:sym typeface="Josefin Sans"/>
            </a:endParaRPr>
          </a:p>
        </p:txBody>
      </p:sp>
      <p:sp>
        <p:nvSpPr>
          <p:cNvPr id="156" name="Google Shape;156;p19"/>
          <p:cNvSpPr txBox="1"/>
          <p:nvPr/>
        </p:nvSpPr>
        <p:spPr>
          <a:xfrm>
            <a:off x="1028700" y="399150"/>
            <a:ext cx="16523100" cy="3349200"/>
          </a:xfrm>
          <a:prstGeom prst="rect">
            <a:avLst/>
          </a:prstGeom>
          <a:noFill/>
          <a:ln>
            <a:noFill/>
          </a:ln>
        </p:spPr>
        <p:txBody>
          <a:bodyPr anchorCtr="0" anchor="t" bIns="0" lIns="0" spcFirstLastPara="1" rIns="0" wrap="square" tIns="0">
            <a:spAutoFit/>
          </a:bodyPr>
          <a:lstStyle/>
          <a:p>
            <a:pPr indent="0" lvl="0" marL="0" marR="0" rtl="0" algn="ctr">
              <a:lnSpc>
                <a:spcPct val="90000"/>
              </a:lnSpc>
              <a:spcBef>
                <a:spcPts val="0"/>
              </a:spcBef>
              <a:spcAft>
                <a:spcPts val="0"/>
              </a:spcAft>
              <a:buClr>
                <a:srgbClr val="000000"/>
              </a:buClr>
              <a:buSzPts val="4400"/>
              <a:buFont typeface="Arial"/>
              <a:buNone/>
            </a:pPr>
            <a:r>
              <a:rPr b="0" i="0" lang="en-US" sz="7200" u="none" cap="none" strike="noStrike">
                <a:solidFill>
                  <a:schemeClr val="lt1"/>
                </a:solidFill>
                <a:latin typeface="Josefin Sans"/>
                <a:ea typeface="Josefin Sans"/>
                <a:cs typeface="Josefin Sans"/>
                <a:sym typeface="Josefin Sans"/>
              </a:rPr>
              <a:t>Feedback</a:t>
            </a:r>
            <a:endParaRPr b="0" i="0" sz="7200" u="none" cap="none" strike="noStrike">
              <a:solidFill>
                <a:schemeClr val="lt1"/>
              </a:solidFill>
              <a:latin typeface="Josefin Sans"/>
              <a:ea typeface="Josefin Sans"/>
              <a:cs typeface="Josefin Sans"/>
              <a:sym typeface="Josefin Sans"/>
            </a:endParaRPr>
          </a:p>
          <a:p>
            <a:pPr indent="0" lvl="0" marL="0" marR="0" rtl="0" algn="l">
              <a:lnSpc>
                <a:spcPct val="90000"/>
              </a:lnSpc>
              <a:spcBef>
                <a:spcPts val="0"/>
              </a:spcBef>
              <a:spcAft>
                <a:spcPts val="0"/>
              </a:spcAft>
              <a:buClr>
                <a:srgbClr val="000000"/>
              </a:buClr>
              <a:buSzPts val="4400"/>
              <a:buFont typeface="Arial"/>
              <a:buNone/>
            </a:pPr>
            <a:r>
              <a:t/>
            </a:r>
            <a:endParaRPr b="0" i="0" sz="7200" u="none" cap="none" strike="noStrike">
              <a:solidFill>
                <a:schemeClr val="lt1"/>
              </a:solidFill>
              <a:latin typeface="Josefin Sans"/>
              <a:ea typeface="Josefin Sans"/>
              <a:cs typeface="Josefin Sans"/>
              <a:sym typeface="Josefin Sans"/>
            </a:endParaRPr>
          </a:p>
          <a:p>
            <a:pPr indent="0" lvl="0" marL="0" marR="0" rtl="0" algn="ctr">
              <a:lnSpc>
                <a:spcPct val="120002"/>
              </a:lnSpc>
              <a:spcBef>
                <a:spcPts val="0"/>
              </a:spcBef>
              <a:spcAft>
                <a:spcPts val="0"/>
              </a:spcAft>
              <a:buClr>
                <a:srgbClr val="000000"/>
              </a:buClr>
              <a:buSzPts val="8799"/>
              <a:buFont typeface="Arial"/>
              <a:buNone/>
            </a:pPr>
            <a:r>
              <a:t/>
            </a:r>
            <a:endParaRPr b="0" i="0" sz="8799" u="none" cap="none" strike="noStrike">
              <a:solidFill>
                <a:srgbClr val="FFFFFF"/>
              </a:solidFill>
              <a:latin typeface="Josefin Sans"/>
              <a:ea typeface="Josefin Sans"/>
              <a:cs typeface="Josefin Sans"/>
              <a:sym typeface="Josefin Sans"/>
            </a:endParaRPr>
          </a:p>
        </p:txBody>
      </p:sp>
      <p:sp>
        <p:nvSpPr>
          <p:cNvPr id="157" name="Google Shape;157;p19"/>
          <p:cNvSpPr txBox="1"/>
          <p:nvPr/>
        </p:nvSpPr>
        <p:spPr>
          <a:xfrm>
            <a:off x="341671" y="1796550"/>
            <a:ext cx="18469800" cy="9543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3000"/>
              <a:buFont typeface="Arial"/>
              <a:buNone/>
            </a:pPr>
            <a:r>
              <a:rPr b="1" i="0" lang="en-US" sz="3000" u="none" cap="none" strike="noStrike">
                <a:solidFill>
                  <a:srgbClr val="CAF0F8"/>
                </a:solidFill>
                <a:latin typeface="Josefin Sans"/>
                <a:ea typeface="Josefin Sans"/>
                <a:cs typeface="Josefin Sans"/>
                <a:sym typeface="Josefin Sans"/>
              </a:rPr>
              <a:t>MPA Diversity &amp; Inclusion Plan</a:t>
            </a:r>
            <a:endParaRPr b="1" i="0" sz="3000" u="none" cap="none" strike="noStrike">
              <a:solidFill>
                <a:srgbClr val="CAF0F8"/>
              </a:solidFill>
              <a:latin typeface="Josefin Sans"/>
              <a:ea typeface="Josefin Sans"/>
              <a:cs typeface="Josefin Sans"/>
              <a:sym typeface="Josefin Sans"/>
            </a:endParaRPr>
          </a:p>
          <a:p>
            <a:pPr indent="0" lvl="0" marL="0" marR="0" rtl="0" algn="l">
              <a:lnSpc>
                <a:spcPct val="130000"/>
              </a:lnSpc>
              <a:spcBef>
                <a:spcPts val="0"/>
              </a:spcBef>
              <a:spcAft>
                <a:spcPts val="0"/>
              </a:spcAft>
              <a:buClr>
                <a:srgbClr val="000000"/>
              </a:buClr>
              <a:buSzPts val="3200"/>
              <a:buFont typeface="Arial"/>
              <a:buNone/>
            </a:pPr>
            <a:r>
              <a:t/>
            </a:r>
            <a:endParaRPr b="0" i="0" sz="3200" u="none" cap="none" strike="noStrike">
              <a:solidFill>
                <a:srgbClr val="CAF0F8"/>
              </a:solidFill>
              <a:latin typeface="Josefin Sans"/>
              <a:ea typeface="Josefin Sans"/>
              <a:cs typeface="Josefin Sans"/>
              <a:sym typeface="Josefin Sans"/>
            </a:endParaRPr>
          </a:p>
        </p:txBody>
      </p:sp>
      <p:pic>
        <p:nvPicPr>
          <p:cNvPr id="158" name="Google Shape;158;p19"/>
          <p:cNvPicPr preferRelativeResize="0"/>
          <p:nvPr/>
        </p:nvPicPr>
        <p:blipFill rotWithShape="1">
          <a:blip r:embed="rId3">
            <a:alphaModFix amt="25000"/>
          </a:blip>
          <a:srcRect b="0" l="1130" r="-1129" t="0"/>
          <a:stretch/>
        </p:blipFill>
        <p:spPr>
          <a:xfrm>
            <a:off x="-170925" y="7010050"/>
            <a:ext cx="18922353" cy="3575675"/>
          </a:xfrm>
          <a:prstGeom prst="rect">
            <a:avLst/>
          </a:prstGeom>
          <a:noFill/>
          <a:ln>
            <a:noFill/>
          </a:ln>
        </p:spPr>
      </p:pic>
      <p:sp>
        <p:nvSpPr>
          <p:cNvPr id="159" name="Google Shape;159;p19"/>
          <p:cNvSpPr txBox="1"/>
          <p:nvPr/>
        </p:nvSpPr>
        <p:spPr>
          <a:xfrm>
            <a:off x="430225" y="3482850"/>
            <a:ext cx="4698600" cy="9234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rgbClr val="CAF0F8"/>
                </a:solidFill>
                <a:latin typeface="Josefin Sans"/>
                <a:ea typeface="Josefin Sans"/>
                <a:cs typeface="Josefin Sans"/>
                <a:sym typeface="Josefin Sans"/>
              </a:rPr>
              <a:t>Recruiting &amp; Retention</a:t>
            </a:r>
            <a:endParaRPr b="1" i="0" sz="2800" u="none" cap="none" strike="noStrike">
              <a:solidFill>
                <a:srgbClr val="CAF0F8"/>
              </a:solidFill>
              <a:latin typeface="Josefin Sans"/>
              <a:ea typeface="Josefin Sans"/>
              <a:cs typeface="Josefin Sans"/>
              <a:sym typeface="Josefin Sans"/>
            </a:endParaRPr>
          </a:p>
          <a:p>
            <a:pPr indent="0" lvl="0" marL="0" marR="0" rtl="0" algn="l">
              <a:lnSpc>
                <a:spcPct val="130000"/>
              </a:lnSpc>
              <a:spcBef>
                <a:spcPts val="0"/>
              </a:spcBef>
              <a:spcAft>
                <a:spcPts val="0"/>
              </a:spcAft>
              <a:buClr>
                <a:srgbClr val="000000"/>
              </a:buClr>
              <a:buSzPts val="3200"/>
              <a:buFont typeface="Arial"/>
              <a:buNone/>
            </a:pPr>
            <a:r>
              <a:t/>
            </a:r>
            <a:endParaRPr b="0" i="0" sz="3200" u="none" cap="none" strike="noStrike">
              <a:solidFill>
                <a:srgbClr val="CAF0F8"/>
              </a:solidFill>
              <a:latin typeface="Josefin Sans"/>
              <a:ea typeface="Josefin Sans"/>
              <a:cs typeface="Josefin Sans"/>
              <a:sym typeface="Josefin Sans"/>
            </a:endParaRPr>
          </a:p>
        </p:txBody>
      </p:sp>
      <p:sp>
        <p:nvSpPr>
          <p:cNvPr id="160" name="Google Shape;160;p19"/>
          <p:cNvSpPr txBox="1"/>
          <p:nvPr/>
        </p:nvSpPr>
        <p:spPr>
          <a:xfrm>
            <a:off x="6149538" y="3482850"/>
            <a:ext cx="6281400" cy="12468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rgbClr val="CAF0F8"/>
                </a:solidFill>
                <a:latin typeface="Josefin Sans"/>
                <a:ea typeface="Josefin Sans"/>
                <a:cs typeface="Josefin Sans"/>
                <a:sym typeface="Josefin Sans"/>
              </a:rPr>
              <a:t>Curriculum, Experiential Learning, and Programming</a:t>
            </a:r>
            <a:endParaRPr b="1" i="0" sz="2800" u="none" cap="none" strike="noStrike">
              <a:solidFill>
                <a:srgbClr val="CAF0F8"/>
              </a:solidFill>
              <a:latin typeface="Josefin Sans"/>
              <a:ea typeface="Josefin Sans"/>
              <a:cs typeface="Josefin Sans"/>
              <a:sym typeface="Josefin Sans"/>
            </a:endParaRPr>
          </a:p>
          <a:p>
            <a:pPr indent="0" lvl="0" marL="0" marR="0" rtl="0" algn="l">
              <a:lnSpc>
                <a:spcPct val="130000"/>
              </a:lnSpc>
              <a:spcBef>
                <a:spcPts val="0"/>
              </a:spcBef>
              <a:spcAft>
                <a:spcPts val="0"/>
              </a:spcAft>
              <a:buClr>
                <a:srgbClr val="000000"/>
              </a:buClr>
              <a:buSzPts val="2500"/>
              <a:buFont typeface="Arial"/>
              <a:buNone/>
            </a:pPr>
            <a:r>
              <a:t/>
            </a:r>
            <a:endParaRPr b="0" i="0" sz="2500" u="none" cap="none" strike="noStrike">
              <a:solidFill>
                <a:schemeClr val="lt1"/>
              </a:solidFill>
              <a:latin typeface="Josefin Sans"/>
              <a:ea typeface="Josefin Sans"/>
              <a:cs typeface="Josefin Sans"/>
              <a:sym typeface="Josefin Sans"/>
            </a:endParaRPr>
          </a:p>
        </p:txBody>
      </p:sp>
      <p:sp>
        <p:nvSpPr>
          <p:cNvPr id="161" name="Google Shape;161;p19"/>
          <p:cNvSpPr txBox="1"/>
          <p:nvPr/>
        </p:nvSpPr>
        <p:spPr>
          <a:xfrm>
            <a:off x="13451675" y="3429000"/>
            <a:ext cx="4698600" cy="9234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rgbClr val="CAF0F8"/>
                </a:solidFill>
                <a:latin typeface="Josefin Sans"/>
                <a:ea typeface="Josefin Sans"/>
                <a:cs typeface="Josefin Sans"/>
                <a:sym typeface="Josefin Sans"/>
              </a:rPr>
              <a:t>Inclusive Environment</a:t>
            </a:r>
            <a:endParaRPr b="1" i="0" sz="2800" u="none" cap="none" strike="noStrike">
              <a:solidFill>
                <a:srgbClr val="CAF0F8"/>
              </a:solidFill>
              <a:latin typeface="Josefin Sans"/>
              <a:ea typeface="Josefin Sans"/>
              <a:cs typeface="Josefin Sans"/>
              <a:sym typeface="Josefin Sans"/>
            </a:endParaRPr>
          </a:p>
          <a:p>
            <a:pPr indent="0" lvl="0" marL="0" marR="0" rtl="0" algn="l">
              <a:lnSpc>
                <a:spcPct val="130000"/>
              </a:lnSpc>
              <a:spcBef>
                <a:spcPts val="0"/>
              </a:spcBef>
              <a:spcAft>
                <a:spcPts val="0"/>
              </a:spcAft>
              <a:buClr>
                <a:srgbClr val="000000"/>
              </a:buClr>
              <a:buSzPts val="3200"/>
              <a:buFont typeface="Arial"/>
              <a:buNone/>
            </a:pPr>
            <a:r>
              <a:t/>
            </a:r>
            <a:endParaRPr b="0" i="0" sz="3200" u="none" cap="none" strike="noStrike">
              <a:solidFill>
                <a:srgbClr val="CAF0F8"/>
              </a:solidFill>
              <a:latin typeface="Josefin Sans"/>
              <a:ea typeface="Josefin Sans"/>
              <a:cs typeface="Josefin Sans"/>
              <a:sym typeface="Josefin Sans"/>
            </a:endParaRPr>
          </a:p>
        </p:txBody>
      </p:sp>
      <p:sp>
        <p:nvSpPr>
          <p:cNvPr id="162" name="Google Shape;162;p19"/>
          <p:cNvSpPr txBox="1"/>
          <p:nvPr/>
        </p:nvSpPr>
        <p:spPr>
          <a:xfrm>
            <a:off x="847975" y="4070475"/>
            <a:ext cx="3863100" cy="923400"/>
          </a:xfrm>
          <a:prstGeom prst="rect">
            <a:avLst/>
          </a:prstGeom>
          <a:noFill/>
          <a:ln>
            <a:noFill/>
          </a:ln>
        </p:spPr>
        <p:txBody>
          <a:bodyPr anchorCtr="0" anchor="t" bIns="91425" lIns="91425" spcFirstLastPara="1" rIns="91425" wrap="square" tIns="91425">
            <a:spAutoFit/>
          </a:bodyPr>
          <a:lstStyle/>
          <a:p>
            <a:pPr indent="-91440" lvl="0" marL="91440" marR="0" rtl="0" algn="ctr">
              <a:lnSpc>
                <a:spcPct val="100000"/>
              </a:lnSpc>
              <a:spcBef>
                <a:spcPts val="0"/>
              </a:spcBef>
              <a:spcAft>
                <a:spcPts val="0"/>
              </a:spcAft>
              <a:buClr>
                <a:srgbClr val="000000"/>
              </a:buClr>
              <a:buSzPts val="1600"/>
              <a:buFont typeface="Arial"/>
              <a:buNone/>
            </a:pPr>
            <a:r>
              <a:rPr b="1" i="0" lang="en-US" sz="1600" u="none" cap="none" strike="noStrike">
                <a:solidFill>
                  <a:srgbClr val="CAF0F8"/>
                </a:solidFill>
                <a:latin typeface="Josefin Sans"/>
                <a:ea typeface="Josefin Sans"/>
                <a:cs typeface="Josefin Sans"/>
                <a:sym typeface="Josefin Sans"/>
              </a:rPr>
              <a:t>Goal 1:</a:t>
            </a:r>
            <a:r>
              <a:rPr b="0" i="0" lang="en-US" sz="1600" u="none" cap="none" strike="noStrike">
                <a:solidFill>
                  <a:srgbClr val="CAF0F8"/>
                </a:solidFill>
                <a:latin typeface="Josefin Sans"/>
                <a:ea typeface="Josefin Sans"/>
                <a:cs typeface="Josefin Sans"/>
                <a:sym typeface="Josefin Sans"/>
              </a:rPr>
              <a:t> </a:t>
            </a:r>
            <a:r>
              <a:rPr b="0" i="0" lang="en-US" sz="1600" u="none" cap="none" strike="noStrike">
                <a:solidFill>
                  <a:schemeClr val="lt1"/>
                </a:solidFill>
                <a:latin typeface="Josefin Sans"/>
                <a:ea typeface="Josefin Sans"/>
                <a:cs typeface="Josefin Sans"/>
                <a:sym typeface="Josefin Sans"/>
              </a:rPr>
              <a:t>Recruit and retain greater numbers of students and faculty from historically underrepresented groups</a:t>
            </a:r>
            <a:endParaRPr b="0" i="0" sz="1600" u="none" cap="none" strike="noStrike">
              <a:solidFill>
                <a:schemeClr val="lt1"/>
              </a:solidFill>
              <a:latin typeface="Josefin Sans"/>
              <a:ea typeface="Josefin Sans"/>
              <a:cs typeface="Josefin Sans"/>
              <a:sym typeface="Josefin Sans"/>
            </a:endParaRPr>
          </a:p>
        </p:txBody>
      </p:sp>
      <p:sp>
        <p:nvSpPr>
          <p:cNvPr id="163" name="Google Shape;163;p19"/>
          <p:cNvSpPr txBox="1"/>
          <p:nvPr/>
        </p:nvSpPr>
        <p:spPr>
          <a:xfrm>
            <a:off x="6238100" y="4406250"/>
            <a:ext cx="6281400" cy="923400"/>
          </a:xfrm>
          <a:prstGeom prst="rect">
            <a:avLst/>
          </a:prstGeom>
          <a:noFill/>
          <a:ln>
            <a:noFill/>
          </a:ln>
        </p:spPr>
        <p:txBody>
          <a:bodyPr anchorCtr="0" anchor="t" bIns="91425" lIns="91425" spcFirstLastPara="1" rIns="91425" wrap="square" tIns="91425">
            <a:spAutoFit/>
          </a:bodyPr>
          <a:lstStyle/>
          <a:p>
            <a:pPr indent="-91440" lvl="0" marL="91440" marR="0" rtl="0" algn="ctr">
              <a:lnSpc>
                <a:spcPct val="100000"/>
              </a:lnSpc>
              <a:spcBef>
                <a:spcPts val="0"/>
              </a:spcBef>
              <a:spcAft>
                <a:spcPts val="0"/>
              </a:spcAft>
              <a:buClr>
                <a:srgbClr val="000000"/>
              </a:buClr>
              <a:buSzPts val="1600"/>
              <a:buFont typeface="Arial"/>
              <a:buNone/>
            </a:pPr>
            <a:r>
              <a:rPr b="1" i="0" lang="en-US" sz="1600" u="none" cap="none" strike="noStrike">
                <a:solidFill>
                  <a:srgbClr val="CAF0F8"/>
                </a:solidFill>
                <a:latin typeface="Josefin Sans"/>
                <a:ea typeface="Josefin Sans"/>
                <a:cs typeface="Josefin Sans"/>
                <a:sym typeface="Josefin Sans"/>
              </a:rPr>
              <a:t>Goal 2:</a:t>
            </a:r>
            <a:r>
              <a:rPr b="0" i="0" lang="en-US" sz="1600" u="none" cap="none" strike="noStrike">
                <a:solidFill>
                  <a:srgbClr val="CAF0F8"/>
                </a:solidFill>
                <a:latin typeface="Josefin Sans"/>
                <a:ea typeface="Josefin Sans"/>
                <a:cs typeface="Josefin Sans"/>
                <a:sym typeface="Josefin Sans"/>
              </a:rPr>
              <a:t> </a:t>
            </a:r>
            <a:r>
              <a:rPr b="0" i="0" lang="en-US" sz="1600" u="none" cap="none" strike="noStrike">
                <a:solidFill>
                  <a:schemeClr val="lt1"/>
                </a:solidFill>
                <a:latin typeface="Josefin Sans"/>
                <a:ea typeface="Josefin Sans"/>
                <a:cs typeface="Josefin Sans"/>
                <a:sym typeface="Josefin Sans"/>
              </a:rPr>
              <a:t>Integrate topics of diversity, equity, inclusion, and justice into the curriculum, in program activities, and in experiential learning opportunities</a:t>
            </a:r>
            <a:endParaRPr b="0" i="0" sz="1600" u="none" cap="none" strike="noStrike">
              <a:solidFill>
                <a:schemeClr val="lt1"/>
              </a:solidFill>
              <a:latin typeface="Josefin Sans"/>
              <a:ea typeface="Josefin Sans"/>
              <a:cs typeface="Josefin Sans"/>
              <a:sym typeface="Josefin Sans"/>
            </a:endParaRPr>
          </a:p>
        </p:txBody>
      </p:sp>
      <p:sp>
        <p:nvSpPr>
          <p:cNvPr id="164" name="Google Shape;164;p19"/>
          <p:cNvSpPr txBox="1"/>
          <p:nvPr/>
        </p:nvSpPr>
        <p:spPr>
          <a:xfrm>
            <a:off x="14046525" y="4070475"/>
            <a:ext cx="3523800" cy="1169700"/>
          </a:xfrm>
          <a:prstGeom prst="rect">
            <a:avLst/>
          </a:prstGeom>
          <a:noFill/>
          <a:ln>
            <a:noFill/>
          </a:ln>
        </p:spPr>
        <p:txBody>
          <a:bodyPr anchorCtr="0" anchor="t" bIns="91425" lIns="91425" spcFirstLastPara="1" rIns="91425" wrap="square" tIns="91425">
            <a:spAutoFit/>
          </a:bodyPr>
          <a:lstStyle/>
          <a:p>
            <a:pPr indent="-91440" lvl="0" marL="91440" marR="0" rtl="0" algn="ctr">
              <a:lnSpc>
                <a:spcPct val="100000"/>
              </a:lnSpc>
              <a:spcBef>
                <a:spcPts val="0"/>
              </a:spcBef>
              <a:spcAft>
                <a:spcPts val="0"/>
              </a:spcAft>
              <a:buClr>
                <a:srgbClr val="000000"/>
              </a:buClr>
              <a:buSzPts val="1600"/>
              <a:buFont typeface="Arial"/>
              <a:buNone/>
            </a:pPr>
            <a:r>
              <a:rPr b="1" i="0" lang="en-US" sz="1600" u="none" cap="none" strike="noStrike">
                <a:solidFill>
                  <a:srgbClr val="CAF0F8"/>
                </a:solidFill>
                <a:latin typeface="Josefin Sans"/>
                <a:ea typeface="Josefin Sans"/>
                <a:cs typeface="Josefin Sans"/>
                <a:sym typeface="Josefin Sans"/>
              </a:rPr>
              <a:t>Goal 3:</a:t>
            </a:r>
            <a:r>
              <a:rPr b="0" i="0" lang="en-US" sz="1600" u="none" cap="none" strike="noStrike">
                <a:solidFill>
                  <a:srgbClr val="CAF0F8"/>
                </a:solidFill>
                <a:latin typeface="Josefin Sans"/>
                <a:ea typeface="Josefin Sans"/>
                <a:cs typeface="Josefin Sans"/>
                <a:sym typeface="Josefin Sans"/>
              </a:rPr>
              <a:t> </a:t>
            </a:r>
            <a:r>
              <a:rPr b="0" i="0" lang="en-US" sz="1600" u="none" cap="none" strike="noStrike">
                <a:solidFill>
                  <a:schemeClr val="lt1"/>
                </a:solidFill>
                <a:latin typeface="Josefin Sans"/>
                <a:ea typeface="Josefin Sans"/>
                <a:cs typeface="Josefin Sans"/>
                <a:sym typeface="Josefin Sans"/>
              </a:rPr>
              <a:t>Nurture a positive and supportive environment for those from diverse backgrounds and underrepresented identity groups</a:t>
            </a:r>
            <a:endParaRPr b="0" i="0" sz="1600" u="none" cap="none" strike="noStrike">
              <a:solidFill>
                <a:schemeClr val="lt1"/>
              </a:solidFill>
              <a:latin typeface="Josefin Sans"/>
              <a:ea typeface="Josefin Sans"/>
              <a:cs typeface="Josefin Sans"/>
              <a:sym typeface="Josefin Sans"/>
            </a:endParaRPr>
          </a:p>
        </p:txBody>
      </p:sp>
      <p:sp>
        <p:nvSpPr>
          <p:cNvPr id="165" name="Google Shape;165;p19"/>
          <p:cNvSpPr txBox="1"/>
          <p:nvPr/>
        </p:nvSpPr>
        <p:spPr>
          <a:xfrm>
            <a:off x="430225" y="5329650"/>
            <a:ext cx="5040300" cy="2784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rgbClr val="CAF0F8"/>
                </a:solidFill>
                <a:latin typeface="Josefin Sans"/>
                <a:ea typeface="Josefin Sans"/>
                <a:cs typeface="Josefin Sans"/>
                <a:sym typeface="Josefin Sans"/>
              </a:rPr>
              <a:t>Feedback (Closing the Loop):</a:t>
            </a:r>
            <a:endParaRPr b="1" i="0" sz="2400" u="none" cap="none" strike="noStrike">
              <a:solidFill>
                <a:srgbClr val="CAF0F8"/>
              </a:solidFill>
              <a:latin typeface="Josefin Sans"/>
              <a:ea typeface="Josefin Sans"/>
              <a:cs typeface="Josefin Sans"/>
              <a:sym typeface="Josefin Sans"/>
            </a:endParaRPr>
          </a:p>
          <a:p>
            <a:pPr indent="0" lvl="0" marL="0" marR="0" rtl="0" algn="l">
              <a:lnSpc>
                <a:spcPct val="100000"/>
              </a:lnSpc>
              <a:spcBef>
                <a:spcPts val="0"/>
              </a:spcBef>
              <a:spcAft>
                <a:spcPts val="0"/>
              </a:spcAft>
              <a:buClr>
                <a:srgbClr val="000000"/>
              </a:buClr>
              <a:buSzPts val="800"/>
              <a:buFont typeface="Arial"/>
              <a:buNone/>
            </a:pPr>
            <a:r>
              <a:t/>
            </a:r>
            <a:endParaRPr b="1" i="0" sz="800" u="none" cap="none" strike="noStrike">
              <a:solidFill>
                <a:srgbClr val="CAF0F8"/>
              </a:solidFill>
              <a:latin typeface="Josefin Sans"/>
              <a:ea typeface="Josefin Sans"/>
              <a:cs typeface="Josefin Sans"/>
              <a:sym typeface="Josefin Sans"/>
            </a:endParaRPr>
          </a:p>
          <a:p>
            <a:pPr indent="-381000" lvl="0" marL="457200" marR="0" rtl="0" algn="l">
              <a:lnSpc>
                <a:spcPct val="100000"/>
              </a:lnSpc>
              <a:spcBef>
                <a:spcPts val="0"/>
              </a:spcBef>
              <a:spcAft>
                <a:spcPts val="0"/>
              </a:spcAft>
              <a:buClr>
                <a:schemeClr val="lt1"/>
              </a:buClr>
              <a:buSzPts val="2400"/>
              <a:buFont typeface="Josefin Sans"/>
              <a:buChar char="●"/>
            </a:pPr>
            <a:r>
              <a:rPr b="0" i="0" lang="en-US" sz="2400" u="none" cap="none" strike="noStrike">
                <a:solidFill>
                  <a:schemeClr val="lt1"/>
                </a:solidFill>
                <a:latin typeface="Josefin Sans"/>
                <a:ea typeface="Josefin Sans"/>
                <a:cs typeface="Josefin Sans"/>
                <a:sym typeface="Josefin Sans"/>
              </a:rPr>
              <a:t>This is where you provide actions your program has taken in response to the data collected through the assessment process</a:t>
            </a:r>
            <a:endParaRPr b="0" i="0" sz="2400" u="none" cap="none" strike="noStrike">
              <a:solidFill>
                <a:schemeClr val="lt1"/>
              </a:solidFill>
              <a:latin typeface="Josefin Sans"/>
              <a:ea typeface="Josefin Sans"/>
              <a:cs typeface="Josefin Sans"/>
              <a:sym typeface="Josefin Sans"/>
            </a:endParaRPr>
          </a:p>
          <a:p>
            <a:pPr indent="0" lvl="0" marL="457200" marR="0" rtl="0" algn="l">
              <a:lnSpc>
                <a:spcPct val="94000"/>
              </a:lnSpc>
              <a:spcBef>
                <a:spcPts val="0"/>
              </a:spcBef>
              <a:spcAft>
                <a:spcPts val="0"/>
              </a:spcAft>
              <a:buClr>
                <a:srgbClr val="000000"/>
              </a:buClr>
              <a:buSzPts val="1800"/>
              <a:buFont typeface="Arial"/>
              <a:buNone/>
            </a:pPr>
            <a:r>
              <a:t/>
            </a:r>
            <a:endParaRPr b="0" i="0" sz="1800" u="none" cap="none" strike="noStrike">
              <a:solidFill>
                <a:schemeClr val="lt1"/>
              </a:solidFill>
              <a:latin typeface="Josefin Sans"/>
              <a:ea typeface="Josefin Sans"/>
              <a:cs typeface="Josefin Sans"/>
              <a:sym typeface="Josefin Sans"/>
            </a:endParaRPr>
          </a:p>
        </p:txBody>
      </p:sp>
      <p:sp>
        <p:nvSpPr>
          <p:cNvPr id="166" name="Google Shape;166;p19"/>
          <p:cNvSpPr txBox="1"/>
          <p:nvPr/>
        </p:nvSpPr>
        <p:spPr>
          <a:xfrm>
            <a:off x="6149550" y="5329650"/>
            <a:ext cx="6281400" cy="21858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rgbClr val="CAF0F8"/>
                </a:solidFill>
                <a:latin typeface="Josefin Sans"/>
                <a:ea typeface="Josefin Sans"/>
                <a:cs typeface="Josefin Sans"/>
                <a:sym typeface="Josefin Sans"/>
              </a:rPr>
              <a:t>Feedback (Closing the Loop):</a:t>
            </a:r>
            <a:endParaRPr b="1" i="0" sz="2000" u="none" cap="none" strike="noStrike">
              <a:solidFill>
                <a:srgbClr val="CAF0F8"/>
              </a:solidFill>
              <a:latin typeface="Josefin Sans"/>
              <a:ea typeface="Josefin Sans"/>
              <a:cs typeface="Josefin Sans"/>
              <a:sym typeface="Josefin Sans"/>
            </a:endParaRPr>
          </a:p>
          <a:p>
            <a:pPr indent="0" lvl="0" marL="0" marR="0" rtl="0" algn="l">
              <a:lnSpc>
                <a:spcPct val="100000"/>
              </a:lnSpc>
              <a:spcBef>
                <a:spcPts val="0"/>
              </a:spcBef>
              <a:spcAft>
                <a:spcPts val="0"/>
              </a:spcAft>
              <a:buClr>
                <a:srgbClr val="000000"/>
              </a:buClr>
              <a:buSzPts val="1000"/>
              <a:buFont typeface="Arial"/>
              <a:buNone/>
            </a:pPr>
            <a:r>
              <a:t/>
            </a:r>
            <a:endParaRPr b="1" i="0" sz="1000" u="none" cap="none" strike="noStrike">
              <a:solidFill>
                <a:srgbClr val="CAF0F8"/>
              </a:solidFill>
              <a:latin typeface="Josefin Sans"/>
              <a:ea typeface="Josefin Sans"/>
              <a:cs typeface="Josefin Sans"/>
              <a:sym typeface="Josefin Sans"/>
            </a:endParaRPr>
          </a:p>
          <a:p>
            <a:pPr indent="-342900" lvl="0" marL="457200" marR="0" rtl="0" algn="l">
              <a:lnSpc>
                <a:spcPct val="100000"/>
              </a:lnSpc>
              <a:spcBef>
                <a:spcPts val="0"/>
              </a:spcBef>
              <a:spcAft>
                <a:spcPts val="0"/>
              </a:spcAft>
              <a:buClr>
                <a:schemeClr val="lt1"/>
              </a:buClr>
              <a:buSzPts val="1800"/>
              <a:buFont typeface="Josefin Sans"/>
              <a:buChar char="●"/>
            </a:pPr>
            <a:r>
              <a:rPr b="0" i="0" lang="en-US" sz="2400" u="none" cap="none" strike="noStrike">
                <a:solidFill>
                  <a:schemeClr val="lt1"/>
                </a:solidFill>
                <a:latin typeface="Josefin Sans"/>
                <a:ea typeface="Josefin Sans"/>
                <a:cs typeface="Josefin Sans"/>
                <a:sym typeface="Josefin Sans"/>
              </a:rPr>
              <a:t>This is where you provide actions your program has taken in response to the data collected through the assessment process</a:t>
            </a:r>
            <a:endParaRPr b="0" i="0" sz="1800" u="none" cap="none" strike="noStrike">
              <a:solidFill>
                <a:schemeClr val="lt1"/>
              </a:solidFill>
              <a:latin typeface="Josefin Sans"/>
              <a:ea typeface="Josefin Sans"/>
              <a:cs typeface="Josefin Sans"/>
              <a:sym typeface="Josefin Sans"/>
            </a:endParaRPr>
          </a:p>
        </p:txBody>
      </p:sp>
      <p:sp>
        <p:nvSpPr>
          <p:cNvPr id="167" name="Google Shape;167;p19"/>
          <p:cNvSpPr txBox="1"/>
          <p:nvPr/>
        </p:nvSpPr>
        <p:spPr>
          <a:xfrm>
            <a:off x="12945300" y="5329650"/>
            <a:ext cx="5342700" cy="21858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rgbClr val="CAF0F8"/>
                </a:solidFill>
                <a:latin typeface="Josefin Sans"/>
                <a:ea typeface="Josefin Sans"/>
                <a:cs typeface="Josefin Sans"/>
                <a:sym typeface="Josefin Sans"/>
              </a:rPr>
              <a:t>Feedback (Closing the Loop):</a:t>
            </a:r>
            <a:endParaRPr b="1" i="0" sz="2000" u="none" cap="none" strike="noStrike">
              <a:solidFill>
                <a:srgbClr val="CAF0F8"/>
              </a:solidFill>
              <a:latin typeface="Josefin Sans"/>
              <a:ea typeface="Josefin Sans"/>
              <a:cs typeface="Josefin Sans"/>
              <a:sym typeface="Josefin Sans"/>
            </a:endParaRPr>
          </a:p>
          <a:p>
            <a:pPr indent="0" lvl="0" marL="0" marR="0" rtl="0" algn="l">
              <a:lnSpc>
                <a:spcPct val="100000"/>
              </a:lnSpc>
              <a:spcBef>
                <a:spcPts val="0"/>
              </a:spcBef>
              <a:spcAft>
                <a:spcPts val="0"/>
              </a:spcAft>
              <a:buClr>
                <a:srgbClr val="000000"/>
              </a:buClr>
              <a:buSzPts val="1000"/>
              <a:buFont typeface="Arial"/>
              <a:buNone/>
            </a:pPr>
            <a:r>
              <a:t/>
            </a:r>
            <a:endParaRPr b="1" i="0" sz="1000" u="none" cap="none" strike="noStrike">
              <a:solidFill>
                <a:srgbClr val="CAF0F8"/>
              </a:solidFill>
              <a:latin typeface="Josefin Sans"/>
              <a:ea typeface="Josefin Sans"/>
              <a:cs typeface="Josefin Sans"/>
              <a:sym typeface="Josefin Sans"/>
            </a:endParaRPr>
          </a:p>
          <a:p>
            <a:pPr indent="-342900" lvl="0" marL="457200" marR="0" rtl="0" algn="l">
              <a:lnSpc>
                <a:spcPct val="100000"/>
              </a:lnSpc>
              <a:spcBef>
                <a:spcPts val="0"/>
              </a:spcBef>
              <a:spcAft>
                <a:spcPts val="0"/>
              </a:spcAft>
              <a:buClr>
                <a:schemeClr val="lt1"/>
              </a:buClr>
              <a:buSzPts val="1800"/>
              <a:buFont typeface="Josefin Sans"/>
              <a:buChar char="●"/>
            </a:pPr>
            <a:r>
              <a:rPr b="0" i="0" lang="en-US" sz="2400" u="none" cap="none" strike="noStrike">
                <a:solidFill>
                  <a:schemeClr val="lt1"/>
                </a:solidFill>
                <a:latin typeface="Josefin Sans"/>
                <a:ea typeface="Josefin Sans"/>
                <a:cs typeface="Josefin Sans"/>
                <a:sym typeface="Josefin Sans"/>
              </a:rPr>
              <a:t>This is where you provide actions your program has taken in response to the data collected through the assessment process</a:t>
            </a:r>
            <a:endParaRPr b="0" i="0" sz="1800" u="none" cap="none" strike="noStrike">
              <a:solidFill>
                <a:schemeClr val="lt1"/>
              </a:solidFill>
              <a:latin typeface="Josefin Sans"/>
              <a:ea typeface="Josefin Sans"/>
              <a:cs typeface="Josefin Sans"/>
              <a:sym typeface="Josefin Sans"/>
            </a:endParaRPr>
          </a:p>
        </p:txBody>
      </p:sp>
    </p:spTree>
  </p:cSld>
  <p:clrMapOvr>
    <a:masterClrMapping/>
  </p:clrMapOvr>
  <p:transition spd="slow">
    <p:push/>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3E8A"/>
        </a:solidFill>
      </p:bgPr>
    </p:bg>
    <p:spTree>
      <p:nvGrpSpPr>
        <p:cNvPr id="171" name="Shape 171"/>
        <p:cNvGrpSpPr/>
        <p:nvPr/>
      </p:nvGrpSpPr>
      <p:grpSpPr>
        <a:xfrm>
          <a:off x="0" y="0"/>
          <a:ext cx="0" cy="0"/>
          <a:chOff x="0" y="0"/>
          <a:chExt cx="0" cy="0"/>
        </a:xfrm>
      </p:grpSpPr>
      <p:sp>
        <p:nvSpPr>
          <p:cNvPr id="172" name="Google Shape;172;p20"/>
          <p:cNvSpPr txBox="1"/>
          <p:nvPr/>
        </p:nvSpPr>
        <p:spPr>
          <a:xfrm>
            <a:off x="603025" y="1667050"/>
            <a:ext cx="8669100" cy="1354500"/>
          </a:xfrm>
          <a:prstGeom prst="rect">
            <a:avLst/>
          </a:prstGeom>
          <a:noFill/>
          <a:ln>
            <a:noFill/>
          </a:ln>
        </p:spPr>
        <p:txBody>
          <a:bodyPr anchorCtr="0" anchor="t" bIns="0" lIns="0" spcFirstLastPara="1" rIns="0" wrap="square" tIns="0">
            <a:spAutoFit/>
          </a:bodyPr>
          <a:lstStyle/>
          <a:p>
            <a:pPr indent="0" lvl="0" marL="0" marR="0" rtl="0" algn="r">
              <a:lnSpc>
                <a:spcPct val="120002"/>
              </a:lnSpc>
              <a:spcBef>
                <a:spcPts val="0"/>
              </a:spcBef>
              <a:spcAft>
                <a:spcPts val="0"/>
              </a:spcAft>
              <a:buClr>
                <a:srgbClr val="000000"/>
              </a:buClr>
              <a:buSzPts val="8799"/>
              <a:buFont typeface="Arial"/>
              <a:buNone/>
            </a:pPr>
            <a:r>
              <a:rPr b="0" i="0" lang="en-US" sz="8799" u="none" cap="none" strike="noStrike">
                <a:solidFill>
                  <a:srgbClr val="FFFFFF"/>
                </a:solidFill>
                <a:latin typeface="Josefin Sans"/>
                <a:ea typeface="Josefin Sans"/>
                <a:cs typeface="Josefin Sans"/>
                <a:sym typeface="Josefin Sans"/>
              </a:rPr>
              <a:t>Closing the Loop</a:t>
            </a:r>
            <a:endParaRPr b="0" i="0" sz="1400" u="none" cap="none" strike="noStrike">
              <a:solidFill>
                <a:srgbClr val="000000"/>
              </a:solidFill>
              <a:latin typeface="Arial"/>
              <a:ea typeface="Arial"/>
              <a:cs typeface="Arial"/>
              <a:sym typeface="Arial"/>
            </a:endParaRPr>
          </a:p>
        </p:txBody>
      </p:sp>
      <p:sp>
        <p:nvSpPr>
          <p:cNvPr id="173" name="Google Shape;173;p20"/>
          <p:cNvSpPr txBox="1"/>
          <p:nvPr/>
        </p:nvSpPr>
        <p:spPr>
          <a:xfrm>
            <a:off x="603025" y="3818260"/>
            <a:ext cx="6880500" cy="4423800"/>
          </a:xfrm>
          <a:prstGeom prst="rect">
            <a:avLst/>
          </a:prstGeom>
          <a:noFill/>
          <a:ln>
            <a:noFill/>
          </a:ln>
        </p:spPr>
        <p:txBody>
          <a:bodyPr anchorCtr="0" anchor="t" bIns="0" lIns="0" spcFirstLastPara="1" rIns="0" wrap="square" tIns="0">
            <a:spAutoFit/>
          </a:bodyPr>
          <a:lstStyle/>
          <a:p>
            <a:pPr indent="0" lvl="0" marL="0" marR="0" rtl="0" algn="l">
              <a:lnSpc>
                <a:spcPct val="90000"/>
              </a:lnSpc>
              <a:spcBef>
                <a:spcPts val="0"/>
              </a:spcBef>
              <a:spcAft>
                <a:spcPts val="0"/>
              </a:spcAft>
              <a:buClr>
                <a:schemeClr val="dk1"/>
              </a:buClr>
              <a:buSzPts val="2800"/>
              <a:buFont typeface="Arial"/>
              <a:buNone/>
            </a:pPr>
            <a:r>
              <a:rPr b="0" i="0" lang="en-US" sz="3700" u="none" cap="none" strike="noStrike">
                <a:solidFill>
                  <a:schemeClr val="lt1"/>
                </a:solidFill>
                <a:latin typeface="Josefin Sans"/>
                <a:ea typeface="Josefin Sans"/>
                <a:cs typeface="Josefin Sans"/>
                <a:sym typeface="Josefin Sans"/>
              </a:rPr>
              <a:t>Share the information you collected about the things you do to achieve the goals you established, explain how you reviewed what was collected, and how you used that information to inform future decision making</a:t>
            </a:r>
            <a:endParaRPr b="0" i="0" sz="3700" u="none" cap="none" strike="noStrike">
              <a:solidFill>
                <a:schemeClr val="lt1"/>
              </a:solidFill>
              <a:latin typeface="Josefin Sans"/>
              <a:ea typeface="Josefin Sans"/>
              <a:cs typeface="Josefin Sans"/>
              <a:sym typeface="Josefin Sans"/>
            </a:endParaRPr>
          </a:p>
          <a:p>
            <a:pPr indent="0" lvl="0" marL="0" marR="0" rtl="0" algn="r">
              <a:lnSpc>
                <a:spcPct val="130000"/>
              </a:lnSpc>
              <a:spcBef>
                <a:spcPts val="0"/>
              </a:spcBef>
              <a:spcAft>
                <a:spcPts val="0"/>
              </a:spcAft>
              <a:buClr>
                <a:srgbClr val="000000"/>
              </a:buClr>
              <a:buSzPts val="2100"/>
              <a:buFont typeface="Arial"/>
              <a:buNone/>
            </a:pPr>
            <a:r>
              <a:t/>
            </a:r>
            <a:endParaRPr b="0" i="0" sz="2100" u="none" cap="none" strike="noStrike">
              <a:solidFill>
                <a:srgbClr val="FFFFFF"/>
              </a:solidFill>
              <a:latin typeface="Josefin Sans"/>
              <a:ea typeface="Josefin Sans"/>
              <a:cs typeface="Josefin Sans"/>
              <a:sym typeface="Josefin Sans"/>
            </a:endParaRPr>
          </a:p>
        </p:txBody>
      </p:sp>
      <p:grpSp>
        <p:nvGrpSpPr>
          <p:cNvPr id="174" name="Google Shape;174;p20"/>
          <p:cNvGrpSpPr/>
          <p:nvPr/>
        </p:nvGrpSpPr>
        <p:grpSpPr>
          <a:xfrm>
            <a:off x="9595086" y="1215625"/>
            <a:ext cx="7981670" cy="7855738"/>
            <a:chOff x="1238539" y="1572"/>
            <a:chExt cx="5141172" cy="5060057"/>
          </a:xfrm>
        </p:grpSpPr>
        <p:sp>
          <p:nvSpPr>
            <p:cNvPr id="175" name="Google Shape;175;p20"/>
            <p:cNvSpPr/>
            <p:nvPr/>
          </p:nvSpPr>
          <p:spPr>
            <a:xfrm>
              <a:off x="1607699" y="658829"/>
              <a:ext cx="4402800" cy="4402800"/>
            </a:xfrm>
            <a:prstGeom prst="blockArc">
              <a:avLst>
                <a:gd fmla="val 9000000" name="adj1"/>
                <a:gd fmla="val 16200000" name="adj2"/>
                <a:gd fmla="val 4633" name="adj3"/>
              </a:avLst>
            </a:prstGeom>
            <a:solidFill>
              <a:srgbClr val="CFCFC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6" name="Google Shape;176;p20"/>
            <p:cNvSpPr/>
            <p:nvPr/>
          </p:nvSpPr>
          <p:spPr>
            <a:xfrm>
              <a:off x="1607699" y="658829"/>
              <a:ext cx="4402800" cy="4402800"/>
            </a:xfrm>
            <a:prstGeom prst="blockArc">
              <a:avLst>
                <a:gd fmla="val 1800000" name="adj1"/>
                <a:gd fmla="val 9000000" name="adj2"/>
                <a:gd fmla="val 4633" name="adj3"/>
              </a:avLst>
            </a:prstGeom>
            <a:solidFill>
              <a:srgbClr val="CFCFC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7" name="Google Shape;177;p20"/>
            <p:cNvSpPr/>
            <p:nvPr/>
          </p:nvSpPr>
          <p:spPr>
            <a:xfrm>
              <a:off x="1607699" y="658829"/>
              <a:ext cx="4402800" cy="4402800"/>
            </a:xfrm>
            <a:prstGeom prst="blockArc">
              <a:avLst>
                <a:gd fmla="val 16200000" name="adj1"/>
                <a:gd fmla="val 1800000" name="adj2"/>
                <a:gd fmla="val 4633" name="adj3"/>
              </a:avLst>
            </a:prstGeom>
            <a:solidFill>
              <a:srgbClr val="CFCFC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8" name="Google Shape;178;p20"/>
            <p:cNvSpPr/>
            <p:nvPr/>
          </p:nvSpPr>
          <p:spPr>
            <a:xfrm>
              <a:off x="2797290" y="1848419"/>
              <a:ext cx="2023500" cy="2023500"/>
            </a:xfrm>
            <a:prstGeom prst="ellipse">
              <a:avLst/>
            </a:prstGeom>
            <a:solidFill>
              <a:srgbClr val="A5A5A5"/>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9" name="Google Shape;179;p20"/>
            <p:cNvSpPr txBox="1"/>
            <p:nvPr/>
          </p:nvSpPr>
          <p:spPr>
            <a:xfrm>
              <a:off x="3093635" y="2144764"/>
              <a:ext cx="1431000" cy="1431000"/>
            </a:xfrm>
            <a:prstGeom prst="rect">
              <a:avLst/>
            </a:prstGeom>
            <a:noFill/>
            <a:ln>
              <a:noFill/>
            </a:ln>
          </p:spPr>
          <p:txBody>
            <a:bodyPr anchorCtr="0" anchor="ctr" bIns="38100" lIns="38100" spcFirstLastPara="1" rIns="38100" wrap="square" tIns="38100">
              <a:noAutofit/>
            </a:bodyPr>
            <a:lstStyle/>
            <a:p>
              <a:pPr indent="0" lvl="0" marL="0" marR="0" rtl="0" algn="ctr">
                <a:lnSpc>
                  <a:spcPct val="90000"/>
                </a:lnSpc>
                <a:spcBef>
                  <a:spcPts val="0"/>
                </a:spcBef>
                <a:spcAft>
                  <a:spcPts val="0"/>
                </a:spcAft>
                <a:buClr>
                  <a:srgbClr val="FFFFFF"/>
                </a:buClr>
                <a:buSzPts val="3000"/>
                <a:buFont typeface="Calibri"/>
                <a:buNone/>
              </a:pPr>
              <a:r>
                <a:rPr b="0" i="0" lang="en-US" sz="3000" u="none" cap="none" strike="noStrike">
                  <a:solidFill>
                    <a:srgbClr val="FFFFFF"/>
                  </a:solidFill>
                  <a:latin typeface="Calibri"/>
                  <a:ea typeface="Calibri"/>
                  <a:cs typeface="Calibri"/>
                  <a:sym typeface="Calibri"/>
                </a:rPr>
                <a:t>Program Mission</a:t>
              </a:r>
              <a:endParaRPr b="0" i="0" sz="1400" u="none" cap="none" strike="noStrike">
                <a:solidFill>
                  <a:srgbClr val="000000"/>
                </a:solidFill>
                <a:latin typeface="Arial"/>
                <a:ea typeface="Arial"/>
                <a:cs typeface="Arial"/>
                <a:sym typeface="Arial"/>
              </a:endParaRPr>
            </a:p>
          </p:txBody>
        </p:sp>
        <p:sp>
          <p:nvSpPr>
            <p:cNvPr id="180" name="Google Shape;180;p20"/>
            <p:cNvSpPr/>
            <p:nvPr/>
          </p:nvSpPr>
          <p:spPr>
            <a:xfrm>
              <a:off x="3100825" y="1572"/>
              <a:ext cx="1416600" cy="1416600"/>
            </a:xfrm>
            <a:prstGeom prst="ellipse">
              <a:avLst/>
            </a:prstGeom>
            <a:solidFill>
              <a:srgbClr val="A5A5A5"/>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1" name="Google Shape;181;p20"/>
            <p:cNvSpPr txBox="1"/>
            <p:nvPr/>
          </p:nvSpPr>
          <p:spPr>
            <a:xfrm>
              <a:off x="3308267" y="209014"/>
              <a:ext cx="1001700" cy="1001700"/>
            </a:xfrm>
            <a:prstGeom prst="rect">
              <a:avLst/>
            </a:prstGeom>
            <a:noFill/>
            <a:ln>
              <a:noFill/>
            </a:ln>
          </p:spPr>
          <p:txBody>
            <a:bodyPr anchorCtr="0" anchor="ctr" bIns="19050" lIns="19050" spcFirstLastPara="1" rIns="19050" wrap="square" tIns="19050">
              <a:noAutofit/>
            </a:bodyPr>
            <a:lstStyle/>
            <a:p>
              <a:pPr indent="0" lvl="0" marL="0" marR="0" rtl="0" algn="ctr">
                <a:lnSpc>
                  <a:spcPct val="90000"/>
                </a:lnSpc>
                <a:spcBef>
                  <a:spcPts val="0"/>
                </a:spcBef>
                <a:spcAft>
                  <a:spcPts val="0"/>
                </a:spcAft>
                <a:buClr>
                  <a:srgbClr val="FFFFFF"/>
                </a:buClr>
                <a:buSzPts val="1500"/>
                <a:buFont typeface="Calibri"/>
                <a:buNone/>
              </a:pPr>
              <a:r>
                <a:rPr b="0" i="0" lang="en-US" sz="1500" u="none" cap="none" strike="noStrike">
                  <a:solidFill>
                    <a:srgbClr val="FFFFFF"/>
                  </a:solidFill>
                  <a:latin typeface="Calibri"/>
                  <a:ea typeface="Calibri"/>
                  <a:cs typeface="Calibri"/>
                  <a:sym typeface="Calibri"/>
                </a:rPr>
                <a:t>Gather Information</a:t>
              </a:r>
              <a:endParaRPr b="0" i="0" sz="1400" u="none" cap="none" strike="noStrike">
                <a:solidFill>
                  <a:srgbClr val="000000"/>
                </a:solidFill>
                <a:latin typeface="Arial"/>
                <a:ea typeface="Arial"/>
                <a:cs typeface="Arial"/>
                <a:sym typeface="Arial"/>
              </a:endParaRPr>
            </a:p>
          </p:txBody>
        </p:sp>
        <p:sp>
          <p:nvSpPr>
            <p:cNvPr id="182" name="Google Shape;182;p20"/>
            <p:cNvSpPr/>
            <p:nvPr/>
          </p:nvSpPr>
          <p:spPr>
            <a:xfrm>
              <a:off x="4963111" y="3227146"/>
              <a:ext cx="1416600" cy="1416600"/>
            </a:xfrm>
            <a:prstGeom prst="ellipse">
              <a:avLst/>
            </a:prstGeom>
            <a:solidFill>
              <a:srgbClr val="A5A5A5"/>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3" name="Google Shape;183;p20"/>
            <p:cNvSpPr txBox="1"/>
            <p:nvPr/>
          </p:nvSpPr>
          <p:spPr>
            <a:xfrm>
              <a:off x="5170553" y="3434588"/>
              <a:ext cx="1001700" cy="1001700"/>
            </a:xfrm>
            <a:prstGeom prst="rect">
              <a:avLst/>
            </a:prstGeom>
            <a:noFill/>
            <a:ln>
              <a:noFill/>
            </a:ln>
          </p:spPr>
          <p:txBody>
            <a:bodyPr anchorCtr="0" anchor="ctr" bIns="19050" lIns="19050" spcFirstLastPara="1" rIns="19050" wrap="square" tIns="19050">
              <a:noAutofit/>
            </a:bodyPr>
            <a:lstStyle/>
            <a:p>
              <a:pPr indent="0" lvl="0" marL="0" marR="0" rtl="0" algn="ctr">
                <a:lnSpc>
                  <a:spcPct val="90000"/>
                </a:lnSpc>
                <a:spcBef>
                  <a:spcPts val="0"/>
                </a:spcBef>
                <a:spcAft>
                  <a:spcPts val="0"/>
                </a:spcAft>
                <a:buClr>
                  <a:srgbClr val="FFFFFF"/>
                </a:buClr>
                <a:buSzPts val="1500"/>
                <a:buFont typeface="Calibri"/>
                <a:buNone/>
              </a:pPr>
              <a:r>
                <a:rPr b="0" i="0" lang="en-US" sz="1500" u="none" cap="none" strike="noStrike">
                  <a:solidFill>
                    <a:srgbClr val="FFFFFF"/>
                  </a:solidFill>
                  <a:latin typeface="Calibri"/>
                  <a:ea typeface="Calibri"/>
                  <a:cs typeface="Calibri"/>
                  <a:sym typeface="Calibri"/>
                </a:rPr>
                <a:t>Analyze the Information</a:t>
              </a:r>
              <a:endParaRPr b="0" i="0" sz="1400" u="none" cap="none" strike="noStrike">
                <a:solidFill>
                  <a:srgbClr val="000000"/>
                </a:solidFill>
                <a:latin typeface="Arial"/>
                <a:ea typeface="Arial"/>
                <a:cs typeface="Arial"/>
                <a:sym typeface="Arial"/>
              </a:endParaRPr>
            </a:p>
          </p:txBody>
        </p:sp>
        <p:sp>
          <p:nvSpPr>
            <p:cNvPr id="184" name="Google Shape;184;p20"/>
            <p:cNvSpPr/>
            <p:nvPr/>
          </p:nvSpPr>
          <p:spPr>
            <a:xfrm>
              <a:off x="1238539" y="3227146"/>
              <a:ext cx="1416600" cy="1416600"/>
            </a:xfrm>
            <a:prstGeom prst="ellipse">
              <a:avLst/>
            </a:prstGeom>
            <a:solidFill>
              <a:srgbClr val="A5A5A5"/>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5" name="Google Shape;185;p20"/>
            <p:cNvSpPr txBox="1"/>
            <p:nvPr/>
          </p:nvSpPr>
          <p:spPr>
            <a:xfrm>
              <a:off x="1445981" y="3434588"/>
              <a:ext cx="1001700" cy="1001700"/>
            </a:xfrm>
            <a:prstGeom prst="rect">
              <a:avLst/>
            </a:prstGeom>
            <a:noFill/>
            <a:ln>
              <a:noFill/>
            </a:ln>
          </p:spPr>
          <p:txBody>
            <a:bodyPr anchorCtr="0" anchor="ctr" bIns="19050" lIns="19050" spcFirstLastPara="1" rIns="19050" wrap="square" tIns="19050">
              <a:noAutofit/>
            </a:bodyPr>
            <a:lstStyle/>
            <a:p>
              <a:pPr indent="0" lvl="0" marL="0" marR="0" rtl="0" algn="ctr">
                <a:lnSpc>
                  <a:spcPct val="90000"/>
                </a:lnSpc>
                <a:spcBef>
                  <a:spcPts val="0"/>
                </a:spcBef>
                <a:spcAft>
                  <a:spcPts val="0"/>
                </a:spcAft>
                <a:buClr>
                  <a:srgbClr val="FFFFFF"/>
                </a:buClr>
                <a:buSzPts val="1500"/>
                <a:buFont typeface="Calibri"/>
                <a:buNone/>
              </a:pPr>
              <a:r>
                <a:rPr b="0" i="0" lang="en-US" sz="1500" u="none" cap="none" strike="noStrike">
                  <a:solidFill>
                    <a:srgbClr val="FFFFFF"/>
                  </a:solidFill>
                  <a:latin typeface="Calibri"/>
                  <a:ea typeface="Calibri"/>
                  <a:cs typeface="Calibri"/>
                  <a:sym typeface="Calibri"/>
                </a:rPr>
                <a:t>Act on the Information </a:t>
              </a:r>
              <a:endParaRPr b="0" i="0" sz="1400" u="none" cap="none" strike="noStrike">
                <a:solidFill>
                  <a:srgbClr val="000000"/>
                </a:solidFill>
                <a:latin typeface="Arial"/>
                <a:ea typeface="Arial"/>
                <a:cs typeface="Arial"/>
                <a:sym typeface="Arial"/>
              </a:endParaRPr>
            </a:p>
          </p:txBody>
        </p:sp>
      </p:grpSp>
      <p:pic>
        <p:nvPicPr>
          <p:cNvPr id="186" name="Google Shape;186;p20"/>
          <p:cNvPicPr preferRelativeResize="0"/>
          <p:nvPr/>
        </p:nvPicPr>
        <p:blipFill>
          <a:blip r:embed="rId3">
            <a:alphaModFix/>
          </a:blip>
          <a:stretch>
            <a:fillRect/>
          </a:stretch>
        </p:blipFill>
        <p:spPr>
          <a:xfrm>
            <a:off x="-274100" y="8164574"/>
            <a:ext cx="10118701" cy="3594630"/>
          </a:xfrm>
          <a:prstGeom prst="rect">
            <a:avLst/>
          </a:prstGeom>
          <a:noFill/>
          <a:ln>
            <a:noFill/>
          </a:ln>
        </p:spPr>
      </p:pic>
      <p:pic>
        <p:nvPicPr>
          <p:cNvPr id="187" name="Google Shape;187;p20"/>
          <p:cNvPicPr preferRelativeResize="0"/>
          <p:nvPr/>
        </p:nvPicPr>
        <p:blipFill>
          <a:blip r:embed="rId4">
            <a:alphaModFix/>
          </a:blip>
          <a:stretch>
            <a:fillRect/>
          </a:stretch>
        </p:blipFill>
        <p:spPr>
          <a:xfrm>
            <a:off x="10339893" y="-1253850"/>
            <a:ext cx="8758575" cy="3120750"/>
          </a:xfrm>
          <a:prstGeom prst="rect">
            <a:avLst/>
          </a:prstGeom>
          <a:noFill/>
          <a:ln>
            <a:noFill/>
          </a:ln>
        </p:spPr>
      </p:pic>
    </p:spTree>
  </p:cSld>
  <p:clrMapOvr>
    <a:masterClrMapping/>
  </p:clrMapOvr>
  <p:transition spd="slow">
    <p:push/>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3E8A"/>
        </a:solidFill>
      </p:bgPr>
    </p:bg>
    <p:spTree>
      <p:nvGrpSpPr>
        <p:cNvPr id="191" name="Shape 191"/>
        <p:cNvGrpSpPr/>
        <p:nvPr/>
      </p:nvGrpSpPr>
      <p:grpSpPr>
        <a:xfrm>
          <a:off x="0" y="0"/>
          <a:ext cx="0" cy="0"/>
          <a:chOff x="0" y="0"/>
          <a:chExt cx="0" cy="0"/>
        </a:xfrm>
      </p:grpSpPr>
      <p:grpSp>
        <p:nvGrpSpPr>
          <p:cNvPr id="192" name="Google Shape;192;p21"/>
          <p:cNvGrpSpPr/>
          <p:nvPr/>
        </p:nvGrpSpPr>
        <p:grpSpPr>
          <a:xfrm>
            <a:off x="1028700" y="715650"/>
            <a:ext cx="16230600" cy="4523834"/>
            <a:chOff x="0" y="152400"/>
            <a:chExt cx="21640800" cy="6031779"/>
          </a:xfrm>
        </p:grpSpPr>
        <p:sp>
          <p:nvSpPr>
            <p:cNvPr id="193" name="Google Shape;193;p21"/>
            <p:cNvSpPr txBox="1"/>
            <p:nvPr/>
          </p:nvSpPr>
          <p:spPr>
            <a:xfrm>
              <a:off x="0" y="152400"/>
              <a:ext cx="21640800" cy="1366800"/>
            </a:xfrm>
            <a:prstGeom prst="rect">
              <a:avLst/>
            </a:prstGeom>
            <a:noFill/>
            <a:ln>
              <a:noFill/>
            </a:ln>
          </p:spPr>
          <p:txBody>
            <a:bodyPr anchorCtr="0" anchor="t" bIns="0" lIns="0" spcFirstLastPara="1" rIns="0" wrap="square" tIns="0">
              <a:spAutoFit/>
            </a:bodyPr>
            <a:lstStyle/>
            <a:p>
              <a:pPr indent="0" lvl="0" marL="0" marR="0" rtl="0" algn="ctr">
                <a:lnSpc>
                  <a:spcPct val="90000"/>
                </a:lnSpc>
                <a:spcBef>
                  <a:spcPts val="0"/>
                </a:spcBef>
                <a:spcAft>
                  <a:spcPts val="0"/>
                </a:spcAft>
                <a:buClr>
                  <a:srgbClr val="000000"/>
                </a:buClr>
                <a:buSzPts val="3600"/>
                <a:buFont typeface="Arial"/>
                <a:buNone/>
              </a:pPr>
              <a:r>
                <a:rPr b="0" i="0" lang="en-US" sz="7400" u="none" cap="none" strike="noStrike">
                  <a:solidFill>
                    <a:schemeClr val="lt1"/>
                  </a:solidFill>
                  <a:latin typeface="Josefin Sans"/>
                  <a:ea typeface="Josefin Sans"/>
                  <a:cs typeface="Josefin Sans"/>
                  <a:sym typeface="Josefin Sans"/>
                </a:rPr>
                <a:t>Closing the Loop: Decision Making</a:t>
              </a:r>
              <a:endParaRPr b="0" i="0" sz="7400" u="none" cap="none" strike="noStrike">
                <a:solidFill>
                  <a:schemeClr val="lt1"/>
                </a:solidFill>
                <a:latin typeface="Josefin Sans"/>
                <a:ea typeface="Josefin Sans"/>
                <a:cs typeface="Josefin Sans"/>
                <a:sym typeface="Josefin Sans"/>
              </a:endParaRPr>
            </a:p>
          </p:txBody>
        </p:sp>
        <p:sp>
          <p:nvSpPr>
            <p:cNvPr id="194" name="Google Shape;194;p21"/>
            <p:cNvSpPr txBox="1"/>
            <p:nvPr/>
          </p:nvSpPr>
          <p:spPr>
            <a:xfrm>
              <a:off x="0" y="2085579"/>
              <a:ext cx="21640800" cy="4098600"/>
            </a:xfrm>
            <a:prstGeom prst="rect">
              <a:avLst/>
            </a:prstGeom>
            <a:noFill/>
            <a:ln>
              <a:noFill/>
            </a:ln>
          </p:spPr>
          <p:txBody>
            <a:bodyPr anchorCtr="0" anchor="t" bIns="0" lIns="0" spcFirstLastPara="1" rIns="0" wrap="square" tIns="0">
              <a:spAutoFit/>
            </a:bodyPr>
            <a:lstStyle/>
            <a:p>
              <a:pPr indent="0" lvl="0" marL="228600" marR="0" rtl="0" algn="l">
                <a:lnSpc>
                  <a:spcPct val="90000"/>
                </a:lnSpc>
                <a:spcBef>
                  <a:spcPts val="0"/>
                </a:spcBef>
                <a:spcAft>
                  <a:spcPts val="0"/>
                </a:spcAft>
                <a:buClr>
                  <a:srgbClr val="000000"/>
                </a:buClr>
                <a:buSzPts val="3200"/>
                <a:buFont typeface="Arial"/>
                <a:buNone/>
              </a:pPr>
              <a:r>
                <a:rPr b="0" i="0" lang="en-US" sz="3200" u="none" cap="none" strike="noStrike">
                  <a:solidFill>
                    <a:schemeClr val="lt1"/>
                  </a:solidFill>
                  <a:latin typeface="Josefin Sans"/>
                  <a:ea typeface="Josefin Sans"/>
                  <a:cs typeface="Josefin Sans"/>
                  <a:sym typeface="Josefin Sans"/>
                </a:rPr>
                <a:t>The final step is to share how you use the information collected to inform decision making.</a:t>
              </a:r>
              <a:endParaRPr b="0" i="0" sz="3200" u="none" cap="none" strike="noStrike">
                <a:solidFill>
                  <a:schemeClr val="lt1"/>
                </a:solidFill>
                <a:latin typeface="Josefin Sans"/>
                <a:ea typeface="Josefin Sans"/>
                <a:cs typeface="Josefin Sans"/>
                <a:sym typeface="Josefin Sans"/>
              </a:endParaRPr>
            </a:p>
            <a:p>
              <a:pPr indent="0" lvl="0" marL="228600" marR="0" rtl="0" algn="l">
                <a:lnSpc>
                  <a:spcPct val="90000"/>
                </a:lnSpc>
                <a:spcBef>
                  <a:spcPts val="0"/>
                </a:spcBef>
                <a:spcAft>
                  <a:spcPts val="0"/>
                </a:spcAft>
                <a:buClr>
                  <a:srgbClr val="000000"/>
                </a:buClr>
                <a:buSzPts val="3200"/>
                <a:buFont typeface="Arial"/>
                <a:buNone/>
              </a:pPr>
              <a:r>
                <a:t/>
              </a:r>
              <a:endParaRPr b="0" i="0" sz="1900" u="none" cap="none" strike="noStrike">
                <a:solidFill>
                  <a:schemeClr val="lt1"/>
                </a:solidFill>
                <a:latin typeface="Josefin Sans"/>
                <a:ea typeface="Josefin Sans"/>
                <a:cs typeface="Josefin Sans"/>
                <a:sym typeface="Josefin Sans"/>
              </a:endParaRPr>
            </a:p>
            <a:p>
              <a:pPr indent="-292100" lvl="1" marL="685800" marR="0" rtl="0" algn="l">
                <a:lnSpc>
                  <a:spcPct val="90000"/>
                </a:lnSpc>
                <a:spcBef>
                  <a:spcPts val="500"/>
                </a:spcBef>
                <a:spcAft>
                  <a:spcPts val="0"/>
                </a:spcAft>
                <a:buClr>
                  <a:schemeClr val="lt1"/>
                </a:buClr>
                <a:buSzPts val="2500"/>
                <a:buFont typeface="Josefin Sans"/>
                <a:buChar char="•"/>
              </a:pPr>
              <a:r>
                <a:rPr b="0" i="0" lang="en-US" sz="2500" u="none" cap="none" strike="noStrike">
                  <a:solidFill>
                    <a:schemeClr val="lt1"/>
                  </a:solidFill>
                  <a:latin typeface="Josefin Sans"/>
                  <a:ea typeface="Josefin Sans"/>
                  <a:cs typeface="Josefin Sans"/>
                  <a:sym typeface="Josefin Sans"/>
                </a:rPr>
                <a:t>Graduating students provide information about admissions barriers and a task force recommends a new process</a:t>
              </a:r>
              <a:endParaRPr b="0" i="0" sz="3400" u="none" cap="none" strike="noStrike">
                <a:solidFill>
                  <a:schemeClr val="lt1"/>
                </a:solidFill>
                <a:latin typeface="Josefin Sans"/>
                <a:ea typeface="Josefin Sans"/>
                <a:cs typeface="Josefin Sans"/>
                <a:sym typeface="Josefin Sans"/>
              </a:endParaRPr>
            </a:p>
            <a:p>
              <a:pPr indent="-292100" lvl="1" marL="685800" marR="0" rtl="0" algn="l">
                <a:lnSpc>
                  <a:spcPct val="90000"/>
                </a:lnSpc>
                <a:spcBef>
                  <a:spcPts val="500"/>
                </a:spcBef>
                <a:spcAft>
                  <a:spcPts val="0"/>
                </a:spcAft>
                <a:buClr>
                  <a:schemeClr val="lt1"/>
                </a:buClr>
                <a:buSzPts val="2500"/>
                <a:buFont typeface="Josefin Sans"/>
                <a:buChar char="•"/>
              </a:pPr>
              <a:r>
                <a:rPr b="0" i="0" lang="en-US" sz="2500" u="none" cap="none" strike="noStrike">
                  <a:solidFill>
                    <a:schemeClr val="lt1"/>
                  </a:solidFill>
                  <a:latin typeface="Josefin Sans"/>
                  <a:ea typeface="Josefin Sans"/>
                  <a:cs typeface="Josefin Sans"/>
                  <a:sym typeface="Josefin Sans"/>
                </a:rPr>
                <a:t>Resource sharing at a faculty meeting results in new and improved assignments</a:t>
              </a:r>
              <a:endParaRPr b="0" i="0" sz="3400" u="none" cap="none" strike="noStrike">
                <a:solidFill>
                  <a:schemeClr val="lt1"/>
                </a:solidFill>
                <a:latin typeface="Josefin Sans"/>
                <a:ea typeface="Josefin Sans"/>
                <a:cs typeface="Josefin Sans"/>
                <a:sym typeface="Josefin Sans"/>
              </a:endParaRPr>
            </a:p>
            <a:p>
              <a:pPr indent="-292100" lvl="1" marL="685800" marR="0" rtl="0" algn="l">
                <a:lnSpc>
                  <a:spcPct val="90000"/>
                </a:lnSpc>
                <a:spcBef>
                  <a:spcPts val="500"/>
                </a:spcBef>
                <a:spcAft>
                  <a:spcPts val="0"/>
                </a:spcAft>
                <a:buClr>
                  <a:schemeClr val="lt1"/>
                </a:buClr>
                <a:buSzPts val="2500"/>
                <a:buFont typeface="Josefin Sans"/>
                <a:buChar char="•"/>
              </a:pPr>
              <a:r>
                <a:rPr b="0" i="0" lang="en-US" sz="2500" u="none" cap="none" strike="noStrike">
                  <a:solidFill>
                    <a:schemeClr val="lt1"/>
                  </a:solidFill>
                  <a:latin typeface="Josefin Sans"/>
                  <a:ea typeface="Josefin Sans"/>
                  <a:cs typeface="Josefin Sans"/>
                  <a:sym typeface="Josefin Sans"/>
                </a:rPr>
                <a:t>Co-sponsored events provide an opportunity to advocate for additional institutional resources to support equity, diversity, and inclusion efforts</a:t>
              </a:r>
              <a:endParaRPr b="0" i="0" sz="3100" u="none" cap="none" strike="noStrike">
                <a:solidFill>
                  <a:schemeClr val="lt1"/>
                </a:solidFill>
                <a:latin typeface="Josefin Sans"/>
                <a:ea typeface="Josefin Sans"/>
                <a:cs typeface="Josefin Sans"/>
                <a:sym typeface="Josefin Sans"/>
              </a:endParaRPr>
            </a:p>
          </p:txBody>
        </p:sp>
      </p:grpSp>
      <p:pic>
        <p:nvPicPr>
          <p:cNvPr id="195" name="Google Shape;195;p21"/>
          <p:cNvPicPr preferRelativeResize="0"/>
          <p:nvPr/>
        </p:nvPicPr>
        <p:blipFill rotWithShape="1">
          <a:blip r:embed="rId3">
            <a:alphaModFix amt="70000"/>
          </a:blip>
          <a:srcRect b="0" l="0" r="0" t="0"/>
          <a:stretch/>
        </p:blipFill>
        <p:spPr>
          <a:xfrm>
            <a:off x="152400" y="5369726"/>
            <a:ext cx="17983201" cy="4917282"/>
          </a:xfrm>
          <a:prstGeom prst="rect">
            <a:avLst/>
          </a:prstGeom>
          <a:noFill/>
          <a:ln>
            <a:noFill/>
          </a:ln>
        </p:spPr>
      </p:pic>
    </p:spTree>
  </p:cSld>
  <p:clrMapOvr>
    <a:masterClrMapping/>
  </p:clrMapOvr>
  <p:transition spd="slow">
    <p:push/>
  </p:transition>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