
<file path=[Content_Types].xml><?xml version="1.0" encoding="utf-8"?>
<Types xmlns="http://schemas.openxmlformats.org/package/2006/content-types">
  <Default Extension="png" ContentType="image/png"/>
  <Default Extension="m4a" ContentType="audio/mp4"/>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3" r:id="rId1"/>
  </p:sldMasterIdLst>
  <p:notesMasterIdLst>
    <p:notesMasterId r:id="rId22"/>
  </p:notesMasterIdLst>
  <p:handoutMasterIdLst>
    <p:handoutMasterId r:id="rId23"/>
  </p:handoutMasterIdLst>
  <p:sldIdLst>
    <p:sldId id="275" r:id="rId2"/>
    <p:sldId id="313" r:id="rId3"/>
    <p:sldId id="364" r:id="rId4"/>
    <p:sldId id="366" r:id="rId5"/>
    <p:sldId id="365" r:id="rId6"/>
    <p:sldId id="372" r:id="rId7"/>
    <p:sldId id="332" r:id="rId8"/>
    <p:sldId id="345" r:id="rId9"/>
    <p:sldId id="375" r:id="rId10"/>
    <p:sldId id="374" r:id="rId11"/>
    <p:sldId id="360" r:id="rId12"/>
    <p:sldId id="361" r:id="rId13"/>
    <p:sldId id="367" r:id="rId14"/>
    <p:sldId id="368" r:id="rId15"/>
    <p:sldId id="369" r:id="rId16"/>
    <p:sldId id="370" r:id="rId17"/>
    <p:sldId id="371" r:id="rId18"/>
    <p:sldId id="353" r:id="rId19"/>
    <p:sldId id="359" r:id="rId20"/>
    <p:sldId id="276" r:id="rId21"/>
  </p:sldIdLst>
  <p:sldSz cx="9144000" cy="6858000" type="screen4x3"/>
  <p:notesSz cx="7086600" cy="8526463"/>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0505"/>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5071" autoAdjust="0"/>
  </p:normalViewPr>
  <p:slideViewPr>
    <p:cSldViewPr>
      <p:cViewPr varScale="1">
        <p:scale>
          <a:sx n="85" d="100"/>
          <a:sy n="85" d="100"/>
        </p:scale>
        <p:origin x="821" y="53"/>
      </p:cViewPr>
      <p:guideLst>
        <p:guide orient="horz" pos="2160"/>
        <p:guide pos="2880"/>
      </p:guideLst>
    </p:cSldViewPr>
  </p:slideViewPr>
  <p:outlineViewPr>
    <p:cViewPr>
      <p:scale>
        <a:sx n="33" d="100"/>
        <a:sy n="33" d="100"/>
      </p:scale>
      <p:origin x="0" y="-29751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225" cy="427038"/>
          </a:xfrm>
          <a:prstGeom prst="rect">
            <a:avLst/>
          </a:prstGeom>
        </p:spPr>
        <p:txBody>
          <a:bodyPr vert="horz" lIns="91440" tIns="45720" rIns="91440" bIns="45720" rtlCol="0"/>
          <a:lstStyle>
            <a:lvl1pPr algn="l">
              <a:defRPr sz="1200" smtClean="0"/>
            </a:lvl1pPr>
          </a:lstStyle>
          <a:p>
            <a:pPr>
              <a:defRPr/>
            </a:pPr>
            <a:endParaRPr lang="es-419"/>
          </a:p>
        </p:txBody>
      </p:sp>
      <p:sp>
        <p:nvSpPr>
          <p:cNvPr id="3" name="Date Placeholder 2"/>
          <p:cNvSpPr>
            <a:spLocks noGrp="1"/>
          </p:cNvSpPr>
          <p:nvPr>
            <p:ph type="dt" sz="quarter" idx="1"/>
          </p:nvPr>
        </p:nvSpPr>
        <p:spPr>
          <a:xfrm>
            <a:off x="4014788" y="0"/>
            <a:ext cx="3070225" cy="427038"/>
          </a:xfrm>
          <a:prstGeom prst="rect">
            <a:avLst/>
          </a:prstGeom>
        </p:spPr>
        <p:txBody>
          <a:bodyPr vert="horz" lIns="91440" tIns="45720" rIns="91440" bIns="45720" rtlCol="0"/>
          <a:lstStyle>
            <a:lvl1pPr algn="r">
              <a:defRPr sz="1200" smtClean="0"/>
            </a:lvl1pPr>
          </a:lstStyle>
          <a:p>
            <a:pPr>
              <a:defRPr/>
            </a:pPr>
            <a:fld id="{5CCB49B3-32A6-4E9E-96D3-A7E803EBA2A3}" type="datetimeFigureOut">
              <a:rPr lang="es-419"/>
              <a:pPr>
                <a:defRPr/>
              </a:pPr>
              <a:t>17/09/15</a:t>
            </a:fld>
            <a:endParaRPr lang="es-419"/>
          </a:p>
        </p:txBody>
      </p:sp>
      <p:sp>
        <p:nvSpPr>
          <p:cNvPr id="4" name="Footer Placeholder 3"/>
          <p:cNvSpPr>
            <a:spLocks noGrp="1"/>
          </p:cNvSpPr>
          <p:nvPr>
            <p:ph type="ftr" sz="quarter" idx="2"/>
          </p:nvPr>
        </p:nvSpPr>
        <p:spPr>
          <a:xfrm>
            <a:off x="0" y="8099425"/>
            <a:ext cx="3070225" cy="427038"/>
          </a:xfrm>
          <a:prstGeom prst="rect">
            <a:avLst/>
          </a:prstGeom>
        </p:spPr>
        <p:txBody>
          <a:bodyPr vert="horz" lIns="91440" tIns="45720" rIns="91440" bIns="45720" rtlCol="0" anchor="b"/>
          <a:lstStyle>
            <a:lvl1pPr algn="l">
              <a:defRPr sz="1200" smtClean="0"/>
            </a:lvl1pPr>
          </a:lstStyle>
          <a:p>
            <a:pPr>
              <a:defRPr/>
            </a:pPr>
            <a:endParaRPr lang="es-419"/>
          </a:p>
        </p:txBody>
      </p:sp>
      <p:sp>
        <p:nvSpPr>
          <p:cNvPr id="5" name="Slide Number Placeholder 4"/>
          <p:cNvSpPr>
            <a:spLocks noGrp="1"/>
          </p:cNvSpPr>
          <p:nvPr>
            <p:ph type="sldNum" sz="quarter" idx="3"/>
          </p:nvPr>
        </p:nvSpPr>
        <p:spPr>
          <a:xfrm>
            <a:off x="4014788" y="8099425"/>
            <a:ext cx="3070225" cy="427038"/>
          </a:xfrm>
          <a:prstGeom prst="rect">
            <a:avLst/>
          </a:prstGeom>
        </p:spPr>
        <p:txBody>
          <a:bodyPr vert="horz" lIns="91440" tIns="45720" rIns="91440" bIns="45720" rtlCol="0" anchor="b"/>
          <a:lstStyle>
            <a:lvl1pPr algn="r">
              <a:defRPr sz="1200" smtClean="0"/>
            </a:lvl1pPr>
          </a:lstStyle>
          <a:p>
            <a:pPr>
              <a:defRPr/>
            </a:pPr>
            <a:fld id="{DB0983AA-E9A6-45FB-A7D2-DD3563DB5083}" type="slidenum">
              <a:rPr lang="es-419"/>
              <a:pPr>
                <a:defRPr/>
              </a:pPr>
              <a:t>‹#›</a:t>
            </a:fld>
            <a:endParaRPr lang="es-419"/>
          </a:p>
        </p:txBody>
      </p:sp>
    </p:spTree>
    <p:extLst>
      <p:ext uri="{BB962C8B-B14F-4D97-AF65-F5344CB8AC3E}">
        <p14:creationId xmlns:p14="http://schemas.microsoft.com/office/powerpoint/2010/main" val="38014971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225" cy="42703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mn-cs"/>
              </a:defRPr>
            </a:lvl1pPr>
          </a:lstStyle>
          <a:p>
            <a:pPr>
              <a:defRPr/>
            </a:pPr>
            <a:endParaRPr lang="en-US"/>
          </a:p>
        </p:txBody>
      </p:sp>
      <p:sp>
        <p:nvSpPr>
          <p:cNvPr id="3" name="Date Placeholder 2"/>
          <p:cNvSpPr>
            <a:spLocks noGrp="1"/>
          </p:cNvSpPr>
          <p:nvPr>
            <p:ph type="dt" idx="1"/>
          </p:nvPr>
        </p:nvSpPr>
        <p:spPr>
          <a:xfrm>
            <a:off x="4014788" y="0"/>
            <a:ext cx="3070225" cy="42703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itchFamily="34" charset="0"/>
              </a:defRPr>
            </a:lvl1pPr>
          </a:lstStyle>
          <a:p>
            <a:pPr>
              <a:defRPr/>
            </a:pPr>
            <a:fld id="{1AFD4ED3-F216-4146-AA8D-AA6A6E68FF0A}" type="datetimeFigureOut">
              <a:rPr lang="en-US" altLang="en-US"/>
              <a:pPr>
                <a:defRPr/>
              </a:pPr>
              <a:t>9/17/2015</a:t>
            </a:fld>
            <a:endParaRPr lang="en-US" altLang="en-US"/>
          </a:p>
        </p:txBody>
      </p:sp>
      <p:sp>
        <p:nvSpPr>
          <p:cNvPr id="4" name="Slide Image Placeholder 3"/>
          <p:cNvSpPr>
            <a:spLocks noGrp="1" noRot="1" noChangeAspect="1"/>
          </p:cNvSpPr>
          <p:nvPr>
            <p:ph type="sldImg" idx="2"/>
          </p:nvPr>
        </p:nvSpPr>
        <p:spPr>
          <a:xfrm>
            <a:off x="1411288" y="639763"/>
            <a:ext cx="4264025" cy="31972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08025" y="4049713"/>
            <a:ext cx="5670550" cy="3836987"/>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099425"/>
            <a:ext cx="3070225" cy="42545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mn-cs"/>
              </a:defRPr>
            </a:lvl1pPr>
          </a:lstStyle>
          <a:p>
            <a:pPr>
              <a:defRPr/>
            </a:pPr>
            <a:endParaRPr lang="en-US"/>
          </a:p>
        </p:txBody>
      </p:sp>
      <p:sp>
        <p:nvSpPr>
          <p:cNvPr id="7" name="Slide Number Placeholder 6"/>
          <p:cNvSpPr>
            <a:spLocks noGrp="1"/>
          </p:cNvSpPr>
          <p:nvPr>
            <p:ph type="sldNum" sz="quarter" idx="5"/>
          </p:nvPr>
        </p:nvSpPr>
        <p:spPr>
          <a:xfrm>
            <a:off x="4014788" y="8099425"/>
            <a:ext cx="3070225" cy="42545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2F1F479F-F8D4-417C-ADF9-589F51F18764}" type="slidenum">
              <a:rPr lang="en-US" altLang="en-US"/>
              <a:pPr>
                <a:defRPr/>
              </a:pPr>
              <a:t>‹#›</a:t>
            </a:fld>
            <a:endParaRPr lang="en-US" altLang="en-US"/>
          </a:p>
        </p:txBody>
      </p:sp>
    </p:spTree>
    <p:extLst>
      <p:ext uri="{BB962C8B-B14F-4D97-AF65-F5344CB8AC3E}">
        <p14:creationId xmlns:p14="http://schemas.microsoft.com/office/powerpoint/2010/main" val="17774788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419" altLang="en-US" smtClean="0">
              <a:ea typeface="ＭＳ Ｐゴシック" panose="020B0600070205080204" pitchFamily="34" charset="-128"/>
            </a:endParaRPr>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3116B1B-23E5-49D9-83CF-929D95FA115B}" type="slidenum">
              <a:rPr lang="en-US" altLang="en-US" smtClean="0">
                <a:latin typeface="Calibri" panose="020F0502020204030204" pitchFamily="34" charset="0"/>
              </a:rPr>
              <a:pPr/>
              <a:t>1</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928325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419" altLang="en-US" i="1" smtClean="0">
              <a:ea typeface="ＭＳ Ｐゴシック" panose="020B0600070205080204" pitchFamily="34" charset="-128"/>
            </a:endParaRP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1C331AA-2EEB-4B25-A25B-B1E32F989949}" type="slidenum">
              <a:rPr lang="en-US" altLang="en-US" smtClean="0">
                <a:latin typeface="Calibri" panose="020F0502020204030204" pitchFamily="34" charset="0"/>
              </a:rPr>
              <a:pPr/>
              <a:t>16</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535538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419" altLang="en-US" i="1" smtClean="0">
              <a:ea typeface="ＭＳ Ｐゴシック" panose="020B0600070205080204" pitchFamily="34" charset="-128"/>
            </a:endParaRP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C9724CB-A875-4FB6-B8D0-60DDE4D061A3}" type="slidenum">
              <a:rPr lang="en-US" altLang="en-US" smtClean="0">
                <a:latin typeface="Calibri" panose="020F0502020204030204" pitchFamily="34" charset="0"/>
              </a:rPr>
              <a:pPr/>
              <a:t>17</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272591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419" altLang="en-US" i="1" smtClean="0">
              <a:ea typeface="ＭＳ Ｐゴシック" panose="020B0600070205080204" pitchFamily="34" charset="-128"/>
            </a:endParaRP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1206759-C84C-492B-893E-D188844A9054}" type="slidenum">
              <a:rPr lang="en-US" altLang="en-US" smtClean="0">
                <a:latin typeface="Calibri" panose="020F0502020204030204" pitchFamily="34" charset="0"/>
              </a:rPr>
              <a:pPr/>
              <a:t>18</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4157785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ea typeface="ＭＳ Ｐゴシック" panose="020B0600070205080204" pitchFamily="34" charset="-128"/>
              </a:rPr>
              <a:t>Does your mission dictate emphasis on particular groups?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ea typeface="ＭＳ Ｐゴシック" panose="020B0600070205080204" pitchFamily="34" charset="-128"/>
              </a:rPr>
              <a:t>Does your geographic location (in a particular country or region, in a rural or urban setting, in a community facing a particular type of problem) suggest an emphasis on certain aspects of diversity? Does you geographic location make certain aspects of diversity particularly challenging?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ea typeface="ＭＳ Ｐゴシック" panose="020B0600070205080204" pitchFamily="34" charset="-128"/>
              </a:rPr>
              <a:t>Must identify what groups (racial, ethnic, religious, gender, indigenous, rural, etc.) have historically faced discrimination and address those groups in your plan</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ea typeface="ＭＳ Ｐゴシック" panose="020B0600070205080204" pitchFamily="34" charset="-128"/>
              </a:rPr>
              <a:t>Strategies need to be realistic based on resources and location, and must demonstrate that the program is prioritizing diversity and inclusion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dirty="0" smtClean="0">
              <a:ea typeface="ＭＳ Ｐゴシック" panose="020B0600070205080204"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dirty="0" smtClean="0">
              <a:ea typeface="ＭＳ Ｐゴシック" panose="020B0600070205080204" pitchFamily="34" charset="-128"/>
            </a:endParaRPr>
          </a:p>
          <a:p>
            <a:endParaRPr lang="es-419" dirty="0"/>
          </a:p>
        </p:txBody>
      </p:sp>
      <p:sp>
        <p:nvSpPr>
          <p:cNvPr id="4" name="Slide Number Placeholder 3"/>
          <p:cNvSpPr>
            <a:spLocks noGrp="1"/>
          </p:cNvSpPr>
          <p:nvPr>
            <p:ph type="sldNum" sz="quarter" idx="10"/>
          </p:nvPr>
        </p:nvSpPr>
        <p:spPr/>
        <p:txBody>
          <a:bodyPr/>
          <a:lstStyle/>
          <a:p>
            <a:pPr>
              <a:defRPr/>
            </a:pPr>
            <a:fld id="{2F1F479F-F8D4-417C-ADF9-589F51F18764}" type="slidenum">
              <a:rPr lang="en-US" altLang="en-US" smtClean="0"/>
              <a:pPr>
                <a:defRPr/>
              </a:pPr>
              <a:t>7</a:t>
            </a:fld>
            <a:endParaRPr lang="en-US" altLang="en-US"/>
          </a:p>
        </p:txBody>
      </p:sp>
    </p:spTree>
    <p:extLst>
      <p:ext uri="{BB962C8B-B14F-4D97-AF65-F5344CB8AC3E}">
        <p14:creationId xmlns:p14="http://schemas.microsoft.com/office/powerpoint/2010/main" val="4014146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pPr>
              <a:defRPr/>
            </a:pPr>
            <a:fld id="{2F1F479F-F8D4-417C-ADF9-589F51F18764}" type="slidenum">
              <a:rPr lang="en-US" altLang="en-US" smtClean="0"/>
              <a:pPr>
                <a:defRPr/>
              </a:pPr>
              <a:t>8</a:t>
            </a:fld>
            <a:endParaRPr lang="en-US" altLang="en-US"/>
          </a:p>
        </p:txBody>
      </p:sp>
    </p:spTree>
    <p:extLst>
      <p:ext uri="{BB962C8B-B14F-4D97-AF65-F5344CB8AC3E}">
        <p14:creationId xmlns:p14="http://schemas.microsoft.com/office/powerpoint/2010/main" val="3411242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None/>
              <a:defRPr/>
            </a:pPr>
            <a:r>
              <a:rPr lang="en-US" altLang="en-US" sz="1200" dirty="0" smtClean="0">
                <a:ea typeface="ＭＳ Ｐゴシック" panose="020B0600070205080204" pitchFamily="34" charset="-128"/>
              </a:rPr>
              <a:t>Responding to Concerns: </a:t>
            </a:r>
          </a:p>
          <a:p>
            <a:pPr eaLnBrk="1" hangingPunct="1">
              <a:buFont typeface="Wingdings" panose="05000000000000000000" pitchFamily="2" charset="2"/>
              <a:buChar char="Ø"/>
              <a:defRPr/>
            </a:pPr>
            <a:r>
              <a:rPr lang="en-US" altLang="en-US" sz="1200" dirty="0" smtClean="0">
                <a:ea typeface="ＭＳ Ｐゴシック" panose="020B0600070205080204" pitchFamily="34" charset="-128"/>
              </a:rPr>
              <a:t>University-level plan: good start; now articulate your program-level plan</a:t>
            </a:r>
          </a:p>
          <a:p>
            <a:pPr marL="360363" indent="-457200" eaLnBrk="1" hangingPunct="1">
              <a:buFont typeface="Wingdings" panose="05000000000000000000" pitchFamily="2" charset="2"/>
              <a:buChar char="Ø"/>
              <a:defRPr/>
            </a:pPr>
            <a:r>
              <a:rPr lang="en-US" altLang="en-US" sz="1200" dirty="0" smtClean="0">
                <a:ea typeface="ＭＳ Ｐゴシック" panose="020B0600070205080204" pitchFamily="34" charset="-128"/>
              </a:rPr>
              <a:t>Legal prohibitions against affirmative action; no prohibitions on inclusive climate or on exposure to diverse guest speakers or broad-based advertising</a:t>
            </a:r>
          </a:p>
          <a:p>
            <a:pPr eaLnBrk="1" hangingPunct="1">
              <a:buFont typeface="Wingdings" panose="05000000000000000000" pitchFamily="2" charset="2"/>
              <a:buChar char="Ø"/>
              <a:defRPr/>
            </a:pPr>
            <a:r>
              <a:rPr lang="en-US" altLang="en-US" sz="1200" dirty="0" smtClean="0">
                <a:ea typeface="ＭＳ Ｐゴシック" panose="020B0600070205080204" pitchFamily="34" charset="-128"/>
              </a:rPr>
              <a:t>Lots of international students and faculty; great as long as it is addition to and not in place of diversity among protected classes, and as long as the program has strategies for inclusion</a:t>
            </a:r>
          </a:p>
          <a:p>
            <a:pPr eaLnBrk="1" hangingPunct="1">
              <a:buFont typeface="Wingdings" panose="05000000000000000000" pitchFamily="2" charset="2"/>
              <a:buChar char="Ø"/>
              <a:defRPr/>
            </a:pPr>
            <a:r>
              <a:rPr lang="en-US" altLang="en-US" sz="1200" dirty="0" smtClean="0">
                <a:ea typeface="ＭＳ Ｐゴシック" panose="020B0600070205080204" pitchFamily="34" charset="-128"/>
              </a:rPr>
              <a:t>Existing diversity among faculty and students; document how you got there, what strategies you will use to maintain it, and how you ensure inclusiveness</a:t>
            </a:r>
          </a:p>
          <a:p>
            <a:pPr eaLnBrk="1" hangingPunct="1">
              <a:buFont typeface="Wingdings" panose="05000000000000000000" pitchFamily="2" charset="2"/>
              <a:buChar char="Ø"/>
              <a:defRPr/>
            </a:pPr>
            <a:r>
              <a:rPr lang="en-US" altLang="en-US" sz="1200" dirty="0" smtClean="0">
                <a:ea typeface="ＭＳ Ｐゴシック" panose="020B0600070205080204" pitchFamily="34" charset="-128"/>
              </a:rPr>
              <a:t>Program based in a Minority-Serving Institution; still need exposure to diversity and a plan</a:t>
            </a:r>
          </a:p>
          <a:p>
            <a:pPr eaLnBrk="1" hangingPunct="1">
              <a:buFont typeface="Wingdings" panose="05000000000000000000" pitchFamily="2" charset="2"/>
              <a:buChar char="Ø"/>
              <a:defRPr/>
            </a:pPr>
            <a:r>
              <a:rPr lang="en-US" altLang="en-US" sz="1200" dirty="0" smtClean="0">
                <a:ea typeface="ＭＳ Ｐゴシック" panose="020B0600070205080204" pitchFamily="34" charset="-128"/>
              </a:rPr>
              <a:t>Limited resources, no new positions, and inability to compete for faculty of color; see examples on subsequent slides with excerpts from actual plans, some of which are low- or no-cost strategies</a:t>
            </a:r>
          </a:p>
          <a:p>
            <a:endParaRPr lang="es-419" dirty="0"/>
          </a:p>
        </p:txBody>
      </p:sp>
      <p:sp>
        <p:nvSpPr>
          <p:cNvPr id="4" name="Slide Number Placeholder 3"/>
          <p:cNvSpPr>
            <a:spLocks noGrp="1"/>
          </p:cNvSpPr>
          <p:nvPr>
            <p:ph type="sldNum" sz="quarter" idx="10"/>
          </p:nvPr>
        </p:nvSpPr>
        <p:spPr/>
        <p:txBody>
          <a:bodyPr/>
          <a:lstStyle/>
          <a:p>
            <a:pPr>
              <a:defRPr/>
            </a:pPr>
            <a:fld id="{2F1F479F-F8D4-417C-ADF9-589F51F18764}" type="slidenum">
              <a:rPr lang="en-US" altLang="en-US" smtClean="0"/>
              <a:pPr>
                <a:defRPr/>
              </a:pPr>
              <a:t>9</a:t>
            </a:fld>
            <a:endParaRPr lang="en-US" altLang="en-US"/>
          </a:p>
        </p:txBody>
      </p:sp>
    </p:spTree>
    <p:extLst>
      <p:ext uri="{BB962C8B-B14F-4D97-AF65-F5344CB8AC3E}">
        <p14:creationId xmlns:p14="http://schemas.microsoft.com/office/powerpoint/2010/main" val="145898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419" altLang="en-US" i="1" smtClean="0">
              <a:ea typeface="ＭＳ Ｐゴシック" panose="020B0600070205080204" pitchFamily="34" charset="-128"/>
            </a:endParaRP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EC463BE-C846-4531-A47A-4A2C658FA6A7}" type="slidenum">
              <a:rPr lang="en-US" altLang="en-US" smtClean="0">
                <a:latin typeface="Calibri" panose="020F0502020204030204" pitchFamily="34" charset="0"/>
              </a:rPr>
              <a:pPr/>
              <a:t>11</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908600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419" altLang="en-US" i="1" smtClean="0">
              <a:ea typeface="ＭＳ Ｐゴシック" panose="020B0600070205080204" pitchFamily="34" charset="-128"/>
            </a:endParaRP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2B3A207-9C8A-4542-9C69-68E0826D43D8}" type="slidenum">
              <a:rPr lang="en-US" altLang="en-US" smtClean="0">
                <a:latin typeface="Calibri" panose="020F0502020204030204" pitchFamily="34" charset="0"/>
              </a:rPr>
              <a:pPr/>
              <a:t>12</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453972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419" altLang="en-US" i="1" smtClean="0">
              <a:ea typeface="ＭＳ Ｐゴシック" panose="020B0600070205080204" pitchFamily="34" charset="-128"/>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41654E7-853B-4508-B425-1603FFE61135}" type="slidenum">
              <a:rPr lang="en-US" altLang="en-US" smtClean="0">
                <a:latin typeface="Calibri" panose="020F0502020204030204" pitchFamily="34" charset="0"/>
              </a:rPr>
              <a:pPr/>
              <a:t>13</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3513963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419" altLang="en-US" i="1" smtClean="0">
              <a:ea typeface="ＭＳ Ｐゴシック" panose="020B0600070205080204" pitchFamily="34" charset="-128"/>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00F34E0-4486-4335-975B-0778E627FAE0}" type="slidenum">
              <a:rPr lang="en-US" altLang="en-US" smtClean="0">
                <a:latin typeface="Calibri" panose="020F0502020204030204" pitchFamily="34" charset="0"/>
              </a:rPr>
              <a:pPr/>
              <a:t>14</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248657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419" altLang="en-US" i="1" smtClean="0">
              <a:ea typeface="ＭＳ Ｐゴシック" panose="020B0600070205080204" pitchFamily="34" charset="-128"/>
            </a:endParaRP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4D49548-6B4A-43E9-8C47-BBC2F5CCBBC6}" type="slidenum">
              <a:rPr lang="en-US" altLang="en-US" smtClean="0">
                <a:latin typeface="Calibri" panose="020F0502020204030204" pitchFamily="34" charset="0"/>
              </a:rPr>
              <a:pPr/>
              <a:t>15</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5734835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rot="5400000">
            <a:off x="4381500" y="-4289425"/>
            <a:ext cx="381000" cy="9144000"/>
          </a:xfrm>
          <a:prstGeom prst="rect">
            <a:avLst/>
          </a:prstGeom>
          <a:solidFill>
            <a:srgbClr val="840017"/>
          </a:solidFill>
          <a:ln>
            <a:solidFill>
              <a:srgbClr val="840017"/>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en-US"/>
          </a:p>
        </p:txBody>
      </p:sp>
      <p:sp>
        <p:nvSpPr>
          <p:cNvPr id="5" name="Rectangle 4"/>
          <p:cNvSpPr/>
          <p:nvPr/>
        </p:nvSpPr>
        <p:spPr>
          <a:xfrm>
            <a:off x="152400" y="0"/>
            <a:ext cx="381000" cy="6858000"/>
          </a:xfrm>
          <a:prstGeom prst="rect">
            <a:avLst/>
          </a:prstGeom>
          <a:solidFill>
            <a:srgbClr val="840017"/>
          </a:solidFill>
          <a:ln>
            <a:solidFill>
              <a:srgbClr val="840017"/>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en-US"/>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73075"/>
            <a:ext cx="27114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Date Placeholder 3"/>
          <p:cNvSpPr>
            <a:spLocks noGrp="1"/>
          </p:cNvSpPr>
          <p:nvPr>
            <p:ph type="dt" sz="half" idx="10"/>
          </p:nvPr>
        </p:nvSpPr>
        <p:spPr>
          <a:xfrm>
            <a:off x="722313" y="6400800"/>
            <a:ext cx="2133600" cy="365125"/>
          </a:xfrm>
        </p:spPr>
        <p:txBody>
          <a:bodyPr/>
          <a:lstStyle>
            <a:lvl1pPr>
              <a:defRPr/>
            </a:lvl1pPr>
          </a:lstStyle>
          <a:p>
            <a:pPr>
              <a:defRPr/>
            </a:pPr>
            <a:fld id="{86A2FA83-7352-4F96-A7D7-AAA02C22741A}" type="datetimeFigureOut">
              <a:rPr lang="en-US"/>
              <a:pPr>
                <a:defRPr/>
              </a:pPr>
              <a:t>9/17/2015</a:t>
            </a:fld>
            <a:endParaRPr lang="en-US"/>
          </a:p>
        </p:txBody>
      </p:sp>
      <p:sp>
        <p:nvSpPr>
          <p:cNvPr id="8" name="Footer Placeholder 4"/>
          <p:cNvSpPr>
            <a:spLocks noGrp="1"/>
          </p:cNvSpPr>
          <p:nvPr>
            <p:ph type="ftr" sz="quarter" idx="11"/>
          </p:nvPr>
        </p:nvSpPr>
        <p:spPr>
          <a:xfrm>
            <a:off x="5105400" y="6400800"/>
            <a:ext cx="3962400" cy="365125"/>
          </a:xfrm>
        </p:spPr>
        <p:txBody>
          <a:bodyPr/>
          <a:lstStyle>
            <a:lvl1pPr>
              <a:defRPr/>
            </a:lvl1pPr>
          </a:lstStyle>
          <a:p>
            <a:pPr>
              <a:defRPr/>
            </a:pPr>
            <a:r>
              <a:rPr lang="en-US"/>
              <a:t>NASPAA-The Global Standard in Public Service Education</a:t>
            </a:r>
          </a:p>
        </p:txBody>
      </p:sp>
    </p:spTree>
    <p:extLst>
      <p:ext uri="{BB962C8B-B14F-4D97-AF65-F5344CB8AC3E}">
        <p14:creationId xmlns:p14="http://schemas.microsoft.com/office/powerpoint/2010/main" val="3650803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237088-3C55-4DCA-BA80-AA22D59C689E}" type="datetimeFigureOut">
              <a:rPr lang="en-US" altLang="en-US"/>
              <a:pPr>
                <a:defRPr/>
              </a:pPr>
              <a:t>9/17/2015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25145F-AEAA-438E-A565-BB9EBC409CD7}" type="slidenum">
              <a:rPr lang="en-US" altLang="en-US"/>
              <a:pPr>
                <a:defRPr/>
              </a:pPr>
              <a:t>‹#›</a:t>
            </a:fld>
            <a:endParaRPr lang="en-US" altLang="en-US"/>
          </a:p>
        </p:txBody>
      </p:sp>
    </p:spTree>
    <p:extLst>
      <p:ext uri="{BB962C8B-B14F-4D97-AF65-F5344CB8AC3E}">
        <p14:creationId xmlns:p14="http://schemas.microsoft.com/office/powerpoint/2010/main" val="1767169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EF426DE-82FB-4D77-B722-CB976C48E0F1}" type="datetimeFigureOut">
              <a:rPr lang="en-US" altLang="en-US"/>
              <a:pPr>
                <a:defRPr/>
              </a:pPr>
              <a:t>9/17/2015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3A851E-D442-4344-938B-CFA277000BAC}" type="slidenum">
              <a:rPr lang="en-US" altLang="en-US"/>
              <a:pPr>
                <a:defRPr/>
              </a:pPr>
              <a:t>‹#›</a:t>
            </a:fld>
            <a:endParaRPr lang="en-US" altLang="en-US"/>
          </a:p>
        </p:txBody>
      </p:sp>
    </p:spTree>
    <p:extLst>
      <p:ext uri="{BB962C8B-B14F-4D97-AF65-F5344CB8AC3E}">
        <p14:creationId xmlns:p14="http://schemas.microsoft.com/office/powerpoint/2010/main" val="714815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rot="5400000">
            <a:off x="4381500" y="1866900"/>
            <a:ext cx="381000" cy="9144000"/>
          </a:xfrm>
          <a:prstGeom prst="rect">
            <a:avLst/>
          </a:prstGeom>
          <a:solidFill>
            <a:srgbClr val="840017"/>
          </a:solidFill>
          <a:ln>
            <a:solidFill>
              <a:srgbClr val="840017"/>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en-US"/>
          </a:p>
        </p:txBody>
      </p:sp>
      <p:sp>
        <p:nvSpPr>
          <p:cNvPr id="5" name="Rectangle 4"/>
          <p:cNvSpPr/>
          <p:nvPr/>
        </p:nvSpPr>
        <p:spPr>
          <a:xfrm>
            <a:off x="152400" y="0"/>
            <a:ext cx="381000" cy="6858000"/>
          </a:xfrm>
          <a:prstGeom prst="rect">
            <a:avLst/>
          </a:prstGeom>
          <a:solidFill>
            <a:srgbClr val="840017"/>
          </a:solidFill>
          <a:ln>
            <a:solidFill>
              <a:srgbClr val="840017"/>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en-US"/>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238" y="6115050"/>
            <a:ext cx="1187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12"/>
          <p:cNvSpPr>
            <a:spLocks noGrp="1"/>
          </p:cNvSpPr>
          <p:nvPr>
            <p:ph type="sldNum" sz="quarter" idx="10"/>
          </p:nvPr>
        </p:nvSpPr>
        <p:spPr>
          <a:xfrm>
            <a:off x="5091113" y="6264275"/>
            <a:ext cx="4038600" cy="365125"/>
          </a:xfrm>
        </p:spPr>
        <p:txBody>
          <a:bodyPr rtlCol="0"/>
          <a:lstStyle>
            <a:lvl1pPr>
              <a:defRPr>
                <a:solidFill>
                  <a:schemeClr val="bg1"/>
                </a:solidFill>
              </a:defRPr>
            </a:lvl1pPr>
          </a:lstStyle>
          <a:p>
            <a:pPr>
              <a:defRPr/>
            </a:pPr>
            <a:r>
              <a:rPr lang="en-US"/>
              <a:t>NASPAA – The Global Standard in Public Service Education</a:t>
            </a:r>
            <a:endParaRPr lang="en-US" dirty="0"/>
          </a:p>
        </p:txBody>
      </p:sp>
    </p:spTree>
    <p:extLst>
      <p:ext uri="{BB962C8B-B14F-4D97-AF65-F5344CB8AC3E}">
        <p14:creationId xmlns:p14="http://schemas.microsoft.com/office/powerpoint/2010/main" val="5215336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rot="5400000">
            <a:off x="4381500" y="1866900"/>
            <a:ext cx="381000" cy="9144000"/>
          </a:xfrm>
          <a:prstGeom prst="rect">
            <a:avLst/>
          </a:prstGeom>
          <a:solidFill>
            <a:srgbClr val="840017"/>
          </a:solidFill>
          <a:ln>
            <a:solidFill>
              <a:srgbClr val="840017"/>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en-US"/>
          </a:p>
        </p:txBody>
      </p:sp>
      <p:sp>
        <p:nvSpPr>
          <p:cNvPr id="5" name="Rectangle 4"/>
          <p:cNvSpPr/>
          <p:nvPr/>
        </p:nvSpPr>
        <p:spPr>
          <a:xfrm>
            <a:off x="152400" y="0"/>
            <a:ext cx="381000" cy="6858000"/>
          </a:xfrm>
          <a:prstGeom prst="rect">
            <a:avLst/>
          </a:prstGeom>
          <a:solidFill>
            <a:srgbClr val="840017"/>
          </a:solidFill>
          <a:ln>
            <a:solidFill>
              <a:srgbClr val="840017"/>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en-US"/>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238" y="6115050"/>
            <a:ext cx="1187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12"/>
          <p:cNvSpPr txBox="1">
            <a:spLocks/>
          </p:cNvSpPr>
          <p:nvPr/>
        </p:nvSpPr>
        <p:spPr>
          <a:xfrm>
            <a:off x="5091113" y="6264275"/>
            <a:ext cx="4038600" cy="365125"/>
          </a:xfrm>
          <a:prstGeom prst="rect">
            <a:avLst/>
          </a:prstGeom>
        </p:spPr>
        <p:txBody>
          <a:bodyPr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mtClean="0"/>
              <a:t>NASPAA – The Global Standard in Public Service Education</a:t>
            </a:r>
            <a:endParaRPr lang="en-US" dirty="0"/>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110621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rot="5400000">
            <a:off x="4381500" y="1866900"/>
            <a:ext cx="381000" cy="9144000"/>
          </a:xfrm>
          <a:prstGeom prst="rect">
            <a:avLst/>
          </a:prstGeom>
          <a:solidFill>
            <a:srgbClr val="840017"/>
          </a:solidFill>
          <a:ln>
            <a:solidFill>
              <a:srgbClr val="840017"/>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en-US"/>
          </a:p>
        </p:txBody>
      </p:sp>
      <p:sp>
        <p:nvSpPr>
          <p:cNvPr id="6" name="Rectangle 5"/>
          <p:cNvSpPr/>
          <p:nvPr/>
        </p:nvSpPr>
        <p:spPr>
          <a:xfrm>
            <a:off x="152400" y="0"/>
            <a:ext cx="381000" cy="6858000"/>
          </a:xfrm>
          <a:prstGeom prst="rect">
            <a:avLst/>
          </a:prstGeom>
          <a:solidFill>
            <a:srgbClr val="840017"/>
          </a:solidFill>
          <a:ln>
            <a:solidFill>
              <a:srgbClr val="840017"/>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eaLnBrk="1" hangingPunct="1">
              <a:defRPr/>
            </a:pPr>
            <a:endParaRPr lang="en-US"/>
          </a:p>
        </p:txBody>
      </p:sp>
      <p:pic>
        <p:nvPicPr>
          <p:cNvPr id="7"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238" y="6115050"/>
            <a:ext cx="1187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12"/>
          <p:cNvSpPr>
            <a:spLocks noGrp="1"/>
          </p:cNvSpPr>
          <p:nvPr>
            <p:ph type="sldNum" sz="quarter" idx="10"/>
          </p:nvPr>
        </p:nvSpPr>
        <p:spPr>
          <a:xfrm>
            <a:off x="5091113" y="6264275"/>
            <a:ext cx="4038600" cy="365125"/>
          </a:xfrm>
        </p:spPr>
        <p:txBody>
          <a:bodyPr/>
          <a:lstStyle>
            <a:lvl1pPr>
              <a:defRPr>
                <a:solidFill>
                  <a:schemeClr val="bg1"/>
                </a:solidFill>
              </a:defRPr>
            </a:lvl1pPr>
          </a:lstStyle>
          <a:p>
            <a:pPr>
              <a:defRPr/>
            </a:pPr>
            <a:fld id="{67ADE3BA-2D61-4213-A53D-CC7CA2A74B01}" type="slidenum">
              <a:rPr lang="en-US" altLang="en-US"/>
              <a:pPr>
                <a:defRPr/>
              </a:pPr>
              <a:t>‹#›</a:t>
            </a:fld>
            <a:endParaRPr lang="en-US" altLang="en-US"/>
          </a:p>
        </p:txBody>
      </p:sp>
    </p:spTree>
    <p:extLst>
      <p:ext uri="{BB962C8B-B14F-4D97-AF65-F5344CB8AC3E}">
        <p14:creationId xmlns:p14="http://schemas.microsoft.com/office/powerpoint/2010/main" val="1171838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3ADA7A4-8A88-497C-9958-EE4C86123740}" type="datetimeFigureOut">
              <a:rPr lang="en-US" altLang="en-US"/>
              <a:pPr>
                <a:defRPr/>
              </a:pPr>
              <a:t>9/17/2015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517BFC9-D705-4DBF-B58C-84CE4396602B}" type="slidenum">
              <a:rPr lang="en-US" altLang="en-US"/>
              <a:pPr>
                <a:defRPr/>
              </a:pPr>
              <a:t>‹#›</a:t>
            </a:fld>
            <a:endParaRPr lang="en-US" altLang="en-US"/>
          </a:p>
        </p:txBody>
      </p:sp>
    </p:spTree>
    <p:extLst>
      <p:ext uri="{BB962C8B-B14F-4D97-AF65-F5344CB8AC3E}">
        <p14:creationId xmlns:p14="http://schemas.microsoft.com/office/powerpoint/2010/main" val="2664569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C94C73D-08AD-4191-8819-15DEE0C5F730}" type="datetimeFigureOut">
              <a:rPr lang="en-US" altLang="en-US"/>
              <a:pPr>
                <a:defRPr/>
              </a:pPr>
              <a:t>9/17/2015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2BF367-1A63-4CB4-AD91-D2EFCF1724CD}" type="slidenum">
              <a:rPr lang="en-US" altLang="en-US"/>
              <a:pPr>
                <a:defRPr/>
              </a:pPr>
              <a:t>‹#›</a:t>
            </a:fld>
            <a:endParaRPr lang="en-US" altLang="en-US"/>
          </a:p>
        </p:txBody>
      </p:sp>
    </p:spTree>
    <p:extLst>
      <p:ext uri="{BB962C8B-B14F-4D97-AF65-F5344CB8AC3E}">
        <p14:creationId xmlns:p14="http://schemas.microsoft.com/office/powerpoint/2010/main" val="1620430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81EF2AC-3A9A-48F5-8D57-8853894ECFB2}" type="datetimeFigureOut">
              <a:rPr lang="en-US" altLang="en-US"/>
              <a:pPr>
                <a:defRPr/>
              </a:pPr>
              <a:t>9/17/2015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4324320-F842-458A-8037-CC10F5B82C61}" type="slidenum">
              <a:rPr lang="en-US" altLang="en-US"/>
              <a:pPr>
                <a:defRPr/>
              </a:pPr>
              <a:t>‹#›</a:t>
            </a:fld>
            <a:endParaRPr lang="en-US" altLang="en-US"/>
          </a:p>
        </p:txBody>
      </p:sp>
    </p:spTree>
    <p:extLst>
      <p:ext uri="{BB962C8B-B14F-4D97-AF65-F5344CB8AC3E}">
        <p14:creationId xmlns:p14="http://schemas.microsoft.com/office/powerpoint/2010/main" val="3570345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DDD5FD3-76D6-4EE0-99A2-693E84CA07AD}" type="datetimeFigureOut">
              <a:rPr lang="en-US" altLang="en-US"/>
              <a:pPr>
                <a:defRPr/>
              </a:pPr>
              <a:t>9/17/2015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7DDD5DE-62FD-4CE3-816C-9A0649A97227}" type="slidenum">
              <a:rPr lang="en-US" altLang="en-US"/>
              <a:pPr>
                <a:defRPr/>
              </a:pPr>
              <a:t>‹#›</a:t>
            </a:fld>
            <a:endParaRPr lang="en-US" altLang="en-US"/>
          </a:p>
        </p:txBody>
      </p:sp>
    </p:spTree>
    <p:extLst>
      <p:ext uri="{BB962C8B-B14F-4D97-AF65-F5344CB8AC3E}">
        <p14:creationId xmlns:p14="http://schemas.microsoft.com/office/powerpoint/2010/main" val="122270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6B63124-4E9F-483B-85C3-5CA86C04C74A}" type="datetimeFigureOut">
              <a:rPr lang="en-US" altLang="en-US"/>
              <a:pPr>
                <a:defRPr/>
              </a:pPr>
              <a:t>9/17/2015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7FEBF1-2449-4B60-94CD-611C85F6775F}" type="slidenum">
              <a:rPr lang="en-US" altLang="en-US"/>
              <a:pPr>
                <a:defRPr/>
              </a:pPr>
              <a:t>‹#›</a:t>
            </a:fld>
            <a:endParaRPr lang="en-US" altLang="en-US"/>
          </a:p>
        </p:txBody>
      </p:sp>
    </p:spTree>
    <p:extLst>
      <p:ext uri="{BB962C8B-B14F-4D97-AF65-F5344CB8AC3E}">
        <p14:creationId xmlns:p14="http://schemas.microsoft.com/office/powerpoint/2010/main" val="257168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fld id="{E7500FA2-B336-47FE-92EE-AA425AA358EA}" type="datetimeFigureOut">
              <a:rPr lang="en-US" altLang="en-US"/>
              <a:pPr>
                <a:defRPr/>
              </a:pPr>
              <a:t>9/17/2015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20F9079E-9814-423C-8B96-BB50463CD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79" r:id="rId5"/>
    <p:sldLayoutId id="2147484080" r:id="rId6"/>
    <p:sldLayoutId id="2147484081" r:id="rId7"/>
    <p:sldLayoutId id="2147484082" r:id="rId8"/>
    <p:sldLayoutId id="2147484083" r:id="rId9"/>
    <p:sldLayoutId id="2147484084" r:id="rId10"/>
    <p:sldLayoutId id="214748408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hyperlink" Target="http://accreditation.naspaa.org/resources/peer-examples/#DP"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hyperlink" Target="http://accreditation.naspaa.org/resources/peer-examples/#DP" TargetMode="External"/><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hyperlink" Target="http://accreditation.naspaa.org/resources/peer-examples/#DP" TargetMode="External"/><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hyperlink" Target="http://accreditation.naspaa.org/resources/peer-examples/#DP" TargetMode="External"/><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hyperlink" Target="http://accreditation.naspaa.org/resources/peer-examples/#DP" TargetMode="External"/><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hyperlink" Target="http://accreditation.naspaa.org/resources/peer-examples/#DP" TargetMode="External"/><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hyperlink" Target="http://accreditation.naspaa.org/resources/peer-examples/#DP" TargetMode="External"/><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hyperlink" Target="http://accreditation.naspaa.org/resources/peer-examples/#DP" TargetMode="External"/><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hyperlink" Target="http://accreditation.naspaa.org/resources/peer-examples/#DP" TargetMode="External"/><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hyperlink" Target="http://accreditation.naspaa.org/resources/peer-examples/#DP" TargetMode="Externa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a:xfrm>
            <a:off x="685800" y="1447800"/>
            <a:ext cx="8458200" cy="2667000"/>
          </a:xfrm>
        </p:spPr>
        <p:txBody>
          <a:bodyPr/>
          <a:lstStyle/>
          <a:p>
            <a:pPr eaLnBrk="1" hangingPunct="1"/>
            <a:r>
              <a:rPr lang="en-US" altLang="en-US" smtClean="0">
                <a:solidFill>
                  <a:srgbClr val="890505"/>
                </a:solidFill>
              </a:rPr>
              <a:t>DIVERSITY PLANS: </a:t>
            </a:r>
            <a:r>
              <a:rPr lang="en-US" altLang="en-US" smtClean="0"/>
              <a:t/>
            </a:r>
            <a:br>
              <a:rPr lang="en-US" altLang="en-US" smtClean="0"/>
            </a:br>
            <a:r>
              <a:rPr lang="en-US" altLang="en-US" sz="3100" i="1" smtClean="0"/>
              <a:t>Examples and Guidance for Development</a:t>
            </a:r>
            <a:br>
              <a:rPr lang="en-US" altLang="en-US" sz="3100" i="1" smtClean="0"/>
            </a:br>
            <a:endParaRPr lang="en-US" altLang="en-US" sz="3100" i="1" smtClean="0"/>
          </a:p>
        </p:txBody>
      </p:sp>
      <p:sp>
        <p:nvSpPr>
          <p:cNvPr id="14338" name="Subtitle 2"/>
          <p:cNvSpPr>
            <a:spLocks noGrp="1"/>
          </p:cNvSpPr>
          <p:nvPr>
            <p:ph type="subTitle" idx="1"/>
          </p:nvPr>
        </p:nvSpPr>
        <p:spPr>
          <a:xfrm>
            <a:off x="1371600" y="3429000"/>
            <a:ext cx="7086600" cy="2500313"/>
          </a:xfrm>
        </p:spPr>
        <p:txBody>
          <a:bodyPr rtlCol="0">
            <a:normAutofit fontScale="92500" lnSpcReduction="20000"/>
          </a:bodyPr>
          <a:lstStyle/>
          <a:p>
            <a:pPr marL="63500" eaLnBrk="1" fontAlgn="auto" hangingPunct="1">
              <a:spcAft>
                <a:spcPts val="0"/>
              </a:spcAft>
              <a:buFont typeface="Georgia" charset="0"/>
              <a:buNone/>
              <a:defRPr/>
            </a:pPr>
            <a:r>
              <a:rPr lang="en-US" sz="3000" b="1" dirty="0" smtClean="0">
                <a:solidFill>
                  <a:srgbClr val="890505"/>
                </a:solidFill>
              </a:rPr>
              <a:t>NASPAA Accreditation Institute</a:t>
            </a:r>
          </a:p>
          <a:p>
            <a:pPr marL="63500" eaLnBrk="1" fontAlgn="auto" hangingPunct="1">
              <a:spcAft>
                <a:spcPts val="0"/>
              </a:spcAft>
              <a:buFont typeface="Georgia" charset="0"/>
              <a:buNone/>
              <a:defRPr/>
            </a:pPr>
            <a:r>
              <a:rPr lang="en-US" sz="3000" b="1" dirty="0" smtClean="0">
                <a:solidFill>
                  <a:srgbClr val="890505"/>
                </a:solidFill>
              </a:rPr>
              <a:t>2015</a:t>
            </a:r>
            <a:endParaRPr lang="en-US" sz="3000" b="1" dirty="0">
              <a:solidFill>
                <a:srgbClr val="890505"/>
              </a:solidFill>
            </a:endParaRPr>
          </a:p>
          <a:p>
            <a:pPr marL="63500" eaLnBrk="1" fontAlgn="auto" hangingPunct="1">
              <a:spcAft>
                <a:spcPts val="0"/>
              </a:spcAft>
              <a:buFont typeface="Georgia" charset="0"/>
              <a:buNone/>
              <a:defRPr/>
            </a:pPr>
            <a:endParaRPr lang="en-US" sz="1800" dirty="0" smtClean="0"/>
          </a:p>
          <a:p>
            <a:pPr marL="63500" eaLnBrk="1" fontAlgn="auto" hangingPunct="1">
              <a:spcAft>
                <a:spcPts val="0"/>
              </a:spcAft>
              <a:buFont typeface="Georgia" charset="0"/>
              <a:buNone/>
              <a:defRPr/>
            </a:pPr>
            <a:endParaRPr lang="en-US" sz="1800" dirty="0"/>
          </a:p>
          <a:p>
            <a:pPr marL="63500" eaLnBrk="1" fontAlgn="auto" hangingPunct="1">
              <a:spcAft>
                <a:spcPts val="0"/>
              </a:spcAft>
              <a:defRPr/>
            </a:pPr>
            <a:r>
              <a:rPr lang="en-US" sz="1700" dirty="0" smtClean="0">
                <a:solidFill>
                  <a:schemeClr val="tx1"/>
                </a:solidFill>
              </a:rPr>
              <a:t>Voice over by: </a:t>
            </a:r>
          </a:p>
          <a:p>
            <a:pPr marL="63500" eaLnBrk="1" fontAlgn="auto" hangingPunct="1">
              <a:spcAft>
                <a:spcPts val="0"/>
              </a:spcAft>
              <a:defRPr/>
            </a:pPr>
            <a:r>
              <a:rPr lang="en-US" sz="1700" dirty="0" smtClean="0">
                <a:solidFill>
                  <a:schemeClr val="tx1"/>
                </a:solidFill>
              </a:rPr>
              <a:t>Dr</a:t>
            </a:r>
            <a:r>
              <a:rPr lang="en-US" sz="1700" dirty="0">
                <a:solidFill>
                  <a:schemeClr val="tx1"/>
                </a:solidFill>
              </a:rPr>
              <a:t>. Nadia Rubaii</a:t>
            </a:r>
          </a:p>
          <a:p>
            <a:pPr marL="63500" eaLnBrk="1" fontAlgn="auto" hangingPunct="1">
              <a:spcAft>
                <a:spcPts val="0"/>
              </a:spcAft>
              <a:defRPr/>
            </a:pPr>
            <a:r>
              <a:rPr lang="en-US" sz="1700" dirty="0">
                <a:solidFill>
                  <a:schemeClr val="tx1"/>
                </a:solidFill>
              </a:rPr>
              <a:t>Associate Professor of Public </a:t>
            </a:r>
            <a:r>
              <a:rPr lang="en-US" sz="1700" dirty="0" smtClean="0">
                <a:solidFill>
                  <a:schemeClr val="tx1"/>
                </a:solidFill>
              </a:rPr>
              <a:t>Administration </a:t>
            </a:r>
          </a:p>
          <a:p>
            <a:pPr marL="63500" eaLnBrk="1" fontAlgn="auto" hangingPunct="1">
              <a:spcAft>
                <a:spcPts val="0"/>
              </a:spcAft>
              <a:defRPr/>
            </a:pPr>
            <a:r>
              <a:rPr lang="en-US" sz="1700" dirty="0" smtClean="0">
                <a:solidFill>
                  <a:schemeClr val="tx1"/>
                </a:solidFill>
              </a:rPr>
              <a:t>Binghamton </a:t>
            </a:r>
            <a:r>
              <a:rPr lang="en-US" sz="1700" dirty="0">
                <a:solidFill>
                  <a:schemeClr val="tx1"/>
                </a:solidFill>
              </a:rPr>
              <a:t>University</a:t>
            </a:r>
          </a:p>
          <a:p>
            <a:pPr marL="63500" eaLnBrk="1" fontAlgn="auto" hangingPunct="1">
              <a:spcAft>
                <a:spcPts val="0"/>
              </a:spcAft>
              <a:buFont typeface="Georgia" charset="0"/>
              <a:buNone/>
              <a:defRPr/>
            </a:pPr>
            <a:endParaRPr lang="en-US" sz="1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p:transition advTm="2189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t>Sample Diversity Plans</a:t>
            </a:r>
            <a:endParaRPr lang="es-419" altLang="en-US" smtClean="0"/>
          </a:p>
        </p:txBody>
      </p:sp>
      <p:sp>
        <p:nvSpPr>
          <p:cNvPr id="18435" name="Content Placeholder 2"/>
          <p:cNvSpPr>
            <a:spLocks noGrp="1"/>
          </p:cNvSpPr>
          <p:nvPr>
            <p:ph idx="1"/>
          </p:nvPr>
        </p:nvSpPr>
        <p:spPr/>
        <p:txBody>
          <a:bodyPr/>
          <a:lstStyle/>
          <a:p>
            <a:pPr>
              <a:buFont typeface="Wingdings" panose="05000000000000000000" pitchFamily="2" charset="2"/>
              <a:buChar char="Ø"/>
            </a:pPr>
            <a:r>
              <a:rPr lang="en-US" altLang="en-US" sz="2400" smtClean="0">
                <a:ea typeface="ＭＳ Ｐゴシック" panose="020B0600070205080204" pitchFamily="34" charset="-128"/>
              </a:rPr>
              <a:t>Excerpts drawn from the diversity plans of the College of Charleston, University of Minnesota, John Jay, Georgia State, University of Washington, Syracuse University</a:t>
            </a:r>
          </a:p>
          <a:p>
            <a:pPr>
              <a:buFont typeface="Wingdings" panose="05000000000000000000" pitchFamily="2" charset="2"/>
              <a:buChar char="Ø"/>
            </a:pPr>
            <a:endParaRPr lang="en-US" altLang="en-US" sz="2400" smtClean="0">
              <a:ea typeface="ＭＳ Ｐゴシック" panose="020B0600070205080204" pitchFamily="34" charset="-128"/>
            </a:endParaRPr>
          </a:p>
          <a:p>
            <a:pPr>
              <a:buFont typeface="Wingdings" panose="05000000000000000000" pitchFamily="2" charset="2"/>
              <a:buChar char="Ø"/>
            </a:pPr>
            <a:r>
              <a:rPr lang="en-US" altLang="en-US" sz="2400" smtClean="0">
                <a:ea typeface="Georgia" panose="02040502050405020303" pitchFamily="18" charset="0"/>
                <a:cs typeface="Georgia" panose="02040502050405020303" pitchFamily="18" charset="0"/>
              </a:rPr>
              <a:t>More samples and additional information on the examples included here are available on the NASPAA website at </a:t>
            </a:r>
            <a:r>
              <a:rPr lang="en-US" altLang="en-US" sz="2400" smtClean="0">
                <a:ea typeface="Georgia" panose="02040502050405020303" pitchFamily="18" charset="0"/>
                <a:cs typeface="Georgia" panose="02040502050405020303" pitchFamily="18" charset="0"/>
                <a:hlinkClick r:id="rId4"/>
              </a:rPr>
              <a:t>http://accreditation.naspaa.org/resources/peer-examples/#DP</a:t>
            </a:r>
            <a:r>
              <a:rPr lang="en-US" altLang="en-US" sz="2400" smtClean="0">
                <a:ea typeface="Georgia" panose="02040502050405020303" pitchFamily="18" charset="0"/>
                <a:cs typeface="Georgia" panose="02040502050405020303" pitchFamily="18" charset="0"/>
              </a:rPr>
              <a:t> </a:t>
            </a:r>
          </a:p>
          <a:p>
            <a:endParaRPr lang="es-419" alt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7749"/>
    </mc:Choice>
    <mc:Fallback>
      <p:transition spd="slow" advTm="37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609600" y="39688"/>
            <a:ext cx="8229600" cy="1295400"/>
          </a:xfrm>
        </p:spPr>
        <p:txBody>
          <a:bodyPr rtlCol="0">
            <a:normAutofit fontScale="90000"/>
          </a:bodyPr>
          <a:lstStyle/>
          <a:p>
            <a:pPr eaLnBrk="1" fontAlgn="auto" hangingPunct="1">
              <a:spcAft>
                <a:spcPts val="0"/>
              </a:spcAft>
              <a:defRPr/>
            </a:pPr>
            <a:r>
              <a:rPr lang="en-US" altLang="en-US" dirty="0" smtClean="0">
                <a:ea typeface="ＭＳ Ｐゴシック" pitchFamily="34" charset="-128"/>
              </a:rPr>
              <a:t/>
            </a:r>
            <a:br>
              <a:rPr lang="en-US" altLang="en-US" dirty="0" smtClean="0">
                <a:ea typeface="ＭＳ Ｐゴシック" pitchFamily="34" charset="-128"/>
              </a:rPr>
            </a:br>
            <a:r>
              <a:rPr lang="en-US" altLang="en-US" dirty="0" smtClean="0">
                <a:solidFill>
                  <a:srgbClr val="890505"/>
                </a:solidFill>
                <a:ea typeface="ＭＳ Ｐゴシック" pitchFamily="34" charset="-128"/>
              </a:rPr>
              <a:t>Sample Diversity Plans: </a:t>
            </a:r>
            <a:r>
              <a:rPr lang="en-US" altLang="en-US" sz="3600" dirty="0" smtClean="0">
                <a:solidFill>
                  <a:srgbClr val="890505"/>
                </a:solidFill>
                <a:ea typeface="ＭＳ Ｐゴシック" pitchFamily="34" charset="-128"/>
              </a:rPr>
              <a:t/>
            </a:r>
            <a:br>
              <a:rPr lang="en-US" altLang="en-US" sz="3600" dirty="0" smtClean="0">
                <a:solidFill>
                  <a:srgbClr val="890505"/>
                </a:solidFill>
                <a:ea typeface="ＭＳ Ｐゴシック" pitchFamily="34" charset="-128"/>
              </a:rPr>
            </a:br>
            <a:r>
              <a:rPr lang="en-US" altLang="en-US" sz="3600" dirty="0" smtClean="0">
                <a:solidFill>
                  <a:srgbClr val="890505"/>
                </a:solidFill>
                <a:ea typeface="ＭＳ Ｐゴシック" pitchFamily="34" charset="-128"/>
              </a:rPr>
              <a:t>Faculty Recruitment &amp; Retention</a:t>
            </a:r>
            <a:r>
              <a:rPr lang="en-US" altLang="en-US" sz="3600" dirty="0" smtClean="0">
                <a:ea typeface="ＭＳ Ｐゴシック" pitchFamily="34" charset="-128"/>
              </a:rPr>
              <a:t/>
            </a:r>
            <a:br>
              <a:rPr lang="en-US" altLang="en-US" sz="3600" dirty="0" smtClean="0">
                <a:ea typeface="ＭＳ Ｐゴシック" pitchFamily="34" charset="-128"/>
              </a:rPr>
            </a:br>
            <a:endParaRPr lang="en-US" altLang="en-US" dirty="0" smtClean="0">
              <a:ea typeface="ＭＳ Ｐゴシック" pitchFamily="34" charset="-128"/>
            </a:endParaRPr>
          </a:p>
        </p:txBody>
      </p:sp>
      <p:sp>
        <p:nvSpPr>
          <p:cNvPr id="19459" name="TextBox 5"/>
          <p:cNvSpPr txBox="1">
            <a:spLocks noChangeArrowheads="1"/>
          </p:cNvSpPr>
          <p:nvPr/>
        </p:nvSpPr>
        <p:spPr bwMode="auto">
          <a:xfrm rot="-2567261">
            <a:off x="50800" y="419100"/>
            <a:ext cx="1160463" cy="368300"/>
          </a:xfrm>
          <a:prstGeom prst="rect">
            <a:avLst/>
          </a:prstGeom>
          <a:solidFill>
            <a:srgbClr val="89050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chemeClr val="bg1"/>
                </a:solidFill>
                <a:latin typeface="Arial" panose="020B0604020202020204" pitchFamily="34" charset="0"/>
              </a:rPr>
              <a:t>Excerpts</a:t>
            </a:r>
            <a:endParaRPr lang="es-419" altLang="en-US" sz="1800" b="1">
              <a:solidFill>
                <a:schemeClr val="bg1"/>
              </a:solidFill>
              <a:latin typeface="Arial" panose="020B0604020202020204" pitchFamily="34" charset="0"/>
            </a:endParaRPr>
          </a:p>
        </p:txBody>
      </p:sp>
      <p:sp>
        <p:nvSpPr>
          <p:cNvPr id="19460" name="Content Placeholder 1"/>
          <p:cNvSpPr>
            <a:spLocks noGrp="1"/>
          </p:cNvSpPr>
          <p:nvPr>
            <p:ph idx="1"/>
          </p:nvPr>
        </p:nvSpPr>
        <p:spPr>
          <a:xfrm>
            <a:off x="533400" y="1171575"/>
            <a:ext cx="8229600" cy="4525963"/>
          </a:xfrm>
        </p:spPr>
        <p:txBody>
          <a:bodyPr/>
          <a:lstStyle/>
          <a:p>
            <a:pPr eaLnBrk="1" hangingPunct="1">
              <a:buFont typeface="Wingdings" panose="05000000000000000000" pitchFamily="2" charset="2"/>
              <a:buChar char="Ø"/>
            </a:pPr>
            <a:r>
              <a:rPr lang="en-US" altLang="en-US" sz="2000" smtClean="0">
                <a:ea typeface="ＭＳ Ｐゴシック" panose="020B0600070205080204" pitchFamily="34" charset="-128"/>
              </a:rPr>
              <a:t>Send job announcements to PhD directors at HBCUs and HSIs with programs in related fields</a:t>
            </a:r>
          </a:p>
          <a:p>
            <a:pPr eaLnBrk="1" hangingPunct="1">
              <a:buFont typeface="Wingdings" panose="05000000000000000000" pitchFamily="2" charset="2"/>
              <a:buChar char="Ø"/>
            </a:pPr>
            <a:r>
              <a:rPr lang="en-US" altLang="en-US" sz="2000" smtClean="0">
                <a:ea typeface="ＭＳ Ｐゴシック" panose="020B0600070205080204" pitchFamily="34" charset="-128"/>
              </a:rPr>
              <a:t>Mail announcements to minority sections of APPAM, APSA, ASPA, as well as the NFBPA, IHN, and other academic and professional associations (domestic and foreign)</a:t>
            </a:r>
          </a:p>
          <a:p>
            <a:pPr eaLnBrk="1" hangingPunct="1">
              <a:buFont typeface="Wingdings" panose="05000000000000000000" pitchFamily="2" charset="2"/>
              <a:buChar char="Ø"/>
            </a:pPr>
            <a:r>
              <a:rPr lang="en-US" altLang="en-US" sz="2000" smtClean="0">
                <a:ea typeface="ＭＳ Ｐゴシック" panose="020B0600070205080204" pitchFamily="34" charset="-128"/>
              </a:rPr>
              <a:t>Request additional funding for targeted hires</a:t>
            </a:r>
          </a:p>
          <a:p>
            <a:pPr eaLnBrk="1" hangingPunct="1">
              <a:buFont typeface="Wingdings" panose="05000000000000000000" pitchFamily="2" charset="2"/>
              <a:buChar char="Ø"/>
            </a:pPr>
            <a:r>
              <a:rPr lang="en-US" altLang="en-US" sz="2000" smtClean="0">
                <a:ea typeface="ＭＳ Ｐゴシック" panose="020B0600070205080204" pitchFamily="34" charset="-128"/>
              </a:rPr>
              <a:t>Value diversity work in teaching, research and service by making it an explicit P&amp;T consideration</a:t>
            </a:r>
          </a:p>
          <a:p>
            <a:pPr eaLnBrk="1" hangingPunct="1">
              <a:buFont typeface="Wingdings" panose="05000000000000000000" pitchFamily="2" charset="2"/>
              <a:buChar char="Ø"/>
            </a:pPr>
            <a:r>
              <a:rPr lang="en-US" altLang="en-US" sz="2000" smtClean="0">
                <a:ea typeface="ＭＳ Ｐゴシック" panose="020B0600070205080204" pitchFamily="34" charset="-128"/>
              </a:rPr>
              <a:t>Include explicit diversity statement in job postings</a:t>
            </a:r>
          </a:p>
          <a:p>
            <a:pPr eaLnBrk="1" hangingPunct="1">
              <a:buFont typeface="Wingdings" panose="05000000000000000000" pitchFamily="2" charset="2"/>
              <a:buChar char="Ø"/>
            </a:pPr>
            <a:r>
              <a:rPr lang="en-US" altLang="en-US" sz="2000" smtClean="0">
                <a:ea typeface="ＭＳ Ｐゴシック" panose="020B0600070205080204" pitchFamily="34" charset="-128"/>
              </a:rPr>
              <a:t>Interviews require candidates to explain during their presentation how they incorporate diversity into their research and/or teaching agendas, and are asked about their experience working in diverse environments</a:t>
            </a:r>
          </a:p>
          <a:p>
            <a:pPr eaLnBrk="1" hangingPunct="1">
              <a:buFont typeface="Wingdings" panose="05000000000000000000" pitchFamily="2" charset="2"/>
              <a:buChar char="Ø"/>
            </a:pPr>
            <a:r>
              <a:rPr lang="en-US" altLang="en-US" sz="2000" smtClean="0">
                <a:ea typeface="ＭＳ Ｐゴシック" panose="020B0600070205080204" pitchFamily="34" charset="-128"/>
              </a:rPr>
              <a:t>Faculty candidates are asked to teach as class that considers the diversity of the student population </a:t>
            </a:r>
          </a:p>
          <a:p>
            <a:pPr eaLnBrk="1" hangingPunct="1">
              <a:buFont typeface="Wingdings" panose="05000000000000000000" pitchFamily="2" charset="2"/>
              <a:buChar char="Ø"/>
            </a:pPr>
            <a:r>
              <a:rPr lang="en-US" altLang="en-US" sz="2000" smtClean="0">
                <a:ea typeface="ＭＳ Ｐゴシック" panose="020B0600070205080204" pitchFamily="34" charset="-128"/>
              </a:rPr>
              <a:t>New faculty are assigned  mentors</a:t>
            </a:r>
          </a:p>
          <a:p>
            <a:endParaRPr lang="es-419" altLang="en-US" smtClean="0"/>
          </a:p>
        </p:txBody>
      </p:sp>
      <p:sp>
        <p:nvSpPr>
          <p:cNvPr id="19461" name="TextBox 5"/>
          <p:cNvSpPr txBox="1">
            <a:spLocks noChangeArrowheads="1"/>
          </p:cNvSpPr>
          <p:nvPr/>
        </p:nvSpPr>
        <p:spPr bwMode="auto">
          <a:xfrm>
            <a:off x="5867400" y="6324600"/>
            <a:ext cx="2684463"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0505"/>
                </a:solidFill>
                <a:latin typeface="Arial" panose="020B0604020202020204" pitchFamily="34" charset="0"/>
              </a:rPr>
              <a:t>Click here for sample </a:t>
            </a:r>
            <a:r>
              <a:rPr lang="en-US" altLang="en-US" sz="1200">
                <a:solidFill>
                  <a:srgbClr val="FFFF00"/>
                </a:solidFill>
                <a:latin typeface="Arial" panose="020B0604020202020204" pitchFamily="34" charset="0"/>
                <a:hlinkClick r:id="rId5"/>
              </a:rPr>
              <a:t>Diversity Plans</a:t>
            </a:r>
            <a:endParaRPr lang="es-419" altLang="en-US" sz="1200">
              <a:solidFill>
                <a:srgbClr val="FFFF00"/>
              </a:solidFill>
              <a:latin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6250"/>
    </mc:Choice>
    <mc:Fallback>
      <p:transition spd="slow" advTm="76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609600" y="39688"/>
            <a:ext cx="8229600" cy="1295400"/>
          </a:xfrm>
        </p:spPr>
        <p:txBody>
          <a:bodyPr rtlCol="0">
            <a:normAutofit fontScale="90000"/>
          </a:bodyPr>
          <a:lstStyle/>
          <a:p>
            <a:pPr eaLnBrk="1" fontAlgn="auto" hangingPunct="1">
              <a:spcAft>
                <a:spcPts val="0"/>
              </a:spcAft>
              <a:defRPr/>
            </a:pPr>
            <a:r>
              <a:rPr lang="en-US" altLang="en-US" dirty="0" smtClean="0">
                <a:ea typeface="ＭＳ Ｐゴシック" pitchFamily="34" charset="-128"/>
              </a:rPr>
              <a:t/>
            </a:r>
            <a:br>
              <a:rPr lang="en-US" altLang="en-US" dirty="0" smtClean="0">
                <a:ea typeface="ＭＳ Ｐゴシック" pitchFamily="34" charset="-128"/>
              </a:rPr>
            </a:br>
            <a:r>
              <a:rPr lang="en-US" altLang="en-US" dirty="0" smtClean="0">
                <a:solidFill>
                  <a:srgbClr val="890505"/>
                </a:solidFill>
                <a:ea typeface="ＭＳ Ｐゴシック" pitchFamily="34" charset="-128"/>
              </a:rPr>
              <a:t>Sample Diversity Plans: </a:t>
            </a:r>
            <a:r>
              <a:rPr lang="en-US" altLang="en-US" sz="3600" dirty="0" smtClean="0">
                <a:solidFill>
                  <a:srgbClr val="890505"/>
                </a:solidFill>
                <a:ea typeface="ＭＳ Ｐゴシック" pitchFamily="34" charset="-128"/>
              </a:rPr>
              <a:t/>
            </a:r>
            <a:br>
              <a:rPr lang="en-US" altLang="en-US" sz="3600" dirty="0" smtClean="0">
                <a:solidFill>
                  <a:srgbClr val="890505"/>
                </a:solidFill>
                <a:ea typeface="ＭＳ Ｐゴシック" pitchFamily="34" charset="-128"/>
              </a:rPr>
            </a:br>
            <a:r>
              <a:rPr lang="en-US" altLang="en-US" sz="3600" dirty="0" smtClean="0">
                <a:solidFill>
                  <a:srgbClr val="890505"/>
                </a:solidFill>
                <a:ea typeface="ＭＳ Ｐゴシック" pitchFamily="34" charset="-128"/>
              </a:rPr>
              <a:t>Student Recruitment &amp; Retention</a:t>
            </a:r>
            <a:r>
              <a:rPr lang="en-US" altLang="en-US" sz="3600" dirty="0" smtClean="0">
                <a:ea typeface="ＭＳ Ｐゴシック" pitchFamily="34" charset="-128"/>
              </a:rPr>
              <a:t/>
            </a:r>
            <a:br>
              <a:rPr lang="en-US" altLang="en-US" sz="3600" dirty="0" smtClean="0">
                <a:ea typeface="ＭＳ Ｐゴシック" pitchFamily="34" charset="-128"/>
              </a:rPr>
            </a:br>
            <a:endParaRPr lang="en-US" altLang="en-US" dirty="0" smtClean="0">
              <a:ea typeface="ＭＳ Ｐゴシック" pitchFamily="34" charset="-128"/>
            </a:endParaRPr>
          </a:p>
        </p:txBody>
      </p:sp>
      <p:sp>
        <p:nvSpPr>
          <p:cNvPr id="21507" name="Content Placeholder 2"/>
          <p:cNvSpPr>
            <a:spLocks noGrp="1"/>
          </p:cNvSpPr>
          <p:nvPr>
            <p:ph idx="1"/>
          </p:nvPr>
        </p:nvSpPr>
        <p:spPr>
          <a:xfrm>
            <a:off x="609600" y="1335088"/>
            <a:ext cx="8839200" cy="4456112"/>
          </a:xfrm>
        </p:spPr>
        <p:txBody>
          <a:bodyPr/>
          <a:lstStyle/>
          <a:p>
            <a:pPr marL="703263" lvl="2" indent="0" eaLnBrk="1" hangingPunct="1">
              <a:buFont typeface="Wingdings 2" panose="05020102010507070707" pitchFamily="18" charset="2"/>
              <a:buNone/>
            </a:pPr>
            <a:endParaRPr lang="en-US" altLang="en-US" smtClean="0">
              <a:ea typeface="ＭＳ Ｐゴシック" panose="020B0600070205080204" pitchFamily="34" charset="-128"/>
            </a:endParaRPr>
          </a:p>
          <a:p>
            <a:pPr eaLnBrk="1" hangingPunct="1">
              <a:buFont typeface="Wingdings" panose="05000000000000000000" pitchFamily="2" charset="2"/>
              <a:buChar char="Ø"/>
            </a:pPr>
            <a:r>
              <a:rPr lang="en-US" altLang="en-US" sz="2400" smtClean="0">
                <a:ea typeface="ＭＳ Ｐゴシック" panose="020B0600070205080204" pitchFamily="34" charset="-128"/>
              </a:rPr>
              <a:t>Maintain an attractive and informative website that conveys diversity goals and values</a:t>
            </a:r>
          </a:p>
          <a:p>
            <a:pPr eaLnBrk="1" hangingPunct="1">
              <a:buFont typeface="Wingdings" panose="05000000000000000000" pitchFamily="2" charset="2"/>
              <a:buChar char="Ø"/>
            </a:pPr>
            <a:r>
              <a:rPr lang="en-US" altLang="en-US" sz="2400" smtClean="0">
                <a:ea typeface="ＭＳ Ｐゴシック" panose="020B0600070205080204" pitchFamily="34" charset="-128"/>
              </a:rPr>
              <a:t>Send MPA program materials to multicultural center on campus</a:t>
            </a:r>
          </a:p>
          <a:p>
            <a:pPr eaLnBrk="1" hangingPunct="1">
              <a:buFont typeface="Wingdings" panose="05000000000000000000" pitchFamily="2" charset="2"/>
              <a:buChar char="Ø"/>
            </a:pPr>
            <a:r>
              <a:rPr lang="en-US" altLang="en-US" sz="2400" smtClean="0">
                <a:ea typeface="ＭＳ Ｐゴシック" panose="020B0600070205080204" pitchFamily="34" charset="-128"/>
              </a:rPr>
              <a:t>Attend career and graduate school fairs at HBCUs in the state</a:t>
            </a:r>
          </a:p>
          <a:p>
            <a:pPr eaLnBrk="1" hangingPunct="1">
              <a:buFont typeface="Wingdings" panose="05000000000000000000" pitchFamily="2" charset="2"/>
              <a:buChar char="Ø"/>
            </a:pPr>
            <a:r>
              <a:rPr lang="en-US" altLang="en-US" sz="2400" smtClean="0">
                <a:ea typeface="ＭＳ Ｐゴシック" panose="020B0600070205080204" pitchFamily="34" charset="-128"/>
              </a:rPr>
              <a:t>Mobilize networks of alumni of color for recruitment</a:t>
            </a:r>
          </a:p>
          <a:p>
            <a:pPr eaLnBrk="1" hangingPunct="1">
              <a:buFont typeface="Wingdings" panose="05000000000000000000" pitchFamily="2" charset="2"/>
              <a:buChar char="Ø"/>
            </a:pPr>
            <a:r>
              <a:rPr lang="en-US" altLang="en-US" sz="2400" smtClean="0">
                <a:ea typeface="ＭＳ Ｐゴシック" panose="020B0600070205080204" pitchFamily="34" charset="-128"/>
              </a:rPr>
              <a:t>Create an alumni mentoring program </a:t>
            </a:r>
          </a:p>
          <a:p>
            <a:pPr eaLnBrk="1" hangingPunct="1">
              <a:buFont typeface="Wingdings" panose="05000000000000000000" pitchFamily="2" charset="2"/>
              <a:buChar char="Ø"/>
            </a:pPr>
            <a:r>
              <a:rPr lang="en-US" altLang="en-US" sz="2400" smtClean="0">
                <a:ea typeface="ＭＳ Ｐゴシック" panose="020B0600070205080204" pitchFamily="34" charset="-128"/>
              </a:rPr>
              <a:t>Student diversity award to recognize contributions to enhancing diversity</a:t>
            </a:r>
          </a:p>
          <a:p>
            <a:pPr eaLnBrk="1" hangingPunct="1">
              <a:buFont typeface="Wingdings" panose="05000000000000000000" pitchFamily="2" charset="2"/>
              <a:buChar char="Ø"/>
            </a:pPr>
            <a:endParaRPr lang="en-US" altLang="en-US" smtClean="0">
              <a:ea typeface="ＭＳ Ｐゴシック" panose="020B0600070205080204" pitchFamily="34" charset="-128"/>
            </a:endParaRPr>
          </a:p>
          <a:p>
            <a:pPr eaLnBrk="1" hangingPunct="1">
              <a:buFont typeface="Wingdings" panose="05000000000000000000" pitchFamily="2" charset="2"/>
              <a:buChar char="Ø"/>
            </a:pPr>
            <a:endParaRPr lang="en-US" altLang="en-US" smtClean="0">
              <a:ea typeface="ＭＳ Ｐゴシック" panose="020B0600070205080204" pitchFamily="34" charset="-128"/>
            </a:endParaRPr>
          </a:p>
          <a:p>
            <a:pPr eaLnBrk="1" hangingPunct="1">
              <a:buFont typeface="Wingdings" panose="05000000000000000000" pitchFamily="2" charset="2"/>
              <a:buChar char="Ø"/>
            </a:pPr>
            <a:endParaRPr lang="en-US" altLang="en-US" sz="1800" smtClean="0">
              <a:ea typeface="ＭＳ Ｐゴシック" panose="020B0600070205080204" pitchFamily="34" charset="-128"/>
            </a:endParaRPr>
          </a:p>
        </p:txBody>
      </p:sp>
      <p:sp>
        <p:nvSpPr>
          <p:cNvPr id="21508" name="TextBox 5"/>
          <p:cNvSpPr txBox="1">
            <a:spLocks noChangeArrowheads="1"/>
          </p:cNvSpPr>
          <p:nvPr/>
        </p:nvSpPr>
        <p:spPr bwMode="auto">
          <a:xfrm rot="-2567261">
            <a:off x="50800" y="419100"/>
            <a:ext cx="1160463" cy="368300"/>
          </a:xfrm>
          <a:prstGeom prst="rect">
            <a:avLst/>
          </a:prstGeom>
          <a:solidFill>
            <a:srgbClr val="89050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chemeClr val="bg1"/>
                </a:solidFill>
                <a:latin typeface="Arial" panose="020B0604020202020204" pitchFamily="34" charset="0"/>
              </a:rPr>
              <a:t>Excerpts</a:t>
            </a:r>
            <a:endParaRPr lang="es-419" altLang="en-US" sz="1800" b="1">
              <a:solidFill>
                <a:schemeClr val="bg1"/>
              </a:solidFill>
              <a:latin typeface="Arial" panose="020B0604020202020204" pitchFamily="34" charset="0"/>
            </a:endParaRPr>
          </a:p>
        </p:txBody>
      </p:sp>
      <p:sp>
        <p:nvSpPr>
          <p:cNvPr id="21509" name="TextBox 5"/>
          <p:cNvSpPr txBox="1">
            <a:spLocks noChangeArrowheads="1"/>
          </p:cNvSpPr>
          <p:nvPr/>
        </p:nvSpPr>
        <p:spPr bwMode="auto">
          <a:xfrm>
            <a:off x="5867400" y="6324600"/>
            <a:ext cx="2684463"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0505"/>
                </a:solidFill>
                <a:latin typeface="Arial" panose="020B0604020202020204" pitchFamily="34" charset="0"/>
              </a:rPr>
              <a:t>Click here for sample </a:t>
            </a:r>
            <a:r>
              <a:rPr lang="en-US" altLang="en-US" sz="1200">
                <a:solidFill>
                  <a:srgbClr val="FFFF00"/>
                </a:solidFill>
                <a:latin typeface="Arial" panose="020B0604020202020204" pitchFamily="34" charset="0"/>
                <a:hlinkClick r:id="rId5"/>
              </a:rPr>
              <a:t>Diversity Plans</a:t>
            </a:r>
            <a:endParaRPr lang="es-419" altLang="en-US" sz="1200">
              <a:solidFill>
                <a:srgbClr val="FFFF00"/>
              </a:solidFill>
              <a:latin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405"/>
    </mc:Choice>
    <mc:Fallback>
      <p:transition spd="slow" advTm="22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609600" y="39688"/>
            <a:ext cx="8229600" cy="1295400"/>
          </a:xfrm>
        </p:spPr>
        <p:txBody>
          <a:bodyPr rtlCol="0">
            <a:normAutofit fontScale="90000"/>
          </a:bodyPr>
          <a:lstStyle/>
          <a:p>
            <a:pPr eaLnBrk="1" fontAlgn="auto" hangingPunct="1">
              <a:spcAft>
                <a:spcPts val="0"/>
              </a:spcAft>
              <a:defRPr/>
            </a:pPr>
            <a:r>
              <a:rPr lang="en-US" altLang="en-US" dirty="0" smtClean="0">
                <a:ea typeface="ＭＳ Ｐゴシック" pitchFamily="34" charset="-128"/>
              </a:rPr>
              <a:t/>
            </a:r>
            <a:br>
              <a:rPr lang="en-US" altLang="en-US" dirty="0" smtClean="0">
                <a:ea typeface="ＭＳ Ｐゴシック" pitchFamily="34" charset="-128"/>
              </a:rPr>
            </a:br>
            <a:r>
              <a:rPr lang="en-US" altLang="en-US" dirty="0" smtClean="0">
                <a:solidFill>
                  <a:srgbClr val="890505"/>
                </a:solidFill>
                <a:ea typeface="ＭＳ Ｐゴシック" pitchFamily="34" charset="-128"/>
              </a:rPr>
              <a:t>Sample Diversity Plans: </a:t>
            </a:r>
            <a:r>
              <a:rPr lang="en-US" altLang="en-US" sz="3600" dirty="0" smtClean="0">
                <a:solidFill>
                  <a:srgbClr val="890505"/>
                </a:solidFill>
                <a:ea typeface="ＭＳ Ｐゴシック" pitchFamily="34" charset="-128"/>
              </a:rPr>
              <a:t/>
            </a:r>
            <a:br>
              <a:rPr lang="en-US" altLang="en-US" sz="3600" dirty="0" smtClean="0">
                <a:solidFill>
                  <a:srgbClr val="890505"/>
                </a:solidFill>
                <a:ea typeface="ＭＳ Ｐゴシック" pitchFamily="34" charset="-128"/>
              </a:rPr>
            </a:br>
            <a:r>
              <a:rPr lang="en-US" altLang="en-US" sz="3600" dirty="0" smtClean="0">
                <a:solidFill>
                  <a:srgbClr val="890505"/>
                </a:solidFill>
                <a:ea typeface="ＭＳ Ｐゴシック" pitchFamily="34" charset="-128"/>
              </a:rPr>
              <a:t>Inclusive Climate</a:t>
            </a:r>
            <a:r>
              <a:rPr lang="en-US" altLang="en-US" sz="3600" dirty="0" smtClean="0">
                <a:ea typeface="ＭＳ Ｐゴシック" pitchFamily="34" charset="-128"/>
              </a:rPr>
              <a:t/>
            </a:r>
            <a:br>
              <a:rPr lang="en-US" altLang="en-US" sz="3600" dirty="0" smtClean="0">
                <a:ea typeface="ＭＳ Ｐゴシック" pitchFamily="34" charset="-128"/>
              </a:rPr>
            </a:br>
            <a:endParaRPr lang="en-US" altLang="en-US" dirty="0" smtClean="0">
              <a:ea typeface="ＭＳ Ｐゴシック" pitchFamily="34" charset="-128"/>
            </a:endParaRPr>
          </a:p>
        </p:txBody>
      </p:sp>
      <p:sp>
        <p:nvSpPr>
          <p:cNvPr id="23555" name="TextBox 5"/>
          <p:cNvSpPr txBox="1">
            <a:spLocks noChangeArrowheads="1"/>
          </p:cNvSpPr>
          <p:nvPr/>
        </p:nvSpPr>
        <p:spPr bwMode="auto">
          <a:xfrm rot="-2567261">
            <a:off x="50800" y="419100"/>
            <a:ext cx="1160463" cy="368300"/>
          </a:xfrm>
          <a:prstGeom prst="rect">
            <a:avLst/>
          </a:prstGeom>
          <a:solidFill>
            <a:srgbClr val="89050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chemeClr val="bg1"/>
                </a:solidFill>
                <a:latin typeface="Arial" panose="020B0604020202020204" pitchFamily="34" charset="0"/>
              </a:rPr>
              <a:t>Excerpts</a:t>
            </a:r>
            <a:endParaRPr lang="es-419" altLang="en-US" sz="1800" b="1">
              <a:solidFill>
                <a:schemeClr val="bg1"/>
              </a:solidFill>
              <a:latin typeface="Arial" panose="020B0604020202020204" pitchFamily="34" charset="0"/>
            </a:endParaRPr>
          </a:p>
        </p:txBody>
      </p:sp>
      <p:sp>
        <p:nvSpPr>
          <p:cNvPr id="23556" name="Content Placeholder 2"/>
          <p:cNvSpPr>
            <a:spLocks noGrp="1"/>
          </p:cNvSpPr>
          <p:nvPr>
            <p:ph idx="1"/>
          </p:nvPr>
        </p:nvSpPr>
        <p:spPr/>
        <p:txBody>
          <a:bodyPr/>
          <a:lstStyle/>
          <a:p>
            <a:pPr eaLnBrk="1" hangingPunct="1">
              <a:buFont typeface="Wingdings" panose="05000000000000000000" pitchFamily="2" charset="2"/>
              <a:buChar char="Ø"/>
            </a:pPr>
            <a:r>
              <a:rPr lang="en-US" altLang="en-US" sz="2400" smtClean="0">
                <a:ea typeface="ＭＳ Ｐゴシック" panose="020B0600070205080204" pitchFamily="34" charset="-128"/>
              </a:rPr>
              <a:t>Bring in speakers that represent diverse groups</a:t>
            </a:r>
          </a:p>
          <a:p>
            <a:pPr eaLnBrk="1" hangingPunct="1">
              <a:buFont typeface="Wingdings" panose="05000000000000000000" pitchFamily="2" charset="2"/>
              <a:buChar char="Ø"/>
            </a:pPr>
            <a:r>
              <a:rPr lang="en-US" altLang="en-US" sz="2400" smtClean="0">
                <a:ea typeface="ＭＳ Ｐゴシック" panose="020B0600070205080204" pitchFamily="34" charset="-128"/>
              </a:rPr>
              <a:t>Mentoring, GA research assistance, and reduced service responsibilities for newly hired Assistant Professors</a:t>
            </a:r>
          </a:p>
          <a:p>
            <a:pPr eaLnBrk="1" hangingPunct="1">
              <a:buFont typeface="Wingdings" panose="05000000000000000000" pitchFamily="2" charset="2"/>
              <a:buChar char="Ø"/>
            </a:pPr>
            <a:r>
              <a:rPr lang="en-US" altLang="en-US" sz="2400" smtClean="0">
                <a:ea typeface="ＭＳ Ｐゴシック" panose="020B0600070205080204" pitchFamily="34" charset="-128"/>
              </a:rPr>
              <a:t>Opportunities to attend diversity training programs</a:t>
            </a:r>
          </a:p>
          <a:p>
            <a:pPr eaLnBrk="1" hangingPunct="1">
              <a:buFont typeface="Wingdings" panose="05000000000000000000" pitchFamily="2" charset="2"/>
              <a:buChar char="Ø"/>
            </a:pPr>
            <a:r>
              <a:rPr lang="en-US" altLang="en-US" sz="2400" smtClean="0">
                <a:ea typeface="ＭＳ Ｐゴシック" panose="020B0600070205080204" pitchFamily="34" charset="-128"/>
              </a:rPr>
              <a:t>Host conversations on diversity, race and ethnicity</a:t>
            </a:r>
          </a:p>
          <a:p>
            <a:pPr eaLnBrk="1" hangingPunct="1">
              <a:buFont typeface="Wingdings" panose="05000000000000000000" pitchFamily="2" charset="2"/>
              <a:buChar char="Ø"/>
            </a:pPr>
            <a:r>
              <a:rPr lang="en-US" altLang="en-US" sz="2400" smtClean="0">
                <a:ea typeface="ＭＳ Ｐゴシック" panose="020B0600070205080204" pitchFamily="34" charset="-128"/>
              </a:rPr>
              <a:t>Use the “inclusivity checklist” in scheduling and event planning</a:t>
            </a:r>
          </a:p>
          <a:p>
            <a:pPr eaLnBrk="1" hangingPunct="1">
              <a:buFont typeface="Wingdings" panose="05000000000000000000" pitchFamily="2" charset="2"/>
              <a:buChar char="Ø"/>
            </a:pPr>
            <a:r>
              <a:rPr lang="en-US" altLang="en-US" sz="2400" smtClean="0">
                <a:ea typeface="ＭＳ Ｐゴシック" panose="020B0600070205080204" pitchFamily="34" charset="-128"/>
              </a:rPr>
              <a:t>Conduct a review of existing policies and procedures to ensure alignment with diversity goals</a:t>
            </a:r>
          </a:p>
          <a:p>
            <a:pPr eaLnBrk="1" hangingPunct="1">
              <a:buFont typeface="Wingdings" panose="05000000000000000000" pitchFamily="2" charset="2"/>
              <a:buChar char="Ø"/>
            </a:pPr>
            <a:r>
              <a:rPr lang="en-US" altLang="en-US" sz="2400" smtClean="0">
                <a:ea typeface="ＭＳ Ｐゴシック" panose="020B0600070205080204" pitchFamily="34" charset="-128"/>
              </a:rPr>
              <a:t>Incentives for faculty to attend cross-cultural training</a:t>
            </a:r>
          </a:p>
          <a:p>
            <a:pPr eaLnBrk="1" hangingPunct="1">
              <a:buFont typeface="Wingdings" panose="05000000000000000000" pitchFamily="2" charset="2"/>
              <a:buChar char="Ø"/>
            </a:pPr>
            <a:endParaRPr lang="en-US" altLang="en-US" sz="2400" smtClean="0">
              <a:ea typeface="ＭＳ Ｐゴシック" panose="020B0600070205080204" pitchFamily="34" charset="-128"/>
            </a:endParaRPr>
          </a:p>
          <a:p>
            <a:pPr eaLnBrk="1" hangingPunct="1">
              <a:buFont typeface="Wingdings" panose="05000000000000000000" pitchFamily="2" charset="2"/>
              <a:buChar char="Ø"/>
            </a:pPr>
            <a:endParaRPr lang="en-US" altLang="en-US" sz="2400" smtClean="0">
              <a:ea typeface="ＭＳ Ｐゴシック" panose="020B0600070205080204" pitchFamily="34" charset="-128"/>
            </a:endParaRPr>
          </a:p>
          <a:p>
            <a:endParaRPr lang="es-419" altLang="en-US" smtClean="0"/>
          </a:p>
        </p:txBody>
      </p:sp>
      <p:sp>
        <p:nvSpPr>
          <p:cNvPr id="23557" name="TextBox 5"/>
          <p:cNvSpPr txBox="1">
            <a:spLocks noChangeArrowheads="1"/>
          </p:cNvSpPr>
          <p:nvPr/>
        </p:nvSpPr>
        <p:spPr bwMode="auto">
          <a:xfrm>
            <a:off x="5867400" y="6324600"/>
            <a:ext cx="2684463"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0505"/>
                </a:solidFill>
                <a:latin typeface="Arial" panose="020B0604020202020204" pitchFamily="34" charset="0"/>
              </a:rPr>
              <a:t>Click here for sample </a:t>
            </a:r>
            <a:r>
              <a:rPr lang="en-US" altLang="en-US" sz="1200">
                <a:solidFill>
                  <a:srgbClr val="FFFF00"/>
                </a:solidFill>
                <a:latin typeface="Arial" panose="020B0604020202020204" pitchFamily="34" charset="0"/>
                <a:hlinkClick r:id="rId5"/>
              </a:rPr>
              <a:t>Diversity Plans</a:t>
            </a:r>
            <a:endParaRPr lang="es-419" altLang="en-US" sz="1200">
              <a:solidFill>
                <a:srgbClr val="FFFF00"/>
              </a:solidFill>
              <a:latin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087"/>
    </mc:Choice>
    <mc:Fallback>
      <p:transition spd="slow" advTm="32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609600" y="39688"/>
            <a:ext cx="8229600" cy="1295400"/>
          </a:xfrm>
        </p:spPr>
        <p:txBody>
          <a:bodyPr rtlCol="0">
            <a:normAutofit fontScale="90000"/>
          </a:bodyPr>
          <a:lstStyle/>
          <a:p>
            <a:pPr eaLnBrk="1" fontAlgn="auto" hangingPunct="1">
              <a:spcAft>
                <a:spcPts val="0"/>
              </a:spcAft>
              <a:defRPr/>
            </a:pPr>
            <a:r>
              <a:rPr lang="en-US" altLang="en-US" dirty="0" smtClean="0">
                <a:ea typeface="ＭＳ Ｐゴシック" pitchFamily="34" charset="-128"/>
              </a:rPr>
              <a:t/>
            </a:r>
            <a:br>
              <a:rPr lang="en-US" altLang="en-US" dirty="0" smtClean="0">
                <a:ea typeface="ＭＳ Ｐゴシック" pitchFamily="34" charset="-128"/>
              </a:rPr>
            </a:br>
            <a:r>
              <a:rPr lang="en-US" altLang="en-US" dirty="0" smtClean="0">
                <a:solidFill>
                  <a:srgbClr val="890505"/>
                </a:solidFill>
                <a:ea typeface="ＭＳ Ｐゴシック" pitchFamily="34" charset="-128"/>
              </a:rPr>
              <a:t>Sample Diversity Plans: </a:t>
            </a:r>
            <a:r>
              <a:rPr lang="en-US" altLang="en-US" sz="3600" dirty="0" smtClean="0">
                <a:solidFill>
                  <a:srgbClr val="890505"/>
                </a:solidFill>
                <a:ea typeface="ＭＳ Ｐゴシック" pitchFamily="34" charset="-128"/>
              </a:rPr>
              <a:t/>
            </a:r>
            <a:br>
              <a:rPr lang="en-US" altLang="en-US" sz="3600" dirty="0" smtClean="0">
                <a:solidFill>
                  <a:srgbClr val="890505"/>
                </a:solidFill>
                <a:ea typeface="ＭＳ Ｐゴシック" pitchFamily="34" charset="-128"/>
              </a:rPr>
            </a:br>
            <a:r>
              <a:rPr lang="en-US" altLang="en-US" sz="3600" dirty="0" smtClean="0">
                <a:solidFill>
                  <a:srgbClr val="890505"/>
                </a:solidFill>
                <a:ea typeface="ＭＳ Ｐゴシック" pitchFamily="34" charset="-128"/>
              </a:rPr>
              <a:t>Curriculum</a:t>
            </a:r>
            <a:r>
              <a:rPr lang="en-US" altLang="en-US" sz="3600" dirty="0" smtClean="0">
                <a:ea typeface="ＭＳ Ｐゴシック" pitchFamily="34" charset="-128"/>
              </a:rPr>
              <a:t/>
            </a:r>
            <a:br>
              <a:rPr lang="en-US" altLang="en-US" sz="3600" dirty="0" smtClean="0">
                <a:ea typeface="ＭＳ Ｐゴシック" pitchFamily="34" charset="-128"/>
              </a:rPr>
            </a:br>
            <a:endParaRPr lang="en-US" altLang="en-US" dirty="0" smtClean="0">
              <a:ea typeface="ＭＳ Ｐゴシック" pitchFamily="34" charset="-128"/>
            </a:endParaRPr>
          </a:p>
        </p:txBody>
      </p:sp>
      <p:sp>
        <p:nvSpPr>
          <p:cNvPr id="25603" name="TextBox 5"/>
          <p:cNvSpPr txBox="1">
            <a:spLocks noChangeArrowheads="1"/>
          </p:cNvSpPr>
          <p:nvPr/>
        </p:nvSpPr>
        <p:spPr bwMode="auto">
          <a:xfrm rot="-2567261">
            <a:off x="50800" y="419100"/>
            <a:ext cx="1160463" cy="368300"/>
          </a:xfrm>
          <a:prstGeom prst="rect">
            <a:avLst/>
          </a:prstGeom>
          <a:solidFill>
            <a:srgbClr val="89050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chemeClr val="bg1"/>
                </a:solidFill>
                <a:latin typeface="Arial" panose="020B0604020202020204" pitchFamily="34" charset="0"/>
              </a:rPr>
              <a:t>Excerpts</a:t>
            </a:r>
            <a:endParaRPr lang="es-419" altLang="en-US" sz="1800" b="1">
              <a:solidFill>
                <a:schemeClr val="bg1"/>
              </a:solidFill>
              <a:latin typeface="Arial" panose="020B0604020202020204" pitchFamily="34" charset="0"/>
            </a:endParaRPr>
          </a:p>
        </p:txBody>
      </p:sp>
      <p:sp>
        <p:nvSpPr>
          <p:cNvPr id="25604" name="Content Placeholder 1"/>
          <p:cNvSpPr>
            <a:spLocks noGrp="1"/>
          </p:cNvSpPr>
          <p:nvPr>
            <p:ph idx="1"/>
          </p:nvPr>
        </p:nvSpPr>
        <p:spPr>
          <a:xfrm>
            <a:off x="457200" y="1370013"/>
            <a:ext cx="8229600" cy="4756150"/>
          </a:xfrm>
        </p:spPr>
        <p:txBody>
          <a:bodyPr/>
          <a:lstStyle/>
          <a:p>
            <a:pPr eaLnBrk="1" hangingPunct="1">
              <a:buFont typeface="Wingdings" panose="05000000000000000000" pitchFamily="2" charset="2"/>
              <a:buChar char="Ø"/>
            </a:pPr>
            <a:r>
              <a:rPr lang="en-US" altLang="en-US" sz="2200" smtClean="0">
                <a:ea typeface="ＭＳ Ｐゴシック" panose="020B0600070205080204" pitchFamily="34" charset="-128"/>
              </a:rPr>
              <a:t>Institutional support for inclusion of diverse outside speakers, using alumni and practitioners</a:t>
            </a:r>
          </a:p>
          <a:p>
            <a:pPr eaLnBrk="1" hangingPunct="1">
              <a:buFont typeface="Wingdings" panose="05000000000000000000" pitchFamily="2" charset="2"/>
              <a:buChar char="Ø"/>
            </a:pPr>
            <a:r>
              <a:rPr lang="en-US" altLang="en-US" sz="2200" smtClean="0">
                <a:ea typeface="ＭＳ Ｐゴシック" panose="020B0600070205080204" pitchFamily="34" charset="-128"/>
              </a:rPr>
              <a:t>Incorporate diversity topics and non-Western perspectives in readings, case studies and theories</a:t>
            </a:r>
          </a:p>
          <a:p>
            <a:pPr eaLnBrk="1" hangingPunct="1">
              <a:buFont typeface="Wingdings" panose="05000000000000000000" pitchFamily="2" charset="2"/>
              <a:buChar char="Ø"/>
            </a:pPr>
            <a:r>
              <a:rPr lang="en-US" altLang="en-US" sz="2200" smtClean="0">
                <a:ea typeface="ＭＳ Ｐゴシック" panose="020B0600070205080204" pitchFamily="34" charset="-128"/>
              </a:rPr>
              <a:t>Require explicit diversity statement in all course syllabi</a:t>
            </a:r>
          </a:p>
          <a:p>
            <a:pPr eaLnBrk="1" hangingPunct="1">
              <a:buFont typeface="Wingdings" panose="05000000000000000000" pitchFamily="2" charset="2"/>
              <a:buChar char="Ø"/>
            </a:pPr>
            <a:r>
              <a:rPr lang="en-US" altLang="en-US" sz="2200" smtClean="0">
                <a:ea typeface="ＭＳ Ｐゴシック" panose="020B0600070205080204" pitchFamily="34" charset="-128"/>
              </a:rPr>
              <a:t>Incorporate assessment of diversity in class evaluations</a:t>
            </a:r>
          </a:p>
          <a:p>
            <a:pPr eaLnBrk="1" hangingPunct="1">
              <a:buFont typeface="Wingdings" panose="05000000000000000000" pitchFamily="2" charset="2"/>
              <a:buChar char="Ø"/>
            </a:pPr>
            <a:r>
              <a:rPr lang="en-US" altLang="en-US" sz="2200" smtClean="0">
                <a:ea typeface="ＭＳ Ｐゴシック" panose="020B0600070205080204" pitchFamily="34" charset="-128"/>
              </a:rPr>
              <a:t>Support more capstone projects and electives on diversity topics</a:t>
            </a:r>
          </a:p>
          <a:p>
            <a:pPr eaLnBrk="1" hangingPunct="1">
              <a:buFont typeface="Wingdings" panose="05000000000000000000" pitchFamily="2" charset="2"/>
              <a:buChar char="Ø"/>
            </a:pPr>
            <a:r>
              <a:rPr lang="en-US" altLang="en-US" sz="2200" smtClean="0">
                <a:ea typeface="ＭＳ Ｐゴシック" panose="020B0600070205080204" pitchFamily="34" charset="-128"/>
              </a:rPr>
              <a:t>Diversity grants to promote innovative pedagogy and content related to diversity</a:t>
            </a:r>
          </a:p>
          <a:p>
            <a:pPr eaLnBrk="1" hangingPunct="1">
              <a:buFont typeface="Wingdings" panose="05000000000000000000" pitchFamily="2" charset="2"/>
              <a:buChar char="Ø"/>
            </a:pPr>
            <a:r>
              <a:rPr lang="en-US" altLang="en-US" sz="2200" smtClean="0">
                <a:ea typeface="ＭＳ Ｐゴシック" panose="020B0600070205080204" pitchFamily="34" charset="-128"/>
              </a:rPr>
              <a:t>Map diversity-related topics within curriculum mapping exercise and review coverage</a:t>
            </a:r>
          </a:p>
          <a:p>
            <a:pPr eaLnBrk="1" hangingPunct="1">
              <a:buFont typeface="Wingdings" panose="05000000000000000000" pitchFamily="2" charset="2"/>
              <a:buChar char="Ø"/>
            </a:pPr>
            <a:r>
              <a:rPr lang="en-US" altLang="en-US" sz="2200" smtClean="0">
                <a:ea typeface="ＭＳ Ｐゴシック" panose="020B0600070205080204" pitchFamily="34" charset="-128"/>
              </a:rPr>
              <a:t>Regular use of diverse teams in classes</a:t>
            </a:r>
          </a:p>
          <a:p>
            <a:endParaRPr lang="es-419" altLang="en-US" sz="2000" smtClean="0"/>
          </a:p>
        </p:txBody>
      </p:sp>
      <p:sp>
        <p:nvSpPr>
          <p:cNvPr id="25605" name="TextBox 5"/>
          <p:cNvSpPr txBox="1">
            <a:spLocks noChangeArrowheads="1"/>
          </p:cNvSpPr>
          <p:nvPr/>
        </p:nvSpPr>
        <p:spPr bwMode="auto">
          <a:xfrm>
            <a:off x="5867400" y="6324600"/>
            <a:ext cx="2684463"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0505"/>
                </a:solidFill>
                <a:latin typeface="Arial" panose="020B0604020202020204" pitchFamily="34" charset="0"/>
              </a:rPr>
              <a:t>Click here for sample </a:t>
            </a:r>
            <a:r>
              <a:rPr lang="en-US" altLang="en-US" sz="1200">
                <a:solidFill>
                  <a:srgbClr val="FFFF00"/>
                </a:solidFill>
                <a:latin typeface="Arial" panose="020B0604020202020204" pitchFamily="34" charset="0"/>
                <a:hlinkClick r:id="rId5"/>
              </a:rPr>
              <a:t>Diversity Plans</a:t>
            </a:r>
            <a:endParaRPr lang="es-419" altLang="en-US" sz="1200">
              <a:solidFill>
                <a:srgbClr val="FFFF00"/>
              </a:solidFill>
              <a:latin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663"/>
    </mc:Choice>
    <mc:Fallback>
      <p:transition spd="slow" advTm="30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609600" y="39688"/>
            <a:ext cx="8229600" cy="1295400"/>
          </a:xfrm>
        </p:spPr>
        <p:txBody>
          <a:bodyPr rtlCol="0">
            <a:normAutofit fontScale="90000"/>
          </a:bodyPr>
          <a:lstStyle/>
          <a:p>
            <a:pPr eaLnBrk="1" fontAlgn="auto" hangingPunct="1">
              <a:spcAft>
                <a:spcPts val="0"/>
              </a:spcAft>
              <a:defRPr/>
            </a:pPr>
            <a:r>
              <a:rPr lang="en-US" altLang="en-US" dirty="0" smtClean="0">
                <a:ea typeface="ＭＳ Ｐゴシック" pitchFamily="34" charset="-128"/>
              </a:rPr>
              <a:t/>
            </a:r>
            <a:br>
              <a:rPr lang="en-US" altLang="en-US" dirty="0" smtClean="0">
                <a:ea typeface="ＭＳ Ｐゴシック" pitchFamily="34" charset="-128"/>
              </a:rPr>
            </a:br>
            <a:r>
              <a:rPr lang="en-US" altLang="en-US" dirty="0" smtClean="0">
                <a:solidFill>
                  <a:srgbClr val="890505"/>
                </a:solidFill>
                <a:ea typeface="ＭＳ Ｐゴシック" pitchFamily="34" charset="-128"/>
              </a:rPr>
              <a:t>Sample Diversity Plans: </a:t>
            </a:r>
            <a:r>
              <a:rPr lang="en-US" altLang="en-US" sz="3600" dirty="0" smtClean="0">
                <a:solidFill>
                  <a:srgbClr val="890505"/>
                </a:solidFill>
                <a:ea typeface="ＭＳ Ｐゴシック" pitchFamily="34" charset="-128"/>
              </a:rPr>
              <a:t/>
            </a:r>
            <a:br>
              <a:rPr lang="en-US" altLang="en-US" sz="3600" dirty="0" smtClean="0">
                <a:solidFill>
                  <a:srgbClr val="890505"/>
                </a:solidFill>
                <a:ea typeface="ＭＳ Ｐゴシック" pitchFamily="34" charset="-128"/>
              </a:rPr>
            </a:br>
            <a:r>
              <a:rPr lang="en-US" altLang="en-US" sz="3600" dirty="0" smtClean="0">
                <a:solidFill>
                  <a:srgbClr val="890505"/>
                </a:solidFill>
                <a:ea typeface="ＭＳ Ｐゴシック" pitchFamily="34" charset="-128"/>
              </a:rPr>
              <a:t>Research</a:t>
            </a:r>
            <a:r>
              <a:rPr lang="en-US" altLang="en-US" sz="3600" dirty="0" smtClean="0">
                <a:ea typeface="ＭＳ Ｐゴシック" pitchFamily="34" charset="-128"/>
              </a:rPr>
              <a:t/>
            </a:r>
            <a:br>
              <a:rPr lang="en-US" altLang="en-US" sz="3600" dirty="0" smtClean="0">
                <a:ea typeface="ＭＳ Ｐゴシック" pitchFamily="34" charset="-128"/>
              </a:rPr>
            </a:br>
            <a:endParaRPr lang="en-US" altLang="en-US" dirty="0" smtClean="0">
              <a:ea typeface="ＭＳ Ｐゴシック" pitchFamily="34" charset="-128"/>
            </a:endParaRPr>
          </a:p>
        </p:txBody>
      </p:sp>
      <p:sp>
        <p:nvSpPr>
          <p:cNvPr id="27651" name="TextBox 5"/>
          <p:cNvSpPr txBox="1">
            <a:spLocks noChangeArrowheads="1"/>
          </p:cNvSpPr>
          <p:nvPr/>
        </p:nvSpPr>
        <p:spPr bwMode="auto">
          <a:xfrm rot="-2567261">
            <a:off x="50800" y="419100"/>
            <a:ext cx="1160463" cy="368300"/>
          </a:xfrm>
          <a:prstGeom prst="rect">
            <a:avLst/>
          </a:prstGeom>
          <a:solidFill>
            <a:srgbClr val="89050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chemeClr val="bg1"/>
                </a:solidFill>
                <a:latin typeface="Arial" panose="020B0604020202020204" pitchFamily="34" charset="0"/>
              </a:rPr>
              <a:t>Excerpts</a:t>
            </a:r>
            <a:endParaRPr lang="es-419" altLang="en-US" sz="1800" b="1">
              <a:solidFill>
                <a:schemeClr val="bg1"/>
              </a:solidFill>
              <a:latin typeface="Arial" panose="020B0604020202020204" pitchFamily="34" charset="0"/>
            </a:endParaRPr>
          </a:p>
        </p:txBody>
      </p:sp>
      <p:sp>
        <p:nvSpPr>
          <p:cNvPr id="27652" name="Content Placeholder 1"/>
          <p:cNvSpPr>
            <a:spLocks noGrp="1"/>
          </p:cNvSpPr>
          <p:nvPr>
            <p:ph idx="1"/>
          </p:nvPr>
        </p:nvSpPr>
        <p:spPr/>
        <p:txBody>
          <a:bodyPr/>
          <a:lstStyle/>
          <a:p>
            <a:pPr>
              <a:buFont typeface="Wingdings" panose="05000000000000000000" pitchFamily="2" charset="2"/>
              <a:buChar char="Ø"/>
            </a:pPr>
            <a:r>
              <a:rPr lang="en-US" altLang="en-US" sz="2400" smtClean="0"/>
              <a:t>Sponsor a faculty and student research speaker series focused on diversity-related research</a:t>
            </a:r>
          </a:p>
          <a:p>
            <a:pPr>
              <a:buFont typeface="Wingdings" panose="05000000000000000000" pitchFamily="2" charset="2"/>
              <a:buChar char="Ø"/>
            </a:pPr>
            <a:r>
              <a:rPr lang="en-US" altLang="en-US" sz="2400" smtClean="0"/>
              <a:t>Create a competitive pool of internal funding for diversity-related research</a:t>
            </a:r>
          </a:p>
          <a:p>
            <a:pPr>
              <a:buFont typeface="Wingdings" panose="05000000000000000000" pitchFamily="2" charset="2"/>
              <a:buChar char="Ø"/>
            </a:pPr>
            <a:r>
              <a:rPr lang="en-US" altLang="en-US" sz="2400" smtClean="0"/>
              <a:t>Reward and value faculty research which advances the literature on diversity and inclusion as part of annual evaluations, competitiveness for internal research funds, and awards/recognitions</a:t>
            </a:r>
          </a:p>
        </p:txBody>
      </p:sp>
      <p:sp>
        <p:nvSpPr>
          <p:cNvPr id="27653" name="TextBox 5"/>
          <p:cNvSpPr txBox="1">
            <a:spLocks noChangeArrowheads="1"/>
          </p:cNvSpPr>
          <p:nvPr/>
        </p:nvSpPr>
        <p:spPr bwMode="auto">
          <a:xfrm>
            <a:off x="5867400" y="6324600"/>
            <a:ext cx="2684463"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0505"/>
                </a:solidFill>
                <a:latin typeface="Arial" panose="020B0604020202020204" pitchFamily="34" charset="0"/>
              </a:rPr>
              <a:t>Click here for sample </a:t>
            </a:r>
            <a:r>
              <a:rPr lang="en-US" altLang="en-US" sz="1200">
                <a:solidFill>
                  <a:srgbClr val="FFFF00"/>
                </a:solidFill>
                <a:latin typeface="Arial" panose="020B0604020202020204" pitchFamily="34" charset="0"/>
                <a:hlinkClick r:id="rId5"/>
              </a:rPr>
              <a:t>Diversity Plans</a:t>
            </a:r>
            <a:endParaRPr lang="es-419" altLang="en-US" sz="1200">
              <a:solidFill>
                <a:srgbClr val="FFFF00"/>
              </a:solidFill>
              <a:latin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907"/>
    </mc:Choice>
    <mc:Fallback>
      <p:transition spd="slow" advTm="19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609600" y="39688"/>
            <a:ext cx="8229600" cy="1295400"/>
          </a:xfrm>
        </p:spPr>
        <p:txBody>
          <a:bodyPr rtlCol="0">
            <a:normAutofit fontScale="90000"/>
          </a:bodyPr>
          <a:lstStyle/>
          <a:p>
            <a:pPr eaLnBrk="1" fontAlgn="auto" hangingPunct="1">
              <a:spcAft>
                <a:spcPts val="0"/>
              </a:spcAft>
              <a:defRPr/>
            </a:pPr>
            <a:r>
              <a:rPr lang="en-US" altLang="en-US" dirty="0" smtClean="0">
                <a:ea typeface="ＭＳ Ｐゴシック" pitchFamily="34" charset="-128"/>
              </a:rPr>
              <a:t/>
            </a:r>
            <a:br>
              <a:rPr lang="en-US" altLang="en-US" dirty="0" smtClean="0">
                <a:ea typeface="ＭＳ Ｐゴシック" pitchFamily="34" charset="-128"/>
              </a:rPr>
            </a:br>
            <a:r>
              <a:rPr lang="en-US" altLang="en-US" dirty="0" smtClean="0">
                <a:solidFill>
                  <a:srgbClr val="890505"/>
                </a:solidFill>
                <a:ea typeface="ＭＳ Ｐゴシック" pitchFamily="34" charset="-128"/>
              </a:rPr>
              <a:t>Sample Diversity Plans: </a:t>
            </a:r>
            <a:r>
              <a:rPr lang="en-US" altLang="en-US" sz="3600" dirty="0" smtClean="0">
                <a:solidFill>
                  <a:srgbClr val="890505"/>
                </a:solidFill>
                <a:ea typeface="ＭＳ Ｐゴシック" pitchFamily="34" charset="-128"/>
              </a:rPr>
              <a:t/>
            </a:r>
            <a:br>
              <a:rPr lang="en-US" altLang="en-US" sz="3600" dirty="0" smtClean="0">
                <a:solidFill>
                  <a:srgbClr val="890505"/>
                </a:solidFill>
                <a:ea typeface="ＭＳ Ｐゴシック" pitchFamily="34" charset="-128"/>
              </a:rPr>
            </a:br>
            <a:r>
              <a:rPr lang="en-US" altLang="en-US" sz="3600" dirty="0" smtClean="0">
                <a:solidFill>
                  <a:srgbClr val="890505"/>
                </a:solidFill>
                <a:ea typeface="ＭＳ Ｐゴシック" pitchFamily="34" charset="-128"/>
              </a:rPr>
              <a:t>Outreach &amp; Community Service</a:t>
            </a:r>
            <a:r>
              <a:rPr lang="en-US" altLang="en-US" sz="3600" dirty="0" smtClean="0">
                <a:ea typeface="ＭＳ Ｐゴシック" pitchFamily="34" charset="-128"/>
              </a:rPr>
              <a:t/>
            </a:r>
            <a:br>
              <a:rPr lang="en-US" altLang="en-US" sz="3600" dirty="0" smtClean="0">
                <a:ea typeface="ＭＳ Ｐゴシック" pitchFamily="34" charset="-128"/>
              </a:rPr>
            </a:br>
            <a:endParaRPr lang="en-US" altLang="en-US" dirty="0" smtClean="0">
              <a:ea typeface="ＭＳ Ｐゴシック" pitchFamily="34" charset="-128"/>
            </a:endParaRPr>
          </a:p>
        </p:txBody>
      </p:sp>
      <p:sp>
        <p:nvSpPr>
          <p:cNvPr id="29699" name="TextBox 5"/>
          <p:cNvSpPr txBox="1">
            <a:spLocks noChangeArrowheads="1"/>
          </p:cNvSpPr>
          <p:nvPr/>
        </p:nvSpPr>
        <p:spPr bwMode="auto">
          <a:xfrm rot="-2567261">
            <a:off x="50800" y="419100"/>
            <a:ext cx="1160463" cy="368300"/>
          </a:xfrm>
          <a:prstGeom prst="rect">
            <a:avLst/>
          </a:prstGeom>
          <a:solidFill>
            <a:srgbClr val="89050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chemeClr val="bg1"/>
                </a:solidFill>
                <a:latin typeface="Arial" panose="020B0604020202020204" pitchFamily="34" charset="0"/>
              </a:rPr>
              <a:t>Excerpts</a:t>
            </a:r>
            <a:endParaRPr lang="es-419" altLang="en-US" sz="1800" b="1">
              <a:solidFill>
                <a:schemeClr val="bg1"/>
              </a:solidFill>
              <a:latin typeface="Arial" panose="020B0604020202020204" pitchFamily="34" charset="0"/>
            </a:endParaRPr>
          </a:p>
        </p:txBody>
      </p:sp>
      <p:sp>
        <p:nvSpPr>
          <p:cNvPr id="29700" name="Content Placeholder 1"/>
          <p:cNvSpPr>
            <a:spLocks noGrp="1"/>
          </p:cNvSpPr>
          <p:nvPr>
            <p:ph idx="1"/>
          </p:nvPr>
        </p:nvSpPr>
        <p:spPr/>
        <p:txBody>
          <a:bodyPr/>
          <a:lstStyle/>
          <a:p>
            <a:pPr>
              <a:buFont typeface="Wingdings" panose="05000000000000000000" pitchFamily="2" charset="2"/>
              <a:buChar char="Ø"/>
            </a:pPr>
            <a:r>
              <a:rPr lang="en-US" altLang="en-US" sz="2400" smtClean="0"/>
              <a:t>Create/sustain relationships with [state] policy, advocacy and service organizations that focus on diverse populations</a:t>
            </a:r>
          </a:p>
          <a:p>
            <a:pPr>
              <a:buFont typeface="Wingdings" panose="05000000000000000000" pitchFamily="2" charset="2"/>
              <a:buChar char="Ø"/>
            </a:pPr>
            <a:r>
              <a:rPr lang="en-US" altLang="en-US" sz="2400" smtClean="0"/>
              <a:t>Leverage relations for other [state] campuses to bring more diverse external perspectives</a:t>
            </a:r>
          </a:p>
          <a:p>
            <a:pPr>
              <a:buFont typeface="Wingdings" panose="05000000000000000000" pitchFamily="2" charset="2"/>
              <a:buChar char="Ø"/>
            </a:pPr>
            <a:r>
              <a:rPr lang="en-US" altLang="en-US" sz="2400" smtClean="0"/>
              <a:t>Establish joint research initiatives with select municipalities on issues in diverse communities</a:t>
            </a:r>
          </a:p>
          <a:p>
            <a:pPr>
              <a:buFont typeface="Wingdings" panose="05000000000000000000" pitchFamily="2" charset="2"/>
              <a:buChar char="Ø"/>
            </a:pPr>
            <a:r>
              <a:rPr lang="en-US" altLang="en-US" sz="2400" smtClean="0"/>
              <a:t>Reward and value faculty service within the college, within our communities of professional practice, and in the regional, national and international communities, to advance public policy issues that affect the poor, disadvantaged, and/or under-served populations</a:t>
            </a:r>
          </a:p>
          <a:p>
            <a:pPr>
              <a:buFont typeface="Wingdings" panose="05000000000000000000" pitchFamily="2" charset="2"/>
              <a:buChar char="Ø"/>
            </a:pPr>
            <a:endParaRPr lang="es-419" altLang="en-US" sz="2400" smtClean="0"/>
          </a:p>
        </p:txBody>
      </p:sp>
      <p:sp>
        <p:nvSpPr>
          <p:cNvPr id="29701" name="TextBox 5"/>
          <p:cNvSpPr txBox="1">
            <a:spLocks noChangeArrowheads="1"/>
          </p:cNvSpPr>
          <p:nvPr/>
        </p:nvSpPr>
        <p:spPr bwMode="auto">
          <a:xfrm>
            <a:off x="5867400" y="6324600"/>
            <a:ext cx="2684463"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0505"/>
                </a:solidFill>
                <a:latin typeface="Arial" panose="020B0604020202020204" pitchFamily="34" charset="0"/>
              </a:rPr>
              <a:t>Click here for sample </a:t>
            </a:r>
            <a:r>
              <a:rPr lang="en-US" altLang="en-US" sz="1200">
                <a:solidFill>
                  <a:srgbClr val="FFFF00"/>
                </a:solidFill>
                <a:latin typeface="Arial" panose="020B0604020202020204" pitchFamily="34" charset="0"/>
                <a:hlinkClick r:id="rId5"/>
              </a:rPr>
              <a:t>Diversity Plans</a:t>
            </a:r>
            <a:endParaRPr lang="es-419" altLang="en-US" sz="1200">
              <a:solidFill>
                <a:srgbClr val="FFFF00"/>
              </a:solidFill>
              <a:latin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363"/>
    </mc:Choice>
    <mc:Fallback>
      <p:transition spd="slow" advTm="20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609600" y="39688"/>
            <a:ext cx="8229600" cy="1295400"/>
          </a:xfrm>
        </p:spPr>
        <p:txBody>
          <a:bodyPr rtlCol="0">
            <a:normAutofit fontScale="90000"/>
          </a:bodyPr>
          <a:lstStyle/>
          <a:p>
            <a:pPr eaLnBrk="1" fontAlgn="auto" hangingPunct="1">
              <a:spcAft>
                <a:spcPts val="0"/>
              </a:spcAft>
              <a:defRPr/>
            </a:pPr>
            <a:r>
              <a:rPr lang="en-US" altLang="en-US" dirty="0" smtClean="0">
                <a:ea typeface="ＭＳ Ｐゴシック" pitchFamily="34" charset="-128"/>
              </a:rPr>
              <a:t/>
            </a:r>
            <a:br>
              <a:rPr lang="en-US" altLang="en-US" dirty="0" smtClean="0">
                <a:ea typeface="ＭＳ Ｐゴシック" pitchFamily="34" charset="-128"/>
              </a:rPr>
            </a:br>
            <a:r>
              <a:rPr lang="en-US" altLang="en-US" dirty="0" smtClean="0">
                <a:solidFill>
                  <a:srgbClr val="890505"/>
                </a:solidFill>
                <a:ea typeface="ＭＳ Ｐゴシック" pitchFamily="34" charset="-128"/>
              </a:rPr>
              <a:t>Sample Diversity Plans: </a:t>
            </a:r>
            <a:r>
              <a:rPr lang="en-US" altLang="en-US" sz="3600" dirty="0" smtClean="0">
                <a:solidFill>
                  <a:srgbClr val="890505"/>
                </a:solidFill>
                <a:ea typeface="ＭＳ Ｐゴシック" pitchFamily="34" charset="-128"/>
              </a:rPr>
              <a:t/>
            </a:r>
            <a:br>
              <a:rPr lang="en-US" altLang="en-US" sz="3600" dirty="0" smtClean="0">
                <a:solidFill>
                  <a:srgbClr val="890505"/>
                </a:solidFill>
                <a:ea typeface="ＭＳ Ｐゴシック" pitchFamily="34" charset="-128"/>
              </a:rPr>
            </a:br>
            <a:r>
              <a:rPr lang="en-US" altLang="en-US" sz="3600" dirty="0" smtClean="0">
                <a:solidFill>
                  <a:srgbClr val="890505"/>
                </a:solidFill>
                <a:ea typeface="ＭＳ Ｐゴシック" pitchFamily="34" charset="-128"/>
              </a:rPr>
              <a:t>Explicit Link to Mission</a:t>
            </a:r>
            <a:r>
              <a:rPr lang="en-US" altLang="en-US" sz="3600" dirty="0" smtClean="0">
                <a:ea typeface="ＭＳ Ｐゴシック" pitchFamily="34" charset="-128"/>
              </a:rPr>
              <a:t/>
            </a:r>
            <a:br>
              <a:rPr lang="en-US" altLang="en-US" sz="3600" dirty="0" smtClean="0">
                <a:ea typeface="ＭＳ Ｐゴシック" pitchFamily="34" charset="-128"/>
              </a:rPr>
            </a:br>
            <a:endParaRPr lang="en-US" altLang="en-US" dirty="0" smtClean="0">
              <a:ea typeface="ＭＳ Ｐゴシック" pitchFamily="34" charset="-128"/>
            </a:endParaRPr>
          </a:p>
        </p:txBody>
      </p:sp>
      <p:sp>
        <p:nvSpPr>
          <p:cNvPr id="31747" name="TextBox 5"/>
          <p:cNvSpPr txBox="1">
            <a:spLocks noChangeArrowheads="1"/>
          </p:cNvSpPr>
          <p:nvPr/>
        </p:nvSpPr>
        <p:spPr bwMode="auto">
          <a:xfrm rot="-2567261">
            <a:off x="50800" y="419100"/>
            <a:ext cx="1160463" cy="368300"/>
          </a:xfrm>
          <a:prstGeom prst="rect">
            <a:avLst/>
          </a:prstGeom>
          <a:solidFill>
            <a:srgbClr val="89050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chemeClr val="bg1"/>
                </a:solidFill>
                <a:latin typeface="Arial" panose="020B0604020202020204" pitchFamily="34" charset="0"/>
              </a:rPr>
              <a:t>Excerpts</a:t>
            </a:r>
            <a:endParaRPr lang="es-419" altLang="en-US" sz="1800" b="1">
              <a:solidFill>
                <a:schemeClr val="bg1"/>
              </a:solidFill>
              <a:latin typeface="Arial" panose="020B0604020202020204" pitchFamily="34" charset="0"/>
            </a:endParaRPr>
          </a:p>
        </p:txBody>
      </p:sp>
      <p:sp>
        <p:nvSpPr>
          <p:cNvPr id="31748" name="Content Placeholder 1"/>
          <p:cNvSpPr>
            <a:spLocks noGrp="1"/>
          </p:cNvSpPr>
          <p:nvPr>
            <p:ph idx="1"/>
          </p:nvPr>
        </p:nvSpPr>
        <p:spPr/>
        <p:txBody>
          <a:bodyPr/>
          <a:lstStyle/>
          <a:p>
            <a:pPr>
              <a:buFont typeface="Wingdings" panose="05000000000000000000" pitchFamily="2" charset="2"/>
              <a:buChar char="Ø"/>
            </a:pPr>
            <a:r>
              <a:rPr lang="en-US" altLang="en-US" sz="2000" smtClean="0"/>
              <a:t>Related to being a recognized statewide leader: Create an annual “State of Diversity at the Humphrey School” event and publish an annual report assessing progress toward achieving goals in the Diversity Strategic Action Plan. </a:t>
            </a:r>
          </a:p>
          <a:p>
            <a:pPr>
              <a:buFont typeface="Wingdings" panose="05000000000000000000" pitchFamily="2" charset="2"/>
              <a:buChar char="Ø"/>
            </a:pPr>
            <a:r>
              <a:rPr lang="en-US" altLang="en-US" sz="2000" smtClean="0"/>
              <a:t>Reference to an expansive interpretation of diversity at the intersection of race, gender, religion, sexual orientation, and nationality, because the program serves the New York City region. </a:t>
            </a:r>
          </a:p>
          <a:p>
            <a:pPr>
              <a:buFont typeface="Wingdings" panose="05000000000000000000" pitchFamily="2" charset="2"/>
              <a:buChar char="Ø"/>
            </a:pPr>
            <a:r>
              <a:rPr lang="en-US" altLang="en-US" sz="2000" smtClean="0"/>
              <a:t>Related to transparency as a guiding public service value, gather, analyze and make publicly available data on enrollment and graduate rates by race, ethnicity and gender</a:t>
            </a:r>
            <a:endParaRPr lang="es-419" altLang="en-US" sz="2000" smtClean="0"/>
          </a:p>
        </p:txBody>
      </p:sp>
      <p:sp>
        <p:nvSpPr>
          <p:cNvPr id="31749" name="TextBox 5"/>
          <p:cNvSpPr txBox="1">
            <a:spLocks noChangeArrowheads="1"/>
          </p:cNvSpPr>
          <p:nvPr/>
        </p:nvSpPr>
        <p:spPr bwMode="auto">
          <a:xfrm>
            <a:off x="5867400" y="6324600"/>
            <a:ext cx="2684463"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0505"/>
                </a:solidFill>
                <a:latin typeface="Arial" panose="020B0604020202020204" pitchFamily="34" charset="0"/>
              </a:rPr>
              <a:t>Click here for sample </a:t>
            </a:r>
            <a:r>
              <a:rPr lang="en-US" altLang="en-US" sz="1200">
                <a:solidFill>
                  <a:srgbClr val="FFFF00"/>
                </a:solidFill>
                <a:latin typeface="Arial" panose="020B0604020202020204" pitchFamily="34" charset="0"/>
                <a:hlinkClick r:id="rId5"/>
              </a:rPr>
              <a:t>Diversity Plans</a:t>
            </a:r>
            <a:endParaRPr lang="es-419" altLang="en-US" sz="1200">
              <a:solidFill>
                <a:srgbClr val="FFFF00"/>
              </a:solidFill>
              <a:latin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548"/>
    </mc:Choice>
    <mc:Fallback>
      <p:transition spd="slow" advTm="29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rtlCol="0">
            <a:normAutofit fontScale="90000"/>
          </a:bodyPr>
          <a:lstStyle/>
          <a:p>
            <a:pPr eaLnBrk="1" fontAlgn="auto" hangingPunct="1">
              <a:spcAft>
                <a:spcPts val="0"/>
              </a:spcAft>
              <a:defRPr/>
            </a:pPr>
            <a:r>
              <a:rPr lang="en-US" altLang="en-US" dirty="0" smtClean="0">
                <a:ea typeface="ＭＳ Ｐゴシック" pitchFamily="34" charset="-128"/>
              </a:rPr>
              <a:t/>
            </a:r>
            <a:br>
              <a:rPr lang="en-US" altLang="en-US" dirty="0" smtClean="0">
                <a:ea typeface="ＭＳ Ｐゴシック" pitchFamily="34" charset="-128"/>
              </a:rPr>
            </a:br>
            <a:r>
              <a:rPr lang="en-US" altLang="en-US" dirty="0" smtClean="0">
                <a:solidFill>
                  <a:srgbClr val="890505"/>
                </a:solidFill>
                <a:ea typeface="ＭＳ Ｐゴシック" pitchFamily="34" charset="-128"/>
              </a:rPr>
              <a:t>Sample Diversity Plan: </a:t>
            </a:r>
            <a:r>
              <a:rPr lang="en-US" altLang="en-US" sz="3600" dirty="0" smtClean="0">
                <a:solidFill>
                  <a:srgbClr val="890505"/>
                </a:solidFill>
                <a:ea typeface="ＭＳ Ｐゴシック" pitchFamily="34" charset="-128"/>
              </a:rPr>
              <a:t/>
            </a:r>
            <a:br>
              <a:rPr lang="en-US" altLang="en-US" sz="3600" dirty="0" smtClean="0">
                <a:solidFill>
                  <a:srgbClr val="890505"/>
                </a:solidFill>
                <a:ea typeface="ＭＳ Ｐゴシック" pitchFamily="34" charset="-128"/>
              </a:rPr>
            </a:br>
            <a:r>
              <a:rPr lang="en-US" altLang="en-US" sz="3600" dirty="0" smtClean="0">
                <a:solidFill>
                  <a:srgbClr val="890505"/>
                </a:solidFill>
                <a:ea typeface="ＭＳ Ｐゴシック" pitchFamily="34" charset="-128"/>
              </a:rPr>
              <a:t>University of Minnesota Humphrey School</a:t>
            </a:r>
            <a:r>
              <a:rPr lang="en-US" altLang="en-US" sz="3600" dirty="0" smtClean="0">
                <a:ea typeface="ＭＳ Ｐゴシック" pitchFamily="34" charset="-128"/>
              </a:rPr>
              <a:t/>
            </a:r>
            <a:br>
              <a:rPr lang="en-US" altLang="en-US" sz="3600" dirty="0" smtClean="0">
                <a:ea typeface="ＭＳ Ｐゴシック" pitchFamily="34" charset="-128"/>
              </a:rPr>
            </a:br>
            <a:endParaRPr lang="en-US" altLang="en-US" dirty="0" smtClean="0">
              <a:ea typeface="ＭＳ Ｐゴシック" pitchFamily="34" charset="-128"/>
            </a:endParaRPr>
          </a:p>
        </p:txBody>
      </p:sp>
      <p:sp>
        <p:nvSpPr>
          <p:cNvPr id="33795" name="Content Placeholder 1"/>
          <p:cNvSpPr>
            <a:spLocks noGrp="1"/>
          </p:cNvSpPr>
          <p:nvPr>
            <p:ph idx="1"/>
          </p:nvPr>
        </p:nvSpPr>
        <p:spPr>
          <a:xfrm>
            <a:off x="571500" y="1295400"/>
            <a:ext cx="8001000" cy="4525963"/>
          </a:xfrm>
        </p:spPr>
        <p:txBody>
          <a:bodyPr/>
          <a:lstStyle/>
          <a:p>
            <a:pPr marL="0" indent="0" eaLnBrk="1" hangingPunct="1">
              <a:buFont typeface="Arial" panose="020B0604020202020204" pitchFamily="34" charset="0"/>
              <a:buNone/>
            </a:pPr>
            <a:r>
              <a:rPr lang="en-US" altLang="en-US" sz="2400" smtClean="0">
                <a:ea typeface="ＭＳ Ｐゴシック" panose="020B0600070205080204" pitchFamily="34" charset="-128"/>
              </a:rPr>
              <a:t>Rationale:</a:t>
            </a:r>
          </a:p>
          <a:p>
            <a:pPr marL="0" indent="0" eaLnBrk="1" hangingPunct="1">
              <a:buFont typeface="Arial" panose="020B0604020202020204" pitchFamily="34" charset="0"/>
              <a:buNone/>
            </a:pPr>
            <a:r>
              <a:rPr lang="en-US" altLang="en-US" sz="1400" i="1" smtClean="0">
                <a:ea typeface="ＭＳ Ｐゴシック" panose="020B0600070205080204" pitchFamily="34" charset="-128"/>
              </a:rPr>
              <a:t>Based on the proposition that if the Humphrey School wants to prepare innovative leaders to be effective in a diverse world, then it must take action to ensure that the School’s community mre closely reflects the diversity found in the world, and it must better integrate diversity into its curriculum and teaching; scholarship; and outreach. </a:t>
            </a:r>
            <a:endParaRPr lang="en-US" altLang="en-US" sz="2400" i="1" smtClean="0">
              <a:ea typeface="ＭＳ Ｐゴシック" panose="020B0600070205080204" pitchFamily="34" charset="-128"/>
            </a:endParaRPr>
          </a:p>
          <a:p>
            <a:pPr marL="0" indent="0" eaLnBrk="1" hangingPunct="1">
              <a:buFont typeface="Arial" panose="020B0604020202020204" pitchFamily="34" charset="0"/>
              <a:buNone/>
            </a:pPr>
            <a:r>
              <a:rPr lang="en-US" altLang="en-US" sz="2400" smtClean="0">
                <a:ea typeface="ＭＳ Ｐゴシック" panose="020B0600070205080204" pitchFamily="34" charset="-128"/>
              </a:rPr>
              <a:t>Process: </a:t>
            </a:r>
          </a:p>
          <a:p>
            <a:pPr marL="0" indent="0" eaLnBrk="1" hangingPunct="1">
              <a:buFont typeface="Arial" panose="020B0604020202020204" pitchFamily="34" charset="0"/>
              <a:buNone/>
            </a:pPr>
            <a:r>
              <a:rPr lang="en-US" altLang="en-US" sz="1400" i="1" smtClean="0">
                <a:ea typeface="ＭＳ Ｐゴシック" panose="020B0600070205080204" pitchFamily="34" charset="-128"/>
              </a:rPr>
              <a:t>Through a participatory process that engaged 117 Humphrey School administrators, faculty members, staff, students and alumni in spring 2012…</a:t>
            </a:r>
            <a:endParaRPr lang="en-US" altLang="en-US" sz="2000" i="1" smtClean="0">
              <a:ea typeface="ＭＳ Ｐゴシック" panose="020B0600070205080204" pitchFamily="34" charset="-128"/>
            </a:endParaRPr>
          </a:p>
          <a:p>
            <a:pPr marL="0" indent="0" eaLnBrk="1" hangingPunct="1">
              <a:buFont typeface="Arial" panose="020B0604020202020204" pitchFamily="34" charset="0"/>
              <a:buNone/>
            </a:pPr>
            <a:r>
              <a:rPr lang="en-US" altLang="en-US" sz="2400" smtClean="0">
                <a:ea typeface="ＭＳ Ｐゴシック" panose="020B0600070205080204" pitchFamily="34" charset="-128"/>
              </a:rPr>
              <a:t>Components: </a:t>
            </a:r>
          </a:p>
          <a:p>
            <a:pPr marL="0" indent="0" eaLnBrk="1" hangingPunct="1">
              <a:buFont typeface="Arial" panose="020B0604020202020204" pitchFamily="34" charset="0"/>
              <a:buNone/>
            </a:pPr>
            <a:r>
              <a:rPr lang="en-US" altLang="en-US" sz="1400" i="1" smtClean="0">
                <a:ea typeface="ＭＳ Ｐゴシック" panose="020B0600070205080204" pitchFamily="34" charset="-128"/>
              </a:rPr>
              <a:t>Goals (aspirations regarding diversity at the School); Strategies and actions (specific steps we can take to help realize our goals); and Performance measures (how we can measure our progress in reaching our goals)</a:t>
            </a:r>
          </a:p>
          <a:p>
            <a:pPr marL="0" indent="0" eaLnBrk="1" hangingPunct="1">
              <a:buFont typeface="Arial" panose="020B0604020202020204" pitchFamily="34" charset="0"/>
              <a:buNone/>
            </a:pPr>
            <a:r>
              <a:rPr lang="en-US" altLang="en-US" sz="2400" smtClean="0">
                <a:ea typeface="ＭＳ Ｐゴシック" panose="020B0600070205080204" pitchFamily="34" charset="-128"/>
              </a:rPr>
              <a:t>Categories: </a:t>
            </a:r>
          </a:p>
          <a:p>
            <a:pPr marL="0" indent="0" eaLnBrk="1" hangingPunct="1">
              <a:buFont typeface="Arial" panose="020B0604020202020204" pitchFamily="34" charset="0"/>
              <a:buNone/>
            </a:pPr>
            <a:r>
              <a:rPr lang="en-US" altLang="en-US" sz="1400" i="1" smtClean="0">
                <a:ea typeface="ＭＳ Ｐゴシック" panose="020B0600070205080204" pitchFamily="34" charset="-128"/>
              </a:rPr>
              <a:t>Teaching and Curriculum; Faculty and Staff Retention and Recruitment; Student Retention and Recruitment; Outreach and Community Service; Research; and Climate</a:t>
            </a:r>
          </a:p>
          <a:p>
            <a:pPr marL="0" indent="0" eaLnBrk="1" hangingPunct="1">
              <a:buFont typeface="Arial" panose="020B0604020202020204" pitchFamily="34" charset="0"/>
              <a:buNone/>
            </a:pPr>
            <a:r>
              <a:rPr lang="en-US" altLang="en-US" sz="2400" smtClean="0">
                <a:ea typeface="ＭＳ Ｐゴシック" panose="020B0600070205080204" pitchFamily="34" charset="-128"/>
              </a:rPr>
              <a:t>Responsibility Matrix: </a:t>
            </a:r>
          </a:p>
          <a:p>
            <a:pPr marL="0" indent="0" eaLnBrk="1" hangingPunct="1">
              <a:buFont typeface="Arial" panose="020B0604020202020204" pitchFamily="34" charset="0"/>
              <a:buNone/>
            </a:pPr>
            <a:r>
              <a:rPr lang="en-US" altLang="en-US" sz="1400" i="1" smtClean="0">
                <a:ea typeface="ＭＳ Ｐゴシック" panose="020B0600070205080204" pitchFamily="34" charset="-128"/>
              </a:rPr>
              <a:t>Each strategy has a point of contact identified and the individuals or groups responsible for mplementation</a:t>
            </a:r>
          </a:p>
          <a:p>
            <a:pPr marL="0" indent="0">
              <a:buFont typeface="Arial" panose="020B0604020202020204" pitchFamily="34" charset="0"/>
              <a:buNone/>
            </a:pPr>
            <a:endParaRPr lang="es-419" altLang="en-US" sz="2800" smtClean="0"/>
          </a:p>
        </p:txBody>
      </p:sp>
      <p:sp>
        <p:nvSpPr>
          <p:cNvPr id="33796" name="TextBox 5"/>
          <p:cNvSpPr txBox="1">
            <a:spLocks noChangeArrowheads="1"/>
          </p:cNvSpPr>
          <p:nvPr/>
        </p:nvSpPr>
        <p:spPr bwMode="auto">
          <a:xfrm rot="-2567261">
            <a:off x="23813" y="173038"/>
            <a:ext cx="1781175" cy="860425"/>
          </a:xfrm>
          <a:prstGeom prst="rect">
            <a:avLst/>
          </a:prstGeom>
          <a:solidFill>
            <a:srgbClr val="89050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b="1">
                <a:solidFill>
                  <a:schemeClr val="bg1"/>
                </a:solidFill>
                <a:latin typeface="Arial" panose="020B0604020202020204" pitchFamily="34" charset="0"/>
              </a:rPr>
              <a:t>Example of</a:t>
            </a:r>
          </a:p>
          <a:p>
            <a:pPr eaLnBrk="1" hangingPunct="1">
              <a:spcBef>
                <a:spcPct val="0"/>
              </a:spcBef>
              <a:buFontTx/>
              <a:buNone/>
            </a:pPr>
            <a:r>
              <a:rPr lang="en-US" altLang="en-US" sz="1600" b="1">
                <a:solidFill>
                  <a:schemeClr val="bg1"/>
                </a:solidFill>
                <a:latin typeface="Arial" panose="020B0604020202020204" pitchFamily="34" charset="0"/>
              </a:rPr>
              <a:t>Comprehensive </a:t>
            </a:r>
          </a:p>
          <a:p>
            <a:pPr eaLnBrk="1" hangingPunct="1">
              <a:spcBef>
                <a:spcPct val="0"/>
              </a:spcBef>
              <a:buFontTx/>
              <a:buNone/>
            </a:pPr>
            <a:r>
              <a:rPr lang="en-US" altLang="en-US" sz="1600" b="1">
                <a:solidFill>
                  <a:schemeClr val="bg1"/>
                </a:solidFill>
                <a:latin typeface="Arial" panose="020B0604020202020204" pitchFamily="34" charset="0"/>
              </a:rPr>
              <a:t>Plan</a:t>
            </a:r>
            <a:endParaRPr lang="es-419" altLang="en-US" sz="1600" b="1">
              <a:solidFill>
                <a:schemeClr val="bg1"/>
              </a:solidFill>
              <a:latin typeface="Arial" panose="020B0604020202020204" pitchFamily="34" charset="0"/>
            </a:endParaRPr>
          </a:p>
        </p:txBody>
      </p:sp>
      <p:sp>
        <p:nvSpPr>
          <p:cNvPr id="33797" name="TextBox 5"/>
          <p:cNvSpPr txBox="1">
            <a:spLocks noChangeArrowheads="1"/>
          </p:cNvSpPr>
          <p:nvPr/>
        </p:nvSpPr>
        <p:spPr bwMode="auto">
          <a:xfrm>
            <a:off x="5867400" y="6324600"/>
            <a:ext cx="2684463"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solidFill>
                  <a:srgbClr val="890505"/>
                </a:solidFill>
                <a:latin typeface="Arial" panose="020B0604020202020204" pitchFamily="34" charset="0"/>
              </a:rPr>
              <a:t>Click here for sample </a:t>
            </a:r>
            <a:r>
              <a:rPr lang="en-US" altLang="en-US" sz="1200">
                <a:solidFill>
                  <a:srgbClr val="FFFF00"/>
                </a:solidFill>
                <a:latin typeface="Arial" panose="020B0604020202020204" pitchFamily="34" charset="0"/>
                <a:hlinkClick r:id="rId5"/>
              </a:rPr>
              <a:t>Diversity Plans</a:t>
            </a:r>
            <a:endParaRPr lang="es-419" altLang="en-US" sz="1200">
              <a:solidFill>
                <a:srgbClr val="FFFF00"/>
              </a:solidFill>
              <a:latin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6963"/>
    </mc:Choice>
    <mc:Fallback>
      <p:transition spd="slow" advTm="36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813" y="28575"/>
            <a:ext cx="8153400" cy="685800"/>
          </a:xfrm>
        </p:spPr>
        <p:txBody>
          <a:bodyPr rtlCol="0">
            <a:normAutofit fontScale="90000"/>
          </a:bodyPr>
          <a:lstStyle/>
          <a:p>
            <a:pPr eaLnBrk="1" fontAlgn="auto" hangingPunct="1">
              <a:spcAft>
                <a:spcPts val="0"/>
              </a:spcAft>
              <a:defRPr/>
            </a:pPr>
            <a:r>
              <a:rPr lang="en-US" dirty="0" smtClean="0"/>
              <a:t/>
            </a:r>
            <a:br>
              <a:rPr lang="en-US" dirty="0" smtClean="0"/>
            </a:br>
            <a:r>
              <a:rPr lang="en-US" dirty="0" smtClean="0">
                <a:solidFill>
                  <a:schemeClr val="accent2">
                    <a:lumMod val="75000"/>
                  </a:schemeClr>
                </a:solidFill>
              </a:rPr>
              <a:t>Recap</a:t>
            </a:r>
            <a:r>
              <a:rPr lang="en-US" dirty="0" smtClean="0"/>
              <a:t/>
            </a:r>
            <a:br>
              <a:rPr lang="en-US" dirty="0" smtClean="0"/>
            </a:br>
            <a:endParaRPr lang="en-US" sz="3200" dirty="0">
              <a:solidFill>
                <a:srgbClr val="438086"/>
              </a:solidFill>
              <a:cs typeface="Georgia"/>
            </a:endParaRPr>
          </a:p>
        </p:txBody>
      </p:sp>
      <p:sp>
        <p:nvSpPr>
          <p:cNvPr id="16386" name="TextBox 2"/>
          <p:cNvSpPr txBox="1">
            <a:spLocks noChangeArrowheads="1"/>
          </p:cNvSpPr>
          <p:nvPr/>
        </p:nvSpPr>
        <p:spPr bwMode="auto">
          <a:xfrm>
            <a:off x="658813" y="990600"/>
            <a:ext cx="8181975"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Wingdings" panose="05000000000000000000" pitchFamily="2" charset="2"/>
              <a:buChar char="Ø"/>
              <a:defRPr/>
            </a:pPr>
            <a:r>
              <a:rPr lang="en-US" dirty="0" smtClean="0">
                <a:latin typeface="+mj-lt"/>
                <a:cs typeface="Georgia" charset="0"/>
              </a:rPr>
              <a:t>Need for a program-level plan that, at a minimum addresses protected classes (US) or comparable groups (non-US) in faculty and student recruitment and retention, promoting a climate of inclusiveness, and preparing students to work with diversity. </a:t>
            </a:r>
          </a:p>
          <a:p>
            <a:pPr eaLnBrk="1" hangingPunct="1">
              <a:buFont typeface="Wingdings" panose="05000000000000000000" pitchFamily="2" charset="2"/>
              <a:buChar char="Ø"/>
              <a:defRPr/>
            </a:pPr>
            <a:r>
              <a:rPr lang="en-US" dirty="0" smtClean="0">
                <a:latin typeface="+mj-lt"/>
                <a:cs typeface="Georgia" charset="0"/>
              </a:rPr>
              <a:t>Does not need to involve costly activities, but must be part of a formal plan</a:t>
            </a:r>
          </a:p>
          <a:p>
            <a:pPr eaLnBrk="1" hangingPunct="1">
              <a:buFont typeface="Wingdings" panose="05000000000000000000" pitchFamily="2" charset="2"/>
              <a:buChar char="Ø"/>
              <a:defRPr/>
            </a:pPr>
            <a:r>
              <a:rPr lang="en-US" dirty="0" smtClean="0">
                <a:latin typeface="+mj-lt"/>
                <a:cs typeface="Georgia" charset="0"/>
              </a:rPr>
              <a:t>More samples and additional information on the examples included here are available on the </a:t>
            </a:r>
            <a:r>
              <a:rPr lang="en-US" dirty="0">
                <a:latin typeface="+mj-lt"/>
                <a:cs typeface="Georgia" charset="0"/>
              </a:rPr>
              <a:t>NASPAA website at </a:t>
            </a:r>
            <a:r>
              <a:rPr lang="en-US" dirty="0">
                <a:latin typeface="+mj-lt"/>
                <a:cs typeface="Georgia" charset="0"/>
                <a:hlinkClick r:id="rId5"/>
              </a:rPr>
              <a:t>http://accreditation.naspaa.org/resources/peer-examples</a:t>
            </a:r>
            <a:r>
              <a:rPr lang="en-US" dirty="0" smtClean="0">
                <a:latin typeface="+mj-lt"/>
                <a:cs typeface="Georgia" charset="0"/>
                <a:hlinkClick r:id="rId5"/>
              </a:rPr>
              <a:t>/#DP</a:t>
            </a:r>
            <a:r>
              <a:rPr lang="en-US" dirty="0" smtClean="0">
                <a:latin typeface="+mj-lt"/>
                <a:cs typeface="Georgia" charset="0"/>
              </a:rPr>
              <a:t> </a:t>
            </a:r>
          </a:p>
          <a:p>
            <a:pPr eaLnBrk="1" hangingPunct="1">
              <a:buFont typeface="Wingdings" panose="05000000000000000000" pitchFamily="2" charset="2"/>
              <a:buChar char="Ø"/>
              <a:defRPr/>
            </a:pPr>
            <a:endParaRPr lang="en-US" sz="2800" dirty="0" smtClean="0">
              <a:latin typeface="+mj-lt"/>
              <a:cs typeface="Georgia"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p:transition spd="slow" advTm="308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163" y="0"/>
            <a:ext cx="8153400" cy="685800"/>
          </a:xfrm>
        </p:spPr>
        <p:txBody>
          <a:bodyPr rtlCol="0">
            <a:normAutofit fontScale="90000"/>
          </a:bodyPr>
          <a:lstStyle/>
          <a:p>
            <a:pPr eaLnBrk="1" fontAlgn="auto" hangingPunct="1">
              <a:spcAft>
                <a:spcPts val="0"/>
              </a:spcAft>
              <a:defRPr/>
            </a:pPr>
            <a:r>
              <a:rPr lang="en-US" dirty="0" smtClean="0"/>
              <a:t/>
            </a:r>
            <a:br>
              <a:rPr lang="en-US" dirty="0" smtClean="0"/>
            </a:br>
            <a:r>
              <a:rPr lang="en-US" dirty="0" smtClean="0">
                <a:solidFill>
                  <a:schemeClr val="accent2">
                    <a:lumMod val="75000"/>
                  </a:schemeClr>
                </a:solidFill>
              </a:rPr>
              <a:t>Overview</a:t>
            </a:r>
            <a:r>
              <a:rPr lang="en-US" dirty="0" smtClean="0"/>
              <a:t/>
            </a:r>
            <a:br>
              <a:rPr lang="en-US" dirty="0" smtClean="0"/>
            </a:br>
            <a:endParaRPr lang="en-US" sz="3200" dirty="0">
              <a:solidFill>
                <a:srgbClr val="438086"/>
              </a:solidFill>
              <a:cs typeface="Georgia"/>
            </a:endParaRPr>
          </a:p>
        </p:txBody>
      </p:sp>
      <p:sp>
        <p:nvSpPr>
          <p:cNvPr id="16386" name="TextBox 2"/>
          <p:cNvSpPr txBox="1">
            <a:spLocks noChangeArrowheads="1"/>
          </p:cNvSpPr>
          <p:nvPr/>
        </p:nvSpPr>
        <p:spPr bwMode="auto">
          <a:xfrm>
            <a:off x="944563" y="1066800"/>
            <a:ext cx="78486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eaLnBrk="1" hangingPunct="1">
              <a:buFont typeface="+mj-lt"/>
              <a:buAutoNum type="arabicPeriod"/>
              <a:defRPr/>
            </a:pPr>
            <a:endParaRPr lang="en-US" dirty="0" smtClean="0">
              <a:latin typeface="+mj-lt"/>
              <a:cs typeface="Georgia" charset="0"/>
            </a:endParaRPr>
          </a:p>
          <a:p>
            <a:pPr eaLnBrk="1" hangingPunct="1">
              <a:buFontTx/>
              <a:buAutoNum type="arabicPeriod"/>
              <a:defRPr/>
            </a:pPr>
            <a:r>
              <a:rPr lang="en-US" dirty="0" smtClean="0">
                <a:latin typeface="+mn-lt"/>
                <a:cs typeface="Georgia" charset="0"/>
              </a:rPr>
              <a:t>Diversity Plan Basics</a:t>
            </a:r>
          </a:p>
          <a:p>
            <a:pPr marL="800100" lvl="1" indent="-342900" eaLnBrk="1" hangingPunct="1">
              <a:buFont typeface="Wingdings" panose="05000000000000000000" pitchFamily="2" charset="2"/>
              <a:buChar char="Ø"/>
              <a:defRPr/>
            </a:pPr>
            <a:r>
              <a:rPr lang="en-US" dirty="0" smtClean="0">
                <a:latin typeface="+mn-lt"/>
                <a:cs typeface="Georgia" charset="0"/>
              </a:rPr>
              <a:t>What</a:t>
            </a:r>
          </a:p>
          <a:p>
            <a:pPr marL="800100" lvl="1" indent="-342900" eaLnBrk="1" hangingPunct="1">
              <a:buFont typeface="Wingdings" panose="05000000000000000000" pitchFamily="2" charset="2"/>
              <a:buChar char="Ø"/>
              <a:defRPr/>
            </a:pPr>
            <a:r>
              <a:rPr lang="en-US" dirty="0" smtClean="0">
                <a:latin typeface="+mn-lt"/>
                <a:cs typeface="Georgia" charset="0"/>
              </a:rPr>
              <a:t>Why</a:t>
            </a:r>
          </a:p>
          <a:p>
            <a:pPr marL="800100" lvl="1" indent="-342900" eaLnBrk="1" hangingPunct="1">
              <a:buFont typeface="Wingdings" panose="05000000000000000000" pitchFamily="2" charset="2"/>
              <a:buChar char="Ø"/>
              <a:defRPr/>
            </a:pPr>
            <a:r>
              <a:rPr lang="en-US" dirty="0" smtClean="0">
                <a:latin typeface="+mn-lt"/>
                <a:cs typeface="Georgia" charset="0"/>
              </a:rPr>
              <a:t>Essential Components</a:t>
            </a:r>
          </a:p>
          <a:p>
            <a:pPr marL="800100" lvl="1" indent="-342900" eaLnBrk="1" hangingPunct="1">
              <a:buFont typeface="Wingdings" panose="05000000000000000000" pitchFamily="2" charset="2"/>
              <a:buChar char="Ø"/>
              <a:defRPr/>
            </a:pPr>
            <a:r>
              <a:rPr lang="en-US" dirty="0" smtClean="0">
                <a:latin typeface="+mn-lt"/>
                <a:cs typeface="Georgia" charset="0"/>
              </a:rPr>
              <a:t>Key Considerations</a:t>
            </a:r>
          </a:p>
          <a:p>
            <a:pPr marL="800100" lvl="1" indent="-342900" eaLnBrk="1" hangingPunct="1">
              <a:buFont typeface="Wingdings" panose="05000000000000000000" pitchFamily="2" charset="2"/>
              <a:buChar char="Ø"/>
              <a:defRPr/>
            </a:pPr>
            <a:endParaRPr lang="en-US" dirty="0" smtClean="0">
              <a:latin typeface="+mn-lt"/>
              <a:cs typeface="Georgia" charset="0"/>
            </a:endParaRPr>
          </a:p>
          <a:p>
            <a:pPr eaLnBrk="1" hangingPunct="1">
              <a:buFontTx/>
              <a:buAutoNum type="arabicPeriod"/>
              <a:defRPr/>
            </a:pPr>
            <a:r>
              <a:rPr lang="en-US" dirty="0" smtClean="0">
                <a:latin typeface="+mn-lt"/>
                <a:cs typeface="Georgia" charset="0"/>
              </a:rPr>
              <a:t>Common Questions &amp; Concerns</a:t>
            </a:r>
          </a:p>
          <a:p>
            <a:pPr eaLnBrk="1" hangingPunct="1">
              <a:buFontTx/>
              <a:buAutoNum type="arabicPeriod"/>
              <a:defRPr/>
            </a:pPr>
            <a:endParaRPr lang="en-US" dirty="0">
              <a:latin typeface="+mn-lt"/>
              <a:cs typeface="Georgia" charset="0"/>
            </a:endParaRPr>
          </a:p>
          <a:p>
            <a:pPr eaLnBrk="1" hangingPunct="1">
              <a:buFontTx/>
              <a:buAutoNum type="arabicPeriod"/>
              <a:defRPr/>
            </a:pPr>
            <a:r>
              <a:rPr lang="en-US" dirty="0">
                <a:latin typeface="+mn-lt"/>
                <a:cs typeface="Georgia" charset="0"/>
              </a:rPr>
              <a:t>Excerpts from Actual Diversity Plans</a:t>
            </a:r>
          </a:p>
          <a:p>
            <a:pPr eaLnBrk="1" hangingPunct="1">
              <a:buFontTx/>
              <a:buAutoNum type="arabicPeriod"/>
              <a:defRPr/>
            </a:pPr>
            <a:endParaRPr lang="en-US" dirty="0" smtClean="0">
              <a:latin typeface="+mj-lt"/>
              <a:cs typeface="Georgia" charset="0"/>
            </a:endParaRPr>
          </a:p>
          <a:p>
            <a:pPr marL="0" indent="0" eaLnBrk="1" hangingPunct="1">
              <a:defRPr/>
            </a:pPr>
            <a:endParaRPr lang="en-US" sz="3200" dirty="0" smtClean="0">
              <a:latin typeface="+mj-lt"/>
              <a:cs typeface="Georgia"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spd="slow" advTm="317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ctrTitle"/>
          </p:nvPr>
        </p:nvSpPr>
        <p:spPr>
          <a:xfrm>
            <a:off x="838200" y="1447800"/>
            <a:ext cx="8458200" cy="1470025"/>
          </a:xfrm>
        </p:spPr>
        <p:txBody>
          <a:bodyPr/>
          <a:lstStyle/>
          <a:p>
            <a:pPr eaLnBrk="1" hangingPunct="1"/>
            <a:r>
              <a:rPr lang="en-US" altLang="en-US" sz="4000" smtClean="0">
                <a:solidFill>
                  <a:srgbClr val="890505"/>
                </a:solidFill>
                <a:ea typeface="ＭＳ Ｐゴシック" panose="020B0600070205080204" pitchFamily="34" charset="-128"/>
              </a:rPr>
              <a:t>Questions?</a:t>
            </a:r>
          </a:p>
        </p:txBody>
      </p:sp>
      <p:sp>
        <p:nvSpPr>
          <p:cNvPr id="16386" name="Rectangle 2"/>
          <p:cNvSpPr>
            <a:spLocks noChangeArrowheads="1"/>
          </p:cNvSpPr>
          <p:nvPr/>
        </p:nvSpPr>
        <p:spPr bwMode="auto">
          <a:xfrm>
            <a:off x="1828800" y="3352800"/>
            <a:ext cx="632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35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r>
              <a:rPr lang="en-US" altLang="en-US" dirty="0" smtClean="0">
                <a:latin typeface="+mj-lt"/>
              </a:rPr>
              <a:t>Heather Gregory</a:t>
            </a:r>
          </a:p>
          <a:p>
            <a:pPr algn="ctr" eaLnBrk="1" hangingPunct="1">
              <a:defRPr/>
            </a:pPr>
            <a:r>
              <a:rPr lang="en-US" altLang="en-US" dirty="0" smtClean="0">
                <a:latin typeface="+mj-lt"/>
              </a:rPr>
              <a:t>Director of Assessment &amp; Accreditation Manager</a:t>
            </a:r>
          </a:p>
          <a:p>
            <a:pPr algn="ctr" eaLnBrk="1" hangingPunct="1">
              <a:defRPr/>
            </a:pPr>
            <a:r>
              <a:rPr lang="en-US" altLang="en-US" dirty="0" smtClean="0">
                <a:latin typeface="+mj-lt"/>
              </a:rPr>
              <a:t>gregory@naspaa.org</a:t>
            </a:r>
            <a:endParaRPr lang="en-US" altLang="en-US" dirty="0" smtClean="0">
              <a:solidFill>
                <a:srgbClr val="438086"/>
              </a:solidFill>
              <a:latin typeface="+mj-l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p:transition advTm="88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838200" y="228600"/>
            <a:ext cx="8229600" cy="1143000"/>
          </a:xfrm>
        </p:spPr>
        <p:txBody>
          <a:bodyPr/>
          <a:lstStyle/>
          <a:p>
            <a:pPr eaLnBrk="1" hangingPunct="1"/>
            <a:r>
              <a:rPr lang="en-US" altLang="en-US" smtClean="0">
                <a:solidFill>
                  <a:srgbClr val="890505"/>
                </a:solidFill>
                <a:ea typeface="ＭＳ Ｐゴシック" panose="020B0600070205080204" pitchFamily="34" charset="-128"/>
              </a:rPr>
              <a:t>Diversity Plan Basics </a:t>
            </a:r>
          </a:p>
        </p:txBody>
      </p:sp>
      <p:sp>
        <p:nvSpPr>
          <p:cNvPr id="11267" name="Content Placeholder 2"/>
          <p:cNvSpPr>
            <a:spLocks noGrp="1"/>
          </p:cNvSpPr>
          <p:nvPr>
            <p:ph idx="1"/>
          </p:nvPr>
        </p:nvSpPr>
        <p:spPr>
          <a:xfrm>
            <a:off x="838200" y="1657350"/>
            <a:ext cx="7772400" cy="4495800"/>
          </a:xfrm>
        </p:spPr>
        <p:txBody>
          <a:bodyPr/>
          <a:lstStyle/>
          <a:p>
            <a:pPr eaLnBrk="1" hangingPunct="1">
              <a:buFont typeface="Wingdings" panose="05000000000000000000" pitchFamily="2" charset="2"/>
              <a:buChar char="Ø"/>
            </a:pPr>
            <a:r>
              <a:rPr lang="en-US" altLang="en-US" dirty="0" smtClean="0">
                <a:ea typeface="ＭＳ Ｐゴシック" panose="020B0600070205080204" pitchFamily="34" charset="-128"/>
              </a:rPr>
              <a:t>A diversity plan  is a program’s formal statement of the comprehensive set of strategies designed to promote diversity and inclusion among faculty and students, and to prepare students to promote diversity and inclusion in their workplaces and in society as part of their public service careers. </a:t>
            </a:r>
          </a:p>
        </p:txBody>
      </p:sp>
      <p:sp>
        <p:nvSpPr>
          <p:cNvPr id="11268" name="TextBox 1"/>
          <p:cNvSpPr txBox="1">
            <a:spLocks noChangeArrowheads="1"/>
          </p:cNvSpPr>
          <p:nvPr/>
        </p:nvSpPr>
        <p:spPr bwMode="auto">
          <a:xfrm rot="-2567261">
            <a:off x="-68263" y="387350"/>
            <a:ext cx="1454151" cy="368300"/>
          </a:xfrm>
          <a:prstGeom prst="rect">
            <a:avLst/>
          </a:prstGeom>
          <a:solidFill>
            <a:srgbClr val="89050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chemeClr val="bg1"/>
                </a:solidFill>
                <a:latin typeface="Arial" panose="020B0604020202020204" pitchFamily="34" charset="0"/>
              </a:rPr>
              <a:t>The “What”</a:t>
            </a:r>
            <a:endParaRPr lang="es-419" altLang="en-US" sz="1800" b="1">
              <a:solidFill>
                <a:schemeClr val="bg1"/>
              </a:solidFill>
              <a:latin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857"/>
    </mc:Choice>
    <mc:Fallback>
      <p:transition spd="slow" advTm="25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38200" y="228600"/>
            <a:ext cx="8229600" cy="1143000"/>
          </a:xfrm>
        </p:spPr>
        <p:txBody>
          <a:bodyPr/>
          <a:lstStyle/>
          <a:p>
            <a:pPr eaLnBrk="1" hangingPunct="1"/>
            <a:r>
              <a:rPr lang="en-US" altLang="en-US" smtClean="0">
                <a:solidFill>
                  <a:srgbClr val="890505"/>
                </a:solidFill>
                <a:ea typeface="ＭＳ Ｐゴシック" panose="020B0600070205080204" pitchFamily="34" charset="-128"/>
              </a:rPr>
              <a:t>Diversity Plan Basics </a:t>
            </a:r>
          </a:p>
        </p:txBody>
      </p:sp>
      <p:sp>
        <p:nvSpPr>
          <p:cNvPr id="12291" name="Content Placeholder 2"/>
          <p:cNvSpPr>
            <a:spLocks noGrp="1"/>
          </p:cNvSpPr>
          <p:nvPr>
            <p:ph idx="1"/>
          </p:nvPr>
        </p:nvSpPr>
        <p:spPr>
          <a:xfrm>
            <a:off x="838200" y="1657350"/>
            <a:ext cx="7772400" cy="4495800"/>
          </a:xfrm>
        </p:spPr>
        <p:txBody>
          <a:bodyPr/>
          <a:lstStyle/>
          <a:p>
            <a:pPr eaLnBrk="1" hangingPunct="1">
              <a:buFont typeface="Wingdings" panose="05000000000000000000" pitchFamily="2" charset="2"/>
              <a:buChar char="Ø"/>
            </a:pPr>
            <a:r>
              <a:rPr lang="en-US" altLang="en-US" dirty="0" smtClean="0">
                <a:ea typeface="ＭＳ Ｐゴシック" panose="020B0600070205080204" pitchFamily="34" charset="-128"/>
              </a:rPr>
              <a:t>Required by Standards 3 (faculty) and 4 (student services)</a:t>
            </a:r>
          </a:p>
          <a:p>
            <a:pPr eaLnBrk="1" hangingPunct="1">
              <a:buFont typeface="Wingdings" panose="05000000000000000000" pitchFamily="2" charset="2"/>
              <a:buChar char="Ø"/>
            </a:pPr>
            <a:r>
              <a:rPr lang="en-US" altLang="en-US" dirty="0" smtClean="0">
                <a:ea typeface="ＭＳ Ｐゴシック" panose="020B0600070205080204" pitchFamily="34" charset="-128"/>
              </a:rPr>
              <a:t>Modeling for students how to prioritize diversity and inclusion</a:t>
            </a:r>
          </a:p>
          <a:p>
            <a:pPr eaLnBrk="1" hangingPunct="1">
              <a:buFont typeface="Wingdings" panose="05000000000000000000" pitchFamily="2" charset="2"/>
              <a:buChar char="Ø"/>
            </a:pPr>
            <a:r>
              <a:rPr lang="en-US" altLang="en-US" dirty="0" smtClean="0">
                <a:ea typeface="ＭＳ Ｐゴシック" panose="020B0600070205080204" pitchFamily="34" charset="-128"/>
              </a:rPr>
              <a:t>Facilitates strategic program management </a:t>
            </a:r>
            <a:endParaRPr lang="en-US" altLang="en-US" dirty="0" smtClean="0">
              <a:ea typeface="ＭＳ Ｐゴシック" panose="020B0600070205080204" pitchFamily="34" charset="-128"/>
            </a:endParaRPr>
          </a:p>
          <a:p>
            <a:pPr eaLnBrk="1" hangingPunct="1">
              <a:buFont typeface="Wingdings" panose="05000000000000000000" pitchFamily="2" charset="2"/>
              <a:buChar char="Ø"/>
            </a:pPr>
            <a:r>
              <a:rPr lang="en-US" altLang="en-US" dirty="0" smtClean="0">
                <a:ea typeface="ＭＳ Ｐゴシック" panose="020B0600070205080204" pitchFamily="34" charset="-128"/>
              </a:rPr>
              <a:t>Ensure </a:t>
            </a:r>
            <a:r>
              <a:rPr lang="en-US" altLang="en-US" dirty="0" smtClean="0">
                <a:ea typeface="ＭＳ Ｐゴシック" panose="020B0600070205080204" pitchFamily="34" charset="-128"/>
              </a:rPr>
              <a:t>that commitment to diversity is systematic, deliberate and involves action, not just words</a:t>
            </a:r>
          </a:p>
        </p:txBody>
      </p:sp>
      <p:sp>
        <p:nvSpPr>
          <p:cNvPr id="12292" name="TextBox 1"/>
          <p:cNvSpPr txBox="1">
            <a:spLocks noChangeArrowheads="1"/>
          </p:cNvSpPr>
          <p:nvPr/>
        </p:nvSpPr>
        <p:spPr bwMode="auto">
          <a:xfrm rot="-2567261">
            <a:off x="-30163" y="387350"/>
            <a:ext cx="1377951" cy="368300"/>
          </a:xfrm>
          <a:prstGeom prst="rect">
            <a:avLst/>
          </a:prstGeom>
          <a:solidFill>
            <a:srgbClr val="89050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chemeClr val="bg1"/>
                </a:solidFill>
                <a:latin typeface="Arial" panose="020B0604020202020204" pitchFamily="34" charset="0"/>
              </a:rPr>
              <a:t>The “Why”</a:t>
            </a:r>
            <a:endParaRPr lang="es-419" altLang="en-US" sz="1800" b="1">
              <a:solidFill>
                <a:schemeClr val="bg1"/>
              </a:solidFill>
              <a:latin typeface="Arial" panose="020B0604020202020204"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8053"/>
    </mc:Choice>
    <mc:Fallback>
      <p:transition spd="slow" advTm="48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838200" y="228600"/>
            <a:ext cx="8229600" cy="1143000"/>
          </a:xfrm>
        </p:spPr>
        <p:txBody>
          <a:bodyPr/>
          <a:lstStyle/>
          <a:p>
            <a:pPr eaLnBrk="1" hangingPunct="1"/>
            <a:r>
              <a:rPr lang="en-US" altLang="en-US" smtClean="0">
                <a:solidFill>
                  <a:srgbClr val="890505"/>
                </a:solidFill>
                <a:ea typeface="ＭＳ Ｐゴシック" panose="020B0600070205080204" pitchFamily="34" charset="-128"/>
              </a:rPr>
              <a:t>Diversity Plan Basics: </a:t>
            </a:r>
            <a:br>
              <a:rPr lang="en-US" altLang="en-US" smtClean="0">
                <a:solidFill>
                  <a:srgbClr val="890505"/>
                </a:solidFill>
                <a:ea typeface="ＭＳ Ｐゴシック" panose="020B0600070205080204" pitchFamily="34" charset="-128"/>
              </a:rPr>
            </a:br>
            <a:r>
              <a:rPr lang="en-US" altLang="en-US" smtClean="0">
                <a:solidFill>
                  <a:srgbClr val="890505"/>
                </a:solidFill>
                <a:ea typeface="ＭＳ Ｐゴシック" panose="020B0600070205080204" pitchFamily="34" charset="-128"/>
              </a:rPr>
              <a:t>Essential &amp; Optional Elements </a:t>
            </a:r>
          </a:p>
        </p:txBody>
      </p:sp>
      <p:sp>
        <p:nvSpPr>
          <p:cNvPr id="13315" name="Content Placeholder 2"/>
          <p:cNvSpPr>
            <a:spLocks noGrp="1"/>
          </p:cNvSpPr>
          <p:nvPr>
            <p:ph idx="1"/>
          </p:nvPr>
        </p:nvSpPr>
        <p:spPr>
          <a:xfrm>
            <a:off x="874713" y="1828800"/>
            <a:ext cx="7772400" cy="3867150"/>
          </a:xfrm>
        </p:spPr>
        <p:txBody>
          <a:bodyPr/>
          <a:lstStyle/>
          <a:p>
            <a:pPr eaLnBrk="1" hangingPunct="1">
              <a:buFont typeface="Wingdings" panose="05000000000000000000" pitchFamily="2" charset="2"/>
              <a:buChar char="Ø"/>
            </a:pPr>
            <a:r>
              <a:rPr lang="en-US" altLang="en-US" sz="2800" dirty="0" smtClean="0">
                <a:ea typeface="ＭＳ Ｐゴシック" panose="020B0600070205080204" pitchFamily="34" charset="-128"/>
              </a:rPr>
              <a:t>Essential Elements</a:t>
            </a:r>
          </a:p>
          <a:p>
            <a:pPr lvl="1" eaLnBrk="1" hangingPunct="1">
              <a:buFont typeface="Wingdings" panose="05000000000000000000" pitchFamily="2" charset="2"/>
              <a:buChar char="Ø"/>
            </a:pPr>
            <a:r>
              <a:rPr lang="en-US" altLang="en-US" sz="2000" dirty="0" smtClean="0">
                <a:ea typeface="ＭＳ Ｐゴシック" panose="020B0600070205080204" pitchFamily="34" charset="-128"/>
              </a:rPr>
              <a:t>Program-level (not </a:t>
            </a:r>
            <a:r>
              <a:rPr lang="en-US" altLang="en-US" sz="2000" dirty="0" smtClean="0">
                <a:ea typeface="ＭＳ Ｐゴシック" panose="020B0600070205080204" pitchFamily="34" charset="-128"/>
              </a:rPr>
              <a:t>institutional)</a:t>
            </a:r>
          </a:p>
          <a:p>
            <a:pPr lvl="1" eaLnBrk="1" hangingPunct="1">
              <a:buFont typeface="Wingdings" panose="05000000000000000000" pitchFamily="2" charset="2"/>
              <a:buChar char="Ø"/>
            </a:pPr>
            <a:r>
              <a:rPr lang="en-US" altLang="en-US" sz="2000" dirty="0" smtClean="0">
                <a:ea typeface="ＭＳ Ｐゴシック" panose="020B0600070205080204" pitchFamily="34" charset="-128"/>
              </a:rPr>
              <a:t>Demographic </a:t>
            </a:r>
            <a:r>
              <a:rPr lang="en-US" altLang="en-US" sz="2000" dirty="0" smtClean="0">
                <a:ea typeface="ＭＳ Ｐゴシック" panose="020B0600070205080204" pitchFamily="34" charset="-128"/>
              </a:rPr>
              <a:t>groups historically disadvantaged (depends on national </a:t>
            </a:r>
            <a:r>
              <a:rPr lang="en-US" altLang="en-US" sz="2000" dirty="0" smtClean="0">
                <a:ea typeface="ＭＳ Ｐゴシック" panose="020B0600070205080204" pitchFamily="34" charset="-128"/>
              </a:rPr>
              <a:t>context)</a:t>
            </a:r>
          </a:p>
          <a:p>
            <a:pPr lvl="1" eaLnBrk="1" hangingPunct="1">
              <a:buFont typeface="Wingdings" panose="05000000000000000000" pitchFamily="2" charset="2"/>
              <a:buChar char="Ø"/>
            </a:pPr>
            <a:r>
              <a:rPr lang="en-US" altLang="en-US" sz="2000" dirty="0" smtClean="0">
                <a:ea typeface="ＭＳ Ｐゴシック" panose="020B0600070205080204" pitchFamily="34" charset="-128"/>
              </a:rPr>
              <a:t>Faculty </a:t>
            </a:r>
            <a:r>
              <a:rPr lang="en-US" altLang="en-US" sz="2000" dirty="0" smtClean="0">
                <a:ea typeface="ＭＳ Ｐゴシック" panose="020B0600070205080204" pitchFamily="34" charset="-128"/>
              </a:rPr>
              <a:t>(recruitment, retention, </a:t>
            </a:r>
            <a:r>
              <a:rPr lang="en-US" altLang="en-US" sz="2000" dirty="0" smtClean="0">
                <a:ea typeface="ＭＳ Ｐゴシック" panose="020B0600070205080204" pitchFamily="34" charset="-128"/>
              </a:rPr>
              <a:t>climate)</a:t>
            </a:r>
          </a:p>
          <a:p>
            <a:pPr lvl="1" eaLnBrk="1" hangingPunct="1">
              <a:buFont typeface="Wingdings" panose="05000000000000000000" pitchFamily="2" charset="2"/>
              <a:buChar char="Ø"/>
            </a:pPr>
            <a:r>
              <a:rPr lang="en-US" altLang="en-US" sz="2000" dirty="0" smtClean="0">
                <a:ea typeface="ＭＳ Ｐゴシック" panose="020B0600070205080204" pitchFamily="34" charset="-128"/>
              </a:rPr>
              <a:t>Students </a:t>
            </a:r>
            <a:r>
              <a:rPr lang="en-US" altLang="en-US" sz="2000" dirty="0" smtClean="0">
                <a:ea typeface="ＭＳ Ｐゴシック" panose="020B0600070205080204" pitchFamily="34" charset="-128"/>
              </a:rPr>
              <a:t>(recruitment, retention, </a:t>
            </a:r>
            <a:r>
              <a:rPr lang="en-US" altLang="en-US" sz="2000" dirty="0" smtClean="0">
                <a:ea typeface="ＭＳ Ｐゴシック" panose="020B0600070205080204" pitchFamily="34" charset="-128"/>
              </a:rPr>
              <a:t>climate)</a:t>
            </a:r>
          </a:p>
          <a:p>
            <a:pPr lvl="1" eaLnBrk="1" hangingPunct="1">
              <a:buFont typeface="Wingdings" panose="05000000000000000000" pitchFamily="2" charset="2"/>
              <a:buChar char="Ø"/>
            </a:pPr>
            <a:r>
              <a:rPr lang="en-US" altLang="en-US" sz="2000" dirty="0" smtClean="0">
                <a:ea typeface="ＭＳ Ｐゴシック" panose="020B0600070205080204" pitchFamily="34" charset="-128"/>
              </a:rPr>
              <a:t>Curriculum </a:t>
            </a:r>
            <a:r>
              <a:rPr lang="en-US" altLang="en-US" sz="2000" dirty="0" smtClean="0">
                <a:ea typeface="ＭＳ Ｐゴシック" panose="020B0600070205080204" pitchFamily="34" charset="-128"/>
              </a:rPr>
              <a:t>(content, </a:t>
            </a:r>
            <a:r>
              <a:rPr lang="en-US" altLang="en-US" sz="2000" dirty="0" smtClean="0">
                <a:ea typeface="ＭＳ Ｐゴシック" panose="020B0600070205080204" pitchFamily="34" charset="-128"/>
              </a:rPr>
              <a:t>competencies)</a:t>
            </a:r>
          </a:p>
          <a:p>
            <a:pPr lvl="1" eaLnBrk="1" hangingPunct="1">
              <a:buFont typeface="Wingdings" panose="05000000000000000000" pitchFamily="2" charset="2"/>
              <a:buChar char="Ø"/>
            </a:pPr>
            <a:r>
              <a:rPr lang="en-US" altLang="en-US" sz="2000" dirty="0" smtClean="0">
                <a:ea typeface="ＭＳ Ｐゴシック" panose="020B0600070205080204" pitchFamily="34" charset="-128"/>
              </a:rPr>
              <a:t>Includes </a:t>
            </a:r>
            <a:r>
              <a:rPr lang="en-US" altLang="en-US" sz="2000" dirty="0" smtClean="0">
                <a:ea typeface="ＭＳ Ｐゴシック" panose="020B0600070205080204" pitchFamily="34" charset="-128"/>
              </a:rPr>
              <a:t>concrete strategies with benchmarks, not simply a statement of support </a:t>
            </a:r>
          </a:p>
        </p:txBody>
      </p:sp>
      <p:sp>
        <p:nvSpPr>
          <p:cNvPr id="13316" name="TextBox 1"/>
          <p:cNvSpPr txBox="1">
            <a:spLocks noChangeArrowheads="1"/>
          </p:cNvSpPr>
          <p:nvPr/>
        </p:nvSpPr>
        <p:spPr bwMode="auto">
          <a:xfrm rot="-2567261">
            <a:off x="-68263" y="387350"/>
            <a:ext cx="1454151" cy="368300"/>
          </a:xfrm>
          <a:prstGeom prst="rect">
            <a:avLst/>
          </a:prstGeom>
          <a:solidFill>
            <a:srgbClr val="89050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chemeClr val="bg1"/>
                </a:solidFill>
                <a:latin typeface="Arial" panose="020B0604020202020204" pitchFamily="34" charset="0"/>
              </a:rPr>
              <a:t>The “What”</a:t>
            </a:r>
            <a:endParaRPr lang="es-419" altLang="en-US" sz="1800" b="1">
              <a:solidFill>
                <a:schemeClr val="bg1"/>
              </a:solidFill>
              <a:latin typeface="Arial" panose="020B0604020202020204"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8696"/>
    </mc:Choice>
    <mc:Fallback>
      <p:transition spd="slow" advTm="68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31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31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3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838200" y="228600"/>
            <a:ext cx="8229600" cy="1143000"/>
          </a:xfrm>
        </p:spPr>
        <p:txBody>
          <a:bodyPr/>
          <a:lstStyle/>
          <a:p>
            <a:pPr eaLnBrk="1" hangingPunct="1"/>
            <a:r>
              <a:rPr lang="en-US" altLang="en-US" smtClean="0">
                <a:solidFill>
                  <a:srgbClr val="890505"/>
                </a:solidFill>
                <a:ea typeface="ＭＳ Ｐゴシック" panose="020B0600070205080204" pitchFamily="34" charset="-128"/>
              </a:rPr>
              <a:t>Diversity Plan Basics:</a:t>
            </a:r>
            <a:br>
              <a:rPr lang="en-US" altLang="en-US" smtClean="0">
                <a:solidFill>
                  <a:srgbClr val="890505"/>
                </a:solidFill>
                <a:ea typeface="ＭＳ Ｐゴシック" panose="020B0600070205080204" pitchFamily="34" charset="-128"/>
              </a:rPr>
            </a:br>
            <a:r>
              <a:rPr lang="en-US" altLang="en-US" smtClean="0">
                <a:solidFill>
                  <a:srgbClr val="890505"/>
                </a:solidFill>
                <a:ea typeface="ＭＳ Ｐゴシック" panose="020B0600070205080204" pitchFamily="34" charset="-128"/>
              </a:rPr>
              <a:t>Essential &amp; Optional Elements </a:t>
            </a:r>
          </a:p>
        </p:txBody>
      </p:sp>
      <p:sp>
        <p:nvSpPr>
          <p:cNvPr id="14339" name="Content Placeholder 2"/>
          <p:cNvSpPr>
            <a:spLocks noGrp="1"/>
          </p:cNvSpPr>
          <p:nvPr>
            <p:ph idx="1"/>
          </p:nvPr>
        </p:nvSpPr>
        <p:spPr>
          <a:xfrm>
            <a:off x="874713" y="1752600"/>
            <a:ext cx="7772400" cy="3943350"/>
          </a:xfrm>
        </p:spPr>
        <p:txBody>
          <a:bodyPr/>
          <a:lstStyle/>
          <a:p>
            <a:pPr eaLnBrk="1" hangingPunct="1">
              <a:buFont typeface="Wingdings" panose="05000000000000000000" pitchFamily="2" charset="2"/>
              <a:buChar char="Ø"/>
            </a:pPr>
            <a:r>
              <a:rPr lang="en-US" altLang="en-US" sz="2800" dirty="0" smtClean="0">
                <a:ea typeface="ＭＳ Ｐゴシック" panose="020B0600070205080204" pitchFamily="34" charset="-128"/>
              </a:rPr>
              <a:t>Additional/Optional Mission-Driven Elements </a:t>
            </a:r>
          </a:p>
          <a:p>
            <a:pPr lvl="1" eaLnBrk="1" hangingPunct="1">
              <a:buFont typeface="Wingdings" panose="05000000000000000000" pitchFamily="2" charset="2"/>
              <a:buChar char="Ø"/>
            </a:pPr>
            <a:r>
              <a:rPr lang="en-US" altLang="en-US" sz="2000" dirty="0" smtClean="0">
                <a:ea typeface="ＭＳ Ｐゴシック" panose="020B0600070205080204" pitchFamily="34" charset="-128"/>
              </a:rPr>
              <a:t>Additional demographic </a:t>
            </a:r>
            <a:r>
              <a:rPr lang="en-US" altLang="en-US" sz="2000" dirty="0" smtClean="0">
                <a:ea typeface="ＭＳ Ｐゴシック" panose="020B0600070205080204" pitchFamily="34" charset="-128"/>
              </a:rPr>
              <a:t>groups and/or additional </a:t>
            </a:r>
            <a:r>
              <a:rPr lang="en-US" altLang="en-US" sz="2000" dirty="0" smtClean="0">
                <a:ea typeface="ＭＳ Ｐゴシック" panose="020B0600070205080204" pitchFamily="34" charset="-128"/>
              </a:rPr>
              <a:t>categories (political ideology, sector, urban/rural, age, sexual orientation, etc</a:t>
            </a:r>
            <a:r>
              <a:rPr lang="en-US" altLang="en-US" sz="2000" dirty="0" smtClean="0">
                <a:ea typeface="ＭＳ Ｐゴシック" panose="020B0600070205080204" pitchFamily="34" charset="-128"/>
              </a:rPr>
              <a:t>.)</a:t>
            </a:r>
          </a:p>
          <a:p>
            <a:pPr lvl="1" eaLnBrk="1" hangingPunct="1">
              <a:buFont typeface="Wingdings" panose="05000000000000000000" pitchFamily="2" charset="2"/>
              <a:buChar char="Ø"/>
            </a:pPr>
            <a:r>
              <a:rPr lang="en-US" altLang="en-US" sz="2000" dirty="0" smtClean="0">
                <a:ea typeface="ＭＳ Ｐゴシック" panose="020B0600070205080204" pitchFamily="34" charset="-128"/>
              </a:rPr>
              <a:t>Research </a:t>
            </a:r>
            <a:r>
              <a:rPr lang="en-US" altLang="en-US" sz="2000" dirty="0" smtClean="0">
                <a:ea typeface="ＭＳ Ｐゴシック" panose="020B0600070205080204" pitchFamily="34" charset="-128"/>
              </a:rPr>
              <a:t>priorities of </a:t>
            </a:r>
            <a:r>
              <a:rPr lang="en-US" altLang="en-US" sz="2000" dirty="0" smtClean="0">
                <a:ea typeface="ＭＳ Ｐゴシック" panose="020B0600070205080204" pitchFamily="34" charset="-128"/>
              </a:rPr>
              <a:t>faculty</a:t>
            </a:r>
          </a:p>
          <a:p>
            <a:pPr lvl="1" eaLnBrk="1" hangingPunct="1">
              <a:buFont typeface="Wingdings" panose="05000000000000000000" pitchFamily="2" charset="2"/>
              <a:buChar char="Ø"/>
            </a:pPr>
            <a:r>
              <a:rPr lang="en-US" altLang="en-US" sz="2000" dirty="0" smtClean="0">
                <a:ea typeface="ＭＳ Ｐゴシック" panose="020B0600070205080204" pitchFamily="34" charset="-128"/>
              </a:rPr>
              <a:t>Service </a:t>
            </a:r>
            <a:r>
              <a:rPr lang="en-US" altLang="en-US" sz="2000" dirty="0" smtClean="0">
                <a:ea typeface="ＭＳ Ｐゴシック" panose="020B0600070205080204" pitchFamily="34" charset="-128"/>
              </a:rPr>
              <a:t>activities of </a:t>
            </a:r>
            <a:r>
              <a:rPr lang="en-US" altLang="en-US" sz="2000" dirty="0" smtClean="0">
                <a:ea typeface="ＭＳ Ｐゴシック" panose="020B0600070205080204" pitchFamily="34" charset="-128"/>
              </a:rPr>
              <a:t>faculty</a:t>
            </a:r>
          </a:p>
          <a:p>
            <a:pPr lvl="1" eaLnBrk="1" hangingPunct="1">
              <a:buFont typeface="Wingdings" panose="05000000000000000000" pitchFamily="2" charset="2"/>
              <a:buChar char="Ø"/>
            </a:pPr>
            <a:r>
              <a:rPr lang="en-US" altLang="en-US" sz="2000" dirty="0" smtClean="0">
                <a:ea typeface="ＭＳ Ｐゴシック" panose="020B0600070205080204" pitchFamily="34" charset="-128"/>
              </a:rPr>
              <a:t>Internship </a:t>
            </a:r>
            <a:r>
              <a:rPr lang="en-US" altLang="en-US" sz="2000" dirty="0" smtClean="0">
                <a:ea typeface="ＭＳ Ｐゴシック" panose="020B0600070205080204" pitchFamily="34" charset="-128"/>
              </a:rPr>
              <a:t>placements for </a:t>
            </a:r>
            <a:r>
              <a:rPr lang="en-US" altLang="en-US" sz="2000" dirty="0" smtClean="0">
                <a:ea typeface="ＭＳ Ｐゴシック" panose="020B0600070205080204" pitchFamily="34" charset="-128"/>
              </a:rPr>
              <a:t>students</a:t>
            </a:r>
          </a:p>
          <a:p>
            <a:pPr lvl="1" eaLnBrk="1" hangingPunct="1">
              <a:buFont typeface="Wingdings" panose="05000000000000000000" pitchFamily="2" charset="2"/>
              <a:buChar char="Ø"/>
            </a:pPr>
            <a:r>
              <a:rPr lang="en-US" altLang="en-US" sz="2000" dirty="0" smtClean="0">
                <a:ea typeface="ＭＳ Ｐゴシック" panose="020B0600070205080204" pitchFamily="34" charset="-128"/>
              </a:rPr>
              <a:t>Other </a:t>
            </a:r>
            <a:r>
              <a:rPr lang="en-US" altLang="en-US" sz="2000" dirty="0" smtClean="0">
                <a:ea typeface="ＭＳ Ｐゴシック" panose="020B0600070205080204" pitchFamily="34" charset="-128"/>
              </a:rPr>
              <a:t>aspects of the program </a:t>
            </a:r>
            <a:r>
              <a:rPr lang="en-US" altLang="en-US" sz="2000" dirty="0" smtClean="0">
                <a:ea typeface="ＭＳ Ｐゴシック" panose="020B0600070205080204" pitchFamily="34" charset="-128"/>
              </a:rPr>
              <a:t>(marketing, communications, program administration, …)</a:t>
            </a:r>
            <a:endParaRPr lang="en-US" altLang="en-US" sz="2000" dirty="0" smtClean="0">
              <a:ea typeface="ＭＳ Ｐゴシック" panose="020B0600070205080204" pitchFamily="34" charset="-128"/>
            </a:endParaRPr>
          </a:p>
        </p:txBody>
      </p:sp>
      <p:sp>
        <p:nvSpPr>
          <p:cNvPr id="14340" name="TextBox 1"/>
          <p:cNvSpPr txBox="1">
            <a:spLocks noChangeArrowheads="1"/>
          </p:cNvSpPr>
          <p:nvPr/>
        </p:nvSpPr>
        <p:spPr bwMode="auto">
          <a:xfrm rot="-2567261">
            <a:off x="-68263" y="387350"/>
            <a:ext cx="1454151" cy="368300"/>
          </a:xfrm>
          <a:prstGeom prst="rect">
            <a:avLst/>
          </a:prstGeom>
          <a:solidFill>
            <a:srgbClr val="89050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chemeClr val="bg1"/>
                </a:solidFill>
                <a:latin typeface="Arial" panose="020B0604020202020204" pitchFamily="34" charset="0"/>
              </a:rPr>
              <a:t>The “What”</a:t>
            </a:r>
            <a:endParaRPr lang="es-419" altLang="en-US" sz="1800" b="1">
              <a:solidFill>
                <a:schemeClr val="bg1"/>
              </a:solidFill>
              <a:latin typeface="Arial" panose="020B0604020202020204"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0792"/>
    </mc:Choice>
    <mc:Fallback>
      <p:transition spd="slow" advTm="60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3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65629" y="76200"/>
            <a:ext cx="8229600" cy="1143000"/>
          </a:xfrm>
        </p:spPr>
        <p:txBody>
          <a:bodyPr/>
          <a:lstStyle/>
          <a:p>
            <a:pPr eaLnBrk="1" hangingPunct="1"/>
            <a:r>
              <a:rPr lang="en-US" altLang="en-US" dirty="0" smtClean="0">
                <a:solidFill>
                  <a:srgbClr val="890505"/>
                </a:solidFill>
                <a:ea typeface="ＭＳ Ｐゴシック" panose="020B0600070205080204" pitchFamily="34" charset="-128"/>
              </a:rPr>
              <a:t>Key Considerations</a:t>
            </a:r>
          </a:p>
        </p:txBody>
      </p:sp>
      <p:sp>
        <p:nvSpPr>
          <p:cNvPr id="15363" name="Content Placeholder 2"/>
          <p:cNvSpPr>
            <a:spLocks noGrp="1"/>
          </p:cNvSpPr>
          <p:nvPr>
            <p:ph idx="1"/>
          </p:nvPr>
        </p:nvSpPr>
        <p:spPr>
          <a:xfrm>
            <a:off x="867335" y="1371600"/>
            <a:ext cx="8001000" cy="4297363"/>
          </a:xfrm>
        </p:spPr>
        <p:txBody>
          <a:bodyPr/>
          <a:lstStyle/>
          <a:p>
            <a:pPr eaLnBrk="1" hangingPunct="1">
              <a:buFont typeface="Wingdings" panose="05000000000000000000" pitchFamily="2" charset="2"/>
              <a:buChar char="Ø"/>
            </a:pPr>
            <a:r>
              <a:rPr lang="en-US" altLang="en-US" dirty="0" smtClean="0">
                <a:ea typeface="ＭＳ Ｐゴシック" panose="020B0600070205080204" pitchFamily="34" charset="-128"/>
              </a:rPr>
              <a:t>Mission</a:t>
            </a:r>
          </a:p>
          <a:p>
            <a:pPr eaLnBrk="1" hangingPunct="1">
              <a:buFont typeface="Wingdings" panose="05000000000000000000" pitchFamily="2" charset="2"/>
              <a:buChar char="Ø"/>
            </a:pPr>
            <a:r>
              <a:rPr lang="en-US" altLang="en-US" dirty="0" smtClean="0">
                <a:ea typeface="ＭＳ Ｐゴシック" panose="020B0600070205080204" pitchFamily="34" charset="-128"/>
              </a:rPr>
              <a:t>Geographic Location </a:t>
            </a:r>
          </a:p>
          <a:p>
            <a:pPr eaLnBrk="1" hangingPunct="1">
              <a:buFont typeface="Wingdings" panose="05000000000000000000" pitchFamily="2" charset="2"/>
              <a:buChar char="Ø"/>
            </a:pPr>
            <a:r>
              <a:rPr lang="en-US" altLang="en-US" dirty="0" smtClean="0">
                <a:ea typeface="ＭＳ Ｐゴシック" panose="020B0600070205080204" pitchFamily="34" charset="-128"/>
              </a:rPr>
              <a:t>Outside </a:t>
            </a:r>
            <a:r>
              <a:rPr lang="en-US" altLang="en-US" dirty="0" smtClean="0">
                <a:ea typeface="ＭＳ Ｐゴシック" panose="020B0600070205080204" pitchFamily="34" charset="-128"/>
              </a:rPr>
              <a:t>of the </a:t>
            </a:r>
            <a:r>
              <a:rPr lang="en-US" altLang="en-US" dirty="0" smtClean="0">
                <a:ea typeface="ＭＳ Ｐゴシック" panose="020B0600070205080204" pitchFamily="34" charset="-128"/>
              </a:rPr>
              <a:t>U.S.</a:t>
            </a:r>
          </a:p>
          <a:p>
            <a:pPr eaLnBrk="1" hangingPunct="1">
              <a:buFont typeface="Wingdings" panose="05000000000000000000" pitchFamily="2" charset="2"/>
              <a:buChar char="Ø"/>
            </a:pPr>
            <a:r>
              <a:rPr lang="en-US" altLang="en-US" dirty="0" smtClean="0">
                <a:ea typeface="ＭＳ Ｐゴシック" panose="020B0600070205080204" pitchFamily="34" charset="-128"/>
              </a:rPr>
              <a:t>Balancing </a:t>
            </a:r>
            <a:r>
              <a:rPr lang="en-US" altLang="en-US" dirty="0" smtClean="0">
                <a:ea typeface="ＭＳ Ｐゴシック" panose="020B0600070205080204" pitchFamily="34" charset="-128"/>
              </a:rPr>
              <a:t>Realities and </a:t>
            </a:r>
            <a:r>
              <a:rPr lang="en-US" altLang="en-US" dirty="0" smtClean="0">
                <a:ea typeface="ＭＳ Ｐゴシック" panose="020B0600070205080204" pitchFamily="34" charset="-128"/>
              </a:rPr>
              <a:t>Aspirations</a:t>
            </a:r>
            <a:endParaRPr lang="en-US" altLang="en-US" dirty="0" smtClean="0">
              <a:ea typeface="ＭＳ Ｐゴシック" panose="020B0600070205080204" pitchFamily="34" charset="-128"/>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03318"/>
    </mc:Choice>
    <mc:Fallback>
      <p:transition spd="slow" advTm="103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914400" y="44450"/>
            <a:ext cx="8229600" cy="1295400"/>
          </a:xfrm>
        </p:spPr>
        <p:txBody>
          <a:bodyPr/>
          <a:lstStyle/>
          <a:p>
            <a:pPr eaLnBrk="1" hangingPunct="1"/>
            <a:r>
              <a:rPr lang="en-US" altLang="en-US" smtClean="0">
                <a:solidFill>
                  <a:srgbClr val="890505"/>
                </a:solidFill>
                <a:ea typeface="ＭＳ Ｐゴシック" panose="020B0600070205080204" pitchFamily="34" charset="-128"/>
              </a:rPr>
              <a:t>Common Questions and Concerns</a:t>
            </a:r>
            <a:endParaRPr lang="en-US" altLang="en-US" smtClean="0">
              <a:ea typeface="ＭＳ Ｐゴシック" panose="020B0600070205080204" pitchFamily="34" charset="-128"/>
            </a:endParaRPr>
          </a:p>
        </p:txBody>
      </p:sp>
      <p:sp>
        <p:nvSpPr>
          <p:cNvPr id="16387" name="Content Placeholder 2"/>
          <p:cNvSpPr>
            <a:spLocks noGrp="1"/>
          </p:cNvSpPr>
          <p:nvPr>
            <p:ph idx="1"/>
          </p:nvPr>
        </p:nvSpPr>
        <p:spPr>
          <a:xfrm>
            <a:off x="609600" y="1321921"/>
            <a:ext cx="8305800" cy="3505200"/>
          </a:xfrm>
        </p:spPr>
        <p:txBody>
          <a:bodyPr/>
          <a:lstStyle/>
          <a:p>
            <a:pPr marL="417513" indent="-514350" eaLnBrk="1" hangingPunct="1">
              <a:buFont typeface="+mj-lt"/>
              <a:buAutoNum type="arabicPeriod"/>
            </a:pPr>
            <a:r>
              <a:rPr lang="en-US" altLang="en-US" dirty="0" smtClean="0">
                <a:ea typeface="ＭＳ Ｐゴシック" panose="020B0600070205080204" pitchFamily="34" charset="-128"/>
              </a:rPr>
              <a:t>University-level </a:t>
            </a:r>
            <a:r>
              <a:rPr lang="en-US" altLang="en-US" dirty="0" smtClean="0">
                <a:ea typeface="ＭＳ Ｐゴシック" panose="020B0600070205080204" pitchFamily="34" charset="-128"/>
              </a:rPr>
              <a:t>plan</a:t>
            </a:r>
          </a:p>
          <a:p>
            <a:pPr marL="417513" indent="-514350" eaLnBrk="1" hangingPunct="1">
              <a:buFont typeface="+mj-lt"/>
              <a:buAutoNum type="arabicPeriod"/>
            </a:pPr>
            <a:r>
              <a:rPr lang="en-US" altLang="en-US" dirty="0" smtClean="0">
                <a:ea typeface="ＭＳ Ｐゴシック" panose="020B0600070205080204" pitchFamily="34" charset="-128"/>
              </a:rPr>
              <a:t>Legal prohibitions </a:t>
            </a:r>
            <a:r>
              <a:rPr lang="en-US" altLang="en-US" dirty="0" smtClean="0">
                <a:ea typeface="ＭＳ Ｐゴシック" panose="020B0600070205080204" pitchFamily="34" charset="-128"/>
              </a:rPr>
              <a:t>against affirmative action</a:t>
            </a:r>
          </a:p>
          <a:p>
            <a:pPr marL="417513" indent="-514350" eaLnBrk="1" hangingPunct="1">
              <a:buFont typeface="+mj-lt"/>
              <a:buAutoNum type="arabicPeriod"/>
            </a:pPr>
            <a:r>
              <a:rPr lang="en-US" altLang="en-US" dirty="0" smtClean="0">
                <a:ea typeface="ＭＳ Ｐゴシック" panose="020B0600070205080204" pitchFamily="34" charset="-128"/>
              </a:rPr>
              <a:t>Lots of international students and faculty</a:t>
            </a:r>
          </a:p>
          <a:p>
            <a:pPr marL="417513" indent="-514350" eaLnBrk="1" hangingPunct="1">
              <a:buFont typeface="+mj-lt"/>
              <a:buAutoNum type="arabicPeriod"/>
            </a:pPr>
            <a:r>
              <a:rPr lang="en-US" altLang="en-US" dirty="0" smtClean="0">
                <a:ea typeface="ＭＳ Ｐゴシック" panose="020B0600070205080204" pitchFamily="34" charset="-128"/>
              </a:rPr>
              <a:t>Existing diversity among faculty and students</a:t>
            </a:r>
          </a:p>
          <a:p>
            <a:pPr marL="417513" indent="-514350" eaLnBrk="1" hangingPunct="1">
              <a:buFont typeface="+mj-lt"/>
              <a:buAutoNum type="arabicPeriod"/>
            </a:pPr>
            <a:r>
              <a:rPr lang="en-US" altLang="en-US" dirty="0" smtClean="0">
                <a:ea typeface="ＭＳ Ｐゴシック" panose="020B0600070205080204" pitchFamily="34" charset="-128"/>
              </a:rPr>
              <a:t>Program based in a Minority-Serving Institution (HBCU or </a:t>
            </a:r>
            <a:r>
              <a:rPr lang="en-US" altLang="en-US" dirty="0" smtClean="0">
                <a:ea typeface="ＭＳ Ｐゴシック" panose="020B0600070205080204" pitchFamily="34" charset="-128"/>
              </a:rPr>
              <a:t>HSI)</a:t>
            </a:r>
            <a:endParaRPr lang="en-US" altLang="en-US" dirty="0" smtClean="0">
              <a:ea typeface="ＭＳ Ｐゴシック" panose="020B0600070205080204" pitchFamily="34" charset="-128"/>
            </a:endParaRPr>
          </a:p>
          <a:p>
            <a:pPr marL="417513" indent="-514350" eaLnBrk="1" hangingPunct="1">
              <a:buFont typeface="+mj-lt"/>
              <a:buAutoNum type="arabicPeriod"/>
            </a:pPr>
            <a:r>
              <a:rPr lang="en-US" altLang="en-US" dirty="0" smtClean="0">
                <a:ea typeface="ＭＳ Ｐゴシック" panose="020B0600070205080204" pitchFamily="34" charset="-128"/>
              </a:rPr>
              <a:t>Limited resources, no new positions, and inability to compete for faculty of color</a:t>
            </a:r>
          </a:p>
          <a:p>
            <a:pPr marL="360363" indent="-457200" eaLnBrk="1" hangingPunct="1">
              <a:buFont typeface="Wingdings" panose="05000000000000000000" pitchFamily="2" charset="2"/>
              <a:buChar char="Ø"/>
            </a:pPr>
            <a:endParaRPr lang="en-US" altLang="en-US" dirty="0" smtClean="0">
              <a:ea typeface="ＭＳ Ｐゴシック" panose="020B0600070205080204" pitchFamily="34" charset="-12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028"/>
    </mc:Choice>
    <mc:Fallback>
      <p:transition spd="slow" advTm="55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914400" y="44450"/>
            <a:ext cx="8229600" cy="1295400"/>
          </a:xfrm>
        </p:spPr>
        <p:txBody>
          <a:bodyPr/>
          <a:lstStyle/>
          <a:p>
            <a:pPr eaLnBrk="1" hangingPunct="1"/>
            <a:r>
              <a:rPr lang="en-US" altLang="en-US" dirty="0" smtClean="0">
                <a:solidFill>
                  <a:srgbClr val="890505"/>
                </a:solidFill>
                <a:ea typeface="ＭＳ Ｐゴシック" panose="020B0600070205080204" pitchFamily="34" charset="-128"/>
              </a:rPr>
              <a:t>Responding to Concerns</a:t>
            </a:r>
            <a:endParaRPr lang="en-US" altLang="en-US" dirty="0" smtClean="0">
              <a:ea typeface="ＭＳ Ｐゴシック" panose="020B0600070205080204" pitchFamily="34" charset="-128"/>
            </a:endParaRPr>
          </a:p>
        </p:txBody>
      </p:sp>
      <p:sp>
        <p:nvSpPr>
          <p:cNvPr id="16387" name="Content Placeholder 2"/>
          <p:cNvSpPr>
            <a:spLocks noGrp="1"/>
          </p:cNvSpPr>
          <p:nvPr>
            <p:ph idx="1"/>
          </p:nvPr>
        </p:nvSpPr>
        <p:spPr>
          <a:xfrm>
            <a:off x="609600" y="1321921"/>
            <a:ext cx="8305800" cy="3505200"/>
          </a:xfrm>
        </p:spPr>
        <p:txBody>
          <a:bodyPr/>
          <a:lstStyle/>
          <a:p>
            <a:pPr marL="417513" indent="-514350" eaLnBrk="1" hangingPunct="1">
              <a:buFont typeface="+mj-lt"/>
              <a:buAutoNum type="arabicPeriod"/>
            </a:pPr>
            <a:r>
              <a:rPr lang="en-US" altLang="en-US" dirty="0" smtClean="0">
                <a:ea typeface="ＭＳ Ｐゴシック" panose="020B0600070205080204" pitchFamily="34" charset="-128"/>
              </a:rPr>
              <a:t>University-level plan</a:t>
            </a:r>
          </a:p>
          <a:p>
            <a:pPr marL="417513" indent="-514350" eaLnBrk="1" hangingPunct="1">
              <a:buFont typeface="+mj-lt"/>
              <a:buAutoNum type="arabicPeriod"/>
            </a:pPr>
            <a:r>
              <a:rPr lang="en-US" altLang="en-US" dirty="0" smtClean="0">
                <a:ea typeface="ＭＳ Ｐゴシック" panose="020B0600070205080204" pitchFamily="34" charset="-128"/>
              </a:rPr>
              <a:t>Legal prohibitions </a:t>
            </a:r>
            <a:r>
              <a:rPr lang="en-US" altLang="en-US" dirty="0" smtClean="0">
                <a:ea typeface="ＭＳ Ｐゴシック" panose="020B0600070205080204" pitchFamily="34" charset="-128"/>
              </a:rPr>
              <a:t>against affirmative </a:t>
            </a:r>
            <a:r>
              <a:rPr lang="en-US" altLang="en-US" dirty="0" smtClean="0">
                <a:ea typeface="ＭＳ Ｐゴシック" panose="020B0600070205080204" pitchFamily="34" charset="-128"/>
              </a:rPr>
              <a:t>action</a:t>
            </a:r>
          </a:p>
          <a:p>
            <a:pPr marL="417513" indent="-514350" eaLnBrk="1" hangingPunct="1">
              <a:buFont typeface="+mj-lt"/>
              <a:buAutoNum type="arabicPeriod"/>
            </a:pPr>
            <a:r>
              <a:rPr lang="en-US" altLang="en-US" dirty="0" smtClean="0">
                <a:ea typeface="ＭＳ Ｐゴシック" panose="020B0600070205080204" pitchFamily="34" charset="-128"/>
              </a:rPr>
              <a:t>Lots </a:t>
            </a:r>
            <a:r>
              <a:rPr lang="en-US" altLang="en-US" dirty="0" smtClean="0">
                <a:ea typeface="ＭＳ Ｐゴシック" panose="020B0600070205080204" pitchFamily="34" charset="-128"/>
              </a:rPr>
              <a:t>of international students and </a:t>
            </a:r>
            <a:r>
              <a:rPr lang="en-US" altLang="en-US" dirty="0" smtClean="0">
                <a:ea typeface="ＭＳ Ｐゴシック" panose="020B0600070205080204" pitchFamily="34" charset="-128"/>
              </a:rPr>
              <a:t>faculty</a:t>
            </a:r>
          </a:p>
          <a:p>
            <a:pPr marL="417513" indent="-514350" eaLnBrk="1" hangingPunct="1">
              <a:buFont typeface="+mj-lt"/>
              <a:buAutoNum type="arabicPeriod"/>
            </a:pPr>
            <a:r>
              <a:rPr lang="en-US" altLang="en-US" dirty="0" smtClean="0">
                <a:ea typeface="ＭＳ Ｐゴシック" panose="020B0600070205080204" pitchFamily="34" charset="-128"/>
              </a:rPr>
              <a:t>Existing </a:t>
            </a:r>
            <a:r>
              <a:rPr lang="en-US" altLang="en-US" dirty="0" smtClean="0">
                <a:ea typeface="ＭＳ Ｐゴシック" panose="020B0600070205080204" pitchFamily="34" charset="-128"/>
              </a:rPr>
              <a:t>diversity among faculty and </a:t>
            </a:r>
            <a:r>
              <a:rPr lang="en-US" altLang="en-US" dirty="0" smtClean="0">
                <a:ea typeface="ＭＳ Ｐゴシック" panose="020B0600070205080204" pitchFamily="34" charset="-128"/>
              </a:rPr>
              <a:t>students</a:t>
            </a:r>
          </a:p>
          <a:p>
            <a:pPr marL="417513" indent="-514350" eaLnBrk="1" hangingPunct="1">
              <a:buFont typeface="+mj-lt"/>
              <a:buAutoNum type="arabicPeriod"/>
            </a:pPr>
            <a:r>
              <a:rPr lang="en-US" altLang="en-US" dirty="0" smtClean="0">
                <a:ea typeface="ＭＳ Ｐゴシック" panose="020B0600070205080204" pitchFamily="34" charset="-128"/>
              </a:rPr>
              <a:t>Program </a:t>
            </a:r>
            <a:r>
              <a:rPr lang="en-US" altLang="en-US" dirty="0" smtClean="0">
                <a:ea typeface="ＭＳ Ｐゴシック" panose="020B0600070205080204" pitchFamily="34" charset="-128"/>
              </a:rPr>
              <a:t>based in a Minority-Serving Institution (HBCU </a:t>
            </a:r>
            <a:r>
              <a:rPr lang="en-US" altLang="en-US" smtClean="0">
                <a:ea typeface="ＭＳ Ｐゴシック" panose="020B0600070205080204" pitchFamily="34" charset="-128"/>
              </a:rPr>
              <a:t>or </a:t>
            </a:r>
            <a:r>
              <a:rPr lang="en-US" altLang="en-US" smtClean="0">
                <a:ea typeface="ＭＳ Ｐゴシック" panose="020B0600070205080204" pitchFamily="34" charset="-128"/>
              </a:rPr>
              <a:t>HSI)</a:t>
            </a:r>
            <a:endParaRPr lang="en-US" altLang="en-US" dirty="0" smtClean="0">
              <a:ea typeface="ＭＳ Ｐゴシック" panose="020B0600070205080204" pitchFamily="34" charset="-128"/>
            </a:endParaRPr>
          </a:p>
          <a:p>
            <a:pPr marL="417513" indent="-514350" eaLnBrk="1" hangingPunct="1">
              <a:buFont typeface="+mj-lt"/>
              <a:buAutoNum type="arabicPeriod"/>
            </a:pPr>
            <a:r>
              <a:rPr lang="en-US" altLang="en-US" dirty="0" smtClean="0">
                <a:ea typeface="ＭＳ Ｐゴシック" panose="020B0600070205080204" pitchFamily="34" charset="-128"/>
              </a:rPr>
              <a:t>Limited </a:t>
            </a:r>
            <a:r>
              <a:rPr lang="en-US" altLang="en-US" dirty="0" smtClean="0">
                <a:ea typeface="ＭＳ Ｐゴシック" panose="020B0600070205080204" pitchFamily="34" charset="-128"/>
              </a:rPr>
              <a:t>resources, no new positions, and inability to compete for faculty of color</a:t>
            </a:r>
          </a:p>
          <a:p>
            <a:pPr marL="360363" indent="-457200" eaLnBrk="1" hangingPunct="1">
              <a:buFont typeface="Wingdings" panose="05000000000000000000" pitchFamily="2" charset="2"/>
              <a:buChar char="Ø"/>
            </a:pPr>
            <a:endParaRPr lang="en-US" altLang="en-US" dirty="0" smtClean="0">
              <a:ea typeface="ＭＳ Ｐゴシック" panose="020B0600070205080204" pitchFamily="34" charset="-128"/>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04238" y="6218238"/>
            <a:ext cx="487362" cy="487362"/>
          </a:xfrm>
          <a:prstGeom prst="rect">
            <a:avLst/>
          </a:prstGeom>
        </p:spPr>
      </p:pic>
    </p:spTree>
    <p:custDataLst>
      <p:tags r:id="rId1"/>
    </p:custDataLst>
    <p:extLst>
      <p:ext uri="{BB962C8B-B14F-4D97-AF65-F5344CB8AC3E}">
        <p14:creationId xmlns:p14="http://schemas.microsoft.com/office/powerpoint/2010/main" val="3289851012"/>
      </p:ext>
    </p:extLst>
  </p:cSld>
  <p:clrMapOvr>
    <a:masterClrMapping/>
  </p:clrMapOvr>
  <mc:AlternateContent xmlns:mc="http://schemas.openxmlformats.org/markup-compatibility/2006">
    <mc:Choice xmlns:p14="http://schemas.microsoft.com/office/powerpoint/2010/main" Requires="p14">
      <p:transition spd="slow" p14:dur="2000" advTm="168837"/>
    </mc:Choice>
    <mc:Fallback>
      <p:transition spd="slow" advTm="168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7.6|12.7|7.7"/>
</p:tagLst>
</file>

<file path=ppt/tags/tag2.xml><?xml version="1.0" encoding="utf-8"?>
<p:tagLst xmlns:a="http://schemas.openxmlformats.org/drawingml/2006/main" xmlns:r="http://schemas.openxmlformats.org/officeDocument/2006/relationships" xmlns:p="http://schemas.openxmlformats.org/presentationml/2006/main">
  <p:tag name="TIMING" val="|4.1|14.8|19.3|1.4|8.2|4.6"/>
</p:tagLst>
</file>

<file path=ppt/tags/tag3.xml><?xml version="1.0" encoding="utf-8"?>
<p:tagLst xmlns:a="http://schemas.openxmlformats.org/drawingml/2006/main" xmlns:r="http://schemas.openxmlformats.org/officeDocument/2006/relationships" xmlns:p="http://schemas.openxmlformats.org/presentationml/2006/main">
  <p:tag name="TIMING" val="|3.5|20|8|4.7|4.9"/>
</p:tagLst>
</file>

<file path=ppt/tags/tag4.xml><?xml version="1.0" encoding="utf-8"?>
<p:tagLst xmlns:a="http://schemas.openxmlformats.org/drawingml/2006/main" xmlns:r="http://schemas.openxmlformats.org/officeDocument/2006/relationships" xmlns:p="http://schemas.openxmlformats.org/presentationml/2006/main">
  <p:tag name="TIMING" val="|1.3|26|22.3|21"/>
</p:tagLst>
</file>

<file path=ppt/tags/tag5.xml><?xml version="1.0" encoding="utf-8"?>
<p:tagLst xmlns:a="http://schemas.openxmlformats.org/drawingml/2006/main" xmlns:r="http://schemas.openxmlformats.org/officeDocument/2006/relationships" xmlns:p="http://schemas.openxmlformats.org/presentationml/2006/main">
  <p:tag name="TIMING" val="|2.2|22.2|41.1|26.4|19|19.8"/>
</p:tagLst>
</file>

<file path=ppt/tags/tag6.xml><?xml version="1.0" encoding="utf-8"?>
<p:tagLst xmlns:a="http://schemas.openxmlformats.org/drawingml/2006/main" xmlns:r="http://schemas.openxmlformats.org/officeDocument/2006/relationships" xmlns:p="http://schemas.openxmlformats.org/presentationml/2006/main">
  <p:tag name="TIMING" val="|2|14.9|6.9"/>
</p:tagLst>
</file>

<file path=ppt/theme/theme1.xml><?xml version="1.0" encoding="utf-8"?>
<a:theme xmlns:a="http://schemas.openxmlformats.org/drawingml/2006/main" name="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Template</Template>
  <TotalTime>1940</TotalTime>
  <Words>1580</Words>
  <Application>Microsoft Office PowerPoint</Application>
  <PresentationFormat>On-screen Show (4:3)</PresentationFormat>
  <Paragraphs>179</Paragraphs>
  <Slides>20</Slides>
  <Notes>12</Notes>
  <HiddenSlides>0</HiddenSlides>
  <MMClips>20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ＭＳ Ｐゴシック</vt:lpstr>
      <vt:lpstr>Calibri</vt:lpstr>
      <vt:lpstr>Georgia</vt:lpstr>
      <vt:lpstr>Wingdings</vt:lpstr>
      <vt:lpstr>Wingdings 2</vt:lpstr>
      <vt:lpstr>PPT Template</vt:lpstr>
      <vt:lpstr>DIVERSITY PLANS:  Examples and Guidance for Development </vt:lpstr>
      <vt:lpstr> Overview </vt:lpstr>
      <vt:lpstr>Diversity Plan Basics </vt:lpstr>
      <vt:lpstr>Diversity Plan Basics </vt:lpstr>
      <vt:lpstr>Diversity Plan Basics:  Essential &amp; Optional Elements </vt:lpstr>
      <vt:lpstr>Diversity Plan Basics: Essential &amp; Optional Elements </vt:lpstr>
      <vt:lpstr>Key Considerations</vt:lpstr>
      <vt:lpstr>Common Questions and Concerns</vt:lpstr>
      <vt:lpstr>Responding to Concerns</vt:lpstr>
      <vt:lpstr>Sample Diversity Plans</vt:lpstr>
      <vt:lpstr> Sample Diversity Plans:  Faculty Recruitment &amp; Retention </vt:lpstr>
      <vt:lpstr> Sample Diversity Plans:  Student Recruitment &amp; Retention </vt:lpstr>
      <vt:lpstr> Sample Diversity Plans:  Inclusive Climate </vt:lpstr>
      <vt:lpstr> Sample Diversity Plans:  Curriculum </vt:lpstr>
      <vt:lpstr> Sample Diversity Plans:  Research </vt:lpstr>
      <vt:lpstr> Sample Diversity Plans:  Outreach &amp; Community Service </vt:lpstr>
      <vt:lpstr> Sample Diversity Plans:  Explicit Link to Mission </vt:lpstr>
      <vt:lpstr> Sample Diversity Plan:  University of Minnesota Humphrey School </vt:lpstr>
      <vt:lpstr> Recap </vt:lpstr>
      <vt:lpstr>Questions?</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Andy</dc:creator>
  <cp:lastModifiedBy>Rubaii, Nadia</cp:lastModifiedBy>
  <cp:revision>179</cp:revision>
  <cp:lastPrinted>2015-09-15T12:19:43Z</cp:lastPrinted>
  <dcterms:created xsi:type="dcterms:W3CDTF">2009-03-13T19:57:47Z</dcterms:created>
  <dcterms:modified xsi:type="dcterms:W3CDTF">2015-09-17T12:42:56Z</dcterms:modified>
</cp:coreProperties>
</file>