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8" r:id="rId5"/>
    <p:sldId id="263" r:id="rId6"/>
    <p:sldId id="264" r:id="rId7"/>
    <p:sldId id="265" r:id="rId8"/>
    <p:sldId id="266" r:id="rId9"/>
    <p:sldId id="267" r:id="rId10"/>
    <p:sldId id="262" r:id="rId11"/>
    <p:sldId id="259" r:id="rId12"/>
    <p:sldId id="260" r:id="rId13"/>
    <p:sldId id="26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0F97-B50E-8545-AB31-2B359CA67A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3A5A04-AB55-4047-8935-D0ACD8FD56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6D3046-9CA3-3145-AD38-2C5FC4990740}"/>
              </a:ext>
            </a:extLst>
          </p:cNvPr>
          <p:cNvSpPr>
            <a:spLocks noGrp="1"/>
          </p:cNvSpPr>
          <p:nvPr>
            <p:ph type="dt" sz="half" idx="10"/>
          </p:nvPr>
        </p:nvSpPr>
        <p:spPr/>
        <p:txBody>
          <a:bodyPr/>
          <a:lstStyle/>
          <a:p>
            <a:fld id="{E4D82280-3242-1A49-A4C1-EAA9DE29D079}" type="datetimeFigureOut">
              <a:rPr lang="en-US" smtClean="0"/>
              <a:t>3/16/20</a:t>
            </a:fld>
            <a:endParaRPr lang="en-US"/>
          </a:p>
        </p:txBody>
      </p:sp>
      <p:sp>
        <p:nvSpPr>
          <p:cNvPr id="5" name="Footer Placeholder 4">
            <a:extLst>
              <a:ext uri="{FF2B5EF4-FFF2-40B4-BE49-F238E27FC236}">
                <a16:creationId xmlns:a16="http://schemas.microsoft.com/office/drawing/2014/main" id="{9BCE4120-7A35-DC46-8BE3-B361BF92C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E4D5D7-AF40-BC48-AC50-629C0FD87670}"/>
              </a:ext>
            </a:extLst>
          </p:cNvPr>
          <p:cNvSpPr>
            <a:spLocks noGrp="1"/>
          </p:cNvSpPr>
          <p:nvPr>
            <p:ph type="sldNum" sz="quarter" idx="12"/>
          </p:nvPr>
        </p:nvSpPr>
        <p:spPr/>
        <p:txBody>
          <a:bodyPr/>
          <a:lstStyle/>
          <a:p>
            <a:fld id="{A55D21CE-6345-6B4F-AD34-CFBFEAD1024F}" type="slidenum">
              <a:rPr lang="en-US" smtClean="0"/>
              <a:t>‹#›</a:t>
            </a:fld>
            <a:endParaRPr lang="en-US"/>
          </a:p>
        </p:txBody>
      </p:sp>
    </p:spTree>
    <p:extLst>
      <p:ext uri="{BB962C8B-B14F-4D97-AF65-F5344CB8AC3E}">
        <p14:creationId xmlns:p14="http://schemas.microsoft.com/office/powerpoint/2010/main" val="360691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DB49-FFA2-7047-8A40-55B117C3CB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8B5AA7-96D2-9B48-9942-DB4A8C14DC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9944C-50FA-1E49-91BD-0E76C0FED5AD}"/>
              </a:ext>
            </a:extLst>
          </p:cNvPr>
          <p:cNvSpPr>
            <a:spLocks noGrp="1"/>
          </p:cNvSpPr>
          <p:nvPr>
            <p:ph type="dt" sz="half" idx="10"/>
          </p:nvPr>
        </p:nvSpPr>
        <p:spPr/>
        <p:txBody>
          <a:bodyPr/>
          <a:lstStyle/>
          <a:p>
            <a:fld id="{E4D82280-3242-1A49-A4C1-EAA9DE29D079}" type="datetimeFigureOut">
              <a:rPr lang="en-US" smtClean="0"/>
              <a:t>3/16/20</a:t>
            </a:fld>
            <a:endParaRPr lang="en-US"/>
          </a:p>
        </p:txBody>
      </p:sp>
      <p:sp>
        <p:nvSpPr>
          <p:cNvPr id="5" name="Footer Placeholder 4">
            <a:extLst>
              <a:ext uri="{FF2B5EF4-FFF2-40B4-BE49-F238E27FC236}">
                <a16:creationId xmlns:a16="http://schemas.microsoft.com/office/drawing/2014/main" id="{7F87F119-EFCF-E34C-894D-659EC611AC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AC8AD-78E5-C14E-9E5A-B7984988D26C}"/>
              </a:ext>
            </a:extLst>
          </p:cNvPr>
          <p:cNvSpPr>
            <a:spLocks noGrp="1"/>
          </p:cNvSpPr>
          <p:nvPr>
            <p:ph type="sldNum" sz="quarter" idx="12"/>
          </p:nvPr>
        </p:nvSpPr>
        <p:spPr/>
        <p:txBody>
          <a:bodyPr/>
          <a:lstStyle/>
          <a:p>
            <a:fld id="{A55D21CE-6345-6B4F-AD34-CFBFEAD1024F}" type="slidenum">
              <a:rPr lang="en-US" smtClean="0"/>
              <a:t>‹#›</a:t>
            </a:fld>
            <a:endParaRPr lang="en-US"/>
          </a:p>
        </p:txBody>
      </p:sp>
    </p:spTree>
    <p:extLst>
      <p:ext uri="{BB962C8B-B14F-4D97-AF65-F5344CB8AC3E}">
        <p14:creationId xmlns:p14="http://schemas.microsoft.com/office/powerpoint/2010/main" val="538121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950194-DE12-734E-B2E4-4421634781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595024-0B57-774F-95D7-79CACB487F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27025-4C62-A841-872B-8909C915FF1D}"/>
              </a:ext>
            </a:extLst>
          </p:cNvPr>
          <p:cNvSpPr>
            <a:spLocks noGrp="1"/>
          </p:cNvSpPr>
          <p:nvPr>
            <p:ph type="dt" sz="half" idx="10"/>
          </p:nvPr>
        </p:nvSpPr>
        <p:spPr/>
        <p:txBody>
          <a:bodyPr/>
          <a:lstStyle/>
          <a:p>
            <a:fld id="{E4D82280-3242-1A49-A4C1-EAA9DE29D079}" type="datetimeFigureOut">
              <a:rPr lang="en-US" smtClean="0"/>
              <a:t>3/16/20</a:t>
            </a:fld>
            <a:endParaRPr lang="en-US"/>
          </a:p>
        </p:txBody>
      </p:sp>
      <p:sp>
        <p:nvSpPr>
          <p:cNvPr id="5" name="Footer Placeholder 4">
            <a:extLst>
              <a:ext uri="{FF2B5EF4-FFF2-40B4-BE49-F238E27FC236}">
                <a16:creationId xmlns:a16="http://schemas.microsoft.com/office/drawing/2014/main" id="{569C410B-3D81-3A4B-8E01-E28680AC5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DA601D-F944-DB4F-89E1-9ECBB222DE62}"/>
              </a:ext>
            </a:extLst>
          </p:cNvPr>
          <p:cNvSpPr>
            <a:spLocks noGrp="1"/>
          </p:cNvSpPr>
          <p:nvPr>
            <p:ph type="sldNum" sz="quarter" idx="12"/>
          </p:nvPr>
        </p:nvSpPr>
        <p:spPr/>
        <p:txBody>
          <a:bodyPr/>
          <a:lstStyle/>
          <a:p>
            <a:fld id="{A55D21CE-6345-6B4F-AD34-CFBFEAD1024F}" type="slidenum">
              <a:rPr lang="en-US" smtClean="0"/>
              <a:t>‹#›</a:t>
            </a:fld>
            <a:endParaRPr lang="en-US"/>
          </a:p>
        </p:txBody>
      </p:sp>
    </p:spTree>
    <p:extLst>
      <p:ext uri="{BB962C8B-B14F-4D97-AF65-F5344CB8AC3E}">
        <p14:creationId xmlns:p14="http://schemas.microsoft.com/office/powerpoint/2010/main" val="3095459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888A7-E2F5-0747-9B9D-FBB8666B7A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D1DC89-969B-7B40-A17D-449267F124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C55A1-7397-444A-A1CC-7A1C4845D12D}"/>
              </a:ext>
            </a:extLst>
          </p:cNvPr>
          <p:cNvSpPr>
            <a:spLocks noGrp="1"/>
          </p:cNvSpPr>
          <p:nvPr>
            <p:ph type="dt" sz="half" idx="10"/>
          </p:nvPr>
        </p:nvSpPr>
        <p:spPr/>
        <p:txBody>
          <a:bodyPr/>
          <a:lstStyle/>
          <a:p>
            <a:fld id="{E4D82280-3242-1A49-A4C1-EAA9DE29D079}" type="datetimeFigureOut">
              <a:rPr lang="en-US" smtClean="0"/>
              <a:t>3/16/20</a:t>
            </a:fld>
            <a:endParaRPr lang="en-US"/>
          </a:p>
        </p:txBody>
      </p:sp>
      <p:sp>
        <p:nvSpPr>
          <p:cNvPr id="5" name="Footer Placeholder 4">
            <a:extLst>
              <a:ext uri="{FF2B5EF4-FFF2-40B4-BE49-F238E27FC236}">
                <a16:creationId xmlns:a16="http://schemas.microsoft.com/office/drawing/2014/main" id="{BD5B6504-16E9-FD4F-B7EB-CB2B59C057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C6EAB-1FE6-204D-B27C-72CAB4D48340}"/>
              </a:ext>
            </a:extLst>
          </p:cNvPr>
          <p:cNvSpPr>
            <a:spLocks noGrp="1"/>
          </p:cNvSpPr>
          <p:nvPr>
            <p:ph type="sldNum" sz="quarter" idx="12"/>
          </p:nvPr>
        </p:nvSpPr>
        <p:spPr/>
        <p:txBody>
          <a:bodyPr/>
          <a:lstStyle/>
          <a:p>
            <a:fld id="{A55D21CE-6345-6B4F-AD34-CFBFEAD1024F}" type="slidenum">
              <a:rPr lang="en-US" smtClean="0"/>
              <a:t>‹#›</a:t>
            </a:fld>
            <a:endParaRPr lang="en-US"/>
          </a:p>
        </p:txBody>
      </p:sp>
    </p:spTree>
    <p:extLst>
      <p:ext uri="{BB962C8B-B14F-4D97-AF65-F5344CB8AC3E}">
        <p14:creationId xmlns:p14="http://schemas.microsoft.com/office/powerpoint/2010/main" val="1755644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C0DB-00B1-4841-B05B-065275D4C1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51A9EB-6E14-A346-AF7C-662C6FCFB6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8DFC97-DEBC-B646-A3EC-4B5BAED1B82E}"/>
              </a:ext>
            </a:extLst>
          </p:cNvPr>
          <p:cNvSpPr>
            <a:spLocks noGrp="1"/>
          </p:cNvSpPr>
          <p:nvPr>
            <p:ph type="dt" sz="half" idx="10"/>
          </p:nvPr>
        </p:nvSpPr>
        <p:spPr/>
        <p:txBody>
          <a:bodyPr/>
          <a:lstStyle/>
          <a:p>
            <a:fld id="{E4D82280-3242-1A49-A4C1-EAA9DE29D079}" type="datetimeFigureOut">
              <a:rPr lang="en-US" smtClean="0"/>
              <a:t>3/16/20</a:t>
            </a:fld>
            <a:endParaRPr lang="en-US"/>
          </a:p>
        </p:txBody>
      </p:sp>
      <p:sp>
        <p:nvSpPr>
          <p:cNvPr id="5" name="Footer Placeholder 4">
            <a:extLst>
              <a:ext uri="{FF2B5EF4-FFF2-40B4-BE49-F238E27FC236}">
                <a16:creationId xmlns:a16="http://schemas.microsoft.com/office/drawing/2014/main" id="{F09CCC72-F52C-7943-BB17-107D7E237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A052A9-61DD-D046-8DC9-BE7935AFC2C4}"/>
              </a:ext>
            </a:extLst>
          </p:cNvPr>
          <p:cNvSpPr>
            <a:spLocks noGrp="1"/>
          </p:cNvSpPr>
          <p:nvPr>
            <p:ph type="sldNum" sz="quarter" idx="12"/>
          </p:nvPr>
        </p:nvSpPr>
        <p:spPr/>
        <p:txBody>
          <a:bodyPr/>
          <a:lstStyle/>
          <a:p>
            <a:fld id="{A55D21CE-6345-6B4F-AD34-CFBFEAD1024F}" type="slidenum">
              <a:rPr lang="en-US" smtClean="0"/>
              <a:t>‹#›</a:t>
            </a:fld>
            <a:endParaRPr lang="en-US"/>
          </a:p>
        </p:txBody>
      </p:sp>
    </p:spTree>
    <p:extLst>
      <p:ext uri="{BB962C8B-B14F-4D97-AF65-F5344CB8AC3E}">
        <p14:creationId xmlns:p14="http://schemas.microsoft.com/office/powerpoint/2010/main" val="164588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26D11-9BC2-F348-A825-811A88927D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EF113E-31AD-0C4A-AF4E-EC563C33BB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450DB8-CEF5-064A-A60A-7086FB1290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5D23C5-CFDE-8145-ACA2-5966403F0CF3}"/>
              </a:ext>
            </a:extLst>
          </p:cNvPr>
          <p:cNvSpPr>
            <a:spLocks noGrp="1"/>
          </p:cNvSpPr>
          <p:nvPr>
            <p:ph type="dt" sz="half" idx="10"/>
          </p:nvPr>
        </p:nvSpPr>
        <p:spPr/>
        <p:txBody>
          <a:bodyPr/>
          <a:lstStyle/>
          <a:p>
            <a:fld id="{E4D82280-3242-1A49-A4C1-EAA9DE29D079}" type="datetimeFigureOut">
              <a:rPr lang="en-US" smtClean="0"/>
              <a:t>3/16/20</a:t>
            </a:fld>
            <a:endParaRPr lang="en-US"/>
          </a:p>
        </p:txBody>
      </p:sp>
      <p:sp>
        <p:nvSpPr>
          <p:cNvPr id="6" name="Footer Placeholder 5">
            <a:extLst>
              <a:ext uri="{FF2B5EF4-FFF2-40B4-BE49-F238E27FC236}">
                <a16:creationId xmlns:a16="http://schemas.microsoft.com/office/drawing/2014/main" id="{044376E3-4635-BD47-92EA-82EE0CC443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79C64-3D84-1A4C-9845-BA01FB674FD9}"/>
              </a:ext>
            </a:extLst>
          </p:cNvPr>
          <p:cNvSpPr>
            <a:spLocks noGrp="1"/>
          </p:cNvSpPr>
          <p:nvPr>
            <p:ph type="sldNum" sz="quarter" idx="12"/>
          </p:nvPr>
        </p:nvSpPr>
        <p:spPr/>
        <p:txBody>
          <a:bodyPr/>
          <a:lstStyle/>
          <a:p>
            <a:fld id="{A55D21CE-6345-6B4F-AD34-CFBFEAD1024F}" type="slidenum">
              <a:rPr lang="en-US" smtClean="0"/>
              <a:t>‹#›</a:t>
            </a:fld>
            <a:endParaRPr lang="en-US"/>
          </a:p>
        </p:txBody>
      </p:sp>
    </p:spTree>
    <p:extLst>
      <p:ext uri="{BB962C8B-B14F-4D97-AF65-F5344CB8AC3E}">
        <p14:creationId xmlns:p14="http://schemas.microsoft.com/office/powerpoint/2010/main" val="2744378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9942-58DC-044F-9E59-C96A231827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0015DF-7AED-DC42-A33E-390A2CAF5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28EC02-0AA0-844F-AC10-F6B748656D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084630-5C4B-B643-A76F-969F37E7CD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0D4A8E-52CB-6341-9951-9B4CD0AA7E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37C7C7-4E35-F949-ADEA-FF38C9B6F444}"/>
              </a:ext>
            </a:extLst>
          </p:cNvPr>
          <p:cNvSpPr>
            <a:spLocks noGrp="1"/>
          </p:cNvSpPr>
          <p:nvPr>
            <p:ph type="dt" sz="half" idx="10"/>
          </p:nvPr>
        </p:nvSpPr>
        <p:spPr/>
        <p:txBody>
          <a:bodyPr/>
          <a:lstStyle/>
          <a:p>
            <a:fld id="{E4D82280-3242-1A49-A4C1-EAA9DE29D079}" type="datetimeFigureOut">
              <a:rPr lang="en-US" smtClean="0"/>
              <a:t>3/16/20</a:t>
            </a:fld>
            <a:endParaRPr lang="en-US"/>
          </a:p>
        </p:txBody>
      </p:sp>
      <p:sp>
        <p:nvSpPr>
          <p:cNvPr id="8" name="Footer Placeholder 7">
            <a:extLst>
              <a:ext uri="{FF2B5EF4-FFF2-40B4-BE49-F238E27FC236}">
                <a16:creationId xmlns:a16="http://schemas.microsoft.com/office/drawing/2014/main" id="{4E0F37AA-DE7F-BF42-B3D2-A334A8DBD3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92E5B3-0375-BE46-AD34-AB6DC33DBCA3}"/>
              </a:ext>
            </a:extLst>
          </p:cNvPr>
          <p:cNvSpPr>
            <a:spLocks noGrp="1"/>
          </p:cNvSpPr>
          <p:nvPr>
            <p:ph type="sldNum" sz="quarter" idx="12"/>
          </p:nvPr>
        </p:nvSpPr>
        <p:spPr/>
        <p:txBody>
          <a:bodyPr/>
          <a:lstStyle/>
          <a:p>
            <a:fld id="{A55D21CE-6345-6B4F-AD34-CFBFEAD1024F}" type="slidenum">
              <a:rPr lang="en-US" smtClean="0"/>
              <a:t>‹#›</a:t>
            </a:fld>
            <a:endParaRPr lang="en-US"/>
          </a:p>
        </p:txBody>
      </p:sp>
    </p:spTree>
    <p:extLst>
      <p:ext uri="{BB962C8B-B14F-4D97-AF65-F5344CB8AC3E}">
        <p14:creationId xmlns:p14="http://schemas.microsoft.com/office/powerpoint/2010/main" val="540598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707DA-9BEE-3D4C-9A70-6B15D2C4D6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A2EB23-06AE-B14B-BFA1-B079210D3A2D}"/>
              </a:ext>
            </a:extLst>
          </p:cNvPr>
          <p:cNvSpPr>
            <a:spLocks noGrp="1"/>
          </p:cNvSpPr>
          <p:nvPr>
            <p:ph type="dt" sz="half" idx="10"/>
          </p:nvPr>
        </p:nvSpPr>
        <p:spPr/>
        <p:txBody>
          <a:bodyPr/>
          <a:lstStyle/>
          <a:p>
            <a:fld id="{E4D82280-3242-1A49-A4C1-EAA9DE29D079}" type="datetimeFigureOut">
              <a:rPr lang="en-US" smtClean="0"/>
              <a:t>3/16/20</a:t>
            </a:fld>
            <a:endParaRPr lang="en-US"/>
          </a:p>
        </p:txBody>
      </p:sp>
      <p:sp>
        <p:nvSpPr>
          <p:cNvPr id="4" name="Footer Placeholder 3">
            <a:extLst>
              <a:ext uri="{FF2B5EF4-FFF2-40B4-BE49-F238E27FC236}">
                <a16:creationId xmlns:a16="http://schemas.microsoft.com/office/drawing/2014/main" id="{6A89705D-2DB7-524C-8B8A-686CB6D078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5BCDEA-19EC-DC48-A62F-4D8E0761C40D}"/>
              </a:ext>
            </a:extLst>
          </p:cNvPr>
          <p:cNvSpPr>
            <a:spLocks noGrp="1"/>
          </p:cNvSpPr>
          <p:nvPr>
            <p:ph type="sldNum" sz="quarter" idx="12"/>
          </p:nvPr>
        </p:nvSpPr>
        <p:spPr/>
        <p:txBody>
          <a:bodyPr/>
          <a:lstStyle/>
          <a:p>
            <a:fld id="{A55D21CE-6345-6B4F-AD34-CFBFEAD1024F}" type="slidenum">
              <a:rPr lang="en-US" smtClean="0"/>
              <a:t>‹#›</a:t>
            </a:fld>
            <a:endParaRPr lang="en-US"/>
          </a:p>
        </p:txBody>
      </p:sp>
    </p:spTree>
    <p:extLst>
      <p:ext uri="{BB962C8B-B14F-4D97-AF65-F5344CB8AC3E}">
        <p14:creationId xmlns:p14="http://schemas.microsoft.com/office/powerpoint/2010/main" val="3955839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F080FE-BBD1-4449-B485-AD010B8DD37F}"/>
              </a:ext>
            </a:extLst>
          </p:cNvPr>
          <p:cNvSpPr>
            <a:spLocks noGrp="1"/>
          </p:cNvSpPr>
          <p:nvPr>
            <p:ph type="dt" sz="half" idx="10"/>
          </p:nvPr>
        </p:nvSpPr>
        <p:spPr/>
        <p:txBody>
          <a:bodyPr/>
          <a:lstStyle/>
          <a:p>
            <a:fld id="{E4D82280-3242-1A49-A4C1-EAA9DE29D079}" type="datetimeFigureOut">
              <a:rPr lang="en-US" smtClean="0"/>
              <a:t>3/16/20</a:t>
            </a:fld>
            <a:endParaRPr lang="en-US"/>
          </a:p>
        </p:txBody>
      </p:sp>
      <p:sp>
        <p:nvSpPr>
          <p:cNvPr id="3" name="Footer Placeholder 2">
            <a:extLst>
              <a:ext uri="{FF2B5EF4-FFF2-40B4-BE49-F238E27FC236}">
                <a16:creationId xmlns:a16="http://schemas.microsoft.com/office/drawing/2014/main" id="{399CDE3F-97D4-C240-9AA4-28EC004FBE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81F3B0-F19B-164B-A171-36DFD5EA390D}"/>
              </a:ext>
            </a:extLst>
          </p:cNvPr>
          <p:cNvSpPr>
            <a:spLocks noGrp="1"/>
          </p:cNvSpPr>
          <p:nvPr>
            <p:ph type="sldNum" sz="quarter" idx="12"/>
          </p:nvPr>
        </p:nvSpPr>
        <p:spPr/>
        <p:txBody>
          <a:bodyPr/>
          <a:lstStyle/>
          <a:p>
            <a:fld id="{A55D21CE-6345-6B4F-AD34-CFBFEAD1024F}" type="slidenum">
              <a:rPr lang="en-US" smtClean="0"/>
              <a:t>‹#›</a:t>
            </a:fld>
            <a:endParaRPr lang="en-US"/>
          </a:p>
        </p:txBody>
      </p:sp>
    </p:spTree>
    <p:extLst>
      <p:ext uri="{BB962C8B-B14F-4D97-AF65-F5344CB8AC3E}">
        <p14:creationId xmlns:p14="http://schemas.microsoft.com/office/powerpoint/2010/main" val="1013649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87E1-14BA-3642-BCE1-37A70F59E4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8E43DD-FF08-C847-97A9-52403E9EE4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F31C11-4A80-F94A-8B1F-C7171DA5A3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0C2B9-6766-7A40-B7B5-64BAD4E0C3D9}"/>
              </a:ext>
            </a:extLst>
          </p:cNvPr>
          <p:cNvSpPr>
            <a:spLocks noGrp="1"/>
          </p:cNvSpPr>
          <p:nvPr>
            <p:ph type="dt" sz="half" idx="10"/>
          </p:nvPr>
        </p:nvSpPr>
        <p:spPr/>
        <p:txBody>
          <a:bodyPr/>
          <a:lstStyle/>
          <a:p>
            <a:fld id="{E4D82280-3242-1A49-A4C1-EAA9DE29D079}" type="datetimeFigureOut">
              <a:rPr lang="en-US" smtClean="0"/>
              <a:t>3/16/20</a:t>
            </a:fld>
            <a:endParaRPr lang="en-US"/>
          </a:p>
        </p:txBody>
      </p:sp>
      <p:sp>
        <p:nvSpPr>
          <p:cNvPr id="6" name="Footer Placeholder 5">
            <a:extLst>
              <a:ext uri="{FF2B5EF4-FFF2-40B4-BE49-F238E27FC236}">
                <a16:creationId xmlns:a16="http://schemas.microsoft.com/office/drawing/2014/main" id="{6AA87F93-B4B3-9640-966C-0A2E26AC3B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FFC29C-9582-254C-9352-E35204E3E8AE}"/>
              </a:ext>
            </a:extLst>
          </p:cNvPr>
          <p:cNvSpPr>
            <a:spLocks noGrp="1"/>
          </p:cNvSpPr>
          <p:nvPr>
            <p:ph type="sldNum" sz="quarter" idx="12"/>
          </p:nvPr>
        </p:nvSpPr>
        <p:spPr/>
        <p:txBody>
          <a:bodyPr/>
          <a:lstStyle/>
          <a:p>
            <a:fld id="{A55D21CE-6345-6B4F-AD34-CFBFEAD1024F}" type="slidenum">
              <a:rPr lang="en-US" smtClean="0"/>
              <a:t>‹#›</a:t>
            </a:fld>
            <a:endParaRPr lang="en-US"/>
          </a:p>
        </p:txBody>
      </p:sp>
    </p:spTree>
    <p:extLst>
      <p:ext uri="{BB962C8B-B14F-4D97-AF65-F5344CB8AC3E}">
        <p14:creationId xmlns:p14="http://schemas.microsoft.com/office/powerpoint/2010/main" val="1229378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10D5-CFA3-9046-9F8C-2E817A64A4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61F720-5B7A-D145-AB31-8CABF14664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8A31A4-6B1B-7D4C-8E53-A7802A4E74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E2D2EF-1F23-6C4F-9160-35D87888F352}"/>
              </a:ext>
            </a:extLst>
          </p:cNvPr>
          <p:cNvSpPr>
            <a:spLocks noGrp="1"/>
          </p:cNvSpPr>
          <p:nvPr>
            <p:ph type="dt" sz="half" idx="10"/>
          </p:nvPr>
        </p:nvSpPr>
        <p:spPr/>
        <p:txBody>
          <a:bodyPr/>
          <a:lstStyle/>
          <a:p>
            <a:fld id="{E4D82280-3242-1A49-A4C1-EAA9DE29D079}" type="datetimeFigureOut">
              <a:rPr lang="en-US" smtClean="0"/>
              <a:t>3/16/20</a:t>
            </a:fld>
            <a:endParaRPr lang="en-US"/>
          </a:p>
        </p:txBody>
      </p:sp>
      <p:sp>
        <p:nvSpPr>
          <p:cNvPr id="6" name="Footer Placeholder 5">
            <a:extLst>
              <a:ext uri="{FF2B5EF4-FFF2-40B4-BE49-F238E27FC236}">
                <a16:creationId xmlns:a16="http://schemas.microsoft.com/office/drawing/2014/main" id="{3AA0D9A5-70D0-BF4D-AFE8-4412B364D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141782-3AB6-544D-B604-024593043879}"/>
              </a:ext>
            </a:extLst>
          </p:cNvPr>
          <p:cNvSpPr>
            <a:spLocks noGrp="1"/>
          </p:cNvSpPr>
          <p:nvPr>
            <p:ph type="sldNum" sz="quarter" idx="12"/>
          </p:nvPr>
        </p:nvSpPr>
        <p:spPr/>
        <p:txBody>
          <a:bodyPr/>
          <a:lstStyle/>
          <a:p>
            <a:fld id="{A55D21CE-6345-6B4F-AD34-CFBFEAD1024F}" type="slidenum">
              <a:rPr lang="en-US" smtClean="0"/>
              <a:t>‹#›</a:t>
            </a:fld>
            <a:endParaRPr lang="en-US"/>
          </a:p>
        </p:txBody>
      </p:sp>
    </p:spTree>
    <p:extLst>
      <p:ext uri="{BB962C8B-B14F-4D97-AF65-F5344CB8AC3E}">
        <p14:creationId xmlns:p14="http://schemas.microsoft.com/office/powerpoint/2010/main" val="2268678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BF17BD-2FF9-944F-9307-4A403F1858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D73A4A-2CBD-E047-9EFE-431F602BF4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C24A29-2927-0E4B-870E-8001BCA7E5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D82280-3242-1A49-A4C1-EAA9DE29D079}" type="datetimeFigureOut">
              <a:rPr lang="en-US" smtClean="0"/>
              <a:t>3/16/20</a:t>
            </a:fld>
            <a:endParaRPr lang="en-US"/>
          </a:p>
        </p:txBody>
      </p:sp>
      <p:sp>
        <p:nvSpPr>
          <p:cNvPr id="5" name="Footer Placeholder 4">
            <a:extLst>
              <a:ext uri="{FF2B5EF4-FFF2-40B4-BE49-F238E27FC236}">
                <a16:creationId xmlns:a16="http://schemas.microsoft.com/office/drawing/2014/main" id="{73FB6ABA-3D1B-634F-B770-99B7B229C3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4CC976-DF2C-8F45-A768-7BFB5D977D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5D21CE-6345-6B4F-AD34-CFBFEAD1024F}" type="slidenum">
              <a:rPr lang="en-US" smtClean="0"/>
              <a:t>‹#›</a:t>
            </a:fld>
            <a:endParaRPr lang="en-US"/>
          </a:p>
        </p:txBody>
      </p:sp>
    </p:spTree>
    <p:extLst>
      <p:ext uri="{BB962C8B-B14F-4D97-AF65-F5344CB8AC3E}">
        <p14:creationId xmlns:p14="http://schemas.microsoft.com/office/powerpoint/2010/main" val="3390574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flowingdata.com/2020/03/10/visual-explanation-of-exponential-growth-and-epidemic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medium.com/@dannybuerkli/gradually-then-suddenly-four-concepts-that-may-help-us-think-clearly-about-the-coronavirus-671e2583f828"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A8341-D562-C44E-AEA5-7AEC6A0C8F34}"/>
              </a:ext>
            </a:extLst>
          </p:cNvPr>
          <p:cNvSpPr>
            <a:spLocks noGrp="1"/>
          </p:cNvSpPr>
          <p:nvPr>
            <p:ph type="ctrTitle"/>
          </p:nvPr>
        </p:nvSpPr>
        <p:spPr/>
        <p:txBody>
          <a:bodyPr>
            <a:normAutofit fontScale="90000"/>
          </a:bodyPr>
          <a:lstStyle/>
          <a:p>
            <a:r>
              <a:rPr lang="en-US" dirty="0"/>
              <a:t>The coronavirus:</a:t>
            </a:r>
            <a:br>
              <a:rPr lang="en-US" dirty="0"/>
            </a:br>
            <a:r>
              <a:rPr lang="en-US" dirty="0"/>
              <a:t>Thinking clearly </a:t>
            </a:r>
            <a:br>
              <a:rPr lang="en-US" dirty="0"/>
            </a:br>
            <a:r>
              <a:rPr lang="en-US" dirty="0"/>
              <a:t>through systems thinking</a:t>
            </a:r>
          </a:p>
        </p:txBody>
      </p:sp>
      <p:pic>
        <p:nvPicPr>
          <p:cNvPr id="5" name="Picture 4">
            <a:extLst>
              <a:ext uri="{FF2B5EF4-FFF2-40B4-BE49-F238E27FC236}">
                <a16:creationId xmlns:a16="http://schemas.microsoft.com/office/drawing/2014/main" id="{15B47B2A-192E-5849-8463-3E9A9A697317}"/>
              </a:ext>
            </a:extLst>
          </p:cNvPr>
          <p:cNvPicPr>
            <a:picLocks noChangeAspect="1"/>
          </p:cNvPicPr>
          <p:nvPr/>
        </p:nvPicPr>
        <p:blipFill>
          <a:blip r:embed="rId2"/>
          <a:stretch>
            <a:fillRect/>
          </a:stretch>
        </p:blipFill>
        <p:spPr>
          <a:xfrm>
            <a:off x="274547" y="4992687"/>
            <a:ext cx="5486400" cy="1485900"/>
          </a:xfrm>
          <a:prstGeom prst="rect">
            <a:avLst/>
          </a:prstGeom>
        </p:spPr>
      </p:pic>
      <p:pic>
        <p:nvPicPr>
          <p:cNvPr id="7" name="Picture 6">
            <a:extLst>
              <a:ext uri="{FF2B5EF4-FFF2-40B4-BE49-F238E27FC236}">
                <a16:creationId xmlns:a16="http://schemas.microsoft.com/office/drawing/2014/main" id="{6E764E30-2585-EA4C-BB8B-9E65113E9C94}"/>
              </a:ext>
            </a:extLst>
          </p:cNvPr>
          <p:cNvPicPr>
            <a:picLocks noChangeAspect="1"/>
          </p:cNvPicPr>
          <p:nvPr/>
        </p:nvPicPr>
        <p:blipFill>
          <a:blip r:embed="rId3"/>
          <a:stretch>
            <a:fillRect/>
          </a:stretch>
        </p:blipFill>
        <p:spPr>
          <a:xfrm>
            <a:off x="8340811" y="5395338"/>
            <a:ext cx="2983518" cy="1178971"/>
          </a:xfrm>
          <a:prstGeom prst="rect">
            <a:avLst/>
          </a:prstGeom>
        </p:spPr>
      </p:pic>
    </p:spTree>
    <p:extLst>
      <p:ext uri="{BB962C8B-B14F-4D97-AF65-F5344CB8AC3E}">
        <p14:creationId xmlns:p14="http://schemas.microsoft.com/office/powerpoint/2010/main" val="515659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9123A2C-B028-9B41-871D-F0B69E5E940F}"/>
              </a:ext>
            </a:extLst>
          </p:cNvPr>
          <p:cNvPicPr>
            <a:picLocks noGrp="1" noChangeAspect="1"/>
          </p:cNvPicPr>
          <p:nvPr>
            <p:ph idx="1"/>
          </p:nvPr>
        </p:nvPicPr>
        <p:blipFill rotWithShape="1">
          <a:blip r:embed="rId2"/>
          <a:srcRect t="1494" r="13818" b="7597"/>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DF0F10-F52B-F24B-8A9F-8B4FD47BEA9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 . . But ”social distancing” works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99654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CC325A-CCA2-7041-A8E3-A0A22D812BA8}"/>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What does “exponential growth” mean?</a:t>
            </a:r>
          </a:p>
        </p:txBody>
      </p:sp>
      <p:cxnSp>
        <p:nvCxnSpPr>
          <p:cNvPr id="39"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BFDCAB4-E765-8C46-888B-B60B61435646}"/>
              </a:ext>
            </a:extLst>
          </p:cNvPr>
          <p:cNvSpPr>
            <a:spLocks noGrp="1"/>
          </p:cNvSpPr>
          <p:nvPr>
            <p:ph idx="1"/>
          </p:nvPr>
        </p:nvSpPr>
        <p:spPr>
          <a:xfrm>
            <a:off x="4976031" y="963877"/>
            <a:ext cx="6377769" cy="4930246"/>
          </a:xfrm>
        </p:spPr>
        <p:txBody>
          <a:bodyPr anchor="ctr">
            <a:normAutofit/>
          </a:bodyPr>
          <a:lstStyle/>
          <a:p>
            <a:r>
              <a:rPr lang="en-US" sz="2400" dirty="0"/>
              <a:t>Here’s a handy video about the underlying statistical analysis behind the notion of “exponential growth”</a:t>
            </a:r>
          </a:p>
          <a:p>
            <a:pPr lvl="1"/>
            <a:r>
              <a:rPr lang="en-US" dirty="0"/>
              <a:t>See </a:t>
            </a:r>
            <a:r>
              <a:rPr lang="en-US" dirty="0">
                <a:hlinkClick r:id="rId2"/>
              </a:rPr>
              <a:t>https://flowingdata.com/2020/03/10/visual-explanation-of-exponential-growth-and-epidemics/</a:t>
            </a:r>
            <a:endParaRPr lang="en-US" dirty="0"/>
          </a:p>
        </p:txBody>
      </p:sp>
    </p:spTree>
    <p:extLst>
      <p:ext uri="{BB962C8B-B14F-4D97-AF65-F5344CB8AC3E}">
        <p14:creationId xmlns:p14="http://schemas.microsoft.com/office/powerpoint/2010/main" val="3456354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1D7179B-FF7C-482F-B3D9-2BE9ED113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10300" cy="6858000"/>
          </a:xfrm>
          <a:custGeom>
            <a:avLst/>
            <a:gdLst>
              <a:gd name="connsiteX0" fmla="*/ 0 w 6210300"/>
              <a:gd name="connsiteY0" fmla="*/ 0 h 6858000"/>
              <a:gd name="connsiteX1" fmla="*/ 2628900 w 6210300"/>
              <a:gd name="connsiteY1" fmla="*/ 0 h 6858000"/>
              <a:gd name="connsiteX2" fmla="*/ 3034146 w 6210300"/>
              <a:gd name="connsiteY2" fmla="*/ 0 h 6858000"/>
              <a:gd name="connsiteX3" fmla="*/ 6210300 w 6210300"/>
              <a:gd name="connsiteY3" fmla="*/ 6858000 h 6858000"/>
              <a:gd name="connsiteX4" fmla="*/ 2628900 w 6210300"/>
              <a:gd name="connsiteY4" fmla="*/ 6858000 h 6858000"/>
              <a:gd name="connsiteX5" fmla="*/ 0 w 62103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0300" h="6858000">
                <a:moveTo>
                  <a:pt x="0" y="0"/>
                </a:moveTo>
                <a:lnTo>
                  <a:pt x="2628900" y="0"/>
                </a:lnTo>
                <a:lnTo>
                  <a:pt x="3034146" y="0"/>
                </a:lnTo>
                <a:lnTo>
                  <a:pt x="6210300" y="6858000"/>
                </a:lnTo>
                <a:lnTo>
                  <a:pt x="26289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0C39834-CE39-A04B-94BB-CC3C208F6A74}"/>
              </a:ext>
            </a:extLst>
          </p:cNvPr>
          <p:cNvSpPr>
            <a:spLocks noGrp="1"/>
          </p:cNvSpPr>
          <p:nvPr>
            <p:ph type="title"/>
          </p:nvPr>
        </p:nvSpPr>
        <p:spPr>
          <a:xfrm>
            <a:off x="833002" y="365125"/>
            <a:ext cx="3973667" cy="5811837"/>
          </a:xfrm>
        </p:spPr>
        <p:txBody>
          <a:bodyPr>
            <a:normAutofit/>
          </a:bodyPr>
          <a:lstStyle/>
          <a:p>
            <a:r>
              <a:rPr lang="en-US">
                <a:solidFill>
                  <a:srgbClr val="FFFFFF"/>
                </a:solidFill>
              </a:rPr>
              <a:t>Student discussion</a:t>
            </a:r>
          </a:p>
        </p:txBody>
      </p:sp>
      <p:sp>
        <p:nvSpPr>
          <p:cNvPr id="3" name="Content Placeholder 2">
            <a:extLst>
              <a:ext uri="{FF2B5EF4-FFF2-40B4-BE49-F238E27FC236}">
                <a16:creationId xmlns:a16="http://schemas.microsoft.com/office/drawing/2014/main" id="{107202B8-F893-CC4F-AF9D-81B015EC76C7}"/>
              </a:ext>
            </a:extLst>
          </p:cNvPr>
          <p:cNvSpPr>
            <a:spLocks noGrp="1"/>
          </p:cNvSpPr>
          <p:nvPr>
            <p:ph idx="1"/>
          </p:nvPr>
        </p:nvSpPr>
        <p:spPr>
          <a:xfrm>
            <a:off x="5356927" y="365125"/>
            <a:ext cx="6429827" cy="5811837"/>
          </a:xfrm>
        </p:spPr>
        <p:txBody>
          <a:bodyPr anchor="ctr">
            <a:normAutofit/>
          </a:bodyPr>
          <a:lstStyle/>
          <a:p>
            <a:r>
              <a:rPr lang="en-US" sz="2000" dirty="0">
                <a:solidFill>
                  <a:srgbClr val="FFFFFF"/>
                </a:solidFill>
              </a:rPr>
              <a:t>Is it possible to know . . . before we know?</a:t>
            </a:r>
          </a:p>
          <a:p>
            <a:pPr lvl="1"/>
            <a:r>
              <a:rPr lang="en-US" sz="2000" dirty="0">
                <a:solidFill>
                  <a:srgbClr val="FFFFFF"/>
                </a:solidFill>
              </a:rPr>
              <a:t>Or is it inevitable that we won’t act until the consequences are overwhelming</a:t>
            </a:r>
          </a:p>
          <a:p>
            <a:r>
              <a:rPr lang="en-US" sz="2000" dirty="0">
                <a:solidFill>
                  <a:srgbClr val="FFFFFF"/>
                </a:solidFill>
              </a:rPr>
              <a:t>How can we speed the curve for policy response?</a:t>
            </a:r>
          </a:p>
          <a:p>
            <a:pPr lvl="1"/>
            <a:r>
              <a:rPr lang="en-US" sz="2000" dirty="0">
                <a:solidFill>
                  <a:srgbClr val="FFFFFF"/>
                </a:solidFill>
              </a:rPr>
              <a:t>Do different political systems behave differently</a:t>
            </a:r>
          </a:p>
          <a:p>
            <a:pPr lvl="1"/>
            <a:r>
              <a:rPr lang="en-US" sz="2000" dirty="0">
                <a:solidFill>
                  <a:srgbClr val="FFFFFF"/>
                </a:solidFill>
              </a:rPr>
              <a:t>How about different levels of government</a:t>
            </a:r>
          </a:p>
          <a:p>
            <a:r>
              <a:rPr lang="en-US" sz="2000" dirty="0">
                <a:solidFill>
                  <a:srgbClr val="FFFFFF"/>
                </a:solidFill>
              </a:rPr>
              <a:t>What role can experts play?</a:t>
            </a:r>
          </a:p>
          <a:p>
            <a:pPr lvl="1"/>
            <a:r>
              <a:rPr lang="en-US" sz="2000" dirty="0">
                <a:solidFill>
                  <a:srgbClr val="FFFFFF"/>
                </a:solidFill>
              </a:rPr>
              <a:t>How can those with detailed knowledge reduce the “uh-oh!” moment</a:t>
            </a:r>
          </a:p>
          <a:p>
            <a:r>
              <a:rPr lang="en-US" sz="2400" dirty="0">
                <a:solidFill>
                  <a:srgbClr val="FFFFFF"/>
                </a:solidFill>
              </a:rPr>
              <a:t>How can we translate complex statistics</a:t>
            </a:r>
          </a:p>
          <a:p>
            <a:pPr lvl="1"/>
            <a:r>
              <a:rPr lang="en-US" sz="2000" dirty="0">
                <a:solidFill>
                  <a:srgbClr val="FFFFFF"/>
                </a:solidFill>
              </a:rPr>
              <a:t>For overwhelmed policymakers</a:t>
            </a:r>
          </a:p>
          <a:p>
            <a:pPr lvl="1"/>
            <a:r>
              <a:rPr lang="en-US" sz="2000" dirty="0">
                <a:solidFill>
                  <a:srgbClr val="FFFFFF"/>
                </a:solidFill>
              </a:rPr>
              <a:t>For a confused public</a:t>
            </a:r>
          </a:p>
          <a:p>
            <a:r>
              <a:rPr lang="en-US" sz="2400" dirty="0">
                <a:solidFill>
                  <a:srgbClr val="FFFFFF"/>
                </a:solidFill>
              </a:rPr>
              <a:t>How should we judge success?</a:t>
            </a:r>
          </a:p>
          <a:p>
            <a:pPr lvl="1"/>
            <a:r>
              <a:rPr lang="en-US" sz="2000" dirty="0">
                <a:solidFill>
                  <a:srgbClr val="FFFFFF"/>
                </a:solidFill>
              </a:rPr>
              <a:t>Outputs: increase the number of tests available</a:t>
            </a:r>
          </a:p>
          <a:p>
            <a:pPr lvl="1"/>
            <a:r>
              <a:rPr lang="en-US" sz="2000" dirty="0">
                <a:solidFill>
                  <a:srgbClr val="FFFFFF"/>
                </a:solidFill>
              </a:rPr>
              <a:t>Outcomes: flatten the exponential curve of growth</a:t>
            </a:r>
          </a:p>
        </p:txBody>
      </p:sp>
    </p:spTree>
    <p:extLst>
      <p:ext uri="{BB962C8B-B14F-4D97-AF65-F5344CB8AC3E}">
        <p14:creationId xmlns:p14="http://schemas.microsoft.com/office/powerpoint/2010/main" val="265083308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BFDAD4-9E61-C54C-BF49-FFA18C2C2FB7}"/>
              </a:ext>
            </a:extLst>
          </p:cNvPr>
          <p:cNvSpPr>
            <a:spLocks noGrp="1"/>
          </p:cNvSpPr>
          <p:nvPr>
            <p:ph type="title"/>
          </p:nvPr>
        </p:nvSpPr>
        <p:spPr>
          <a:xfrm>
            <a:off x="429768" y="411480"/>
            <a:ext cx="11201400" cy="1106424"/>
          </a:xfrm>
        </p:spPr>
        <p:txBody>
          <a:bodyPr>
            <a:normAutofit/>
          </a:bodyPr>
          <a:lstStyle/>
          <a:p>
            <a:r>
              <a:rPr lang="en-US" sz="3600"/>
              <a:t>Student assessment</a:t>
            </a:r>
          </a:p>
        </p:txBody>
      </p:sp>
      <p:sp>
        <p:nvSpPr>
          <p:cNvPr id="12" name="Rectangle 11">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 name="Graphic 6" descr="Group Brainstorm">
            <a:extLst>
              <a:ext uri="{FF2B5EF4-FFF2-40B4-BE49-F238E27FC236}">
                <a16:creationId xmlns:a16="http://schemas.microsoft.com/office/drawing/2014/main" id="{5E961BEB-C5D1-4169-8E30-2A085A2599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22476" y="1719072"/>
            <a:ext cx="4517136" cy="4517136"/>
          </a:xfrm>
          <a:prstGeom prst="rect">
            <a:avLst/>
          </a:prstGeom>
        </p:spPr>
      </p:pic>
      <p:sp useBgFill="1">
        <p:nvSpPr>
          <p:cNvPr id="14" name="Rectangle 13">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01E6806-E791-B44B-A3DE-11C6E3D24FA8}"/>
              </a:ext>
            </a:extLst>
          </p:cNvPr>
          <p:cNvSpPr>
            <a:spLocks noGrp="1"/>
          </p:cNvSpPr>
          <p:nvPr>
            <p:ph idx="1"/>
          </p:nvPr>
        </p:nvSpPr>
        <p:spPr>
          <a:xfrm>
            <a:off x="7938752" y="2020824"/>
            <a:ext cx="3455097" cy="3959352"/>
          </a:xfrm>
        </p:spPr>
        <p:txBody>
          <a:bodyPr anchor="ctr">
            <a:normAutofit/>
          </a:bodyPr>
          <a:lstStyle/>
          <a:p>
            <a:r>
              <a:rPr lang="en-US" sz="1700" dirty="0"/>
              <a:t>Write a two-page memo to the mayor: here’s how to think about the blizzard of data you’re facing</a:t>
            </a:r>
          </a:p>
          <a:p>
            <a:r>
              <a:rPr lang="en-US" sz="1700" dirty="0"/>
              <a:t>Think about the differences between outputs and outcomes. What matters most? Why? How would you communicate that?</a:t>
            </a:r>
          </a:p>
          <a:p>
            <a:r>
              <a:rPr lang="en-US" sz="1700" dirty="0"/>
              <a:t>How does this module fit in the broader discussions about policy agendas, decision making, and public management you’ve been having in the course? What’s new? What goes to the core concepts?</a:t>
            </a:r>
          </a:p>
        </p:txBody>
      </p:sp>
    </p:spTree>
    <p:extLst>
      <p:ext uri="{BB962C8B-B14F-4D97-AF65-F5344CB8AC3E}">
        <p14:creationId xmlns:p14="http://schemas.microsoft.com/office/powerpoint/2010/main" val="1088380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31ED7-278E-2347-8BBA-2FEEFEEFADF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0E979EC-5FF5-2E49-8890-6EFFD0B82D0E}"/>
              </a:ext>
            </a:extLst>
          </p:cNvPr>
          <p:cNvSpPr>
            <a:spLocks noGrp="1"/>
          </p:cNvSpPr>
          <p:nvPr>
            <p:ph idx="1"/>
          </p:nvPr>
        </p:nvSpPr>
        <p:spPr/>
        <p:txBody>
          <a:bodyPr/>
          <a:lstStyle/>
          <a:p>
            <a:r>
              <a:rPr lang="en-US" dirty="0"/>
              <a:t>Background reading</a:t>
            </a:r>
          </a:p>
          <a:p>
            <a:r>
              <a:rPr lang="en-US" dirty="0"/>
              <a:t>Thinking about the virus as a problem of systems thinking</a:t>
            </a:r>
          </a:p>
          <a:p>
            <a:r>
              <a:rPr lang="en-US" dirty="0"/>
              <a:t>Student discussion</a:t>
            </a:r>
          </a:p>
          <a:p>
            <a:r>
              <a:rPr lang="en-US" dirty="0"/>
              <a:t>Items for assessment</a:t>
            </a:r>
          </a:p>
        </p:txBody>
      </p:sp>
    </p:spTree>
    <p:extLst>
      <p:ext uri="{BB962C8B-B14F-4D97-AF65-F5344CB8AC3E}">
        <p14:creationId xmlns:p14="http://schemas.microsoft.com/office/powerpoint/2010/main" val="164032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32ACA-C120-6C47-8033-60D4B0E6C817}"/>
              </a:ext>
            </a:extLst>
          </p:cNvPr>
          <p:cNvSpPr>
            <a:spLocks noGrp="1"/>
          </p:cNvSpPr>
          <p:nvPr>
            <p:ph type="title"/>
          </p:nvPr>
        </p:nvSpPr>
        <p:spPr/>
        <p:txBody>
          <a:bodyPr/>
          <a:lstStyle/>
          <a:p>
            <a:r>
              <a:rPr lang="en-US" dirty="0"/>
              <a:t>Background reading</a:t>
            </a:r>
          </a:p>
        </p:txBody>
      </p:sp>
      <p:sp>
        <p:nvSpPr>
          <p:cNvPr id="3" name="Content Placeholder 2">
            <a:extLst>
              <a:ext uri="{FF2B5EF4-FFF2-40B4-BE49-F238E27FC236}">
                <a16:creationId xmlns:a16="http://schemas.microsoft.com/office/drawing/2014/main" id="{2F299FD0-85D6-6343-8BD5-C2A4253D67BB}"/>
              </a:ext>
            </a:extLst>
          </p:cNvPr>
          <p:cNvSpPr>
            <a:spLocks noGrp="1"/>
          </p:cNvSpPr>
          <p:nvPr>
            <p:ph idx="1"/>
          </p:nvPr>
        </p:nvSpPr>
        <p:spPr/>
        <p:txBody>
          <a:bodyPr/>
          <a:lstStyle/>
          <a:p>
            <a:r>
              <a:rPr lang="en-US" dirty="0"/>
              <a:t>Danny </a:t>
            </a:r>
            <a:r>
              <a:rPr lang="en-US" dirty="0" err="1"/>
              <a:t>Buerkli</a:t>
            </a:r>
            <a:r>
              <a:rPr lang="en-US" dirty="0"/>
              <a:t>, “’Gradually, then suddenly’ — four concepts that may help us think clearly about the coronavirus epidemic”</a:t>
            </a:r>
          </a:p>
          <a:p>
            <a:pPr lvl="1"/>
            <a:r>
              <a:rPr lang="en-US" dirty="0"/>
              <a:t>At </a:t>
            </a:r>
            <a:r>
              <a:rPr lang="en-US" dirty="0">
                <a:hlinkClick r:id="rId2"/>
              </a:rPr>
              <a:t>https://medium.com/@dannybuerkli/gradually-then-suddenly-four-concepts-that-may-help-us-think-clearly-about-the-coronavirus-671e2583f828</a:t>
            </a:r>
            <a:endParaRPr lang="en-US" dirty="0"/>
          </a:p>
        </p:txBody>
      </p:sp>
    </p:spTree>
    <p:extLst>
      <p:ext uri="{BB962C8B-B14F-4D97-AF65-F5344CB8AC3E}">
        <p14:creationId xmlns:p14="http://schemas.microsoft.com/office/powerpoint/2010/main" val="3135350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B0B837-EBF7-3A41-8483-17C99919E911}"/>
              </a:ext>
            </a:extLst>
          </p:cNvPr>
          <p:cNvSpPr>
            <a:spLocks noGrp="1"/>
          </p:cNvSpPr>
          <p:nvPr>
            <p:ph type="title"/>
          </p:nvPr>
        </p:nvSpPr>
        <p:spPr/>
        <p:txBody>
          <a:bodyPr/>
          <a:lstStyle/>
          <a:p>
            <a:r>
              <a:rPr lang="en-US" dirty="0"/>
              <a:t>Lecture material follows</a:t>
            </a:r>
          </a:p>
        </p:txBody>
      </p:sp>
      <p:sp>
        <p:nvSpPr>
          <p:cNvPr id="5" name="Text Placeholder 4">
            <a:extLst>
              <a:ext uri="{FF2B5EF4-FFF2-40B4-BE49-F238E27FC236}">
                <a16:creationId xmlns:a16="http://schemas.microsoft.com/office/drawing/2014/main" id="{9C243C24-73F0-3643-92AD-C19689E55A4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0486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270761-CC40-4F3F-A916-7E3BC3989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820855C-9FA4-417A-BE67-63C022F81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E6A49B-1B06-403E-8CC5-ACB38A6BD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D8A9996-CA88-AF47-A474-80840E390DEE}"/>
              </a:ext>
            </a:extLst>
          </p:cNvPr>
          <p:cNvSpPr>
            <a:spLocks noGrp="1"/>
          </p:cNvSpPr>
          <p:nvPr>
            <p:ph type="ctrTitle"/>
          </p:nvPr>
        </p:nvSpPr>
        <p:spPr>
          <a:xfrm>
            <a:off x="1366160" y="1660121"/>
            <a:ext cx="9623404" cy="3305493"/>
          </a:xfrm>
        </p:spPr>
        <p:txBody>
          <a:bodyPr>
            <a:normAutofit/>
          </a:bodyPr>
          <a:lstStyle/>
          <a:p>
            <a:pPr algn="l"/>
            <a:r>
              <a:rPr lang="en-US" sz="7500"/>
              <a:t>Thinking clearly through systems thinking</a:t>
            </a:r>
          </a:p>
        </p:txBody>
      </p:sp>
    </p:spTree>
    <p:extLst>
      <p:ext uri="{BB962C8B-B14F-4D97-AF65-F5344CB8AC3E}">
        <p14:creationId xmlns:p14="http://schemas.microsoft.com/office/powerpoint/2010/main" val="3762128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188EDD-3802-1845-B211-612A4EE8E832}"/>
              </a:ext>
            </a:extLst>
          </p:cNvPr>
          <p:cNvPicPr>
            <a:picLocks noChangeAspect="1"/>
          </p:cNvPicPr>
          <p:nvPr/>
        </p:nvPicPr>
        <p:blipFill>
          <a:blip r:embed="rId2"/>
          <a:stretch>
            <a:fillRect/>
          </a:stretch>
        </p:blipFill>
        <p:spPr>
          <a:xfrm>
            <a:off x="681860" y="118687"/>
            <a:ext cx="8783416" cy="6620626"/>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0ACFC59D-BFE2-A54A-A718-F05C37A4682D}"/>
              </a:ext>
            </a:extLst>
          </p:cNvPr>
          <p:cNvSpPr txBox="1"/>
          <p:nvPr/>
        </p:nvSpPr>
        <p:spPr>
          <a:xfrm>
            <a:off x="9798909" y="3818238"/>
            <a:ext cx="1853514" cy="707886"/>
          </a:xfrm>
          <a:prstGeom prst="rect">
            <a:avLst/>
          </a:prstGeom>
          <a:noFill/>
        </p:spPr>
        <p:txBody>
          <a:bodyPr wrap="square" rtlCol="0">
            <a:spAutoFit/>
          </a:bodyPr>
          <a:lstStyle/>
          <a:p>
            <a:r>
              <a:rPr lang="en-US" sz="2000" dirty="0"/>
              <a:t>Ohio Governor Mike </a:t>
            </a:r>
            <a:r>
              <a:rPr lang="en-US" sz="2000" dirty="0" err="1"/>
              <a:t>Dewine</a:t>
            </a:r>
            <a:endParaRPr lang="en-US" sz="2000" dirty="0"/>
          </a:p>
        </p:txBody>
      </p:sp>
      <p:sp>
        <p:nvSpPr>
          <p:cNvPr id="7" name="Rectangle 6">
            <a:extLst>
              <a:ext uri="{FF2B5EF4-FFF2-40B4-BE49-F238E27FC236}">
                <a16:creationId xmlns:a16="http://schemas.microsoft.com/office/drawing/2014/main" id="{44627E5E-0CAF-2448-834B-180CCECADD23}"/>
              </a:ext>
            </a:extLst>
          </p:cNvPr>
          <p:cNvSpPr/>
          <p:nvPr/>
        </p:nvSpPr>
        <p:spPr>
          <a:xfrm>
            <a:off x="9798909" y="6345880"/>
            <a:ext cx="1581843" cy="276999"/>
          </a:xfrm>
          <a:prstGeom prst="rect">
            <a:avLst/>
          </a:prstGeom>
        </p:spPr>
        <p:txBody>
          <a:bodyPr wrap="none">
            <a:spAutoFit/>
          </a:bodyPr>
          <a:lstStyle/>
          <a:p>
            <a:r>
              <a:rPr lang="en-US" sz="1200" dirty="0"/>
              <a:t>http://</a:t>
            </a:r>
            <a:r>
              <a:rPr lang="en-US" sz="1200" dirty="0" err="1"/>
              <a:t>bit.ly</a:t>
            </a:r>
            <a:r>
              <a:rPr lang="en-US" sz="1200" dirty="0"/>
              <a:t>/2WhKNze</a:t>
            </a:r>
          </a:p>
        </p:txBody>
      </p:sp>
    </p:spTree>
    <p:extLst>
      <p:ext uri="{BB962C8B-B14F-4D97-AF65-F5344CB8AC3E}">
        <p14:creationId xmlns:p14="http://schemas.microsoft.com/office/powerpoint/2010/main" val="1186289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E8DD5C69-4981-4672-BD86-70C2C22FBC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BDE554-548E-7A4D-A94B-5D8A0EEC26F2}"/>
              </a:ext>
            </a:extLst>
          </p:cNvPr>
          <p:cNvSpPr>
            <a:spLocks noGrp="1"/>
          </p:cNvSpPr>
          <p:nvPr>
            <p:ph type="title"/>
          </p:nvPr>
        </p:nvSpPr>
        <p:spPr>
          <a:xfrm>
            <a:off x="8024077" y="1390058"/>
            <a:ext cx="3433187" cy="4074074"/>
          </a:xfrm>
        </p:spPr>
        <p:txBody>
          <a:bodyPr vert="horz" lIns="91440" tIns="45720" rIns="91440" bIns="45720" rtlCol="0" anchor="b">
            <a:normAutofit fontScale="90000"/>
          </a:bodyPr>
          <a:lstStyle/>
          <a:p>
            <a:r>
              <a:rPr lang="en-US" sz="4200" dirty="0"/>
              <a:t>Everything is fine </a:t>
            </a:r>
            <a:br>
              <a:rPr lang="en-US" sz="4200" dirty="0"/>
            </a:br>
            <a:br>
              <a:rPr lang="en-US" sz="4200" dirty="0"/>
            </a:br>
            <a:r>
              <a:rPr lang="en-US" sz="4200" dirty="0"/>
              <a:t>. . . we have this under control </a:t>
            </a:r>
            <a:br>
              <a:rPr lang="en-US" sz="4200" dirty="0"/>
            </a:br>
            <a:br>
              <a:rPr lang="en-US" sz="4200" dirty="0"/>
            </a:br>
            <a:r>
              <a:rPr lang="en-US" sz="4200" dirty="0"/>
              <a:t>. . . until “uh, oh!”</a:t>
            </a:r>
          </a:p>
        </p:txBody>
      </p:sp>
      <p:pic>
        <p:nvPicPr>
          <p:cNvPr id="3" name="Picture 2">
            <a:extLst>
              <a:ext uri="{FF2B5EF4-FFF2-40B4-BE49-F238E27FC236}">
                <a16:creationId xmlns:a16="http://schemas.microsoft.com/office/drawing/2014/main" id="{76607342-1A5D-7042-A8AE-7E98456ADF30}"/>
              </a:ext>
            </a:extLst>
          </p:cNvPr>
          <p:cNvPicPr>
            <a:picLocks noChangeAspect="1"/>
          </p:cNvPicPr>
          <p:nvPr/>
        </p:nvPicPr>
        <p:blipFill rotWithShape="1">
          <a:blip r:embed="rId2">
            <a:alphaModFix/>
          </a:blip>
          <a:srcRect l="6523" r="14170" b="-2"/>
          <a:stretch/>
        </p:blipFill>
        <p:spPr>
          <a:xfrm>
            <a:off x="20" y="10"/>
            <a:ext cx="7553816" cy="6857990"/>
          </a:xfrm>
          <a:prstGeom prst="rect">
            <a:avLst/>
          </a:prstGeom>
          <a:effectLst>
            <a:outerShdw blurRad="50800" dist="38100" dir="2700000" algn="tl" rotWithShape="0">
              <a:prstClr val="black">
                <a:alpha val="40000"/>
              </a:prstClr>
            </a:outerShdw>
          </a:effectLst>
        </p:spPr>
      </p:pic>
      <p:sp>
        <p:nvSpPr>
          <p:cNvPr id="24" name="Rectangle 20">
            <a:extLst>
              <a:ext uri="{FF2B5EF4-FFF2-40B4-BE49-F238E27FC236}">
                <a16:creationId xmlns:a16="http://schemas.microsoft.com/office/drawing/2014/main" id="{FDCA16AE-A9B0-4EF4-A3A1-883C17E1F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6957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E3DFD97-B0E9-9C4E-A134-B28C12C08A50}"/>
              </a:ext>
            </a:extLst>
          </p:cNvPr>
          <p:cNvPicPr>
            <a:picLocks noChangeAspect="1"/>
          </p:cNvPicPr>
          <p:nvPr/>
        </p:nvPicPr>
        <p:blipFill>
          <a:blip r:embed="rId2"/>
          <a:stretch>
            <a:fillRect/>
          </a:stretch>
        </p:blipFill>
        <p:spPr>
          <a:xfrm>
            <a:off x="5279939" y="2310261"/>
            <a:ext cx="6770721" cy="3571555"/>
          </a:xfrm>
          <a:prstGeom prst="rect">
            <a:avLst/>
          </a:prstGeom>
        </p:spPr>
      </p:pic>
      <p:sp>
        <p:nvSpPr>
          <p:cNvPr id="10" name="Freeform: Shape 9">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F7997BB-ABA2-E04B-9040-98D937673B0E}"/>
              </a:ext>
            </a:extLst>
          </p:cNvPr>
          <p:cNvSpPr>
            <a:spLocks noGrp="1"/>
          </p:cNvSpPr>
          <p:nvPr>
            <p:ph type="title"/>
          </p:nvPr>
        </p:nvSpPr>
        <p:spPr>
          <a:xfrm>
            <a:off x="804672" y="338328"/>
            <a:ext cx="3877056" cy="2249424"/>
          </a:xfrm>
        </p:spPr>
        <p:txBody>
          <a:bodyPr vert="horz" lIns="91440" tIns="45720" rIns="91440" bIns="45720" rtlCol="0" anchor="b">
            <a:normAutofit/>
          </a:bodyPr>
          <a:lstStyle/>
          <a:p>
            <a:r>
              <a:rPr lang="en-US" sz="5000" kern="1200">
                <a:solidFill>
                  <a:schemeClr val="tx1"/>
                </a:solidFill>
                <a:latin typeface="+mj-lt"/>
                <a:ea typeface="+mj-ea"/>
                <a:cs typeface="+mj-cs"/>
              </a:rPr>
              <a:t>Because we reach the tipping point</a:t>
            </a:r>
          </a:p>
        </p:txBody>
      </p:sp>
    </p:spTree>
    <p:extLst>
      <p:ext uri="{BB962C8B-B14F-4D97-AF65-F5344CB8AC3E}">
        <p14:creationId xmlns:p14="http://schemas.microsoft.com/office/powerpoint/2010/main" val="205104207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4"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2"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21097836-82B6-B146-BEAC-B60486AD5525}"/>
              </a:ext>
            </a:extLst>
          </p:cNvPr>
          <p:cNvSpPr>
            <a:spLocks noGrp="1"/>
          </p:cNvSpPr>
          <p:nvPr>
            <p:ph type="title"/>
          </p:nvPr>
        </p:nvSpPr>
        <p:spPr>
          <a:xfrm>
            <a:off x="888630" y="4760132"/>
            <a:ext cx="5093596" cy="1777829"/>
          </a:xfrm>
        </p:spPr>
        <p:txBody>
          <a:bodyPr>
            <a:normAutofit/>
          </a:bodyPr>
          <a:lstStyle/>
          <a:p>
            <a:pPr algn="r"/>
            <a:r>
              <a:rPr lang="en-US" sz="3700"/>
              <a:t>Both the political process and human perception can lead to delays</a:t>
            </a:r>
          </a:p>
        </p:txBody>
      </p:sp>
      <p:pic>
        <p:nvPicPr>
          <p:cNvPr id="4" name="Content Placeholder 3">
            <a:extLst>
              <a:ext uri="{FF2B5EF4-FFF2-40B4-BE49-F238E27FC236}">
                <a16:creationId xmlns:a16="http://schemas.microsoft.com/office/drawing/2014/main" id="{EAB4AC6C-018A-5949-B126-803BEB27A4E1}"/>
              </a:ext>
            </a:extLst>
          </p:cNvPr>
          <p:cNvPicPr>
            <a:picLocks noChangeAspect="1"/>
          </p:cNvPicPr>
          <p:nvPr/>
        </p:nvPicPr>
        <p:blipFill rotWithShape="1">
          <a:blip r:embed="rId2"/>
          <a:srcRect t="3342"/>
          <a:stretch/>
        </p:blipFill>
        <p:spPr>
          <a:xfrm>
            <a:off x="20" y="2872"/>
            <a:ext cx="12191980" cy="4595954"/>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Tree>
    <p:extLst>
      <p:ext uri="{BB962C8B-B14F-4D97-AF65-F5344CB8AC3E}">
        <p14:creationId xmlns:p14="http://schemas.microsoft.com/office/powerpoint/2010/main" val="212496181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348</Words>
  <Application>Microsoft Macintosh PowerPoint</Application>
  <PresentationFormat>Widescreen</PresentationFormat>
  <Paragraphs>38</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The coronavirus: Thinking clearly  through systems thinking</vt:lpstr>
      <vt:lpstr>Outline</vt:lpstr>
      <vt:lpstr>Background reading</vt:lpstr>
      <vt:lpstr>Lecture material follows</vt:lpstr>
      <vt:lpstr>Thinking clearly through systems thinking</vt:lpstr>
      <vt:lpstr>PowerPoint Presentation</vt:lpstr>
      <vt:lpstr>Everything is fine   . . . we have this under control   . . . until “uh, oh!”</vt:lpstr>
      <vt:lpstr>Because we reach the tipping point</vt:lpstr>
      <vt:lpstr>Both the political process and human perception can lead to delays</vt:lpstr>
      <vt:lpstr>. . . But ”social distancing” works</vt:lpstr>
      <vt:lpstr>What does “exponential growth” mean?</vt:lpstr>
      <vt:lpstr>Student discussion</vt:lpstr>
      <vt:lpstr>Student assessment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coronavirus: Thinking clearly  through systems thinking</dc:title>
  <dc:creator>Kettl, Donald</dc:creator>
  <cp:lastModifiedBy>Kettl, Donald</cp:lastModifiedBy>
  <cp:revision>1</cp:revision>
  <dcterms:created xsi:type="dcterms:W3CDTF">2020-03-16T14:55:02Z</dcterms:created>
  <dcterms:modified xsi:type="dcterms:W3CDTF">2020-03-16T14:55:14Z</dcterms:modified>
</cp:coreProperties>
</file>