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8" r:id="rId1"/>
  </p:sldMasterIdLst>
  <p:notesMasterIdLst>
    <p:notesMasterId r:id="rId14"/>
  </p:notesMasterIdLst>
  <p:sldIdLst>
    <p:sldId id="256" r:id="rId2"/>
    <p:sldId id="257" r:id="rId3"/>
    <p:sldId id="259" r:id="rId4"/>
    <p:sldId id="258" r:id="rId5"/>
    <p:sldId id="260" r:id="rId6"/>
    <p:sldId id="266" r:id="rId7"/>
    <p:sldId id="261" r:id="rId8"/>
    <p:sldId id="262" r:id="rId9"/>
    <p:sldId id="263" r:id="rId10"/>
    <p:sldId id="264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FA937D-B9EB-480B-B566-D393FA26EBB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F80DD8F-C2EA-483A-BC59-0773F6A5F833}">
      <dgm:prSet/>
      <dgm:spPr/>
      <dgm:t>
        <a:bodyPr/>
        <a:lstStyle/>
        <a:p>
          <a:r>
            <a:rPr lang="en-US"/>
            <a:t>Number of persons housed, in both private and publicly subsidized housing</a:t>
          </a:r>
        </a:p>
      </dgm:t>
    </dgm:pt>
    <dgm:pt modelId="{3271F202-BAB7-4DFB-8E5F-B8E3AE3D4B0D}" type="parTrans" cxnId="{5A52B5D0-8ECE-4F76-AE5B-073DDA76FCB9}">
      <dgm:prSet/>
      <dgm:spPr/>
      <dgm:t>
        <a:bodyPr/>
        <a:lstStyle/>
        <a:p>
          <a:endParaRPr lang="en-US"/>
        </a:p>
      </dgm:t>
    </dgm:pt>
    <dgm:pt modelId="{E4C8157C-A05E-4772-A6DD-D7DE08AF4009}" type="sibTrans" cxnId="{5A52B5D0-8ECE-4F76-AE5B-073DDA76FCB9}">
      <dgm:prSet/>
      <dgm:spPr/>
      <dgm:t>
        <a:bodyPr/>
        <a:lstStyle/>
        <a:p>
          <a:endParaRPr lang="en-US"/>
        </a:p>
      </dgm:t>
    </dgm:pt>
    <dgm:pt modelId="{D6331511-CD53-4781-9917-B110EDBA61E6}">
      <dgm:prSet/>
      <dgm:spPr/>
      <dgm:t>
        <a:bodyPr/>
        <a:lstStyle/>
        <a:p>
          <a:r>
            <a:rPr lang="en-US"/>
            <a:t>Where individuals go</a:t>
          </a:r>
        </a:p>
      </dgm:t>
    </dgm:pt>
    <dgm:pt modelId="{E37CF926-C1E4-466F-BAF3-44F6C5B8A5B0}" type="parTrans" cxnId="{8C3B3D3D-AB8D-4572-8756-AE64DD569D8A}">
      <dgm:prSet/>
      <dgm:spPr/>
      <dgm:t>
        <a:bodyPr/>
        <a:lstStyle/>
        <a:p>
          <a:endParaRPr lang="en-US"/>
        </a:p>
      </dgm:t>
    </dgm:pt>
    <dgm:pt modelId="{38E3F03A-F1FB-46CC-85A6-85D7690E73CC}" type="sibTrans" cxnId="{8C3B3D3D-AB8D-4572-8756-AE64DD569D8A}">
      <dgm:prSet/>
      <dgm:spPr/>
      <dgm:t>
        <a:bodyPr/>
        <a:lstStyle/>
        <a:p>
          <a:endParaRPr lang="en-US"/>
        </a:p>
      </dgm:t>
    </dgm:pt>
    <dgm:pt modelId="{A0B66B92-73AC-463F-B16A-B242D06D934B}">
      <dgm:prSet/>
      <dgm:spPr/>
      <dgm:t>
        <a:bodyPr/>
        <a:lstStyle/>
        <a:p>
          <a:r>
            <a:rPr lang="en-US"/>
            <a:t>The length of stay with all the housing providers</a:t>
          </a:r>
        </a:p>
      </dgm:t>
    </dgm:pt>
    <dgm:pt modelId="{E3CAC67B-A167-4DE4-94C1-898C33E46C1E}" type="parTrans" cxnId="{4F2C0B2D-0E3E-4630-856B-9C29B012274D}">
      <dgm:prSet/>
      <dgm:spPr/>
      <dgm:t>
        <a:bodyPr/>
        <a:lstStyle/>
        <a:p>
          <a:endParaRPr lang="en-US"/>
        </a:p>
      </dgm:t>
    </dgm:pt>
    <dgm:pt modelId="{66521260-8E4E-49BF-BAC1-C6AA14794DC2}" type="sibTrans" cxnId="{4F2C0B2D-0E3E-4630-856B-9C29B012274D}">
      <dgm:prSet/>
      <dgm:spPr/>
      <dgm:t>
        <a:bodyPr/>
        <a:lstStyle/>
        <a:p>
          <a:endParaRPr lang="en-US"/>
        </a:p>
      </dgm:t>
    </dgm:pt>
    <dgm:pt modelId="{3E4B4B55-891C-4CA5-A75F-6511FDB4A0DA}">
      <dgm:prSet/>
      <dgm:spPr/>
      <dgm:t>
        <a:bodyPr/>
        <a:lstStyle/>
        <a:p>
          <a:r>
            <a:rPr lang="en-US"/>
            <a:t>The income change between entry and exit from the program</a:t>
          </a:r>
        </a:p>
      </dgm:t>
    </dgm:pt>
    <dgm:pt modelId="{2A68B396-09B9-422A-A2DB-D53EDCBB7A5A}" type="parTrans" cxnId="{EA44ABF2-1ABE-45E1-AFD4-3B53860895C7}">
      <dgm:prSet/>
      <dgm:spPr/>
      <dgm:t>
        <a:bodyPr/>
        <a:lstStyle/>
        <a:p>
          <a:endParaRPr lang="en-US"/>
        </a:p>
      </dgm:t>
    </dgm:pt>
    <dgm:pt modelId="{983A99E2-C292-4E62-B486-EA884AD06658}" type="sibTrans" cxnId="{EA44ABF2-1ABE-45E1-AFD4-3B53860895C7}">
      <dgm:prSet/>
      <dgm:spPr/>
      <dgm:t>
        <a:bodyPr/>
        <a:lstStyle/>
        <a:p>
          <a:endParaRPr lang="en-US"/>
        </a:p>
      </dgm:t>
    </dgm:pt>
    <dgm:pt modelId="{B4669C92-FE61-44E8-A798-B958DA123DAE}">
      <dgm:prSet/>
      <dgm:spPr/>
      <dgm:t>
        <a:bodyPr/>
        <a:lstStyle/>
        <a:p>
          <a:r>
            <a:rPr lang="en-US"/>
            <a:t>The number of individuals who return to homelessness</a:t>
          </a:r>
        </a:p>
      </dgm:t>
    </dgm:pt>
    <dgm:pt modelId="{DD80065C-7AD9-43D6-9691-93D6AC9DDFA8}" type="parTrans" cxnId="{D6515B5C-BB02-4D5D-AF5E-A898A59DD50D}">
      <dgm:prSet/>
      <dgm:spPr/>
      <dgm:t>
        <a:bodyPr/>
        <a:lstStyle/>
        <a:p>
          <a:endParaRPr lang="en-US"/>
        </a:p>
      </dgm:t>
    </dgm:pt>
    <dgm:pt modelId="{5646D148-C0A3-44B8-8776-41F7201FD449}" type="sibTrans" cxnId="{D6515B5C-BB02-4D5D-AF5E-A898A59DD50D}">
      <dgm:prSet/>
      <dgm:spPr/>
      <dgm:t>
        <a:bodyPr/>
        <a:lstStyle/>
        <a:p>
          <a:endParaRPr lang="en-US"/>
        </a:p>
      </dgm:t>
    </dgm:pt>
    <dgm:pt modelId="{6BCABCC7-799F-4A4B-BF6D-90E1A967757C}">
      <dgm:prSet/>
      <dgm:spPr/>
      <dgm:t>
        <a:bodyPr/>
        <a:lstStyle/>
        <a:p>
          <a:r>
            <a:rPr lang="en-US"/>
            <a:t>How long it takes to move from a housing referral to move-in</a:t>
          </a:r>
        </a:p>
      </dgm:t>
    </dgm:pt>
    <dgm:pt modelId="{D73D2356-61BF-4D9B-9E3F-71545EFDAD82}" type="parTrans" cxnId="{FD6EF2BD-F383-4B03-8F5A-85C6BDBC808A}">
      <dgm:prSet/>
      <dgm:spPr/>
      <dgm:t>
        <a:bodyPr/>
        <a:lstStyle/>
        <a:p>
          <a:endParaRPr lang="en-US"/>
        </a:p>
      </dgm:t>
    </dgm:pt>
    <dgm:pt modelId="{7806D943-D015-40C4-B172-1BF85B33FF75}" type="sibTrans" cxnId="{FD6EF2BD-F383-4B03-8F5A-85C6BDBC808A}">
      <dgm:prSet/>
      <dgm:spPr/>
      <dgm:t>
        <a:bodyPr/>
        <a:lstStyle/>
        <a:p>
          <a:endParaRPr lang="en-US"/>
        </a:p>
      </dgm:t>
    </dgm:pt>
    <dgm:pt modelId="{363F936C-B9C2-4E4B-BAF3-D20328F59A6D}" type="pres">
      <dgm:prSet presAssocID="{76FA937D-B9EB-480B-B566-D393FA26EBBF}" presName="root" presStyleCnt="0">
        <dgm:presLayoutVars>
          <dgm:dir/>
          <dgm:resizeHandles val="exact"/>
        </dgm:presLayoutVars>
      </dgm:prSet>
      <dgm:spPr/>
    </dgm:pt>
    <dgm:pt modelId="{CB1ECEEB-B710-4E45-8278-D52186BC81E7}" type="pres">
      <dgm:prSet presAssocID="{DF80DD8F-C2EA-483A-BC59-0773F6A5F833}" presName="compNode" presStyleCnt="0"/>
      <dgm:spPr/>
    </dgm:pt>
    <dgm:pt modelId="{88904EEB-2585-4A2A-8953-B6226100796B}" type="pres">
      <dgm:prSet presAssocID="{DF80DD8F-C2EA-483A-BC59-0773F6A5F833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d Badge"/>
        </a:ext>
      </dgm:extLst>
    </dgm:pt>
    <dgm:pt modelId="{E8758CBA-2E56-44CD-9F85-9FAE50A0C45D}" type="pres">
      <dgm:prSet presAssocID="{DF80DD8F-C2EA-483A-BC59-0773F6A5F833}" presName="spaceRect" presStyleCnt="0"/>
      <dgm:spPr/>
    </dgm:pt>
    <dgm:pt modelId="{EBCBF186-EC47-45CB-91AA-36F380A0F11C}" type="pres">
      <dgm:prSet presAssocID="{DF80DD8F-C2EA-483A-BC59-0773F6A5F833}" presName="textRect" presStyleLbl="revTx" presStyleIdx="0" presStyleCnt="6">
        <dgm:presLayoutVars>
          <dgm:chMax val="1"/>
          <dgm:chPref val="1"/>
        </dgm:presLayoutVars>
      </dgm:prSet>
      <dgm:spPr/>
    </dgm:pt>
    <dgm:pt modelId="{627F107B-2D6B-483E-977A-0830BA181092}" type="pres">
      <dgm:prSet presAssocID="{E4C8157C-A05E-4772-A6DD-D7DE08AF4009}" presName="sibTrans" presStyleCnt="0"/>
      <dgm:spPr/>
    </dgm:pt>
    <dgm:pt modelId="{BF24FD97-9855-4B7C-9956-E939184B0881}" type="pres">
      <dgm:prSet presAssocID="{D6331511-CD53-4781-9917-B110EDBA61E6}" presName="compNode" presStyleCnt="0"/>
      <dgm:spPr/>
    </dgm:pt>
    <dgm:pt modelId="{CAEFA9A0-052D-4611-BA6B-847932C54DB9}" type="pres">
      <dgm:prSet presAssocID="{D6331511-CD53-4781-9917-B110EDBA61E6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A818AF33-30DA-4E2A-9615-7145509857C1}" type="pres">
      <dgm:prSet presAssocID="{D6331511-CD53-4781-9917-B110EDBA61E6}" presName="spaceRect" presStyleCnt="0"/>
      <dgm:spPr/>
    </dgm:pt>
    <dgm:pt modelId="{BA33CF28-BD68-4253-9823-8841A65F583E}" type="pres">
      <dgm:prSet presAssocID="{D6331511-CD53-4781-9917-B110EDBA61E6}" presName="textRect" presStyleLbl="revTx" presStyleIdx="1" presStyleCnt="6">
        <dgm:presLayoutVars>
          <dgm:chMax val="1"/>
          <dgm:chPref val="1"/>
        </dgm:presLayoutVars>
      </dgm:prSet>
      <dgm:spPr/>
    </dgm:pt>
    <dgm:pt modelId="{EA7DC7AC-4B03-4CE1-8497-410BE42BE9BB}" type="pres">
      <dgm:prSet presAssocID="{38E3F03A-F1FB-46CC-85A6-85D7690E73CC}" presName="sibTrans" presStyleCnt="0"/>
      <dgm:spPr/>
    </dgm:pt>
    <dgm:pt modelId="{D4CC9AF5-5447-4332-8001-842E70EDCBCB}" type="pres">
      <dgm:prSet presAssocID="{A0B66B92-73AC-463F-B16A-B242D06D934B}" presName="compNode" presStyleCnt="0"/>
      <dgm:spPr/>
    </dgm:pt>
    <dgm:pt modelId="{0F687843-939F-4EA6-8805-823EE3A9EE2F}" type="pres">
      <dgm:prSet presAssocID="{A0B66B92-73AC-463F-B16A-B242D06D934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 Secure"/>
        </a:ext>
      </dgm:extLst>
    </dgm:pt>
    <dgm:pt modelId="{50B9E68C-780C-4852-AB59-43294F8C2719}" type="pres">
      <dgm:prSet presAssocID="{A0B66B92-73AC-463F-B16A-B242D06D934B}" presName="spaceRect" presStyleCnt="0"/>
      <dgm:spPr/>
    </dgm:pt>
    <dgm:pt modelId="{6A646005-484D-4A5E-B11C-DE1220D808B2}" type="pres">
      <dgm:prSet presAssocID="{A0B66B92-73AC-463F-B16A-B242D06D934B}" presName="textRect" presStyleLbl="revTx" presStyleIdx="2" presStyleCnt="6">
        <dgm:presLayoutVars>
          <dgm:chMax val="1"/>
          <dgm:chPref val="1"/>
        </dgm:presLayoutVars>
      </dgm:prSet>
      <dgm:spPr/>
    </dgm:pt>
    <dgm:pt modelId="{81E09E15-5087-4060-8896-BB509FF90D00}" type="pres">
      <dgm:prSet presAssocID="{66521260-8E4E-49BF-BAC1-C6AA14794DC2}" presName="sibTrans" presStyleCnt="0"/>
      <dgm:spPr/>
    </dgm:pt>
    <dgm:pt modelId="{3FF8F31F-18EF-408F-8B7A-43FA1DDB49D6}" type="pres">
      <dgm:prSet presAssocID="{3E4B4B55-891C-4CA5-A75F-6511FDB4A0DA}" presName="compNode" presStyleCnt="0"/>
      <dgm:spPr/>
    </dgm:pt>
    <dgm:pt modelId="{0F3AD6D8-234E-4AA8-8451-38C7CD8B5573}" type="pres">
      <dgm:prSet presAssocID="{3E4B4B55-891C-4CA5-A75F-6511FDB4A0DA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ducation"/>
        </a:ext>
      </dgm:extLst>
    </dgm:pt>
    <dgm:pt modelId="{F14AD1C8-1582-47F5-9DA0-22A5FDB8F023}" type="pres">
      <dgm:prSet presAssocID="{3E4B4B55-891C-4CA5-A75F-6511FDB4A0DA}" presName="spaceRect" presStyleCnt="0"/>
      <dgm:spPr/>
    </dgm:pt>
    <dgm:pt modelId="{86943A2F-B363-4636-A2D8-B41C71B47873}" type="pres">
      <dgm:prSet presAssocID="{3E4B4B55-891C-4CA5-A75F-6511FDB4A0DA}" presName="textRect" presStyleLbl="revTx" presStyleIdx="3" presStyleCnt="6">
        <dgm:presLayoutVars>
          <dgm:chMax val="1"/>
          <dgm:chPref val="1"/>
        </dgm:presLayoutVars>
      </dgm:prSet>
      <dgm:spPr/>
    </dgm:pt>
    <dgm:pt modelId="{B6AB083F-327D-4DE7-BB2E-58A3C10B1211}" type="pres">
      <dgm:prSet presAssocID="{983A99E2-C292-4E62-B486-EA884AD06658}" presName="sibTrans" presStyleCnt="0"/>
      <dgm:spPr/>
    </dgm:pt>
    <dgm:pt modelId="{B2161DBA-D978-45FF-B442-6EC2D7D31191}" type="pres">
      <dgm:prSet presAssocID="{B4669C92-FE61-44E8-A798-B958DA123DAE}" presName="compNode" presStyleCnt="0"/>
      <dgm:spPr/>
    </dgm:pt>
    <dgm:pt modelId="{611F41B2-6D29-45F3-B6AA-BCC113AF9EB3}" type="pres">
      <dgm:prSet presAssocID="{B4669C92-FE61-44E8-A798-B958DA123DAE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me"/>
        </a:ext>
      </dgm:extLst>
    </dgm:pt>
    <dgm:pt modelId="{DBF1A79A-B5A0-4609-A334-CFF25B7F46F5}" type="pres">
      <dgm:prSet presAssocID="{B4669C92-FE61-44E8-A798-B958DA123DAE}" presName="spaceRect" presStyleCnt="0"/>
      <dgm:spPr/>
    </dgm:pt>
    <dgm:pt modelId="{7B65EA7E-DC70-4C35-9D62-05869CBCD69E}" type="pres">
      <dgm:prSet presAssocID="{B4669C92-FE61-44E8-A798-B958DA123DAE}" presName="textRect" presStyleLbl="revTx" presStyleIdx="4" presStyleCnt="6">
        <dgm:presLayoutVars>
          <dgm:chMax val="1"/>
          <dgm:chPref val="1"/>
        </dgm:presLayoutVars>
      </dgm:prSet>
      <dgm:spPr/>
    </dgm:pt>
    <dgm:pt modelId="{B8E1FBEF-0251-4FA7-8110-4040A4370BE1}" type="pres">
      <dgm:prSet presAssocID="{5646D148-C0A3-44B8-8776-41F7201FD449}" presName="sibTrans" presStyleCnt="0"/>
      <dgm:spPr/>
    </dgm:pt>
    <dgm:pt modelId="{9B079982-8D39-4BD4-97ED-0AF92811343E}" type="pres">
      <dgm:prSet presAssocID="{6BCABCC7-799F-4A4B-BF6D-90E1A967757C}" presName="compNode" presStyleCnt="0"/>
      <dgm:spPr/>
    </dgm:pt>
    <dgm:pt modelId="{DF09A498-D2AB-4462-B5C9-34CC84AF0A11}" type="pres">
      <dgm:prSet presAssocID="{6BCABCC7-799F-4A4B-BF6D-90E1A967757C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ve"/>
        </a:ext>
      </dgm:extLst>
    </dgm:pt>
    <dgm:pt modelId="{B64F9CBE-3CD7-498F-874D-531C0BC68ABB}" type="pres">
      <dgm:prSet presAssocID="{6BCABCC7-799F-4A4B-BF6D-90E1A967757C}" presName="spaceRect" presStyleCnt="0"/>
      <dgm:spPr/>
    </dgm:pt>
    <dgm:pt modelId="{2B1D580F-B0D6-48A7-8303-D8CC1AAA3E85}" type="pres">
      <dgm:prSet presAssocID="{6BCABCC7-799F-4A4B-BF6D-90E1A967757C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A15DEF0D-6927-4BE1-A2E4-2A62160C49BB}" type="presOf" srcId="{3E4B4B55-891C-4CA5-A75F-6511FDB4A0DA}" destId="{86943A2F-B363-4636-A2D8-B41C71B47873}" srcOrd="0" destOrd="0" presId="urn:microsoft.com/office/officeart/2018/2/layout/IconLabelList"/>
    <dgm:cxn modelId="{1F7B4D2B-E0C6-4C72-A236-97BBC0D85ACA}" type="presOf" srcId="{DF80DD8F-C2EA-483A-BC59-0773F6A5F833}" destId="{EBCBF186-EC47-45CB-91AA-36F380A0F11C}" srcOrd="0" destOrd="0" presId="urn:microsoft.com/office/officeart/2018/2/layout/IconLabelList"/>
    <dgm:cxn modelId="{4F2C0B2D-0E3E-4630-856B-9C29B012274D}" srcId="{76FA937D-B9EB-480B-B566-D393FA26EBBF}" destId="{A0B66B92-73AC-463F-B16A-B242D06D934B}" srcOrd="2" destOrd="0" parTransId="{E3CAC67B-A167-4DE4-94C1-898C33E46C1E}" sibTransId="{66521260-8E4E-49BF-BAC1-C6AA14794DC2}"/>
    <dgm:cxn modelId="{8C3B3D3D-AB8D-4572-8756-AE64DD569D8A}" srcId="{76FA937D-B9EB-480B-B566-D393FA26EBBF}" destId="{D6331511-CD53-4781-9917-B110EDBA61E6}" srcOrd="1" destOrd="0" parTransId="{E37CF926-C1E4-466F-BAF3-44F6C5B8A5B0}" sibTransId="{38E3F03A-F1FB-46CC-85A6-85D7690E73CC}"/>
    <dgm:cxn modelId="{69080253-787A-473A-8886-B31C68A7B5F7}" type="presOf" srcId="{A0B66B92-73AC-463F-B16A-B242D06D934B}" destId="{6A646005-484D-4A5E-B11C-DE1220D808B2}" srcOrd="0" destOrd="0" presId="urn:microsoft.com/office/officeart/2018/2/layout/IconLabelList"/>
    <dgm:cxn modelId="{D6515B5C-BB02-4D5D-AF5E-A898A59DD50D}" srcId="{76FA937D-B9EB-480B-B566-D393FA26EBBF}" destId="{B4669C92-FE61-44E8-A798-B958DA123DAE}" srcOrd="4" destOrd="0" parTransId="{DD80065C-7AD9-43D6-9691-93D6AC9DDFA8}" sibTransId="{5646D148-C0A3-44B8-8776-41F7201FD449}"/>
    <dgm:cxn modelId="{3F9A066F-74C0-44C8-8D97-9DDD96E0E11F}" type="presOf" srcId="{76FA937D-B9EB-480B-B566-D393FA26EBBF}" destId="{363F936C-B9C2-4E4B-BAF3-D20328F59A6D}" srcOrd="0" destOrd="0" presId="urn:microsoft.com/office/officeart/2018/2/layout/IconLabelList"/>
    <dgm:cxn modelId="{1878AF76-E5AC-4861-9B65-6EC9C0C2CE9A}" type="presOf" srcId="{D6331511-CD53-4781-9917-B110EDBA61E6}" destId="{BA33CF28-BD68-4253-9823-8841A65F583E}" srcOrd="0" destOrd="0" presId="urn:microsoft.com/office/officeart/2018/2/layout/IconLabelList"/>
    <dgm:cxn modelId="{F2594B8E-5E97-4B7C-AF9B-EAAA7C34C62C}" type="presOf" srcId="{6BCABCC7-799F-4A4B-BF6D-90E1A967757C}" destId="{2B1D580F-B0D6-48A7-8303-D8CC1AAA3E85}" srcOrd="0" destOrd="0" presId="urn:microsoft.com/office/officeart/2018/2/layout/IconLabelList"/>
    <dgm:cxn modelId="{FD6EF2BD-F383-4B03-8F5A-85C6BDBC808A}" srcId="{76FA937D-B9EB-480B-B566-D393FA26EBBF}" destId="{6BCABCC7-799F-4A4B-BF6D-90E1A967757C}" srcOrd="5" destOrd="0" parTransId="{D73D2356-61BF-4D9B-9E3F-71545EFDAD82}" sibTransId="{7806D943-D015-40C4-B172-1BF85B33FF75}"/>
    <dgm:cxn modelId="{A7A440CE-FADD-471A-BF05-9CE1D74660D8}" type="presOf" srcId="{B4669C92-FE61-44E8-A798-B958DA123DAE}" destId="{7B65EA7E-DC70-4C35-9D62-05869CBCD69E}" srcOrd="0" destOrd="0" presId="urn:microsoft.com/office/officeart/2018/2/layout/IconLabelList"/>
    <dgm:cxn modelId="{5A52B5D0-8ECE-4F76-AE5B-073DDA76FCB9}" srcId="{76FA937D-B9EB-480B-B566-D393FA26EBBF}" destId="{DF80DD8F-C2EA-483A-BC59-0773F6A5F833}" srcOrd="0" destOrd="0" parTransId="{3271F202-BAB7-4DFB-8E5F-B8E3AE3D4B0D}" sibTransId="{E4C8157C-A05E-4772-A6DD-D7DE08AF4009}"/>
    <dgm:cxn modelId="{EA44ABF2-1ABE-45E1-AFD4-3B53860895C7}" srcId="{76FA937D-B9EB-480B-B566-D393FA26EBBF}" destId="{3E4B4B55-891C-4CA5-A75F-6511FDB4A0DA}" srcOrd="3" destOrd="0" parTransId="{2A68B396-09B9-422A-A2DB-D53EDCBB7A5A}" sibTransId="{983A99E2-C292-4E62-B486-EA884AD06658}"/>
    <dgm:cxn modelId="{06538E6A-AB8C-4EE8-BA0B-3AF7D62B7B28}" type="presParOf" srcId="{363F936C-B9C2-4E4B-BAF3-D20328F59A6D}" destId="{CB1ECEEB-B710-4E45-8278-D52186BC81E7}" srcOrd="0" destOrd="0" presId="urn:microsoft.com/office/officeart/2018/2/layout/IconLabelList"/>
    <dgm:cxn modelId="{A6948951-8F61-4203-97D3-52E49102A73F}" type="presParOf" srcId="{CB1ECEEB-B710-4E45-8278-D52186BC81E7}" destId="{88904EEB-2585-4A2A-8953-B6226100796B}" srcOrd="0" destOrd="0" presId="urn:microsoft.com/office/officeart/2018/2/layout/IconLabelList"/>
    <dgm:cxn modelId="{11747C8D-0807-4066-AFF4-093EB9715CD4}" type="presParOf" srcId="{CB1ECEEB-B710-4E45-8278-D52186BC81E7}" destId="{E8758CBA-2E56-44CD-9F85-9FAE50A0C45D}" srcOrd="1" destOrd="0" presId="urn:microsoft.com/office/officeart/2018/2/layout/IconLabelList"/>
    <dgm:cxn modelId="{FDD89876-8070-45A4-8CFC-12D4CAF8155D}" type="presParOf" srcId="{CB1ECEEB-B710-4E45-8278-D52186BC81E7}" destId="{EBCBF186-EC47-45CB-91AA-36F380A0F11C}" srcOrd="2" destOrd="0" presId="urn:microsoft.com/office/officeart/2018/2/layout/IconLabelList"/>
    <dgm:cxn modelId="{DEA2E185-8B2A-4EB9-B19A-0AAA782B7BEC}" type="presParOf" srcId="{363F936C-B9C2-4E4B-BAF3-D20328F59A6D}" destId="{627F107B-2D6B-483E-977A-0830BA181092}" srcOrd="1" destOrd="0" presId="urn:microsoft.com/office/officeart/2018/2/layout/IconLabelList"/>
    <dgm:cxn modelId="{8294A8A5-4705-4D95-A51B-21BF0D545508}" type="presParOf" srcId="{363F936C-B9C2-4E4B-BAF3-D20328F59A6D}" destId="{BF24FD97-9855-4B7C-9956-E939184B0881}" srcOrd="2" destOrd="0" presId="urn:microsoft.com/office/officeart/2018/2/layout/IconLabelList"/>
    <dgm:cxn modelId="{80B84488-D0BB-4F66-AE8F-B5995BAE11A7}" type="presParOf" srcId="{BF24FD97-9855-4B7C-9956-E939184B0881}" destId="{CAEFA9A0-052D-4611-BA6B-847932C54DB9}" srcOrd="0" destOrd="0" presId="urn:microsoft.com/office/officeart/2018/2/layout/IconLabelList"/>
    <dgm:cxn modelId="{09BA017C-5F4C-44DC-9065-AC69D3A916F3}" type="presParOf" srcId="{BF24FD97-9855-4B7C-9956-E939184B0881}" destId="{A818AF33-30DA-4E2A-9615-7145509857C1}" srcOrd="1" destOrd="0" presId="urn:microsoft.com/office/officeart/2018/2/layout/IconLabelList"/>
    <dgm:cxn modelId="{F9D949A9-33F7-459F-9997-208A93B51D91}" type="presParOf" srcId="{BF24FD97-9855-4B7C-9956-E939184B0881}" destId="{BA33CF28-BD68-4253-9823-8841A65F583E}" srcOrd="2" destOrd="0" presId="urn:microsoft.com/office/officeart/2018/2/layout/IconLabelList"/>
    <dgm:cxn modelId="{99B9204F-71D3-4DD3-8D7A-FA0B3C93EFFB}" type="presParOf" srcId="{363F936C-B9C2-4E4B-BAF3-D20328F59A6D}" destId="{EA7DC7AC-4B03-4CE1-8497-410BE42BE9BB}" srcOrd="3" destOrd="0" presId="urn:microsoft.com/office/officeart/2018/2/layout/IconLabelList"/>
    <dgm:cxn modelId="{74A00C6B-B6BE-4500-87E7-6825DE094F69}" type="presParOf" srcId="{363F936C-B9C2-4E4B-BAF3-D20328F59A6D}" destId="{D4CC9AF5-5447-4332-8001-842E70EDCBCB}" srcOrd="4" destOrd="0" presId="urn:microsoft.com/office/officeart/2018/2/layout/IconLabelList"/>
    <dgm:cxn modelId="{5D1EB40A-CF0D-4644-AC6B-62674D03A5EC}" type="presParOf" srcId="{D4CC9AF5-5447-4332-8001-842E70EDCBCB}" destId="{0F687843-939F-4EA6-8805-823EE3A9EE2F}" srcOrd="0" destOrd="0" presId="urn:microsoft.com/office/officeart/2018/2/layout/IconLabelList"/>
    <dgm:cxn modelId="{C743D73C-BA02-4649-807B-5F92D2AD52A7}" type="presParOf" srcId="{D4CC9AF5-5447-4332-8001-842E70EDCBCB}" destId="{50B9E68C-780C-4852-AB59-43294F8C2719}" srcOrd="1" destOrd="0" presId="urn:microsoft.com/office/officeart/2018/2/layout/IconLabelList"/>
    <dgm:cxn modelId="{81121A1C-CC33-4DA1-A786-13417B97E557}" type="presParOf" srcId="{D4CC9AF5-5447-4332-8001-842E70EDCBCB}" destId="{6A646005-484D-4A5E-B11C-DE1220D808B2}" srcOrd="2" destOrd="0" presId="urn:microsoft.com/office/officeart/2018/2/layout/IconLabelList"/>
    <dgm:cxn modelId="{EAE47B6A-52DC-4AD4-885C-A8B236DF84BB}" type="presParOf" srcId="{363F936C-B9C2-4E4B-BAF3-D20328F59A6D}" destId="{81E09E15-5087-4060-8896-BB509FF90D00}" srcOrd="5" destOrd="0" presId="urn:microsoft.com/office/officeart/2018/2/layout/IconLabelList"/>
    <dgm:cxn modelId="{B09DD034-8164-43A8-8BF4-77AEF8054513}" type="presParOf" srcId="{363F936C-B9C2-4E4B-BAF3-D20328F59A6D}" destId="{3FF8F31F-18EF-408F-8B7A-43FA1DDB49D6}" srcOrd="6" destOrd="0" presId="urn:microsoft.com/office/officeart/2018/2/layout/IconLabelList"/>
    <dgm:cxn modelId="{CDC8D446-92B1-48D7-9E7B-073DEAC7BE5B}" type="presParOf" srcId="{3FF8F31F-18EF-408F-8B7A-43FA1DDB49D6}" destId="{0F3AD6D8-234E-4AA8-8451-38C7CD8B5573}" srcOrd="0" destOrd="0" presId="urn:microsoft.com/office/officeart/2018/2/layout/IconLabelList"/>
    <dgm:cxn modelId="{62F2B769-1451-4C85-B257-27F3C4589460}" type="presParOf" srcId="{3FF8F31F-18EF-408F-8B7A-43FA1DDB49D6}" destId="{F14AD1C8-1582-47F5-9DA0-22A5FDB8F023}" srcOrd="1" destOrd="0" presId="urn:microsoft.com/office/officeart/2018/2/layout/IconLabelList"/>
    <dgm:cxn modelId="{92431455-B3DC-443D-A905-3353949C0FAB}" type="presParOf" srcId="{3FF8F31F-18EF-408F-8B7A-43FA1DDB49D6}" destId="{86943A2F-B363-4636-A2D8-B41C71B47873}" srcOrd="2" destOrd="0" presId="urn:microsoft.com/office/officeart/2018/2/layout/IconLabelList"/>
    <dgm:cxn modelId="{711FEE94-A59D-4737-A85E-6040D903219F}" type="presParOf" srcId="{363F936C-B9C2-4E4B-BAF3-D20328F59A6D}" destId="{B6AB083F-327D-4DE7-BB2E-58A3C10B1211}" srcOrd="7" destOrd="0" presId="urn:microsoft.com/office/officeart/2018/2/layout/IconLabelList"/>
    <dgm:cxn modelId="{14D363DC-3084-46EC-AD63-7245A24D593F}" type="presParOf" srcId="{363F936C-B9C2-4E4B-BAF3-D20328F59A6D}" destId="{B2161DBA-D978-45FF-B442-6EC2D7D31191}" srcOrd="8" destOrd="0" presId="urn:microsoft.com/office/officeart/2018/2/layout/IconLabelList"/>
    <dgm:cxn modelId="{DD58AEB7-57ED-46C5-B172-BB3CF8BB3EC5}" type="presParOf" srcId="{B2161DBA-D978-45FF-B442-6EC2D7D31191}" destId="{611F41B2-6D29-45F3-B6AA-BCC113AF9EB3}" srcOrd="0" destOrd="0" presId="urn:microsoft.com/office/officeart/2018/2/layout/IconLabelList"/>
    <dgm:cxn modelId="{BE4A65F6-B74F-4A2B-94CA-93CD70FF7AE1}" type="presParOf" srcId="{B2161DBA-D978-45FF-B442-6EC2D7D31191}" destId="{DBF1A79A-B5A0-4609-A334-CFF25B7F46F5}" srcOrd="1" destOrd="0" presId="urn:microsoft.com/office/officeart/2018/2/layout/IconLabelList"/>
    <dgm:cxn modelId="{701DA1C6-AE1C-4257-8CA5-6C0D33B9C823}" type="presParOf" srcId="{B2161DBA-D978-45FF-B442-6EC2D7D31191}" destId="{7B65EA7E-DC70-4C35-9D62-05869CBCD69E}" srcOrd="2" destOrd="0" presId="urn:microsoft.com/office/officeart/2018/2/layout/IconLabelList"/>
    <dgm:cxn modelId="{ACAFFFA4-B90E-489D-9063-3212E8E5051A}" type="presParOf" srcId="{363F936C-B9C2-4E4B-BAF3-D20328F59A6D}" destId="{B8E1FBEF-0251-4FA7-8110-4040A4370BE1}" srcOrd="9" destOrd="0" presId="urn:microsoft.com/office/officeart/2018/2/layout/IconLabelList"/>
    <dgm:cxn modelId="{DA3CEC78-540B-42D3-B7E6-C3E478AEA109}" type="presParOf" srcId="{363F936C-B9C2-4E4B-BAF3-D20328F59A6D}" destId="{9B079982-8D39-4BD4-97ED-0AF92811343E}" srcOrd="10" destOrd="0" presId="urn:microsoft.com/office/officeart/2018/2/layout/IconLabelList"/>
    <dgm:cxn modelId="{00CFD722-4F9D-427D-B556-C8DEE202C21D}" type="presParOf" srcId="{9B079982-8D39-4BD4-97ED-0AF92811343E}" destId="{DF09A498-D2AB-4462-B5C9-34CC84AF0A11}" srcOrd="0" destOrd="0" presId="urn:microsoft.com/office/officeart/2018/2/layout/IconLabelList"/>
    <dgm:cxn modelId="{6079B2A6-3BAA-4B28-935A-A33CDB64BC55}" type="presParOf" srcId="{9B079982-8D39-4BD4-97ED-0AF92811343E}" destId="{B64F9CBE-3CD7-498F-874D-531C0BC68ABB}" srcOrd="1" destOrd="0" presId="urn:microsoft.com/office/officeart/2018/2/layout/IconLabelList"/>
    <dgm:cxn modelId="{B11A8FA1-EDA2-45F2-9E7B-48C4652321B9}" type="presParOf" srcId="{9B079982-8D39-4BD4-97ED-0AF92811343E}" destId="{2B1D580F-B0D6-48A7-8303-D8CC1AAA3E8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904EEB-2585-4A2A-8953-B6226100796B}">
      <dsp:nvSpPr>
        <dsp:cNvPr id="0" name=""/>
        <dsp:cNvSpPr/>
      </dsp:nvSpPr>
      <dsp:spPr>
        <a:xfrm>
          <a:off x="1074778" y="378716"/>
          <a:ext cx="781523" cy="7815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CBF186-EC47-45CB-91AA-36F380A0F11C}">
      <dsp:nvSpPr>
        <dsp:cNvPr id="0" name=""/>
        <dsp:cNvSpPr/>
      </dsp:nvSpPr>
      <dsp:spPr>
        <a:xfrm>
          <a:off x="597181" y="1442788"/>
          <a:ext cx="1736718" cy="69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Number of persons housed, in both private and publicly subsidized housing</a:t>
          </a:r>
        </a:p>
      </dsp:txBody>
      <dsp:txXfrm>
        <a:off x="597181" y="1442788"/>
        <a:ext cx="1736718" cy="694687"/>
      </dsp:txXfrm>
    </dsp:sp>
    <dsp:sp modelId="{CAEFA9A0-052D-4611-BA6B-847932C54DB9}">
      <dsp:nvSpPr>
        <dsp:cNvPr id="0" name=""/>
        <dsp:cNvSpPr/>
      </dsp:nvSpPr>
      <dsp:spPr>
        <a:xfrm>
          <a:off x="3115423" y="378716"/>
          <a:ext cx="781523" cy="7815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33CF28-BD68-4253-9823-8841A65F583E}">
      <dsp:nvSpPr>
        <dsp:cNvPr id="0" name=""/>
        <dsp:cNvSpPr/>
      </dsp:nvSpPr>
      <dsp:spPr>
        <a:xfrm>
          <a:off x="2637825" y="1442788"/>
          <a:ext cx="1736718" cy="69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Where individuals go</a:t>
          </a:r>
        </a:p>
      </dsp:txBody>
      <dsp:txXfrm>
        <a:off x="2637825" y="1442788"/>
        <a:ext cx="1736718" cy="694687"/>
      </dsp:txXfrm>
    </dsp:sp>
    <dsp:sp modelId="{0F687843-939F-4EA6-8805-823EE3A9EE2F}">
      <dsp:nvSpPr>
        <dsp:cNvPr id="0" name=""/>
        <dsp:cNvSpPr/>
      </dsp:nvSpPr>
      <dsp:spPr>
        <a:xfrm>
          <a:off x="5156067" y="378716"/>
          <a:ext cx="781523" cy="7815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46005-484D-4A5E-B11C-DE1220D808B2}">
      <dsp:nvSpPr>
        <dsp:cNvPr id="0" name=""/>
        <dsp:cNvSpPr/>
      </dsp:nvSpPr>
      <dsp:spPr>
        <a:xfrm>
          <a:off x="4678470" y="1442788"/>
          <a:ext cx="1736718" cy="69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The length of stay with all the housing providers</a:t>
          </a:r>
        </a:p>
      </dsp:txBody>
      <dsp:txXfrm>
        <a:off x="4678470" y="1442788"/>
        <a:ext cx="1736718" cy="694687"/>
      </dsp:txXfrm>
    </dsp:sp>
    <dsp:sp modelId="{0F3AD6D8-234E-4AA8-8451-38C7CD8B5573}">
      <dsp:nvSpPr>
        <dsp:cNvPr id="0" name=""/>
        <dsp:cNvSpPr/>
      </dsp:nvSpPr>
      <dsp:spPr>
        <a:xfrm>
          <a:off x="1074778" y="2571655"/>
          <a:ext cx="781523" cy="78152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43A2F-B363-4636-A2D8-B41C71B47873}">
      <dsp:nvSpPr>
        <dsp:cNvPr id="0" name=""/>
        <dsp:cNvSpPr/>
      </dsp:nvSpPr>
      <dsp:spPr>
        <a:xfrm>
          <a:off x="597181" y="3635726"/>
          <a:ext cx="1736718" cy="69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The income change between entry and exit from the program</a:t>
          </a:r>
        </a:p>
      </dsp:txBody>
      <dsp:txXfrm>
        <a:off x="597181" y="3635726"/>
        <a:ext cx="1736718" cy="694687"/>
      </dsp:txXfrm>
    </dsp:sp>
    <dsp:sp modelId="{611F41B2-6D29-45F3-B6AA-BCC113AF9EB3}">
      <dsp:nvSpPr>
        <dsp:cNvPr id="0" name=""/>
        <dsp:cNvSpPr/>
      </dsp:nvSpPr>
      <dsp:spPr>
        <a:xfrm>
          <a:off x="3115423" y="2571655"/>
          <a:ext cx="781523" cy="78152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65EA7E-DC70-4C35-9D62-05869CBCD69E}">
      <dsp:nvSpPr>
        <dsp:cNvPr id="0" name=""/>
        <dsp:cNvSpPr/>
      </dsp:nvSpPr>
      <dsp:spPr>
        <a:xfrm>
          <a:off x="2637825" y="3635726"/>
          <a:ext cx="1736718" cy="69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The number of individuals who return to homelessness</a:t>
          </a:r>
        </a:p>
      </dsp:txBody>
      <dsp:txXfrm>
        <a:off x="2637825" y="3635726"/>
        <a:ext cx="1736718" cy="694687"/>
      </dsp:txXfrm>
    </dsp:sp>
    <dsp:sp modelId="{DF09A498-D2AB-4462-B5C9-34CC84AF0A11}">
      <dsp:nvSpPr>
        <dsp:cNvPr id="0" name=""/>
        <dsp:cNvSpPr/>
      </dsp:nvSpPr>
      <dsp:spPr>
        <a:xfrm>
          <a:off x="5156067" y="2571655"/>
          <a:ext cx="781523" cy="78152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1D580F-B0D6-48A7-8303-D8CC1AAA3E85}">
      <dsp:nvSpPr>
        <dsp:cNvPr id="0" name=""/>
        <dsp:cNvSpPr/>
      </dsp:nvSpPr>
      <dsp:spPr>
        <a:xfrm>
          <a:off x="4678470" y="3635726"/>
          <a:ext cx="1736718" cy="69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How long it takes to move from a housing referral to move-in</a:t>
          </a:r>
        </a:p>
      </dsp:txBody>
      <dsp:txXfrm>
        <a:off x="4678470" y="3635726"/>
        <a:ext cx="1736718" cy="694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4E5F5-254F-ED42-8FBE-A2F1C1B5676B}" type="datetimeFigureOut">
              <a:rPr lang="en-US" smtClean="0"/>
              <a:t>4/1/20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F4692-DF49-8A4C-9002-359512BDA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9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0793-5E74-5C46-8004-4A5B82274411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188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718D6-B0FC-8C4D-B122-7A7A697F8E91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251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3A87-968E-B348-8502-0139ED8BBB3D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106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29365-F763-2E4E-A58E-111394542D42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152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EC59B-1DE4-0747-8BD1-2F32EEFFE150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61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E168A-15B6-C642-A4C0-2D18AF4EC296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52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4317-0362-D045-901A-EE0C99784021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87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0FF9-D5F8-224B-B2A8-2A17C7ED197A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645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D9FA-237C-784C-B63B-9DAE5C11D86E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357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6D2EBFE1-89F4-DE40-8FC2-145886CEB406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55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3A809-D3B9-2144-A581-BB41996A78A4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751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B56CF0E-C655-F54D-9230-6D59CB3C254B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1324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7" r:id="rId6"/>
    <p:sldLayoutId id="2147483752" r:id="rId7"/>
    <p:sldLayoutId id="2147483753" r:id="rId8"/>
    <p:sldLayoutId id="2147483754" r:id="rId9"/>
    <p:sldLayoutId id="2147483756" r:id="rId10"/>
    <p:sldLayoutId id="2147483755" r:id="rId11"/>
  </p:sldLayoutIdLst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rp-cdn.multiscreensite.com/2d521d2c/files/uploaded/FY2018-Performance-Measurement-Module-Sys-PM.pdf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melesshouston.org/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melesshouston.org/hmis-v2#HMISAgencies" TargetMode="Externa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rp-cdn.multiscreensite.com/2d521d2c/files/uploaded/1617_Action_Plan_Final_Digital_082216.pdf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melesshouston.org/dashboards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www.homelesshouston.org/dashboards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CD263F-9C8A-48B6-87D3-6252F0B84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457200"/>
            <a:ext cx="3703320" cy="9499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C818ED-8AE7-4F62-A257-F74600663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90" y="460493"/>
            <a:ext cx="3703320" cy="94997"/>
          </a:xfrm>
          <a:prstGeom prst="rect">
            <a:avLst/>
          </a:prstGeom>
          <a:solidFill>
            <a:srgbClr val="A096C6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601201"/>
            <a:ext cx="3702134" cy="5791132"/>
          </a:xfrm>
          <a:prstGeom prst="rect">
            <a:avLst/>
          </a:prstGeom>
          <a:solidFill>
            <a:schemeClr val="tx1">
              <a:alpha val="50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B4AB29-9860-462E-B579-181B5532A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601201"/>
            <a:ext cx="3702134" cy="5791132"/>
          </a:xfrm>
          <a:prstGeom prst="rect">
            <a:avLst/>
          </a:prstGeom>
          <a:solidFill>
            <a:srgbClr val="A096C6">
              <a:alpha val="40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25D3F-770F-1940-9B47-BA0C74186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200" y="1524001"/>
            <a:ext cx="3412067" cy="347838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Houston Coalition 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for the Homeless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5C2B70-CC10-2A4D-9CF2-45C6D79E7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200" y="5145513"/>
            <a:ext cx="3412067" cy="7388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Case Study in Service Coordination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C3329-AACA-9E44-94B4-C10C79D0B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958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73078-5260-4440-9382-C2A489F3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503716" cy="904222"/>
          </a:xfrm>
        </p:spPr>
        <p:txBody>
          <a:bodyPr/>
          <a:lstStyle/>
          <a:p>
            <a:r>
              <a:rPr lang="en-US" cap="none" dirty="0"/>
              <a:t>The dashboard information is rolled up into regular performance reports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EBF040-7D0A-9F40-8A58-45CE01442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0470" y="2032644"/>
            <a:ext cx="7629784" cy="363378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DE048-AD2A-F44F-9943-45E4D20A8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9703A5-DD55-6D4E-8315-A989784DC8DB}"/>
              </a:ext>
            </a:extLst>
          </p:cNvPr>
          <p:cNvSpPr/>
          <p:nvPr/>
        </p:nvSpPr>
        <p:spPr>
          <a:xfrm>
            <a:off x="416009" y="6285414"/>
            <a:ext cx="107792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https://irp-cdn.multiscreensite.com/2d521d2c/files/uploaded/FY2018-Performance-Measurement-Module-Sys-PM.pdf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38960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5F571-4E77-2640-997D-D8CB50BB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50F5D3-ABDA-C647-B7A2-A100BF829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708914"/>
            <a:ext cx="11315700" cy="5715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68993F-C9CF-A149-87D0-3819F0B84762}"/>
              </a:ext>
            </a:extLst>
          </p:cNvPr>
          <p:cNvSpPr txBox="1"/>
          <p:nvPr/>
        </p:nvSpPr>
        <p:spPr>
          <a:xfrm>
            <a:off x="3756454" y="6419707"/>
            <a:ext cx="545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 to the abbreviations appears on the previous slide</a:t>
            </a:r>
          </a:p>
        </p:txBody>
      </p:sp>
    </p:spTree>
    <p:extLst>
      <p:ext uri="{BB962C8B-B14F-4D97-AF65-F5344CB8AC3E}">
        <p14:creationId xmlns:p14="http://schemas.microsoft.com/office/powerpoint/2010/main" val="2395942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7207B7B-5C57-458C-BE38-95D2CD765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77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5" y="0"/>
            <a:ext cx="465429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84E38C-53D2-A443-8252-50ED68E16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235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cap="none" dirty="0">
                <a:solidFill>
                  <a:schemeClr val="tx1"/>
                </a:solidFill>
              </a:rPr>
              <a:t>But the virus brings big risk to those experiencing homelessness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ECE4BF-2E13-8049-8ADC-E95E0DE38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6106" y="6400800"/>
            <a:ext cx="10164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A98EE3D-8CD1-4C3F-BD1C-C98C9596463C}" type="slidenum">
              <a:rPr lang="en-US">
                <a:solidFill>
                  <a:schemeClr val="tx1"/>
                </a:solidFill>
              </a:rPr>
              <a:pPr defTabSz="457200">
                <a:spcAft>
                  <a:spcPts val="600"/>
                </a:spcAft>
              </a:pPr>
              <a:t>12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662070-8C8B-1745-8FFB-DF97C9D23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32" y="168994"/>
            <a:ext cx="6159694" cy="65200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4259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0F161291-765C-4033-9E84-52C51C6A5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37F69638-8A6F-45AB-B9EC-9D8C8FC37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B2E035-CFEF-E54B-9B1A-5A97B061B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52" y="643467"/>
            <a:ext cx="10462095" cy="55710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D14C86-34A4-8841-A6E3-F6F14AD4E65E}"/>
              </a:ext>
            </a:extLst>
          </p:cNvPr>
          <p:cNvSpPr/>
          <p:nvPr/>
        </p:nvSpPr>
        <p:spPr>
          <a:xfrm>
            <a:off x="7665852" y="6488668"/>
            <a:ext cx="25109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hlinkClick r:id="rId3"/>
              </a:rPr>
              <a:t>https://www.homelesshouston.org/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FC27B-D829-FA49-ABF3-4BBEDF99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593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57B143-A62C-DB40-A7E3-80597FBF7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cap="none" dirty="0">
                <a:solidFill>
                  <a:srgbClr val="FFFFFF"/>
                </a:solidFill>
              </a:rPr>
              <a:t>The Coalition for the Homeless is composed of a vast array of community organizations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DE07D9-1CC4-E847-8BC4-346039F64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713" y="881368"/>
            <a:ext cx="7384441" cy="5095264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5FD1A5-A394-1347-B79C-FB270739F55A}"/>
              </a:ext>
            </a:extLst>
          </p:cNvPr>
          <p:cNvSpPr/>
          <p:nvPr/>
        </p:nvSpPr>
        <p:spPr>
          <a:xfrm>
            <a:off x="6973017" y="6467976"/>
            <a:ext cx="40467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3"/>
              </a:rPr>
              <a:t>https://www.homelesshouston.org/hmis-v2#HMISAgencies</a:t>
            </a:r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D61DA7-2CE4-E647-932A-9E8F1BC7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014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0C97E5C-C165-417B-BBDE-6701E226B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D0E1C6-221C-4835-B0D4-24184F6B6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A096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8F2782-0AD1-4AB6-BBB8-3BA1BB416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346D5C-E6D2-6F47-BD06-5153C1BC7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460596"/>
            <a:ext cx="9951041" cy="393066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92E9C3-D4C7-EF4F-B597-F9CEE94C5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572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C427EA3-1645-4B27-A5C2-55E8E24C6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5CDBF6-7B87-4A58-92CA-E887CA36A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FF2B2E-1CF1-403F-BB44-3F9C3E7F6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8B4D3C-0DE0-43B9-B032-32B536B96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51AE03-5291-A645-81C8-B1D94A51D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712" y="711847"/>
            <a:ext cx="4825575" cy="59209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07788D3-E467-4E25-A5E9-FD41795BD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F15B96-B1F7-144C-A90A-C21EC3EB1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cap="none" dirty="0">
                <a:solidFill>
                  <a:srgbClr val="FFFFFF"/>
                </a:solidFill>
              </a:rPr>
              <a:t>At the core of the process is “The </a:t>
            </a:r>
            <a:br>
              <a:rPr lang="en-US" cap="none" dirty="0">
                <a:solidFill>
                  <a:srgbClr val="FFFFFF"/>
                </a:solidFill>
              </a:rPr>
            </a:br>
            <a:r>
              <a:rPr lang="en-US" cap="none" dirty="0">
                <a:solidFill>
                  <a:srgbClr val="FFFFFF"/>
                </a:solidFill>
              </a:rPr>
              <a:t>Way Home” effort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69A063-73ED-7C43-9244-E6FB0F6E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164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A98EE3D-8CD1-4C3F-BD1C-C98C9596463C}" type="slidenum"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pPr defTabSz="457200">
                <a:spcAft>
                  <a:spcPts val="600"/>
                </a:spcAft>
              </a:pPr>
              <a:t>5</a:t>
            </a:fld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053741-D61A-8F48-B707-125594AD12EC}"/>
              </a:ext>
            </a:extLst>
          </p:cNvPr>
          <p:cNvSpPr/>
          <p:nvPr/>
        </p:nvSpPr>
        <p:spPr>
          <a:xfrm>
            <a:off x="1495712" y="5437351"/>
            <a:ext cx="4825575" cy="1328573"/>
          </a:xfrm>
          <a:prstGeom prst="ellipse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BB6023E-8A9C-8048-9B17-80ABDA0BE11B}"/>
              </a:ext>
            </a:extLst>
          </p:cNvPr>
          <p:cNvSpPr/>
          <p:nvPr/>
        </p:nvSpPr>
        <p:spPr>
          <a:xfrm>
            <a:off x="2360142" y="3917092"/>
            <a:ext cx="2681416" cy="370703"/>
          </a:xfrm>
          <a:prstGeom prst="ellipse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41938A-32A4-1D43-83E5-6A0A898D178F}"/>
              </a:ext>
            </a:extLst>
          </p:cNvPr>
          <p:cNvCxnSpPr>
            <a:cxnSpLocks/>
          </p:cNvCxnSpPr>
          <p:nvPr/>
        </p:nvCxnSpPr>
        <p:spPr>
          <a:xfrm>
            <a:off x="561141" y="3751456"/>
            <a:ext cx="1869140" cy="23477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58F35A-0BDE-6E4C-9780-88C8378F3B39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93857" y="6101638"/>
            <a:ext cx="1401855" cy="39044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480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8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9" name="Rectangle 16">
            <a:extLst>
              <a:ext uri="{FF2B5EF4-FFF2-40B4-BE49-F238E27FC236}">
                <a16:creationId xmlns:a16="http://schemas.microsoft.com/office/drawing/2014/main" id="{7C427EA3-1645-4B27-A5C2-55E8E24C6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885CDBF6-7B87-4A58-92CA-E887CA36A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6BFF2B2E-1CF1-403F-BB44-3F9C3E7F6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8B4D3C-0DE0-43B9-B032-32B536B96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694C8-1F84-914F-A922-5F6B0963B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64" y="601200"/>
            <a:ext cx="7706791" cy="531768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07788D3-E467-4E25-A5E9-FD41795BD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57F87-6279-274C-B694-0376F1C2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cap="none" dirty="0">
                <a:solidFill>
                  <a:srgbClr val="FFFFFF"/>
                </a:solidFill>
              </a:rPr>
              <a:t>The strategy is based on a comprehensive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D00BC4-75D5-4347-A1EF-4BAE0288A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164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A98EE3D-8CD1-4C3F-BD1C-C98C9596463C}" type="slidenum"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pPr defTabSz="457200">
                <a:spcAft>
                  <a:spcPts val="600"/>
                </a:spcAft>
              </a:pPr>
              <a:t>6</a:t>
            </a:fld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A3210F-4254-5248-BC58-7D4F7252F3F8}"/>
              </a:ext>
            </a:extLst>
          </p:cNvPr>
          <p:cNvSpPr txBox="1"/>
          <p:nvPr/>
        </p:nvSpPr>
        <p:spPr>
          <a:xfrm>
            <a:off x="525221" y="6450830"/>
            <a:ext cx="9954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Read the plan here: </a:t>
            </a:r>
            <a:r>
              <a:rPr lang="en-US" sz="1400" dirty="0">
                <a:hlinkClick r:id="rId3"/>
              </a:rPr>
              <a:t>https://irp-cdn.multiscreensite.com/2d521d2c/files/uploaded/1617_Action_Plan_Final_Digital_082216.pdf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08786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48371-A2D2-6241-8D37-400821DF3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The data dashboard is the core of the strategy, with data regularly updated on important </a:t>
            </a:r>
            <a:r>
              <a:rPr lang="en-US" b="1" i="1" cap="none" dirty="0"/>
              <a:t>indicators</a:t>
            </a:r>
            <a:r>
              <a:rPr lang="en-US" cap="none" dirty="0"/>
              <a:t> of success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B757AD-61C3-B945-9FA0-23B9EA8AC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3C86E-E01D-8D4D-B5AF-39BD2E683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749550"/>
            <a:ext cx="11430000" cy="13589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1690BB-BFEB-A749-BEEF-AD0E7749CA41}"/>
              </a:ext>
            </a:extLst>
          </p:cNvPr>
          <p:cNvSpPr/>
          <p:nvPr/>
        </p:nvSpPr>
        <p:spPr>
          <a:xfrm>
            <a:off x="947782" y="5325362"/>
            <a:ext cx="9982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 Click here to see dynamic presentations of the data: https://www.homelesshouston.org/dashboards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C1155F0-0235-3C41-9EA4-FEF68C59D2C1}"/>
              </a:ext>
            </a:extLst>
          </p:cNvPr>
          <p:cNvCxnSpPr/>
          <p:nvPr/>
        </p:nvCxnSpPr>
        <p:spPr>
          <a:xfrm>
            <a:off x="4819135" y="1618735"/>
            <a:ext cx="308919" cy="11308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58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7A1874-8449-554C-828C-E2F082713C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52" b="167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C6F8D6-2EFA-9C40-9D20-40E294B74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73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0B1F46-6ADA-9F42-B0D0-7342C229F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en-US" cap="none">
                <a:solidFill>
                  <a:schemeClr val="bg1">
                    <a:lumMod val="85000"/>
                    <a:lumOff val="15000"/>
                  </a:schemeClr>
                </a:solidFill>
              </a:rPr>
              <a:t>The dashboard regularly reports data about . . 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87D6F4-EC95-4EF1-A8AD-4B70386C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F792DF-9D0A-4DB6-9A9E-7312F5A7E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C7EA7B-802E-41F4-8926-C4475287A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723898"/>
            <a:ext cx="7498616" cy="5676901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316525-D0C0-974B-9C83-D862CEC0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656"/>
            <a:ext cx="105251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>
                <a:solidFill>
                  <a:schemeClr val="bg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1F39F178-1A77-4B09-8D03-18545C7131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5632447"/>
              </p:ext>
            </p:extLst>
          </p:nvPr>
        </p:nvGraphicFramePr>
        <p:xfrm>
          <a:off x="4598438" y="1207783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500E79B-ED25-2343-8BED-87AD5CEB6E1D}"/>
              </a:ext>
            </a:extLst>
          </p:cNvPr>
          <p:cNvSpPr/>
          <p:nvPr/>
        </p:nvSpPr>
        <p:spPr>
          <a:xfrm>
            <a:off x="280518" y="6391391"/>
            <a:ext cx="4810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https://www.homelesshouston.org/dashboards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567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DividendVTI">
  <a:themeElements>
    <a:clrScheme name="AnalogousFromLightSeedLeftStep">
      <a:dk1>
        <a:srgbClr val="000000"/>
      </a:dk1>
      <a:lt1>
        <a:srgbClr val="FFFFFF"/>
      </a:lt1>
      <a:dk2>
        <a:srgbClr val="233E32"/>
      </a:dk2>
      <a:lt2>
        <a:srgbClr val="E7E8E2"/>
      </a:lt2>
      <a:accent1>
        <a:srgbClr val="A096C6"/>
      </a:accent1>
      <a:accent2>
        <a:srgbClr val="7F8CBA"/>
      </a:accent2>
      <a:accent3>
        <a:srgbClr val="85A9BD"/>
      </a:accent3>
      <a:accent4>
        <a:srgbClr val="77AFAC"/>
      </a:accent4>
      <a:accent5>
        <a:srgbClr val="83AD99"/>
      </a:accent5>
      <a:accent6>
        <a:srgbClr val="78B07E"/>
      </a:accent6>
      <a:hlink>
        <a:srgbClr val="7D8852"/>
      </a:hlink>
      <a:folHlink>
        <a:srgbClr val="848484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267</Words>
  <Application>Microsoft Macintosh PowerPoint</Application>
  <PresentationFormat>Widescreen</PresentationFormat>
  <Paragraphs>34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Franklin Gothic Book</vt:lpstr>
      <vt:lpstr>Franklin Gothic Demi</vt:lpstr>
      <vt:lpstr>Wingdings 2</vt:lpstr>
      <vt:lpstr>DividendVTI</vt:lpstr>
      <vt:lpstr>Houston Coalition  for the Homeless</vt:lpstr>
      <vt:lpstr>PowerPoint Presentation</vt:lpstr>
      <vt:lpstr>The Coalition for the Homeless is composed of a vast array of community organizations</vt:lpstr>
      <vt:lpstr>PowerPoint Presentation</vt:lpstr>
      <vt:lpstr>At the core of the process is “The  Way Home” effort</vt:lpstr>
      <vt:lpstr>The strategy is based on a comprehensive plan</vt:lpstr>
      <vt:lpstr>The data dashboard is the core of the strategy, with data regularly updated on important indicators of success</vt:lpstr>
      <vt:lpstr>PowerPoint Presentation</vt:lpstr>
      <vt:lpstr>The dashboard regularly reports data about . . .</vt:lpstr>
      <vt:lpstr>The dashboard information is rolled up into regular performance reports</vt:lpstr>
      <vt:lpstr>PowerPoint Presentation</vt:lpstr>
      <vt:lpstr>But the virus brings big risk to those experiencing homelessness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Houston Coalition  for the Homeless</dc:title>
  <dc:creator>Kettl, Donald</dc:creator>
  <cp:lastModifiedBy>Kettl, Donald</cp:lastModifiedBy>
  <cp:revision>1</cp:revision>
  <dcterms:created xsi:type="dcterms:W3CDTF">2020-04-01T17:23:52Z</dcterms:created>
  <dcterms:modified xsi:type="dcterms:W3CDTF">2020-04-01T17:25:24Z</dcterms:modified>
</cp:coreProperties>
</file>