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x="18288000" cy="10287000"/>
  <p:notesSz cx="6858000" cy="9144000"/>
  <p:embeddedFontLst>
    <p:embeddedFont>
      <p:font typeface="Poppins Bold" charset="1" panose="00000800000000000000"/>
      <p:regular r:id="rId36"/>
    </p:embeddedFont>
    <p:embeddedFont>
      <p:font typeface="Poppins" charset="1" panose="00000500000000000000"/>
      <p:regular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slides/slide23.xml" Type="http://schemas.openxmlformats.org/officeDocument/2006/relationships/slide"/><Relationship Id="rId29" Target="slides/slide24.xml" Type="http://schemas.openxmlformats.org/officeDocument/2006/relationships/slide"/><Relationship Id="rId3" Target="viewProps.xml" Type="http://schemas.openxmlformats.org/officeDocument/2006/relationships/viewProps"/><Relationship Id="rId30" Target="slides/slide25.xml" Type="http://schemas.openxmlformats.org/officeDocument/2006/relationships/slide"/><Relationship Id="rId31" Target="slides/slide26.xml" Type="http://schemas.openxmlformats.org/officeDocument/2006/relationships/slide"/><Relationship Id="rId32" Target="slides/slide27.xml" Type="http://schemas.openxmlformats.org/officeDocument/2006/relationships/slide"/><Relationship Id="rId33" Target="slides/slide28.xml" Type="http://schemas.openxmlformats.org/officeDocument/2006/relationships/slide"/><Relationship Id="rId34" Target="slides/slide29.xml" Type="http://schemas.openxmlformats.org/officeDocument/2006/relationships/slide"/><Relationship Id="rId35" Target="slides/slide30.xml" Type="http://schemas.openxmlformats.org/officeDocument/2006/relationships/slide"/><Relationship Id="rId36" Target="fonts/font36.fntdata" Type="http://schemas.openxmlformats.org/officeDocument/2006/relationships/font"/><Relationship Id="rId37" Target="fonts/font37.fntdata" Type="http://schemas.openxmlformats.org/officeDocument/2006/relationships/font"/><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6.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7.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8.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9.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0.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1.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2.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4.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5.pn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6.pn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7.png" Type="http://schemas.openxmlformats.org/officeDocument/2006/relationships/image"/><Relationship Id="rId3" Target="../media/image28.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9.pn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11.png" Type="http://schemas.openxmlformats.org/officeDocument/2006/relationships/image"/><Relationship Id="rId2" Target="../media/image3.png" Type="http://schemas.openxmlformats.org/officeDocument/2006/relationships/image"/><Relationship Id="rId3" Target="../media/image4.png" Type="http://schemas.openxmlformats.org/officeDocument/2006/relationships/image"/><Relationship Id="rId4" Target="../media/image5.png" Type="http://schemas.openxmlformats.org/officeDocument/2006/relationships/image"/><Relationship Id="rId5" Target="../media/image6.png" Type="http://schemas.openxmlformats.org/officeDocument/2006/relationships/image"/><Relationship Id="rId6" Target="../media/image7.png" Type="http://schemas.openxmlformats.org/officeDocument/2006/relationships/image"/><Relationship Id="rId7" Target="../media/image8.png" Type="http://schemas.openxmlformats.org/officeDocument/2006/relationships/image"/><Relationship Id="rId8" Target="../media/image9.png" Type="http://schemas.openxmlformats.org/officeDocument/2006/relationships/image"/><Relationship Id="rId9" Target="../media/image10.pn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2.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4.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5.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sp>
        <p:nvSpPr>
          <p:cNvPr name="Freeform 2" id="2"/>
          <p:cNvSpPr/>
          <p:nvPr/>
        </p:nvSpPr>
        <p:spPr>
          <a:xfrm flipH="false" flipV="false" rot="0">
            <a:off x="9144000" y="2109332"/>
            <a:ext cx="9144000" cy="5225143"/>
          </a:xfrm>
          <a:custGeom>
            <a:avLst/>
            <a:gdLst/>
            <a:ahLst/>
            <a:cxnLst/>
            <a:rect r="r" b="b" t="t" l="l"/>
            <a:pathLst>
              <a:path h="5225143" w="9144000">
                <a:moveTo>
                  <a:pt x="0" y="0"/>
                </a:moveTo>
                <a:lnTo>
                  <a:pt x="9144000" y="0"/>
                </a:lnTo>
                <a:lnTo>
                  <a:pt x="9144000" y="5225143"/>
                </a:lnTo>
                <a:lnTo>
                  <a:pt x="0" y="5225143"/>
                </a:lnTo>
                <a:lnTo>
                  <a:pt x="0" y="0"/>
                </a:lnTo>
                <a:close/>
              </a:path>
            </a:pathLst>
          </a:custGeom>
          <a:blipFill>
            <a:blip r:embed="rId2"/>
            <a:stretch>
              <a:fillRect l="0" t="0" r="0" b="0"/>
            </a:stretch>
          </a:blipFill>
        </p:spPr>
      </p:sp>
      <p:grpSp>
        <p:nvGrpSpPr>
          <p:cNvPr name="Group 3" id="3"/>
          <p:cNvGrpSpPr/>
          <p:nvPr/>
        </p:nvGrpSpPr>
        <p:grpSpPr>
          <a:xfrm rot="0">
            <a:off x="-296851" y="-514350"/>
            <a:ext cx="9581921" cy="12531710"/>
            <a:chOff x="0" y="0"/>
            <a:chExt cx="2523634" cy="3300533"/>
          </a:xfrm>
        </p:grpSpPr>
        <p:sp>
          <p:nvSpPr>
            <p:cNvPr name="Freeform 4" id="4"/>
            <p:cNvSpPr/>
            <p:nvPr/>
          </p:nvSpPr>
          <p:spPr>
            <a:xfrm flipH="false" flipV="false" rot="0">
              <a:off x="0" y="0"/>
              <a:ext cx="2523634" cy="3300533"/>
            </a:xfrm>
            <a:custGeom>
              <a:avLst/>
              <a:gdLst/>
              <a:ahLst/>
              <a:cxnLst/>
              <a:rect r="r" b="b" t="t" l="l"/>
              <a:pathLst>
                <a:path h="3300533" w="2523634">
                  <a:moveTo>
                    <a:pt x="0" y="0"/>
                  </a:moveTo>
                  <a:lnTo>
                    <a:pt x="2523634" y="0"/>
                  </a:lnTo>
                  <a:lnTo>
                    <a:pt x="2523634" y="3300533"/>
                  </a:lnTo>
                  <a:lnTo>
                    <a:pt x="0" y="3300533"/>
                  </a:lnTo>
                  <a:close/>
                </a:path>
              </a:pathLst>
            </a:custGeom>
            <a:solidFill>
              <a:srgbClr val="1E3262"/>
            </a:solidFill>
          </p:spPr>
        </p:sp>
        <p:sp>
          <p:nvSpPr>
            <p:cNvPr name="TextBox 5" id="5"/>
            <p:cNvSpPr txBox="true"/>
            <p:nvPr/>
          </p:nvSpPr>
          <p:spPr>
            <a:xfrm>
              <a:off x="0" y="-57150"/>
              <a:ext cx="2523634" cy="3357683"/>
            </a:xfrm>
            <a:prstGeom prst="rect">
              <a:avLst/>
            </a:prstGeom>
          </p:spPr>
          <p:txBody>
            <a:bodyPr anchor="ctr" rtlCol="false" tIns="50800" lIns="50800" bIns="50800" rIns="50800"/>
            <a:lstStyle/>
            <a:p>
              <a:pPr algn="ctr">
                <a:lnSpc>
                  <a:spcPts val="2659"/>
                </a:lnSpc>
              </a:pPr>
            </a:p>
          </p:txBody>
        </p:sp>
      </p:grpSp>
      <p:sp>
        <p:nvSpPr>
          <p:cNvPr name="AutoShape 6" id="6"/>
          <p:cNvSpPr/>
          <p:nvPr/>
        </p:nvSpPr>
        <p:spPr>
          <a:xfrm>
            <a:off x="1247990" y="6889440"/>
            <a:ext cx="6492240" cy="0"/>
          </a:xfrm>
          <a:prstGeom prst="line">
            <a:avLst/>
          </a:prstGeom>
          <a:ln cap="flat" w="38100">
            <a:solidFill>
              <a:srgbClr val="DADADA"/>
            </a:solidFill>
            <a:prstDash val="solid"/>
            <a:headEnd type="none" len="sm" w="sm"/>
            <a:tailEnd type="none" len="sm" w="sm"/>
          </a:ln>
        </p:spPr>
      </p:sp>
      <p:sp>
        <p:nvSpPr>
          <p:cNvPr name="Freeform 7" id="7"/>
          <p:cNvSpPr/>
          <p:nvPr/>
        </p:nvSpPr>
        <p:spPr>
          <a:xfrm flipH="false" flipV="false" rot="0">
            <a:off x="11351012" y="8305922"/>
            <a:ext cx="4729975" cy="1560892"/>
          </a:xfrm>
          <a:custGeom>
            <a:avLst/>
            <a:gdLst/>
            <a:ahLst/>
            <a:cxnLst/>
            <a:rect r="r" b="b" t="t" l="l"/>
            <a:pathLst>
              <a:path h="1560892" w="4729975">
                <a:moveTo>
                  <a:pt x="0" y="0"/>
                </a:moveTo>
                <a:lnTo>
                  <a:pt x="4729976" y="0"/>
                </a:lnTo>
                <a:lnTo>
                  <a:pt x="4729976" y="1560891"/>
                </a:lnTo>
                <a:lnTo>
                  <a:pt x="0" y="1560891"/>
                </a:lnTo>
                <a:lnTo>
                  <a:pt x="0" y="0"/>
                </a:lnTo>
                <a:close/>
              </a:path>
            </a:pathLst>
          </a:custGeom>
          <a:blipFill>
            <a:blip r:embed="rId3"/>
            <a:stretch>
              <a:fillRect l="0" t="0" r="0" b="0"/>
            </a:stretch>
          </a:blipFill>
        </p:spPr>
      </p:sp>
      <p:sp>
        <p:nvSpPr>
          <p:cNvPr name="TextBox 8" id="8"/>
          <p:cNvSpPr txBox="true"/>
          <p:nvPr/>
        </p:nvSpPr>
        <p:spPr>
          <a:xfrm rot="0">
            <a:off x="0" y="2146828"/>
            <a:ext cx="8988220" cy="4435476"/>
          </a:xfrm>
          <a:prstGeom prst="rect">
            <a:avLst/>
          </a:prstGeom>
        </p:spPr>
        <p:txBody>
          <a:bodyPr anchor="t" rtlCol="false" tIns="0" lIns="0" bIns="0" rIns="0">
            <a:spAutoFit/>
          </a:bodyPr>
          <a:lstStyle/>
          <a:p>
            <a:pPr algn="ctr">
              <a:lnSpc>
                <a:spcPts val="6999"/>
              </a:lnSpc>
              <a:spcBef>
                <a:spcPct val="0"/>
              </a:spcBef>
            </a:pPr>
            <a:r>
              <a:rPr lang="en-US" b="true" sz="4999">
                <a:solidFill>
                  <a:srgbClr val="DADADA"/>
                </a:solidFill>
                <a:latin typeface="Poppins Bold"/>
                <a:ea typeface="Poppins Bold"/>
                <a:cs typeface="Poppins Bold"/>
                <a:sym typeface="Poppins Bold"/>
              </a:rPr>
              <a:t>2026 Admissions Survey Dialogue and Discussion: The Current State of Admissions in Public Service Education</a:t>
            </a:r>
          </a:p>
        </p:txBody>
      </p:sp>
      <p:sp>
        <p:nvSpPr>
          <p:cNvPr name="TextBox 9" id="9"/>
          <p:cNvSpPr txBox="true"/>
          <p:nvPr/>
        </p:nvSpPr>
        <p:spPr>
          <a:xfrm rot="0">
            <a:off x="1331036" y="7110852"/>
            <a:ext cx="6326148" cy="1128395"/>
          </a:xfrm>
          <a:prstGeom prst="rect">
            <a:avLst/>
          </a:prstGeom>
        </p:spPr>
        <p:txBody>
          <a:bodyPr anchor="t" rtlCol="false" tIns="0" lIns="0" bIns="0" rIns="0">
            <a:spAutoFit/>
          </a:bodyPr>
          <a:lstStyle/>
          <a:p>
            <a:pPr algn="ctr">
              <a:lnSpc>
                <a:spcPts val="4480"/>
              </a:lnSpc>
            </a:pPr>
            <a:r>
              <a:rPr lang="en-US" sz="3200">
                <a:solidFill>
                  <a:srgbClr val="DADADA"/>
                </a:solidFill>
                <a:latin typeface="Poppins"/>
                <a:ea typeface="Poppins"/>
                <a:cs typeface="Poppins"/>
                <a:sym typeface="Poppins"/>
              </a:rPr>
              <a:t>Zachary Owen</a:t>
            </a:r>
          </a:p>
          <a:p>
            <a:pPr algn="ctr">
              <a:lnSpc>
                <a:spcPts val="4480"/>
              </a:lnSpc>
              <a:spcBef>
                <a:spcPct val="0"/>
              </a:spcBef>
            </a:pPr>
            <a:r>
              <a:rPr lang="en-US" sz="3200">
                <a:solidFill>
                  <a:srgbClr val="DADADA"/>
                </a:solidFill>
                <a:latin typeface="Poppins"/>
                <a:ea typeface="Poppins"/>
                <a:cs typeface="Poppins"/>
                <a:sym typeface="Poppins"/>
              </a:rPr>
              <a:t>Accreditation &amp; Data Associate</a:t>
            </a:r>
          </a:p>
        </p:txBody>
      </p:sp>
      <p:sp>
        <p:nvSpPr>
          <p:cNvPr name="TextBox 10" id="10"/>
          <p:cNvSpPr txBox="true"/>
          <p:nvPr/>
        </p:nvSpPr>
        <p:spPr>
          <a:xfrm rot="0">
            <a:off x="13078480" y="7870947"/>
            <a:ext cx="1275040" cy="368300"/>
          </a:xfrm>
          <a:prstGeom prst="rect">
            <a:avLst/>
          </a:prstGeom>
        </p:spPr>
        <p:txBody>
          <a:bodyPr anchor="t" rtlCol="false" tIns="0" lIns="0" bIns="0" rIns="0">
            <a:spAutoFit/>
          </a:bodyPr>
          <a:lstStyle/>
          <a:p>
            <a:pPr algn="ctr">
              <a:lnSpc>
                <a:spcPts val="2800"/>
              </a:lnSpc>
              <a:spcBef>
                <a:spcPct val="0"/>
              </a:spcBef>
            </a:pPr>
            <a:r>
              <a:rPr lang="en-US" sz="2000">
                <a:solidFill>
                  <a:srgbClr val="1E3262"/>
                </a:solidFill>
                <a:latin typeface="Poppins"/>
                <a:ea typeface="Poppins"/>
                <a:cs typeface="Poppins"/>
                <a:sym typeface="Poppins"/>
              </a:rPr>
              <a:t>Hosted by</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sp>
        <p:nvSpPr>
          <p:cNvPr name="Freeform 2" id="2"/>
          <p:cNvSpPr/>
          <p:nvPr/>
        </p:nvSpPr>
        <p:spPr>
          <a:xfrm flipH="false" flipV="false" rot="0">
            <a:off x="1346274" y="1284406"/>
            <a:ext cx="15197243" cy="8199327"/>
          </a:xfrm>
          <a:custGeom>
            <a:avLst/>
            <a:gdLst/>
            <a:ahLst/>
            <a:cxnLst/>
            <a:rect r="r" b="b" t="t" l="l"/>
            <a:pathLst>
              <a:path h="8199327" w="15197243">
                <a:moveTo>
                  <a:pt x="0" y="0"/>
                </a:moveTo>
                <a:lnTo>
                  <a:pt x="15197243" y="0"/>
                </a:lnTo>
                <a:lnTo>
                  <a:pt x="15197243" y="8199328"/>
                </a:lnTo>
                <a:lnTo>
                  <a:pt x="0" y="8199328"/>
                </a:lnTo>
                <a:lnTo>
                  <a:pt x="0" y="0"/>
                </a:lnTo>
                <a:close/>
              </a:path>
            </a:pathLst>
          </a:custGeom>
          <a:blipFill>
            <a:blip r:embed="rId2"/>
            <a:stretch>
              <a:fillRect l="0" t="0" r="0" b="0"/>
            </a:stretch>
          </a:blipFill>
        </p:spPr>
      </p:sp>
      <p:grpSp>
        <p:nvGrpSpPr>
          <p:cNvPr name="Group 3" id="3"/>
          <p:cNvGrpSpPr/>
          <p:nvPr/>
        </p:nvGrpSpPr>
        <p:grpSpPr>
          <a:xfrm rot="0">
            <a:off x="-1026900" y="193556"/>
            <a:ext cx="19943591" cy="984444"/>
            <a:chOff x="0" y="0"/>
            <a:chExt cx="5252633" cy="259278"/>
          </a:xfrm>
        </p:grpSpPr>
        <p:sp>
          <p:nvSpPr>
            <p:cNvPr name="Freeform 4" id="4"/>
            <p:cNvSpPr/>
            <p:nvPr/>
          </p:nvSpPr>
          <p:spPr>
            <a:xfrm flipH="false" flipV="false" rot="0">
              <a:off x="0" y="0"/>
              <a:ext cx="5252633" cy="259278"/>
            </a:xfrm>
            <a:custGeom>
              <a:avLst/>
              <a:gdLst/>
              <a:ahLst/>
              <a:cxnLst/>
              <a:rect r="r" b="b" t="t" l="l"/>
              <a:pathLst>
                <a:path h="259278" w="5252633">
                  <a:moveTo>
                    <a:pt x="0" y="0"/>
                  </a:moveTo>
                  <a:lnTo>
                    <a:pt x="5252633" y="0"/>
                  </a:lnTo>
                  <a:lnTo>
                    <a:pt x="5252633" y="259278"/>
                  </a:lnTo>
                  <a:lnTo>
                    <a:pt x="0" y="259278"/>
                  </a:lnTo>
                  <a:close/>
                </a:path>
              </a:pathLst>
            </a:custGeom>
            <a:solidFill>
              <a:srgbClr val="1E3262"/>
            </a:solidFill>
          </p:spPr>
        </p:sp>
        <p:sp>
          <p:nvSpPr>
            <p:cNvPr name="TextBox 5" id="5"/>
            <p:cNvSpPr txBox="true"/>
            <p:nvPr/>
          </p:nvSpPr>
          <p:spPr>
            <a:xfrm>
              <a:off x="0" y="-57150"/>
              <a:ext cx="5252633" cy="316428"/>
            </a:xfrm>
            <a:prstGeom prst="rect">
              <a:avLst/>
            </a:prstGeom>
          </p:spPr>
          <p:txBody>
            <a:bodyPr anchor="ctr" rtlCol="false" tIns="50800" lIns="50800" bIns="50800" rIns="50800"/>
            <a:lstStyle/>
            <a:p>
              <a:pPr algn="ctr">
                <a:lnSpc>
                  <a:spcPts val="2659"/>
                </a:lnSpc>
              </a:pPr>
            </a:p>
          </p:txBody>
        </p:sp>
      </p:grpSp>
      <p:sp>
        <p:nvSpPr>
          <p:cNvPr name="TextBox 6" id="6"/>
          <p:cNvSpPr txBox="true"/>
          <p:nvPr/>
        </p:nvSpPr>
        <p:spPr>
          <a:xfrm rot="0">
            <a:off x="640199" y="212090"/>
            <a:ext cx="17007603" cy="816610"/>
          </a:xfrm>
          <a:prstGeom prst="rect">
            <a:avLst/>
          </a:prstGeom>
        </p:spPr>
        <p:txBody>
          <a:bodyPr anchor="t" rtlCol="false" tIns="0" lIns="0" bIns="0" rIns="0">
            <a:spAutoFit/>
          </a:bodyPr>
          <a:lstStyle/>
          <a:p>
            <a:pPr algn="ctr">
              <a:lnSpc>
                <a:spcPts val="6439"/>
              </a:lnSpc>
              <a:spcBef>
                <a:spcPct val="0"/>
              </a:spcBef>
            </a:pPr>
            <a:r>
              <a:rPr lang="en-US" sz="4599">
                <a:solidFill>
                  <a:srgbClr val="DADADA"/>
                </a:solidFill>
                <a:latin typeface="Poppins"/>
                <a:ea typeface="Poppins"/>
                <a:cs typeface="Poppins"/>
                <a:sym typeface="Poppins"/>
              </a:rPr>
              <a:t>Median Acceptance &amp; Yield Rates for All NASPAA Programs</a:t>
            </a:r>
          </a:p>
        </p:txBody>
      </p:sp>
      <p:grpSp>
        <p:nvGrpSpPr>
          <p:cNvPr name="Group 7" id="7"/>
          <p:cNvGrpSpPr/>
          <p:nvPr/>
        </p:nvGrpSpPr>
        <p:grpSpPr>
          <a:xfrm rot="0">
            <a:off x="-1322582" y="9590140"/>
            <a:ext cx="36519115" cy="1018602"/>
            <a:chOff x="0" y="0"/>
            <a:chExt cx="9618203" cy="268274"/>
          </a:xfrm>
        </p:grpSpPr>
        <p:sp>
          <p:nvSpPr>
            <p:cNvPr name="Freeform 8" id="8"/>
            <p:cNvSpPr/>
            <p:nvPr/>
          </p:nvSpPr>
          <p:spPr>
            <a:xfrm flipH="false" flipV="false" rot="0">
              <a:off x="0" y="0"/>
              <a:ext cx="9618203" cy="268274"/>
            </a:xfrm>
            <a:custGeom>
              <a:avLst/>
              <a:gdLst/>
              <a:ahLst/>
              <a:cxnLst/>
              <a:rect r="r" b="b" t="t" l="l"/>
              <a:pathLst>
                <a:path h="268274" w="9618203">
                  <a:moveTo>
                    <a:pt x="0" y="0"/>
                  </a:moveTo>
                  <a:lnTo>
                    <a:pt x="9618203" y="0"/>
                  </a:lnTo>
                  <a:lnTo>
                    <a:pt x="9618203" y="268274"/>
                  </a:lnTo>
                  <a:lnTo>
                    <a:pt x="0" y="268274"/>
                  </a:lnTo>
                  <a:close/>
                </a:path>
              </a:pathLst>
            </a:custGeom>
            <a:solidFill>
              <a:srgbClr val="1E3262"/>
            </a:solidFill>
          </p:spPr>
        </p:sp>
        <p:sp>
          <p:nvSpPr>
            <p:cNvPr name="TextBox 9" id="9"/>
            <p:cNvSpPr txBox="true"/>
            <p:nvPr/>
          </p:nvSpPr>
          <p:spPr>
            <a:xfrm>
              <a:off x="0" y="-57150"/>
              <a:ext cx="9618203" cy="325424"/>
            </a:xfrm>
            <a:prstGeom prst="rect">
              <a:avLst/>
            </a:prstGeom>
          </p:spPr>
          <p:txBody>
            <a:bodyPr anchor="ctr" rtlCol="false" tIns="50800" lIns="50800" bIns="50800" rIns="50800"/>
            <a:lstStyle/>
            <a:p>
              <a:pPr algn="ctr">
                <a:lnSpc>
                  <a:spcPts val="2659"/>
                </a:lnSpc>
              </a:pPr>
            </a:p>
          </p:txBody>
        </p:sp>
      </p:grpSp>
      <p:sp>
        <p:nvSpPr>
          <p:cNvPr name="TextBox 10" id="10"/>
          <p:cNvSpPr txBox="true"/>
          <p:nvPr/>
        </p:nvSpPr>
        <p:spPr>
          <a:xfrm rot="0">
            <a:off x="268799" y="9731143"/>
            <a:ext cx="17018439" cy="368299"/>
          </a:xfrm>
          <a:prstGeom prst="rect">
            <a:avLst/>
          </a:prstGeom>
        </p:spPr>
        <p:txBody>
          <a:bodyPr anchor="t" rtlCol="false" tIns="0" lIns="0" bIns="0" rIns="0">
            <a:spAutoFit/>
          </a:bodyPr>
          <a:lstStyle/>
          <a:p>
            <a:pPr algn="l">
              <a:lnSpc>
                <a:spcPts val="2800"/>
              </a:lnSpc>
              <a:spcBef>
                <a:spcPct val="0"/>
              </a:spcBef>
            </a:pPr>
            <a:r>
              <a:rPr lang="en-US" sz="2000">
                <a:solidFill>
                  <a:srgbClr val="DADADA"/>
                </a:solidFill>
                <a:latin typeface="Poppins"/>
                <a:ea typeface="Poppins"/>
                <a:cs typeface="Poppins"/>
                <a:sym typeface="Poppins"/>
              </a:rPr>
              <a:t>2024-2025: 243 Programs; 2023-2024: 217 Programs; 2022-2023: 218 Programs; 2021-2022: 221 Programs; 2020-2021: 209 Programs</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1E3262"/>
        </a:solidFill>
      </p:bgPr>
    </p:bg>
    <p:spTree>
      <p:nvGrpSpPr>
        <p:cNvPr id="1" name=""/>
        <p:cNvGrpSpPr/>
        <p:nvPr/>
      </p:nvGrpSpPr>
      <p:grpSpPr>
        <a:xfrm>
          <a:off x="0" y="0"/>
          <a:ext cx="0" cy="0"/>
          <a:chOff x="0" y="0"/>
          <a:chExt cx="0" cy="0"/>
        </a:xfrm>
      </p:grpSpPr>
      <p:sp>
        <p:nvSpPr>
          <p:cNvPr name="TextBox 2" id="2"/>
          <p:cNvSpPr txBox="true"/>
          <p:nvPr/>
        </p:nvSpPr>
        <p:spPr>
          <a:xfrm rot="0">
            <a:off x="2707722" y="3990974"/>
            <a:ext cx="12872556" cy="2133603"/>
          </a:xfrm>
          <a:prstGeom prst="rect">
            <a:avLst/>
          </a:prstGeom>
        </p:spPr>
        <p:txBody>
          <a:bodyPr anchor="t" rtlCol="false" tIns="0" lIns="0" bIns="0" rIns="0">
            <a:spAutoFit/>
          </a:bodyPr>
          <a:lstStyle/>
          <a:p>
            <a:pPr algn="ctr">
              <a:lnSpc>
                <a:spcPts val="8399"/>
              </a:lnSpc>
              <a:spcBef>
                <a:spcPct val="0"/>
              </a:spcBef>
            </a:pPr>
            <a:r>
              <a:rPr lang="en-US" sz="5999">
                <a:solidFill>
                  <a:srgbClr val="DADADA"/>
                </a:solidFill>
                <a:latin typeface="Poppins"/>
                <a:ea typeface="Poppins"/>
                <a:cs typeface="Poppins"/>
                <a:sym typeface="Poppins"/>
              </a:rPr>
              <a:t>2026 NASPAA Admissions Survey Results &amp; Discussion</a:t>
            </a:r>
          </a:p>
        </p:txBody>
      </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sp>
        <p:nvSpPr>
          <p:cNvPr name="Freeform 2" id="2"/>
          <p:cNvSpPr/>
          <p:nvPr/>
        </p:nvSpPr>
        <p:spPr>
          <a:xfrm flipH="false" flipV="false" rot="0">
            <a:off x="7188492" y="1336172"/>
            <a:ext cx="10817996" cy="7614656"/>
          </a:xfrm>
          <a:custGeom>
            <a:avLst/>
            <a:gdLst/>
            <a:ahLst/>
            <a:cxnLst/>
            <a:rect r="r" b="b" t="t" l="l"/>
            <a:pathLst>
              <a:path h="7614656" w="10817996">
                <a:moveTo>
                  <a:pt x="0" y="0"/>
                </a:moveTo>
                <a:lnTo>
                  <a:pt x="10817996" y="0"/>
                </a:lnTo>
                <a:lnTo>
                  <a:pt x="10817996" y="7614656"/>
                </a:lnTo>
                <a:lnTo>
                  <a:pt x="0" y="7614656"/>
                </a:lnTo>
                <a:lnTo>
                  <a:pt x="0" y="0"/>
                </a:lnTo>
                <a:close/>
              </a:path>
            </a:pathLst>
          </a:custGeom>
          <a:blipFill>
            <a:blip r:embed="rId2"/>
            <a:stretch>
              <a:fillRect l="-13384" t="-3980" r="-12622" b="-4095"/>
            </a:stretch>
          </a:blipFill>
        </p:spPr>
      </p:sp>
      <p:grpSp>
        <p:nvGrpSpPr>
          <p:cNvPr name="Group 3" id="3"/>
          <p:cNvGrpSpPr/>
          <p:nvPr/>
        </p:nvGrpSpPr>
        <p:grpSpPr>
          <a:xfrm rot="0">
            <a:off x="179435" y="584001"/>
            <a:ext cx="6838602" cy="2082126"/>
            <a:chOff x="0" y="0"/>
            <a:chExt cx="1801113" cy="548379"/>
          </a:xfrm>
        </p:grpSpPr>
        <p:sp>
          <p:nvSpPr>
            <p:cNvPr name="Freeform 4" id="4"/>
            <p:cNvSpPr/>
            <p:nvPr/>
          </p:nvSpPr>
          <p:spPr>
            <a:xfrm flipH="false" flipV="false" rot="0">
              <a:off x="0" y="0"/>
              <a:ext cx="1801113" cy="548379"/>
            </a:xfrm>
            <a:custGeom>
              <a:avLst/>
              <a:gdLst/>
              <a:ahLst/>
              <a:cxnLst/>
              <a:rect r="r" b="b" t="t" l="l"/>
              <a:pathLst>
                <a:path h="548379" w="1801113">
                  <a:moveTo>
                    <a:pt x="0" y="0"/>
                  </a:moveTo>
                  <a:lnTo>
                    <a:pt x="1801113" y="0"/>
                  </a:lnTo>
                  <a:lnTo>
                    <a:pt x="1801113" y="548379"/>
                  </a:lnTo>
                  <a:lnTo>
                    <a:pt x="0" y="548379"/>
                  </a:lnTo>
                  <a:close/>
                </a:path>
              </a:pathLst>
            </a:custGeom>
            <a:solidFill>
              <a:srgbClr val="1E3262"/>
            </a:solidFill>
          </p:spPr>
        </p:sp>
        <p:sp>
          <p:nvSpPr>
            <p:cNvPr name="TextBox 5" id="5"/>
            <p:cNvSpPr txBox="true"/>
            <p:nvPr/>
          </p:nvSpPr>
          <p:spPr>
            <a:xfrm>
              <a:off x="0" y="-57150"/>
              <a:ext cx="1801113" cy="605529"/>
            </a:xfrm>
            <a:prstGeom prst="rect">
              <a:avLst/>
            </a:prstGeom>
          </p:spPr>
          <p:txBody>
            <a:bodyPr anchor="ctr" rtlCol="false" tIns="50800" lIns="50800" bIns="50800" rIns="50800"/>
            <a:lstStyle/>
            <a:p>
              <a:pPr algn="ctr">
                <a:lnSpc>
                  <a:spcPts val="2659"/>
                </a:lnSpc>
              </a:pPr>
            </a:p>
          </p:txBody>
        </p:sp>
      </p:grpSp>
      <p:sp>
        <p:nvSpPr>
          <p:cNvPr name="TextBox 6" id="6"/>
          <p:cNvSpPr txBox="true"/>
          <p:nvPr/>
        </p:nvSpPr>
        <p:spPr>
          <a:xfrm rot="0">
            <a:off x="505133" y="712832"/>
            <a:ext cx="6187207" cy="1691113"/>
          </a:xfrm>
          <a:prstGeom prst="rect">
            <a:avLst/>
          </a:prstGeom>
        </p:spPr>
        <p:txBody>
          <a:bodyPr anchor="t" rtlCol="false" tIns="0" lIns="0" bIns="0" rIns="0">
            <a:spAutoFit/>
          </a:bodyPr>
          <a:lstStyle/>
          <a:p>
            <a:pPr algn="ctr">
              <a:lnSpc>
                <a:spcPts val="6668"/>
              </a:lnSpc>
              <a:spcBef>
                <a:spcPct val="0"/>
              </a:spcBef>
            </a:pPr>
            <a:r>
              <a:rPr lang="en-US" sz="4763">
                <a:solidFill>
                  <a:srgbClr val="DADADA"/>
                </a:solidFill>
                <a:latin typeface="Poppins"/>
                <a:ea typeface="Poppins"/>
                <a:cs typeface="Poppins"/>
                <a:sym typeface="Poppins"/>
              </a:rPr>
              <a:t>Survey Responses by Degree Title</a:t>
            </a:r>
          </a:p>
        </p:txBody>
      </p:sp>
      <p:sp>
        <p:nvSpPr>
          <p:cNvPr name="TextBox 7" id="7"/>
          <p:cNvSpPr txBox="true"/>
          <p:nvPr/>
        </p:nvSpPr>
        <p:spPr>
          <a:xfrm rot="0">
            <a:off x="505133" y="2884849"/>
            <a:ext cx="6187207" cy="5193333"/>
          </a:xfrm>
          <a:prstGeom prst="rect">
            <a:avLst/>
          </a:prstGeom>
        </p:spPr>
        <p:txBody>
          <a:bodyPr anchor="t" rtlCol="false" tIns="0" lIns="0" bIns="0" rIns="0">
            <a:spAutoFit/>
          </a:bodyPr>
          <a:lstStyle/>
          <a:p>
            <a:pPr algn="l">
              <a:lnSpc>
                <a:spcPts val="5128"/>
              </a:lnSpc>
            </a:pPr>
            <a:r>
              <a:rPr lang="en-US" sz="3663">
                <a:solidFill>
                  <a:srgbClr val="1E3262"/>
                </a:solidFill>
                <a:latin typeface="Poppins"/>
                <a:ea typeface="Poppins"/>
                <a:cs typeface="Poppins"/>
                <a:sym typeface="Poppins"/>
              </a:rPr>
              <a:t>Master of Public Administration: 59</a:t>
            </a:r>
          </a:p>
          <a:p>
            <a:pPr algn="l">
              <a:lnSpc>
                <a:spcPts val="5128"/>
              </a:lnSpc>
            </a:pPr>
          </a:p>
          <a:p>
            <a:pPr algn="l">
              <a:lnSpc>
                <a:spcPts val="5128"/>
              </a:lnSpc>
            </a:pPr>
            <a:r>
              <a:rPr lang="en-US" sz="3663">
                <a:solidFill>
                  <a:srgbClr val="1E3262"/>
                </a:solidFill>
                <a:latin typeface="Poppins"/>
                <a:ea typeface="Poppins"/>
                <a:cs typeface="Poppins"/>
                <a:sym typeface="Poppins"/>
              </a:rPr>
              <a:t>Master of Public Policy: 15</a:t>
            </a:r>
          </a:p>
          <a:p>
            <a:pPr algn="l">
              <a:lnSpc>
                <a:spcPts val="5128"/>
              </a:lnSpc>
            </a:pPr>
          </a:p>
          <a:p>
            <a:pPr algn="l">
              <a:lnSpc>
                <a:spcPts val="5128"/>
              </a:lnSpc>
            </a:pPr>
            <a:r>
              <a:rPr lang="en-US" sz="3663">
                <a:solidFill>
                  <a:srgbClr val="1E3262"/>
                </a:solidFill>
                <a:latin typeface="Poppins"/>
                <a:ea typeface="Poppins"/>
                <a:cs typeface="Poppins"/>
                <a:sym typeface="Poppins"/>
              </a:rPr>
              <a:t>Master of Public Affairs: 3</a:t>
            </a:r>
          </a:p>
          <a:p>
            <a:pPr algn="l">
              <a:lnSpc>
                <a:spcPts val="5128"/>
              </a:lnSpc>
            </a:pPr>
          </a:p>
          <a:p>
            <a:pPr algn="l">
              <a:lnSpc>
                <a:spcPts val="5128"/>
              </a:lnSpc>
              <a:spcBef>
                <a:spcPct val="0"/>
              </a:spcBef>
            </a:pPr>
            <a:r>
              <a:rPr lang="en-US" sz="3663">
                <a:solidFill>
                  <a:srgbClr val="1E3262"/>
                </a:solidFill>
                <a:latin typeface="Poppins"/>
                <a:ea typeface="Poppins"/>
                <a:cs typeface="Poppins"/>
                <a:sym typeface="Poppins"/>
              </a:rPr>
              <a:t>Other Degree Titles: 9</a:t>
            </a:r>
          </a:p>
        </p:txBody>
      </p:sp>
      <p:grpSp>
        <p:nvGrpSpPr>
          <p:cNvPr name="Group 8" id="8"/>
          <p:cNvGrpSpPr/>
          <p:nvPr/>
        </p:nvGrpSpPr>
        <p:grpSpPr>
          <a:xfrm rot="0">
            <a:off x="15029217" y="9445858"/>
            <a:ext cx="5497473" cy="1992001"/>
            <a:chOff x="0" y="0"/>
            <a:chExt cx="1447894" cy="524642"/>
          </a:xfrm>
        </p:grpSpPr>
        <p:sp>
          <p:nvSpPr>
            <p:cNvPr name="Freeform 9" id="9"/>
            <p:cNvSpPr/>
            <p:nvPr/>
          </p:nvSpPr>
          <p:spPr>
            <a:xfrm flipH="false" flipV="false" rot="0">
              <a:off x="0" y="0"/>
              <a:ext cx="1447894" cy="524642"/>
            </a:xfrm>
            <a:custGeom>
              <a:avLst/>
              <a:gdLst/>
              <a:ahLst/>
              <a:cxnLst/>
              <a:rect r="r" b="b" t="t" l="l"/>
              <a:pathLst>
                <a:path h="524642" w="1447894">
                  <a:moveTo>
                    <a:pt x="0" y="0"/>
                  </a:moveTo>
                  <a:lnTo>
                    <a:pt x="1447894" y="0"/>
                  </a:lnTo>
                  <a:lnTo>
                    <a:pt x="1447894" y="524642"/>
                  </a:lnTo>
                  <a:lnTo>
                    <a:pt x="0" y="524642"/>
                  </a:lnTo>
                  <a:close/>
                </a:path>
              </a:pathLst>
            </a:custGeom>
            <a:solidFill>
              <a:srgbClr val="1E3262"/>
            </a:solidFill>
          </p:spPr>
        </p:sp>
        <p:sp>
          <p:nvSpPr>
            <p:cNvPr name="TextBox 10" id="10"/>
            <p:cNvSpPr txBox="true"/>
            <p:nvPr/>
          </p:nvSpPr>
          <p:spPr>
            <a:xfrm>
              <a:off x="0" y="-57150"/>
              <a:ext cx="1447894" cy="581792"/>
            </a:xfrm>
            <a:prstGeom prst="rect">
              <a:avLst/>
            </a:prstGeom>
          </p:spPr>
          <p:txBody>
            <a:bodyPr anchor="ctr" rtlCol="false" tIns="50800" lIns="50800" bIns="50800" rIns="50800"/>
            <a:lstStyle/>
            <a:p>
              <a:pPr algn="ctr">
                <a:lnSpc>
                  <a:spcPts val="2659"/>
                </a:lnSpc>
              </a:pPr>
            </a:p>
          </p:txBody>
        </p:sp>
      </p:grpSp>
      <p:sp>
        <p:nvSpPr>
          <p:cNvPr name="TextBox 11" id="11"/>
          <p:cNvSpPr txBox="true"/>
          <p:nvPr/>
        </p:nvSpPr>
        <p:spPr>
          <a:xfrm rot="0">
            <a:off x="15140817" y="9576763"/>
            <a:ext cx="3147183" cy="368299"/>
          </a:xfrm>
          <a:prstGeom prst="rect">
            <a:avLst/>
          </a:prstGeom>
        </p:spPr>
        <p:txBody>
          <a:bodyPr anchor="t" rtlCol="false" tIns="0" lIns="0" bIns="0" rIns="0">
            <a:spAutoFit/>
          </a:bodyPr>
          <a:lstStyle/>
          <a:p>
            <a:pPr algn="l">
              <a:lnSpc>
                <a:spcPts val="2800"/>
              </a:lnSpc>
              <a:spcBef>
                <a:spcPct val="0"/>
              </a:spcBef>
            </a:pPr>
            <a:r>
              <a:rPr lang="en-US" sz="2000">
                <a:solidFill>
                  <a:srgbClr val="DADADA"/>
                </a:solidFill>
                <a:latin typeface="Poppins"/>
                <a:ea typeface="Poppins"/>
                <a:cs typeface="Poppins"/>
                <a:sym typeface="Poppins"/>
              </a:rPr>
              <a:t>86 Program Responses</a:t>
            </a:r>
          </a:p>
        </p:txBody>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146491" y="584001"/>
            <a:ext cx="7230189" cy="2082126"/>
            <a:chOff x="0" y="0"/>
            <a:chExt cx="1904247" cy="548379"/>
          </a:xfrm>
        </p:grpSpPr>
        <p:sp>
          <p:nvSpPr>
            <p:cNvPr name="Freeform 3" id="3"/>
            <p:cNvSpPr/>
            <p:nvPr/>
          </p:nvSpPr>
          <p:spPr>
            <a:xfrm flipH="false" flipV="false" rot="0">
              <a:off x="0" y="0"/>
              <a:ext cx="1904247" cy="548379"/>
            </a:xfrm>
            <a:custGeom>
              <a:avLst/>
              <a:gdLst/>
              <a:ahLst/>
              <a:cxnLst/>
              <a:rect r="r" b="b" t="t" l="l"/>
              <a:pathLst>
                <a:path h="548379" w="1904247">
                  <a:moveTo>
                    <a:pt x="0" y="0"/>
                  </a:moveTo>
                  <a:lnTo>
                    <a:pt x="1904247" y="0"/>
                  </a:lnTo>
                  <a:lnTo>
                    <a:pt x="1904247" y="548379"/>
                  </a:lnTo>
                  <a:lnTo>
                    <a:pt x="0" y="548379"/>
                  </a:lnTo>
                  <a:close/>
                </a:path>
              </a:pathLst>
            </a:custGeom>
            <a:solidFill>
              <a:srgbClr val="1E3262"/>
            </a:solidFill>
          </p:spPr>
        </p:sp>
        <p:sp>
          <p:nvSpPr>
            <p:cNvPr name="TextBox 4" id="4"/>
            <p:cNvSpPr txBox="true"/>
            <p:nvPr/>
          </p:nvSpPr>
          <p:spPr>
            <a:xfrm>
              <a:off x="0" y="-57150"/>
              <a:ext cx="1904247" cy="605529"/>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5029217" y="9445858"/>
            <a:ext cx="5497473" cy="1992001"/>
            <a:chOff x="0" y="0"/>
            <a:chExt cx="1447894" cy="524642"/>
          </a:xfrm>
        </p:grpSpPr>
        <p:sp>
          <p:nvSpPr>
            <p:cNvPr name="Freeform 6" id="6"/>
            <p:cNvSpPr/>
            <p:nvPr/>
          </p:nvSpPr>
          <p:spPr>
            <a:xfrm flipH="false" flipV="false" rot="0">
              <a:off x="0" y="0"/>
              <a:ext cx="1447894" cy="524642"/>
            </a:xfrm>
            <a:custGeom>
              <a:avLst/>
              <a:gdLst/>
              <a:ahLst/>
              <a:cxnLst/>
              <a:rect r="r" b="b" t="t" l="l"/>
              <a:pathLst>
                <a:path h="524642" w="1447894">
                  <a:moveTo>
                    <a:pt x="0" y="0"/>
                  </a:moveTo>
                  <a:lnTo>
                    <a:pt x="1447894" y="0"/>
                  </a:lnTo>
                  <a:lnTo>
                    <a:pt x="1447894" y="524642"/>
                  </a:lnTo>
                  <a:lnTo>
                    <a:pt x="0" y="524642"/>
                  </a:lnTo>
                  <a:close/>
                </a:path>
              </a:pathLst>
            </a:custGeom>
            <a:solidFill>
              <a:srgbClr val="1E3262"/>
            </a:solidFill>
          </p:spPr>
        </p:sp>
        <p:sp>
          <p:nvSpPr>
            <p:cNvPr name="TextBox 7" id="7"/>
            <p:cNvSpPr txBox="true"/>
            <p:nvPr/>
          </p:nvSpPr>
          <p:spPr>
            <a:xfrm>
              <a:off x="0" y="-57150"/>
              <a:ext cx="1447894" cy="581792"/>
            </a:xfrm>
            <a:prstGeom prst="rect">
              <a:avLst/>
            </a:prstGeom>
          </p:spPr>
          <p:txBody>
            <a:bodyPr anchor="ctr" rtlCol="false" tIns="50800" lIns="50800" bIns="50800" rIns="50800"/>
            <a:lstStyle/>
            <a:p>
              <a:pPr algn="ctr">
                <a:lnSpc>
                  <a:spcPts val="2659"/>
                </a:lnSpc>
              </a:pPr>
            </a:p>
          </p:txBody>
        </p:sp>
      </p:grpSp>
      <p:sp>
        <p:nvSpPr>
          <p:cNvPr name="Freeform 8" id="8"/>
          <p:cNvSpPr/>
          <p:nvPr/>
        </p:nvSpPr>
        <p:spPr>
          <a:xfrm flipH="false" flipV="false" rot="0">
            <a:off x="8468055" y="1233103"/>
            <a:ext cx="8588909" cy="7820795"/>
          </a:xfrm>
          <a:custGeom>
            <a:avLst/>
            <a:gdLst/>
            <a:ahLst/>
            <a:cxnLst/>
            <a:rect r="r" b="b" t="t" l="l"/>
            <a:pathLst>
              <a:path h="7820795" w="8588909">
                <a:moveTo>
                  <a:pt x="0" y="0"/>
                </a:moveTo>
                <a:lnTo>
                  <a:pt x="8588908" y="0"/>
                </a:lnTo>
                <a:lnTo>
                  <a:pt x="8588908" y="7820794"/>
                </a:lnTo>
                <a:lnTo>
                  <a:pt x="0" y="7820794"/>
                </a:lnTo>
                <a:lnTo>
                  <a:pt x="0" y="0"/>
                </a:lnTo>
                <a:close/>
              </a:path>
            </a:pathLst>
          </a:custGeom>
          <a:blipFill>
            <a:blip r:embed="rId2"/>
            <a:stretch>
              <a:fillRect l="-29270" t="-1330" r="-26521" b="-1507"/>
            </a:stretch>
          </a:blipFill>
        </p:spPr>
      </p:sp>
      <p:sp>
        <p:nvSpPr>
          <p:cNvPr name="TextBox 9" id="9"/>
          <p:cNvSpPr txBox="true"/>
          <p:nvPr/>
        </p:nvSpPr>
        <p:spPr>
          <a:xfrm rot="0">
            <a:off x="505133" y="712832"/>
            <a:ext cx="6512905" cy="1691113"/>
          </a:xfrm>
          <a:prstGeom prst="rect">
            <a:avLst/>
          </a:prstGeom>
        </p:spPr>
        <p:txBody>
          <a:bodyPr anchor="t" rtlCol="false" tIns="0" lIns="0" bIns="0" rIns="0">
            <a:spAutoFit/>
          </a:bodyPr>
          <a:lstStyle/>
          <a:p>
            <a:pPr algn="ctr">
              <a:lnSpc>
                <a:spcPts val="6668"/>
              </a:lnSpc>
              <a:spcBef>
                <a:spcPct val="0"/>
              </a:spcBef>
            </a:pPr>
            <a:r>
              <a:rPr lang="en-US" sz="4763">
                <a:solidFill>
                  <a:srgbClr val="DADADA"/>
                </a:solidFill>
                <a:latin typeface="Poppins"/>
                <a:ea typeface="Poppins"/>
                <a:cs typeface="Poppins"/>
                <a:sym typeface="Poppins"/>
              </a:rPr>
              <a:t>Survey Responses by Program Location</a:t>
            </a:r>
          </a:p>
        </p:txBody>
      </p:sp>
      <p:sp>
        <p:nvSpPr>
          <p:cNvPr name="TextBox 10" id="10"/>
          <p:cNvSpPr txBox="true"/>
          <p:nvPr/>
        </p:nvSpPr>
        <p:spPr>
          <a:xfrm rot="0">
            <a:off x="505133" y="2818481"/>
            <a:ext cx="6512905" cy="1954833"/>
          </a:xfrm>
          <a:prstGeom prst="rect">
            <a:avLst/>
          </a:prstGeom>
        </p:spPr>
        <p:txBody>
          <a:bodyPr anchor="t" rtlCol="false" tIns="0" lIns="0" bIns="0" rIns="0">
            <a:spAutoFit/>
          </a:bodyPr>
          <a:lstStyle/>
          <a:p>
            <a:pPr algn="l">
              <a:lnSpc>
                <a:spcPts val="5128"/>
              </a:lnSpc>
            </a:pPr>
            <a:r>
              <a:rPr lang="en-US" sz="3663">
                <a:solidFill>
                  <a:srgbClr val="1E3262"/>
                </a:solidFill>
                <a:latin typeface="Poppins"/>
                <a:ea typeface="Poppins"/>
                <a:cs typeface="Poppins"/>
                <a:sym typeface="Poppins"/>
              </a:rPr>
              <a:t>US-based Programs: 80</a:t>
            </a:r>
          </a:p>
          <a:p>
            <a:pPr algn="l">
              <a:lnSpc>
                <a:spcPts val="5128"/>
              </a:lnSpc>
            </a:pPr>
          </a:p>
          <a:p>
            <a:pPr algn="l">
              <a:lnSpc>
                <a:spcPts val="5128"/>
              </a:lnSpc>
              <a:spcBef>
                <a:spcPct val="0"/>
              </a:spcBef>
            </a:pPr>
            <a:r>
              <a:rPr lang="en-US" sz="3663">
                <a:solidFill>
                  <a:srgbClr val="1E3262"/>
                </a:solidFill>
                <a:latin typeface="Poppins"/>
                <a:ea typeface="Poppins"/>
                <a:cs typeface="Poppins"/>
                <a:sym typeface="Poppins"/>
              </a:rPr>
              <a:t>Non-US-based Programs: 7</a:t>
            </a:r>
          </a:p>
        </p:txBody>
      </p:sp>
      <p:sp>
        <p:nvSpPr>
          <p:cNvPr name="TextBox 11" id="11"/>
          <p:cNvSpPr txBox="true"/>
          <p:nvPr/>
        </p:nvSpPr>
        <p:spPr>
          <a:xfrm rot="0">
            <a:off x="15140817" y="9576763"/>
            <a:ext cx="3147183" cy="368299"/>
          </a:xfrm>
          <a:prstGeom prst="rect">
            <a:avLst/>
          </a:prstGeom>
        </p:spPr>
        <p:txBody>
          <a:bodyPr anchor="t" rtlCol="false" tIns="0" lIns="0" bIns="0" rIns="0">
            <a:spAutoFit/>
          </a:bodyPr>
          <a:lstStyle/>
          <a:p>
            <a:pPr algn="l">
              <a:lnSpc>
                <a:spcPts val="2800"/>
              </a:lnSpc>
              <a:spcBef>
                <a:spcPct val="0"/>
              </a:spcBef>
            </a:pPr>
            <a:r>
              <a:rPr lang="en-US" sz="2000">
                <a:solidFill>
                  <a:srgbClr val="DADADA"/>
                </a:solidFill>
                <a:latin typeface="Poppins"/>
                <a:ea typeface="Poppins"/>
                <a:cs typeface="Poppins"/>
                <a:sym typeface="Poppins"/>
              </a:rPr>
              <a:t>87 Program Responses</a:t>
            </a:r>
          </a:p>
        </p:txBody>
      </p:sp>
      <p:grpSp>
        <p:nvGrpSpPr>
          <p:cNvPr name="Group 12" id="12"/>
          <p:cNvGrpSpPr/>
          <p:nvPr/>
        </p:nvGrpSpPr>
        <p:grpSpPr>
          <a:xfrm rot="0">
            <a:off x="146491" y="5256545"/>
            <a:ext cx="7230189" cy="2082126"/>
            <a:chOff x="0" y="0"/>
            <a:chExt cx="1904247" cy="548379"/>
          </a:xfrm>
        </p:grpSpPr>
        <p:sp>
          <p:nvSpPr>
            <p:cNvPr name="Freeform 13" id="13"/>
            <p:cNvSpPr/>
            <p:nvPr/>
          </p:nvSpPr>
          <p:spPr>
            <a:xfrm flipH="false" flipV="false" rot="0">
              <a:off x="0" y="0"/>
              <a:ext cx="1904247" cy="548379"/>
            </a:xfrm>
            <a:custGeom>
              <a:avLst/>
              <a:gdLst/>
              <a:ahLst/>
              <a:cxnLst/>
              <a:rect r="r" b="b" t="t" l="l"/>
              <a:pathLst>
                <a:path h="548379" w="1904247">
                  <a:moveTo>
                    <a:pt x="0" y="0"/>
                  </a:moveTo>
                  <a:lnTo>
                    <a:pt x="1904247" y="0"/>
                  </a:lnTo>
                  <a:lnTo>
                    <a:pt x="1904247" y="548379"/>
                  </a:lnTo>
                  <a:lnTo>
                    <a:pt x="0" y="548379"/>
                  </a:lnTo>
                  <a:close/>
                </a:path>
              </a:pathLst>
            </a:custGeom>
            <a:solidFill>
              <a:srgbClr val="1E3262"/>
            </a:solidFill>
          </p:spPr>
        </p:sp>
        <p:sp>
          <p:nvSpPr>
            <p:cNvPr name="TextBox 14" id="14"/>
            <p:cNvSpPr txBox="true"/>
            <p:nvPr/>
          </p:nvSpPr>
          <p:spPr>
            <a:xfrm>
              <a:off x="0" y="-57150"/>
              <a:ext cx="1904247" cy="605529"/>
            </a:xfrm>
            <a:prstGeom prst="rect">
              <a:avLst/>
            </a:prstGeom>
          </p:spPr>
          <p:txBody>
            <a:bodyPr anchor="ctr" rtlCol="false" tIns="50800" lIns="50800" bIns="50800" rIns="50800"/>
            <a:lstStyle/>
            <a:p>
              <a:pPr algn="ctr">
                <a:lnSpc>
                  <a:spcPts val="2659"/>
                </a:lnSpc>
              </a:pPr>
            </a:p>
          </p:txBody>
        </p:sp>
      </p:grpSp>
      <p:sp>
        <p:nvSpPr>
          <p:cNvPr name="TextBox 15" id="15"/>
          <p:cNvSpPr txBox="true"/>
          <p:nvPr/>
        </p:nvSpPr>
        <p:spPr>
          <a:xfrm rot="0">
            <a:off x="427703" y="5385377"/>
            <a:ext cx="6667763" cy="1691113"/>
          </a:xfrm>
          <a:prstGeom prst="rect">
            <a:avLst/>
          </a:prstGeom>
        </p:spPr>
        <p:txBody>
          <a:bodyPr anchor="t" rtlCol="false" tIns="0" lIns="0" bIns="0" rIns="0">
            <a:spAutoFit/>
          </a:bodyPr>
          <a:lstStyle/>
          <a:p>
            <a:pPr algn="ctr">
              <a:lnSpc>
                <a:spcPts val="6668"/>
              </a:lnSpc>
              <a:spcBef>
                <a:spcPct val="0"/>
              </a:spcBef>
            </a:pPr>
            <a:r>
              <a:rPr lang="en-US" sz="4763">
                <a:solidFill>
                  <a:srgbClr val="DADADA"/>
                </a:solidFill>
                <a:latin typeface="Poppins"/>
                <a:ea typeface="Poppins"/>
                <a:cs typeface="Poppins"/>
                <a:sym typeface="Poppins"/>
              </a:rPr>
              <a:t>Survey Responses by NASPAA Accreditation</a:t>
            </a:r>
          </a:p>
        </p:txBody>
      </p:sp>
      <p:sp>
        <p:nvSpPr>
          <p:cNvPr name="TextBox 16" id="16"/>
          <p:cNvSpPr txBox="true"/>
          <p:nvPr/>
        </p:nvSpPr>
        <p:spPr>
          <a:xfrm rot="0">
            <a:off x="505133" y="7491026"/>
            <a:ext cx="6871547" cy="1954833"/>
          </a:xfrm>
          <a:prstGeom prst="rect">
            <a:avLst/>
          </a:prstGeom>
        </p:spPr>
        <p:txBody>
          <a:bodyPr anchor="t" rtlCol="false" tIns="0" lIns="0" bIns="0" rIns="0">
            <a:spAutoFit/>
          </a:bodyPr>
          <a:lstStyle/>
          <a:p>
            <a:pPr algn="l">
              <a:lnSpc>
                <a:spcPts val="5128"/>
              </a:lnSpc>
            </a:pPr>
            <a:r>
              <a:rPr lang="en-US" sz="3663">
                <a:solidFill>
                  <a:srgbClr val="1E3262"/>
                </a:solidFill>
                <a:latin typeface="Poppins"/>
                <a:ea typeface="Poppins"/>
                <a:cs typeface="Poppins"/>
                <a:sym typeface="Poppins"/>
              </a:rPr>
              <a:t>Accredited Programs: 66</a:t>
            </a:r>
          </a:p>
          <a:p>
            <a:pPr algn="l">
              <a:lnSpc>
                <a:spcPts val="5128"/>
              </a:lnSpc>
            </a:pPr>
          </a:p>
          <a:p>
            <a:pPr algn="l">
              <a:lnSpc>
                <a:spcPts val="5128"/>
              </a:lnSpc>
              <a:spcBef>
                <a:spcPct val="0"/>
              </a:spcBef>
            </a:pPr>
            <a:r>
              <a:rPr lang="en-US" sz="3663">
                <a:solidFill>
                  <a:srgbClr val="1E3262"/>
                </a:solidFill>
                <a:latin typeface="Poppins"/>
                <a:ea typeface="Poppins"/>
                <a:cs typeface="Poppins"/>
                <a:sym typeface="Poppins"/>
              </a:rPr>
              <a:t>Non-Accredited Programs: 22</a:t>
            </a:r>
          </a:p>
        </p:txBody>
      </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1026900" y="193556"/>
            <a:ext cx="19943591" cy="1568570"/>
            <a:chOff x="0" y="0"/>
            <a:chExt cx="5252633" cy="413121"/>
          </a:xfrm>
        </p:grpSpPr>
        <p:sp>
          <p:nvSpPr>
            <p:cNvPr name="Freeform 3" id="3"/>
            <p:cNvSpPr/>
            <p:nvPr/>
          </p:nvSpPr>
          <p:spPr>
            <a:xfrm flipH="false" flipV="false" rot="0">
              <a:off x="0" y="0"/>
              <a:ext cx="5252633" cy="413121"/>
            </a:xfrm>
            <a:custGeom>
              <a:avLst/>
              <a:gdLst/>
              <a:ahLst/>
              <a:cxnLst/>
              <a:rect r="r" b="b" t="t" l="l"/>
              <a:pathLst>
                <a:path h="413121" w="5252633">
                  <a:moveTo>
                    <a:pt x="0" y="0"/>
                  </a:moveTo>
                  <a:lnTo>
                    <a:pt x="5252633" y="0"/>
                  </a:lnTo>
                  <a:lnTo>
                    <a:pt x="5252633" y="413121"/>
                  </a:lnTo>
                  <a:lnTo>
                    <a:pt x="0" y="413121"/>
                  </a:lnTo>
                  <a:close/>
                </a:path>
              </a:pathLst>
            </a:custGeom>
            <a:solidFill>
              <a:srgbClr val="1E3262"/>
            </a:solidFill>
          </p:spPr>
        </p:sp>
        <p:sp>
          <p:nvSpPr>
            <p:cNvPr name="TextBox 4" id="4"/>
            <p:cNvSpPr txBox="true"/>
            <p:nvPr/>
          </p:nvSpPr>
          <p:spPr>
            <a:xfrm>
              <a:off x="0" y="-57150"/>
              <a:ext cx="5252633" cy="470271"/>
            </a:xfrm>
            <a:prstGeom prst="rect">
              <a:avLst/>
            </a:prstGeom>
          </p:spPr>
          <p:txBody>
            <a:bodyPr anchor="ctr" rtlCol="false" tIns="50800" lIns="50800" bIns="50800" rIns="50800"/>
            <a:lstStyle/>
            <a:p>
              <a:pPr algn="ctr">
                <a:lnSpc>
                  <a:spcPts val="2659"/>
                </a:lnSpc>
              </a:pPr>
            </a:p>
          </p:txBody>
        </p:sp>
      </p:grpSp>
      <p:sp>
        <p:nvSpPr>
          <p:cNvPr name="Freeform 5" id="5"/>
          <p:cNvSpPr/>
          <p:nvPr/>
        </p:nvSpPr>
        <p:spPr>
          <a:xfrm flipH="false" flipV="false" rot="0">
            <a:off x="2751542" y="1880300"/>
            <a:ext cx="12386707" cy="8225165"/>
          </a:xfrm>
          <a:custGeom>
            <a:avLst/>
            <a:gdLst/>
            <a:ahLst/>
            <a:cxnLst/>
            <a:rect r="r" b="b" t="t" l="l"/>
            <a:pathLst>
              <a:path h="8225165" w="12386707">
                <a:moveTo>
                  <a:pt x="0" y="0"/>
                </a:moveTo>
                <a:lnTo>
                  <a:pt x="12386707" y="0"/>
                </a:lnTo>
                <a:lnTo>
                  <a:pt x="12386707" y="8225165"/>
                </a:lnTo>
                <a:lnTo>
                  <a:pt x="0" y="8225165"/>
                </a:lnTo>
                <a:lnTo>
                  <a:pt x="0" y="0"/>
                </a:lnTo>
                <a:close/>
              </a:path>
            </a:pathLst>
          </a:custGeom>
          <a:blipFill>
            <a:blip r:embed="rId2"/>
            <a:stretch>
              <a:fillRect l="-12767" t="-855" r="-4138" b="-7214"/>
            </a:stretch>
          </a:blipFill>
        </p:spPr>
      </p:sp>
      <p:grpSp>
        <p:nvGrpSpPr>
          <p:cNvPr name="Group 6" id="6"/>
          <p:cNvGrpSpPr/>
          <p:nvPr/>
        </p:nvGrpSpPr>
        <p:grpSpPr>
          <a:xfrm rot="0">
            <a:off x="15098083" y="9590140"/>
            <a:ext cx="20098450" cy="1018602"/>
            <a:chOff x="0" y="0"/>
            <a:chExt cx="5293419" cy="268274"/>
          </a:xfrm>
        </p:grpSpPr>
        <p:sp>
          <p:nvSpPr>
            <p:cNvPr name="Freeform 7" id="7"/>
            <p:cNvSpPr/>
            <p:nvPr/>
          </p:nvSpPr>
          <p:spPr>
            <a:xfrm flipH="false" flipV="false" rot="0">
              <a:off x="0" y="0"/>
              <a:ext cx="5293419" cy="268274"/>
            </a:xfrm>
            <a:custGeom>
              <a:avLst/>
              <a:gdLst/>
              <a:ahLst/>
              <a:cxnLst/>
              <a:rect r="r" b="b" t="t" l="l"/>
              <a:pathLst>
                <a:path h="268274" w="5293419">
                  <a:moveTo>
                    <a:pt x="0" y="0"/>
                  </a:moveTo>
                  <a:lnTo>
                    <a:pt x="5293419" y="0"/>
                  </a:lnTo>
                  <a:lnTo>
                    <a:pt x="5293419" y="268274"/>
                  </a:lnTo>
                  <a:lnTo>
                    <a:pt x="0" y="268274"/>
                  </a:lnTo>
                  <a:close/>
                </a:path>
              </a:pathLst>
            </a:custGeom>
            <a:solidFill>
              <a:srgbClr val="1E3262"/>
            </a:solidFill>
          </p:spPr>
        </p:sp>
        <p:sp>
          <p:nvSpPr>
            <p:cNvPr name="TextBox 8" id="8"/>
            <p:cNvSpPr txBox="true"/>
            <p:nvPr/>
          </p:nvSpPr>
          <p:spPr>
            <a:xfrm>
              <a:off x="0" y="-57150"/>
              <a:ext cx="5293419" cy="325424"/>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373921" y="120590"/>
            <a:ext cx="17540158" cy="1590675"/>
          </a:xfrm>
          <a:prstGeom prst="rect">
            <a:avLst/>
          </a:prstGeom>
        </p:spPr>
        <p:txBody>
          <a:bodyPr anchor="t" rtlCol="false" tIns="0" lIns="0" bIns="0" rIns="0">
            <a:spAutoFit/>
          </a:bodyPr>
          <a:lstStyle/>
          <a:p>
            <a:pPr algn="ctr">
              <a:lnSpc>
                <a:spcPts val="6299"/>
              </a:lnSpc>
              <a:spcBef>
                <a:spcPct val="0"/>
              </a:spcBef>
            </a:pPr>
            <a:r>
              <a:rPr lang="en-US" sz="4499">
                <a:solidFill>
                  <a:srgbClr val="DADADA"/>
                </a:solidFill>
                <a:latin typeface="Poppins"/>
                <a:ea typeface="Poppins"/>
                <a:cs typeface="Poppins"/>
                <a:sym typeface="Poppins"/>
              </a:rPr>
              <a:t>New Student Enrollment Trends | Expected Enrollments for Fall 2026 compared to Enrollments for Fall 2025</a:t>
            </a:r>
          </a:p>
        </p:txBody>
      </p:sp>
      <p:sp>
        <p:nvSpPr>
          <p:cNvPr name="TextBox 10" id="10"/>
          <p:cNvSpPr txBox="true"/>
          <p:nvPr/>
        </p:nvSpPr>
        <p:spPr>
          <a:xfrm rot="0">
            <a:off x="15274667" y="9737166"/>
            <a:ext cx="3337391" cy="368299"/>
          </a:xfrm>
          <a:prstGeom prst="rect">
            <a:avLst/>
          </a:prstGeom>
        </p:spPr>
        <p:txBody>
          <a:bodyPr anchor="t" rtlCol="false" tIns="0" lIns="0" bIns="0" rIns="0">
            <a:spAutoFit/>
          </a:bodyPr>
          <a:lstStyle/>
          <a:p>
            <a:pPr algn="l">
              <a:lnSpc>
                <a:spcPts val="2800"/>
              </a:lnSpc>
              <a:spcBef>
                <a:spcPct val="0"/>
              </a:spcBef>
            </a:pPr>
            <a:r>
              <a:rPr lang="en-US" sz="2000">
                <a:solidFill>
                  <a:srgbClr val="DADADA"/>
                </a:solidFill>
                <a:latin typeface="Poppins"/>
                <a:ea typeface="Poppins"/>
                <a:cs typeface="Poppins"/>
                <a:sym typeface="Poppins"/>
              </a:rPr>
              <a:t>87 Program Responses</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2461379" y="2536230"/>
            <a:ext cx="13365242" cy="4799290"/>
            <a:chOff x="0" y="0"/>
            <a:chExt cx="3520064" cy="1264011"/>
          </a:xfrm>
        </p:grpSpPr>
        <p:sp>
          <p:nvSpPr>
            <p:cNvPr name="Freeform 3" id="3"/>
            <p:cNvSpPr/>
            <p:nvPr/>
          </p:nvSpPr>
          <p:spPr>
            <a:xfrm flipH="false" flipV="false" rot="0">
              <a:off x="0" y="0"/>
              <a:ext cx="3520064" cy="1264011"/>
            </a:xfrm>
            <a:custGeom>
              <a:avLst/>
              <a:gdLst/>
              <a:ahLst/>
              <a:cxnLst/>
              <a:rect r="r" b="b" t="t" l="l"/>
              <a:pathLst>
                <a:path h="1264011" w="3520064">
                  <a:moveTo>
                    <a:pt x="0" y="0"/>
                  </a:moveTo>
                  <a:lnTo>
                    <a:pt x="3520064" y="0"/>
                  </a:lnTo>
                  <a:lnTo>
                    <a:pt x="3520064" y="1264011"/>
                  </a:lnTo>
                  <a:lnTo>
                    <a:pt x="0" y="1264011"/>
                  </a:lnTo>
                  <a:close/>
                </a:path>
              </a:pathLst>
            </a:custGeom>
            <a:solidFill>
              <a:srgbClr val="1E3262"/>
            </a:solidFill>
          </p:spPr>
        </p:sp>
        <p:sp>
          <p:nvSpPr>
            <p:cNvPr name="TextBox 4" id="4"/>
            <p:cNvSpPr txBox="true"/>
            <p:nvPr/>
          </p:nvSpPr>
          <p:spPr>
            <a:xfrm>
              <a:off x="0" y="-57150"/>
              <a:ext cx="3520064" cy="1321161"/>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798446" y="2641937"/>
            <a:ext cx="12691108" cy="4445000"/>
          </a:xfrm>
          <a:prstGeom prst="rect">
            <a:avLst/>
          </a:prstGeom>
        </p:spPr>
        <p:txBody>
          <a:bodyPr anchor="t" rtlCol="false" tIns="0" lIns="0" bIns="0" rIns="0">
            <a:spAutoFit/>
          </a:bodyPr>
          <a:lstStyle/>
          <a:p>
            <a:pPr algn="ctr">
              <a:lnSpc>
                <a:spcPts val="7000"/>
              </a:lnSpc>
            </a:pPr>
            <a:r>
              <a:rPr lang="en-US" sz="5000">
                <a:solidFill>
                  <a:srgbClr val="DADADA"/>
                </a:solidFill>
                <a:latin typeface="Poppins"/>
                <a:ea typeface="Poppins"/>
                <a:cs typeface="Poppins"/>
                <a:sym typeface="Poppins"/>
              </a:rPr>
              <a:t>Raise your hand if your program is offered in more than one modality.</a:t>
            </a:r>
          </a:p>
          <a:p>
            <a:pPr algn="ctr">
              <a:lnSpc>
                <a:spcPts val="7000"/>
              </a:lnSpc>
            </a:pPr>
          </a:p>
          <a:p>
            <a:pPr algn="ctr">
              <a:lnSpc>
                <a:spcPts val="7000"/>
              </a:lnSpc>
              <a:spcBef>
                <a:spcPct val="0"/>
              </a:spcBef>
            </a:pPr>
            <a:r>
              <a:rPr lang="en-US" sz="5000">
                <a:solidFill>
                  <a:srgbClr val="DADADA"/>
                </a:solidFill>
                <a:latin typeface="Poppins"/>
                <a:ea typeface="Poppins"/>
                <a:cs typeface="Poppins"/>
                <a:sym typeface="Poppins"/>
              </a:rPr>
              <a:t>Keep your hand raised if your program is offered in the following modalities...</a:t>
            </a:r>
          </a:p>
        </p:txBody>
      </p:sp>
    </p:spTree>
  </p:cSld>
  <p:clrMapOvr>
    <a:masterClrMapping/>
  </p:clrMapOvr>
</p:sld>
</file>

<file path=ppt/slides/slide16.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827795" y="145934"/>
            <a:ext cx="19943591" cy="1568570"/>
            <a:chOff x="0" y="0"/>
            <a:chExt cx="5252633" cy="413121"/>
          </a:xfrm>
        </p:grpSpPr>
        <p:sp>
          <p:nvSpPr>
            <p:cNvPr name="Freeform 3" id="3"/>
            <p:cNvSpPr/>
            <p:nvPr/>
          </p:nvSpPr>
          <p:spPr>
            <a:xfrm flipH="false" flipV="false" rot="0">
              <a:off x="0" y="0"/>
              <a:ext cx="5252633" cy="413121"/>
            </a:xfrm>
            <a:custGeom>
              <a:avLst/>
              <a:gdLst/>
              <a:ahLst/>
              <a:cxnLst/>
              <a:rect r="r" b="b" t="t" l="l"/>
              <a:pathLst>
                <a:path h="413121" w="5252633">
                  <a:moveTo>
                    <a:pt x="0" y="0"/>
                  </a:moveTo>
                  <a:lnTo>
                    <a:pt x="5252633" y="0"/>
                  </a:lnTo>
                  <a:lnTo>
                    <a:pt x="5252633" y="413121"/>
                  </a:lnTo>
                  <a:lnTo>
                    <a:pt x="0" y="413121"/>
                  </a:lnTo>
                  <a:close/>
                </a:path>
              </a:pathLst>
            </a:custGeom>
            <a:solidFill>
              <a:srgbClr val="1E3262"/>
            </a:solidFill>
          </p:spPr>
        </p:sp>
        <p:sp>
          <p:nvSpPr>
            <p:cNvPr name="TextBox 4" id="4"/>
            <p:cNvSpPr txBox="true"/>
            <p:nvPr/>
          </p:nvSpPr>
          <p:spPr>
            <a:xfrm>
              <a:off x="0" y="-57150"/>
              <a:ext cx="5252633" cy="470271"/>
            </a:xfrm>
            <a:prstGeom prst="rect">
              <a:avLst/>
            </a:prstGeom>
          </p:spPr>
          <p:txBody>
            <a:bodyPr anchor="ctr" rtlCol="false" tIns="50800" lIns="50800" bIns="50800" rIns="50800"/>
            <a:lstStyle/>
            <a:p>
              <a:pPr algn="ctr">
                <a:lnSpc>
                  <a:spcPts val="2659"/>
                </a:lnSpc>
              </a:pPr>
            </a:p>
          </p:txBody>
        </p:sp>
      </p:grpSp>
      <p:sp>
        <p:nvSpPr>
          <p:cNvPr name="Freeform 5" id="5"/>
          <p:cNvSpPr/>
          <p:nvPr/>
        </p:nvSpPr>
        <p:spPr>
          <a:xfrm flipH="false" flipV="false" rot="0">
            <a:off x="373921" y="2079245"/>
            <a:ext cx="17540158" cy="7564193"/>
          </a:xfrm>
          <a:custGeom>
            <a:avLst/>
            <a:gdLst/>
            <a:ahLst/>
            <a:cxnLst/>
            <a:rect r="r" b="b" t="t" l="l"/>
            <a:pathLst>
              <a:path h="7564193" w="17540158">
                <a:moveTo>
                  <a:pt x="0" y="0"/>
                </a:moveTo>
                <a:lnTo>
                  <a:pt x="17540158" y="0"/>
                </a:lnTo>
                <a:lnTo>
                  <a:pt x="17540158" y="7564193"/>
                </a:lnTo>
                <a:lnTo>
                  <a:pt x="0" y="7564193"/>
                </a:lnTo>
                <a:lnTo>
                  <a:pt x="0" y="0"/>
                </a:lnTo>
                <a:close/>
              </a:path>
            </a:pathLst>
          </a:custGeom>
          <a:blipFill>
            <a:blip r:embed="rId2"/>
            <a:stretch>
              <a:fillRect l="0" t="0" r="0" b="0"/>
            </a:stretch>
          </a:blipFill>
        </p:spPr>
      </p:sp>
      <p:grpSp>
        <p:nvGrpSpPr>
          <p:cNvPr name="Group 6" id="6"/>
          <p:cNvGrpSpPr/>
          <p:nvPr/>
        </p:nvGrpSpPr>
        <p:grpSpPr>
          <a:xfrm rot="0">
            <a:off x="15029217" y="9445858"/>
            <a:ext cx="5497473" cy="1992001"/>
            <a:chOff x="0" y="0"/>
            <a:chExt cx="1447894" cy="524642"/>
          </a:xfrm>
        </p:grpSpPr>
        <p:sp>
          <p:nvSpPr>
            <p:cNvPr name="Freeform 7" id="7"/>
            <p:cNvSpPr/>
            <p:nvPr/>
          </p:nvSpPr>
          <p:spPr>
            <a:xfrm flipH="false" flipV="false" rot="0">
              <a:off x="0" y="0"/>
              <a:ext cx="1447894" cy="524642"/>
            </a:xfrm>
            <a:custGeom>
              <a:avLst/>
              <a:gdLst/>
              <a:ahLst/>
              <a:cxnLst/>
              <a:rect r="r" b="b" t="t" l="l"/>
              <a:pathLst>
                <a:path h="524642" w="1447894">
                  <a:moveTo>
                    <a:pt x="0" y="0"/>
                  </a:moveTo>
                  <a:lnTo>
                    <a:pt x="1447894" y="0"/>
                  </a:lnTo>
                  <a:lnTo>
                    <a:pt x="1447894" y="524642"/>
                  </a:lnTo>
                  <a:lnTo>
                    <a:pt x="0" y="524642"/>
                  </a:lnTo>
                  <a:close/>
                </a:path>
              </a:pathLst>
            </a:custGeom>
            <a:solidFill>
              <a:srgbClr val="1E3262"/>
            </a:solidFill>
          </p:spPr>
        </p:sp>
        <p:sp>
          <p:nvSpPr>
            <p:cNvPr name="TextBox 8" id="8"/>
            <p:cNvSpPr txBox="true"/>
            <p:nvPr/>
          </p:nvSpPr>
          <p:spPr>
            <a:xfrm>
              <a:off x="0" y="-57150"/>
              <a:ext cx="1447894" cy="581792"/>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373921" y="108528"/>
            <a:ext cx="17540158" cy="1529080"/>
          </a:xfrm>
          <a:prstGeom prst="rect">
            <a:avLst/>
          </a:prstGeom>
        </p:spPr>
        <p:txBody>
          <a:bodyPr anchor="t" rtlCol="false" tIns="0" lIns="0" bIns="0" rIns="0">
            <a:spAutoFit/>
          </a:bodyPr>
          <a:lstStyle/>
          <a:p>
            <a:pPr algn="ctr">
              <a:lnSpc>
                <a:spcPts val="6019"/>
              </a:lnSpc>
              <a:spcBef>
                <a:spcPct val="0"/>
              </a:spcBef>
            </a:pPr>
            <a:r>
              <a:rPr lang="en-US" sz="4299">
                <a:solidFill>
                  <a:srgbClr val="DADADA"/>
                </a:solidFill>
                <a:latin typeface="Poppins"/>
                <a:ea typeface="Poppins"/>
                <a:cs typeface="Poppins"/>
                <a:sym typeface="Poppins"/>
              </a:rPr>
              <a:t>New Student Enrollments by Modality | Expected Enrollments for Fall 2026 compared to Enrollments for Fall 2025</a:t>
            </a:r>
          </a:p>
        </p:txBody>
      </p:sp>
      <p:sp>
        <p:nvSpPr>
          <p:cNvPr name="TextBox 10" id="10"/>
          <p:cNvSpPr txBox="true"/>
          <p:nvPr/>
        </p:nvSpPr>
        <p:spPr>
          <a:xfrm rot="0">
            <a:off x="15140817" y="9576763"/>
            <a:ext cx="3147183" cy="368299"/>
          </a:xfrm>
          <a:prstGeom prst="rect">
            <a:avLst/>
          </a:prstGeom>
        </p:spPr>
        <p:txBody>
          <a:bodyPr anchor="t" rtlCol="false" tIns="0" lIns="0" bIns="0" rIns="0">
            <a:spAutoFit/>
          </a:bodyPr>
          <a:lstStyle/>
          <a:p>
            <a:pPr algn="l">
              <a:lnSpc>
                <a:spcPts val="2800"/>
              </a:lnSpc>
              <a:spcBef>
                <a:spcPct val="0"/>
              </a:spcBef>
            </a:pPr>
            <a:r>
              <a:rPr lang="en-US" sz="2000">
                <a:solidFill>
                  <a:srgbClr val="DADADA"/>
                </a:solidFill>
                <a:latin typeface="Poppins"/>
                <a:ea typeface="Poppins"/>
                <a:cs typeface="Poppins"/>
                <a:sym typeface="Poppins"/>
              </a:rPr>
              <a:t>38 Program Responses</a:t>
            </a:r>
          </a:p>
        </p:txBody>
      </p:sp>
    </p:spTree>
  </p:cSld>
  <p:clrMapOvr>
    <a:masterClrMapping/>
  </p:clrMapOvr>
</p:sld>
</file>

<file path=ppt/slides/slide17.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827795" y="145934"/>
            <a:ext cx="19943591" cy="1568570"/>
            <a:chOff x="0" y="0"/>
            <a:chExt cx="5252633" cy="413121"/>
          </a:xfrm>
        </p:grpSpPr>
        <p:sp>
          <p:nvSpPr>
            <p:cNvPr name="Freeform 3" id="3"/>
            <p:cNvSpPr/>
            <p:nvPr/>
          </p:nvSpPr>
          <p:spPr>
            <a:xfrm flipH="false" flipV="false" rot="0">
              <a:off x="0" y="0"/>
              <a:ext cx="5252633" cy="413121"/>
            </a:xfrm>
            <a:custGeom>
              <a:avLst/>
              <a:gdLst/>
              <a:ahLst/>
              <a:cxnLst/>
              <a:rect r="r" b="b" t="t" l="l"/>
              <a:pathLst>
                <a:path h="413121" w="5252633">
                  <a:moveTo>
                    <a:pt x="0" y="0"/>
                  </a:moveTo>
                  <a:lnTo>
                    <a:pt x="5252633" y="0"/>
                  </a:lnTo>
                  <a:lnTo>
                    <a:pt x="5252633" y="413121"/>
                  </a:lnTo>
                  <a:lnTo>
                    <a:pt x="0" y="413121"/>
                  </a:lnTo>
                  <a:close/>
                </a:path>
              </a:pathLst>
            </a:custGeom>
            <a:solidFill>
              <a:srgbClr val="1E3262"/>
            </a:solidFill>
          </p:spPr>
        </p:sp>
        <p:sp>
          <p:nvSpPr>
            <p:cNvPr name="TextBox 4" id="4"/>
            <p:cNvSpPr txBox="true"/>
            <p:nvPr/>
          </p:nvSpPr>
          <p:spPr>
            <a:xfrm>
              <a:off x="0" y="-57150"/>
              <a:ext cx="5252633" cy="470271"/>
            </a:xfrm>
            <a:prstGeom prst="rect">
              <a:avLst/>
            </a:prstGeom>
          </p:spPr>
          <p:txBody>
            <a:bodyPr anchor="ctr" rtlCol="false" tIns="50800" lIns="50800" bIns="50800" rIns="50800"/>
            <a:lstStyle/>
            <a:p>
              <a:pPr algn="ctr">
                <a:lnSpc>
                  <a:spcPts val="2659"/>
                </a:lnSpc>
              </a:pPr>
            </a:p>
          </p:txBody>
        </p:sp>
      </p:grpSp>
      <p:sp>
        <p:nvSpPr>
          <p:cNvPr name="Freeform 5" id="5"/>
          <p:cNvSpPr/>
          <p:nvPr/>
        </p:nvSpPr>
        <p:spPr>
          <a:xfrm flipH="false" flipV="false" rot="0">
            <a:off x="373921" y="2079245"/>
            <a:ext cx="17540158" cy="7564193"/>
          </a:xfrm>
          <a:custGeom>
            <a:avLst/>
            <a:gdLst/>
            <a:ahLst/>
            <a:cxnLst/>
            <a:rect r="r" b="b" t="t" l="l"/>
            <a:pathLst>
              <a:path h="7564193" w="17540158">
                <a:moveTo>
                  <a:pt x="0" y="0"/>
                </a:moveTo>
                <a:lnTo>
                  <a:pt x="17540158" y="0"/>
                </a:lnTo>
                <a:lnTo>
                  <a:pt x="17540158" y="7564193"/>
                </a:lnTo>
                <a:lnTo>
                  <a:pt x="0" y="7564193"/>
                </a:lnTo>
                <a:lnTo>
                  <a:pt x="0" y="0"/>
                </a:lnTo>
                <a:close/>
              </a:path>
            </a:pathLst>
          </a:custGeom>
          <a:blipFill>
            <a:blip r:embed="rId2"/>
            <a:stretch>
              <a:fillRect l="0" t="0" r="0" b="0"/>
            </a:stretch>
          </a:blipFill>
        </p:spPr>
      </p:sp>
      <p:grpSp>
        <p:nvGrpSpPr>
          <p:cNvPr name="Group 6" id="6"/>
          <p:cNvGrpSpPr/>
          <p:nvPr/>
        </p:nvGrpSpPr>
        <p:grpSpPr>
          <a:xfrm rot="0">
            <a:off x="15029217" y="8981282"/>
            <a:ext cx="5497473" cy="2456577"/>
            <a:chOff x="0" y="0"/>
            <a:chExt cx="1447894" cy="647000"/>
          </a:xfrm>
        </p:grpSpPr>
        <p:sp>
          <p:nvSpPr>
            <p:cNvPr name="Freeform 7" id="7"/>
            <p:cNvSpPr/>
            <p:nvPr/>
          </p:nvSpPr>
          <p:spPr>
            <a:xfrm flipH="false" flipV="false" rot="0">
              <a:off x="0" y="0"/>
              <a:ext cx="1447894" cy="647000"/>
            </a:xfrm>
            <a:custGeom>
              <a:avLst/>
              <a:gdLst/>
              <a:ahLst/>
              <a:cxnLst/>
              <a:rect r="r" b="b" t="t" l="l"/>
              <a:pathLst>
                <a:path h="647000" w="1447894">
                  <a:moveTo>
                    <a:pt x="0" y="0"/>
                  </a:moveTo>
                  <a:lnTo>
                    <a:pt x="1447894" y="0"/>
                  </a:lnTo>
                  <a:lnTo>
                    <a:pt x="1447894" y="647000"/>
                  </a:lnTo>
                  <a:lnTo>
                    <a:pt x="0" y="647000"/>
                  </a:lnTo>
                  <a:close/>
                </a:path>
              </a:pathLst>
            </a:custGeom>
            <a:solidFill>
              <a:srgbClr val="1E3262"/>
            </a:solidFill>
          </p:spPr>
        </p:sp>
        <p:sp>
          <p:nvSpPr>
            <p:cNvPr name="TextBox 8" id="8"/>
            <p:cNvSpPr txBox="true"/>
            <p:nvPr/>
          </p:nvSpPr>
          <p:spPr>
            <a:xfrm>
              <a:off x="0" y="-57150"/>
              <a:ext cx="1447894" cy="704150"/>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373921" y="144089"/>
            <a:ext cx="17540158" cy="1457960"/>
          </a:xfrm>
          <a:prstGeom prst="rect">
            <a:avLst/>
          </a:prstGeom>
        </p:spPr>
        <p:txBody>
          <a:bodyPr anchor="t" rtlCol="false" tIns="0" lIns="0" bIns="0" rIns="0">
            <a:spAutoFit/>
          </a:bodyPr>
          <a:lstStyle/>
          <a:p>
            <a:pPr algn="ctr">
              <a:lnSpc>
                <a:spcPts val="5739"/>
              </a:lnSpc>
              <a:spcBef>
                <a:spcPct val="0"/>
              </a:spcBef>
            </a:pPr>
            <a:r>
              <a:rPr lang="en-US" sz="4099">
                <a:solidFill>
                  <a:srgbClr val="DADADA"/>
                </a:solidFill>
                <a:latin typeface="Poppins"/>
                <a:ea typeface="Poppins"/>
                <a:cs typeface="Poppins"/>
                <a:sym typeface="Poppins"/>
              </a:rPr>
              <a:t>New Student Enrollments (In-Person vs. Online) | Expected Enrollments for Fall 2026 compared to Enrollments for Fall 2025</a:t>
            </a:r>
          </a:p>
        </p:txBody>
      </p:sp>
      <p:sp>
        <p:nvSpPr>
          <p:cNvPr name="TextBox 10" id="10"/>
          <p:cNvSpPr txBox="true"/>
          <p:nvPr/>
        </p:nvSpPr>
        <p:spPr>
          <a:xfrm rot="0">
            <a:off x="15140817" y="9073526"/>
            <a:ext cx="3147183" cy="1073149"/>
          </a:xfrm>
          <a:prstGeom prst="rect">
            <a:avLst/>
          </a:prstGeom>
        </p:spPr>
        <p:txBody>
          <a:bodyPr anchor="t" rtlCol="false" tIns="0" lIns="0" bIns="0" rIns="0">
            <a:spAutoFit/>
          </a:bodyPr>
          <a:lstStyle/>
          <a:p>
            <a:pPr algn="l">
              <a:lnSpc>
                <a:spcPts val="2800"/>
              </a:lnSpc>
            </a:pPr>
            <a:r>
              <a:rPr lang="en-US" sz="2000">
                <a:solidFill>
                  <a:srgbClr val="DADADA"/>
                </a:solidFill>
                <a:latin typeface="Poppins"/>
                <a:ea typeface="Poppins"/>
                <a:cs typeface="Poppins"/>
                <a:sym typeface="Poppins"/>
              </a:rPr>
              <a:t>33 In-Person Responses</a:t>
            </a:r>
          </a:p>
          <a:p>
            <a:pPr algn="l">
              <a:lnSpc>
                <a:spcPts val="2800"/>
              </a:lnSpc>
            </a:pPr>
          </a:p>
          <a:p>
            <a:pPr algn="l">
              <a:lnSpc>
                <a:spcPts val="2800"/>
              </a:lnSpc>
              <a:spcBef>
                <a:spcPct val="0"/>
              </a:spcBef>
            </a:pPr>
            <a:r>
              <a:rPr lang="en-US" sz="2000">
                <a:solidFill>
                  <a:srgbClr val="DADADA"/>
                </a:solidFill>
                <a:latin typeface="Poppins"/>
                <a:ea typeface="Poppins"/>
                <a:cs typeface="Poppins"/>
                <a:sym typeface="Poppins"/>
              </a:rPr>
              <a:t>31 Online Respones</a:t>
            </a:r>
          </a:p>
        </p:txBody>
      </p:sp>
    </p:spTree>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827795" y="145934"/>
            <a:ext cx="19943591" cy="1568570"/>
            <a:chOff x="0" y="0"/>
            <a:chExt cx="5252633" cy="413121"/>
          </a:xfrm>
        </p:grpSpPr>
        <p:sp>
          <p:nvSpPr>
            <p:cNvPr name="Freeform 3" id="3"/>
            <p:cNvSpPr/>
            <p:nvPr/>
          </p:nvSpPr>
          <p:spPr>
            <a:xfrm flipH="false" flipV="false" rot="0">
              <a:off x="0" y="0"/>
              <a:ext cx="5252633" cy="413121"/>
            </a:xfrm>
            <a:custGeom>
              <a:avLst/>
              <a:gdLst/>
              <a:ahLst/>
              <a:cxnLst/>
              <a:rect r="r" b="b" t="t" l="l"/>
              <a:pathLst>
                <a:path h="413121" w="5252633">
                  <a:moveTo>
                    <a:pt x="0" y="0"/>
                  </a:moveTo>
                  <a:lnTo>
                    <a:pt x="5252633" y="0"/>
                  </a:lnTo>
                  <a:lnTo>
                    <a:pt x="5252633" y="413121"/>
                  </a:lnTo>
                  <a:lnTo>
                    <a:pt x="0" y="413121"/>
                  </a:lnTo>
                  <a:close/>
                </a:path>
              </a:pathLst>
            </a:custGeom>
            <a:solidFill>
              <a:srgbClr val="1E3262"/>
            </a:solidFill>
          </p:spPr>
        </p:sp>
        <p:sp>
          <p:nvSpPr>
            <p:cNvPr name="TextBox 4" id="4"/>
            <p:cNvSpPr txBox="true"/>
            <p:nvPr/>
          </p:nvSpPr>
          <p:spPr>
            <a:xfrm>
              <a:off x="0" y="-57150"/>
              <a:ext cx="5252633" cy="470271"/>
            </a:xfrm>
            <a:prstGeom prst="rect">
              <a:avLst/>
            </a:prstGeom>
          </p:spPr>
          <p:txBody>
            <a:bodyPr anchor="ctr" rtlCol="false" tIns="50800" lIns="50800" bIns="50800" rIns="50800"/>
            <a:lstStyle/>
            <a:p>
              <a:pPr algn="ctr">
                <a:lnSpc>
                  <a:spcPts val="2659"/>
                </a:lnSpc>
              </a:pPr>
            </a:p>
          </p:txBody>
        </p:sp>
      </p:grpSp>
      <p:sp>
        <p:nvSpPr>
          <p:cNvPr name="Freeform 5" id="5"/>
          <p:cNvSpPr/>
          <p:nvPr/>
        </p:nvSpPr>
        <p:spPr>
          <a:xfrm flipH="false" flipV="false" rot="0">
            <a:off x="1301146" y="1964161"/>
            <a:ext cx="15685709" cy="7996327"/>
          </a:xfrm>
          <a:custGeom>
            <a:avLst/>
            <a:gdLst/>
            <a:ahLst/>
            <a:cxnLst/>
            <a:rect r="r" b="b" t="t" l="l"/>
            <a:pathLst>
              <a:path h="7996327" w="15685709">
                <a:moveTo>
                  <a:pt x="0" y="0"/>
                </a:moveTo>
                <a:lnTo>
                  <a:pt x="15685708" y="0"/>
                </a:lnTo>
                <a:lnTo>
                  <a:pt x="15685708" y="7996327"/>
                </a:lnTo>
                <a:lnTo>
                  <a:pt x="0" y="7996327"/>
                </a:lnTo>
                <a:lnTo>
                  <a:pt x="0" y="0"/>
                </a:lnTo>
                <a:close/>
              </a:path>
            </a:pathLst>
          </a:custGeom>
          <a:blipFill>
            <a:blip r:embed="rId2"/>
            <a:stretch>
              <a:fillRect l="-18039" t="0" r="0" b="0"/>
            </a:stretch>
          </a:blipFill>
        </p:spPr>
      </p:sp>
      <p:grpSp>
        <p:nvGrpSpPr>
          <p:cNvPr name="Group 6" id="6"/>
          <p:cNvGrpSpPr/>
          <p:nvPr/>
        </p:nvGrpSpPr>
        <p:grpSpPr>
          <a:xfrm rot="0">
            <a:off x="15029217" y="8981282"/>
            <a:ext cx="5497473" cy="2456577"/>
            <a:chOff x="0" y="0"/>
            <a:chExt cx="1447894" cy="647000"/>
          </a:xfrm>
        </p:grpSpPr>
        <p:sp>
          <p:nvSpPr>
            <p:cNvPr name="Freeform 7" id="7"/>
            <p:cNvSpPr/>
            <p:nvPr/>
          </p:nvSpPr>
          <p:spPr>
            <a:xfrm flipH="false" flipV="false" rot="0">
              <a:off x="0" y="0"/>
              <a:ext cx="1447894" cy="647000"/>
            </a:xfrm>
            <a:custGeom>
              <a:avLst/>
              <a:gdLst/>
              <a:ahLst/>
              <a:cxnLst/>
              <a:rect r="r" b="b" t="t" l="l"/>
              <a:pathLst>
                <a:path h="647000" w="1447894">
                  <a:moveTo>
                    <a:pt x="0" y="0"/>
                  </a:moveTo>
                  <a:lnTo>
                    <a:pt x="1447894" y="0"/>
                  </a:lnTo>
                  <a:lnTo>
                    <a:pt x="1447894" y="647000"/>
                  </a:lnTo>
                  <a:lnTo>
                    <a:pt x="0" y="647000"/>
                  </a:lnTo>
                  <a:close/>
                </a:path>
              </a:pathLst>
            </a:custGeom>
            <a:solidFill>
              <a:srgbClr val="1E3262"/>
            </a:solidFill>
          </p:spPr>
        </p:sp>
        <p:sp>
          <p:nvSpPr>
            <p:cNvPr name="TextBox 8" id="8"/>
            <p:cNvSpPr txBox="true"/>
            <p:nvPr/>
          </p:nvSpPr>
          <p:spPr>
            <a:xfrm>
              <a:off x="0" y="-57150"/>
              <a:ext cx="1447894" cy="704150"/>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373921" y="144089"/>
            <a:ext cx="17540158" cy="1457960"/>
          </a:xfrm>
          <a:prstGeom prst="rect">
            <a:avLst/>
          </a:prstGeom>
        </p:spPr>
        <p:txBody>
          <a:bodyPr anchor="t" rtlCol="false" tIns="0" lIns="0" bIns="0" rIns="0">
            <a:spAutoFit/>
          </a:bodyPr>
          <a:lstStyle/>
          <a:p>
            <a:pPr algn="ctr">
              <a:lnSpc>
                <a:spcPts val="5739"/>
              </a:lnSpc>
              <a:spcBef>
                <a:spcPct val="0"/>
              </a:spcBef>
            </a:pPr>
            <a:r>
              <a:rPr lang="en-US" sz="4099">
                <a:solidFill>
                  <a:srgbClr val="DADADA"/>
                </a:solidFill>
                <a:latin typeface="Poppins"/>
                <a:ea typeface="Poppins"/>
                <a:cs typeface="Poppins"/>
                <a:sym typeface="Poppins"/>
              </a:rPr>
              <a:t>New Student Enrollments (In-Person vs. Online) | Expected Enrollments for Fall 2026 compared to Enrollments for Fall 2025</a:t>
            </a:r>
          </a:p>
        </p:txBody>
      </p:sp>
      <p:sp>
        <p:nvSpPr>
          <p:cNvPr name="TextBox 10" id="10"/>
          <p:cNvSpPr txBox="true"/>
          <p:nvPr/>
        </p:nvSpPr>
        <p:spPr>
          <a:xfrm rot="0">
            <a:off x="15140817" y="9073526"/>
            <a:ext cx="3147183" cy="1073149"/>
          </a:xfrm>
          <a:prstGeom prst="rect">
            <a:avLst/>
          </a:prstGeom>
        </p:spPr>
        <p:txBody>
          <a:bodyPr anchor="t" rtlCol="false" tIns="0" lIns="0" bIns="0" rIns="0">
            <a:spAutoFit/>
          </a:bodyPr>
          <a:lstStyle/>
          <a:p>
            <a:pPr algn="l">
              <a:lnSpc>
                <a:spcPts val="2800"/>
              </a:lnSpc>
            </a:pPr>
            <a:r>
              <a:rPr lang="en-US" sz="2000">
                <a:solidFill>
                  <a:srgbClr val="DADADA"/>
                </a:solidFill>
                <a:latin typeface="Poppins"/>
                <a:ea typeface="Poppins"/>
                <a:cs typeface="Poppins"/>
                <a:sym typeface="Poppins"/>
              </a:rPr>
              <a:t>33 In-Person Responses</a:t>
            </a:r>
          </a:p>
          <a:p>
            <a:pPr algn="l">
              <a:lnSpc>
                <a:spcPts val="2800"/>
              </a:lnSpc>
            </a:pPr>
          </a:p>
          <a:p>
            <a:pPr algn="l">
              <a:lnSpc>
                <a:spcPts val="2800"/>
              </a:lnSpc>
              <a:spcBef>
                <a:spcPct val="0"/>
              </a:spcBef>
            </a:pPr>
            <a:r>
              <a:rPr lang="en-US" sz="2000">
                <a:solidFill>
                  <a:srgbClr val="DADADA"/>
                </a:solidFill>
                <a:latin typeface="Poppins"/>
                <a:ea typeface="Poppins"/>
                <a:cs typeface="Poppins"/>
                <a:sym typeface="Poppins"/>
              </a:rPr>
              <a:t>31 Online Respones</a:t>
            </a:r>
          </a:p>
        </p:txBody>
      </p:sp>
    </p:spTree>
  </p:cSld>
  <p:clrMapOvr>
    <a:masterClrMapping/>
  </p:clrMapOvr>
</p:sld>
</file>

<file path=ppt/slides/slide19.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827795" y="145934"/>
            <a:ext cx="19943591" cy="1568570"/>
            <a:chOff x="0" y="0"/>
            <a:chExt cx="5252633" cy="413121"/>
          </a:xfrm>
        </p:grpSpPr>
        <p:sp>
          <p:nvSpPr>
            <p:cNvPr name="Freeform 3" id="3"/>
            <p:cNvSpPr/>
            <p:nvPr/>
          </p:nvSpPr>
          <p:spPr>
            <a:xfrm flipH="false" flipV="false" rot="0">
              <a:off x="0" y="0"/>
              <a:ext cx="5252633" cy="413121"/>
            </a:xfrm>
            <a:custGeom>
              <a:avLst/>
              <a:gdLst/>
              <a:ahLst/>
              <a:cxnLst/>
              <a:rect r="r" b="b" t="t" l="l"/>
              <a:pathLst>
                <a:path h="413121" w="5252633">
                  <a:moveTo>
                    <a:pt x="0" y="0"/>
                  </a:moveTo>
                  <a:lnTo>
                    <a:pt x="5252633" y="0"/>
                  </a:lnTo>
                  <a:lnTo>
                    <a:pt x="5252633" y="413121"/>
                  </a:lnTo>
                  <a:lnTo>
                    <a:pt x="0" y="413121"/>
                  </a:lnTo>
                  <a:close/>
                </a:path>
              </a:pathLst>
            </a:custGeom>
            <a:solidFill>
              <a:srgbClr val="1E3262"/>
            </a:solidFill>
          </p:spPr>
        </p:sp>
        <p:sp>
          <p:nvSpPr>
            <p:cNvPr name="TextBox 4" id="4"/>
            <p:cNvSpPr txBox="true"/>
            <p:nvPr/>
          </p:nvSpPr>
          <p:spPr>
            <a:xfrm>
              <a:off x="0" y="-57150"/>
              <a:ext cx="5252633" cy="470271"/>
            </a:xfrm>
            <a:prstGeom prst="rect">
              <a:avLst/>
            </a:prstGeom>
          </p:spPr>
          <p:txBody>
            <a:bodyPr anchor="ctr" rtlCol="false" tIns="50800" lIns="50800" bIns="50800" rIns="50800"/>
            <a:lstStyle/>
            <a:p>
              <a:pPr algn="ctr">
                <a:lnSpc>
                  <a:spcPts val="2659"/>
                </a:lnSpc>
              </a:pPr>
            </a:p>
          </p:txBody>
        </p:sp>
      </p:grpSp>
      <p:sp>
        <p:nvSpPr>
          <p:cNvPr name="Freeform 5" id="5"/>
          <p:cNvSpPr/>
          <p:nvPr/>
        </p:nvSpPr>
        <p:spPr>
          <a:xfrm flipH="false" flipV="false" rot="0">
            <a:off x="1606505" y="1929099"/>
            <a:ext cx="15074990" cy="8117302"/>
          </a:xfrm>
          <a:custGeom>
            <a:avLst/>
            <a:gdLst/>
            <a:ahLst/>
            <a:cxnLst/>
            <a:rect r="r" b="b" t="t" l="l"/>
            <a:pathLst>
              <a:path h="8117302" w="15074990">
                <a:moveTo>
                  <a:pt x="0" y="0"/>
                </a:moveTo>
                <a:lnTo>
                  <a:pt x="15074990" y="0"/>
                </a:lnTo>
                <a:lnTo>
                  <a:pt x="15074990" y="8117302"/>
                </a:lnTo>
                <a:lnTo>
                  <a:pt x="0" y="8117302"/>
                </a:lnTo>
                <a:lnTo>
                  <a:pt x="0" y="0"/>
                </a:lnTo>
                <a:close/>
              </a:path>
            </a:pathLst>
          </a:custGeom>
          <a:blipFill>
            <a:blip r:embed="rId2"/>
            <a:stretch>
              <a:fillRect l="-8371" t="-394" r="-895" b="-411"/>
            </a:stretch>
          </a:blipFill>
        </p:spPr>
      </p:sp>
      <p:grpSp>
        <p:nvGrpSpPr>
          <p:cNvPr name="Group 6" id="6"/>
          <p:cNvGrpSpPr/>
          <p:nvPr/>
        </p:nvGrpSpPr>
        <p:grpSpPr>
          <a:xfrm rot="0">
            <a:off x="15029217" y="8294999"/>
            <a:ext cx="5497473" cy="1992001"/>
            <a:chOff x="0" y="0"/>
            <a:chExt cx="1447894" cy="524642"/>
          </a:xfrm>
        </p:grpSpPr>
        <p:sp>
          <p:nvSpPr>
            <p:cNvPr name="Freeform 7" id="7"/>
            <p:cNvSpPr/>
            <p:nvPr/>
          </p:nvSpPr>
          <p:spPr>
            <a:xfrm flipH="false" flipV="false" rot="0">
              <a:off x="0" y="0"/>
              <a:ext cx="1447894" cy="524642"/>
            </a:xfrm>
            <a:custGeom>
              <a:avLst/>
              <a:gdLst/>
              <a:ahLst/>
              <a:cxnLst/>
              <a:rect r="r" b="b" t="t" l="l"/>
              <a:pathLst>
                <a:path h="524642" w="1447894">
                  <a:moveTo>
                    <a:pt x="0" y="0"/>
                  </a:moveTo>
                  <a:lnTo>
                    <a:pt x="1447894" y="0"/>
                  </a:lnTo>
                  <a:lnTo>
                    <a:pt x="1447894" y="524642"/>
                  </a:lnTo>
                  <a:lnTo>
                    <a:pt x="0" y="524642"/>
                  </a:lnTo>
                  <a:close/>
                </a:path>
              </a:pathLst>
            </a:custGeom>
            <a:solidFill>
              <a:srgbClr val="1E3262"/>
            </a:solidFill>
          </p:spPr>
        </p:sp>
        <p:sp>
          <p:nvSpPr>
            <p:cNvPr name="TextBox 8" id="8"/>
            <p:cNvSpPr txBox="true"/>
            <p:nvPr/>
          </p:nvSpPr>
          <p:spPr>
            <a:xfrm>
              <a:off x="0" y="-57150"/>
              <a:ext cx="1447894" cy="581792"/>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373921" y="126309"/>
            <a:ext cx="17540158" cy="1493520"/>
          </a:xfrm>
          <a:prstGeom prst="rect">
            <a:avLst/>
          </a:prstGeom>
        </p:spPr>
        <p:txBody>
          <a:bodyPr anchor="t" rtlCol="false" tIns="0" lIns="0" bIns="0" rIns="0">
            <a:spAutoFit/>
          </a:bodyPr>
          <a:lstStyle/>
          <a:p>
            <a:pPr algn="ctr">
              <a:lnSpc>
                <a:spcPts val="5879"/>
              </a:lnSpc>
              <a:spcBef>
                <a:spcPct val="0"/>
              </a:spcBef>
            </a:pPr>
            <a:r>
              <a:rPr lang="en-US" sz="4199">
                <a:solidFill>
                  <a:srgbClr val="DADADA"/>
                </a:solidFill>
                <a:latin typeface="Poppins"/>
                <a:ea typeface="Poppins"/>
                <a:cs typeface="Poppins"/>
                <a:sym typeface="Poppins"/>
              </a:rPr>
              <a:t>New International Student Enrollment Trends | Expected Enrollments for Fall 2026 compared to Enrollments for Fall 2025</a:t>
            </a:r>
          </a:p>
        </p:txBody>
      </p:sp>
      <p:sp>
        <p:nvSpPr>
          <p:cNvPr name="TextBox 10" id="10"/>
          <p:cNvSpPr txBox="true"/>
          <p:nvPr/>
        </p:nvSpPr>
        <p:spPr>
          <a:xfrm rot="0">
            <a:off x="15140817" y="8425904"/>
            <a:ext cx="3147183" cy="1777999"/>
          </a:xfrm>
          <a:prstGeom prst="rect">
            <a:avLst/>
          </a:prstGeom>
        </p:spPr>
        <p:txBody>
          <a:bodyPr anchor="t" rtlCol="false" tIns="0" lIns="0" bIns="0" rIns="0">
            <a:spAutoFit/>
          </a:bodyPr>
          <a:lstStyle/>
          <a:p>
            <a:pPr algn="l">
              <a:lnSpc>
                <a:spcPts val="2800"/>
              </a:lnSpc>
            </a:pPr>
            <a:r>
              <a:rPr lang="en-US" sz="2000">
                <a:solidFill>
                  <a:srgbClr val="DADADA"/>
                </a:solidFill>
                <a:latin typeface="Poppins"/>
                <a:ea typeface="Poppins"/>
                <a:cs typeface="Poppins"/>
                <a:sym typeface="Poppins"/>
              </a:rPr>
              <a:t>86 Program Responses</a:t>
            </a:r>
          </a:p>
          <a:p>
            <a:pPr algn="l">
              <a:lnSpc>
                <a:spcPts val="2800"/>
              </a:lnSpc>
            </a:pPr>
          </a:p>
          <a:p>
            <a:pPr algn="l">
              <a:lnSpc>
                <a:spcPts val="2800"/>
              </a:lnSpc>
              <a:spcBef>
                <a:spcPct val="0"/>
              </a:spcBef>
            </a:pPr>
            <a:r>
              <a:rPr lang="en-US" sz="2000">
                <a:solidFill>
                  <a:srgbClr val="DADADA"/>
                </a:solidFill>
                <a:latin typeface="Poppins"/>
                <a:ea typeface="Poppins"/>
                <a:cs typeface="Poppins"/>
                <a:sym typeface="Poppins"/>
              </a:rPr>
              <a:t>13 Programs Did Not Enroll International Students Either Year</a:t>
            </a:r>
          </a:p>
        </p:txBody>
      </p:sp>
    </p:spTree>
  </p:cSld>
  <p:clrMapOvr>
    <a:masterClrMapping/>
  </p:clrMapOvr>
</p:sld>
</file>

<file path=ppt/slides/slide2.xml><?xml version="1.0" encoding="utf-8"?>
<p:sld xmlns:p="http://schemas.openxmlformats.org/presentationml/2006/main" xmlns:a="http://schemas.openxmlformats.org/drawingml/2006/main">
  <p:cSld>
    <p:bg>
      <p:bgPr>
        <a:solidFill>
          <a:srgbClr val="1D3161"/>
        </a:solidFill>
      </p:bgPr>
    </p:bg>
    <p:spTree>
      <p:nvGrpSpPr>
        <p:cNvPr id="1" name=""/>
        <p:cNvGrpSpPr/>
        <p:nvPr/>
      </p:nvGrpSpPr>
      <p:grpSpPr>
        <a:xfrm>
          <a:off x="0" y="0"/>
          <a:ext cx="0" cy="0"/>
          <a:chOff x="0" y="0"/>
          <a:chExt cx="0" cy="0"/>
        </a:xfrm>
      </p:grpSpPr>
      <p:sp>
        <p:nvSpPr>
          <p:cNvPr name="TextBox 2" id="2"/>
          <p:cNvSpPr txBox="true"/>
          <p:nvPr/>
        </p:nvSpPr>
        <p:spPr>
          <a:xfrm rot="0">
            <a:off x="2577294" y="3971925"/>
            <a:ext cx="13133413" cy="2162175"/>
          </a:xfrm>
          <a:prstGeom prst="rect">
            <a:avLst/>
          </a:prstGeom>
        </p:spPr>
        <p:txBody>
          <a:bodyPr anchor="t" rtlCol="false" tIns="0" lIns="0" bIns="0" rIns="0">
            <a:spAutoFit/>
          </a:bodyPr>
          <a:lstStyle/>
          <a:p>
            <a:pPr algn="ctr">
              <a:lnSpc>
                <a:spcPts val="8400"/>
              </a:lnSpc>
              <a:spcBef>
                <a:spcPct val="0"/>
              </a:spcBef>
            </a:pPr>
            <a:r>
              <a:rPr lang="en-US" sz="6000">
                <a:solidFill>
                  <a:srgbClr val="DADADA"/>
                </a:solidFill>
                <a:latin typeface="Poppins"/>
                <a:ea typeface="Poppins"/>
                <a:cs typeface="Poppins"/>
                <a:sym typeface="Poppins"/>
              </a:rPr>
              <a:t>Admissions Trends in Public Service Education Broadly</a:t>
            </a:r>
          </a:p>
        </p:txBody>
      </p:sp>
      <p:sp>
        <p:nvSpPr>
          <p:cNvPr name="TextBox 3" id="3"/>
          <p:cNvSpPr txBox="true"/>
          <p:nvPr/>
        </p:nvSpPr>
        <p:spPr>
          <a:xfrm rot="0">
            <a:off x="2577294" y="6343261"/>
            <a:ext cx="13133413" cy="717550"/>
          </a:xfrm>
          <a:prstGeom prst="rect">
            <a:avLst/>
          </a:prstGeom>
        </p:spPr>
        <p:txBody>
          <a:bodyPr anchor="t" rtlCol="false" tIns="0" lIns="0" bIns="0" rIns="0">
            <a:spAutoFit/>
          </a:bodyPr>
          <a:lstStyle/>
          <a:p>
            <a:pPr algn="ctr">
              <a:lnSpc>
                <a:spcPts val="5599"/>
              </a:lnSpc>
              <a:spcBef>
                <a:spcPct val="0"/>
              </a:spcBef>
            </a:pPr>
            <a:r>
              <a:rPr lang="en-US" sz="3999">
                <a:solidFill>
                  <a:srgbClr val="DADADA"/>
                </a:solidFill>
                <a:latin typeface="Poppins"/>
                <a:ea typeface="Poppins"/>
                <a:cs typeface="Poppins"/>
                <a:sym typeface="Poppins"/>
              </a:rPr>
              <a:t>Data from NASPAA’s Annual Data Report</a:t>
            </a:r>
          </a:p>
        </p:txBody>
      </p:sp>
      <p:sp>
        <p:nvSpPr>
          <p:cNvPr name="AutoShape 4" id="4"/>
          <p:cNvSpPr/>
          <p:nvPr/>
        </p:nvSpPr>
        <p:spPr>
          <a:xfrm>
            <a:off x="3437836" y="6295831"/>
            <a:ext cx="11412328" cy="0"/>
          </a:xfrm>
          <a:prstGeom prst="line">
            <a:avLst/>
          </a:prstGeom>
          <a:ln cap="flat" w="38100">
            <a:solidFill>
              <a:srgbClr val="DADADA"/>
            </a:solidFill>
            <a:prstDash val="solid"/>
            <a:headEnd type="none" len="sm" w="sm"/>
            <a:tailEnd type="none" len="sm" w="sm"/>
          </a:ln>
        </p:spPr>
      </p:sp>
    </p:spTree>
  </p:cSld>
  <p:clrMapOvr>
    <a:masterClrMapping/>
  </p:clrMapOvr>
</p:sld>
</file>

<file path=ppt/slides/slide20.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827795" y="145934"/>
            <a:ext cx="19943591" cy="1568570"/>
            <a:chOff x="0" y="0"/>
            <a:chExt cx="5252633" cy="413121"/>
          </a:xfrm>
        </p:grpSpPr>
        <p:sp>
          <p:nvSpPr>
            <p:cNvPr name="Freeform 3" id="3"/>
            <p:cNvSpPr/>
            <p:nvPr/>
          </p:nvSpPr>
          <p:spPr>
            <a:xfrm flipH="false" flipV="false" rot="0">
              <a:off x="0" y="0"/>
              <a:ext cx="5252633" cy="413121"/>
            </a:xfrm>
            <a:custGeom>
              <a:avLst/>
              <a:gdLst/>
              <a:ahLst/>
              <a:cxnLst/>
              <a:rect r="r" b="b" t="t" l="l"/>
              <a:pathLst>
                <a:path h="413121" w="5252633">
                  <a:moveTo>
                    <a:pt x="0" y="0"/>
                  </a:moveTo>
                  <a:lnTo>
                    <a:pt x="5252633" y="0"/>
                  </a:lnTo>
                  <a:lnTo>
                    <a:pt x="5252633" y="413121"/>
                  </a:lnTo>
                  <a:lnTo>
                    <a:pt x="0" y="413121"/>
                  </a:lnTo>
                  <a:close/>
                </a:path>
              </a:pathLst>
            </a:custGeom>
            <a:solidFill>
              <a:srgbClr val="1E3262"/>
            </a:solidFill>
          </p:spPr>
        </p:sp>
        <p:sp>
          <p:nvSpPr>
            <p:cNvPr name="TextBox 4" id="4"/>
            <p:cNvSpPr txBox="true"/>
            <p:nvPr/>
          </p:nvSpPr>
          <p:spPr>
            <a:xfrm>
              <a:off x="0" y="-57150"/>
              <a:ext cx="5252633" cy="470271"/>
            </a:xfrm>
            <a:prstGeom prst="rect">
              <a:avLst/>
            </a:prstGeom>
          </p:spPr>
          <p:txBody>
            <a:bodyPr anchor="ctr" rtlCol="false" tIns="50800" lIns="50800" bIns="50800" rIns="50800"/>
            <a:lstStyle/>
            <a:p>
              <a:pPr algn="ctr">
                <a:lnSpc>
                  <a:spcPts val="2659"/>
                </a:lnSpc>
              </a:pPr>
            </a:p>
          </p:txBody>
        </p:sp>
      </p:grpSp>
      <p:sp>
        <p:nvSpPr>
          <p:cNvPr name="Freeform 5" id="5"/>
          <p:cNvSpPr/>
          <p:nvPr/>
        </p:nvSpPr>
        <p:spPr>
          <a:xfrm flipH="false" flipV="false" rot="0">
            <a:off x="1712019" y="2074548"/>
            <a:ext cx="14863961" cy="7870514"/>
          </a:xfrm>
          <a:custGeom>
            <a:avLst/>
            <a:gdLst/>
            <a:ahLst/>
            <a:cxnLst/>
            <a:rect r="r" b="b" t="t" l="l"/>
            <a:pathLst>
              <a:path h="7870514" w="14863961">
                <a:moveTo>
                  <a:pt x="0" y="0"/>
                </a:moveTo>
                <a:lnTo>
                  <a:pt x="14863962" y="0"/>
                </a:lnTo>
                <a:lnTo>
                  <a:pt x="14863962" y="7870514"/>
                </a:lnTo>
                <a:lnTo>
                  <a:pt x="0" y="7870514"/>
                </a:lnTo>
                <a:lnTo>
                  <a:pt x="0" y="0"/>
                </a:lnTo>
                <a:close/>
              </a:path>
            </a:pathLst>
          </a:custGeom>
          <a:blipFill>
            <a:blip r:embed="rId2"/>
            <a:stretch>
              <a:fillRect l="-8055" t="-706" r="-1326" b="-1913"/>
            </a:stretch>
          </a:blipFill>
        </p:spPr>
      </p:sp>
      <p:grpSp>
        <p:nvGrpSpPr>
          <p:cNvPr name="Group 6" id="6"/>
          <p:cNvGrpSpPr/>
          <p:nvPr/>
        </p:nvGrpSpPr>
        <p:grpSpPr>
          <a:xfrm rot="0">
            <a:off x="15029217" y="9445858"/>
            <a:ext cx="5497473" cy="1992001"/>
            <a:chOff x="0" y="0"/>
            <a:chExt cx="1447894" cy="524642"/>
          </a:xfrm>
        </p:grpSpPr>
        <p:sp>
          <p:nvSpPr>
            <p:cNvPr name="Freeform 7" id="7"/>
            <p:cNvSpPr/>
            <p:nvPr/>
          </p:nvSpPr>
          <p:spPr>
            <a:xfrm flipH="false" flipV="false" rot="0">
              <a:off x="0" y="0"/>
              <a:ext cx="1447894" cy="524642"/>
            </a:xfrm>
            <a:custGeom>
              <a:avLst/>
              <a:gdLst/>
              <a:ahLst/>
              <a:cxnLst/>
              <a:rect r="r" b="b" t="t" l="l"/>
              <a:pathLst>
                <a:path h="524642" w="1447894">
                  <a:moveTo>
                    <a:pt x="0" y="0"/>
                  </a:moveTo>
                  <a:lnTo>
                    <a:pt x="1447894" y="0"/>
                  </a:lnTo>
                  <a:lnTo>
                    <a:pt x="1447894" y="524642"/>
                  </a:lnTo>
                  <a:lnTo>
                    <a:pt x="0" y="524642"/>
                  </a:lnTo>
                  <a:close/>
                </a:path>
              </a:pathLst>
            </a:custGeom>
            <a:solidFill>
              <a:srgbClr val="1E3262"/>
            </a:solidFill>
          </p:spPr>
        </p:sp>
        <p:sp>
          <p:nvSpPr>
            <p:cNvPr name="TextBox 8" id="8"/>
            <p:cNvSpPr txBox="true"/>
            <p:nvPr/>
          </p:nvSpPr>
          <p:spPr>
            <a:xfrm>
              <a:off x="0" y="-57150"/>
              <a:ext cx="1447894" cy="581792"/>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573025" y="179649"/>
            <a:ext cx="17540158" cy="1386840"/>
          </a:xfrm>
          <a:prstGeom prst="rect">
            <a:avLst/>
          </a:prstGeom>
        </p:spPr>
        <p:txBody>
          <a:bodyPr anchor="t" rtlCol="false" tIns="0" lIns="0" bIns="0" rIns="0">
            <a:spAutoFit/>
          </a:bodyPr>
          <a:lstStyle/>
          <a:p>
            <a:pPr algn="ctr">
              <a:lnSpc>
                <a:spcPts val="5459"/>
              </a:lnSpc>
              <a:spcBef>
                <a:spcPct val="0"/>
              </a:spcBef>
            </a:pPr>
            <a:r>
              <a:rPr lang="en-US" sz="3900">
                <a:solidFill>
                  <a:srgbClr val="DADADA"/>
                </a:solidFill>
                <a:latin typeface="Poppins"/>
                <a:ea typeface="Poppins"/>
                <a:cs typeface="Poppins"/>
                <a:sym typeface="Poppins"/>
              </a:rPr>
              <a:t>Overall Percentage of International Students in the Program | Expected Percentage for Fall 2026 compared to Percentage for Fall 2025</a:t>
            </a:r>
          </a:p>
        </p:txBody>
      </p:sp>
      <p:sp>
        <p:nvSpPr>
          <p:cNvPr name="TextBox 10" id="10"/>
          <p:cNvSpPr txBox="true"/>
          <p:nvPr/>
        </p:nvSpPr>
        <p:spPr>
          <a:xfrm rot="0">
            <a:off x="15140817" y="9576763"/>
            <a:ext cx="3147183" cy="368299"/>
          </a:xfrm>
          <a:prstGeom prst="rect">
            <a:avLst/>
          </a:prstGeom>
        </p:spPr>
        <p:txBody>
          <a:bodyPr anchor="t" rtlCol="false" tIns="0" lIns="0" bIns="0" rIns="0">
            <a:spAutoFit/>
          </a:bodyPr>
          <a:lstStyle/>
          <a:p>
            <a:pPr algn="l">
              <a:lnSpc>
                <a:spcPts val="2800"/>
              </a:lnSpc>
              <a:spcBef>
                <a:spcPct val="0"/>
              </a:spcBef>
            </a:pPr>
            <a:r>
              <a:rPr lang="en-US" sz="2000">
                <a:solidFill>
                  <a:srgbClr val="DADADA"/>
                </a:solidFill>
                <a:latin typeface="Poppins"/>
                <a:ea typeface="Poppins"/>
                <a:cs typeface="Poppins"/>
                <a:sym typeface="Poppins"/>
              </a:rPr>
              <a:t>84 Program Responses</a:t>
            </a:r>
          </a:p>
        </p:txBody>
      </p:sp>
    </p:spTree>
  </p:cSld>
  <p:clrMapOvr>
    <a:masterClrMapping/>
  </p:clrMapOvr>
</p:sld>
</file>

<file path=ppt/slides/slide21.xml><?xml version="1.0" encoding="utf-8"?>
<p:sld xmlns:p="http://schemas.openxmlformats.org/presentationml/2006/main" xmlns:a="http://schemas.openxmlformats.org/drawingml/2006/main">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0" y="0"/>
            <a:ext cx="18307312" cy="1204258"/>
            <a:chOff x="0" y="0"/>
            <a:chExt cx="4821679" cy="317171"/>
          </a:xfrm>
        </p:grpSpPr>
        <p:sp>
          <p:nvSpPr>
            <p:cNvPr name="Freeform 3" id="3"/>
            <p:cNvSpPr/>
            <p:nvPr/>
          </p:nvSpPr>
          <p:spPr>
            <a:xfrm flipH="false" flipV="false" rot="0">
              <a:off x="0" y="0"/>
              <a:ext cx="4821679" cy="317171"/>
            </a:xfrm>
            <a:custGeom>
              <a:avLst/>
              <a:gdLst/>
              <a:ahLst/>
              <a:cxnLst/>
              <a:rect r="r" b="b" t="t" l="l"/>
              <a:pathLst>
                <a:path h="317171" w="4821679">
                  <a:moveTo>
                    <a:pt x="0" y="0"/>
                  </a:moveTo>
                  <a:lnTo>
                    <a:pt x="4821679" y="0"/>
                  </a:lnTo>
                  <a:lnTo>
                    <a:pt x="4821679" y="317171"/>
                  </a:lnTo>
                  <a:lnTo>
                    <a:pt x="0" y="317171"/>
                  </a:lnTo>
                  <a:close/>
                </a:path>
              </a:pathLst>
            </a:custGeom>
            <a:solidFill>
              <a:srgbClr val="1D3161"/>
            </a:solidFill>
          </p:spPr>
        </p:sp>
        <p:sp>
          <p:nvSpPr>
            <p:cNvPr name="TextBox 4" id="4"/>
            <p:cNvSpPr txBox="true"/>
            <p:nvPr/>
          </p:nvSpPr>
          <p:spPr>
            <a:xfrm>
              <a:off x="0" y="-95250"/>
              <a:ext cx="4821679" cy="412421"/>
            </a:xfrm>
            <a:prstGeom prst="rect">
              <a:avLst/>
            </a:prstGeom>
          </p:spPr>
          <p:txBody>
            <a:bodyPr anchor="ctr" rtlCol="false" tIns="50800" lIns="50800" bIns="50800" rIns="50800"/>
            <a:lstStyle/>
            <a:p>
              <a:pPr algn="ctr">
                <a:lnSpc>
                  <a:spcPts val="4899"/>
                </a:lnSpc>
              </a:pPr>
            </a:p>
          </p:txBody>
        </p:sp>
      </p:grpSp>
      <p:grpSp>
        <p:nvGrpSpPr>
          <p:cNvPr name="Group 5" id="5"/>
          <p:cNvGrpSpPr/>
          <p:nvPr/>
        </p:nvGrpSpPr>
        <p:grpSpPr>
          <a:xfrm rot="0">
            <a:off x="2026961" y="1360613"/>
            <a:ext cx="5763665" cy="3173509"/>
            <a:chOff x="0" y="0"/>
            <a:chExt cx="1338144" cy="736790"/>
          </a:xfrm>
        </p:grpSpPr>
        <p:sp>
          <p:nvSpPr>
            <p:cNvPr name="Freeform 6" id="6"/>
            <p:cNvSpPr/>
            <p:nvPr/>
          </p:nvSpPr>
          <p:spPr>
            <a:xfrm flipH="false" flipV="false" rot="0">
              <a:off x="0" y="0"/>
              <a:ext cx="1338144" cy="736790"/>
            </a:xfrm>
            <a:custGeom>
              <a:avLst/>
              <a:gdLst/>
              <a:ahLst/>
              <a:cxnLst/>
              <a:rect r="r" b="b" t="t" l="l"/>
              <a:pathLst>
                <a:path h="736790" w="1338144">
                  <a:moveTo>
                    <a:pt x="0" y="0"/>
                  </a:moveTo>
                  <a:lnTo>
                    <a:pt x="1338144" y="0"/>
                  </a:lnTo>
                  <a:lnTo>
                    <a:pt x="1338144" y="736790"/>
                  </a:lnTo>
                  <a:lnTo>
                    <a:pt x="0" y="736790"/>
                  </a:lnTo>
                  <a:close/>
                </a:path>
              </a:pathLst>
            </a:custGeom>
            <a:solidFill>
              <a:srgbClr val="1D3161"/>
            </a:solidFill>
          </p:spPr>
        </p:sp>
        <p:sp>
          <p:nvSpPr>
            <p:cNvPr name="TextBox 7" id="7"/>
            <p:cNvSpPr txBox="true"/>
            <p:nvPr/>
          </p:nvSpPr>
          <p:spPr>
            <a:xfrm>
              <a:off x="0" y="-95250"/>
              <a:ext cx="1338144" cy="832040"/>
            </a:xfrm>
            <a:prstGeom prst="rect">
              <a:avLst/>
            </a:prstGeom>
          </p:spPr>
          <p:txBody>
            <a:bodyPr anchor="ctr" rtlCol="false" tIns="50800" lIns="50800" bIns="50800" rIns="50800"/>
            <a:lstStyle/>
            <a:p>
              <a:pPr algn="ctr">
                <a:lnSpc>
                  <a:spcPts val="4899"/>
                </a:lnSpc>
              </a:pPr>
            </a:p>
          </p:txBody>
        </p:sp>
      </p:grpSp>
      <p:sp>
        <p:nvSpPr>
          <p:cNvPr name="TextBox 8" id="8"/>
          <p:cNvSpPr txBox="true"/>
          <p:nvPr/>
        </p:nvSpPr>
        <p:spPr>
          <a:xfrm rot="0">
            <a:off x="1825117" y="1661948"/>
            <a:ext cx="6167354" cy="1234676"/>
          </a:xfrm>
          <a:prstGeom prst="rect">
            <a:avLst/>
          </a:prstGeom>
        </p:spPr>
        <p:txBody>
          <a:bodyPr anchor="t" rtlCol="false" tIns="0" lIns="0" bIns="0" rIns="0">
            <a:spAutoFit/>
          </a:bodyPr>
          <a:lstStyle/>
          <a:p>
            <a:pPr algn="ctr">
              <a:lnSpc>
                <a:spcPts val="9616"/>
              </a:lnSpc>
              <a:spcBef>
                <a:spcPct val="0"/>
              </a:spcBef>
            </a:pPr>
            <a:r>
              <a:rPr lang="en-US" sz="6869">
                <a:solidFill>
                  <a:srgbClr val="DADADA"/>
                </a:solidFill>
                <a:latin typeface="Poppins"/>
                <a:ea typeface="Poppins"/>
                <a:cs typeface="Poppins"/>
                <a:sym typeface="Poppins"/>
              </a:rPr>
              <a:t>52.15%</a:t>
            </a:r>
          </a:p>
        </p:txBody>
      </p:sp>
      <p:sp>
        <p:nvSpPr>
          <p:cNvPr name="TextBox 9" id="9"/>
          <p:cNvSpPr txBox="true"/>
          <p:nvPr/>
        </p:nvSpPr>
        <p:spPr>
          <a:xfrm rot="0">
            <a:off x="1825117" y="2852118"/>
            <a:ext cx="6167354" cy="613247"/>
          </a:xfrm>
          <a:prstGeom prst="rect">
            <a:avLst/>
          </a:prstGeom>
        </p:spPr>
        <p:txBody>
          <a:bodyPr anchor="t" rtlCol="false" tIns="0" lIns="0" bIns="0" rIns="0">
            <a:spAutoFit/>
          </a:bodyPr>
          <a:lstStyle/>
          <a:p>
            <a:pPr algn="ctr">
              <a:lnSpc>
                <a:spcPts val="4808"/>
              </a:lnSpc>
              <a:spcBef>
                <a:spcPct val="0"/>
              </a:spcBef>
            </a:pPr>
            <a:r>
              <a:rPr lang="en-US" sz="3434">
                <a:solidFill>
                  <a:srgbClr val="DADADA"/>
                </a:solidFill>
                <a:latin typeface="Poppins"/>
                <a:ea typeface="Poppins"/>
                <a:cs typeface="Poppins"/>
                <a:sym typeface="Poppins"/>
              </a:rPr>
              <a:t>Average Yield Rate</a:t>
            </a:r>
          </a:p>
        </p:txBody>
      </p:sp>
      <p:sp>
        <p:nvSpPr>
          <p:cNvPr name="TextBox 10" id="10"/>
          <p:cNvSpPr txBox="true"/>
          <p:nvPr/>
        </p:nvSpPr>
        <p:spPr>
          <a:xfrm rot="0">
            <a:off x="250773" y="140166"/>
            <a:ext cx="17745063" cy="800102"/>
          </a:xfrm>
          <a:prstGeom prst="rect">
            <a:avLst/>
          </a:prstGeom>
        </p:spPr>
        <p:txBody>
          <a:bodyPr anchor="t" rtlCol="false" tIns="0" lIns="0" bIns="0" rIns="0">
            <a:spAutoFit/>
          </a:bodyPr>
          <a:lstStyle/>
          <a:p>
            <a:pPr algn="ctr">
              <a:lnSpc>
                <a:spcPts val="6299"/>
              </a:lnSpc>
              <a:spcBef>
                <a:spcPct val="0"/>
              </a:spcBef>
            </a:pPr>
            <a:r>
              <a:rPr lang="en-US" sz="4499">
                <a:solidFill>
                  <a:srgbClr val="DADADA"/>
                </a:solidFill>
                <a:latin typeface="Poppins"/>
                <a:ea typeface="Poppins"/>
                <a:cs typeface="Poppins"/>
                <a:sym typeface="Poppins"/>
              </a:rPr>
              <a:t>Program Yield Rates | Fall 2025</a:t>
            </a:r>
          </a:p>
        </p:txBody>
      </p:sp>
      <p:sp>
        <p:nvSpPr>
          <p:cNvPr name="TextBox 11" id="11"/>
          <p:cNvSpPr txBox="true"/>
          <p:nvPr/>
        </p:nvSpPr>
        <p:spPr>
          <a:xfrm rot="0">
            <a:off x="1825117" y="3563953"/>
            <a:ext cx="6167354" cy="306623"/>
          </a:xfrm>
          <a:prstGeom prst="rect">
            <a:avLst/>
          </a:prstGeom>
        </p:spPr>
        <p:txBody>
          <a:bodyPr anchor="t" rtlCol="false" tIns="0" lIns="0" bIns="0" rIns="0">
            <a:spAutoFit/>
          </a:bodyPr>
          <a:lstStyle/>
          <a:p>
            <a:pPr algn="ctr">
              <a:lnSpc>
                <a:spcPts val="2404"/>
              </a:lnSpc>
              <a:spcBef>
                <a:spcPct val="0"/>
              </a:spcBef>
            </a:pPr>
            <a:r>
              <a:rPr lang="en-US" sz="1717">
                <a:solidFill>
                  <a:srgbClr val="DADADA"/>
                </a:solidFill>
                <a:latin typeface="Poppins"/>
                <a:ea typeface="Poppins"/>
                <a:cs typeface="Poppins"/>
                <a:sym typeface="Poppins"/>
              </a:rPr>
              <a:t>72 Program Responses</a:t>
            </a:r>
          </a:p>
        </p:txBody>
      </p:sp>
      <p:grpSp>
        <p:nvGrpSpPr>
          <p:cNvPr name="Group 12" id="12"/>
          <p:cNvGrpSpPr/>
          <p:nvPr/>
        </p:nvGrpSpPr>
        <p:grpSpPr>
          <a:xfrm rot="0">
            <a:off x="2475379" y="4806759"/>
            <a:ext cx="4866831" cy="2458480"/>
            <a:chOff x="0" y="0"/>
            <a:chExt cx="1338144" cy="675963"/>
          </a:xfrm>
        </p:grpSpPr>
        <p:sp>
          <p:nvSpPr>
            <p:cNvPr name="Freeform 13" id="13"/>
            <p:cNvSpPr/>
            <p:nvPr/>
          </p:nvSpPr>
          <p:spPr>
            <a:xfrm flipH="false" flipV="false" rot="0">
              <a:off x="0" y="0"/>
              <a:ext cx="1338144" cy="675963"/>
            </a:xfrm>
            <a:custGeom>
              <a:avLst/>
              <a:gdLst/>
              <a:ahLst/>
              <a:cxnLst/>
              <a:rect r="r" b="b" t="t" l="l"/>
              <a:pathLst>
                <a:path h="675963" w="1338144">
                  <a:moveTo>
                    <a:pt x="0" y="0"/>
                  </a:moveTo>
                  <a:lnTo>
                    <a:pt x="1338144" y="0"/>
                  </a:lnTo>
                  <a:lnTo>
                    <a:pt x="1338144" y="675963"/>
                  </a:lnTo>
                  <a:lnTo>
                    <a:pt x="0" y="675963"/>
                  </a:lnTo>
                  <a:close/>
                </a:path>
              </a:pathLst>
            </a:custGeom>
            <a:solidFill>
              <a:srgbClr val="1D3161"/>
            </a:solidFill>
          </p:spPr>
        </p:sp>
        <p:sp>
          <p:nvSpPr>
            <p:cNvPr name="TextBox 14" id="14"/>
            <p:cNvSpPr txBox="true"/>
            <p:nvPr/>
          </p:nvSpPr>
          <p:spPr>
            <a:xfrm>
              <a:off x="0" y="-95250"/>
              <a:ext cx="1338144" cy="771213"/>
            </a:xfrm>
            <a:prstGeom prst="rect">
              <a:avLst/>
            </a:prstGeom>
          </p:spPr>
          <p:txBody>
            <a:bodyPr anchor="ctr" rtlCol="false" tIns="50800" lIns="50800" bIns="50800" rIns="50800"/>
            <a:lstStyle/>
            <a:p>
              <a:pPr algn="ctr">
                <a:lnSpc>
                  <a:spcPts val="4899"/>
                </a:lnSpc>
              </a:pPr>
            </a:p>
          </p:txBody>
        </p:sp>
      </p:grpSp>
      <p:sp>
        <p:nvSpPr>
          <p:cNvPr name="TextBox 15" id="15"/>
          <p:cNvSpPr txBox="true"/>
          <p:nvPr/>
        </p:nvSpPr>
        <p:spPr>
          <a:xfrm rot="0">
            <a:off x="2304941" y="4982848"/>
            <a:ext cx="5207706" cy="1053151"/>
          </a:xfrm>
          <a:prstGeom prst="rect">
            <a:avLst/>
          </a:prstGeom>
        </p:spPr>
        <p:txBody>
          <a:bodyPr anchor="t" rtlCol="false" tIns="0" lIns="0" bIns="0" rIns="0">
            <a:spAutoFit/>
          </a:bodyPr>
          <a:lstStyle/>
          <a:p>
            <a:pPr algn="ctr">
              <a:lnSpc>
                <a:spcPts val="8120"/>
              </a:lnSpc>
              <a:spcBef>
                <a:spcPct val="0"/>
              </a:spcBef>
            </a:pPr>
            <a:r>
              <a:rPr lang="en-US" sz="5800">
                <a:solidFill>
                  <a:srgbClr val="DADADA"/>
                </a:solidFill>
                <a:latin typeface="Poppins"/>
                <a:ea typeface="Poppins"/>
                <a:cs typeface="Poppins"/>
                <a:sym typeface="Poppins"/>
              </a:rPr>
              <a:t>53.54%</a:t>
            </a:r>
          </a:p>
        </p:txBody>
      </p:sp>
      <p:sp>
        <p:nvSpPr>
          <p:cNvPr name="TextBox 16" id="16"/>
          <p:cNvSpPr txBox="true"/>
          <p:nvPr/>
        </p:nvSpPr>
        <p:spPr>
          <a:xfrm rot="0">
            <a:off x="2304941" y="6002647"/>
            <a:ext cx="5207706" cy="513596"/>
          </a:xfrm>
          <a:prstGeom prst="rect">
            <a:avLst/>
          </a:prstGeom>
        </p:spPr>
        <p:txBody>
          <a:bodyPr anchor="t" rtlCol="false" tIns="0" lIns="0" bIns="0" rIns="0">
            <a:spAutoFit/>
          </a:bodyPr>
          <a:lstStyle/>
          <a:p>
            <a:pPr algn="ctr">
              <a:lnSpc>
                <a:spcPts val="4060"/>
              </a:lnSpc>
              <a:spcBef>
                <a:spcPct val="0"/>
              </a:spcBef>
            </a:pPr>
            <a:r>
              <a:rPr lang="en-US" sz="2900">
                <a:solidFill>
                  <a:srgbClr val="DADADA"/>
                </a:solidFill>
                <a:latin typeface="Poppins"/>
                <a:ea typeface="Poppins"/>
                <a:cs typeface="Poppins"/>
                <a:sym typeface="Poppins"/>
              </a:rPr>
              <a:t>MPA Average Yield Rate</a:t>
            </a:r>
          </a:p>
        </p:txBody>
      </p:sp>
      <p:sp>
        <p:nvSpPr>
          <p:cNvPr name="TextBox 17" id="17"/>
          <p:cNvSpPr txBox="true"/>
          <p:nvPr/>
        </p:nvSpPr>
        <p:spPr>
          <a:xfrm rot="0">
            <a:off x="2304941" y="6601605"/>
            <a:ext cx="5207706" cy="256797"/>
          </a:xfrm>
          <a:prstGeom prst="rect">
            <a:avLst/>
          </a:prstGeom>
        </p:spPr>
        <p:txBody>
          <a:bodyPr anchor="t" rtlCol="false" tIns="0" lIns="0" bIns="0" rIns="0">
            <a:spAutoFit/>
          </a:bodyPr>
          <a:lstStyle/>
          <a:p>
            <a:pPr algn="ctr">
              <a:lnSpc>
                <a:spcPts val="2030"/>
              </a:lnSpc>
              <a:spcBef>
                <a:spcPct val="0"/>
              </a:spcBef>
            </a:pPr>
            <a:r>
              <a:rPr lang="en-US" sz="1450">
                <a:solidFill>
                  <a:srgbClr val="DADADA"/>
                </a:solidFill>
                <a:latin typeface="Poppins"/>
                <a:ea typeface="Poppins"/>
                <a:cs typeface="Poppins"/>
                <a:sym typeface="Poppins"/>
              </a:rPr>
              <a:t>59 Program Responses</a:t>
            </a:r>
          </a:p>
        </p:txBody>
      </p:sp>
      <p:grpSp>
        <p:nvGrpSpPr>
          <p:cNvPr name="Group 18" id="18"/>
          <p:cNvGrpSpPr/>
          <p:nvPr/>
        </p:nvGrpSpPr>
        <p:grpSpPr>
          <a:xfrm rot="0">
            <a:off x="2475379" y="7537875"/>
            <a:ext cx="4866831" cy="2414235"/>
            <a:chOff x="0" y="0"/>
            <a:chExt cx="1338144" cy="663798"/>
          </a:xfrm>
        </p:grpSpPr>
        <p:sp>
          <p:nvSpPr>
            <p:cNvPr name="Freeform 19" id="19"/>
            <p:cNvSpPr/>
            <p:nvPr/>
          </p:nvSpPr>
          <p:spPr>
            <a:xfrm flipH="false" flipV="false" rot="0">
              <a:off x="0" y="0"/>
              <a:ext cx="1338144" cy="663798"/>
            </a:xfrm>
            <a:custGeom>
              <a:avLst/>
              <a:gdLst/>
              <a:ahLst/>
              <a:cxnLst/>
              <a:rect r="r" b="b" t="t" l="l"/>
              <a:pathLst>
                <a:path h="663798" w="1338144">
                  <a:moveTo>
                    <a:pt x="0" y="0"/>
                  </a:moveTo>
                  <a:lnTo>
                    <a:pt x="1338144" y="0"/>
                  </a:lnTo>
                  <a:lnTo>
                    <a:pt x="1338144" y="663798"/>
                  </a:lnTo>
                  <a:lnTo>
                    <a:pt x="0" y="663798"/>
                  </a:lnTo>
                  <a:close/>
                </a:path>
              </a:pathLst>
            </a:custGeom>
            <a:solidFill>
              <a:srgbClr val="1D3161"/>
            </a:solidFill>
          </p:spPr>
        </p:sp>
        <p:sp>
          <p:nvSpPr>
            <p:cNvPr name="TextBox 20" id="20"/>
            <p:cNvSpPr txBox="true"/>
            <p:nvPr/>
          </p:nvSpPr>
          <p:spPr>
            <a:xfrm>
              <a:off x="0" y="-95250"/>
              <a:ext cx="1338144" cy="759048"/>
            </a:xfrm>
            <a:prstGeom prst="rect">
              <a:avLst/>
            </a:prstGeom>
          </p:spPr>
          <p:txBody>
            <a:bodyPr anchor="ctr" rtlCol="false" tIns="50800" lIns="50800" bIns="50800" rIns="50800"/>
            <a:lstStyle/>
            <a:p>
              <a:pPr algn="ctr">
                <a:lnSpc>
                  <a:spcPts val="4899"/>
                </a:lnSpc>
              </a:pPr>
            </a:p>
          </p:txBody>
        </p:sp>
      </p:grpSp>
      <p:sp>
        <p:nvSpPr>
          <p:cNvPr name="TextBox 21" id="21"/>
          <p:cNvSpPr txBox="true"/>
          <p:nvPr/>
        </p:nvSpPr>
        <p:spPr>
          <a:xfrm rot="0">
            <a:off x="2304941" y="7691842"/>
            <a:ext cx="5207706" cy="1053151"/>
          </a:xfrm>
          <a:prstGeom prst="rect">
            <a:avLst/>
          </a:prstGeom>
        </p:spPr>
        <p:txBody>
          <a:bodyPr anchor="t" rtlCol="false" tIns="0" lIns="0" bIns="0" rIns="0">
            <a:spAutoFit/>
          </a:bodyPr>
          <a:lstStyle/>
          <a:p>
            <a:pPr algn="ctr">
              <a:lnSpc>
                <a:spcPts val="8120"/>
              </a:lnSpc>
              <a:spcBef>
                <a:spcPct val="0"/>
              </a:spcBef>
            </a:pPr>
            <a:r>
              <a:rPr lang="en-US" sz="5800">
                <a:solidFill>
                  <a:srgbClr val="DADADA"/>
                </a:solidFill>
                <a:latin typeface="Poppins"/>
                <a:ea typeface="Poppins"/>
                <a:cs typeface="Poppins"/>
                <a:sym typeface="Poppins"/>
              </a:rPr>
              <a:t>45.00%</a:t>
            </a:r>
          </a:p>
        </p:txBody>
      </p:sp>
      <p:sp>
        <p:nvSpPr>
          <p:cNvPr name="TextBox 22" id="22"/>
          <p:cNvSpPr txBox="true"/>
          <p:nvPr/>
        </p:nvSpPr>
        <p:spPr>
          <a:xfrm rot="0">
            <a:off x="2304941" y="8711641"/>
            <a:ext cx="5207706" cy="513596"/>
          </a:xfrm>
          <a:prstGeom prst="rect">
            <a:avLst/>
          </a:prstGeom>
        </p:spPr>
        <p:txBody>
          <a:bodyPr anchor="t" rtlCol="false" tIns="0" lIns="0" bIns="0" rIns="0">
            <a:spAutoFit/>
          </a:bodyPr>
          <a:lstStyle/>
          <a:p>
            <a:pPr algn="ctr">
              <a:lnSpc>
                <a:spcPts val="4060"/>
              </a:lnSpc>
              <a:spcBef>
                <a:spcPct val="0"/>
              </a:spcBef>
            </a:pPr>
            <a:r>
              <a:rPr lang="en-US" sz="2900">
                <a:solidFill>
                  <a:srgbClr val="DADADA"/>
                </a:solidFill>
                <a:latin typeface="Poppins"/>
                <a:ea typeface="Poppins"/>
                <a:cs typeface="Poppins"/>
                <a:sym typeface="Poppins"/>
              </a:rPr>
              <a:t>MPP Average Yield Rate</a:t>
            </a:r>
          </a:p>
        </p:txBody>
      </p:sp>
      <p:sp>
        <p:nvSpPr>
          <p:cNvPr name="TextBox 23" id="23"/>
          <p:cNvSpPr txBox="true"/>
          <p:nvPr/>
        </p:nvSpPr>
        <p:spPr>
          <a:xfrm rot="0">
            <a:off x="2304941" y="9310599"/>
            <a:ext cx="5207706" cy="256797"/>
          </a:xfrm>
          <a:prstGeom prst="rect">
            <a:avLst/>
          </a:prstGeom>
        </p:spPr>
        <p:txBody>
          <a:bodyPr anchor="t" rtlCol="false" tIns="0" lIns="0" bIns="0" rIns="0">
            <a:spAutoFit/>
          </a:bodyPr>
          <a:lstStyle/>
          <a:p>
            <a:pPr algn="ctr">
              <a:lnSpc>
                <a:spcPts val="2030"/>
              </a:lnSpc>
              <a:spcBef>
                <a:spcPct val="0"/>
              </a:spcBef>
            </a:pPr>
            <a:r>
              <a:rPr lang="en-US" sz="1450">
                <a:solidFill>
                  <a:srgbClr val="DADADA"/>
                </a:solidFill>
                <a:latin typeface="Poppins"/>
                <a:ea typeface="Poppins"/>
                <a:cs typeface="Poppins"/>
                <a:sym typeface="Poppins"/>
              </a:rPr>
              <a:t>15 Program Responses</a:t>
            </a:r>
          </a:p>
        </p:txBody>
      </p:sp>
      <p:sp>
        <p:nvSpPr>
          <p:cNvPr name="TextBox 24" id="24"/>
          <p:cNvSpPr txBox="true"/>
          <p:nvPr/>
        </p:nvSpPr>
        <p:spPr>
          <a:xfrm rot="0">
            <a:off x="10952455" y="9193256"/>
            <a:ext cx="5207706" cy="256797"/>
          </a:xfrm>
          <a:prstGeom prst="rect">
            <a:avLst/>
          </a:prstGeom>
        </p:spPr>
        <p:txBody>
          <a:bodyPr anchor="t" rtlCol="false" tIns="0" lIns="0" bIns="0" rIns="0">
            <a:spAutoFit/>
          </a:bodyPr>
          <a:lstStyle/>
          <a:p>
            <a:pPr algn="ctr">
              <a:lnSpc>
                <a:spcPts val="2030"/>
              </a:lnSpc>
              <a:spcBef>
                <a:spcPct val="0"/>
              </a:spcBef>
            </a:pPr>
            <a:r>
              <a:rPr lang="en-US" sz="1450">
                <a:solidFill>
                  <a:srgbClr val="DADADA"/>
                </a:solidFill>
                <a:latin typeface="Poppins"/>
                <a:ea typeface="Poppins"/>
                <a:cs typeface="Poppins"/>
                <a:sym typeface="Poppins"/>
              </a:rPr>
              <a:t>72 Program Responses</a:t>
            </a:r>
          </a:p>
        </p:txBody>
      </p:sp>
      <p:grpSp>
        <p:nvGrpSpPr>
          <p:cNvPr name="Group 25" id="25"/>
          <p:cNvGrpSpPr/>
          <p:nvPr/>
        </p:nvGrpSpPr>
        <p:grpSpPr>
          <a:xfrm rot="0">
            <a:off x="10519616" y="1360613"/>
            <a:ext cx="5763665" cy="3173509"/>
            <a:chOff x="0" y="0"/>
            <a:chExt cx="1338144" cy="736790"/>
          </a:xfrm>
        </p:grpSpPr>
        <p:sp>
          <p:nvSpPr>
            <p:cNvPr name="Freeform 26" id="26"/>
            <p:cNvSpPr/>
            <p:nvPr/>
          </p:nvSpPr>
          <p:spPr>
            <a:xfrm flipH="false" flipV="false" rot="0">
              <a:off x="0" y="0"/>
              <a:ext cx="1338144" cy="736790"/>
            </a:xfrm>
            <a:custGeom>
              <a:avLst/>
              <a:gdLst/>
              <a:ahLst/>
              <a:cxnLst/>
              <a:rect r="r" b="b" t="t" l="l"/>
              <a:pathLst>
                <a:path h="736790" w="1338144">
                  <a:moveTo>
                    <a:pt x="0" y="0"/>
                  </a:moveTo>
                  <a:lnTo>
                    <a:pt x="1338144" y="0"/>
                  </a:lnTo>
                  <a:lnTo>
                    <a:pt x="1338144" y="736790"/>
                  </a:lnTo>
                  <a:lnTo>
                    <a:pt x="0" y="736790"/>
                  </a:lnTo>
                  <a:close/>
                </a:path>
              </a:pathLst>
            </a:custGeom>
            <a:solidFill>
              <a:srgbClr val="1D3161"/>
            </a:solidFill>
          </p:spPr>
        </p:sp>
        <p:sp>
          <p:nvSpPr>
            <p:cNvPr name="TextBox 27" id="27"/>
            <p:cNvSpPr txBox="true"/>
            <p:nvPr/>
          </p:nvSpPr>
          <p:spPr>
            <a:xfrm>
              <a:off x="0" y="-95250"/>
              <a:ext cx="1338144" cy="832040"/>
            </a:xfrm>
            <a:prstGeom prst="rect">
              <a:avLst/>
            </a:prstGeom>
          </p:spPr>
          <p:txBody>
            <a:bodyPr anchor="ctr" rtlCol="false" tIns="50800" lIns="50800" bIns="50800" rIns="50800"/>
            <a:lstStyle/>
            <a:p>
              <a:pPr algn="ctr">
                <a:lnSpc>
                  <a:spcPts val="4899"/>
                </a:lnSpc>
              </a:pPr>
            </a:p>
          </p:txBody>
        </p:sp>
      </p:grpSp>
      <p:sp>
        <p:nvSpPr>
          <p:cNvPr name="TextBox 28" id="28"/>
          <p:cNvSpPr txBox="true"/>
          <p:nvPr/>
        </p:nvSpPr>
        <p:spPr>
          <a:xfrm rot="0">
            <a:off x="10317771" y="1661948"/>
            <a:ext cx="6167354" cy="1234676"/>
          </a:xfrm>
          <a:prstGeom prst="rect">
            <a:avLst/>
          </a:prstGeom>
        </p:spPr>
        <p:txBody>
          <a:bodyPr anchor="t" rtlCol="false" tIns="0" lIns="0" bIns="0" rIns="0">
            <a:spAutoFit/>
          </a:bodyPr>
          <a:lstStyle/>
          <a:p>
            <a:pPr algn="ctr">
              <a:lnSpc>
                <a:spcPts val="9616"/>
              </a:lnSpc>
              <a:spcBef>
                <a:spcPct val="0"/>
              </a:spcBef>
            </a:pPr>
            <a:r>
              <a:rPr lang="en-US" sz="6869">
                <a:solidFill>
                  <a:srgbClr val="DADADA"/>
                </a:solidFill>
                <a:latin typeface="Poppins"/>
                <a:ea typeface="Poppins"/>
                <a:cs typeface="Poppins"/>
                <a:sym typeface="Poppins"/>
              </a:rPr>
              <a:t>56.50%</a:t>
            </a:r>
          </a:p>
        </p:txBody>
      </p:sp>
      <p:sp>
        <p:nvSpPr>
          <p:cNvPr name="TextBox 29" id="29"/>
          <p:cNvSpPr txBox="true"/>
          <p:nvPr/>
        </p:nvSpPr>
        <p:spPr>
          <a:xfrm rot="0">
            <a:off x="10317771" y="2852118"/>
            <a:ext cx="6167354" cy="613247"/>
          </a:xfrm>
          <a:prstGeom prst="rect">
            <a:avLst/>
          </a:prstGeom>
        </p:spPr>
        <p:txBody>
          <a:bodyPr anchor="t" rtlCol="false" tIns="0" lIns="0" bIns="0" rIns="0">
            <a:spAutoFit/>
          </a:bodyPr>
          <a:lstStyle/>
          <a:p>
            <a:pPr algn="ctr">
              <a:lnSpc>
                <a:spcPts val="4808"/>
              </a:lnSpc>
              <a:spcBef>
                <a:spcPct val="0"/>
              </a:spcBef>
            </a:pPr>
            <a:r>
              <a:rPr lang="en-US" sz="3434">
                <a:solidFill>
                  <a:srgbClr val="DADADA"/>
                </a:solidFill>
                <a:latin typeface="Poppins"/>
                <a:ea typeface="Poppins"/>
                <a:cs typeface="Poppins"/>
                <a:sym typeface="Poppins"/>
              </a:rPr>
              <a:t>Median Yield Rate</a:t>
            </a:r>
          </a:p>
        </p:txBody>
      </p:sp>
      <p:sp>
        <p:nvSpPr>
          <p:cNvPr name="TextBox 30" id="30"/>
          <p:cNvSpPr txBox="true"/>
          <p:nvPr/>
        </p:nvSpPr>
        <p:spPr>
          <a:xfrm rot="0">
            <a:off x="10317771" y="3563953"/>
            <a:ext cx="6167354" cy="306623"/>
          </a:xfrm>
          <a:prstGeom prst="rect">
            <a:avLst/>
          </a:prstGeom>
        </p:spPr>
        <p:txBody>
          <a:bodyPr anchor="t" rtlCol="false" tIns="0" lIns="0" bIns="0" rIns="0">
            <a:spAutoFit/>
          </a:bodyPr>
          <a:lstStyle/>
          <a:p>
            <a:pPr algn="ctr">
              <a:lnSpc>
                <a:spcPts val="2404"/>
              </a:lnSpc>
              <a:spcBef>
                <a:spcPct val="0"/>
              </a:spcBef>
            </a:pPr>
            <a:r>
              <a:rPr lang="en-US" sz="1717">
                <a:solidFill>
                  <a:srgbClr val="DADADA"/>
                </a:solidFill>
                <a:latin typeface="Poppins"/>
                <a:ea typeface="Poppins"/>
                <a:cs typeface="Poppins"/>
                <a:sym typeface="Poppins"/>
              </a:rPr>
              <a:t>72 Program Responses</a:t>
            </a:r>
          </a:p>
        </p:txBody>
      </p:sp>
      <p:grpSp>
        <p:nvGrpSpPr>
          <p:cNvPr name="Group 31" id="31"/>
          <p:cNvGrpSpPr/>
          <p:nvPr/>
        </p:nvGrpSpPr>
        <p:grpSpPr>
          <a:xfrm rot="0">
            <a:off x="10968033" y="4806759"/>
            <a:ext cx="4866831" cy="2458480"/>
            <a:chOff x="0" y="0"/>
            <a:chExt cx="1338144" cy="675963"/>
          </a:xfrm>
        </p:grpSpPr>
        <p:sp>
          <p:nvSpPr>
            <p:cNvPr name="Freeform 32" id="32"/>
            <p:cNvSpPr/>
            <p:nvPr/>
          </p:nvSpPr>
          <p:spPr>
            <a:xfrm flipH="false" flipV="false" rot="0">
              <a:off x="0" y="0"/>
              <a:ext cx="1338144" cy="675963"/>
            </a:xfrm>
            <a:custGeom>
              <a:avLst/>
              <a:gdLst/>
              <a:ahLst/>
              <a:cxnLst/>
              <a:rect r="r" b="b" t="t" l="l"/>
              <a:pathLst>
                <a:path h="675963" w="1338144">
                  <a:moveTo>
                    <a:pt x="0" y="0"/>
                  </a:moveTo>
                  <a:lnTo>
                    <a:pt x="1338144" y="0"/>
                  </a:lnTo>
                  <a:lnTo>
                    <a:pt x="1338144" y="675963"/>
                  </a:lnTo>
                  <a:lnTo>
                    <a:pt x="0" y="675963"/>
                  </a:lnTo>
                  <a:close/>
                </a:path>
              </a:pathLst>
            </a:custGeom>
            <a:solidFill>
              <a:srgbClr val="1D3161"/>
            </a:solidFill>
          </p:spPr>
        </p:sp>
        <p:sp>
          <p:nvSpPr>
            <p:cNvPr name="TextBox 33" id="33"/>
            <p:cNvSpPr txBox="true"/>
            <p:nvPr/>
          </p:nvSpPr>
          <p:spPr>
            <a:xfrm>
              <a:off x="0" y="-95250"/>
              <a:ext cx="1338144" cy="771213"/>
            </a:xfrm>
            <a:prstGeom prst="rect">
              <a:avLst/>
            </a:prstGeom>
          </p:spPr>
          <p:txBody>
            <a:bodyPr anchor="ctr" rtlCol="false" tIns="50800" lIns="50800" bIns="50800" rIns="50800"/>
            <a:lstStyle/>
            <a:p>
              <a:pPr algn="ctr">
                <a:lnSpc>
                  <a:spcPts val="4899"/>
                </a:lnSpc>
              </a:pPr>
            </a:p>
          </p:txBody>
        </p:sp>
      </p:grpSp>
      <p:sp>
        <p:nvSpPr>
          <p:cNvPr name="TextBox 34" id="34"/>
          <p:cNvSpPr txBox="true"/>
          <p:nvPr/>
        </p:nvSpPr>
        <p:spPr>
          <a:xfrm rot="0">
            <a:off x="10797596" y="4982848"/>
            <a:ext cx="5207706" cy="1053151"/>
          </a:xfrm>
          <a:prstGeom prst="rect">
            <a:avLst/>
          </a:prstGeom>
        </p:spPr>
        <p:txBody>
          <a:bodyPr anchor="t" rtlCol="false" tIns="0" lIns="0" bIns="0" rIns="0">
            <a:spAutoFit/>
          </a:bodyPr>
          <a:lstStyle/>
          <a:p>
            <a:pPr algn="ctr">
              <a:lnSpc>
                <a:spcPts val="8120"/>
              </a:lnSpc>
              <a:spcBef>
                <a:spcPct val="0"/>
              </a:spcBef>
            </a:pPr>
            <a:r>
              <a:rPr lang="en-US" sz="5800">
                <a:solidFill>
                  <a:srgbClr val="DADADA"/>
                </a:solidFill>
                <a:latin typeface="Poppins"/>
                <a:ea typeface="Poppins"/>
                <a:cs typeface="Poppins"/>
                <a:sym typeface="Poppins"/>
              </a:rPr>
              <a:t>57.50%</a:t>
            </a:r>
          </a:p>
        </p:txBody>
      </p:sp>
      <p:sp>
        <p:nvSpPr>
          <p:cNvPr name="TextBox 35" id="35"/>
          <p:cNvSpPr txBox="true"/>
          <p:nvPr/>
        </p:nvSpPr>
        <p:spPr>
          <a:xfrm rot="0">
            <a:off x="10797596" y="6002647"/>
            <a:ext cx="5207706" cy="513596"/>
          </a:xfrm>
          <a:prstGeom prst="rect">
            <a:avLst/>
          </a:prstGeom>
        </p:spPr>
        <p:txBody>
          <a:bodyPr anchor="t" rtlCol="false" tIns="0" lIns="0" bIns="0" rIns="0">
            <a:spAutoFit/>
          </a:bodyPr>
          <a:lstStyle/>
          <a:p>
            <a:pPr algn="ctr">
              <a:lnSpc>
                <a:spcPts val="4060"/>
              </a:lnSpc>
              <a:spcBef>
                <a:spcPct val="0"/>
              </a:spcBef>
            </a:pPr>
            <a:r>
              <a:rPr lang="en-US" sz="2900">
                <a:solidFill>
                  <a:srgbClr val="DADADA"/>
                </a:solidFill>
                <a:latin typeface="Poppins"/>
                <a:ea typeface="Poppins"/>
                <a:cs typeface="Poppins"/>
                <a:sym typeface="Poppins"/>
              </a:rPr>
              <a:t>MPA Median Yield Rate</a:t>
            </a:r>
          </a:p>
        </p:txBody>
      </p:sp>
      <p:sp>
        <p:nvSpPr>
          <p:cNvPr name="TextBox 36" id="36"/>
          <p:cNvSpPr txBox="true"/>
          <p:nvPr/>
        </p:nvSpPr>
        <p:spPr>
          <a:xfrm rot="0">
            <a:off x="10797596" y="6601605"/>
            <a:ext cx="5207706" cy="256797"/>
          </a:xfrm>
          <a:prstGeom prst="rect">
            <a:avLst/>
          </a:prstGeom>
        </p:spPr>
        <p:txBody>
          <a:bodyPr anchor="t" rtlCol="false" tIns="0" lIns="0" bIns="0" rIns="0">
            <a:spAutoFit/>
          </a:bodyPr>
          <a:lstStyle/>
          <a:p>
            <a:pPr algn="ctr">
              <a:lnSpc>
                <a:spcPts val="2030"/>
              </a:lnSpc>
              <a:spcBef>
                <a:spcPct val="0"/>
              </a:spcBef>
            </a:pPr>
            <a:r>
              <a:rPr lang="en-US" sz="1450">
                <a:solidFill>
                  <a:srgbClr val="DADADA"/>
                </a:solidFill>
                <a:latin typeface="Poppins"/>
                <a:ea typeface="Poppins"/>
                <a:cs typeface="Poppins"/>
                <a:sym typeface="Poppins"/>
              </a:rPr>
              <a:t>59 Program Responses</a:t>
            </a:r>
          </a:p>
        </p:txBody>
      </p:sp>
      <p:grpSp>
        <p:nvGrpSpPr>
          <p:cNvPr name="Group 37" id="37"/>
          <p:cNvGrpSpPr/>
          <p:nvPr/>
        </p:nvGrpSpPr>
        <p:grpSpPr>
          <a:xfrm rot="0">
            <a:off x="10968033" y="7537875"/>
            <a:ext cx="4866831" cy="2414235"/>
            <a:chOff x="0" y="0"/>
            <a:chExt cx="1338144" cy="663798"/>
          </a:xfrm>
        </p:grpSpPr>
        <p:sp>
          <p:nvSpPr>
            <p:cNvPr name="Freeform 38" id="38"/>
            <p:cNvSpPr/>
            <p:nvPr/>
          </p:nvSpPr>
          <p:spPr>
            <a:xfrm flipH="false" flipV="false" rot="0">
              <a:off x="0" y="0"/>
              <a:ext cx="1338144" cy="663798"/>
            </a:xfrm>
            <a:custGeom>
              <a:avLst/>
              <a:gdLst/>
              <a:ahLst/>
              <a:cxnLst/>
              <a:rect r="r" b="b" t="t" l="l"/>
              <a:pathLst>
                <a:path h="663798" w="1338144">
                  <a:moveTo>
                    <a:pt x="0" y="0"/>
                  </a:moveTo>
                  <a:lnTo>
                    <a:pt x="1338144" y="0"/>
                  </a:lnTo>
                  <a:lnTo>
                    <a:pt x="1338144" y="663798"/>
                  </a:lnTo>
                  <a:lnTo>
                    <a:pt x="0" y="663798"/>
                  </a:lnTo>
                  <a:close/>
                </a:path>
              </a:pathLst>
            </a:custGeom>
            <a:solidFill>
              <a:srgbClr val="1D3161"/>
            </a:solidFill>
          </p:spPr>
        </p:sp>
        <p:sp>
          <p:nvSpPr>
            <p:cNvPr name="TextBox 39" id="39"/>
            <p:cNvSpPr txBox="true"/>
            <p:nvPr/>
          </p:nvSpPr>
          <p:spPr>
            <a:xfrm>
              <a:off x="0" y="-95250"/>
              <a:ext cx="1338144" cy="759048"/>
            </a:xfrm>
            <a:prstGeom prst="rect">
              <a:avLst/>
            </a:prstGeom>
          </p:spPr>
          <p:txBody>
            <a:bodyPr anchor="ctr" rtlCol="false" tIns="50800" lIns="50800" bIns="50800" rIns="50800"/>
            <a:lstStyle/>
            <a:p>
              <a:pPr algn="ctr">
                <a:lnSpc>
                  <a:spcPts val="4899"/>
                </a:lnSpc>
              </a:pPr>
            </a:p>
          </p:txBody>
        </p:sp>
      </p:grpSp>
      <p:sp>
        <p:nvSpPr>
          <p:cNvPr name="TextBox 40" id="40"/>
          <p:cNvSpPr txBox="true"/>
          <p:nvPr/>
        </p:nvSpPr>
        <p:spPr>
          <a:xfrm rot="0">
            <a:off x="10797596" y="7691842"/>
            <a:ext cx="5207706" cy="1053151"/>
          </a:xfrm>
          <a:prstGeom prst="rect">
            <a:avLst/>
          </a:prstGeom>
        </p:spPr>
        <p:txBody>
          <a:bodyPr anchor="t" rtlCol="false" tIns="0" lIns="0" bIns="0" rIns="0">
            <a:spAutoFit/>
          </a:bodyPr>
          <a:lstStyle/>
          <a:p>
            <a:pPr algn="ctr">
              <a:lnSpc>
                <a:spcPts val="8120"/>
              </a:lnSpc>
              <a:spcBef>
                <a:spcPct val="0"/>
              </a:spcBef>
            </a:pPr>
            <a:r>
              <a:rPr lang="en-US" sz="5800">
                <a:solidFill>
                  <a:srgbClr val="DADADA"/>
                </a:solidFill>
                <a:latin typeface="Poppins"/>
                <a:ea typeface="Poppins"/>
                <a:cs typeface="Poppins"/>
                <a:sym typeface="Poppins"/>
              </a:rPr>
              <a:t>38.00%</a:t>
            </a:r>
          </a:p>
        </p:txBody>
      </p:sp>
      <p:sp>
        <p:nvSpPr>
          <p:cNvPr name="TextBox 41" id="41"/>
          <p:cNvSpPr txBox="true"/>
          <p:nvPr/>
        </p:nvSpPr>
        <p:spPr>
          <a:xfrm rot="0">
            <a:off x="10797596" y="8711641"/>
            <a:ext cx="5207706" cy="513596"/>
          </a:xfrm>
          <a:prstGeom prst="rect">
            <a:avLst/>
          </a:prstGeom>
        </p:spPr>
        <p:txBody>
          <a:bodyPr anchor="t" rtlCol="false" tIns="0" lIns="0" bIns="0" rIns="0">
            <a:spAutoFit/>
          </a:bodyPr>
          <a:lstStyle/>
          <a:p>
            <a:pPr algn="ctr">
              <a:lnSpc>
                <a:spcPts val="4060"/>
              </a:lnSpc>
              <a:spcBef>
                <a:spcPct val="0"/>
              </a:spcBef>
            </a:pPr>
            <a:r>
              <a:rPr lang="en-US" sz="2900">
                <a:solidFill>
                  <a:srgbClr val="DADADA"/>
                </a:solidFill>
                <a:latin typeface="Poppins"/>
                <a:ea typeface="Poppins"/>
                <a:cs typeface="Poppins"/>
                <a:sym typeface="Poppins"/>
              </a:rPr>
              <a:t>MPP Median Yield Rate</a:t>
            </a:r>
          </a:p>
        </p:txBody>
      </p:sp>
      <p:sp>
        <p:nvSpPr>
          <p:cNvPr name="TextBox 42" id="42"/>
          <p:cNvSpPr txBox="true"/>
          <p:nvPr/>
        </p:nvSpPr>
        <p:spPr>
          <a:xfrm rot="0">
            <a:off x="10797596" y="9310599"/>
            <a:ext cx="5207706" cy="256797"/>
          </a:xfrm>
          <a:prstGeom prst="rect">
            <a:avLst/>
          </a:prstGeom>
        </p:spPr>
        <p:txBody>
          <a:bodyPr anchor="t" rtlCol="false" tIns="0" lIns="0" bIns="0" rIns="0">
            <a:spAutoFit/>
          </a:bodyPr>
          <a:lstStyle/>
          <a:p>
            <a:pPr algn="ctr">
              <a:lnSpc>
                <a:spcPts val="2030"/>
              </a:lnSpc>
              <a:spcBef>
                <a:spcPct val="0"/>
              </a:spcBef>
            </a:pPr>
            <a:r>
              <a:rPr lang="en-US" sz="1450">
                <a:solidFill>
                  <a:srgbClr val="DADADA"/>
                </a:solidFill>
                <a:latin typeface="Poppins"/>
                <a:ea typeface="Poppins"/>
                <a:cs typeface="Poppins"/>
                <a:sym typeface="Poppins"/>
              </a:rPr>
              <a:t>15 Program Responses</a:t>
            </a:r>
          </a:p>
        </p:txBody>
      </p:sp>
    </p:spTree>
  </p:cSld>
  <p:clrMapOvr>
    <a:masterClrMapping/>
  </p:clrMapOvr>
</p:sld>
</file>

<file path=ppt/slides/slide22.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827795" y="145934"/>
            <a:ext cx="19943591" cy="1313660"/>
            <a:chOff x="0" y="0"/>
            <a:chExt cx="5252633" cy="345985"/>
          </a:xfrm>
        </p:grpSpPr>
        <p:sp>
          <p:nvSpPr>
            <p:cNvPr name="Freeform 3" id="3"/>
            <p:cNvSpPr/>
            <p:nvPr/>
          </p:nvSpPr>
          <p:spPr>
            <a:xfrm flipH="false" flipV="false" rot="0">
              <a:off x="0" y="0"/>
              <a:ext cx="5252633" cy="345985"/>
            </a:xfrm>
            <a:custGeom>
              <a:avLst/>
              <a:gdLst/>
              <a:ahLst/>
              <a:cxnLst/>
              <a:rect r="r" b="b" t="t" l="l"/>
              <a:pathLst>
                <a:path h="345985" w="5252633">
                  <a:moveTo>
                    <a:pt x="0" y="0"/>
                  </a:moveTo>
                  <a:lnTo>
                    <a:pt x="5252633" y="0"/>
                  </a:lnTo>
                  <a:lnTo>
                    <a:pt x="5252633" y="345985"/>
                  </a:lnTo>
                  <a:lnTo>
                    <a:pt x="0" y="345985"/>
                  </a:lnTo>
                  <a:close/>
                </a:path>
              </a:pathLst>
            </a:custGeom>
            <a:solidFill>
              <a:srgbClr val="1E3262"/>
            </a:solidFill>
          </p:spPr>
        </p:sp>
        <p:sp>
          <p:nvSpPr>
            <p:cNvPr name="TextBox 4" id="4"/>
            <p:cNvSpPr txBox="true"/>
            <p:nvPr/>
          </p:nvSpPr>
          <p:spPr>
            <a:xfrm>
              <a:off x="0" y="-57150"/>
              <a:ext cx="5252633" cy="403135"/>
            </a:xfrm>
            <a:prstGeom prst="rect">
              <a:avLst/>
            </a:prstGeom>
          </p:spPr>
          <p:txBody>
            <a:bodyPr anchor="ctr" rtlCol="false" tIns="50800" lIns="50800" bIns="50800" rIns="50800"/>
            <a:lstStyle/>
            <a:p>
              <a:pPr algn="ctr">
                <a:lnSpc>
                  <a:spcPts val="2659"/>
                </a:lnSpc>
              </a:pPr>
            </a:p>
          </p:txBody>
        </p:sp>
      </p:grpSp>
      <p:sp>
        <p:nvSpPr>
          <p:cNvPr name="Freeform 5" id="5"/>
          <p:cNvSpPr/>
          <p:nvPr/>
        </p:nvSpPr>
        <p:spPr>
          <a:xfrm flipH="false" flipV="false" rot="0">
            <a:off x="1171335" y="1573606"/>
            <a:ext cx="15945330" cy="7570682"/>
          </a:xfrm>
          <a:custGeom>
            <a:avLst/>
            <a:gdLst/>
            <a:ahLst/>
            <a:cxnLst/>
            <a:rect r="r" b="b" t="t" l="l"/>
            <a:pathLst>
              <a:path h="7570682" w="15945330">
                <a:moveTo>
                  <a:pt x="0" y="0"/>
                </a:moveTo>
                <a:lnTo>
                  <a:pt x="15945330" y="0"/>
                </a:lnTo>
                <a:lnTo>
                  <a:pt x="15945330" y="7570682"/>
                </a:lnTo>
                <a:lnTo>
                  <a:pt x="0" y="7570682"/>
                </a:lnTo>
                <a:lnTo>
                  <a:pt x="0" y="0"/>
                </a:lnTo>
                <a:close/>
              </a:path>
            </a:pathLst>
          </a:custGeom>
          <a:blipFill>
            <a:blip r:embed="rId2"/>
            <a:stretch>
              <a:fillRect l="0" t="0" r="0" b="0"/>
            </a:stretch>
          </a:blipFill>
        </p:spPr>
      </p:sp>
      <p:grpSp>
        <p:nvGrpSpPr>
          <p:cNvPr name="Group 6" id="6"/>
          <p:cNvGrpSpPr/>
          <p:nvPr/>
        </p:nvGrpSpPr>
        <p:grpSpPr>
          <a:xfrm rot="0">
            <a:off x="-1322582" y="9258300"/>
            <a:ext cx="36519115" cy="1350443"/>
            <a:chOff x="0" y="0"/>
            <a:chExt cx="9618203" cy="355672"/>
          </a:xfrm>
        </p:grpSpPr>
        <p:sp>
          <p:nvSpPr>
            <p:cNvPr name="Freeform 7" id="7"/>
            <p:cNvSpPr/>
            <p:nvPr/>
          </p:nvSpPr>
          <p:spPr>
            <a:xfrm flipH="false" flipV="false" rot="0">
              <a:off x="0" y="0"/>
              <a:ext cx="9618203" cy="355672"/>
            </a:xfrm>
            <a:custGeom>
              <a:avLst/>
              <a:gdLst/>
              <a:ahLst/>
              <a:cxnLst/>
              <a:rect r="r" b="b" t="t" l="l"/>
              <a:pathLst>
                <a:path h="355672" w="9618203">
                  <a:moveTo>
                    <a:pt x="0" y="0"/>
                  </a:moveTo>
                  <a:lnTo>
                    <a:pt x="9618203" y="0"/>
                  </a:lnTo>
                  <a:lnTo>
                    <a:pt x="9618203" y="355672"/>
                  </a:lnTo>
                  <a:lnTo>
                    <a:pt x="0" y="355672"/>
                  </a:lnTo>
                  <a:close/>
                </a:path>
              </a:pathLst>
            </a:custGeom>
            <a:solidFill>
              <a:srgbClr val="1E3262"/>
            </a:solidFill>
          </p:spPr>
        </p:sp>
        <p:sp>
          <p:nvSpPr>
            <p:cNvPr name="TextBox 8" id="8"/>
            <p:cNvSpPr txBox="true"/>
            <p:nvPr/>
          </p:nvSpPr>
          <p:spPr>
            <a:xfrm>
              <a:off x="0" y="-57150"/>
              <a:ext cx="9618203" cy="412822"/>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373921" y="344294"/>
            <a:ext cx="17540158" cy="793115"/>
          </a:xfrm>
          <a:prstGeom prst="rect">
            <a:avLst/>
          </a:prstGeom>
        </p:spPr>
        <p:txBody>
          <a:bodyPr anchor="t" rtlCol="false" tIns="0" lIns="0" bIns="0" rIns="0">
            <a:spAutoFit/>
          </a:bodyPr>
          <a:lstStyle/>
          <a:p>
            <a:pPr algn="ctr">
              <a:lnSpc>
                <a:spcPts val="6159"/>
              </a:lnSpc>
              <a:spcBef>
                <a:spcPct val="0"/>
              </a:spcBef>
            </a:pPr>
            <a:r>
              <a:rPr lang="en-US" sz="4399">
                <a:solidFill>
                  <a:srgbClr val="DADADA"/>
                </a:solidFill>
                <a:latin typeface="Poppins"/>
                <a:ea typeface="Poppins"/>
                <a:cs typeface="Poppins"/>
                <a:sym typeface="Poppins"/>
              </a:rPr>
              <a:t>Expected Yield Trends based on 2026 Admissions Survey Data</a:t>
            </a:r>
          </a:p>
        </p:txBody>
      </p:sp>
      <p:sp>
        <p:nvSpPr>
          <p:cNvPr name="TextBox 10" id="10"/>
          <p:cNvSpPr txBox="true"/>
          <p:nvPr/>
        </p:nvSpPr>
        <p:spPr>
          <a:xfrm rot="0">
            <a:off x="268799" y="9434513"/>
            <a:ext cx="17645280" cy="720724"/>
          </a:xfrm>
          <a:prstGeom prst="rect">
            <a:avLst/>
          </a:prstGeom>
        </p:spPr>
        <p:txBody>
          <a:bodyPr anchor="t" rtlCol="false" tIns="0" lIns="0" bIns="0" rIns="0">
            <a:spAutoFit/>
          </a:bodyPr>
          <a:lstStyle/>
          <a:p>
            <a:pPr algn="l">
              <a:lnSpc>
                <a:spcPts val="2800"/>
              </a:lnSpc>
              <a:spcBef>
                <a:spcPct val="0"/>
              </a:spcBef>
            </a:pPr>
            <a:r>
              <a:rPr lang="en-US" sz="2000">
                <a:solidFill>
                  <a:srgbClr val="DADADA"/>
                </a:solidFill>
                <a:latin typeface="Poppins"/>
                <a:ea typeface="Poppins"/>
                <a:cs typeface="Poppins"/>
                <a:sym typeface="Poppins"/>
              </a:rPr>
              <a:t>Fall 2025: 72 Program Responses; 2024-2025: 243 Programs; 2023-2024: 217 Programs; 2022-2023: 218 Programs; 2021-2022: 221 Programs; 2020-2021: 209 Programs | NOTE: Samples are not the same, Fall 2025 is a projection.</a:t>
            </a:r>
          </a:p>
        </p:txBody>
      </p:sp>
    </p:spTree>
  </p:cSld>
  <p:clrMapOvr>
    <a:masterClrMapping/>
  </p:clrMapOvr>
</p:sld>
</file>

<file path=ppt/slides/slide23.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827795" y="145934"/>
            <a:ext cx="19943591" cy="1568570"/>
            <a:chOff x="0" y="0"/>
            <a:chExt cx="5252633" cy="413121"/>
          </a:xfrm>
        </p:grpSpPr>
        <p:sp>
          <p:nvSpPr>
            <p:cNvPr name="Freeform 3" id="3"/>
            <p:cNvSpPr/>
            <p:nvPr/>
          </p:nvSpPr>
          <p:spPr>
            <a:xfrm flipH="false" flipV="false" rot="0">
              <a:off x="0" y="0"/>
              <a:ext cx="5252633" cy="413121"/>
            </a:xfrm>
            <a:custGeom>
              <a:avLst/>
              <a:gdLst/>
              <a:ahLst/>
              <a:cxnLst/>
              <a:rect r="r" b="b" t="t" l="l"/>
              <a:pathLst>
                <a:path h="413121" w="5252633">
                  <a:moveTo>
                    <a:pt x="0" y="0"/>
                  </a:moveTo>
                  <a:lnTo>
                    <a:pt x="5252633" y="0"/>
                  </a:lnTo>
                  <a:lnTo>
                    <a:pt x="5252633" y="413121"/>
                  </a:lnTo>
                  <a:lnTo>
                    <a:pt x="0" y="413121"/>
                  </a:lnTo>
                  <a:close/>
                </a:path>
              </a:pathLst>
            </a:custGeom>
            <a:solidFill>
              <a:srgbClr val="1E3262"/>
            </a:solidFill>
          </p:spPr>
        </p:sp>
        <p:sp>
          <p:nvSpPr>
            <p:cNvPr name="TextBox 4" id="4"/>
            <p:cNvSpPr txBox="true"/>
            <p:nvPr/>
          </p:nvSpPr>
          <p:spPr>
            <a:xfrm>
              <a:off x="0" y="-57150"/>
              <a:ext cx="5252633" cy="470271"/>
            </a:xfrm>
            <a:prstGeom prst="rect">
              <a:avLst/>
            </a:prstGeom>
          </p:spPr>
          <p:txBody>
            <a:bodyPr anchor="ctr" rtlCol="false" tIns="50800" lIns="50800" bIns="50800" rIns="50800"/>
            <a:lstStyle/>
            <a:p>
              <a:pPr algn="ctr">
                <a:lnSpc>
                  <a:spcPts val="2659"/>
                </a:lnSpc>
              </a:pPr>
            </a:p>
          </p:txBody>
        </p:sp>
      </p:grpSp>
      <p:sp>
        <p:nvSpPr>
          <p:cNvPr name="Freeform 5" id="5"/>
          <p:cNvSpPr/>
          <p:nvPr/>
        </p:nvSpPr>
        <p:spPr>
          <a:xfrm flipH="false" flipV="false" rot="0">
            <a:off x="1424096" y="1847240"/>
            <a:ext cx="15439807" cy="8230559"/>
          </a:xfrm>
          <a:custGeom>
            <a:avLst/>
            <a:gdLst/>
            <a:ahLst/>
            <a:cxnLst/>
            <a:rect r="r" b="b" t="t" l="l"/>
            <a:pathLst>
              <a:path h="8230559" w="15439807">
                <a:moveTo>
                  <a:pt x="0" y="0"/>
                </a:moveTo>
                <a:lnTo>
                  <a:pt x="15439808" y="0"/>
                </a:lnTo>
                <a:lnTo>
                  <a:pt x="15439808" y="8230558"/>
                </a:lnTo>
                <a:lnTo>
                  <a:pt x="0" y="8230558"/>
                </a:lnTo>
                <a:lnTo>
                  <a:pt x="0" y="0"/>
                </a:lnTo>
                <a:close/>
              </a:path>
            </a:pathLst>
          </a:custGeom>
          <a:blipFill>
            <a:blip r:embed="rId2"/>
            <a:stretch>
              <a:fillRect l="-7374" t="-879" r="-2055" b="-1097"/>
            </a:stretch>
          </a:blipFill>
        </p:spPr>
      </p:sp>
      <p:grpSp>
        <p:nvGrpSpPr>
          <p:cNvPr name="Group 6" id="6"/>
          <p:cNvGrpSpPr/>
          <p:nvPr/>
        </p:nvGrpSpPr>
        <p:grpSpPr>
          <a:xfrm rot="0">
            <a:off x="15029217" y="9445858"/>
            <a:ext cx="5497473" cy="1992001"/>
            <a:chOff x="0" y="0"/>
            <a:chExt cx="1447894" cy="524642"/>
          </a:xfrm>
        </p:grpSpPr>
        <p:sp>
          <p:nvSpPr>
            <p:cNvPr name="Freeform 7" id="7"/>
            <p:cNvSpPr/>
            <p:nvPr/>
          </p:nvSpPr>
          <p:spPr>
            <a:xfrm flipH="false" flipV="false" rot="0">
              <a:off x="0" y="0"/>
              <a:ext cx="1447894" cy="524642"/>
            </a:xfrm>
            <a:custGeom>
              <a:avLst/>
              <a:gdLst/>
              <a:ahLst/>
              <a:cxnLst/>
              <a:rect r="r" b="b" t="t" l="l"/>
              <a:pathLst>
                <a:path h="524642" w="1447894">
                  <a:moveTo>
                    <a:pt x="0" y="0"/>
                  </a:moveTo>
                  <a:lnTo>
                    <a:pt x="1447894" y="0"/>
                  </a:lnTo>
                  <a:lnTo>
                    <a:pt x="1447894" y="524642"/>
                  </a:lnTo>
                  <a:lnTo>
                    <a:pt x="0" y="524642"/>
                  </a:lnTo>
                  <a:close/>
                </a:path>
              </a:pathLst>
            </a:custGeom>
            <a:solidFill>
              <a:srgbClr val="1E3262"/>
            </a:solidFill>
          </p:spPr>
        </p:sp>
        <p:sp>
          <p:nvSpPr>
            <p:cNvPr name="TextBox 8" id="8"/>
            <p:cNvSpPr txBox="true"/>
            <p:nvPr/>
          </p:nvSpPr>
          <p:spPr>
            <a:xfrm>
              <a:off x="0" y="-57150"/>
              <a:ext cx="1447894" cy="581792"/>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373921" y="468256"/>
            <a:ext cx="17540158" cy="800100"/>
          </a:xfrm>
          <a:prstGeom prst="rect">
            <a:avLst/>
          </a:prstGeom>
        </p:spPr>
        <p:txBody>
          <a:bodyPr anchor="t" rtlCol="false" tIns="0" lIns="0" bIns="0" rIns="0">
            <a:spAutoFit/>
          </a:bodyPr>
          <a:lstStyle/>
          <a:p>
            <a:pPr algn="ctr">
              <a:lnSpc>
                <a:spcPts val="6299"/>
              </a:lnSpc>
              <a:spcBef>
                <a:spcPct val="0"/>
              </a:spcBef>
            </a:pPr>
            <a:r>
              <a:rPr lang="en-US" sz="4499">
                <a:solidFill>
                  <a:srgbClr val="DADADA"/>
                </a:solidFill>
                <a:latin typeface="Poppins"/>
                <a:ea typeface="Poppins"/>
                <a:cs typeface="Poppins"/>
                <a:sym typeface="Poppins"/>
              </a:rPr>
              <a:t>Yield Rate Trends | Fall 2025 compared to Fall 2024</a:t>
            </a:r>
          </a:p>
        </p:txBody>
      </p:sp>
      <p:sp>
        <p:nvSpPr>
          <p:cNvPr name="TextBox 10" id="10"/>
          <p:cNvSpPr txBox="true"/>
          <p:nvPr/>
        </p:nvSpPr>
        <p:spPr>
          <a:xfrm rot="0">
            <a:off x="15140817" y="9576763"/>
            <a:ext cx="3147183" cy="368299"/>
          </a:xfrm>
          <a:prstGeom prst="rect">
            <a:avLst/>
          </a:prstGeom>
        </p:spPr>
        <p:txBody>
          <a:bodyPr anchor="t" rtlCol="false" tIns="0" lIns="0" bIns="0" rIns="0">
            <a:spAutoFit/>
          </a:bodyPr>
          <a:lstStyle/>
          <a:p>
            <a:pPr algn="l">
              <a:lnSpc>
                <a:spcPts val="2800"/>
              </a:lnSpc>
              <a:spcBef>
                <a:spcPct val="0"/>
              </a:spcBef>
            </a:pPr>
            <a:r>
              <a:rPr lang="en-US" sz="2000">
                <a:solidFill>
                  <a:srgbClr val="DADADA"/>
                </a:solidFill>
                <a:latin typeface="Poppins"/>
                <a:ea typeface="Poppins"/>
                <a:cs typeface="Poppins"/>
                <a:sym typeface="Poppins"/>
              </a:rPr>
              <a:t>77 Program Responses</a:t>
            </a:r>
          </a:p>
        </p:txBody>
      </p:sp>
    </p:spTree>
  </p:cSld>
  <p:clrMapOvr>
    <a:masterClrMapping/>
  </p:clrMapOvr>
</p:sld>
</file>

<file path=ppt/slides/slide24.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sp>
        <p:nvSpPr>
          <p:cNvPr name="Freeform 2" id="2"/>
          <p:cNvSpPr/>
          <p:nvPr/>
        </p:nvSpPr>
        <p:spPr>
          <a:xfrm flipH="false" flipV="false" rot="0">
            <a:off x="9401175" y="177478"/>
            <a:ext cx="8670861" cy="5211741"/>
          </a:xfrm>
          <a:custGeom>
            <a:avLst/>
            <a:gdLst/>
            <a:ahLst/>
            <a:cxnLst/>
            <a:rect r="r" b="b" t="t" l="l"/>
            <a:pathLst>
              <a:path h="5211741" w="8670861">
                <a:moveTo>
                  <a:pt x="0" y="0"/>
                </a:moveTo>
                <a:lnTo>
                  <a:pt x="8670861" y="0"/>
                </a:lnTo>
                <a:lnTo>
                  <a:pt x="8670861" y="5211741"/>
                </a:lnTo>
                <a:lnTo>
                  <a:pt x="0" y="5211741"/>
                </a:lnTo>
                <a:lnTo>
                  <a:pt x="0" y="0"/>
                </a:lnTo>
                <a:close/>
              </a:path>
            </a:pathLst>
          </a:custGeom>
          <a:blipFill>
            <a:blip r:embed="rId2"/>
            <a:stretch>
              <a:fillRect l="0" t="0" r="0" b="0"/>
            </a:stretch>
          </a:blipFill>
        </p:spPr>
      </p:sp>
      <p:sp>
        <p:nvSpPr>
          <p:cNvPr name="Freeform 3" id="3"/>
          <p:cNvSpPr/>
          <p:nvPr/>
        </p:nvSpPr>
        <p:spPr>
          <a:xfrm flipH="false" flipV="false" rot="0">
            <a:off x="171766" y="5053799"/>
            <a:ext cx="8676475" cy="5048761"/>
          </a:xfrm>
          <a:custGeom>
            <a:avLst/>
            <a:gdLst/>
            <a:ahLst/>
            <a:cxnLst/>
            <a:rect r="r" b="b" t="t" l="l"/>
            <a:pathLst>
              <a:path h="5048761" w="8676475">
                <a:moveTo>
                  <a:pt x="0" y="0"/>
                </a:moveTo>
                <a:lnTo>
                  <a:pt x="8676475" y="0"/>
                </a:lnTo>
                <a:lnTo>
                  <a:pt x="8676475" y="5048761"/>
                </a:lnTo>
                <a:lnTo>
                  <a:pt x="0" y="5048761"/>
                </a:lnTo>
                <a:lnTo>
                  <a:pt x="0" y="0"/>
                </a:lnTo>
                <a:close/>
              </a:path>
            </a:pathLst>
          </a:custGeom>
          <a:blipFill>
            <a:blip r:embed="rId3"/>
            <a:stretch>
              <a:fillRect l="0" t="0" r="0" b="0"/>
            </a:stretch>
          </a:blipFill>
        </p:spPr>
      </p:sp>
      <p:sp>
        <p:nvSpPr>
          <p:cNvPr name="AutoShape 4" id="4"/>
          <p:cNvSpPr/>
          <p:nvPr/>
        </p:nvSpPr>
        <p:spPr>
          <a:xfrm>
            <a:off x="9124950" y="177478"/>
            <a:ext cx="0" cy="9932043"/>
          </a:xfrm>
          <a:prstGeom prst="line">
            <a:avLst/>
          </a:prstGeom>
          <a:ln cap="flat" w="38100">
            <a:solidFill>
              <a:srgbClr val="1D3161"/>
            </a:solidFill>
            <a:prstDash val="solid"/>
            <a:headEnd type="none" len="sm" w="sm"/>
            <a:tailEnd type="none" len="sm" w="sm"/>
          </a:ln>
        </p:spPr>
      </p:sp>
      <p:grpSp>
        <p:nvGrpSpPr>
          <p:cNvPr name="Group 5" id="5"/>
          <p:cNvGrpSpPr/>
          <p:nvPr/>
        </p:nvGrpSpPr>
        <p:grpSpPr>
          <a:xfrm rot="0">
            <a:off x="250773" y="177478"/>
            <a:ext cx="8518461" cy="4678427"/>
            <a:chOff x="0" y="0"/>
            <a:chExt cx="2243545" cy="1232178"/>
          </a:xfrm>
        </p:grpSpPr>
        <p:sp>
          <p:nvSpPr>
            <p:cNvPr name="Freeform 6" id="6"/>
            <p:cNvSpPr/>
            <p:nvPr/>
          </p:nvSpPr>
          <p:spPr>
            <a:xfrm flipH="false" flipV="false" rot="0">
              <a:off x="0" y="0"/>
              <a:ext cx="2243545" cy="1232178"/>
            </a:xfrm>
            <a:custGeom>
              <a:avLst/>
              <a:gdLst/>
              <a:ahLst/>
              <a:cxnLst/>
              <a:rect r="r" b="b" t="t" l="l"/>
              <a:pathLst>
                <a:path h="1232178" w="2243545">
                  <a:moveTo>
                    <a:pt x="0" y="0"/>
                  </a:moveTo>
                  <a:lnTo>
                    <a:pt x="2243545" y="0"/>
                  </a:lnTo>
                  <a:lnTo>
                    <a:pt x="2243545" y="1232178"/>
                  </a:lnTo>
                  <a:lnTo>
                    <a:pt x="0" y="1232178"/>
                  </a:lnTo>
                  <a:close/>
                </a:path>
              </a:pathLst>
            </a:custGeom>
            <a:solidFill>
              <a:srgbClr val="1D3161"/>
            </a:solidFill>
          </p:spPr>
        </p:sp>
        <p:sp>
          <p:nvSpPr>
            <p:cNvPr name="TextBox 7" id="7"/>
            <p:cNvSpPr txBox="true"/>
            <p:nvPr/>
          </p:nvSpPr>
          <p:spPr>
            <a:xfrm>
              <a:off x="0" y="-95250"/>
              <a:ext cx="2243545" cy="1327428"/>
            </a:xfrm>
            <a:prstGeom prst="rect">
              <a:avLst/>
            </a:prstGeom>
          </p:spPr>
          <p:txBody>
            <a:bodyPr anchor="ctr" rtlCol="false" tIns="50800" lIns="50800" bIns="50800" rIns="50800"/>
            <a:lstStyle/>
            <a:p>
              <a:pPr algn="ctr">
                <a:lnSpc>
                  <a:spcPts val="4899"/>
                </a:lnSpc>
              </a:pPr>
            </a:p>
          </p:txBody>
        </p:sp>
      </p:grpSp>
      <p:grpSp>
        <p:nvGrpSpPr>
          <p:cNvPr name="Group 8" id="8"/>
          <p:cNvGrpSpPr/>
          <p:nvPr/>
        </p:nvGrpSpPr>
        <p:grpSpPr>
          <a:xfrm rot="0">
            <a:off x="9477375" y="5615404"/>
            <a:ext cx="8518461" cy="4236480"/>
            <a:chOff x="0" y="0"/>
            <a:chExt cx="2243545" cy="1115781"/>
          </a:xfrm>
        </p:grpSpPr>
        <p:sp>
          <p:nvSpPr>
            <p:cNvPr name="Freeform 9" id="9"/>
            <p:cNvSpPr/>
            <p:nvPr/>
          </p:nvSpPr>
          <p:spPr>
            <a:xfrm flipH="false" flipV="false" rot="0">
              <a:off x="0" y="0"/>
              <a:ext cx="2243545" cy="1115781"/>
            </a:xfrm>
            <a:custGeom>
              <a:avLst/>
              <a:gdLst/>
              <a:ahLst/>
              <a:cxnLst/>
              <a:rect r="r" b="b" t="t" l="l"/>
              <a:pathLst>
                <a:path h="1115781" w="2243545">
                  <a:moveTo>
                    <a:pt x="0" y="0"/>
                  </a:moveTo>
                  <a:lnTo>
                    <a:pt x="2243545" y="0"/>
                  </a:lnTo>
                  <a:lnTo>
                    <a:pt x="2243545" y="1115781"/>
                  </a:lnTo>
                  <a:lnTo>
                    <a:pt x="0" y="1115781"/>
                  </a:lnTo>
                  <a:close/>
                </a:path>
              </a:pathLst>
            </a:custGeom>
            <a:solidFill>
              <a:srgbClr val="1D3161"/>
            </a:solidFill>
          </p:spPr>
        </p:sp>
        <p:sp>
          <p:nvSpPr>
            <p:cNvPr name="TextBox 10" id="10"/>
            <p:cNvSpPr txBox="true"/>
            <p:nvPr/>
          </p:nvSpPr>
          <p:spPr>
            <a:xfrm>
              <a:off x="0" y="-57150"/>
              <a:ext cx="2243545" cy="1172931"/>
            </a:xfrm>
            <a:prstGeom prst="rect">
              <a:avLst/>
            </a:prstGeom>
          </p:spPr>
          <p:txBody>
            <a:bodyPr anchor="ctr" rtlCol="false" tIns="50800" lIns="50800" bIns="50800" rIns="50800"/>
            <a:lstStyle/>
            <a:p>
              <a:pPr algn="ctr">
                <a:lnSpc>
                  <a:spcPts val="2659"/>
                </a:lnSpc>
              </a:pPr>
            </a:p>
          </p:txBody>
        </p:sp>
      </p:grpSp>
      <p:sp>
        <p:nvSpPr>
          <p:cNvPr name="TextBox 11" id="11"/>
          <p:cNvSpPr txBox="true"/>
          <p:nvPr/>
        </p:nvSpPr>
        <p:spPr>
          <a:xfrm rot="0">
            <a:off x="918799" y="439982"/>
            <a:ext cx="7182409" cy="2832101"/>
          </a:xfrm>
          <a:prstGeom prst="rect">
            <a:avLst/>
          </a:prstGeom>
        </p:spPr>
        <p:txBody>
          <a:bodyPr anchor="t" rtlCol="false" tIns="0" lIns="0" bIns="0" rIns="0">
            <a:spAutoFit/>
          </a:bodyPr>
          <a:lstStyle/>
          <a:p>
            <a:pPr algn="ctr">
              <a:lnSpc>
                <a:spcPts val="5599"/>
              </a:lnSpc>
              <a:spcBef>
                <a:spcPct val="0"/>
              </a:spcBef>
            </a:pPr>
            <a:r>
              <a:rPr lang="en-US" sz="3999">
                <a:solidFill>
                  <a:srgbClr val="DADADA"/>
                </a:solidFill>
                <a:latin typeface="Poppins"/>
                <a:ea typeface="Poppins"/>
                <a:cs typeface="Poppins"/>
                <a:sym typeface="Poppins"/>
              </a:rPr>
              <a:t>Deferral T</a:t>
            </a:r>
            <a:r>
              <a:rPr lang="en-US" sz="3999">
                <a:solidFill>
                  <a:srgbClr val="DADADA"/>
                </a:solidFill>
                <a:latin typeface="Poppins"/>
                <a:ea typeface="Poppins"/>
                <a:cs typeface="Poppins"/>
                <a:sym typeface="Poppins"/>
              </a:rPr>
              <a:t>rends | Expected Deferrals for Fall 2026 compared to Deferrals for Fall 2025</a:t>
            </a:r>
          </a:p>
        </p:txBody>
      </p:sp>
      <p:sp>
        <p:nvSpPr>
          <p:cNvPr name="TextBox 12" id="12"/>
          <p:cNvSpPr txBox="true"/>
          <p:nvPr/>
        </p:nvSpPr>
        <p:spPr>
          <a:xfrm rot="0">
            <a:off x="10145401" y="5968195"/>
            <a:ext cx="7182409" cy="2127251"/>
          </a:xfrm>
          <a:prstGeom prst="rect">
            <a:avLst/>
          </a:prstGeom>
        </p:spPr>
        <p:txBody>
          <a:bodyPr anchor="t" rtlCol="false" tIns="0" lIns="0" bIns="0" rIns="0">
            <a:spAutoFit/>
          </a:bodyPr>
          <a:lstStyle/>
          <a:p>
            <a:pPr algn="ctr">
              <a:lnSpc>
                <a:spcPts val="5599"/>
              </a:lnSpc>
              <a:spcBef>
                <a:spcPct val="0"/>
              </a:spcBef>
            </a:pPr>
            <a:r>
              <a:rPr lang="en-US" sz="3999">
                <a:solidFill>
                  <a:srgbClr val="DADADA"/>
                </a:solidFill>
                <a:latin typeface="Poppins"/>
                <a:ea typeface="Poppins"/>
                <a:cs typeface="Poppins"/>
                <a:sym typeface="Poppins"/>
              </a:rPr>
              <a:t>Melt Trends </a:t>
            </a:r>
            <a:r>
              <a:rPr lang="en-US" sz="3999">
                <a:solidFill>
                  <a:srgbClr val="DADADA"/>
                </a:solidFill>
                <a:latin typeface="Poppins"/>
                <a:ea typeface="Poppins"/>
                <a:cs typeface="Poppins"/>
                <a:sym typeface="Poppins"/>
              </a:rPr>
              <a:t>| Expected Melt for Fall 2026 compared to Melt for Fall 2025</a:t>
            </a:r>
          </a:p>
        </p:txBody>
      </p:sp>
      <p:sp>
        <p:nvSpPr>
          <p:cNvPr name="TextBox 13" id="13"/>
          <p:cNvSpPr txBox="true"/>
          <p:nvPr/>
        </p:nvSpPr>
        <p:spPr>
          <a:xfrm rot="0">
            <a:off x="1028700" y="3778766"/>
            <a:ext cx="7182409" cy="711200"/>
          </a:xfrm>
          <a:prstGeom prst="rect">
            <a:avLst/>
          </a:prstGeom>
        </p:spPr>
        <p:txBody>
          <a:bodyPr anchor="t" rtlCol="false" tIns="0" lIns="0" bIns="0" rIns="0">
            <a:spAutoFit/>
          </a:bodyPr>
          <a:lstStyle/>
          <a:p>
            <a:pPr algn="ctr">
              <a:lnSpc>
                <a:spcPts val="2799"/>
              </a:lnSpc>
              <a:spcBef>
                <a:spcPct val="0"/>
              </a:spcBef>
            </a:pPr>
            <a:r>
              <a:rPr lang="en-US" sz="1999">
                <a:solidFill>
                  <a:srgbClr val="DADADA"/>
                </a:solidFill>
                <a:latin typeface="Poppins"/>
                <a:ea typeface="Poppins"/>
                <a:cs typeface="Poppins"/>
                <a:sym typeface="Poppins"/>
              </a:rPr>
              <a:t>85 Program Responses | 16 Programs Did Not Offer Deferrals</a:t>
            </a:r>
          </a:p>
        </p:txBody>
      </p:sp>
      <p:sp>
        <p:nvSpPr>
          <p:cNvPr name="TextBox 14" id="14"/>
          <p:cNvSpPr txBox="true"/>
          <p:nvPr/>
        </p:nvSpPr>
        <p:spPr>
          <a:xfrm rot="0">
            <a:off x="10076891" y="9050337"/>
            <a:ext cx="7182409" cy="358775"/>
          </a:xfrm>
          <a:prstGeom prst="rect">
            <a:avLst/>
          </a:prstGeom>
        </p:spPr>
        <p:txBody>
          <a:bodyPr anchor="t" rtlCol="false" tIns="0" lIns="0" bIns="0" rIns="0">
            <a:spAutoFit/>
          </a:bodyPr>
          <a:lstStyle/>
          <a:p>
            <a:pPr algn="ctr">
              <a:lnSpc>
                <a:spcPts val="2799"/>
              </a:lnSpc>
              <a:spcBef>
                <a:spcPct val="0"/>
              </a:spcBef>
            </a:pPr>
            <a:r>
              <a:rPr lang="en-US" sz="1999">
                <a:solidFill>
                  <a:srgbClr val="DADADA"/>
                </a:solidFill>
                <a:latin typeface="Poppins"/>
                <a:ea typeface="Poppins"/>
                <a:cs typeface="Poppins"/>
                <a:sym typeface="Poppins"/>
              </a:rPr>
              <a:t>85 Program Responses</a:t>
            </a:r>
          </a:p>
        </p:txBody>
      </p:sp>
    </p:spTree>
  </p:cSld>
  <p:clrMapOvr>
    <a:masterClrMapping/>
  </p:clrMapOvr>
</p:sld>
</file>

<file path=ppt/slides/slide25.xml><?xml version="1.0" encoding="utf-8"?>
<p:sld xmlns:p="http://schemas.openxmlformats.org/presentationml/2006/main" xmlns:a="http://schemas.openxmlformats.org/drawingml/2006/main">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2461379" y="2743855"/>
            <a:ext cx="13365242" cy="4799290"/>
            <a:chOff x="0" y="0"/>
            <a:chExt cx="3520064" cy="1264011"/>
          </a:xfrm>
        </p:grpSpPr>
        <p:sp>
          <p:nvSpPr>
            <p:cNvPr name="Freeform 3" id="3"/>
            <p:cNvSpPr/>
            <p:nvPr/>
          </p:nvSpPr>
          <p:spPr>
            <a:xfrm flipH="false" flipV="false" rot="0">
              <a:off x="0" y="0"/>
              <a:ext cx="3520064" cy="1264011"/>
            </a:xfrm>
            <a:custGeom>
              <a:avLst/>
              <a:gdLst/>
              <a:ahLst/>
              <a:cxnLst/>
              <a:rect r="r" b="b" t="t" l="l"/>
              <a:pathLst>
                <a:path h="1264011" w="3520064">
                  <a:moveTo>
                    <a:pt x="0" y="0"/>
                  </a:moveTo>
                  <a:lnTo>
                    <a:pt x="3520064" y="0"/>
                  </a:lnTo>
                  <a:lnTo>
                    <a:pt x="3520064" y="1264011"/>
                  </a:lnTo>
                  <a:lnTo>
                    <a:pt x="0" y="1264011"/>
                  </a:lnTo>
                  <a:close/>
                </a:path>
              </a:pathLst>
            </a:custGeom>
            <a:solidFill>
              <a:srgbClr val="1E3262"/>
            </a:solidFill>
          </p:spPr>
        </p:sp>
        <p:sp>
          <p:nvSpPr>
            <p:cNvPr name="TextBox 4" id="4"/>
            <p:cNvSpPr txBox="true"/>
            <p:nvPr/>
          </p:nvSpPr>
          <p:spPr>
            <a:xfrm>
              <a:off x="0" y="-57150"/>
              <a:ext cx="3520064" cy="1321161"/>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798446" y="4178300"/>
            <a:ext cx="12691108" cy="1787525"/>
          </a:xfrm>
          <a:prstGeom prst="rect">
            <a:avLst/>
          </a:prstGeom>
        </p:spPr>
        <p:txBody>
          <a:bodyPr anchor="t" rtlCol="false" tIns="0" lIns="0" bIns="0" rIns="0">
            <a:spAutoFit/>
          </a:bodyPr>
          <a:lstStyle/>
          <a:p>
            <a:pPr algn="ctr">
              <a:lnSpc>
                <a:spcPts val="7000"/>
              </a:lnSpc>
              <a:spcBef>
                <a:spcPct val="0"/>
              </a:spcBef>
            </a:pPr>
            <a:r>
              <a:rPr lang="en-US" sz="5000">
                <a:solidFill>
                  <a:srgbClr val="DADADA"/>
                </a:solidFill>
                <a:latin typeface="Poppins"/>
                <a:ea typeface="Poppins"/>
                <a:cs typeface="Poppins"/>
                <a:sym typeface="Poppins"/>
              </a:rPr>
              <a:t>Raise your hand if your program’s primary admissions pipeline is...</a:t>
            </a:r>
          </a:p>
        </p:txBody>
      </p:sp>
    </p:spTree>
  </p:cSld>
  <p:clrMapOvr>
    <a:masterClrMapping/>
  </p:clrMapOvr>
</p:sld>
</file>

<file path=ppt/slides/slide26.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827795" y="145934"/>
            <a:ext cx="19943591" cy="1313660"/>
            <a:chOff x="0" y="0"/>
            <a:chExt cx="5252633" cy="345985"/>
          </a:xfrm>
        </p:grpSpPr>
        <p:sp>
          <p:nvSpPr>
            <p:cNvPr name="Freeform 3" id="3"/>
            <p:cNvSpPr/>
            <p:nvPr/>
          </p:nvSpPr>
          <p:spPr>
            <a:xfrm flipH="false" flipV="false" rot="0">
              <a:off x="0" y="0"/>
              <a:ext cx="5252633" cy="345985"/>
            </a:xfrm>
            <a:custGeom>
              <a:avLst/>
              <a:gdLst/>
              <a:ahLst/>
              <a:cxnLst/>
              <a:rect r="r" b="b" t="t" l="l"/>
              <a:pathLst>
                <a:path h="345985" w="5252633">
                  <a:moveTo>
                    <a:pt x="0" y="0"/>
                  </a:moveTo>
                  <a:lnTo>
                    <a:pt x="5252633" y="0"/>
                  </a:lnTo>
                  <a:lnTo>
                    <a:pt x="5252633" y="345985"/>
                  </a:lnTo>
                  <a:lnTo>
                    <a:pt x="0" y="345985"/>
                  </a:lnTo>
                  <a:close/>
                </a:path>
              </a:pathLst>
            </a:custGeom>
            <a:solidFill>
              <a:srgbClr val="1E3262"/>
            </a:solidFill>
          </p:spPr>
        </p:sp>
        <p:sp>
          <p:nvSpPr>
            <p:cNvPr name="TextBox 4" id="4"/>
            <p:cNvSpPr txBox="true"/>
            <p:nvPr/>
          </p:nvSpPr>
          <p:spPr>
            <a:xfrm>
              <a:off x="0" y="-57150"/>
              <a:ext cx="5252633" cy="403135"/>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4785868" y="9505950"/>
            <a:ext cx="5740823" cy="1931909"/>
            <a:chOff x="0" y="0"/>
            <a:chExt cx="1511986" cy="508816"/>
          </a:xfrm>
        </p:grpSpPr>
        <p:sp>
          <p:nvSpPr>
            <p:cNvPr name="Freeform 6" id="6"/>
            <p:cNvSpPr/>
            <p:nvPr/>
          </p:nvSpPr>
          <p:spPr>
            <a:xfrm flipH="false" flipV="false" rot="0">
              <a:off x="0" y="0"/>
              <a:ext cx="1511986" cy="508816"/>
            </a:xfrm>
            <a:custGeom>
              <a:avLst/>
              <a:gdLst/>
              <a:ahLst/>
              <a:cxnLst/>
              <a:rect r="r" b="b" t="t" l="l"/>
              <a:pathLst>
                <a:path h="508816" w="1511986">
                  <a:moveTo>
                    <a:pt x="0" y="0"/>
                  </a:moveTo>
                  <a:lnTo>
                    <a:pt x="1511986" y="0"/>
                  </a:lnTo>
                  <a:lnTo>
                    <a:pt x="1511986" y="508816"/>
                  </a:lnTo>
                  <a:lnTo>
                    <a:pt x="0" y="508816"/>
                  </a:lnTo>
                  <a:close/>
                </a:path>
              </a:pathLst>
            </a:custGeom>
            <a:solidFill>
              <a:srgbClr val="1E3262"/>
            </a:solidFill>
          </p:spPr>
        </p:sp>
        <p:sp>
          <p:nvSpPr>
            <p:cNvPr name="TextBox 7" id="7"/>
            <p:cNvSpPr txBox="true"/>
            <p:nvPr/>
          </p:nvSpPr>
          <p:spPr>
            <a:xfrm>
              <a:off x="0" y="-57150"/>
              <a:ext cx="1511986" cy="565966"/>
            </a:xfrm>
            <a:prstGeom prst="rect">
              <a:avLst/>
            </a:prstGeom>
          </p:spPr>
          <p:txBody>
            <a:bodyPr anchor="ctr" rtlCol="false" tIns="50800" lIns="50800" bIns="50800" rIns="50800"/>
            <a:lstStyle/>
            <a:p>
              <a:pPr algn="ctr">
                <a:lnSpc>
                  <a:spcPts val="2659"/>
                </a:lnSpc>
              </a:pPr>
            </a:p>
          </p:txBody>
        </p:sp>
      </p:grpSp>
      <p:sp>
        <p:nvSpPr>
          <p:cNvPr name="Freeform 8" id="8"/>
          <p:cNvSpPr/>
          <p:nvPr/>
        </p:nvSpPr>
        <p:spPr>
          <a:xfrm flipH="false" flipV="false" rot="0">
            <a:off x="1446264" y="1658776"/>
            <a:ext cx="15395471" cy="7647993"/>
          </a:xfrm>
          <a:custGeom>
            <a:avLst/>
            <a:gdLst/>
            <a:ahLst/>
            <a:cxnLst/>
            <a:rect r="r" b="b" t="t" l="l"/>
            <a:pathLst>
              <a:path h="7647993" w="15395471">
                <a:moveTo>
                  <a:pt x="0" y="0"/>
                </a:moveTo>
                <a:lnTo>
                  <a:pt x="15395472" y="0"/>
                </a:lnTo>
                <a:lnTo>
                  <a:pt x="15395472" y="7647992"/>
                </a:lnTo>
                <a:lnTo>
                  <a:pt x="0" y="7647992"/>
                </a:lnTo>
                <a:lnTo>
                  <a:pt x="0" y="0"/>
                </a:lnTo>
                <a:close/>
              </a:path>
            </a:pathLst>
          </a:custGeom>
          <a:blipFill>
            <a:blip r:embed="rId2"/>
            <a:stretch>
              <a:fillRect l="0" t="0" r="0" b="0"/>
            </a:stretch>
          </a:blipFill>
        </p:spPr>
      </p:sp>
      <p:sp>
        <p:nvSpPr>
          <p:cNvPr name="TextBox 9" id="9"/>
          <p:cNvSpPr txBox="true"/>
          <p:nvPr/>
        </p:nvSpPr>
        <p:spPr>
          <a:xfrm rot="0">
            <a:off x="373921" y="344294"/>
            <a:ext cx="17540158" cy="793115"/>
          </a:xfrm>
          <a:prstGeom prst="rect">
            <a:avLst/>
          </a:prstGeom>
        </p:spPr>
        <p:txBody>
          <a:bodyPr anchor="t" rtlCol="false" tIns="0" lIns="0" bIns="0" rIns="0">
            <a:spAutoFit/>
          </a:bodyPr>
          <a:lstStyle/>
          <a:p>
            <a:pPr algn="ctr">
              <a:lnSpc>
                <a:spcPts val="6159"/>
              </a:lnSpc>
              <a:spcBef>
                <a:spcPct val="0"/>
              </a:spcBef>
            </a:pPr>
            <a:r>
              <a:rPr lang="en-US" sz="4399">
                <a:solidFill>
                  <a:srgbClr val="DADADA"/>
                </a:solidFill>
                <a:latin typeface="Poppins"/>
                <a:ea typeface="Poppins"/>
                <a:cs typeface="Poppins"/>
                <a:sym typeface="Poppins"/>
              </a:rPr>
              <a:t>Program Primary Pipelines</a:t>
            </a:r>
          </a:p>
        </p:txBody>
      </p:sp>
      <p:sp>
        <p:nvSpPr>
          <p:cNvPr name="TextBox 10" id="10"/>
          <p:cNvSpPr txBox="true"/>
          <p:nvPr/>
        </p:nvSpPr>
        <p:spPr>
          <a:xfrm rot="0">
            <a:off x="14974897" y="9631232"/>
            <a:ext cx="3313103" cy="368299"/>
          </a:xfrm>
          <a:prstGeom prst="rect">
            <a:avLst/>
          </a:prstGeom>
        </p:spPr>
        <p:txBody>
          <a:bodyPr anchor="t" rtlCol="false" tIns="0" lIns="0" bIns="0" rIns="0">
            <a:spAutoFit/>
          </a:bodyPr>
          <a:lstStyle/>
          <a:p>
            <a:pPr algn="l">
              <a:lnSpc>
                <a:spcPts val="2800"/>
              </a:lnSpc>
              <a:spcBef>
                <a:spcPct val="0"/>
              </a:spcBef>
            </a:pPr>
            <a:r>
              <a:rPr lang="en-US" sz="2000">
                <a:solidFill>
                  <a:srgbClr val="DADADA"/>
                </a:solidFill>
                <a:latin typeface="Poppins"/>
                <a:ea typeface="Poppins"/>
                <a:cs typeface="Poppins"/>
                <a:sym typeface="Poppins"/>
              </a:rPr>
              <a:t>74 Program Responses</a:t>
            </a:r>
          </a:p>
        </p:txBody>
      </p:sp>
    </p:spTree>
  </p:cSld>
  <p:clrMapOvr>
    <a:masterClrMapping/>
  </p:clrMapOvr>
</p:sld>
</file>

<file path=ppt/slides/slide27.xml><?xml version="1.0" encoding="utf-8"?>
<p:sld xmlns:p="http://schemas.openxmlformats.org/presentationml/2006/main" xmlns:a="http://schemas.openxmlformats.org/drawingml/2006/main">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827795" y="145934"/>
            <a:ext cx="19943591" cy="1313660"/>
            <a:chOff x="0" y="0"/>
            <a:chExt cx="5252633" cy="345985"/>
          </a:xfrm>
        </p:grpSpPr>
        <p:sp>
          <p:nvSpPr>
            <p:cNvPr name="Freeform 3" id="3"/>
            <p:cNvSpPr/>
            <p:nvPr/>
          </p:nvSpPr>
          <p:spPr>
            <a:xfrm flipH="false" flipV="false" rot="0">
              <a:off x="0" y="0"/>
              <a:ext cx="5252633" cy="345985"/>
            </a:xfrm>
            <a:custGeom>
              <a:avLst/>
              <a:gdLst/>
              <a:ahLst/>
              <a:cxnLst/>
              <a:rect r="r" b="b" t="t" l="l"/>
              <a:pathLst>
                <a:path h="345985" w="5252633">
                  <a:moveTo>
                    <a:pt x="0" y="0"/>
                  </a:moveTo>
                  <a:lnTo>
                    <a:pt x="5252633" y="0"/>
                  </a:lnTo>
                  <a:lnTo>
                    <a:pt x="5252633" y="345985"/>
                  </a:lnTo>
                  <a:lnTo>
                    <a:pt x="0" y="345985"/>
                  </a:lnTo>
                  <a:close/>
                </a:path>
              </a:pathLst>
            </a:custGeom>
            <a:solidFill>
              <a:srgbClr val="1E3262"/>
            </a:solidFill>
          </p:spPr>
        </p:sp>
        <p:sp>
          <p:nvSpPr>
            <p:cNvPr name="TextBox 4" id="4"/>
            <p:cNvSpPr txBox="true"/>
            <p:nvPr/>
          </p:nvSpPr>
          <p:spPr>
            <a:xfrm>
              <a:off x="0" y="-57150"/>
              <a:ext cx="5252633" cy="403135"/>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373921" y="344294"/>
            <a:ext cx="17540158" cy="793115"/>
          </a:xfrm>
          <a:prstGeom prst="rect">
            <a:avLst/>
          </a:prstGeom>
        </p:spPr>
        <p:txBody>
          <a:bodyPr anchor="t" rtlCol="false" tIns="0" lIns="0" bIns="0" rIns="0">
            <a:spAutoFit/>
          </a:bodyPr>
          <a:lstStyle/>
          <a:p>
            <a:pPr algn="ctr">
              <a:lnSpc>
                <a:spcPts val="6159"/>
              </a:lnSpc>
              <a:spcBef>
                <a:spcPct val="0"/>
              </a:spcBef>
            </a:pPr>
            <a:r>
              <a:rPr lang="en-US" sz="4399">
                <a:solidFill>
                  <a:srgbClr val="DADADA"/>
                </a:solidFill>
                <a:latin typeface="Poppins"/>
                <a:ea typeface="Poppins"/>
                <a:cs typeface="Poppins"/>
                <a:sym typeface="Poppins"/>
              </a:rPr>
              <a:t>Anti-Melt Strategies | Common Themes and Unique Ideas </a:t>
            </a:r>
          </a:p>
        </p:txBody>
      </p:sp>
      <p:grpSp>
        <p:nvGrpSpPr>
          <p:cNvPr name="Group 6" id="6"/>
          <p:cNvGrpSpPr/>
          <p:nvPr/>
        </p:nvGrpSpPr>
        <p:grpSpPr>
          <a:xfrm rot="0">
            <a:off x="669177" y="2024951"/>
            <a:ext cx="16949645" cy="7233349"/>
            <a:chOff x="0" y="0"/>
            <a:chExt cx="4940640" cy="2108444"/>
          </a:xfrm>
        </p:grpSpPr>
        <p:sp>
          <p:nvSpPr>
            <p:cNvPr name="Freeform 7" id="7"/>
            <p:cNvSpPr/>
            <p:nvPr/>
          </p:nvSpPr>
          <p:spPr>
            <a:xfrm flipH="false" flipV="false" rot="0">
              <a:off x="0" y="0"/>
              <a:ext cx="4940640" cy="2108444"/>
            </a:xfrm>
            <a:custGeom>
              <a:avLst/>
              <a:gdLst/>
              <a:ahLst/>
              <a:cxnLst/>
              <a:rect r="r" b="b" t="t" l="l"/>
              <a:pathLst>
                <a:path h="2108444" w="4940640">
                  <a:moveTo>
                    <a:pt x="0" y="0"/>
                  </a:moveTo>
                  <a:lnTo>
                    <a:pt x="4940640" y="0"/>
                  </a:lnTo>
                  <a:lnTo>
                    <a:pt x="4940640" y="2108444"/>
                  </a:lnTo>
                  <a:lnTo>
                    <a:pt x="0" y="2108444"/>
                  </a:lnTo>
                  <a:close/>
                </a:path>
              </a:pathLst>
            </a:custGeom>
            <a:solidFill>
              <a:srgbClr val="1D3161"/>
            </a:solidFill>
          </p:spPr>
        </p:sp>
        <p:sp>
          <p:nvSpPr>
            <p:cNvPr name="TextBox 8" id="8"/>
            <p:cNvSpPr txBox="true"/>
            <p:nvPr/>
          </p:nvSpPr>
          <p:spPr>
            <a:xfrm>
              <a:off x="0" y="-57150"/>
              <a:ext cx="4940640" cy="2165594"/>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778646" y="2198392"/>
            <a:ext cx="16730707" cy="6532321"/>
          </a:xfrm>
          <a:prstGeom prst="rect">
            <a:avLst/>
          </a:prstGeom>
        </p:spPr>
        <p:txBody>
          <a:bodyPr anchor="t" rtlCol="false" tIns="0" lIns="0" bIns="0" rIns="0">
            <a:spAutoFit/>
          </a:bodyPr>
          <a:lstStyle/>
          <a:p>
            <a:pPr algn="l">
              <a:lnSpc>
                <a:spcPts val="4300"/>
              </a:lnSpc>
            </a:pPr>
            <a:r>
              <a:rPr lang="en-US" sz="3072" b="true">
                <a:solidFill>
                  <a:srgbClr val="DADADA"/>
                </a:solidFill>
                <a:latin typeface="Poppins Bold"/>
                <a:ea typeface="Poppins Bold"/>
                <a:cs typeface="Poppins Bold"/>
                <a:sym typeface="Poppins Bold"/>
              </a:rPr>
              <a:t>Early and Often:</a:t>
            </a:r>
            <a:r>
              <a:rPr lang="en-US" sz="3072">
                <a:solidFill>
                  <a:srgbClr val="DADADA"/>
                </a:solidFill>
                <a:latin typeface="Poppins"/>
                <a:ea typeface="Poppins"/>
                <a:cs typeface="Poppins"/>
                <a:sym typeface="Poppins"/>
              </a:rPr>
              <a:t> Programs are using a multi-touch approach to keep applicants engaged in the admissions process.</a:t>
            </a:r>
          </a:p>
          <a:p>
            <a:pPr algn="l">
              <a:lnSpc>
                <a:spcPts val="4300"/>
              </a:lnSpc>
            </a:pPr>
          </a:p>
          <a:p>
            <a:pPr algn="l">
              <a:lnSpc>
                <a:spcPts val="4300"/>
              </a:lnSpc>
            </a:pPr>
            <a:r>
              <a:rPr lang="en-US" sz="3072" b="true">
                <a:solidFill>
                  <a:srgbClr val="DADADA"/>
                </a:solidFill>
                <a:latin typeface="Poppins Bold"/>
                <a:ea typeface="Poppins Bold"/>
                <a:cs typeface="Poppins Bold"/>
                <a:sym typeface="Poppins Bold"/>
              </a:rPr>
              <a:t>Scholarship and Research Matching:</a:t>
            </a:r>
            <a:r>
              <a:rPr lang="en-US" sz="3072">
                <a:solidFill>
                  <a:srgbClr val="DADADA"/>
                </a:solidFill>
                <a:latin typeface="Poppins"/>
                <a:ea typeface="Poppins"/>
                <a:cs typeface="Poppins"/>
                <a:sym typeface="Poppins"/>
              </a:rPr>
              <a:t> Programs are collecting biographical information from students to match them with appropriate scholarships and faculty. Students then have more personalized funding opportunities, and faculty are able to reach out about research opportunities or class experiences. </a:t>
            </a:r>
          </a:p>
          <a:p>
            <a:pPr algn="l">
              <a:lnSpc>
                <a:spcPts val="4300"/>
              </a:lnSpc>
            </a:pPr>
          </a:p>
          <a:p>
            <a:pPr algn="l">
              <a:lnSpc>
                <a:spcPts val="4300"/>
              </a:lnSpc>
            </a:pPr>
            <a:r>
              <a:rPr lang="en-US" sz="3072" b="true">
                <a:solidFill>
                  <a:srgbClr val="DADADA"/>
                </a:solidFill>
                <a:latin typeface="Poppins Bold"/>
                <a:ea typeface="Poppins Bold"/>
                <a:cs typeface="Poppins Bold"/>
                <a:sym typeface="Poppins Bold"/>
              </a:rPr>
              <a:t>Information Sharing:</a:t>
            </a:r>
            <a:r>
              <a:rPr lang="en-US" sz="3072">
                <a:solidFill>
                  <a:srgbClr val="DADADA"/>
                </a:solidFill>
                <a:latin typeface="Poppins"/>
                <a:ea typeface="Poppins"/>
                <a:cs typeface="Poppins"/>
                <a:sym typeface="Poppins"/>
              </a:rPr>
              <a:t> Communications are extremely informative with resources for scheduling an appointment with an advisor, purchasing books from the bookstore, how to register for classes, etc. Some programs have “Save the Date” sections at the beginning of their emails. </a:t>
            </a:r>
          </a:p>
        </p:txBody>
      </p:sp>
    </p:spTree>
  </p:cSld>
  <p:clrMapOvr>
    <a:masterClrMapping/>
  </p:clrMapOvr>
</p:sld>
</file>

<file path=ppt/slides/slide28.xml><?xml version="1.0" encoding="utf-8"?>
<p:sld xmlns:p="http://schemas.openxmlformats.org/presentationml/2006/main" xmlns:a="http://schemas.openxmlformats.org/drawingml/2006/main">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827795" y="145934"/>
            <a:ext cx="19943591" cy="1313660"/>
            <a:chOff x="0" y="0"/>
            <a:chExt cx="5252633" cy="345985"/>
          </a:xfrm>
        </p:grpSpPr>
        <p:sp>
          <p:nvSpPr>
            <p:cNvPr name="Freeform 3" id="3"/>
            <p:cNvSpPr/>
            <p:nvPr/>
          </p:nvSpPr>
          <p:spPr>
            <a:xfrm flipH="false" flipV="false" rot="0">
              <a:off x="0" y="0"/>
              <a:ext cx="5252633" cy="345985"/>
            </a:xfrm>
            <a:custGeom>
              <a:avLst/>
              <a:gdLst/>
              <a:ahLst/>
              <a:cxnLst/>
              <a:rect r="r" b="b" t="t" l="l"/>
              <a:pathLst>
                <a:path h="345985" w="5252633">
                  <a:moveTo>
                    <a:pt x="0" y="0"/>
                  </a:moveTo>
                  <a:lnTo>
                    <a:pt x="5252633" y="0"/>
                  </a:lnTo>
                  <a:lnTo>
                    <a:pt x="5252633" y="345985"/>
                  </a:lnTo>
                  <a:lnTo>
                    <a:pt x="0" y="345985"/>
                  </a:lnTo>
                  <a:close/>
                </a:path>
              </a:pathLst>
            </a:custGeom>
            <a:solidFill>
              <a:srgbClr val="1E3262"/>
            </a:solidFill>
          </p:spPr>
        </p:sp>
        <p:sp>
          <p:nvSpPr>
            <p:cNvPr name="TextBox 4" id="4"/>
            <p:cNvSpPr txBox="true"/>
            <p:nvPr/>
          </p:nvSpPr>
          <p:spPr>
            <a:xfrm>
              <a:off x="0" y="-57150"/>
              <a:ext cx="5252633" cy="403135"/>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373921" y="344294"/>
            <a:ext cx="17540158" cy="793115"/>
          </a:xfrm>
          <a:prstGeom prst="rect">
            <a:avLst/>
          </a:prstGeom>
        </p:spPr>
        <p:txBody>
          <a:bodyPr anchor="t" rtlCol="false" tIns="0" lIns="0" bIns="0" rIns="0">
            <a:spAutoFit/>
          </a:bodyPr>
          <a:lstStyle/>
          <a:p>
            <a:pPr algn="ctr">
              <a:lnSpc>
                <a:spcPts val="6159"/>
              </a:lnSpc>
              <a:spcBef>
                <a:spcPct val="0"/>
              </a:spcBef>
            </a:pPr>
            <a:r>
              <a:rPr lang="en-US" sz="4399">
                <a:solidFill>
                  <a:srgbClr val="DADADA"/>
                </a:solidFill>
                <a:latin typeface="Poppins"/>
                <a:ea typeface="Poppins"/>
                <a:cs typeface="Poppins"/>
                <a:sym typeface="Poppins"/>
              </a:rPr>
              <a:t>Anti-Melt Strategies | Common Themes and Unique Ideas </a:t>
            </a:r>
          </a:p>
        </p:txBody>
      </p:sp>
      <p:grpSp>
        <p:nvGrpSpPr>
          <p:cNvPr name="Group 6" id="6"/>
          <p:cNvGrpSpPr/>
          <p:nvPr/>
        </p:nvGrpSpPr>
        <p:grpSpPr>
          <a:xfrm rot="0">
            <a:off x="701310" y="2045489"/>
            <a:ext cx="16885379" cy="7364247"/>
            <a:chOff x="0" y="0"/>
            <a:chExt cx="4834422" cy="2108444"/>
          </a:xfrm>
        </p:grpSpPr>
        <p:sp>
          <p:nvSpPr>
            <p:cNvPr name="Freeform 7" id="7"/>
            <p:cNvSpPr/>
            <p:nvPr/>
          </p:nvSpPr>
          <p:spPr>
            <a:xfrm flipH="false" flipV="false" rot="0">
              <a:off x="0" y="0"/>
              <a:ext cx="4834422" cy="2108444"/>
            </a:xfrm>
            <a:custGeom>
              <a:avLst/>
              <a:gdLst/>
              <a:ahLst/>
              <a:cxnLst/>
              <a:rect r="r" b="b" t="t" l="l"/>
              <a:pathLst>
                <a:path h="2108444" w="4834422">
                  <a:moveTo>
                    <a:pt x="0" y="0"/>
                  </a:moveTo>
                  <a:lnTo>
                    <a:pt x="4834422" y="0"/>
                  </a:lnTo>
                  <a:lnTo>
                    <a:pt x="4834422" y="2108444"/>
                  </a:lnTo>
                  <a:lnTo>
                    <a:pt x="0" y="2108444"/>
                  </a:lnTo>
                  <a:close/>
                </a:path>
              </a:pathLst>
            </a:custGeom>
            <a:solidFill>
              <a:srgbClr val="1D3161"/>
            </a:solidFill>
          </p:spPr>
        </p:sp>
        <p:sp>
          <p:nvSpPr>
            <p:cNvPr name="TextBox 8" id="8"/>
            <p:cNvSpPr txBox="true"/>
            <p:nvPr/>
          </p:nvSpPr>
          <p:spPr>
            <a:xfrm>
              <a:off x="0" y="-57150"/>
              <a:ext cx="4834422" cy="2165594"/>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841730" y="2109752"/>
            <a:ext cx="16290245" cy="6871472"/>
          </a:xfrm>
          <a:prstGeom prst="rect">
            <a:avLst/>
          </a:prstGeom>
        </p:spPr>
        <p:txBody>
          <a:bodyPr anchor="t" rtlCol="false" tIns="0" lIns="0" bIns="0" rIns="0">
            <a:spAutoFit/>
          </a:bodyPr>
          <a:lstStyle/>
          <a:p>
            <a:pPr algn="l">
              <a:lnSpc>
                <a:spcPts val="4507"/>
              </a:lnSpc>
            </a:pPr>
            <a:r>
              <a:rPr lang="en-US" sz="3219" b="true">
                <a:solidFill>
                  <a:srgbClr val="DADADA"/>
                </a:solidFill>
                <a:latin typeface="Poppins Bold"/>
                <a:ea typeface="Poppins Bold"/>
                <a:cs typeface="Poppins Bold"/>
                <a:sym typeface="Poppins Bold"/>
              </a:rPr>
              <a:t>In-Person Community Building:</a:t>
            </a:r>
            <a:r>
              <a:rPr lang="en-US" sz="3219">
                <a:solidFill>
                  <a:srgbClr val="DADADA"/>
                </a:solidFill>
                <a:latin typeface="Poppins"/>
                <a:ea typeface="Poppins"/>
                <a:cs typeface="Poppins"/>
                <a:sym typeface="Poppins"/>
              </a:rPr>
              <a:t> Programs are hosting happy hours or coffee chats featuring faculty, staff, students, and alumni to showcase the community available within the program.</a:t>
            </a:r>
            <a:r>
              <a:rPr lang="en-US" sz="3219" b="true">
                <a:solidFill>
                  <a:srgbClr val="DADADA"/>
                </a:solidFill>
                <a:latin typeface="Poppins Bold"/>
                <a:ea typeface="Poppins Bold"/>
                <a:cs typeface="Poppins Bold"/>
                <a:sym typeface="Poppins Bold"/>
              </a:rPr>
              <a:t> </a:t>
            </a:r>
          </a:p>
          <a:p>
            <a:pPr algn="l">
              <a:lnSpc>
                <a:spcPts val="4507"/>
              </a:lnSpc>
            </a:pPr>
          </a:p>
          <a:p>
            <a:pPr algn="l">
              <a:lnSpc>
                <a:spcPts val="4507"/>
              </a:lnSpc>
            </a:pPr>
            <a:r>
              <a:rPr lang="en-US" sz="3219" b="true">
                <a:solidFill>
                  <a:srgbClr val="DADADA"/>
                </a:solidFill>
                <a:latin typeface="Poppins Bold"/>
                <a:ea typeface="Poppins Bold"/>
                <a:cs typeface="Poppins Bold"/>
                <a:sym typeface="Poppins Bold"/>
              </a:rPr>
              <a:t>Showcasing Alumni and Accreditation:</a:t>
            </a:r>
            <a:r>
              <a:rPr lang="en-US" sz="3219">
                <a:solidFill>
                  <a:srgbClr val="DADADA"/>
                </a:solidFill>
                <a:latin typeface="Poppins"/>
                <a:ea typeface="Poppins"/>
                <a:cs typeface="Poppins"/>
                <a:sym typeface="Poppins"/>
              </a:rPr>
              <a:t> Programs are ensuring that their website is up-to-date with a program “Hall of Fame” that features recent alumni. They are also using NASPAA accreditation as a symbol of program quality.</a:t>
            </a:r>
          </a:p>
          <a:p>
            <a:pPr algn="l">
              <a:lnSpc>
                <a:spcPts val="4507"/>
              </a:lnSpc>
            </a:pPr>
          </a:p>
          <a:p>
            <a:pPr algn="l">
              <a:lnSpc>
                <a:spcPts val="4507"/>
              </a:lnSpc>
            </a:pPr>
            <a:r>
              <a:rPr lang="en-US" sz="3219" b="true">
                <a:solidFill>
                  <a:srgbClr val="DADADA"/>
                </a:solidFill>
                <a:latin typeface="Poppins Bold"/>
                <a:ea typeface="Poppins Bold"/>
                <a:cs typeface="Poppins Bold"/>
                <a:sym typeface="Poppins Bold"/>
              </a:rPr>
              <a:t>Engagement with Current Undergraduate Students:</a:t>
            </a:r>
            <a:r>
              <a:rPr lang="en-US" sz="3219">
                <a:solidFill>
                  <a:srgbClr val="DADADA"/>
                </a:solidFill>
                <a:latin typeface="Poppins"/>
                <a:ea typeface="Poppins"/>
                <a:cs typeface="Poppins"/>
                <a:sym typeface="Poppins"/>
              </a:rPr>
              <a:t> Programs are hosting curated events for undergraduate student groups, undergraduate courses, simulation exercises, etc. </a:t>
            </a:r>
          </a:p>
        </p:txBody>
      </p:sp>
    </p:spTree>
  </p:cSld>
  <p:clrMapOvr>
    <a:masterClrMapping/>
  </p:clrMapOvr>
</p:sld>
</file>

<file path=ppt/slides/slide29.xml><?xml version="1.0" encoding="utf-8"?>
<p:sld xmlns:p="http://schemas.openxmlformats.org/presentationml/2006/main" xmlns:a="http://schemas.openxmlformats.org/drawingml/2006/main">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827795" y="145934"/>
            <a:ext cx="19943591" cy="1313660"/>
            <a:chOff x="0" y="0"/>
            <a:chExt cx="5252633" cy="345985"/>
          </a:xfrm>
        </p:grpSpPr>
        <p:sp>
          <p:nvSpPr>
            <p:cNvPr name="Freeform 3" id="3"/>
            <p:cNvSpPr/>
            <p:nvPr/>
          </p:nvSpPr>
          <p:spPr>
            <a:xfrm flipH="false" flipV="false" rot="0">
              <a:off x="0" y="0"/>
              <a:ext cx="5252633" cy="345985"/>
            </a:xfrm>
            <a:custGeom>
              <a:avLst/>
              <a:gdLst/>
              <a:ahLst/>
              <a:cxnLst/>
              <a:rect r="r" b="b" t="t" l="l"/>
              <a:pathLst>
                <a:path h="345985" w="5252633">
                  <a:moveTo>
                    <a:pt x="0" y="0"/>
                  </a:moveTo>
                  <a:lnTo>
                    <a:pt x="5252633" y="0"/>
                  </a:lnTo>
                  <a:lnTo>
                    <a:pt x="5252633" y="345985"/>
                  </a:lnTo>
                  <a:lnTo>
                    <a:pt x="0" y="345985"/>
                  </a:lnTo>
                  <a:close/>
                </a:path>
              </a:pathLst>
            </a:custGeom>
            <a:solidFill>
              <a:srgbClr val="1E3262"/>
            </a:solidFill>
          </p:spPr>
        </p:sp>
        <p:sp>
          <p:nvSpPr>
            <p:cNvPr name="TextBox 4" id="4"/>
            <p:cNvSpPr txBox="true"/>
            <p:nvPr/>
          </p:nvSpPr>
          <p:spPr>
            <a:xfrm>
              <a:off x="0" y="-57150"/>
              <a:ext cx="5252633" cy="403135"/>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373921" y="344294"/>
            <a:ext cx="17540158" cy="793115"/>
          </a:xfrm>
          <a:prstGeom prst="rect">
            <a:avLst/>
          </a:prstGeom>
        </p:spPr>
        <p:txBody>
          <a:bodyPr anchor="t" rtlCol="false" tIns="0" lIns="0" bIns="0" rIns="0">
            <a:spAutoFit/>
          </a:bodyPr>
          <a:lstStyle/>
          <a:p>
            <a:pPr algn="ctr">
              <a:lnSpc>
                <a:spcPts val="6159"/>
              </a:lnSpc>
              <a:spcBef>
                <a:spcPct val="0"/>
              </a:spcBef>
            </a:pPr>
            <a:r>
              <a:rPr lang="en-US" sz="4399">
                <a:solidFill>
                  <a:srgbClr val="DADADA"/>
                </a:solidFill>
                <a:latin typeface="Poppins"/>
                <a:ea typeface="Poppins"/>
                <a:cs typeface="Poppins"/>
                <a:sym typeface="Poppins"/>
              </a:rPr>
              <a:t>Anti-Melt Strategies | Common Themes and Unique Ideas </a:t>
            </a:r>
          </a:p>
        </p:txBody>
      </p:sp>
      <p:grpSp>
        <p:nvGrpSpPr>
          <p:cNvPr name="Group 6" id="6"/>
          <p:cNvGrpSpPr/>
          <p:nvPr/>
        </p:nvGrpSpPr>
        <p:grpSpPr>
          <a:xfrm rot="0">
            <a:off x="701310" y="2047965"/>
            <a:ext cx="16885379" cy="7210335"/>
            <a:chOff x="0" y="0"/>
            <a:chExt cx="4937617" cy="2108444"/>
          </a:xfrm>
        </p:grpSpPr>
        <p:sp>
          <p:nvSpPr>
            <p:cNvPr name="Freeform 7" id="7"/>
            <p:cNvSpPr/>
            <p:nvPr/>
          </p:nvSpPr>
          <p:spPr>
            <a:xfrm flipH="false" flipV="false" rot="0">
              <a:off x="0" y="0"/>
              <a:ext cx="4937618" cy="2108444"/>
            </a:xfrm>
            <a:custGeom>
              <a:avLst/>
              <a:gdLst/>
              <a:ahLst/>
              <a:cxnLst/>
              <a:rect r="r" b="b" t="t" l="l"/>
              <a:pathLst>
                <a:path h="2108444" w="4937618">
                  <a:moveTo>
                    <a:pt x="0" y="0"/>
                  </a:moveTo>
                  <a:lnTo>
                    <a:pt x="4937618" y="0"/>
                  </a:lnTo>
                  <a:lnTo>
                    <a:pt x="4937618" y="2108444"/>
                  </a:lnTo>
                  <a:lnTo>
                    <a:pt x="0" y="2108444"/>
                  </a:lnTo>
                  <a:close/>
                </a:path>
              </a:pathLst>
            </a:custGeom>
            <a:solidFill>
              <a:srgbClr val="1D3161"/>
            </a:solidFill>
          </p:spPr>
        </p:sp>
        <p:sp>
          <p:nvSpPr>
            <p:cNvPr name="TextBox 8" id="8"/>
            <p:cNvSpPr txBox="true"/>
            <p:nvPr/>
          </p:nvSpPr>
          <p:spPr>
            <a:xfrm>
              <a:off x="0" y="-57150"/>
              <a:ext cx="4937617" cy="2165594"/>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841730" y="2118418"/>
            <a:ext cx="16290245" cy="6635056"/>
          </a:xfrm>
          <a:prstGeom prst="rect">
            <a:avLst/>
          </a:prstGeom>
        </p:spPr>
        <p:txBody>
          <a:bodyPr anchor="t" rtlCol="false" tIns="0" lIns="0" bIns="0" rIns="0">
            <a:spAutoFit/>
          </a:bodyPr>
          <a:lstStyle/>
          <a:p>
            <a:pPr algn="l">
              <a:lnSpc>
                <a:spcPts val="4413"/>
              </a:lnSpc>
            </a:pPr>
            <a:r>
              <a:rPr lang="en-US" sz="3152" b="true">
                <a:solidFill>
                  <a:srgbClr val="DADADA"/>
                </a:solidFill>
                <a:latin typeface="Poppins Bold"/>
                <a:ea typeface="Poppins Bold"/>
                <a:cs typeface="Poppins Bold"/>
                <a:sym typeface="Poppins Bold"/>
              </a:rPr>
              <a:t>Program Partnerships:</a:t>
            </a:r>
            <a:r>
              <a:rPr lang="en-US" sz="3152">
                <a:solidFill>
                  <a:srgbClr val="DADADA"/>
                </a:solidFill>
                <a:latin typeface="Poppins"/>
                <a:ea typeface="Poppins"/>
                <a:cs typeface="Poppins"/>
                <a:sym typeface="Poppins"/>
              </a:rPr>
              <a:t> Programs are receiving support from outside organizations like Service to Service and CollegeRecon to boost their applicant pool and obtain quality applicants. </a:t>
            </a:r>
          </a:p>
          <a:p>
            <a:pPr algn="l">
              <a:lnSpc>
                <a:spcPts val="4413"/>
              </a:lnSpc>
            </a:pPr>
          </a:p>
          <a:p>
            <a:pPr algn="l">
              <a:lnSpc>
                <a:spcPts val="4413"/>
              </a:lnSpc>
            </a:pPr>
            <a:r>
              <a:rPr lang="en-US" sz="3152" b="true">
                <a:solidFill>
                  <a:srgbClr val="DADADA"/>
                </a:solidFill>
                <a:latin typeface="Poppins Bold"/>
                <a:ea typeface="Poppins Bold"/>
                <a:cs typeface="Poppins Bold"/>
                <a:sym typeface="Poppins Bold"/>
              </a:rPr>
              <a:t>Funding Transparency:</a:t>
            </a:r>
            <a:r>
              <a:rPr lang="en-US" sz="3152">
                <a:solidFill>
                  <a:srgbClr val="DADADA"/>
                </a:solidFill>
                <a:latin typeface="Poppins"/>
                <a:ea typeface="Poppins"/>
                <a:cs typeface="Poppins"/>
                <a:sym typeface="Poppins"/>
              </a:rPr>
              <a:t> Programs are being open and honest about funding opportunities within the program. Webinars covering degree financial planning, scholarship opportunities, and the funding process have given students a better understanding of their ability to afford the degree. </a:t>
            </a:r>
          </a:p>
          <a:p>
            <a:pPr algn="l">
              <a:lnSpc>
                <a:spcPts val="4413"/>
              </a:lnSpc>
            </a:pPr>
          </a:p>
          <a:p>
            <a:pPr algn="l">
              <a:lnSpc>
                <a:spcPts val="4413"/>
              </a:lnSpc>
            </a:pPr>
            <a:r>
              <a:rPr lang="en-US" sz="3152" b="true">
                <a:solidFill>
                  <a:srgbClr val="DADADA"/>
                </a:solidFill>
                <a:latin typeface="Poppins Bold"/>
                <a:ea typeface="Poppins Bold"/>
                <a:cs typeface="Poppins Bold"/>
                <a:sym typeface="Poppins Bold"/>
              </a:rPr>
              <a:t>Accelerated Programs:</a:t>
            </a:r>
            <a:r>
              <a:rPr lang="en-US" sz="3152">
                <a:solidFill>
                  <a:srgbClr val="DADADA"/>
                </a:solidFill>
                <a:latin typeface="Poppins"/>
                <a:ea typeface="Poppins"/>
                <a:cs typeface="Poppins"/>
                <a:sym typeface="Poppins"/>
              </a:rPr>
              <a:t> 4+1 or 3+2 Programs are becoming much more popular. Often, students receive more funding opportunities for their graduate degree because of their familiarity with faculty/staff. </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201558" y="2376333"/>
            <a:ext cx="4559965" cy="4714726"/>
            <a:chOff x="0" y="0"/>
            <a:chExt cx="1200978" cy="1241739"/>
          </a:xfrm>
        </p:grpSpPr>
        <p:sp>
          <p:nvSpPr>
            <p:cNvPr name="Freeform 3" id="3"/>
            <p:cNvSpPr/>
            <p:nvPr/>
          </p:nvSpPr>
          <p:spPr>
            <a:xfrm flipH="false" flipV="false" rot="0">
              <a:off x="0" y="0"/>
              <a:ext cx="1200978" cy="1241739"/>
            </a:xfrm>
            <a:custGeom>
              <a:avLst/>
              <a:gdLst/>
              <a:ahLst/>
              <a:cxnLst/>
              <a:rect r="r" b="b" t="t" l="l"/>
              <a:pathLst>
                <a:path h="1241739" w="1200978">
                  <a:moveTo>
                    <a:pt x="0" y="0"/>
                  </a:moveTo>
                  <a:lnTo>
                    <a:pt x="1200978" y="0"/>
                  </a:lnTo>
                  <a:lnTo>
                    <a:pt x="1200978" y="1241739"/>
                  </a:lnTo>
                  <a:lnTo>
                    <a:pt x="0" y="1241739"/>
                  </a:lnTo>
                  <a:close/>
                </a:path>
              </a:pathLst>
            </a:custGeom>
            <a:solidFill>
              <a:srgbClr val="1E3262"/>
            </a:solidFill>
          </p:spPr>
        </p:sp>
        <p:sp>
          <p:nvSpPr>
            <p:cNvPr name="TextBox 4" id="4"/>
            <p:cNvSpPr txBox="true"/>
            <p:nvPr/>
          </p:nvSpPr>
          <p:spPr>
            <a:xfrm>
              <a:off x="0" y="-57150"/>
              <a:ext cx="1200978" cy="1298889"/>
            </a:xfrm>
            <a:prstGeom prst="rect">
              <a:avLst/>
            </a:prstGeom>
          </p:spPr>
          <p:txBody>
            <a:bodyPr anchor="ctr" rtlCol="false" tIns="50800" lIns="50800" bIns="50800" rIns="50800"/>
            <a:lstStyle/>
            <a:p>
              <a:pPr algn="ctr">
                <a:lnSpc>
                  <a:spcPts val="2659"/>
                </a:lnSpc>
              </a:pPr>
            </a:p>
          </p:txBody>
        </p:sp>
      </p:grpSp>
      <p:pic>
        <p:nvPicPr>
          <p:cNvPr name="Picture 5" id="5"/>
          <p:cNvPicPr>
            <a:picLocks noChangeAspect="true"/>
          </p:cNvPicPr>
          <p:nvPr/>
        </p:nvPicPr>
        <p:blipFill>
          <a:blip r:embed="rId2"/>
          <a:stretch>
            <a:fillRect/>
          </a:stretch>
        </p:blipFill>
        <p:spPr>
          <a:xfrm rot="0">
            <a:off x="4802699" y="681873"/>
            <a:ext cx="4553546" cy="2656235"/>
          </a:xfrm>
          <a:prstGeom prst="rect">
            <a:avLst/>
          </a:prstGeom>
        </p:spPr>
      </p:pic>
      <p:pic>
        <p:nvPicPr>
          <p:cNvPr name="Picture 6" id="6"/>
          <p:cNvPicPr>
            <a:picLocks noChangeAspect="true"/>
          </p:cNvPicPr>
          <p:nvPr/>
        </p:nvPicPr>
        <p:blipFill>
          <a:blip r:embed="rId3"/>
          <a:stretch>
            <a:fillRect/>
          </a:stretch>
        </p:blipFill>
        <p:spPr>
          <a:xfrm rot="0">
            <a:off x="9220431" y="3863757"/>
            <a:ext cx="4553546" cy="2656235"/>
          </a:xfrm>
          <a:prstGeom prst="rect">
            <a:avLst/>
          </a:prstGeom>
        </p:spPr>
      </p:pic>
      <p:pic>
        <p:nvPicPr>
          <p:cNvPr name="Picture 7" id="7"/>
          <p:cNvPicPr>
            <a:picLocks noChangeAspect="true"/>
          </p:cNvPicPr>
          <p:nvPr/>
        </p:nvPicPr>
        <p:blipFill>
          <a:blip r:embed="rId4"/>
          <a:stretch>
            <a:fillRect/>
          </a:stretch>
        </p:blipFill>
        <p:spPr>
          <a:xfrm rot="0">
            <a:off x="9221623" y="681873"/>
            <a:ext cx="4553546" cy="2656235"/>
          </a:xfrm>
          <a:prstGeom prst="rect">
            <a:avLst/>
          </a:prstGeom>
        </p:spPr>
      </p:pic>
      <p:pic>
        <p:nvPicPr>
          <p:cNvPr name="Picture 8" id="8"/>
          <p:cNvPicPr>
            <a:picLocks noChangeAspect="true"/>
          </p:cNvPicPr>
          <p:nvPr/>
        </p:nvPicPr>
        <p:blipFill>
          <a:blip r:embed="rId5"/>
          <a:stretch>
            <a:fillRect/>
          </a:stretch>
        </p:blipFill>
        <p:spPr>
          <a:xfrm rot="0">
            <a:off x="9204430" y="6742538"/>
            <a:ext cx="4553546" cy="2656235"/>
          </a:xfrm>
          <a:prstGeom prst="rect">
            <a:avLst/>
          </a:prstGeom>
        </p:spPr>
      </p:pic>
      <p:pic>
        <p:nvPicPr>
          <p:cNvPr name="Picture 9" id="9"/>
          <p:cNvPicPr>
            <a:picLocks noChangeAspect="true"/>
          </p:cNvPicPr>
          <p:nvPr/>
        </p:nvPicPr>
        <p:blipFill>
          <a:blip r:embed="rId6"/>
          <a:stretch>
            <a:fillRect/>
          </a:stretch>
        </p:blipFill>
        <p:spPr>
          <a:xfrm rot="0">
            <a:off x="4802699" y="6718821"/>
            <a:ext cx="4553546" cy="2656235"/>
          </a:xfrm>
          <a:prstGeom prst="rect">
            <a:avLst/>
          </a:prstGeom>
        </p:spPr>
      </p:pic>
      <p:pic>
        <p:nvPicPr>
          <p:cNvPr name="Picture 10" id="10"/>
          <p:cNvPicPr>
            <a:picLocks noChangeAspect="true"/>
          </p:cNvPicPr>
          <p:nvPr/>
        </p:nvPicPr>
        <p:blipFill>
          <a:blip r:embed="rId7"/>
          <a:stretch>
            <a:fillRect/>
          </a:stretch>
        </p:blipFill>
        <p:spPr>
          <a:xfrm rot="0">
            <a:off x="4875352" y="3863757"/>
            <a:ext cx="4553546" cy="2656235"/>
          </a:xfrm>
          <a:prstGeom prst="rect">
            <a:avLst/>
          </a:prstGeom>
        </p:spPr>
      </p:pic>
      <p:pic>
        <p:nvPicPr>
          <p:cNvPr name="Picture 11" id="11"/>
          <p:cNvPicPr>
            <a:picLocks noChangeAspect="true"/>
          </p:cNvPicPr>
          <p:nvPr/>
        </p:nvPicPr>
        <p:blipFill>
          <a:blip r:embed="rId8"/>
          <a:stretch>
            <a:fillRect/>
          </a:stretch>
        </p:blipFill>
        <p:spPr>
          <a:xfrm rot="0">
            <a:off x="13606160" y="6745476"/>
            <a:ext cx="4553546" cy="2656235"/>
          </a:xfrm>
          <a:prstGeom prst="rect">
            <a:avLst/>
          </a:prstGeom>
        </p:spPr>
      </p:pic>
      <p:pic>
        <p:nvPicPr>
          <p:cNvPr name="Picture 12" id="12"/>
          <p:cNvPicPr>
            <a:picLocks noChangeAspect="true"/>
          </p:cNvPicPr>
          <p:nvPr/>
        </p:nvPicPr>
        <p:blipFill>
          <a:blip r:embed="rId9"/>
          <a:stretch>
            <a:fillRect/>
          </a:stretch>
        </p:blipFill>
        <p:spPr>
          <a:xfrm rot="0">
            <a:off x="13638162" y="3863757"/>
            <a:ext cx="4553546" cy="2656235"/>
          </a:xfrm>
          <a:prstGeom prst="rect">
            <a:avLst/>
          </a:prstGeom>
        </p:spPr>
      </p:pic>
      <p:sp>
        <p:nvSpPr>
          <p:cNvPr name="TextBox 13" id="13"/>
          <p:cNvSpPr txBox="true"/>
          <p:nvPr/>
        </p:nvSpPr>
        <p:spPr>
          <a:xfrm rot="0">
            <a:off x="5010890" y="430996"/>
            <a:ext cx="4325004" cy="499349"/>
          </a:xfrm>
          <a:prstGeom prst="rect">
            <a:avLst/>
          </a:prstGeom>
        </p:spPr>
        <p:txBody>
          <a:bodyPr anchor="t" rtlCol="false" tIns="0" lIns="0" bIns="0" rIns="0">
            <a:spAutoFit/>
          </a:bodyPr>
          <a:lstStyle/>
          <a:p>
            <a:pPr algn="ctr">
              <a:lnSpc>
                <a:spcPts val="3887"/>
              </a:lnSpc>
              <a:spcBef>
                <a:spcPct val="0"/>
              </a:spcBef>
            </a:pPr>
            <a:r>
              <a:rPr lang="en-US" sz="2776">
                <a:solidFill>
                  <a:srgbClr val="000000"/>
                </a:solidFill>
                <a:latin typeface="Poppins"/>
                <a:ea typeface="Poppins"/>
                <a:cs typeface="Poppins"/>
                <a:sym typeface="Poppins"/>
              </a:rPr>
              <a:t>Bachelors Degree</a:t>
            </a:r>
          </a:p>
        </p:txBody>
      </p:sp>
      <p:sp>
        <p:nvSpPr>
          <p:cNvPr name="TextBox 14" id="14"/>
          <p:cNvSpPr txBox="true"/>
          <p:nvPr/>
        </p:nvSpPr>
        <p:spPr>
          <a:xfrm rot="0">
            <a:off x="4837723" y="3473525"/>
            <a:ext cx="4325004" cy="499348"/>
          </a:xfrm>
          <a:prstGeom prst="rect">
            <a:avLst/>
          </a:prstGeom>
        </p:spPr>
        <p:txBody>
          <a:bodyPr anchor="t" rtlCol="false" tIns="0" lIns="0" bIns="0" rIns="0">
            <a:spAutoFit/>
          </a:bodyPr>
          <a:lstStyle/>
          <a:p>
            <a:pPr algn="ctr">
              <a:lnSpc>
                <a:spcPts val="3887"/>
              </a:lnSpc>
              <a:spcBef>
                <a:spcPct val="0"/>
              </a:spcBef>
            </a:pPr>
            <a:r>
              <a:rPr lang="en-US" sz="2776">
                <a:solidFill>
                  <a:srgbClr val="000000"/>
                </a:solidFill>
                <a:latin typeface="Poppins"/>
                <a:ea typeface="Poppins"/>
                <a:cs typeface="Poppins"/>
                <a:sym typeface="Poppins"/>
              </a:rPr>
              <a:t>Statement of Intent</a:t>
            </a:r>
          </a:p>
        </p:txBody>
      </p:sp>
      <p:sp>
        <p:nvSpPr>
          <p:cNvPr name="TextBox 15" id="15"/>
          <p:cNvSpPr txBox="true"/>
          <p:nvPr/>
        </p:nvSpPr>
        <p:spPr>
          <a:xfrm rot="0">
            <a:off x="4891984" y="6493355"/>
            <a:ext cx="4325004" cy="499349"/>
          </a:xfrm>
          <a:prstGeom prst="rect">
            <a:avLst/>
          </a:prstGeom>
        </p:spPr>
        <p:txBody>
          <a:bodyPr anchor="t" rtlCol="false" tIns="0" lIns="0" bIns="0" rIns="0">
            <a:spAutoFit/>
          </a:bodyPr>
          <a:lstStyle/>
          <a:p>
            <a:pPr algn="ctr">
              <a:lnSpc>
                <a:spcPts val="3887"/>
              </a:lnSpc>
              <a:spcBef>
                <a:spcPct val="0"/>
              </a:spcBef>
            </a:pPr>
            <a:r>
              <a:rPr lang="en-US" sz="2776">
                <a:solidFill>
                  <a:srgbClr val="000000"/>
                </a:solidFill>
                <a:latin typeface="Poppins"/>
                <a:ea typeface="Poppins"/>
                <a:cs typeface="Poppins"/>
                <a:sym typeface="Poppins"/>
              </a:rPr>
              <a:t>GPA</a:t>
            </a:r>
          </a:p>
        </p:txBody>
      </p:sp>
      <p:sp>
        <p:nvSpPr>
          <p:cNvPr name="TextBox 16" id="16"/>
          <p:cNvSpPr txBox="true"/>
          <p:nvPr/>
        </p:nvSpPr>
        <p:spPr>
          <a:xfrm rot="0">
            <a:off x="9335894" y="430996"/>
            <a:ext cx="4325004" cy="499349"/>
          </a:xfrm>
          <a:prstGeom prst="rect">
            <a:avLst/>
          </a:prstGeom>
        </p:spPr>
        <p:txBody>
          <a:bodyPr anchor="t" rtlCol="false" tIns="0" lIns="0" bIns="0" rIns="0">
            <a:spAutoFit/>
          </a:bodyPr>
          <a:lstStyle/>
          <a:p>
            <a:pPr algn="ctr">
              <a:lnSpc>
                <a:spcPts val="3887"/>
              </a:lnSpc>
              <a:spcBef>
                <a:spcPct val="0"/>
              </a:spcBef>
            </a:pPr>
            <a:r>
              <a:rPr lang="en-US" sz="2776">
                <a:solidFill>
                  <a:srgbClr val="000000"/>
                </a:solidFill>
                <a:latin typeface="Poppins"/>
                <a:ea typeface="Poppins"/>
                <a:cs typeface="Poppins"/>
                <a:sym typeface="Poppins"/>
              </a:rPr>
              <a:t>Resume</a:t>
            </a:r>
          </a:p>
        </p:txBody>
      </p:sp>
      <p:sp>
        <p:nvSpPr>
          <p:cNvPr name="TextBox 17" id="17"/>
          <p:cNvSpPr txBox="true"/>
          <p:nvPr/>
        </p:nvSpPr>
        <p:spPr>
          <a:xfrm rot="0">
            <a:off x="9049435" y="3473525"/>
            <a:ext cx="4968189" cy="499348"/>
          </a:xfrm>
          <a:prstGeom prst="rect">
            <a:avLst/>
          </a:prstGeom>
        </p:spPr>
        <p:txBody>
          <a:bodyPr anchor="t" rtlCol="false" tIns="0" lIns="0" bIns="0" rIns="0">
            <a:spAutoFit/>
          </a:bodyPr>
          <a:lstStyle/>
          <a:p>
            <a:pPr algn="ctr">
              <a:lnSpc>
                <a:spcPts val="3887"/>
              </a:lnSpc>
              <a:spcBef>
                <a:spcPct val="0"/>
              </a:spcBef>
            </a:pPr>
            <a:r>
              <a:rPr lang="en-US" sz="2776">
                <a:solidFill>
                  <a:srgbClr val="000000"/>
                </a:solidFill>
                <a:latin typeface="Poppins"/>
                <a:ea typeface="Poppins"/>
                <a:cs typeface="Poppins"/>
                <a:sym typeface="Poppins"/>
              </a:rPr>
              <a:t>Letter of Recommendation</a:t>
            </a:r>
          </a:p>
        </p:txBody>
      </p:sp>
      <p:sp>
        <p:nvSpPr>
          <p:cNvPr name="TextBox 18" id="18"/>
          <p:cNvSpPr txBox="true"/>
          <p:nvPr/>
        </p:nvSpPr>
        <p:spPr>
          <a:xfrm rot="0">
            <a:off x="9162726" y="6493355"/>
            <a:ext cx="4325004" cy="499349"/>
          </a:xfrm>
          <a:prstGeom prst="rect">
            <a:avLst/>
          </a:prstGeom>
        </p:spPr>
        <p:txBody>
          <a:bodyPr anchor="t" rtlCol="false" tIns="0" lIns="0" bIns="0" rIns="0">
            <a:spAutoFit/>
          </a:bodyPr>
          <a:lstStyle/>
          <a:p>
            <a:pPr algn="ctr">
              <a:lnSpc>
                <a:spcPts val="3887"/>
              </a:lnSpc>
              <a:spcBef>
                <a:spcPct val="0"/>
              </a:spcBef>
            </a:pPr>
            <a:r>
              <a:rPr lang="en-US" sz="2776">
                <a:solidFill>
                  <a:srgbClr val="000000"/>
                </a:solidFill>
                <a:latin typeface="Poppins"/>
                <a:ea typeface="Poppins"/>
                <a:cs typeface="Poppins"/>
                <a:sym typeface="Poppins"/>
              </a:rPr>
              <a:t>Standardized Test</a:t>
            </a:r>
          </a:p>
        </p:txBody>
      </p:sp>
      <p:sp>
        <p:nvSpPr>
          <p:cNvPr name="TextBox 19" id="19"/>
          <p:cNvSpPr txBox="true"/>
          <p:nvPr/>
        </p:nvSpPr>
        <p:spPr>
          <a:xfrm rot="0">
            <a:off x="13720431" y="430996"/>
            <a:ext cx="4325004" cy="499349"/>
          </a:xfrm>
          <a:prstGeom prst="rect">
            <a:avLst/>
          </a:prstGeom>
        </p:spPr>
        <p:txBody>
          <a:bodyPr anchor="t" rtlCol="false" tIns="0" lIns="0" bIns="0" rIns="0">
            <a:spAutoFit/>
          </a:bodyPr>
          <a:lstStyle/>
          <a:p>
            <a:pPr algn="ctr">
              <a:lnSpc>
                <a:spcPts val="3887"/>
              </a:lnSpc>
              <a:spcBef>
                <a:spcPct val="0"/>
              </a:spcBef>
            </a:pPr>
            <a:r>
              <a:rPr lang="en-US" sz="2776">
                <a:solidFill>
                  <a:srgbClr val="000000"/>
                </a:solidFill>
                <a:latin typeface="Poppins"/>
                <a:ea typeface="Poppins"/>
                <a:cs typeface="Poppins"/>
                <a:sym typeface="Poppins"/>
              </a:rPr>
              <a:t>Writing Sample</a:t>
            </a:r>
          </a:p>
        </p:txBody>
      </p:sp>
      <p:sp>
        <p:nvSpPr>
          <p:cNvPr name="TextBox 20" id="20"/>
          <p:cNvSpPr txBox="true"/>
          <p:nvPr/>
        </p:nvSpPr>
        <p:spPr>
          <a:xfrm rot="0">
            <a:off x="13720431" y="3473525"/>
            <a:ext cx="4325004" cy="499348"/>
          </a:xfrm>
          <a:prstGeom prst="rect">
            <a:avLst/>
          </a:prstGeom>
        </p:spPr>
        <p:txBody>
          <a:bodyPr anchor="t" rtlCol="false" tIns="0" lIns="0" bIns="0" rIns="0">
            <a:spAutoFit/>
          </a:bodyPr>
          <a:lstStyle/>
          <a:p>
            <a:pPr algn="ctr">
              <a:lnSpc>
                <a:spcPts val="3887"/>
              </a:lnSpc>
              <a:spcBef>
                <a:spcPct val="0"/>
              </a:spcBef>
            </a:pPr>
            <a:r>
              <a:rPr lang="en-US" sz="2776">
                <a:solidFill>
                  <a:srgbClr val="000000"/>
                </a:solidFill>
                <a:latin typeface="Poppins"/>
                <a:ea typeface="Poppins"/>
                <a:cs typeface="Poppins"/>
                <a:sym typeface="Poppins"/>
              </a:rPr>
              <a:t>Interview</a:t>
            </a:r>
          </a:p>
        </p:txBody>
      </p:sp>
      <p:sp>
        <p:nvSpPr>
          <p:cNvPr name="TextBox 21" id="21"/>
          <p:cNvSpPr txBox="true"/>
          <p:nvPr/>
        </p:nvSpPr>
        <p:spPr>
          <a:xfrm rot="0">
            <a:off x="13686046" y="6493355"/>
            <a:ext cx="4393774" cy="499349"/>
          </a:xfrm>
          <a:prstGeom prst="rect">
            <a:avLst/>
          </a:prstGeom>
        </p:spPr>
        <p:txBody>
          <a:bodyPr anchor="t" rtlCol="false" tIns="0" lIns="0" bIns="0" rIns="0">
            <a:spAutoFit/>
          </a:bodyPr>
          <a:lstStyle/>
          <a:p>
            <a:pPr algn="ctr">
              <a:lnSpc>
                <a:spcPts val="3887"/>
              </a:lnSpc>
              <a:spcBef>
                <a:spcPct val="0"/>
              </a:spcBef>
            </a:pPr>
            <a:r>
              <a:rPr lang="en-US" sz="2776">
                <a:solidFill>
                  <a:srgbClr val="000000"/>
                </a:solidFill>
                <a:latin typeface="Poppins"/>
                <a:ea typeface="Poppins"/>
                <a:cs typeface="Poppins"/>
                <a:sym typeface="Poppins"/>
              </a:rPr>
              <a:t>Professional Experience</a:t>
            </a:r>
          </a:p>
        </p:txBody>
      </p:sp>
      <p:pic>
        <p:nvPicPr>
          <p:cNvPr name="Picture 22" id="22"/>
          <p:cNvPicPr>
            <a:picLocks noChangeAspect="true"/>
          </p:cNvPicPr>
          <p:nvPr/>
        </p:nvPicPr>
        <p:blipFill>
          <a:blip r:embed="rId10"/>
          <a:stretch>
            <a:fillRect/>
          </a:stretch>
        </p:blipFill>
        <p:spPr>
          <a:xfrm rot="0">
            <a:off x="13638162" y="681873"/>
            <a:ext cx="4553546" cy="2656235"/>
          </a:xfrm>
          <a:prstGeom prst="rect">
            <a:avLst/>
          </a:prstGeom>
        </p:spPr>
      </p:pic>
      <p:sp>
        <p:nvSpPr>
          <p:cNvPr name="TextBox 23" id="23"/>
          <p:cNvSpPr txBox="true"/>
          <p:nvPr/>
        </p:nvSpPr>
        <p:spPr>
          <a:xfrm rot="0">
            <a:off x="62679" y="2571899"/>
            <a:ext cx="4837723" cy="4209231"/>
          </a:xfrm>
          <a:prstGeom prst="rect">
            <a:avLst/>
          </a:prstGeom>
        </p:spPr>
        <p:txBody>
          <a:bodyPr anchor="t" rtlCol="false" tIns="0" lIns="0" bIns="0" rIns="0">
            <a:spAutoFit/>
          </a:bodyPr>
          <a:lstStyle/>
          <a:p>
            <a:pPr algn="ctr">
              <a:lnSpc>
                <a:spcPts val="6668"/>
              </a:lnSpc>
              <a:spcBef>
                <a:spcPct val="0"/>
              </a:spcBef>
            </a:pPr>
            <a:r>
              <a:rPr lang="en-US" sz="4763">
                <a:solidFill>
                  <a:srgbClr val="DADADA"/>
                </a:solidFill>
                <a:latin typeface="Poppins"/>
                <a:ea typeface="Poppins"/>
                <a:cs typeface="Poppins"/>
                <a:sym typeface="Poppins"/>
              </a:rPr>
              <a:t>Admission Requirements for NASPAA Programs 2024-2025</a:t>
            </a:r>
          </a:p>
        </p:txBody>
      </p:sp>
      <p:grpSp>
        <p:nvGrpSpPr>
          <p:cNvPr name="Group 24" id="24"/>
          <p:cNvGrpSpPr/>
          <p:nvPr/>
        </p:nvGrpSpPr>
        <p:grpSpPr>
          <a:xfrm rot="0">
            <a:off x="15693826" y="9612799"/>
            <a:ext cx="3130949" cy="4390876"/>
            <a:chOff x="0" y="0"/>
            <a:chExt cx="824612" cy="1156445"/>
          </a:xfrm>
        </p:grpSpPr>
        <p:sp>
          <p:nvSpPr>
            <p:cNvPr name="Freeform 25" id="25"/>
            <p:cNvSpPr/>
            <p:nvPr/>
          </p:nvSpPr>
          <p:spPr>
            <a:xfrm flipH="false" flipV="false" rot="0">
              <a:off x="0" y="0"/>
              <a:ext cx="824612" cy="1156445"/>
            </a:xfrm>
            <a:custGeom>
              <a:avLst/>
              <a:gdLst/>
              <a:ahLst/>
              <a:cxnLst/>
              <a:rect r="r" b="b" t="t" l="l"/>
              <a:pathLst>
                <a:path h="1156445" w="824612">
                  <a:moveTo>
                    <a:pt x="0" y="0"/>
                  </a:moveTo>
                  <a:lnTo>
                    <a:pt x="824612" y="0"/>
                  </a:lnTo>
                  <a:lnTo>
                    <a:pt x="824612" y="1156445"/>
                  </a:lnTo>
                  <a:lnTo>
                    <a:pt x="0" y="1156445"/>
                  </a:lnTo>
                  <a:close/>
                </a:path>
              </a:pathLst>
            </a:custGeom>
            <a:solidFill>
              <a:srgbClr val="1E3262"/>
            </a:solidFill>
          </p:spPr>
        </p:sp>
        <p:sp>
          <p:nvSpPr>
            <p:cNvPr name="TextBox 26" id="26"/>
            <p:cNvSpPr txBox="true"/>
            <p:nvPr/>
          </p:nvSpPr>
          <p:spPr>
            <a:xfrm>
              <a:off x="0" y="-57150"/>
              <a:ext cx="824612" cy="1213595"/>
            </a:xfrm>
            <a:prstGeom prst="rect">
              <a:avLst/>
            </a:prstGeom>
          </p:spPr>
          <p:txBody>
            <a:bodyPr anchor="ctr" rtlCol="false" tIns="50800" lIns="50800" bIns="50800" rIns="50800"/>
            <a:lstStyle/>
            <a:p>
              <a:pPr algn="ctr">
                <a:lnSpc>
                  <a:spcPts val="2659"/>
                </a:lnSpc>
              </a:pPr>
            </a:p>
          </p:txBody>
        </p:sp>
      </p:grpSp>
      <p:sp>
        <p:nvSpPr>
          <p:cNvPr name="TextBox 27" id="27"/>
          <p:cNvSpPr txBox="true"/>
          <p:nvPr/>
        </p:nvSpPr>
        <p:spPr>
          <a:xfrm rot="0">
            <a:off x="14645216" y="9675060"/>
            <a:ext cx="4837723" cy="368300"/>
          </a:xfrm>
          <a:prstGeom prst="rect">
            <a:avLst/>
          </a:prstGeom>
        </p:spPr>
        <p:txBody>
          <a:bodyPr anchor="t" rtlCol="false" tIns="0" lIns="0" bIns="0" rIns="0">
            <a:spAutoFit/>
          </a:bodyPr>
          <a:lstStyle/>
          <a:p>
            <a:pPr algn="ctr">
              <a:lnSpc>
                <a:spcPts val="2800"/>
              </a:lnSpc>
              <a:spcBef>
                <a:spcPct val="0"/>
              </a:spcBef>
            </a:pPr>
            <a:r>
              <a:rPr lang="en-US" sz="2000">
                <a:solidFill>
                  <a:srgbClr val="DADADA"/>
                </a:solidFill>
                <a:latin typeface="Poppins"/>
                <a:ea typeface="Poppins"/>
                <a:cs typeface="Poppins"/>
                <a:sym typeface="Poppins"/>
              </a:rPr>
              <a:t>170 Programs</a:t>
            </a:r>
          </a:p>
        </p:txBody>
      </p:sp>
    </p:spTree>
  </p:cSld>
  <p:clrMapOvr>
    <a:masterClrMapping/>
  </p:clrMapOvr>
</p:sld>
</file>

<file path=ppt/slides/slide30.xml><?xml version="1.0" encoding="utf-8"?>
<p:sld xmlns:p="http://schemas.openxmlformats.org/presentationml/2006/main" xmlns:a="http://schemas.openxmlformats.org/drawingml/2006/main">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2461379" y="2743855"/>
            <a:ext cx="13365242" cy="4799290"/>
            <a:chOff x="0" y="0"/>
            <a:chExt cx="3520064" cy="1264011"/>
          </a:xfrm>
        </p:grpSpPr>
        <p:sp>
          <p:nvSpPr>
            <p:cNvPr name="Freeform 3" id="3"/>
            <p:cNvSpPr/>
            <p:nvPr/>
          </p:nvSpPr>
          <p:spPr>
            <a:xfrm flipH="false" flipV="false" rot="0">
              <a:off x="0" y="0"/>
              <a:ext cx="3520064" cy="1264011"/>
            </a:xfrm>
            <a:custGeom>
              <a:avLst/>
              <a:gdLst/>
              <a:ahLst/>
              <a:cxnLst/>
              <a:rect r="r" b="b" t="t" l="l"/>
              <a:pathLst>
                <a:path h="1264011" w="3520064">
                  <a:moveTo>
                    <a:pt x="0" y="0"/>
                  </a:moveTo>
                  <a:lnTo>
                    <a:pt x="3520064" y="0"/>
                  </a:lnTo>
                  <a:lnTo>
                    <a:pt x="3520064" y="1264011"/>
                  </a:lnTo>
                  <a:lnTo>
                    <a:pt x="0" y="1264011"/>
                  </a:lnTo>
                  <a:close/>
                </a:path>
              </a:pathLst>
            </a:custGeom>
            <a:solidFill>
              <a:srgbClr val="1E3262"/>
            </a:solidFill>
          </p:spPr>
        </p:sp>
        <p:sp>
          <p:nvSpPr>
            <p:cNvPr name="TextBox 4" id="4"/>
            <p:cNvSpPr txBox="true"/>
            <p:nvPr/>
          </p:nvSpPr>
          <p:spPr>
            <a:xfrm>
              <a:off x="0" y="-57150"/>
              <a:ext cx="3520064" cy="1321161"/>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798446" y="3735388"/>
            <a:ext cx="12691108" cy="2673350"/>
          </a:xfrm>
          <a:prstGeom prst="rect">
            <a:avLst/>
          </a:prstGeom>
        </p:spPr>
        <p:txBody>
          <a:bodyPr anchor="t" rtlCol="false" tIns="0" lIns="0" bIns="0" rIns="0">
            <a:spAutoFit/>
          </a:bodyPr>
          <a:lstStyle/>
          <a:p>
            <a:pPr algn="ctr">
              <a:lnSpc>
                <a:spcPts val="7000"/>
              </a:lnSpc>
            </a:pPr>
            <a:r>
              <a:rPr lang="en-US" sz="5000">
                <a:solidFill>
                  <a:srgbClr val="DADADA"/>
                </a:solidFill>
                <a:latin typeface="Poppins"/>
                <a:ea typeface="Poppins"/>
                <a:cs typeface="Poppins"/>
                <a:sym typeface="Poppins"/>
              </a:rPr>
              <a:t>Thank you! </a:t>
            </a:r>
          </a:p>
          <a:p>
            <a:pPr algn="ctr">
              <a:lnSpc>
                <a:spcPts val="7000"/>
              </a:lnSpc>
            </a:pPr>
          </a:p>
          <a:p>
            <a:pPr algn="ctr">
              <a:lnSpc>
                <a:spcPts val="7000"/>
              </a:lnSpc>
              <a:spcBef>
                <a:spcPct val="0"/>
              </a:spcBef>
            </a:pPr>
            <a:r>
              <a:rPr lang="en-US" sz="5000">
                <a:solidFill>
                  <a:srgbClr val="DADADA"/>
                </a:solidFill>
                <a:latin typeface="Poppins"/>
                <a:ea typeface="Poppins"/>
                <a:cs typeface="Poppins"/>
                <a:sym typeface="Poppins"/>
              </a:rPr>
              <a:t>Any questions?</a:t>
            </a:r>
          </a:p>
        </p:txBody>
      </p:sp>
    </p:spTree>
  </p:cSld>
  <p:clrMapOvr>
    <a:masterClrMapping/>
  </p:clrMapOvr>
</p:sld>
</file>

<file path=ppt/slides/slide4.xml><?xml version="1.0" encoding="utf-8"?>
<p:sld xmlns:p="http://schemas.openxmlformats.org/presentationml/2006/main" xmlns:a="http://schemas.openxmlformats.org/drawingml/2006/main">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2461379" y="2536230"/>
            <a:ext cx="13365242" cy="4799290"/>
            <a:chOff x="0" y="0"/>
            <a:chExt cx="3520064" cy="1264011"/>
          </a:xfrm>
        </p:grpSpPr>
        <p:sp>
          <p:nvSpPr>
            <p:cNvPr name="Freeform 3" id="3"/>
            <p:cNvSpPr/>
            <p:nvPr/>
          </p:nvSpPr>
          <p:spPr>
            <a:xfrm flipH="false" flipV="false" rot="0">
              <a:off x="0" y="0"/>
              <a:ext cx="3520064" cy="1264011"/>
            </a:xfrm>
            <a:custGeom>
              <a:avLst/>
              <a:gdLst/>
              <a:ahLst/>
              <a:cxnLst/>
              <a:rect r="r" b="b" t="t" l="l"/>
              <a:pathLst>
                <a:path h="1264011" w="3520064">
                  <a:moveTo>
                    <a:pt x="0" y="0"/>
                  </a:moveTo>
                  <a:lnTo>
                    <a:pt x="3520064" y="0"/>
                  </a:lnTo>
                  <a:lnTo>
                    <a:pt x="3520064" y="1264011"/>
                  </a:lnTo>
                  <a:lnTo>
                    <a:pt x="0" y="1264011"/>
                  </a:lnTo>
                  <a:close/>
                </a:path>
              </a:pathLst>
            </a:custGeom>
            <a:solidFill>
              <a:srgbClr val="1E3262"/>
            </a:solidFill>
          </p:spPr>
        </p:sp>
        <p:sp>
          <p:nvSpPr>
            <p:cNvPr name="TextBox 4" id="4"/>
            <p:cNvSpPr txBox="true"/>
            <p:nvPr/>
          </p:nvSpPr>
          <p:spPr>
            <a:xfrm>
              <a:off x="0" y="-57150"/>
              <a:ext cx="3520064" cy="1321161"/>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798446" y="3970675"/>
            <a:ext cx="12691108" cy="1787525"/>
          </a:xfrm>
          <a:prstGeom prst="rect">
            <a:avLst/>
          </a:prstGeom>
        </p:spPr>
        <p:txBody>
          <a:bodyPr anchor="t" rtlCol="false" tIns="0" lIns="0" bIns="0" rIns="0">
            <a:spAutoFit/>
          </a:bodyPr>
          <a:lstStyle/>
          <a:p>
            <a:pPr algn="ctr">
              <a:lnSpc>
                <a:spcPts val="7000"/>
              </a:lnSpc>
              <a:spcBef>
                <a:spcPct val="0"/>
              </a:spcBef>
            </a:pPr>
            <a:r>
              <a:rPr lang="en-US" sz="5000">
                <a:solidFill>
                  <a:srgbClr val="DADADA"/>
                </a:solidFill>
                <a:latin typeface="Poppins"/>
                <a:ea typeface="Poppins"/>
                <a:cs typeface="Poppins"/>
                <a:sym typeface="Poppins"/>
              </a:rPr>
              <a:t>Raise your hand if your program requires the GRE for admission.</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sp>
        <p:nvSpPr>
          <p:cNvPr name="Freeform 2" id="2"/>
          <p:cNvSpPr/>
          <p:nvPr/>
        </p:nvSpPr>
        <p:spPr>
          <a:xfrm flipH="false" flipV="false" rot="0">
            <a:off x="1693474" y="1927870"/>
            <a:ext cx="14502843" cy="7639526"/>
          </a:xfrm>
          <a:custGeom>
            <a:avLst/>
            <a:gdLst/>
            <a:ahLst/>
            <a:cxnLst/>
            <a:rect r="r" b="b" t="t" l="l"/>
            <a:pathLst>
              <a:path h="7639526" w="14502843">
                <a:moveTo>
                  <a:pt x="0" y="0"/>
                </a:moveTo>
                <a:lnTo>
                  <a:pt x="14502843" y="0"/>
                </a:lnTo>
                <a:lnTo>
                  <a:pt x="14502843" y="7639525"/>
                </a:lnTo>
                <a:lnTo>
                  <a:pt x="0" y="7639525"/>
                </a:lnTo>
                <a:lnTo>
                  <a:pt x="0" y="0"/>
                </a:lnTo>
                <a:close/>
              </a:path>
            </a:pathLst>
          </a:custGeom>
          <a:blipFill>
            <a:blip r:embed="rId2"/>
            <a:stretch>
              <a:fillRect l="-310" t="-1273" r="-338" b="-949"/>
            </a:stretch>
          </a:blipFill>
        </p:spPr>
      </p:sp>
      <p:grpSp>
        <p:nvGrpSpPr>
          <p:cNvPr name="Group 3" id="3"/>
          <p:cNvGrpSpPr/>
          <p:nvPr/>
        </p:nvGrpSpPr>
        <p:grpSpPr>
          <a:xfrm rot="0">
            <a:off x="-609027" y="9733140"/>
            <a:ext cx="19943591" cy="842056"/>
            <a:chOff x="0" y="0"/>
            <a:chExt cx="5252633" cy="221776"/>
          </a:xfrm>
        </p:grpSpPr>
        <p:sp>
          <p:nvSpPr>
            <p:cNvPr name="Freeform 4" id="4"/>
            <p:cNvSpPr/>
            <p:nvPr/>
          </p:nvSpPr>
          <p:spPr>
            <a:xfrm flipH="false" flipV="false" rot="0">
              <a:off x="0" y="0"/>
              <a:ext cx="5252633" cy="221776"/>
            </a:xfrm>
            <a:custGeom>
              <a:avLst/>
              <a:gdLst/>
              <a:ahLst/>
              <a:cxnLst/>
              <a:rect r="r" b="b" t="t" l="l"/>
              <a:pathLst>
                <a:path h="221776" w="5252633">
                  <a:moveTo>
                    <a:pt x="0" y="0"/>
                  </a:moveTo>
                  <a:lnTo>
                    <a:pt x="5252633" y="0"/>
                  </a:lnTo>
                  <a:lnTo>
                    <a:pt x="5252633" y="221776"/>
                  </a:lnTo>
                  <a:lnTo>
                    <a:pt x="0" y="221776"/>
                  </a:lnTo>
                  <a:close/>
                </a:path>
              </a:pathLst>
            </a:custGeom>
            <a:solidFill>
              <a:srgbClr val="1E3262"/>
            </a:solidFill>
          </p:spPr>
        </p:sp>
        <p:sp>
          <p:nvSpPr>
            <p:cNvPr name="TextBox 5" id="5"/>
            <p:cNvSpPr txBox="true"/>
            <p:nvPr/>
          </p:nvSpPr>
          <p:spPr>
            <a:xfrm>
              <a:off x="0" y="-57150"/>
              <a:ext cx="5252633" cy="278926"/>
            </a:xfrm>
            <a:prstGeom prst="rect">
              <a:avLst/>
            </a:prstGeom>
          </p:spPr>
          <p:txBody>
            <a:bodyPr anchor="ctr" rtlCol="false" tIns="50800" lIns="50800" bIns="50800" rIns="50800"/>
            <a:lstStyle/>
            <a:p>
              <a:pPr algn="ctr">
                <a:lnSpc>
                  <a:spcPts val="2659"/>
                </a:lnSpc>
              </a:pPr>
            </a:p>
          </p:txBody>
        </p:sp>
      </p:grpSp>
      <p:grpSp>
        <p:nvGrpSpPr>
          <p:cNvPr name="Group 6" id="6"/>
          <p:cNvGrpSpPr/>
          <p:nvPr/>
        </p:nvGrpSpPr>
        <p:grpSpPr>
          <a:xfrm rot="0">
            <a:off x="-1026900" y="130408"/>
            <a:ext cx="19943591" cy="1572389"/>
            <a:chOff x="0" y="0"/>
            <a:chExt cx="5252633" cy="414127"/>
          </a:xfrm>
        </p:grpSpPr>
        <p:sp>
          <p:nvSpPr>
            <p:cNvPr name="Freeform 7" id="7"/>
            <p:cNvSpPr/>
            <p:nvPr/>
          </p:nvSpPr>
          <p:spPr>
            <a:xfrm flipH="false" flipV="false" rot="0">
              <a:off x="0" y="0"/>
              <a:ext cx="5252633" cy="414127"/>
            </a:xfrm>
            <a:custGeom>
              <a:avLst/>
              <a:gdLst/>
              <a:ahLst/>
              <a:cxnLst/>
              <a:rect r="r" b="b" t="t" l="l"/>
              <a:pathLst>
                <a:path h="414127" w="5252633">
                  <a:moveTo>
                    <a:pt x="0" y="0"/>
                  </a:moveTo>
                  <a:lnTo>
                    <a:pt x="5252633" y="0"/>
                  </a:lnTo>
                  <a:lnTo>
                    <a:pt x="5252633" y="414127"/>
                  </a:lnTo>
                  <a:lnTo>
                    <a:pt x="0" y="414127"/>
                  </a:lnTo>
                  <a:close/>
                </a:path>
              </a:pathLst>
            </a:custGeom>
            <a:solidFill>
              <a:srgbClr val="1E3262"/>
            </a:solidFill>
          </p:spPr>
        </p:sp>
        <p:sp>
          <p:nvSpPr>
            <p:cNvPr name="TextBox 8" id="8"/>
            <p:cNvSpPr txBox="true"/>
            <p:nvPr/>
          </p:nvSpPr>
          <p:spPr>
            <a:xfrm>
              <a:off x="0" y="-57150"/>
              <a:ext cx="5252633" cy="471277"/>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0" y="127644"/>
            <a:ext cx="18288000" cy="1529080"/>
          </a:xfrm>
          <a:prstGeom prst="rect">
            <a:avLst/>
          </a:prstGeom>
        </p:spPr>
        <p:txBody>
          <a:bodyPr anchor="t" rtlCol="false" tIns="0" lIns="0" bIns="0" rIns="0">
            <a:spAutoFit/>
          </a:bodyPr>
          <a:lstStyle/>
          <a:p>
            <a:pPr algn="ctr">
              <a:lnSpc>
                <a:spcPts val="6019"/>
              </a:lnSpc>
              <a:spcBef>
                <a:spcPct val="0"/>
              </a:spcBef>
            </a:pPr>
            <a:r>
              <a:rPr lang="en-US" sz="4299">
                <a:solidFill>
                  <a:srgbClr val="DADADA"/>
                </a:solidFill>
                <a:latin typeface="Poppins"/>
                <a:ea typeface="Poppins"/>
                <a:cs typeface="Poppins"/>
                <a:sym typeface="Poppins"/>
              </a:rPr>
              <a:t>Decline of the GRE Score as an Admissions Requirement for All NASPAA Programs</a:t>
            </a:r>
          </a:p>
        </p:txBody>
      </p:sp>
      <p:sp>
        <p:nvSpPr>
          <p:cNvPr name="TextBox 10" id="10"/>
          <p:cNvSpPr txBox="true"/>
          <p:nvPr/>
        </p:nvSpPr>
        <p:spPr>
          <a:xfrm rot="0">
            <a:off x="0" y="9795393"/>
            <a:ext cx="11918964" cy="358775"/>
          </a:xfrm>
          <a:prstGeom prst="rect">
            <a:avLst/>
          </a:prstGeom>
        </p:spPr>
        <p:txBody>
          <a:bodyPr anchor="t" rtlCol="false" tIns="0" lIns="0" bIns="0" rIns="0">
            <a:spAutoFit/>
          </a:bodyPr>
          <a:lstStyle/>
          <a:p>
            <a:pPr algn="ctr">
              <a:lnSpc>
                <a:spcPts val="2799"/>
              </a:lnSpc>
              <a:spcBef>
                <a:spcPct val="0"/>
              </a:spcBef>
            </a:pPr>
            <a:r>
              <a:rPr lang="en-US" sz="1999">
                <a:solidFill>
                  <a:srgbClr val="DADADA"/>
                </a:solidFill>
                <a:latin typeface="Poppins"/>
                <a:ea typeface="Poppins"/>
                <a:cs typeface="Poppins"/>
                <a:sym typeface="Poppins"/>
              </a:rPr>
              <a:t>2024-2025: 170 Programs; 2023-2024: 184 Programs; 2022-2023: 189 Programs; 2021-2022: 191</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DADADA"/>
        </a:solidFill>
      </p:bgPr>
    </p:bg>
    <p:spTree>
      <p:nvGrpSpPr>
        <p:cNvPr id="1" name=""/>
        <p:cNvGrpSpPr/>
        <p:nvPr/>
      </p:nvGrpSpPr>
      <p:grpSpPr>
        <a:xfrm>
          <a:off x="0" y="0"/>
          <a:ext cx="0" cy="0"/>
          <a:chOff x="0" y="0"/>
          <a:chExt cx="0" cy="0"/>
        </a:xfrm>
      </p:grpSpPr>
      <p:grpSp>
        <p:nvGrpSpPr>
          <p:cNvPr name="Group 2" id="2"/>
          <p:cNvGrpSpPr/>
          <p:nvPr/>
        </p:nvGrpSpPr>
        <p:grpSpPr>
          <a:xfrm rot="0">
            <a:off x="2461379" y="2536230"/>
            <a:ext cx="13365242" cy="4799290"/>
            <a:chOff x="0" y="0"/>
            <a:chExt cx="3520064" cy="1264011"/>
          </a:xfrm>
        </p:grpSpPr>
        <p:sp>
          <p:nvSpPr>
            <p:cNvPr name="Freeform 3" id="3"/>
            <p:cNvSpPr/>
            <p:nvPr/>
          </p:nvSpPr>
          <p:spPr>
            <a:xfrm flipH="false" flipV="false" rot="0">
              <a:off x="0" y="0"/>
              <a:ext cx="3520064" cy="1264011"/>
            </a:xfrm>
            <a:custGeom>
              <a:avLst/>
              <a:gdLst/>
              <a:ahLst/>
              <a:cxnLst/>
              <a:rect r="r" b="b" t="t" l="l"/>
              <a:pathLst>
                <a:path h="1264011" w="3520064">
                  <a:moveTo>
                    <a:pt x="0" y="0"/>
                  </a:moveTo>
                  <a:lnTo>
                    <a:pt x="3520064" y="0"/>
                  </a:lnTo>
                  <a:lnTo>
                    <a:pt x="3520064" y="1264011"/>
                  </a:lnTo>
                  <a:lnTo>
                    <a:pt x="0" y="1264011"/>
                  </a:lnTo>
                  <a:close/>
                </a:path>
              </a:pathLst>
            </a:custGeom>
            <a:solidFill>
              <a:srgbClr val="1E3262"/>
            </a:solidFill>
          </p:spPr>
        </p:sp>
        <p:sp>
          <p:nvSpPr>
            <p:cNvPr name="TextBox 4" id="4"/>
            <p:cNvSpPr txBox="true"/>
            <p:nvPr/>
          </p:nvSpPr>
          <p:spPr>
            <a:xfrm>
              <a:off x="0" y="-57150"/>
              <a:ext cx="3520064" cy="1321161"/>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2798446" y="2641937"/>
            <a:ext cx="12691108" cy="4445000"/>
          </a:xfrm>
          <a:prstGeom prst="rect">
            <a:avLst/>
          </a:prstGeom>
        </p:spPr>
        <p:txBody>
          <a:bodyPr anchor="t" rtlCol="false" tIns="0" lIns="0" bIns="0" rIns="0">
            <a:spAutoFit/>
          </a:bodyPr>
          <a:lstStyle/>
          <a:p>
            <a:pPr algn="ctr">
              <a:lnSpc>
                <a:spcPts val="7000"/>
              </a:lnSpc>
            </a:pPr>
            <a:r>
              <a:rPr lang="en-US" sz="5000">
                <a:solidFill>
                  <a:srgbClr val="DADADA"/>
                </a:solidFill>
                <a:latin typeface="Poppins"/>
                <a:ea typeface="Poppins"/>
                <a:cs typeface="Poppins"/>
                <a:sym typeface="Poppins"/>
              </a:rPr>
              <a:t>Raise your hand if your program requires an application fee.</a:t>
            </a:r>
          </a:p>
          <a:p>
            <a:pPr algn="ctr">
              <a:lnSpc>
                <a:spcPts val="7000"/>
              </a:lnSpc>
            </a:pPr>
          </a:p>
          <a:p>
            <a:pPr algn="ctr">
              <a:lnSpc>
                <a:spcPts val="7000"/>
              </a:lnSpc>
              <a:spcBef>
                <a:spcPct val="0"/>
              </a:spcBef>
            </a:pPr>
            <a:r>
              <a:rPr lang="en-US" sz="5000">
                <a:solidFill>
                  <a:srgbClr val="DADADA"/>
                </a:solidFill>
                <a:latin typeface="Poppins"/>
                <a:ea typeface="Poppins"/>
                <a:cs typeface="Poppins"/>
                <a:sym typeface="Poppins"/>
              </a:rPr>
              <a:t>Keep your hand raised if the application fee exceeds...</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sp>
        <p:nvSpPr>
          <p:cNvPr name="Freeform 2" id="2"/>
          <p:cNvSpPr/>
          <p:nvPr/>
        </p:nvSpPr>
        <p:spPr>
          <a:xfrm flipH="false" flipV="false" rot="0">
            <a:off x="2141300" y="1925726"/>
            <a:ext cx="14005400" cy="7669882"/>
          </a:xfrm>
          <a:custGeom>
            <a:avLst/>
            <a:gdLst/>
            <a:ahLst/>
            <a:cxnLst/>
            <a:rect r="r" b="b" t="t" l="l"/>
            <a:pathLst>
              <a:path h="7669882" w="14005400">
                <a:moveTo>
                  <a:pt x="0" y="0"/>
                </a:moveTo>
                <a:lnTo>
                  <a:pt x="14005400" y="0"/>
                </a:lnTo>
                <a:lnTo>
                  <a:pt x="14005400" y="7669882"/>
                </a:lnTo>
                <a:lnTo>
                  <a:pt x="0" y="7669882"/>
                </a:lnTo>
                <a:lnTo>
                  <a:pt x="0" y="0"/>
                </a:lnTo>
                <a:close/>
              </a:path>
            </a:pathLst>
          </a:custGeom>
          <a:blipFill>
            <a:blip r:embed="rId2"/>
            <a:stretch>
              <a:fillRect l="0" t="0" r="0" b="0"/>
            </a:stretch>
          </a:blipFill>
        </p:spPr>
      </p:sp>
      <p:grpSp>
        <p:nvGrpSpPr>
          <p:cNvPr name="Group 3" id="3"/>
          <p:cNvGrpSpPr/>
          <p:nvPr/>
        </p:nvGrpSpPr>
        <p:grpSpPr>
          <a:xfrm rot="0">
            <a:off x="-1026900" y="193556"/>
            <a:ext cx="19943591" cy="1568570"/>
            <a:chOff x="0" y="0"/>
            <a:chExt cx="5252633" cy="413121"/>
          </a:xfrm>
        </p:grpSpPr>
        <p:sp>
          <p:nvSpPr>
            <p:cNvPr name="Freeform 4" id="4"/>
            <p:cNvSpPr/>
            <p:nvPr/>
          </p:nvSpPr>
          <p:spPr>
            <a:xfrm flipH="false" flipV="false" rot="0">
              <a:off x="0" y="0"/>
              <a:ext cx="5252633" cy="413121"/>
            </a:xfrm>
            <a:custGeom>
              <a:avLst/>
              <a:gdLst/>
              <a:ahLst/>
              <a:cxnLst/>
              <a:rect r="r" b="b" t="t" l="l"/>
              <a:pathLst>
                <a:path h="413121" w="5252633">
                  <a:moveTo>
                    <a:pt x="0" y="0"/>
                  </a:moveTo>
                  <a:lnTo>
                    <a:pt x="5252633" y="0"/>
                  </a:lnTo>
                  <a:lnTo>
                    <a:pt x="5252633" y="413121"/>
                  </a:lnTo>
                  <a:lnTo>
                    <a:pt x="0" y="413121"/>
                  </a:lnTo>
                  <a:close/>
                </a:path>
              </a:pathLst>
            </a:custGeom>
            <a:solidFill>
              <a:srgbClr val="1E3262"/>
            </a:solidFill>
          </p:spPr>
        </p:sp>
        <p:sp>
          <p:nvSpPr>
            <p:cNvPr name="TextBox 5" id="5"/>
            <p:cNvSpPr txBox="true"/>
            <p:nvPr/>
          </p:nvSpPr>
          <p:spPr>
            <a:xfrm>
              <a:off x="0" y="-57150"/>
              <a:ext cx="5252633" cy="470271"/>
            </a:xfrm>
            <a:prstGeom prst="rect">
              <a:avLst/>
            </a:prstGeom>
          </p:spPr>
          <p:txBody>
            <a:bodyPr anchor="ctr" rtlCol="false" tIns="50800" lIns="50800" bIns="50800" rIns="50800"/>
            <a:lstStyle/>
            <a:p>
              <a:pPr algn="ctr">
                <a:lnSpc>
                  <a:spcPts val="2659"/>
                </a:lnSpc>
              </a:pPr>
            </a:p>
          </p:txBody>
        </p:sp>
      </p:grpSp>
      <p:sp>
        <p:nvSpPr>
          <p:cNvPr name="TextBox 6" id="6"/>
          <p:cNvSpPr txBox="true"/>
          <p:nvPr/>
        </p:nvSpPr>
        <p:spPr>
          <a:xfrm rot="0">
            <a:off x="553067" y="120590"/>
            <a:ext cx="17181865" cy="1590675"/>
          </a:xfrm>
          <a:prstGeom prst="rect">
            <a:avLst/>
          </a:prstGeom>
        </p:spPr>
        <p:txBody>
          <a:bodyPr anchor="t" rtlCol="false" tIns="0" lIns="0" bIns="0" rIns="0">
            <a:spAutoFit/>
          </a:bodyPr>
          <a:lstStyle/>
          <a:p>
            <a:pPr algn="ctr">
              <a:lnSpc>
                <a:spcPts val="6299"/>
              </a:lnSpc>
              <a:spcBef>
                <a:spcPct val="0"/>
              </a:spcBef>
            </a:pPr>
            <a:r>
              <a:rPr lang="en-US" sz="4499">
                <a:solidFill>
                  <a:srgbClr val="DADADA"/>
                </a:solidFill>
                <a:latin typeface="Poppins"/>
                <a:ea typeface="Poppins"/>
                <a:cs typeface="Poppins"/>
                <a:sym typeface="Poppins"/>
              </a:rPr>
              <a:t>Total Number of Applicants, Admissions, and Enrollments for All NASPAA Programs</a:t>
            </a:r>
          </a:p>
        </p:txBody>
      </p:sp>
      <p:grpSp>
        <p:nvGrpSpPr>
          <p:cNvPr name="Group 7" id="7"/>
          <p:cNvGrpSpPr/>
          <p:nvPr/>
        </p:nvGrpSpPr>
        <p:grpSpPr>
          <a:xfrm rot="0">
            <a:off x="-609027" y="9733140"/>
            <a:ext cx="19943591" cy="842056"/>
            <a:chOff x="0" y="0"/>
            <a:chExt cx="5252633" cy="221776"/>
          </a:xfrm>
        </p:grpSpPr>
        <p:sp>
          <p:nvSpPr>
            <p:cNvPr name="Freeform 8" id="8"/>
            <p:cNvSpPr/>
            <p:nvPr/>
          </p:nvSpPr>
          <p:spPr>
            <a:xfrm flipH="false" flipV="false" rot="0">
              <a:off x="0" y="0"/>
              <a:ext cx="5252633" cy="221776"/>
            </a:xfrm>
            <a:custGeom>
              <a:avLst/>
              <a:gdLst/>
              <a:ahLst/>
              <a:cxnLst/>
              <a:rect r="r" b="b" t="t" l="l"/>
              <a:pathLst>
                <a:path h="221776" w="5252633">
                  <a:moveTo>
                    <a:pt x="0" y="0"/>
                  </a:moveTo>
                  <a:lnTo>
                    <a:pt x="5252633" y="0"/>
                  </a:lnTo>
                  <a:lnTo>
                    <a:pt x="5252633" y="221776"/>
                  </a:lnTo>
                  <a:lnTo>
                    <a:pt x="0" y="221776"/>
                  </a:lnTo>
                  <a:close/>
                </a:path>
              </a:pathLst>
            </a:custGeom>
            <a:solidFill>
              <a:srgbClr val="1E3262"/>
            </a:solidFill>
          </p:spPr>
        </p:sp>
        <p:sp>
          <p:nvSpPr>
            <p:cNvPr name="TextBox 9" id="9"/>
            <p:cNvSpPr txBox="true"/>
            <p:nvPr/>
          </p:nvSpPr>
          <p:spPr>
            <a:xfrm>
              <a:off x="0" y="-57150"/>
              <a:ext cx="5252633" cy="278926"/>
            </a:xfrm>
            <a:prstGeom prst="rect">
              <a:avLst/>
            </a:prstGeom>
          </p:spPr>
          <p:txBody>
            <a:bodyPr anchor="ctr" rtlCol="false" tIns="50800" lIns="50800" bIns="50800" rIns="50800"/>
            <a:lstStyle/>
            <a:p>
              <a:pPr algn="ctr">
                <a:lnSpc>
                  <a:spcPts val="2659"/>
                </a:lnSpc>
              </a:pPr>
            </a:p>
          </p:txBody>
        </p:sp>
      </p:grpSp>
      <p:sp>
        <p:nvSpPr>
          <p:cNvPr name="TextBox 10" id="10"/>
          <p:cNvSpPr txBox="true"/>
          <p:nvPr/>
        </p:nvSpPr>
        <p:spPr>
          <a:xfrm rot="0">
            <a:off x="0" y="9795393"/>
            <a:ext cx="10083555" cy="358775"/>
          </a:xfrm>
          <a:prstGeom prst="rect">
            <a:avLst/>
          </a:prstGeom>
        </p:spPr>
        <p:txBody>
          <a:bodyPr anchor="t" rtlCol="false" tIns="0" lIns="0" bIns="0" rIns="0">
            <a:spAutoFit/>
          </a:bodyPr>
          <a:lstStyle/>
          <a:p>
            <a:pPr algn="ctr">
              <a:lnSpc>
                <a:spcPts val="2799"/>
              </a:lnSpc>
              <a:spcBef>
                <a:spcPct val="0"/>
              </a:spcBef>
            </a:pPr>
            <a:r>
              <a:rPr lang="en-US" sz="1999">
                <a:solidFill>
                  <a:srgbClr val="DADADA"/>
                </a:solidFill>
                <a:latin typeface="Poppins"/>
                <a:ea typeface="Poppins"/>
                <a:cs typeface="Poppins"/>
                <a:sym typeface="Poppins"/>
              </a:rPr>
              <a:t>2024-2025: 243 Programs; 2023-2024: 217 Programs; 2022-2023: 218 Programs</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sp>
        <p:nvSpPr>
          <p:cNvPr name="Freeform 2" id="2"/>
          <p:cNvSpPr/>
          <p:nvPr/>
        </p:nvSpPr>
        <p:spPr>
          <a:xfrm flipH="false" flipV="false" rot="0">
            <a:off x="2102338" y="1896809"/>
            <a:ext cx="14083324" cy="7701647"/>
          </a:xfrm>
          <a:custGeom>
            <a:avLst/>
            <a:gdLst/>
            <a:ahLst/>
            <a:cxnLst/>
            <a:rect r="r" b="b" t="t" l="l"/>
            <a:pathLst>
              <a:path h="7701647" w="14083324">
                <a:moveTo>
                  <a:pt x="0" y="0"/>
                </a:moveTo>
                <a:lnTo>
                  <a:pt x="14083324" y="0"/>
                </a:lnTo>
                <a:lnTo>
                  <a:pt x="14083324" y="7701647"/>
                </a:lnTo>
                <a:lnTo>
                  <a:pt x="0" y="7701647"/>
                </a:lnTo>
                <a:lnTo>
                  <a:pt x="0" y="0"/>
                </a:lnTo>
                <a:close/>
              </a:path>
            </a:pathLst>
          </a:custGeom>
          <a:blipFill>
            <a:blip r:embed="rId2"/>
            <a:stretch>
              <a:fillRect l="0" t="0" r="0" b="0"/>
            </a:stretch>
          </a:blipFill>
        </p:spPr>
      </p:sp>
      <p:grpSp>
        <p:nvGrpSpPr>
          <p:cNvPr name="Group 3" id="3"/>
          <p:cNvGrpSpPr/>
          <p:nvPr/>
        </p:nvGrpSpPr>
        <p:grpSpPr>
          <a:xfrm rot="0">
            <a:off x="-1026900" y="193556"/>
            <a:ext cx="19943591" cy="1568570"/>
            <a:chOff x="0" y="0"/>
            <a:chExt cx="5252633" cy="413121"/>
          </a:xfrm>
        </p:grpSpPr>
        <p:sp>
          <p:nvSpPr>
            <p:cNvPr name="Freeform 4" id="4"/>
            <p:cNvSpPr/>
            <p:nvPr/>
          </p:nvSpPr>
          <p:spPr>
            <a:xfrm flipH="false" flipV="false" rot="0">
              <a:off x="0" y="0"/>
              <a:ext cx="5252633" cy="413121"/>
            </a:xfrm>
            <a:custGeom>
              <a:avLst/>
              <a:gdLst/>
              <a:ahLst/>
              <a:cxnLst/>
              <a:rect r="r" b="b" t="t" l="l"/>
              <a:pathLst>
                <a:path h="413121" w="5252633">
                  <a:moveTo>
                    <a:pt x="0" y="0"/>
                  </a:moveTo>
                  <a:lnTo>
                    <a:pt x="5252633" y="0"/>
                  </a:lnTo>
                  <a:lnTo>
                    <a:pt x="5252633" y="413121"/>
                  </a:lnTo>
                  <a:lnTo>
                    <a:pt x="0" y="413121"/>
                  </a:lnTo>
                  <a:close/>
                </a:path>
              </a:pathLst>
            </a:custGeom>
            <a:solidFill>
              <a:srgbClr val="1E3262"/>
            </a:solidFill>
          </p:spPr>
        </p:sp>
        <p:sp>
          <p:nvSpPr>
            <p:cNvPr name="TextBox 5" id="5"/>
            <p:cNvSpPr txBox="true"/>
            <p:nvPr/>
          </p:nvSpPr>
          <p:spPr>
            <a:xfrm>
              <a:off x="0" y="-57150"/>
              <a:ext cx="5252633" cy="470271"/>
            </a:xfrm>
            <a:prstGeom prst="rect">
              <a:avLst/>
            </a:prstGeom>
          </p:spPr>
          <p:txBody>
            <a:bodyPr anchor="ctr" rtlCol="false" tIns="50800" lIns="50800" bIns="50800" rIns="50800"/>
            <a:lstStyle/>
            <a:p>
              <a:pPr algn="ctr">
                <a:lnSpc>
                  <a:spcPts val="2659"/>
                </a:lnSpc>
              </a:pPr>
            </a:p>
          </p:txBody>
        </p:sp>
      </p:grpSp>
      <p:sp>
        <p:nvSpPr>
          <p:cNvPr name="TextBox 6" id="6"/>
          <p:cNvSpPr txBox="true"/>
          <p:nvPr/>
        </p:nvSpPr>
        <p:spPr>
          <a:xfrm rot="0">
            <a:off x="0" y="120590"/>
            <a:ext cx="18288000" cy="1590675"/>
          </a:xfrm>
          <a:prstGeom prst="rect">
            <a:avLst/>
          </a:prstGeom>
        </p:spPr>
        <p:txBody>
          <a:bodyPr anchor="t" rtlCol="false" tIns="0" lIns="0" bIns="0" rIns="0">
            <a:spAutoFit/>
          </a:bodyPr>
          <a:lstStyle/>
          <a:p>
            <a:pPr algn="ctr">
              <a:lnSpc>
                <a:spcPts val="6299"/>
              </a:lnSpc>
              <a:spcBef>
                <a:spcPct val="0"/>
              </a:spcBef>
            </a:pPr>
            <a:r>
              <a:rPr lang="en-US" sz="4499">
                <a:solidFill>
                  <a:srgbClr val="DADADA"/>
                </a:solidFill>
                <a:latin typeface="Poppins"/>
                <a:ea typeface="Poppins"/>
                <a:cs typeface="Poppins"/>
                <a:sym typeface="Poppins"/>
              </a:rPr>
              <a:t>Total Number of Applicants, Admissions, and Enrollments for US-based NASPAA Programs</a:t>
            </a:r>
          </a:p>
        </p:txBody>
      </p:sp>
      <p:grpSp>
        <p:nvGrpSpPr>
          <p:cNvPr name="Group 7" id="7"/>
          <p:cNvGrpSpPr/>
          <p:nvPr/>
        </p:nvGrpSpPr>
        <p:grpSpPr>
          <a:xfrm rot="0">
            <a:off x="-609027" y="9733140"/>
            <a:ext cx="19943591" cy="842056"/>
            <a:chOff x="0" y="0"/>
            <a:chExt cx="5252633" cy="221776"/>
          </a:xfrm>
        </p:grpSpPr>
        <p:sp>
          <p:nvSpPr>
            <p:cNvPr name="Freeform 8" id="8"/>
            <p:cNvSpPr/>
            <p:nvPr/>
          </p:nvSpPr>
          <p:spPr>
            <a:xfrm flipH="false" flipV="false" rot="0">
              <a:off x="0" y="0"/>
              <a:ext cx="5252633" cy="221776"/>
            </a:xfrm>
            <a:custGeom>
              <a:avLst/>
              <a:gdLst/>
              <a:ahLst/>
              <a:cxnLst/>
              <a:rect r="r" b="b" t="t" l="l"/>
              <a:pathLst>
                <a:path h="221776" w="5252633">
                  <a:moveTo>
                    <a:pt x="0" y="0"/>
                  </a:moveTo>
                  <a:lnTo>
                    <a:pt x="5252633" y="0"/>
                  </a:lnTo>
                  <a:lnTo>
                    <a:pt x="5252633" y="221776"/>
                  </a:lnTo>
                  <a:lnTo>
                    <a:pt x="0" y="221776"/>
                  </a:lnTo>
                  <a:close/>
                </a:path>
              </a:pathLst>
            </a:custGeom>
            <a:solidFill>
              <a:srgbClr val="1E3262"/>
            </a:solidFill>
          </p:spPr>
        </p:sp>
        <p:sp>
          <p:nvSpPr>
            <p:cNvPr name="TextBox 9" id="9"/>
            <p:cNvSpPr txBox="true"/>
            <p:nvPr/>
          </p:nvSpPr>
          <p:spPr>
            <a:xfrm>
              <a:off x="0" y="-57150"/>
              <a:ext cx="5252633" cy="278926"/>
            </a:xfrm>
            <a:prstGeom prst="rect">
              <a:avLst/>
            </a:prstGeom>
          </p:spPr>
          <p:txBody>
            <a:bodyPr anchor="ctr" rtlCol="false" tIns="50800" lIns="50800" bIns="50800" rIns="50800"/>
            <a:lstStyle/>
            <a:p>
              <a:pPr algn="ctr">
                <a:lnSpc>
                  <a:spcPts val="2659"/>
                </a:lnSpc>
              </a:pPr>
            </a:p>
          </p:txBody>
        </p:sp>
      </p:grpSp>
      <p:sp>
        <p:nvSpPr>
          <p:cNvPr name="TextBox 10" id="10"/>
          <p:cNvSpPr txBox="true"/>
          <p:nvPr/>
        </p:nvSpPr>
        <p:spPr>
          <a:xfrm rot="0">
            <a:off x="0" y="9795393"/>
            <a:ext cx="10083555" cy="358775"/>
          </a:xfrm>
          <a:prstGeom prst="rect">
            <a:avLst/>
          </a:prstGeom>
        </p:spPr>
        <p:txBody>
          <a:bodyPr anchor="t" rtlCol="false" tIns="0" lIns="0" bIns="0" rIns="0">
            <a:spAutoFit/>
          </a:bodyPr>
          <a:lstStyle/>
          <a:p>
            <a:pPr algn="ctr">
              <a:lnSpc>
                <a:spcPts val="2799"/>
              </a:lnSpc>
              <a:spcBef>
                <a:spcPct val="0"/>
              </a:spcBef>
            </a:pPr>
            <a:r>
              <a:rPr lang="en-US" sz="1999">
                <a:solidFill>
                  <a:srgbClr val="DADADA"/>
                </a:solidFill>
                <a:latin typeface="Poppins"/>
                <a:ea typeface="Poppins"/>
                <a:cs typeface="Poppins"/>
                <a:sym typeface="Poppins"/>
              </a:rPr>
              <a:t>2024-2025: 212 Programs; 2023-2024: 192 Programs; 2022-2023: 196 Programs </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DADADA"/>
        </a:solidFill>
      </p:bgPr>
    </p:bg>
    <p:spTree>
      <p:nvGrpSpPr>
        <p:cNvPr id="1" name=""/>
        <p:cNvGrpSpPr/>
        <p:nvPr/>
      </p:nvGrpSpPr>
      <p:grpSpPr>
        <a:xfrm>
          <a:off x="0" y="0"/>
          <a:ext cx="0" cy="0"/>
          <a:chOff x="0" y="0"/>
          <a:chExt cx="0" cy="0"/>
        </a:xfrm>
      </p:grpSpPr>
      <p:sp>
        <p:nvSpPr>
          <p:cNvPr name="Freeform 2" id="2"/>
          <p:cNvSpPr/>
          <p:nvPr/>
        </p:nvSpPr>
        <p:spPr>
          <a:xfrm flipH="false" flipV="false" rot="0">
            <a:off x="2121673" y="1904920"/>
            <a:ext cx="14044653" cy="7685426"/>
          </a:xfrm>
          <a:custGeom>
            <a:avLst/>
            <a:gdLst/>
            <a:ahLst/>
            <a:cxnLst/>
            <a:rect r="r" b="b" t="t" l="l"/>
            <a:pathLst>
              <a:path h="7685426" w="14044653">
                <a:moveTo>
                  <a:pt x="0" y="0"/>
                </a:moveTo>
                <a:lnTo>
                  <a:pt x="14044654" y="0"/>
                </a:lnTo>
                <a:lnTo>
                  <a:pt x="14044654" y="7685425"/>
                </a:lnTo>
                <a:lnTo>
                  <a:pt x="0" y="7685425"/>
                </a:lnTo>
                <a:lnTo>
                  <a:pt x="0" y="0"/>
                </a:lnTo>
                <a:close/>
              </a:path>
            </a:pathLst>
          </a:custGeom>
          <a:blipFill>
            <a:blip r:embed="rId2"/>
            <a:stretch>
              <a:fillRect l="0" t="0" r="0" b="0"/>
            </a:stretch>
          </a:blipFill>
        </p:spPr>
      </p:sp>
      <p:grpSp>
        <p:nvGrpSpPr>
          <p:cNvPr name="Group 3" id="3"/>
          <p:cNvGrpSpPr/>
          <p:nvPr/>
        </p:nvGrpSpPr>
        <p:grpSpPr>
          <a:xfrm rot="0">
            <a:off x="-1026900" y="193556"/>
            <a:ext cx="19943591" cy="1568570"/>
            <a:chOff x="0" y="0"/>
            <a:chExt cx="5252633" cy="413121"/>
          </a:xfrm>
        </p:grpSpPr>
        <p:sp>
          <p:nvSpPr>
            <p:cNvPr name="Freeform 4" id="4"/>
            <p:cNvSpPr/>
            <p:nvPr/>
          </p:nvSpPr>
          <p:spPr>
            <a:xfrm flipH="false" flipV="false" rot="0">
              <a:off x="0" y="0"/>
              <a:ext cx="5252633" cy="413121"/>
            </a:xfrm>
            <a:custGeom>
              <a:avLst/>
              <a:gdLst/>
              <a:ahLst/>
              <a:cxnLst/>
              <a:rect r="r" b="b" t="t" l="l"/>
              <a:pathLst>
                <a:path h="413121" w="5252633">
                  <a:moveTo>
                    <a:pt x="0" y="0"/>
                  </a:moveTo>
                  <a:lnTo>
                    <a:pt x="5252633" y="0"/>
                  </a:lnTo>
                  <a:lnTo>
                    <a:pt x="5252633" y="413121"/>
                  </a:lnTo>
                  <a:lnTo>
                    <a:pt x="0" y="413121"/>
                  </a:lnTo>
                  <a:close/>
                </a:path>
              </a:pathLst>
            </a:custGeom>
            <a:solidFill>
              <a:srgbClr val="1E3262"/>
            </a:solidFill>
          </p:spPr>
        </p:sp>
        <p:sp>
          <p:nvSpPr>
            <p:cNvPr name="TextBox 5" id="5"/>
            <p:cNvSpPr txBox="true"/>
            <p:nvPr/>
          </p:nvSpPr>
          <p:spPr>
            <a:xfrm>
              <a:off x="0" y="-57150"/>
              <a:ext cx="5252633" cy="470271"/>
            </a:xfrm>
            <a:prstGeom prst="rect">
              <a:avLst/>
            </a:prstGeom>
          </p:spPr>
          <p:txBody>
            <a:bodyPr anchor="ctr" rtlCol="false" tIns="50800" lIns="50800" bIns="50800" rIns="50800"/>
            <a:lstStyle/>
            <a:p>
              <a:pPr algn="ctr">
                <a:lnSpc>
                  <a:spcPts val="2659"/>
                </a:lnSpc>
              </a:pPr>
            </a:p>
          </p:txBody>
        </p:sp>
      </p:grpSp>
      <p:sp>
        <p:nvSpPr>
          <p:cNvPr name="TextBox 6" id="6"/>
          <p:cNvSpPr txBox="true"/>
          <p:nvPr/>
        </p:nvSpPr>
        <p:spPr>
          <a:xfrm rot="0">
            <a:off x="0" y="120590"/>
            <a:ext cx="18288000" cy="1590675"/>
          </a:xfrm>
          <a:prstGeom prst="rect">
            <a:avLst/>
          </a:prstGeom>
        </p:spPr>
        <p:txBody>
          <a:bodyPr anchor="t" rtlCol="false" tIns="0" lIns="0" bIns="0" rIns="0">
            <a:spAutoFit/>
          </a:bodyPr>
          <a:lstStyle/>
          <a:p>
            <a:pPr algn="ctr">
              <a:lnSpc>
                <a:spcPts val="6299"/>
              </a:lnSpc>
              <a:spcBef>
                <a:spcPct val="0"/>
              </a:spcBef>
            </a:pPr>
            <a:r>
              <a:rPr lang="en-US" sz="4499">
                <a:solidFill>
                  <a:srgbClr val="DADADA"/>
                </a:solidFill>
                <a:latin typeface="Poppins"/>
                <a:ea typeface="Poppins"/>
                <a:cs typeface="Poppins"/>
                <a:sym typeface="Poppins"/>
              </a:rPr>
              <a:t>Total Number of Applicants, Admissions, and Enrollments for Non-US-based NASPAA Programs</a:t>
            </a:r>
          </a:p>
        </p:txBody>
      </p:sp>
      <p:grpSp>
        <p:nvGrpSpPr>
          <p:cNvPr name="Group 7" id="7"/>
          <p:cNvGrpSpPr/>
          <p:nvPr/>
        </p:nvGrpSpPr>
        <p:grpSpPr>
          <a:xfrm rot="0">
            <a:off x="-609027" y="9733140"/>
            <a:ext cx="19943591" cy="842056"/>
            <a:chOff x="0" y="0"/>
            <a:chExt cx="5252633" cy="221776"/>
          </a:xfrm>
        </p:grpSpPr>
        <p:sp>
          <p:nvSpPr>
            <p:cNvPr name="Freeform 8" id="8"/>
            <p:cNvSpPr/>
            <p:nvPr/>
          </p:nvSpPr>
          <p:spPr>
            <a:xfrm flipH="false" flipV="false" rot="0">
              <a:off x="0" y="0"/>
              <a:ext cx="5252633" cy="221776"/>
            </a:xfrm>
            <a:custGeom>
              <a:avLst/>
              <a:gdLst/>
              <a:ahLst/>
              <a:cxnLst/>
              <a:rect r="r" b="b" t="t" l="l"/>
              <a:pathLst>
                <a:path h="221776" w="5252633">
                  <a:moveTo>
                    <a:pt x="0" y="0"/>
                  </a:moveTo>
                  <a:lnTo>
                    <a:pt x="5252633" y="0"/>
                  </a:lnTo>
                  <a:lnTo>
                    <a:pt x="5252633" y="221776"/>
                  </a:lnTo>
                  <a:lnTo>
                    <a:pt x="0" y="221776"/>
                  </a:lnTo>
                  <a:close/>
                </a:path>
              </a:pathLst>
            </a:custGeom>
            <a:solidFill>
              <a:srgbClr val="1E3262"/>
            </a:solidFill>
          </p:spPr>
        </p:sp>
        <p:sp>
          <p:nvSpPr>
            <p:cNvPr name="TextBox 9" id="9"/>
            <p:cNvSpPr txBox="true"/>
            <p:nvPr/>
          </p:nvSpPr>
          <p:spPr>
            <a:xfrm>
              <a:off x="0" y="-57150"/>
              <a:ext cx="5252633" cy="278926"/>
            </a:xfrm>
            <a:prstGeom prst="rect">
              <a:avLst/>
            </a:prstGeom>
          </p:spPr>
          <p:txBody>
            <a:bodyPr anchor="ctr" rtlCol="false" tIns="50800" lIns="50800" bIns="50800" rIns="50800"/>
            <a:lstStyle/>
            <a:p>
              <a:pPr algn="ctr">
                <a:lnSpc>
                  <a:spcPts val="2659"/>
                </a:lnSpc>
              </a:pPr>
            </a:p>
          </p:txBody>
        </p:sp>
      </p:grpSp>
      <p:sp>
        <p:nvSpPr>
          <p:cNvPr name="TextBox 10" id="10"/>
          <p:cNvSpPr txBox="true"/>
          <p:nvPr/>
        </p:nvSpPr>
        <p:spPr>
          <a:xfrm rot="0">
            <a:off x="0" y="9795393"/>
            <a:ext cx="10083555" cy="358775"/>
          </a:xfrm>
          <a:prstGeom prst="rect">
            <a:avLst/>
          </a:prstGeom>
        </p:spPr>
        <p:txBody>
          <a:bodyPr anchor="t" rtlCol="false" tIns="0" lIns="0" bIns="0" rIns="0">
            <a:spAutoFit/>
          </a:bodyPr>
          <a:lstStyle/>
          <a:p>
            <a:pPr algn="ctr">
              <a:lnSpc>
                <a:spcPts val="2799"/>
              </a:lnSpc>
              <a:spcBef>
                <a:spcPct val="0"/>
              </a:spcBef>
            </a:pPr>
            <a:r>
              <a:rPr lang="en-US" sz="1999">
                <a:solidFill>
                  <a:srgbClr val="DADADA"/>
                </a:solidFill>
                <a:latin typeface="Poppins"/>
                <a:ea typeface="Poppins"/>
                <a:cs typeface="Poppins"/>
                <a:sym typeface="Poppins"/>
              </a:rPr>
              <a:t>2024-2025: 31 Programs; 2023-2024: 25 Programs; 2022-2023: 22 Program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DAHOEozhRrs</dc:identifier>
  <dcterms:modified xsi:type="dcterms:W3CDTF">2011-08-01T06:04:30Z</dcterms:modified>
  <cp:revision>1</cp:revision>
  <dc:title>2026_NASPAA_Admissions_Conference</dc:title>
</cp:coreProperties>
</file>