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1" r:id="rId3"/>
    <p:sldId id="257" r:id="rId4"/>
    <p:sldId id="272" r:id="rId5"/>
    <p:sldId id="274" r:id="rId6"/>
    <p:sldId id="273" r:id="rId7"/>
    <p:sldId id="286" r:id="rId8"/>
    <p:sldId id="275" r:id="rId9"/>
    <p:sldId id="287" r:id="rId10"/>
    <p:sldId id="276" r:id="rId11"/>
    <p:sldId id="278" r:id="rId12"/>
    <p:sldId id="280" r:id="rId13"/>
    <p:sldId id="281" r:id="rId14"/>
    <p:sldId id="282" r:id="rId15"/>
    <p:sldId id="284" r:id="rId16"/>
    <p:sldId id="285" r:id="rId17"/>
    <p:sldId id="270" r:id="rId18"/>
  </p:sldIdLst>
  <p:sldSz cx="9144000" cy="5143500" type="screen16x9"/>
  <p:notesSz cx="6858000" cy="9144000"/>
  <p:embeddedFontLst>
    <p:embeddedFont>
      <p:font typeface="Merriweather" panose="00000500000000000000" pitchFamily="2" charset="0"/>
      <p:regular r:id="rId20"/>
      <p:bold r:id="rId21"/>
      <p:italic r:id="rId22"/>
      <p:boldItalic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jPN0y9BxfgzGyL6f3UrAzTmKHlM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rorbek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4635E0-002F-3703-1A64-3B607E973A0B}" v="90" dt="2025-07-10T11:43:42.730"/>
    <p1510:client id="{5340CE14-AEEE-097E-394F-9010E3769379}" v="101" dt="2025-07-10T11:54:53.210"/>
    <p1510:client id="{6FD24419-641E-706B-28DB-2EBD8B93DCB9}" v="1259" dt="2025-07-10T11:38:22.902"/>
    <p1510:client id="{A38DA835-95C4-1241-BEA1-DE972F59C0A8}" v="73" dt="2025-07-10T13:56:08.179"/>
    <p1510:client id="{B23F1B2F-9333-E0E8-C568-5A5AC6D11440}" v="1" dt="2025-07-10T02:30:18.950"/>
    <p1510:client id="{E4A32CF2-DACD-5764-6EE9-03CF4A604338}" v="97" dt="2025-07-10T11:30:46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customschemas.google.com/relationships/presentationmetadata" Target="meta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7" name="Google Shape;7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33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33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1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41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5" name="Google Shape;55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2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42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4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4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34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5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5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7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3" name="Google Shape;33;p37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34" name="Google Shape;34;p37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" name="Google Shape;35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8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8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9" name="Google Shape;39;p38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40" name="Google Shape;40;p3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9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5" name="Google Shape;45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0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40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40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40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"/>
          <p:cNvSpPr txBox="1">
            <a:spLocks noGrp="1"/>
          </p:cNvSpPr>
          <p:nvPr>
            <p:ph type="ctrTitle"/>
          </p:nvPr>
        </p:nvSpPr>
        <p:spPr>
          <a:xfrm>
            <a:off x="0" y="2095588"/>
            <a:ext cx="6529500" cy="11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480"/>
              <a:t>2025 NASPAA Admissions Meeting</a:t>
            </a:r>
            <a:endParaRPr sz="3480"/>
          </a:p>
        </p:txBody>
      </p:sp>
      <p:sp>
        <p:nvSpPr>
          <p:cNvPr id="71" name="Google Shape;71;p1"/>
          <p:cNvSpPr txBox="1">
            <a:spLocks noGrp="1"/>
          </p:cNvSpPr>
          <p:nvPr>
            <p:ph type="subTitle" idx="1"/>
          </p:nvPr>
        </p:nvSpPr>
        <p:spPr>
          <a:xfrm>
            <a:off x="0" y="3407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July 10, 2025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72" name="Google Shape;7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4413" y="0"/>
            <a:ext cx="3695175" cy="20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"/>
          <p:cNvSpPr txBox="1"/>
          <p:nvPr/>
        </p:nvSpPr>
        <p:spPr>
          <a:xfrm>
            <a:off x="4018049" y="3572600"/>
            <a:ext cx="4977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2400"/>
            </a:pPr>
            <a:r>
              <a:rPr lang="en" sz="2400" b="1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Host: George </a:t>
            </a:r>
            <a:r>
              <a:rPr lang="en" sz="2400" b="1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Mason University</a:t>
            </a:r>
            <a:endParaRPr sz="1400" b="0" i="0" u="none" strike="noStrike" cap="none" err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16116-A1C4-8FAF-EE0C-BE8EC40C0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22C96-2624-8FBE-4FDE-07A79C8FA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5" y="306831"/>
            <a:ext cx="8520600" cy="623700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Fall 2025 Application Trends Compared to Previous Year (n=38)</a:t>
            </a:r>
            <a:br>
              <a:rPr lang="en-US"/>
            </a:br>
            <a:endParaRPr lang="en-US"/>
          </a:p>
        </p:txBody>
      </p:sp>
      <p:pic>
        <p:nvPicPr>
          <p:cNvPr id="3" name="Picture 2" descr="A graph of different colored bars&#10;&#10;AI-generated content may be incorrect.">
            <a:extLst>
              <a:ext uri="{FF2B5EF4-FFF2-40B4-BE49-F238E27FC236}">
                <a16:creationId xmlns:a16="http://schemas.microsoft.com/office/drawing/2014/main" id="{0905A795-0849-7D80-6ACF-1C985F1DC1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49" b="7774"/>
          <a:stretch>
            <a:fillRect/>
          </a:stretch>
        </p:blipFill>
        <p:spPr>
          <a:xfrm>
            <a:off x="-1" y="1998510"/>
            <a:ext cx="4798445" cy="23862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7AFDD7-8A27-3305-3BCC-8DFF237FE050}"/>
              </a:ext>
            </a:extLst>
          </p:cNvPr>
          <p:cNvSpPr txBox="1"/>
          <p:nvPr/>
        </p:nvSpPr>
        <p:spPr>
          <a:xfrm>
            <a:off x="4818362" y="1647943"/>
            <a:ext cx="4259956" cy="33855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en-US" sz="2000" b="1">
                <a:solidFill>
                  <a:schemeClr val="tx1"/>
                </a:solidFill>
              </a:rPr>
              <a:t> 39% of programs (15)</a:t>
            </a:r>
            <a:r>
              <a:rPr lang="en-US" sz="2000">
                <a:solidFill>
                  <a:schemeClr val="tx1"/>
                </a:solidFill>
              </a:rPr>
              <a:t> reported applications were </a:t>
            </a:r>
            <a:r>
              <a:rPr lang="en-US" sz="2000" i="1">
                <a:solidFill>
                  <a:schemeClr val="tx1"/>
                </a:solidFill>
              </a:rPr>
              <a:t>about the same</a:t>
            </a:r>
            <a:r>
              <a:rPr lang="en-US" sz="2000">
                <a:solidFill>
                  <a:schemeClr val="tx1"/>
                </a:solidFill>
              </a:rPr>
              <a:t>.</a:t>
            </a:r>
          </a:p>
          <a:p>
            <a:pPr>
              <a:buFont typeface="Arial"/>
              <a:buChar char="•"/>
            </a:pPr>
            <a:endParaRPr lang="en-US" sz="200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>
                <a:solidFill>
                  <a:schemeClr val="tx1"/>
                </a:solidFill>
              </a:rPr>
              <a:t> 48% of programs (18)</a:t>
            </a:r>
            <a:r>
              <a:rPr lang="en-US" sz="2000">
                <a:solidFill>
                  <a:schemeClr val="tx1"/>
                </a:solidFill>
              </a:rPr>
              <a:t> saw an </a:t>
            </a:r>
            <a:r>
              <a:rPr lang="en-US" sz="2000" i="1">
                <a:solidFill>
                  <a:schemeClr val="tx1"/>
                </a:solidFill>
              </a:rPr>
              <a:t>increase</a:t>
            </a:r>
            <a:r>
              <a:rPr lang="en-US" sz="2000">
                <a:solidFill>
                  <a:schemeClr val="tx1"/>
                </a:solidFill>
              </a:rPr>
              <a:t> in applications — including </a:t>
            </a:r>
            <a:r>
              <a:rPr lang="en-US" sz="2000" b="1">
                <a:solidFill>
                  <a:schemeClr val="tx1"/>
                </a:solidFill>
              </a:rPr>
              <a:t>6 programs</a:t>
            </a:r>
            <a:r>
              <a:rPr lang="en-US" sz="2000">
                <a:solidFill>
                  <a:schemeClr val="tx1"/>
                </a:solidFill>
              </a:rPr>
              <a:t> reporting a surge </a:t>
            </a:r>
            <a:r>
              <a:rPr lang="en-US" sz="2000" i="1">
                <a:solidFill>
                  <a:schemeClr val="tx1"/>
                </a:solidFill>
              </a:rPr>
              <a:t>above 25%</a:t>
            </a:r>
            <a:r>
              <a:rPr lang="en-US" sz="2000">
                <a:solidFill>
                  <a:schemeClr val="tx1"/>
                </a:solidFill>
              </a:rPr>
              <a:t>.</a:t>
            </a:r>
          </a:p>
          <a:p>
            <a:pPr>
              <a:buFont typeface="Arial"/>
              <a:buChar char="•"/>
            </a:pPr>
            <a:endParaRPr lang="en-US" sz="200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en-US" sz="2000">
                <a:solidFill>
                  <a:schemeClr val="tx1"/>
                </a:solidFill>
              </a:rPr>
              <a:t> Only </a:t>
            </a:r>
            <a:r>
              <a:rPr lang="en-US" sz="2000" b="1">
                <a:solidFill>
                  <a:schemeClr val="tx1"/>
                </a:solidFill>
              </a:rPr>
              <a:t>13% (5 programs)</a:t>
            </a:r>
            <a:r>
              <a:rPr lang="en-US" sz="2000">
                <a:solidFill>
                  <a:schemeClr val="tx1"/>
                </a:solidFill>
              </a:rPr>
              <a:t> experienced a </a:t>
            </a:r>
            <a:r>
              <a:rPr lang="en-US" sz="2000" i="1">
                <a:solidFill>
                  <a:schemeClr val="tx1"/>
                </a:solidFill>
              </a:rPr>
              <a:t>decline</a:t>
            </a:r>
            <a:r>
              <a:rPr lang="en-US" sz="2000">
                <a:solidFill>
                  <a:schemeClr val="tx1"/>
                </a:solidFill>
              </a:rPr>
              <a:t>.</a:t>
            </a:r>
          </a:p>
          <a:p>
            <a:pPr marL="228600" indent="-228600">
              <a:buFont typeface="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87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F861C-DF6A-A8B3-F5DF-9184C045E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27101-7221-AF26-A5E6-2B020F236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5" y="263699"/>
            <a:ext cx="8520600" cy="623700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Fall 2025 Application Trends Compared to Previous Year (Grouped)</a:t>
            </a:r>
          </a:p>
        </p:txBody>
      </p:sp>
      <p:pic>
        <p:nvPicPr>
          <p:cNvPr id="4" name="Picture 3" descr="A pie chart with different colored circles&#10;&#10;AI-generated content may be incorrect.">
            <a:extLst>
              <a:ext uri="{FF2B5EF4-FFF2-40B4-BE49-F238E27FC236}">
                <a16:creationId xmlns:a16="http://schemas.microsoft.com/office/drawing/2014/main" id="{24E6941E-5FC4-9278-06BF-C0B2AFE719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311" r="-78" b="4750"/>
          <a:stretch>
            <a:fillRect/>
          </a:stretch>
        </p:blipFill>
        <p:spPr>
          <a:xfrm>
            <a:off x="4996633" y="1421299"/>
            <a:ext cx="4220937" cy="3500169"/>
          </a:xfrm>
          <a:prstGeom prst="rect">
            <a:avLst/>
          </a:prstGeom>
        </p:spPr>
      </p:pic>
      <p:pic>
        <p:nvPicPr>
          <p:cNvPr id="9" name="Picture 8" descr="A graph of different colored bars&#10;&#10;AI-generated content may be incorrect.">
            <a:extLst>
              <a:ext uri="{FF2B5EF4-FFF2-40B4-BE49-F238E27FC236}">
                <a16:creationId xmlns:a16="http://schemas.microsoft.com/office/drawing/2014/main" id="{6C8E69B3-A281-F880-D65C-E8883604CC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049" b="7774"/>
          <a:stretch>
            <a:fillRect/>
          </a:stretch>
        </p:blipFill>
        <p:spPr>
          <a:xfrm>
            <a:off x="-1" y="1998510"/>
            <a:ext cx="4748129" cy="238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69BFD-0979-06B7-A61D-8290CB83F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A389A-E91D-0435-B889-48786878C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5" y="263699"/>
            <a:ext cx="8520600" cy="623700"/>
          </a:xfrm>
        </p:spPr>
        <p:txBody>
          <a:bodyPr>
            <a:normAutofit/>
          </a:bodyPr>
          <a:lstStyle/>
          <a:p>
            <a:pPr algn="ctr"/>
            <a:r>
              <a:rPr lang="en-US"/>
              <a:t>Why Did Applications Increase?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123D99-B2B9-982B-5D1D-4A6DC25509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9" t="8418" r="137" b="6676"/>
          <a:stretch>
            <a:fillRect/>
          </a:stretch>
        </p:blipFill>
        <p:spPr>
          <a:xfrm>
            <a:off x="313347" y="1277681"/>
            <a:ext cx="8445282" cy="376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69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5CCE7-E283-B747-EE34-2257ECBC4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8BF37-6458-70A2-6E6D-3F6A0FF8D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5" y="263699"/>
            <a:ext cx="8520600" cy="623700"/>
          </a:xfrm>
        </p:spPr>
        <p:txBody>
          <a:bodyPr>
            <a:normAutofit/>
          </a:bodyPr>
          <a:lstStyle/>
          <a:p>
            <a:pPr algn="ctr"/>
            <a:r>
              <a:rPr lang="en-US"/>
              <a:t>Why Did Applications Decline?</a:t>
            </a:r>
          </a:p>
        </p:txBody>
      </p:sp>
      <p:pic>
        <p:nvPicPr>
          <p:cNvPr id="4" name="Picture 3" descr="A graph with numbers and text&#10;&#10;AI-generated content may be incorrect.">
            <a:extLst>
              <a:ext uri="{FF2B5EF4-FFF2-40B4-BE49-F238E27FC236}">
                <a16:creationId xmlns:a16="http://schemas.microsoft.com/office/drawing/2014/main" id="{33472237-3894-A45A-3DDF-832D093BB2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145" r="-63" b="8242"/>
          <a:stretch>
            <a:fillRect/>
          </a:stretch>
        </p:blipFill>
        <p:spPr>
          <a:xfrm>
            <a:off x="-1273" y="1354444"/>
            <a:ext cx="9145279" cy="370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23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5E1CB-69A6-F7A1-98A5-B1C61E133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FC0E5-DBC2-56B1-29F4-373E5F28B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5" y="285265"/>
            <a:ext cx="8520600" cy="623700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How Do Programs Expect Enrollment to Change in Fall 2025?       </a:t>
            </a:r>
            <a:r>
              <a:rPr lang="en-US" b="1"/>
              <a:t>n = </a:t>
            </a:r>
            <a:r>
              <a:rPr lang="en-US" sz="2200" b="1"/>
              <a:t>38 programs</a:t>
            </a:r>
            <a:r>
              <a:rPr lang="en-US"/>
              <a:t> </a:t>
            </a:r>
          </a:p>
        </p:txBody>
      </p:sp>
      <p:pic>
        <p:nvPicPr>
          <p:cNvPr id="3" name="Picture 2" descr="A pie chart of a student enrollment&#10;&#10;AI-generated content may be incorrect.">
            <a:extLst>
              <a:ext uri="{FF2B5EF4-FFF2-40B4-BE49-F238E27FC236}">
                <a16:creationId xmlns:a16="http://schemas.microsoft.com/office/drawing/2014/main" id="{AB82D208-19FA-3612-5695-248E1814F7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79" t="6761" r="8219" b="4907"/>
          <a:stretch>
            <a:fillRect/>
          </a:stretch>
        </p:blipFill>
        <p:spPr>
          <a:xfrm>
            <a:off x="392532" y="1287531"/>
            <a:ext cx="3970331" cy="36416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3E6177-D066-39C8-9916-461CEFF7417C}"/>
              </a:ext>
            </a:extLst>
          </p:cNvPr>
          <p:cNvSpPr txBox="1"/>
          <p:nvPr/>
        </p:nvSpPr>
        <p:spPr>
          <a:xfrm>
            <a:off x="4774500" y="1712473"/>
            <a:ext cx="4366188" cy="27699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en-US" sz="2000" b="1">
                <a:solidFill>
                  <a:schemeClr val="tx1"/>
                </a:solidFill>
              </a:rPr>
              <a:t> 18 programs (47%)</a:t>
            </a:r>
            <a:r>
              <a:rPr lang="en-US" sz="2000">
                <a:solidFill>
                  <a:schemeClr val="tx1"/>
                </a:solidFill>
              </a:rPr>
              <a:t> expect to enroll </a:t>
            </a:r>
            <a:r>
              <a:rPr lang="en-US" sz="2000" b="1">
                <a:solidFill>
                  <a:schemeClr val="tx1"/>
                </a:solidFill>
              </a:rPr>
              <a:t>more students</a:t>
            </a:r>
            <a:endParaRPr lang="en-US" sz="200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endParaRPr lang="en-US" sz="2000" b="1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>
                <a:solidFill>
                  <a:schemeClr val="tx1"/>
                </a:solidFill>
              </a:rPr>
              <a:t> 12 programs (32%)</a:t>
            </a:r>
            <a:r>
              <a:rPr lang="en-US" sz="2000">
                <a:solidFill>
                  <a:schemeClr val="tx1"/>
                </a:solidFill>
              </a:rPr>
              <a:t> expect enrollment to stay </a:t>
            </a:r>
            <a:r>
              <a:rPr lang="en-US" sz="2000" b="1">
                <a:solidFill>
                  <a:schemeClr val="tx1"/>
                </a:solidFill>
              </a:rPr>
              <a:t>about the same</a:t>
            </a:r>
            <a:endParaRPr lang="en-US" sz="200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endParaRPr lang="en-US" sz="2000" b="1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>
                <a:solidFill>
                  <a:schemeClr val="tx1"/>
                </a:solidFill>
              </a:rPr>
              <a:t> 8 programs (21%)</a:t>
            </a:r>
            <a:r>
              <a:rPr lang="en-US" sz="2000">
                <a:solidFill>
                  <a:schemeClr val="tx1"/>
                </a:solidFill>
              </a:rPr>
              <a:t> expect </a:t>
            </a:r>
            <a:r>
              <a:rPr lang="en-US" sz="2000" b="1">
                <a:solidFill>
                  <a:schemeClr val="tx1"/>
                </a:solidFill>
              </a:rPr>
              <a:t>fewer students</a:t>
            </a:r>
            <a:r>
              <a:rPr lang="en-US" sz="2000">
                <a:solidFill>
                  <a:schemeClr val="tx1"/>
                </a:solidFill>
              </a:rPr>
              <a:t> to enroll</a:t>
            </a:r>
          </a:p>
          <a:p>
            <a:pPr marL="228600" indent="-228600">
              <a:buFont typeface="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92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DE5B0-B225-E553-584E-0112E8379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B4642-148A-DCC7-5F96-36E6F88B4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5" y="263699"/>
            <a:ext cx="8520600" cy="623700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Expected Change in International Enrollment (Fall 2025) n = 49 programs responded</a:t>
            </a:r>
          </a:p>
        </p:txBody>
      </p:sp>
      <p:pic>
        <p:nvPicPr>
          <p:cNvPr id="5" name="Picture 4" descr="A graph of percentages of student interest&#10;&#10;AI-generated content may be incorrect.">
            <a:extLst>
              <a:ext uri="{FF2B5EF4-FFF2-40B4-BE49-F238E27FC236}">
                <a16:creationId xmlns:a16="http://schemas.microsoft.com/office/drawing/2014/main" id="{F4BAD759-BCFE-CE1E-FA54-264785253D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794" r="154" b="10188"/>
          <a:stretch>
            <a:fillRect/>
          </a:stretch>
        </p:blipFill>
        <p:spPr>
          <a:xfrm>
            <a:off x="1140" y="1287320"/>
            <a:ext cx="5335590" cy="34682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A10CD9-E18F-2D18-A39D-FB402BDE0C44}"/>
              </a:ext>
            </a:extLst>
          </p:cNvPr>
          <p:cNvSpPr txBox="1"/>
          <p:nvPr/>
        </p:nvSpPr>
        <p:spPr>
          <a:xfrm>
            <a:off x="5662293" y="1435047"/>
            <a:ext cx="3483864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"/>
              <a:buChar char="•"/>
            </a:pPr>
            <a:r>
              <a:rPr lang="en-US" sz="2000" b="1">
                <a:solidFill>
                  <a:schemeClr val="tx1"/>
                </a:solidFill>
              </a:rPr>
              <a:t>48% of programs</a:t>
            </a:r>
            <a:r>
              <a:rPr lang="en-US" sz="2000">
                <a:solidFill>
                  <a:schemeClr val="tx1"/>
                </a:solidFill>
              </a:rPr>
              <a:t> expect international enrollment to decrease</a:t>
            </a:r>
          </a:p>
          <a:p>
            <a:pPr marL="228600" indent="-228600">
              <a:buFont typeface=""/>
              <a:buChar char="•"/>
            </a:pPr>
            <a:r>
              <a:rPr lang="en-US" sz="2000" b="1">
                <a:solidFill>
                  <a:schemeClr val="tx1"/>
                </a:solidFill>
              </a:rPr>
              <a:t>24% </a:t>
            </a:r>
            <a:r>
              <a:rPr lang="en-US" sz="2000">
                <a:solidFill>
                  <a:schemeClr val="tx1"/>
                </a:solidFill>
              </a:rPr>
              <a:t>expect it to remain about the same</a:t>
            </a:r>
          </a:p>
          <a:p>
            <a:pPr marL="228600" indent="-228600">
              <a:buFont typeface=""/>
              <a:buChar char="•"/>
            </a:pPr>
            <a:r>
              <a:rPr lang="en-US" sz="2000" b="1">
                <a:solidFill>
                  <a:schemeClr val="tx1"/>
                </a:solidFill>
              </a:rPr>
              <a:t>20% </a:t>
            </a:r>
            <a:r>
              <a:rPr lang="en-US" sz="2000">
                <a:solidFill>
                  <a:schemeClr val="tx1"/>
                </a:solidFill>
              </a:rPr>
              <a:t>anticipate an increase, while</a:t>
            </a:r>
          </a:p>
          <a:p>
            <a:pPr marL="228600" indent="-228600">
              <a:buFont typeface=""/>
              <a:buChar char="•"/>
            </a:pPr>
            <a:r>
              <a:rPr lang="en-US" sz="2000" b="1">
                <a:solidFill>
                  <a:schemeClr val="tx1"/>
                </a:solidFill>
              </a:rPr>
              <a:t>8% reported</a:t>
            </a:r>
            <a:r>
              <a:rPr lang="en-US" sz="2000">
                <a:solidFill>
                  <a:schemeClr val="tx1"/>
                </a:solidFill>
              </a:rPr>
              <a:t> not admitting international students during this time</a:t>
            </a:r>
          </a:p>
        </p:txBody>
      </p:sp>
    </p:spTree>
    <p:extLst>
      <p:ext uri="{BB962C8B-B14F-4D97-AF65-F5344CB8AC3E}">
        <p14:creationId xmlns:p14="http://schemas.microsoft.com/office/powerpoint/2010/main" val="2174963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00EF5-A6BF-6135-9708-9434FDE61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0BD87-E4B6-174C-EDB3-8478CCFDC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5" y="263699"/>
            <a:ext cx="8520600" cy="623700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Additional Degree Programs or Modalities (</a:t>
            </a:r>
            <a:r>
              <a:rPr lang="en-US" b="1"/>
              <a:t>n = 32</a:t>
            </a:r>
            <a:r>
              <a:rPr lang="en-US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A3E66F-B5B6-05DB-EE75-8A3CC6917D65}"/>
              </a:ext>
            </a:extLst>
          </p:cNvPr>
          <p:cNvSpPr txBox="1"/>
          <p:nvPr/>
        </p:nvSpPr>
        <p:spPr>
          <a:xfrm>
            <a:off x="4907913" y="1508199"/>
            <a:ext cx="4133088" cy="33855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en-US" sz="2000" b="1">
                <a:solidFill>
                  <a:schemeClr val="tx1"/>
                </a:solidFill>
              </a:rPr>
              <a:t> 47% of programs (15)</a:t>
            </a:r>
            <a:r>
              <a:rPr lang="en-US" sz="2000">
                <a:solidFill>
                  <a:schemeClr val="tx1"/>
                </a:solidFill>
              </a:rPr>
              <a:t> reported having </a:t>
            </a:r>
            <a:r>
              <a:rPr lang="en-US" sz="2000" b="1">
                <a:solidFill>
                  <a:schemeClr val="tx1"/>
                </a:solidFill>
              </a:rPr>
              <a:t>an additional program or modality</a:t>
            </a:r>
          </a:p>
          <a:p>
            <a:pPr>
              <a:buFont typeface="Arial"/>
              <a:buChar char="•"/>
            </a:pPr>
            <a:endParaRPr lang="en-US" sz="2000" b="1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>
                <a:solidFill>
                  <a:schemeClr val="tx1"/>
                </a:solidFill>
              </a:rPr>
              <a:t> 53% (17 programs)</a:t>
            </a:r>
            <a:r>
              <a:rPr lang="en-US" sz="2000">
                <a:solidFill>
                  <a:schemeClr val="tx1"/>
                </a:solidFill>
              </a:rPr>
              <a:t> reported </a:t>
            </a:r>
            <a:r>
              <a:rPr lang="en-US" sz="2000" b="1">
                <a:solidFill>
                  <a:schemeClr val="tx1"/>
                </a:solidFill>
              </a:rPr>
              <a:t>no additional offerings</a:t>
            </a:r>
          </a:p>
          <a:p>
            <a:pPr>
              <a:buFont typeface="Arial"/>
              <a:buChar char="•"/>
            </a:pPr>
            <a:endParaRPr lang="en-US" sz="2000" b="1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en-US" sz="2000">
                <a:solidFill>
                  <a:schemeClr val="tx1"/>
                </a:solidFill>
              </a:rPr>
              <a:t> Programs with additional modalities were included in all metrics and charts</a:t>
            </a:r>
          </a:p>
          <a:p>
            <a:pPr marL="228600" indent="-228600">
              <a:buFont typeface=""/>
              <a:buChar char="•"/>
            </a:pPr>
            <a:endParaRPr lang="en-US" b="1"/>
          </a:p>
        </p:txBody>
      </p:sp>
      <p:pic>
        <p:nvPicPr>
          <p:cNvPr id="3" name="Picture 2" descr="A green and grey circle with white text&#10;&#10;AI-generated content may be incorrect.">
            <a:extLst>
              <a:ext uri="{FF2B5EF4-FFF2-40B4-BE49-F238E27FC236}">
                <a16:creationId xmlns:a16="http://schemas.microsoft.com/office/drawing/2014/main" id="{8A420002-9250-BDCB-5B43-074564C04E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802" r="-200" b="3833"/>
          <a:stretch>
            <a:fillRect/>
          </a:stretch>
        </p:blipFill>
        <p:spPr>
          <a:xfrm>
            <a:off x="70948" y="1507206"/>
            <a:ext cx="4629478" cy="291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62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>
            <a:spLocks noGrp="1"/>
          </p:cNvSpPr>
          <p:nvPr>
            <p:ph type="ctrTitle"/>
          </p:nvPr>
        </p:nvSpPr>
        <p:spPr>
          <a:xfrm>
            <a:off x="416625" y="2362663"/>
            <a:ext cx="6529500" cy="11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480"/>
              <a:t>Thank you! </a:t>
            </a:r>
            <a:endParaRPr sz="348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6DE057-AFCD-F1A7-686D-928129AE6F84}"/>
              </a:ext>
            </a:extLst>
          </p:cNvPr>
          <p:cNvSpPr/>
          <p:nvPr/>
        </p:nvSpPr>
        <p:spPr>
          <a:xfrm>
            <a:off x="-2218" y="2069"/>
            <a:ext cx="9122435" cy="12886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Google Shape;73;p1">
            <a:extLst>
              <a:ext uri="{FF2B5EF4-FFF2-40B4-BE49-F238E27FC236}">
                <a16:creationId xmlns:a16="http://schemas.microsoft.com/office/drawing/2014/main" id="{BAF15DBB-A405-ED32-E28F-9522D5209E5B}"/>
              </a:ext>
            </a:extLst>
          </p:cNvPr>
          <p:cNvSpPr txBox="1"/>
          <p:nvPr/>
        </p:nvSpPr>
        <p:spPr>
          <a:xfrm>
            <a:off x="4353324" y="4463649"/>
            <a:ext cx="4977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2400"/>
            </a:pPr>
            <a:r>
              <a:rPr lang="en" sz="2400" b="1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Host: George </a:t>
            </a:r>
            <a:r>
              <a:rPr lang="en" sz="2400" b="1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Mason University</a:t>
            </a:r>
            <a:endParaRPr sz="1400" b="0" i="0" u="none" strike="noStrike" cap="none" err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79;p2">
            <a:extLst>
              <a:ext uri="{FF2B5EF4-FFF2-40B4-BE49-F238E27FC236}">
                <a16:creationId xmlns:a16="http://schemas.microsoft.com/office/drawing/2014/main" id="{161646BE-C525-7C78-8835-7AC905CDA0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0270" y="546470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algn="ctr"/>
            <a:r>
              <a:rPr lang="en">
                <a:solidFill>
                  <a:schemeClr val="bg1"/>
                </a:solidFill>
              </a:rPr>
              <a:t>Participation Summary – NASPAA 2025         Admissions &amp; Enrollment Survey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635D97-A2B0-E792-497D-F2115334FFCE}"/>
              </a:ext>
            </a:extLst>
          </p:cNvPr>
          <p:cNvSpPr txBox="1"/>
          <p:nvPr/>
        </p:nvSpPr>
        <p:spPr>
          <a:xfrm>
            <a:off x="213400" y="1803150"/>
            <a:ext cx="7188200" cy="21954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har char="•"/>
            </a:pPr>
            <a:r>
              <a:rPr lang="en-US" sz="2000" b="1">
                <a:solidFill>
                  <a:schemeClr val="tx1"/>
                </a:solidFill>
              </a:rPr>
              <a:t>49 NASPAA member schools</a:t>
            </a:r>
            <a:r>
              <a:rPr lang="en-US" sz="2000">
                <a:solidFill>
                  <a:schemeClr val="tx1"/>
                </a:solidFill>
              </a:rPr>
              <a:t> participated in the 2025 Admissions and Enrollment Survey</a:t>
            </a:r>
          </a:p>
          <a:p>
            <a:pPr marL="285750" indent="-285750">
              <a:buChar char="•"/>
            </a:pPr>
            <a:endParaRPr lang="en-US" sz="2000">
              <a:solidFill>
                <a:schemeClr val="tx1"/>
              </a:solidFill>
            </a:endParaRPr>
          </a:p>
          <a:p>
            <a:pPr marL="285750" indent="-285750">
              <a:buChar char="•"/>
            </a:pPr>
            <a:r>
              <a:rPr lang="en-US" sz="2000" b="1">
                <a:solidFill>
                  <a:schemeClr val="tx1"/>
                </a:solidFill>
              </a:rPr>
              <a:t>70 graduate degree programs</a:t>
            </a:r>
            <a:r>
              <a:rPr lang="en-US" sz="2000">
                <a:solidFill>
                  <a:schemeClr val="tx1"/>
                </a:solidFill>
              </a:rPr>
              <a:t> completed at least part of the survey</a:t>
            </a:r>
          </a:p>
          <a:p>
            <a:endParaRPr lang="en-US" sz="2000">
              <a:solidFill>
                <a:schemeClr val="tx1"/>
              </a:solidFill>
            </a:endParaRPr>
          </a:p>
          <a:p>
            <a:pPr>
              <a:lnSpc>
                <a:spcPts val="1950"/>
              </a:lnSpc>
            </a:pPr>
            <a:endParaRPr lang="en-US" sz="2000">
              <a:solidFill>
                <a:srgbClr val="31394D"/>
              </a:solidFill>
              <a:latin typeface="Roboto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167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title"/>
          </p:nvPr>
        </p:nvSpPr>
        <p:spPr>
          <a:xfrm>
            <a:off x="386770" y="474130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algn="ctr"/>
            <a:r>
              <a:rPr lang="en" sz="2500">
                <a:solidFill>
                  <a:schemeClr val="bg1"/>
                </a:solidFill>
              </a:rPr>
              <a:t>What Type of Graduate Programs Responded? (n=70)</a:t>
            </a:r>
            <a:endParaRPr lang="en-US">
              <a:solidFill>
                <a:schemeClr val="bg1"/>
              </a:solidFill>
            </a:endParaRPr>
          </a:p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Font typeface="Calibri"/>
              <a:buNone/>
            </a:pPr>
            <a:endParaRPr lang="en"/>
          </a:p>
        </p:txBody>
      </p:sp>
      <p:sp>
        <p:nvSpPr>
          <p:cNvPr id="81" name="Google Shape;81;p2"/>
          <p:cNvSpPr txBox="1"/>
          <p:nvPr/>
        </p:nvSpPr>
        <p:spPr>
          <a:xfrm>
            <a:off x="4646522" y="1644834"/>
            <a:ext cx="3999900" cy="2726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lang="en"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2000" b="0" i="0" u="none" strike="noStrike" cap="non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CCAEB2-95AE-174C-1015-429D8DA2639E}"/>
              </a:ext>
            </a:extLst>
          </p:cNvPr>
          <p:cNvSpPr txBox="1"/>
          <p:nvPr/>
        </p:nvSpPr>
        <p:spPr>
          <a:xfrm>
            <a:off x="98947" y="3002273"/>
            <a:ext cx="4713200" cy="5822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600">
              <a:solidFill>
                <a:srgbClr val="31394D"/>
              </a:solidFill>
            </a:endParaRPr>
          </a:p>
          <a:p>
            <a:pPr>
              <a:lnSpc>
                <a:spcPts val="1950"/>
              </a:lnSpc>
            </a:pPr>
            <a:endParaRPr lang="en-US" sz="1600">
              <a:solidFill>
                <a:srgbClr val="31394D"/>
              </a:solidFill>
              <a:latin typeface="Roboto"/>
              <a:cs typeface="Segoe U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0D9E4E-64FA-9D06-57FA-BF0EAFCABF48}"/>
              </a:ext>
            </a:extLst>
          </p:cNvPr>
          <p:cNvSpPr txBox="1"/>
          <p:nvPr/>
        </p:nvSpPr>
        <p:spPr>
          <a:xfrm>
            <a:off x="-120684" y="1405452"/>
            <a:ext cx="4792992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endParaRPr lang="en-US" sz="1800">
              <a:solidFill>
                <a:schemeClr val="tx1"/>
              </a:solidFill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000">
                <a:solidFill>
                  <a:schemeClr val="tx1"/>
                </a:solidFill>
              </a:rPr>
              <a:t>Breakdown of reported programs:</a:t>
            </a:r>
          </a:p>
          <a:p>
            <a:pPr marL="285750" indent="-285750">
              <a:buFont typeface="Arial,Sans-Serif"/>
              <a:buChar char="•"/>
            </a:pPr>
            <a:endParaRPr lang="en-US" sz="2000">
              <a:solidFill>
                <a:schemeClr val="tx1"/>
              </a:solidFill>
            </a:endParaRPr>
          </a:p>
          <a:p>
            <a:pPr marL="742950" lvl="1" indent="-285750">
              <a:buFont typeface="Courier New,monospace"/>
              <a:buChar char="o"/>
            </a:pPr>
            <a:r>
              <a:rPr lang="en-US" sz="2000">
                <a:solidFill>
                  <a:schemeClr val="tx1"/>
                </a:solidFill>
              </a:rPr>
              <a:t>38 Master of Public Administration (MPA or similar)</a:t>
            </a:r>
          </a:p>
          <a:p>
            <a:pPr marL="742950" lvl="1" indent="-285750">
              <a:buFont typeface="Courier New,monospace"/>
              <a:buChar char="o"/>
            </a:pPr>
            <a:r>
              <a:rPr lang="en-US" sz="2000">
                <a:solidFill>
                  <a:schemeClr val="tx1"/>
                </a:solidFill>
              </a:rPr>
              <a:t>24 Master of Public Policy (MPP or similar)</a:t>
            </a:r>
          </a:p>
          <a:p>
            <a:pPr marL="742950" lvl="1" indent="-285750">
              <a:buFont typeface="Courier New,monospace"/>
              <a:buChar char="o"/>
            </a:pPr>
            <a:r>
              <a:rPr lang="en-US" sz="2000">
                <a:solidFill>
                  <a:schemeClr val="tx1"/>
                </a:solidFill>
              </a:rPr>
              <a:t>6 Master of Public Affairs (</a:t>
            </a:r>
            <a:r>
              <a:rPr lang="en-US" sz="2000" err="1">
                <a:solidFill>
                  <a:schemeClr val="tx1"/>
                </a:solidFill>
              </a:rPr>
              <a:t>MPAff</a:t>
            </a:r>
            <a:r>
              <a:rPr lang="en-US" sz="2000">
                <a:solidFill>
                  <a:schemeClr val="tx1"/>
                </a:solidFill>
              </a:rPr>
              <a:t> or similar)</a:t>
            </a:r>
          </a:p>
          <a:p>
            <a:pPr marL="742950" lvl="1" indent="-285750">
              <a:buFont typeface="Courier New,monospace"/>
              <a:buChar char="o"/>
            </a:pPr>
            <a:r>
              <a:rPr lang="en-US" sz="2000">
                <a:solidFill>
                  <a:schemeClr val="tx1"/>
                </a:solidFill>
              </a:rPr>
              <a:t>2 Other</a:t>
            </a:r>
          </a:p>
        </p:txBody>
      </p:sp>
      <p:pic>
        <p:nvPicPr>
          <p:cNvPr id="2" name="Picture 1" descr="A pie chart of a degree&#10;&#10;AI-generated content may be incorrect.">
            <a:extLst>
              <a:ext uri="{FF2B5EF4-FFF2-40B4-BE49-F238E27FC236}">
                <a16:creationId xmlns:a16="http://schemas.microsoft.com/office/drawing/2014/main" id="{8CEBD8CE-ACB7-F81D-9680-3BD29AFCFF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557" r="-86" b="4884"/>
          <a:stretch>
            <a:fillRect/>
          </a:stretch>
        </p:blipFill>
        <p:spPr>
          <a:xfrm>
            <a:off x="4812447" y="1372500"/>
            <a:ext cx="3991915" cy="32779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e chart with text on it&#10;&#10;AI-generated content may be incorrect.">
            <a:extLst>
              <a:ext uri="{FF2B5EF4-FFF2-40B4-BE49-F238E27FC236}">
                <a16:creationId xmlns:a16="http://schemas.microsoft.com/office/drawing/2014/main" id="{99E2090D-6DBE-1EDB-D159-E23922B49E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89" t="6037" r="-127" b="4462"/>
          <a:stretch>
            <a:fillRect/>
          </a:stretch>
        </p:blipFill>
        <p:spPr>
          <a:xfrm>
            <a:off x="4559028" y="1678500"/>
            <a:ext cx="4345442" cy="3069004"/>
          </a:xfrm>
          <a:prstGeom prst="rect">
            <a:avLst/>
          </a:prstGeom>
        </p:spPr>
      </p:pic>
      <p:sp>
        <p:nvSpPr>
          <p:cNvPr id="7" name="Google Shape;79;p2">
            <a:extLst>
              <a:ext uri="{FF2B5EF4-FFF2-40B4-BE49-F238E27FC236}">
                <a16:creationId xmlns:a16="http://schemas.microsoft.com/office/drawing/2014/main" id="{65C9867A-4258-ABA5-E97A-DC7CC7C291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6770" y="474130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algn="ctr"/>
            <a:r>
              <a:rPr lang="en" sz="2500">
                <a:solidFill>
                  <a:schemeClr val="bg1"/>
                </a:solidFill>
              </a:rPr>
              <a:t>How Are Graduate Programs Delivered?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B5FE71-C99C-D504-5D62-9D6D2BF30BA4}"/>
              </a:ext>
            </a:extLst>
          </p:cNvPr>
          <p:cNvSpPr txBox="1"/>
          <p:nvPr/>
        </p:nvSpPr>
        <p:spPr>
          <a:xfrm>
            <a:off x="257400" y="1780650"/>
            <a:ext cx="3778200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Out of </a:t>
            </a:r>
            <a:r>
              <a:rPr lang="en-US" sz="2000" b="1">
                <a:solidFill>
                  <a:schemeClr val="tx1"/>
                </a:solidFill>
              </a:rPr>
              <a:t>68 programs</a:t>
            </a:r>
            <a:r>
              <a:rPr lang="en-US" sz="2000">
                <a:solidFill>
                  <a:schemeClr val="tx1"/>
                </a:solidFill>
              </a:rPr>
              <a:t> that answered this question:</a:t>
            </a:r>
          </a:p>
          <a:p>
            <a:pPr marL="228600" indent="-228600">
              <a:buFont typeface=""/>
              <a:buChar char="•"/>
            </a:pPr>
            <a:r>
              <a:rPr lang="en-US" sz="2000" b="1">
                <a:solidFill>
                  <a:schemeClr val="tx1"/>
                </a:solidFill>
              </a:rPr>
              <a:t>45 programs</a:t>
            </a:r>
            <a:r>
              <a:rPr lang="en-US" sz="2000">
                <a:solidFill>
                  <a:schemeClr val="tx1"/>
                </a:solidFill>
              </a:rPr>
              <a:t> (66%) are delivered </a:t>
            </a:r>
            <a:r>
              <a:rPr lang="en-US" sz="2000" i="1">
                <a:solidFill>
                  <a:schemeClr val="tx1"/>
                </a:solidFill>
              </a:rPr>
              <a:t>completely in-person</a:t>
            </a:r>
          </a:p>
          <a:p>
            <a:pPr marL="228600" indent="-228600">
              <a:buFont typeface=""/>
              <a:buChar char="•"/>
            </a:pPr>
            <a:r>
              <a:rPr lang="en-US" sz="2000" b="1">
                <a:solidFill>
                  <a:schemeClr val="tx1"/>
                </a:solidFill>
              </a:rPr>
              <a:t>13 programs</a:t>
            </a:r>
            <a:r>
              <a:rPr lang="en-US" sz="2000">
                <a:solidFill>
                  <a:schemeClr val="tx1"/>
                </a:solidFill>
              </a:rPr>
              <a:t> (19%) use a </a:t>
            </a:r>
            <a:r>
              <a:rPr lang="en-US" sz="2000" i="1">
                <a:solidFill>
                  <a:schemeClr val="tx1"/>
                </a:solidFill>
              </a:rPr>
              <a:t>hybrid</a:t>
            </a:r>
            <a:r>
              <a:rPr lang="en-US" sz="2000">
                <a:solidFill>
                  <a:schemeClr val="tx1"/>
                </a:solidFill>
              </a:rPr>
              <a:t> format</a:t>
            </a:r>
          </a:p>
          <a:p>
            <a:pPr marL="228600" indent="-228600">
              <a:buFont typeface=""/>
              <a:buChar char="•"/>
            </a:pPr>
            <a:r>
              <a:rPr lang="en-US" sz="2000" b="1">
                <a:solidFill>
                  <a:schemeClr val="tx1"/>
                </a:solidFill>
              </a:rPr>
              <a:t>10 programs</a:t>
            </a:r>
            <a:r>
              <a:rPr lang="en-US" sz="2000">
                <a:solidFill>
                  <a:schemeClr val="tx1"/>
                </a:solidFill>
              </a:rPr>
              <a:t> (15%) are </a:t>
            </a:r>
            <a:r>
              <a:rPr lang="en-US" sz="2000" i="1">
                <a:solidFill>
                  <a:schemeClr val="tx1"/>
                </a:solidFill>
              </a:rPr>
              <a:t>completely online</a:t>
            </a:r>
          </a:p>
        </p:txBody>
      </p:sp>
    </p:spTree>
    <p:extLst>
      <p:ext uri="{BB962C8B-B14F-4D97-AF65-F5344CB8AC3E}">
        <p14:creationId xmlns:p14="http://schemas.microsoft.com/office/powerpoint/2010/main" val="434800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9;p2">
            <a:extLst>
              <a:ext uri="{FF2B5EF4-FFF2-40B4-BE49-F238E27FC236}">
                <a16:creationId xmlns:a16="http://schemas.microsoft.com/office/drawing/2014/main" id="{04477FB8-314A-630D-6C7A-0D1B82B511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6770" y="474130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algn="ctr"/>
            <a:r>
              <a:rPr lang="en" sz="2500">
                <a:solidFill>
                  <a:schemeClr val="bg1"/>
                </a:solidFill>
              </a:rPr>
              <a:t>From Applications to Enrollment: Admissions Pipeline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2276E1-8F05-4BD8-503C-6B9D5F9992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130" r="-1176" b="7143"/>
          <a:stretch>
            <a:fillRect/>
          </a:stretch>
        </p:blipFill>
        <p:spPr>
          <a:xfrm>
            <a:off x="3637779" y="1606670"/>
            <a:ext cx="5326974" cy="33803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28BED6-AF46-5A26-8945-D2AA412AAD0A}"/>
              </a:ext>
            </a:extLst>
          </p:cNvPr>
          <p:cNvSpPr txBox="1"/>
          <p:nvPr/>
        </p:nvSpPr>
        <p:spPr>
          <a:xfrm>
            <a:off x="21532" y="1356292"/>
            <a:ext cx="3620700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"/>
              <a:buChar char="•"/>
            </a:pPr>
            <a:r>
              <a:rPr lang="en-US" sz="2000">
                <a:solidFill>
                  <a:schemeClr val="tx1"/>
                </a:solidFill>
              </a:rPr>
              <a:t>Data from 52</a:t>
            </a:r>
            <a:r>
              <a:rPr lang="en-US" sz="2000" b="1">
                <a:solidFill>
                  <a:schemeClr val="tx1"/>
                </a:solidFill>
              </a:rPr>
              <a:t> programs</a:t>
            </a:r>
            <a:r>
              <a:rPr lang="en-US" sz="2000">
                <a:solidFill>
                  <a:schemeClr val="tx1"/>
                </a:solidFill>
              </a:rPr>
              <a:t> </a:t>
            </a:r>
          </a:p>
          <a:p>
            <a:endParaRPr lang="en-US" sz="2000">
              <a:solidFill>
                <a:schemeClr val="tx1"/>
              </a:solidFill>
            </a:endParaRPr>
          </a:p>
          <a:p>
            <a:pPr marL="228600" indent="-228600">
              <a:buFont typeface=""/>
              <a:buChar char="•"/>
            </a:pPr>
            <a:r>
              <a:rPr lang="en-US" sz="2000" b="1">
                <a:solidFill>
                  <a:schemeClr val="tx1"/>
                </a:solidFill>
              </a:rPr>
              <a:t>9,247 applications</a:t>
            </a:r>
            <a:r>
              <a:rPr lang="en-US" sz="2000">
                <a:solidFill>
                  <a:schemeClr val="tx1"/>
                </a:solidFill>
              </a:rPr>
              <a:t> were received across all programs</a:t>
            </a:r>
          </a:p>
          <a:p>
            <a:endParaRPr lang="en-US" sz="2000">
              <a:solidFill>
                <a:schemeClr val="tx1"/>
              </a:solidFill>
            </a:endParaRPr>
          </a:p>
          <a:p>
            <a:pPr marL="228600" indent="-228600">
              <a:buFont typeface=""/>
              <a:buChar char="•"/>
            </a:pPr>
            <a:r>
              <a:rPr lang="en-US" sz="2000" b="1">
                <a:solidFill>
                  <a:schemeClr val="tx1"/>
                </a:solidFill>
              </a:rPr>
              <a:t>6,964 offers</a:t>
            </a:r>
            <a:r>
              <a:rPr lang="en-US" sz="2000">
                <a:solidFill>
                  <a:schemeClr val="tx1"/>
                </a:solidFill>
              </a:rPr>
              <a:t> of admission were made → </a:t>
            </a:r>
            <a:r>
              <a:rPr lang="en-US" sz="2000" b="1">
                <a:solidFill>
                  <a:schemeClr val="tx1"/>
                </a:solidFill>
              </a:rPr>
              <a:t>Acceptance rate: 75%</a:t>
            </a:r>
          </a:p>
          <a:p>
            <a:endParaRPr lang="en-US" sz="2000" b="1">
              <a:solidFill>
                <a:schemeClr val="tx1"/>
              </a:solidFill>
            </a:endParaRPr>
          </a:p>
          <a:p>
            <a:pPr marL="228600" indent="-228600">
              <a:buFont typeface=""/>
              <a:buChar char="•"/>
            </a:pPr>
            <a:r>
              <a:rPr lang="en-US" sz="2000" b="1">
                <a:solidFill>
                  <a:schemeClr val="tx1"/>
                </a:solidFill>
              </a:rPr>
              <a:t>3,136 students</a:t>
            </a:r>
            <a:r>
              <a:rPr lang="en-US" sz="2000">
                <a:solidFill>
                  <a:schemeClr val="tx1"/>
                </a:solidFill>
              </a:rPr>
              <a:t> accepted offers → </a:t>
            </a:r>
            <a:r>
              <a:rPr lang="en-US" sz="2000" b="1">
                <a:solidFill>
                  <a:schemeClr val="tx1"/>
                </a:solidFill>
              </a:rPr>
              <a:t>Yield rate: 45%</a:t>
            </a:r>
          </a:p>
        </p:txBody>
      </p:sp>
    </p:spTree>
    <p:extLst>
      <p:ext uri="{BB962C8B-B14F-4D97-AF65-F5344CB8AC3E}">
        <p14:creationId xmlns:p14="http://schemas.microsoft.com/office/powerpoint/2010/main" val="3239606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blue rectangular bars&#10;&#10;AI-generated content may be incorrect.">
            <a:extLst>
              <a:ext uri="{FF2B5EF4-FFF2-40B4-BE49-F238E27FC236}">
                <a16:creationId xmlns:a16="http://schemas.microsoft.com/office/drawing/2014/main" id="{4550A5A8-F038-55D8-2016-86345FB693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359" r="3359" b="4747"/>
          <a:stretch>
            <a:fillRect/>
          </a:stretch>
        </p:blipFill>
        <p:spPr>
          <a:xfrm>
            <a:off x="4195185" y="1291500"/>
            <a:ext cx="4949250" cy="3851940"/>
          </a:xfrm>
          <a:prstGeom prst="rect">
            <a:avLst/>
          </a:prstGeom>
        </p:spPr>
      </p:pic>
      <p:sp>
        <p:nvSpPr>
          <p:cNvPr id="7" name="Google Shape;79;p2">
            <a:extLst>
              <a:ext uri="{FF2B5EF4-FFF2-40B4-BE49-F238E27FC236}">
                <a16:creationId xmlns:a16="http://schemas.microsoft.com/office/drawing/2014/main" id="{098D24B1-47A5-FB17-0696-235A905AC6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6770" y="474130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algn="ctr"/>
            <a:r>
              <a:rPr lang="en" sz="2500">
                <a:solidFill>
                  <a:schemeClr val="bg1"/>
                </a:solidFill>
              </a:rPr>
              <a:t>Admissions Funnel by Program Type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C4A661-5BC4-DA95-438D-FA32B2821882}"/>
              </a:ext>
            </a:extLst>
          </p:cNvPr>
          <p:cNvSpPr txBox="1"/>
          <p:nvPr/>
        </p:nvSpPr>
        <p:spPr>
          <a:xfrm>
            <a:off x="-20920" y="1307216"/>
            <a:ext cx="4213256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"/>
              <a:buChar char="•"/>
            </a:pPr>
            <a:r>
              <a:rPr lang="en-US" sz="1800" b="1">
                <a:solidFill>
                  <a:schemeClr val="tx1"/>
                </a:solidFill>
              </a:rPr>
              <a:t>MPP programs (n=19)</a:t>
            </a:r>
          </a:p>
          <a:p>
            <a:pPr marL="685800" lvl="2" indent="-228600">
              <a:buFont typeface="Wingdings"/>
              <a:buChar char="§"/>
            </a:pPr>
            <a:r>
              <a:rPr lang="en-US" sz="1800">
                <a:solidFill>
                  <a:schemeClr val="tx1"/>
                </a:solidFill>
              </a:rPr>
              <a:t>4,891 applications</a:t>
            </a:r>
          </a:p>
          <a:p>
            <a:pPr marL="685800" lvl="2" indent="-228600">
              <a:buFont typeface="Wingdings"/>
              <a:buChar char="§"/>
            </a:pPr>
            <a:r>
              <a:rPr lang="en-US" sz="1800">
                <a:solidFill>
                  <a:schemeClr val="tx1"/>
                </a:solidFill>
              </a:rPr>
              <a:t>3,561 offers of admission → </a:t>
            </a:r>
            <a:r>
              <a:rPr lang="en-US" sz="1800" b="1">
                <a:solidFill>
                  <a:schemeClr val="tx1"/>
                </a:solidFill>
              </a:rPr>
              <a:t>Acceptance rate: 73%</a:t>
            </a:r>
          </a:p>
          <a:p>
            <a:pPr marL="685800" lvl="2" indent="-228600">
              <a:buFont typeface="Wingdings"/>
              <a:buChar char="§"/>
            </a:pPr>
            <a:r>
              <a:rPr lang="en-US" sz="1800">
                <a:solidFill>
                  <a:schemeClr val="tx1"/>
                </a:solidFill>
              </a:rPr>
              <a:t>1,148 accepted offers → </a:t>
            </a:r>
            <a:r>
              <a:rPr lang="en-US" sz="1800" b="1">
                <a:solidFill>
                  <a:schemeClr val="tx1"/>
                </a:solidFill>
              </a:rPr>
              <a:t>Yield rate: 32%</a:t>
            </a:r>
          </a:p>
          <a:p>
            <a:pPr marL="228600" indent="-228600">
              <a:buFont typeface=""/>
              <a:buChar char="•"/>
            </a:pPr>
            <a:r>
              <a:rPr lang="en-US" sz="1800" b="1">
                <a:solidFill>
                  <a:schemeClr val="tx1"/>
                </a:solidFill>
              </a:rPr>
              <a:t>MPA, </a:t>
            </a:r>
            <a:r>
              <a:rPr lang="en-US" sz="1800" b="1" err="1">
                <a:solidFill>
                  <a:schemeClr val="tx1"/>
                </a:solidFill>
              </a:rPr>
              <a:t>MPAff</a:t>
            </a:r>
            <a:r>
              <a:rPr lang="en-US" sz="1800" b="1">
                <a:solidFill>
                  <a:schemeClr val="tx1"/>
                </a:solidFill>
              </a:rPr>
              <a:t>, Other programs (n=33)</a:t>
            </a:r>
          </a:p>
          <a:p>
            <a:pPr marL="685800" lvl="2" indent="-228600">
              <a:buFont typeface="Wingdings"/>
              <a:buChar char="§"/>
            </a:pPr>
            <a:r>
              <a:rPr lang="en-US" sz="1800">
                <a:solidFill>
                  <a:schemeClr val="tx1"/>
                </a:solidFill>
              </a:rPr>
              <a:t>4,356 applications</a:t>
            </a:r>
          </a:p>
          <a:p>
            <a:pPr marL="685800" lvl="2" indent="-228600">
              <a:buFont typeface="Wingdings"/>
              <a:buChar char="§"/>
            </a:pPr>
            <a:r>
              <a:rPr lang="en-US" sz="1800">
                <a:solidFill>
                  <a:schemeClr val="tx1"/>
                </a:solidFill>
              </a:rPr>
              <a:t>3,403 offers of admission → </a:t>
            </a:r>
            <a:r>
              <a:rPr lang="en-US" sz="1800" b="1">
                <a:solidFill>
                  <a:schemeClr val="tx1"/>
                </a:solidFill>
              </a:rPr>
              <a:t>Acceptance rate: 78%</a:t>
            </a:r>
          </a:p>
          <a:p>
            <a:pPr marL="685800" lvl="2" indent="-228600">
              <a:buFont typeface="Wingdings"/>
              <a:buChar char="§"/>
            </a:pPr>
            <a:r>
              <a:rPr lang="en-US" sz="1800">
                <a:solidFill>
                  <a:schemeClr val="tx1"/>
                </a:solidFill>
              </a:rPr>
              <a:t>1,988 accepted offers → </a:t>
            </a:r>
            <a:r>
              <a:rPr lang="en-US" sz="1800" b="1">
                <a:solidFill>
                  <a:schemeClr val="tx1"/>
                </a:solidFill>
              </a:rPr>
              <a:t>Yield rate: 58%</a:t>
            </a:r>
          </a:p>
        </p:txBody>
      </p:sp>
    </p:spTree>
    <p:extLst>
      <p:ext uri="{BB962C8B-B14F-4D97-AF65-F5344CB8AC3E}">
        <p14:creationId xmlns:p14="http://schemas.microsoft.com/office/powerpoint/2010/main" val="2837281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30C7C-D055-4107-6D23-9FBC9FB54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Acceptance and Yield Rate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362ACC-1C81-17CE-C7D9-68E7EBB7F10E}"/>
              </a:ext>
            </a:extLst>
          </p:cNvPr>
          <p:cNvSpPr txBox="1"/>
          <p:nvPr/>
        </p:nvSpPr>
        <p:spPr>
          <a:xfrm>
            <a:off x="310552" y="2105924"/>
            <a:ext cx="3465661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3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MPA, MPAF, and Other: </a:t>
            </a:r>
          </a:p>
          <a:p>
            <a:endParaRPr lang="en-US" sz="230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 marL="228600" indent="-228600">
              <a:buFont typeface=""/>
              <a:buChar char="•"/>
            </a:pPr>
            <a:r>
              <a:rPr lang="en-US" sz="23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78% of applicants are offered admission</a:t>
            </a:r>
          </a:p>
          <a:p>
            <a:pPr marL="228600" indent="-228600">
              <a:buFont typeface=""/>
              <a:buChar char="•"/>
            </a:pPr>
            <a:r>
              <a:rPr lang="en-US" sz="2300">
                <a:solidFill>
                  <a:srgbClr val="C00000"/>
                </a:solidFill>
                <a:latin typeface="Roboto"/>
                <a:ea typeface="Roboto"/>
                <a:cs typeface="Roboto"/>
              </a:rPr>
              <a:t>58%</a:t>
            </a:r>
            <a:r>
              <a:rPr lang="en-US" sz="23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 of students accept the offer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DA9411-A11D-1DBD-124C-323B66BF7EEE}"/>
              </a:ext>
            </a:extLst>
          </p:cNvPr>
          <p:cNvSpPr txBox="1"/>
          <p:nvPr/>
        </p:nvSpPr>
        <p:spPr>
          <a:xfrm>
            <a:off x="4936466" y="2105924"/>
            <a:ext cx="3896983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3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MPP: </a:t>
            </a:r>
          </a:p>
          <a:p>
            <a:endParaRPr lang="en-US" sz="230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 marL="228600" indent="-228600">
              <a:buFont typeface=""/>
              <a:buChar char="•"/>
            </a:pPr>
            <a:r>
              <a:rPr lang="en-US" sz="23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73% of applicants are offered admission</a:t>
            </a:r>
          </a:p>
          <a:p>
            <a:pPr marL="228600" indent="-228600">
              <a:buFont typeface=""/>
              <a:buChar char="•"/>
            </a:pPr>
            <a:r>
              <a:rPr lang="en-US" sz="2300">
                <a:solidFill>
                  <a:srgbClr val="C00000"/>
                </a:solidFill>
                <a:latin typeface="Roboto"/>
                <a:ea typeface="Roboto"/>
                <a:cs typeface="Roboto"/>
              </a:rPr>
              <a:t>32%</a:t>
            </a:r>
            <a:r>
              <a:rPr lang="en-US" sz="23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 of students accept the offer </a:t>
            </a:r>
          </a:p>
        </p:txBody>
      </p:sp>
    </p:spTree>
    <p:extLst>
      <p:ext uri="{BB962C8B-B14F-4D97-AF65-F5344CB8AC3E}">
        <p14:creationId xmlns:p14="http://schemas.microsoft.com/office/powerpoint/2010/main" val="11884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57C5D-7A5C-B893-0846-0EB84B712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New Enrollments and Deferrals by Program Type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BCA2CA-FCE7-C118-49E3-68C27C8F2CF9}"/>
              </a:ext>
            </a:extLst>
          </p:cNvPr>
          <p:cNvSpPr txBox="1"/>
          <p:nvPr/>
        </p:nvSpPr>
        <p:spPr>
          <a:xfrm>
            <a:off x="311740" y="1510310"/>
            <a:ext cx="6668218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"/>
              <a:buChar char="•"/>
            </a:pPr>
            <a:r>
              <a:rPr lang="en-US" sz="2000" b="1">
                <a:solidFill>
                  <a:schemeClr val="tx1"/>
                </a:solidFill>
              </a:rPr>
              <a:t>MPP programs (n=19)</a:t>
            </a:r>
          </a:p>
          <a:p>
            <a:pPr marL="685800" lvl="2" indent="-228600">
              <a:buFont typeface="Wingdings"/>
              <a:buChar char="§"/>
            </a:pPr>
            <a:r>
              <a:rPr lang="en-US" sz="2000" b="1">
                <a:solidFill>
                  <a:schemeClr val="tx1"/>
                </a:solidFill>
              </a:rPr>
              <a:t>822 students</a:t>
            </a:r>
            <a:r>
              <a:rPr lang="en-US" sz="2000">
                <a:solidFill>
                  <a:schemeClr val="tx1"/>
                </a:solidFill>
              </a:rPr>
              <a:t> enrolled</a:t>
            </a:r>
          </a:p>
          <a:p>
            <a:pPr marL="685800" lvl="2" indent="-228600">
              <a:buFont typeface="Wingdings"/>
              <a:buChar char="§"/>
            </a:pPr>
            <a:r>
              <a:rPr lang="en-US" sz="2000" b="1">
                <a:solidFill>
                  <a:schemeClr val="tx1"/>
                </a:solidFill>
              </a:rPr>
              <a:t>201 students</a:t>
            </a:r>
            <a:r>
              <a:rPr lang="en-US" sz="2000">
                <a:solidFill>
                  <a:schemeClr val="tx1"/>
                </a:solidFill>
              </a:rPr>
              <a:t> deferred enrollment</a:t>
            </a:r>
          </a:p>
          <a:p>
            <a:pPr marL="685800" lvl="2" indent="-228600">
              <a:buFont typeface="Wingdings"/>
              <a:buChar char="§"/>
            </a:pPr>
            <a:endParaRPr lang="en-US" sz="2000">
              <a:solidFill>
                <a:schemeClr val="tx1"/>
              </a:solidFill>
            </a:endParaRPr>
          </a:p>
          <a:p>
            <a:pPr marL="228600" indent="-228600">
              <a:buFont typeface=""/>
              <a:buChar char="•"/>
            </a:pPr>
            <a:r>
              <a:rPr lang="en-US" sz="2000" b="1">
                <a:solidFill>
                  <a:schemeClr val="tx1"/>
                </a:solidFill>
              </a:rPr>
              <a:t>MPA, </a:t>
            </a:r>
            <a:r>
              <a:rPr lang="en-US" sz="2000" b="1" err="1">
                <a:solidFill>
                  <a:schemeClr val="tx1"/>
                </a:solidFill>
              </a:rPr>
              <a:t>MPAff</a:t>
            </a:r>
            <a:r>
              <a:rPr lang="en-US" sz="2000" b="1">
                <a:solidFill>
                  <a:schemeClr val="tx1"/>
                </a:solidFill>
              </a:rPr>
              <a:t>, Other programs (n=33)</a:t>
            </a:r>
          </a:p>
          <a:p>
            <a:pPr marL="685800" lvl="2" indent="-228600">
              <a:buFont typeface="Wingdings"/>
              <a:buChar char="§"/>
            </a:pPr>
            <a:r>
              <a:rPr lang="en-US" sz="2000" b="1">
                <a:solidFill>
                  <a:schemeClr val="tx1"/>
                </a:solidFill>
              </a:rPr>
              <a:t>1,517 students</a:t>
            </a:r>
            <a:r>
              <a:rPr lang="en-US" sz="2000">
                <a:solidFill>
                  <a:schemeClr val="tx1"/>
                </a:solidFill>
              </a:rPr>
              <a:t> enrolled</a:t>
            </a:r>
          </a:p>
          <a:p>
            <a:pPr marL="685800" lvl="2" indent="-228600">
              <a:buFont typeface="Wingdings"/>
              <a:buChar char="§"/>
            </a:pPr>
            <a:r>
              <a:rPr lang="en-US" sz="2000" b="1">
                <a:solidFill>
                  <a:schemeClr val="tx1"/>
                </a:solidFill>
              </a:rPr>
              <a:t>283 students</a:t>
            </a:r>
            <a:r>
              <a:rPr lang="en-US" sz="2000">
                <a:solidFill>
                  <a:schemeClr val="tx1"/>
                </a:solidFill>
              </a:rPr>
              <a:t> deferred enrollment</a:t>
            </a:r>
          </a:p>
          <a:p>
            <a:pPr marL="685800" lvl="2" indent="-228600">
              <a:buFont typeface="Wingdings"/>
              <a:buChar char="§"/>
            </a:pPr>
            <a:endParaRPr lang="en-US" sz="2000"/>
          </a:p>
        </p:txBody>
      </p:sp>
      <p:pic>
        <p:nvPicPr>
          <p:cNvPr id="3" name="Picture 2" descr="A graph of a number of individuals&#10;&#10;AI-generated content may be incorrect.">
            <a:extLst>
              <a:ext uri="{FF2B5EF4-FFF2-40B4-BE49-F238E27FC236}">
                <a16:creationId xmlns:a16="http://schemas.microsoft.com/office/drawing/2014/main" id="{888665F9-692A-880D-45D1-29BBD880F3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5318" t="5499" r="443" b="204"/>
          <a:stretch>
            <a:fillRect/>
          </a:stretch>
        </p:blipFill>
        <p:spPr>
          <a:xfrm>
            <a:off x="4929005" y="1812635"/>
            <a:ext cx="4098605" cy="267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71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28312-20C0-BAD4-4B12-47E6A1E08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9;p2">
            <a:extLst>
              <a:ext uri="{FF2B5EF4-FFF2-40B4-BE49-F238E27FC236}">
                <a16:creationId xmlns:a16="http://schemas.microsoft.com/office/drawing/2014/main" id="{BCA941B2-0166-8D8A-9AC0-280262D770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6770" y="474130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algn="ctr"/>
            <a:r>
              <a:rPr lang="en" sz="2500">
                <a:solidFill>
                  <a:schemeClr val="bg1"/>
                </a:solidFill>
                <a:cs typeface="Arial"/>
              </a:rPr>
              <a:t>Summary Statistics – New Student Enrollment (AY 2024–2025)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5DB220-F3D2-6F15-795A-0FD519B36621}"/>
              </a:ext>
            </a:extLst>
          </p:cNvPr>
          <p:cNvSpPr txBox="1"/>
          <p:nvPr/>
        </p:nvSpPr>
        <p:spPr>
          <a:xfrm>
            <a:off x="581400" y="1560150"/>
            <a:ext cx="6073200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All programs:</a:t>
            </a:r>
          </a:p>
          <a:p>
            <a:pPr marL="228600" indent="-228600">
              <a:buFont typeface=""/>
              <a:buChar char="•"/>
            </a:pPr>
            <a:r>
              <a:rPr lang="en-US" sz="2000" b="1"/>
              <a:t>Minimum:</a:t>
            </a:r>
            <a:r>
              <a:rPr lang="en-US" sz="2000"/>
              <a:t> 11 students</a:t>
            </a:r>
          </a:p>
          <a:p>
            <a:pPr marL="228600" indent="-228600">
              <a:buFont typeface=""/>
              <a:buChar char="•"/>
            </a:pPr>
            <a:r>
              <a:rPr lang="en-US" sz="2000" b="1"/>
              <a:t>Maximum:</a:t>
            </a:r>
            <a:r>
              <a:rPr lang="en-US" sz="2000"/>
              <a:t> 139 students</a:t>
            </a:r>
          </a:p>
          <a:p>
            <a:pPr marL="228600" indent="-228600">
              <a:buFont typeface=""/>
              <a:buChar char="•"/>
            </a:pPr>
            <a:r>
              <a:rPr lang="en-US" sz="2000" b="1"/>
              <a:t>Median:</a:t>
            </a:r>
            <a:r>
              <a:rPr lang="en-US" sz="2000"/>
              <a:t> 52 students</a:t>
            </a:r>
          </a:p>
          <a:p>
            <a:pPr marL="228600" indent="-228600">
              <a:buFont typeface=""/>
              <a:buChar char="•"/>
            </a:pPr>
            <a:r>
              <a:rPr lang="en-US" sz="2000" b="1"/>
              <a:t>Average:</a:t>
            </a:r>
            <a:r>
              <a:rPr lang="en-US" sz="2000"/>
              <a:t> 57 students</a:t>
            </a:r>
          </a:p>
        </p:txBody>
      </p:sp>
    </p:spTree>
    <p:extLst>
      <p:ext uri="{BB962C8B-B14F-4D97-AF65-F5344CB8AC3E}">
        <p14:creationId xmlns:p14="http://schemas.microsoft.com/office/powerpoint/2010/main" val="2423369474"/>
      </p:ext>
    </p:extLst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17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Paradigm</vt:lpstr>
      <vt:lpstr>2025 NASPAA Admissions Meeting</vt:lpstr>
      <vt:lpstr>Participation Summary – NASPAA 2025         Admissions &amp; Enrollment Survey</vt:lpstr>
      <vt:lpstr>What Type of Graduate Programs Responded? (n=70) </vt:lpstr>
      <vt:lpstr>How Are Graduate Programs Delivered?</vt:lpstr>
      <vt:lpstr>From Applications to Enrollment: Admissions Pipeline</vt:lpstr>
      <vt:lpstr>Admissions Funnel by Program Type</vt:lpstr>
      <vt:lpstr>Acceptance and Yield Rate</vt:lpstr>
      <vt:lpstr>New Enrollments and Deferrals by Program Type</vt:lpstr>
      <vt:lpstr>Summary Statistics – New Student Enrollment (AY 2024–2025)</vt:lpstr>
      <vt:lpstr>Fall 2025 Application Trends Compared to Previous Year (n=38) </vt:lpstr>
      <vt:lpstr>Fall 2025 Application Trends Compared to Previous Year (Grouped)</vt:lpstr>
      <vt:lpstr>Why Did Applications Increase?</vt:lpstr>
      <vt:lpstr>Why Did Applications Decline?</vt:lpstr>
      <vt:lpstr>How Do Programs Expect Enrollment to Change in Fall 2025?       n = 38 programs </vt:lpstr>
      <vt:lpstr>Expected Change in International Enrollment (Fall 2025) n = 49 programs responded</vt:lpstr>
      <vt:lpstr>Additional Degree Programs or Modalities (n = 32)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Stacy Drudy</dc:creator>
  <cp:revision>3</cp:revision>
  <dcterms:modified xsi:type="dcterms:W3CDTF">2025-07-30T16:20:36Z</dcterms:modified>
</cp:coreProperties>
</file>