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01"/>
  </p:notesMasterIdLst>
  <p:sldIdLst>
    <p:sldId id="256" r:id="rId6"/>
    <p:sldId id="350" r:id="rId7"/>
    <p:sldId id="351" r:id="rId8"/>
    <p:sldId id="352" r:id="rId9"/>
    <p:sldId id="353" r:id="rId10"/>
    <p:sldId id="354" r:id="rId11"/>
    <p:sldId id="357" r:id="rId12"/>
    <p:sldId id="356" r:id="rId13"/>
    <p:sldId id="257" r:id="rId14"/>
    <p:sldId id="258" r:id="rId15"/>
    <p:sldId id="359" r:id="rId16"/>
    <p:sldId id="360" r:id="rId17"/>
    <p:sldId id="260" r:id="rId18"/>
    <p:sldId id="364" r:id="rId19"/>
    <p:sldId id="264" r:id="rId20"/>
    <p:sldId id="263" r:id="rId21"/>
    <p:sldId id="315" r:id="rId22"/>
    <p:sldId id="266" r:id="rId23"/>
    <p:sldId id="268" r:id="rId24"/>
    <p:sldId id="269" r:id="rId25"/>
    <p:sldId id="267" r:id="rId26"/>
    <p:sldId id="270" r:id="rId27"/>
    <p:sldId id="271" r:id="rId28"/>
    <p:sldId id="274" r:id="rId29"/>
    <p:sldId id="275" r:id="rId30"/>
    <p:sldId id="276" r:id="rId31"/>
    <p:sldId id="362" r:id="rId32"/>
    <p:sldId id="278" r:id="rId33"/>
    <p:sldId id="279" r:id="rId34"/>
    <p:sldId id="281" r:id="rId35"/>
    <p:sldId id="282" r:id="rId36"/>
    <p:sldId id="316" r:id="rId37"/>
    <p:sldId id="317" r:id="rId38"/>
    <p:sldId id="318" r:id="rId39"/>
    <p:sldId id="319" r:id="rId40"/>
    <p:sldId id="320" r:id="rId41"/>
    <p:sldId id="321" r:id="rId42"/>
    <p:sldId id="323" r:id="rId43"/>
    <p:sldId id="324" r:id="rId44"/>
    <p:sldId id="272" r:id="rId45"/>
    <p:sldId id="273" r:id="rId46"/>
    <p:sldId id="330" r:id="rId47"/>
    <p:sldId id="325" r:id="rId48"/>
    <p:sldId id="326" r:id="rId49"/>
    <p:sldId id="277" r:id="rId50"/>
    <p:sldId id="327" r:id="rId51"/>
    <p:sldId id="328" r:id="rId52"/>
    <p:sldId id="329" r:id="rId53"/>
    <p:sldId id="331" r:id="rId54"/>
    <p:sldId id="288" r:id="rId55"/>
    <p:sldId id="290" r:id="rId56"/>
    <p:sldId id="291" r:id="rId57"/>
    <p:sldId id="332" r:id="rId58"/>
    <p:sldId id="333" r:id="rId59"/>
    <p:sldId id="334" r:id="rId60"/>
    <p:sldId id="337" r:id="rId61"/>
    <p:sldId id="289" r:id="rId62"/>
    <p:sldId id="335" r:id="rId63"/>
    <p:sldId id="284" r:id="rId64"/>
    <p:sldId id="286" r:id="rId65"/>
    <p:sldId id="285" r:id="rId66"/>
    <p:sldId id="338" r:id="rId67"/>
    <p:sldId id="287" r:id="rId68"/>
    <p:sldId id="294" r:id="rId69"/>
    <p:sldId id="295" r:id="rId70"/>
    <p:sldId id="336" r:id="rId71"/>
    <p:sldId id="296" r:id="rId72"/>
    <p:sldId id="297" r:id="rId73"/>
    <p:sldId id="363" r:id="rId74"/>
    <p:sldId id="300" r:id="rId75"/>
    <p:sldId id="265" r:id="rId76"/>
    <p:sldId id="308" r:id="rId77"/>
    <p:sldId id="303" r:id="rId78"/>
    <p:sldId id="299" r:id="rId79"/>
    <p:sldId id="305" r:id="rId80"/>
    <p:sldId id="307" r:id="rId81"/>
    <p:sldId id="304" r:id="rId82"/>
    <p:sldId id="309" r:id="rId83"/>
    <p:sldId id="310" r:id="rId84"/>
    <p:sldId id="311" r:id="rId85"/>
    <p:sldId id="312" r:id="rId86"/>
    <p:sldId id="306" r:id="rId87"/>
    <p:sldId id="313" r:id="rId88"/>
    <p:sldId id="314" r:id="rId89"/>
    <p:sldId id="339" r:id="rId90"/>
    <p:sldId id="347" r:id="rId91"/>
    <p:sldId id="349" r:id="rId92"/>
    <p:sldId id="292" r:id="rId93"/>
    <p:sldId id="293" r:id="rId94"/>
    <p:sldId id="341" r:id="rId95"/>
    <p:sldId id="348" r:id="rId96"/>
    <p:sldId id="343" r:id="rId97"/>
    <p:sldId id="344" r:id="rId98"/>
    <p:sldId id="345" r:id="rId99"/>
    <p:sldId id="361"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9F6"/>
    <a:srgbClr val="C7F1FF"/>
    <a:srgbClr val="9CBBD7"/>
    <a:srgbClr val="8EACC4"/>
    <a:srgbClr val="697F91"/>
    <a:srgbClr val="718E9E"/>
    <a:srgbClr val="DB9871"/>
    <a:srgbClr val="304D54"/>
    <a:srgbClr val="87BE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56" autoAdjust="0"/>
  </p:normalViewPr>
  <p:slideViewPr>
    <p:cSldViewPr snapToGrid="0">
      <p:cViewPr varScale="1">
        <p:scale>
          <a:sx n="59" d="100"/>
          <a:sy n="59" d="100"/>
        </p:scale>
        <p:origin x="924" y="52"/>
      </p:cViewPr>
      <p:guideLst/>
    </p:cSldViewPr>
  </p:slideViewPr>
  <p:notesTextViewPr>
    <p:cViewPr>
      <p:scale>
        <a:sx n="1" d="1"/>
        <a:sy n="1" d="1"/>
      </p:scale>
      <p:origin x="0" y="0"/>
    </p:cViewPr>
  </p:notesTextViewPr>
  <p:notesViewPr>
    <p:cSldViewPr snapToGrid="0">
      <p:cViewPr varScale="1">
        <p:scale>
          <a:sx n="59" d="100"/>
          <a:sy n="59" d="100"/>
        </p:scale>
        <p:origin x="2827"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Millesen" userId="3282d4b54fba18a3" providerId="LiveId" clId="{AF792583-7441-474A-8463-4B1AB7308A90}"/>
    <pc:docChg chg="undo custSel modSld">
      <pc:chgData name="Judy Millesen" userId="3282d4b54fba18a3" providerId="LiveId" clId="{AF792583-7441-474A-8463-4B1AB7308A90}" dt="2025-10-06T22:48:20.270" v="42" actId="14100"/>
      <pc:docMkLst>
        <pc:docMk/>
      </pc:docMkLst>
      <pc:sldChg chg="modSp mod">
        <pc:chgData name="Judy Millesen" userId="3282d4b54fba18a3" providerId="LiveId" clId="{AF792583-7441-474A-8463-4B1AB7308A90}" dt="2025-10-06T01:34:14.900" v="0" actId="20577"/>
        <pc:sldMkLst>
          <pc:docMk/>
          <pc:sldMk cId="3170864694" sldId="268"/>
        </pc:sldMkLst>
        <pc:spChg chg="mod">
          <ac:chgData name="Judy Millesen" userId="3282d4b54fba18a3" providerId="LiveId" clId="{AF792583-7441-474A-8463-4B1AB7308A90}" dt="2025-10-06T01:34:14.900" v="0" actId="20577"/>
          <ac:spMkLst>
            <pc:docMk/>
            <pc:sldMk cId="3170864694" sldId="268"/>
            <ac:spMk id="10" creationId="{950BC8C7-8BC3-CADF-C224-1F87982D8DC4}"/>
          </ac:spMkLst>
        </pc:spChg>
      </pc:sldChg>
      <pc:sldChg chg="modSp mod">
        <pc:chgData name="Judy Millesen" userId="3282d4b54fba18a3" providerId="LiveId" clId="{AF792583-7441-474A-8463-4B1AB7308A90}" dt="2025-10-06T22:47:45.699" v="41" actId="11530"/>
        <pc:sldMkLst>
          <pc:docMk/>
          <pc:sldMk cId="134930280" sldId="297"/>
        </pc:sldMkLst>
        <pc:spChg chg="mod">
          <ac:chgData name="Judy Millesen" userId="3282d4b54fba18a3" providerId="LiveId" clId="{AF792583-7441-474A-8463-4B1AB7308A90}" dt="2025-10-06T22:47:45.699" v="41" actId="11530"/>
          <ac:spMkLst>
            <pc:docMk/>
            <pc:sldMk cId="134930280" sldId="297"/>
            <ac:spMk id="3" creationId="{FDF5C373-F604-538D-9F93-68FC98915B04}"/>
          </ac:spMkLst>
        </pc:spChg>
      </pc:sldChg>
      <pc:sldChg chg="modSp mod">
        <pc:chgData name="Judy Millesen" userId="3282d4b54fba18a3" providerId="LiveId" clId="{AF792583-7441-474A-8463-4B1AB7308A90}" dt="2025-10-06T22:48:20.270" v="42" actId="14100"/>
        <pc:sldMkLst>
          <pc:docMk/>
          <pc:sldMk cId="3516118788" sldId="299"/>
        </pc:sldMkLst>
        <pc:spChg chg="mod">
          <ac:chgData name="Judy Millesen" userId="3282d4b54fba18a3" providerId="LiveId" clId="{AF792583-7441-474A-8463-4B1AB7308A90}" dt="2025-10-06T22:48:20.270" v="42" actId="14100"/>
          <ac:spMkLst>
            <pc:docMk/>
            <pc:sldMk cId="3516118788" sldId="299"/>
            <ac:spMk id="7" creationId="{A0606DE0-A895-A1B5-1C09-439284208773}"/>
          </ac:spMkLst>
        </pc:spChg>
      </pc:sldChg>
      <pc:sldChg chg="modSp mod">
        <pc:chgData name="Judy Millesen" userId="3282d4b54fba18a3" providerId="LiveId" clId="{AF792583-7441-474A-8463-4B1AB7308A90}" dt="2025-10-06T22:09:09.416" v="39" actId="14100"/>
        <pc:sldMkLst>
          <pc:docMk/>
          <pc:sldMk cId="1680005149" sldId="306"/>
        </pc:sldMkLst>
        <pc:spChg chg="mod">
          <ac:chgData name="Judy Millesen" userId="3282d4b54fba18a3" providerId="LiveId" clId="{AF792583-7441-474A-8463-4B1AB7308A90}" dt="2025-10-06T22:09:09.416" v="39" actId="14100"/>
          <ac:spMkLst>
            <pc:docMk/>
            <pc:sldMk cId="1680005149" sldId="306"/>
            <ac:spMk id="2" creationId="{4F38EDD1-5AA9-8682-318D-B1062DDD8C28}"/>
          </ac:spMkLst>
        </pc:spChg>
      </pc:sldChg>
      <pc:sldChg chg="modSp mod">
        <pc:chgData name="Judy Millesen" userId="3282d4b54fba18a3" providerId="LiveId" clId="{AF792583-7441-474A-8463-4B1AB7308A90}" dt="2025-10-06T02:32:50.560" v="1" actId="20577"/>
        <pc:sldMkLst>
          <pc:docMk/>
          <pc:sldMk cId="512084145" sldId="319"/>
        </pc:sldMkLst>
        <pc:graphicFrameChg chg="modGraphic">
          <ac:chgData name="Judy Millesen" userId="3282d4b54fba18a3" providerId="LiveId" clId="{AF792583-7441-474A-8463-4B1AB7308A90}" dt="2025-10-06T02:32:50.560" v="1" actId="20577"/>
          <ac:graphicFrameMkLst>
            <pc:docMk/>
            <pc:sldMk cId="512084145" sldId="319"/>
            <ac:graphicFrameMk id="5" creationId="{2A629B53-96AD-8149-848D-02223BCFC5FD}"/>
          </ac:graphicFrameMkLst>
        </pc:graphicFrameChg>
      </pc:sldChg>
      <pc:sldChg chg="modSp mod">
        <pc:chgData name="Judy Millesen" userId="3282d4b54fba18a3" providerId="LiveId" clId="{AF792583-7441-474A-8463-4B1AB7308A90}" dt="2025-10-06T02:49:13.922" v="10" actId="207"/>
        <pc:sldMkLst>
          <pc:docMk/>
          <pc:sldMk cId="1902174020" sldId="323"/>
        </pc:sldMkLst>
        <pc:spChg chg="mod">
          <ac:chgData name="Judy Millesen" userId="3282d4b54fba18a3" providerId="LiveId" clId="{AF792583-7441-474A-8463-4B1AB7308A90}" dt="2025-10-06T02:47:56.277" v="5" actId="207"/>
          <ac:spMkLst>
            <pc:docMk/>
            <pc:sldMk cId="1902174020" sldId="323"/>
            <ac:spMk id="3" creationId="{8F777B97-D7F4-462C-DD7C-B16FC3F37216}"/>
          </ac:spMkLst>
        </pc:spChg>
        <pc:spChg chg="mod">
          <ac:chgData name="Judy Millesen" userId="3282d4b54fba18a3" providerId="LiveId" clId="{AF792583-7441-474A-8463-4B1AB7308A90}" dt="2025-10-06T02:49:13.922" v="10" actId="207"/>
          <ac:spMkLst>
            <pc:docMk/>
            <pc:sldMk cId="1902174020" sldId="323"/>
            <ac:spMk id="4" creationId="{7FDB4D8C-64F0-6040-01B2-18A5E7238011}"/>
          </ac:spMkLst>
        </pc:spChg>
      </pc:sldChg>
      <pc:sldChg chg="modSp mod">
        <pc:chgData name="Judy Millesen" userId="3282d4b54fba18a3" providerId="LiveId" clId="{AF792583-7441-474A-8463-4B1AB7308A90}" dt="2025-10-06T03:01:49.180" v="21" actId="20577"/>
        <pc:sldMkLst>
          <pc:docMk/>
          <pc:sldMk cId="3242494126" sldId="330"/>
        </pc:sldMkLst>
        <pc:graphicFrameChg chg="modGraphic">
          <ac:chgData name="Judy Millesen" userId="3282d4b54fba18a3" providerId="LiveId" clId="{AF792583-7441-474A-8463-4B1AB7308A90}" dt="2025-10-06T03:01:49.180" v="21" actId="20577"/>
          <ac:graphicFrameMkLst>
            <pc:docMk/>
            <pc:sldMk cId="3242494126" sldId="330"/>
            <ac:graphicFrameMk id="6" creationId="{F992DFA2-5FF0-48A5-A279-06BD614AE5E8}"/>
          </ac:graphicFrameMkLst>
        </pc:graphicFrameChg>
      </pc:sldChg>
    </pc:docChg>
  </pc:docChgLst>
</pc:chgInfo>
</file>

<file path=ppt/diagrams/_rels/data1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2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_rels/data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7.xml.rels><?xml version="1.0" encoding="UTF-8" standalone="yes"?>
<Relationships xmlns="http://schemas.openxmlformats.org/package/2006/relationships"><Relationship Id="rId3" Type="http://schemas.openxmlformats.org/officeDocument/2006/relationships/hyperlink" Target="https://www.naspaa.org/sites/default/files/docs/2024-07/COPRA%20Policy%20Statement%207.2024.pdf" TargetMode="External"/><Relationship Id="rId2" Type="http://schemas.openxmlformats.org/officeDocument/2006/relationships/hyperlink" Target="https://www.naspaa.org/sites/default/files/docs/2023-09/COPRA%20Policy%20Statement%2007.2023.pdf" TargetMode="External"/><Relationship Id="rId1" Type="http://schemas.openxmlformats.org/officeDocument/2006/relationships/hyperlink" Target="https://www.tandfonline.com/doi/full/10.1080/15236803.2018.1454761?casa_token=yB5NcUF4XqkAAAAA%3A9yxrXdHOjcRfssh1A4-Jt_0YTpEyILHONMCwaona8lTAj0qjaQ0uxPkqm61UbF3gLpNelKY3Dhd3#abstract" TargetMode="External"/></Relationships>
</file>

<file path=ppt/diagrams/_rels/drawing1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7.xml.rels><?xml version="1.0" encoding="UTF-8" standalone="yes"?>
<Relationships xmlns="http://schemas.openxmlformats.org/package/2006/relationships"><Relationship Id="rId3" Type="http://schemas.openxmlformats.org/officeDocument/2006/relationships/hyperlink" Target="https://www.naspaa.org/sites/default/files/docs/2024-07/COPRA%20Policy%20Statement%207.2024.pdf" TargetMode="External"/><Relationship Id="rId2" Type="http://schemas.openxmlformats.org/officeDocument/2006/relationships/hyperlink" Target="https://www.naspaa.org/sites/default/files/docs/2023-09/COPRA%20Policy%20Statement%2007.2023.pdf" TargetMode="External"/><Relationship Id="rId1" Type="http://schemas.openxmlformats.org/officeDocument/2006/relationships/hyperlink" Target="https://www.tandfonline.com/doi/full/10.1080/15236803.2018.1454761?casa_token=yB5NcUF4XqkAAAAA%3A9yxrXdHOjcRfssh1A4-Jt_0YTpEyILHONMCwaona8lTAj0qjaQ0uxPkqm61UbF3gLpNelKY3Dhd3#abstract"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02DE46-432E-4BA8-9430-E3C344CCA9AB}"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816D2A33-EDEA-491C-B368-52FEDCF7F7FB}">
      <dgm:prSet/>
      <dgm:spPr>
        <a:solidFill>
          <a:srgbClr val="0E2841"/>
        </a:solidFill>
      </dgm:spPr>
      <dgm:t>
        <a:bodyPr/>
        <a:lstStyle/>
        <a:p>
          <a:pPr>
            <a:lnSpc>
              <a:spcPct val="100000"/>
            </a:lnSpc>
          </a:pPr>
          <a:r>
            <a:rPr lang="en-US" dirty="0">
              <a:latin typeface="Neue Haas Grotesk Text Pro" panose="020B0504020202020204" pitchFamily="34" charset="0"/>
            </a:rPr>
            <a:t>The team often includes three members:</a:t>
          </a:r>
        </a:p>
      </dgm:t>
    </dgm:pt>
    <dgm:pt modelId="{D0D8361B-6EA3-4A28-AE1A-9830717CA863}" type="parTrans" cxnId="{33D226A4-5389-49D1-8457-1070CC83FDFD}">
      <dgm:prSet/>
      <dgm:spPr/>
      <dgm:t>
        <a:bodyPr/>
        <a:lstStyle/>
        <a:p>
          <a:endParaRPr lang="en-US">
            <a:latin typeface="Neue Haas Grotesk Text Pro" panose="020B0504020202020204" pitchFamily="34" charset="0"/>
          </a:endParaRPr>
        </a:p>
      </dgm:t>
    </dgm:pt>
    <dgm:pt modelId="{B873585E-C810-400C-8CB9-045CA77C3562}" type="sibTrans" cxnId="{33D226A4-5389-49D1-8457-1070CC83FDFD}">
      <dgm:prSet/>
      <dgm:spPr/>
      <dgm:t>
        <a:bodyPr/>
        <a:lstStyle/>
        <a:p>
          <a:endParaRPr lang="en-US">
            <a:latin typeface="Neue Haas Grotesk Text Pro" panose="020B0504020202020204" pitchFamily="34" charset="0"/>
          </a:endParaRPr>
        </a:p>
      </dgm:t>
    </dgm:pt>
    <dgm:pt modelId="{79475322-8C56-47DB-8AB1-7F0AE3BB4A67}">
      <dgm:prSet/>
      <dgm:spPr/>
      <dgm:t>
        <a:bodyPr/>
        <a:lstStyle/>
        <a:p>
          <a:pPr>
            <a:lnSpc>
              <a:spcPct val="100000"/>
            </a:lnSpc>
          </a:pPr>
          <a:r>
            <a:rPr lang="en-US" dirty="0">
              <a:latin typeface="Neue Haas Grotesk Text Pro" panose="020B0504020202020204" pitchFamily="34" charset="0"/>
            </a:rPr>
            <a:t>Chair</a:t>
          </a:r>
        </a:p>
      </dgm:t>
    </dgm:pt>
    <dgm:pt modelId="{23495784-DD8E-4141-939F-16B014AA1CEB}" type="parTrans" cxnId="{49668689-B9D0-4039-98D5-129798663474}">
      <dgm:prSet/>
      <dgm:spPr/>
      <dgm:t>
        <a:bodyPr/>
        <a:lstStyle/>
        <a:p>
          <a:endParaRPr lang="en-US">
            <a:latin typeface="Neue Haas Grotesk Text Pro" panose="020B0504020202020204" pitchFamily="34" charset="0"/>
          </a:endParaRPr>
        </a:p>
      </dgm:t>
    </dgm:pt>
    <dgm:pt modelId="{DE8116D5-BCE8-4D4E-8654-AD4B86ACF83E}" type="sibTrans" cxnId="{49668689-B9D0-4039-98D5-129798663474}">
      <dgm:prSet/>
      <dgm:spPr/>
      <dgm:t>
        <a:bodyPr/>
        <a:lstStyle/>
        <a:p>
          <a:endParaRPr lang="en-US">
            <a:latin typeface="Neue Haas Grotesk Text Pro" panose="020B0504020202020204" pitchFamily="34" charset="0"/>
          </a:endParaRPr>
        </a:p>
      </dgm:t>
    </dgm:pt>
    <dgm:pt modelId="{DBCCE828-E837-4EA7-8DDF-53DEA00C7404}">
      <dgm:prSet/>
      <dgm:spPr/>
      <dgm:t>
        <a:bodyPr/>
        <a:lstStyle/>
        <a:p>
          <a:pPr>
            <a:lnSpc>
              <a:spcPct val="100000"/>
            </a:lnSpc>
          </a:pPr>
          <a:r>
            <a:rPr lang="en-US" dirty="0">
              <a:latin typeface="Neue Haas Grotesk Text Pro" panose="020B0504020202020204" pitchFamily="34" charset="0"/>
            </a:rPr>
            <a:t>Academic (representing accredited programs)</a:t>
          </a:r>
        </a:p>
      </dgm:t>
    </dgm:pt>
    <dgm:pt modelId="{4BE62447-5671-4172-A00F-5B6D5F962295}" type="parTrans" cxnId="{225983EF-FDE3-4F67-AEB4-52CFF3A5EE0E}">
      <dgm:prSet/>
      <dgm:spPr/>
      <dgm:t>
        <a:bodyPr/>
        <a:lstStyle/>
        <a:p>
          <a:endParaRPr lang="en-US">
            <a:latin typeface="Neue Haas Grotesk Text Pro" panose="020B0504020202020204" pitchFamily="34" charset="0"/>
          </a:endParaRPr>
        </a:p>
      </dgm:t>
    </dgm:pt>
    <dgm:pt modelId="{415EA0E1-87BA-4902-9EE4-AB59DA3AAD13}" type="sibTrans" cxnId="{225983EF-FDE3-4F67-AEB4-52CFF3A5EE0E}">
      <dgm:prSet/>
      <dgm:spPr/>
      <dgm:t>
        <a:bodyPr/>
        <a:lstStyle/>
        <a:p>
          <a:endParaRPr lang="en-US">
            <a:latin typeface="Neue Haas Grotesk Text Pro" panose="020B0504020202020204" pitchFamily="34" charset="0"/>
          </a:endParaRPr>
        </a:p>
      </dgm:t>
    </dgm:pt>
    <dgm:pt modelId="{8EE1A023-9074-4066-9E26-0256EDCEC9BA}">
      <dgm:prSet/>
      <dgm:spPr/>
      <dgm:t>
        <a:bodyPr/>
        <a:lstStyle/>
        <a:p>
          <a:pPr>
            <a:lnSpc>
              <a:spcPct val="100000"/>
            </a:lnSpc>
          </a:pPr>
          <a:r>
            <a:rPr lang="en-US" dirty="0">
              <a:latin typeface="Neue Haas Grotesk Text Pro" panose="020B0504020202020204" pitchFamily="34" charset="0"/>
            </a:rPr>
            <a:t>Practitioner </a:t>
          </a:r>
        </a:p>
      </dgm:t>
    </dgm:pt>
    <dgm:pt modelId="{FDF2762B-80F4-4861-98DC-33D959FA2E72}" type="parTrans" cxnId="{CBD0D39B-C352-4ECF-9468-DF34266AF8A5}">
      <dgm:prSet/>
      <dgm:spPr/>
      <dgm:t>
        <a:bodyPr/>
        <a:lstStyle/>
        <a:p>
          <a:endParaRPr lang="en-US">
            <a:latin typeface="Neue Haas Grotesk Text Pro" panose="020B0504020202020204" pitchFamily="34" charset="0"/>
          </a:endParaRPr>
        </a:p>
      </dgm:t>
    </dgm:pt>
    <dgm:pt modelId="{252D137D-FBDB-41C1-AABA-EA9F857DCF46}" type="sibTrans" cxnId="{CBD0D39B-C352-4ECF-9468-DF34266AF8A5}">
      <dgm:prSet/>
      <dgm:spPr/>
      <dgm:t>
        <a:bodyPr/>
        <a:lstStyle/>
        <a:p>
          <a:endParaRPr lang="en-US">
            <a:latin typeface="Neue Haas Grotesk Text Pro" panose="020B0504020202020204" pitchFamily="34" charset="0"/>
          </a:endParaRPr>
        </a:p>
      </dgm:t>
    </dgm:pt>
    <dgm:pt modelId="{47CFF778-AE4C-4D59-9DCB-FF4B10EF4535}">
      <dgm:prSet/>
      <dgm:spPr/>
      <dgm:t>
        <a:bodyPr/>
        <a:lstStyle/>
        <a:p>
          <a:pPr>
            <a:lnSpc>
              <a:spcPct val="100000"/>
            </a:lnSpc>
          </a:pPr>
          <a:r>
            <a:rPr lang="en-US" dirty="0">
              <a:latin typeface="Neue Haas Grotesk Text Pro" panose="020B0504020202020204" pitchFamily="34" charset="0"/>
            </a:rPr>
            <a:t>The team could include a fourth member if there are complex modalities or more than one program is under review</a:t>
          </a:r>
        </a:p>
      </dgm:t>
    </dgm:pt>
    <dgm:pt modelId="{9F0AADE6-65CC-486E-BDE0-DF06E4258321}" type="parTrans" cxnId="{5F9FE2B6-1721-41B5-8941-7863905CF47E}">
      <dgm:prSet/>
      <dgm:spPr/>
      <dgm:t>
        <a:bodyPr/>
        <a:lstStyle/>
        <a:p>
          <a:endParaRPr lang="en-US">
            <a:latin typeface="Neue Haas Grotesk Text Pro" panose="020B0504020202020204" pitchFamily="34" charset="0"/>
          </a:endParaRPr>
        </a:p>
      </dgm:t>
    </dgm:pt>
    <dgm:pt modelId="{330D8219-B814-4A59-82B8-412714FFB146}" type="sibTrans" cxnId="{5F9FE2B6-1721-41B5-8941-7863905CF47E}">
      <dgm:prSet/>
      <dgm:spPr/>
      <dgm:t>
        <a:bodyPr/>
        <a:lstStyle/>
        <a:p>
          <a:endParaRPr lang="en-US">
            <a:latin typeface="Neue Haas Grotesk Text Pro" panose="020B0504020202020204" pitchFamily="34" charset="0"/>
          </a:endParaRPr>
        </a:p>
      </dgm:t>
    </dgm:pt>
    <dgm:pt modelId="{5915940D-AB8E-4212-9373-38EC6D6107EC}" type="pres">
      <dgm:prSet presAssocID="{0B02DE46-432E-4BA8-9430-E3C344CCA9AB}" presName="Name0" presStyleCnt="0">
        <dgm:presLayoutVars>
          <dgm:dir/>
          <dgm:animLvl val="lvl"/>
          <dgm:resizeHandles val="exact"/>
        </dgm:presLayoutVars>
      </dgm:prSet>
      <dgm:spPr/>
    </dgm:pt>
    <dgm:pt modelId="{17653D8D-E7ED-47B4-9804-487D5CF3FCE6}" type="pres">
      <dgm:prSet presAssocID="{816D2A33-EDEA-491C-B368-52FEDCF7F7FB}" presName="composite" presStyleCnt="0"/>
      <dgm:spPr/>
    </dgm:pt>
    <dgm:pt modelId="{672794D8-F469-4995-B0B6-53C04D511C88}" type="pres">
      <dgm:prSet presAssocID="{816D2A33-EDEA-491C-B368-52FEDCF7F7FB}" presName="parTx" presStyleLbl="alignNode1" presStyleIdx="0" presStyleCnt="2">
        <dgm:presLayoutVars>
          <dgm:chMax val="0"/>
          <dgm:chPref val="0"/>
          <dgm:bulletEnabled val="1"/>
        </dgm:presLayoutVars>
      </dgm:prSet>
      <dgm:spPr/>
    </dgm:pt>
    <dgm:pt modelId="{04F5A068-C0FC-459F-850D-2DF1E53129D5}" type="pres">
      <dgm:prSet presAssocID="{816D2A33-EDEA-491C-B368-52FEDCF7F7FB}" presName="desTx" presStyleLbl="alignAccFollowNode1" presStyleIdx="0" presStyleCnt="2">
        <dgm:presLayoutVars>
          <dgm:bulletEnabled val="1"/>
        </dgm:presLayoutVars>
      </dgm:prSet>
      <dgm:spPr/>
    </dgm:pt>
    <dgm:pt modelId="{2E375D52-8830-4F42-B879-0B1B577B64B0}" type="pres">
      <dgm:prSet presAssocID="{B873585E-C810-400C-8CB9-045CA77C3562}" presName="space" presStyleCnt="0"/>
      <dgm:spPr/>
    </dgm:pt>
    <dgm:pt modelId="{BAF5F6C3-E603-4D89-AA4E-3A5866BE35E3}" type="pres">
      <dgm:prSet presAssocID="{47CFF778-AE4C-4D59-9DCB-FF4B10EF4535}" presName="composite" presStyleCnt="0"/>
      <dgm:spPr/>
    </dgm:pt>
    <dgm:pt modelId="{6EF6B53F-ED52-41B5-AF12-D66F77983344}" type="pres">
      <dgm:prSet presAssocID="{47CFF778-AE4C-4D59-9DCB-FF4B10EF4535}" presName="parTx" presStyleLbl="alignNode1" presStyleIdx="1" presStyleCnt="2" custScaleY="179722">
        <dgm:presLayoutVars>
          <dgm:chMax val="0"/>
          <dgm:chPref val="0"/>
          <dgm:bulletEnabled val="1"/>
        </dgm:presLayoutVars>
      </dgm:prSet>
      <dgm:spPr/>
    </dgm:pt>
    <dgm:pt modelId="{C30CA67B-3BC8-4903-84E0-36B16D82F20F}" type="pres">
      <dgm:prSet presAssocID="{47CFF778-AE4C-4D59-9DCB-FF4B10EF4535}" presName="desTx" presStyleLbl="alignAccFollowNode1" presStyleIdx="1" presStyleCnt="2" custScaleY="28428">
        <dgm:presLayoutVars>
          <dgm:bulletEnabled val="1"/>
        </dgm:presLayoutVars>
      </dgm:prSet>
      <dgm:spPr/>
    </dgm:pt>
  </dgm:ptLst>
  <dgm:cxnLst>
    <dgm:cxn modelId="{D7B3E02B-FC3D-41EA-91C4-BFEE3EFCAA84}" type="presOf" srcId="{816D2A33-EDEA-491C-B368-52FEDCF7F7FB}" destId="{672794D8-F469-4995-B0B6-53C04D511C88}" srcOrd="0" destOrd="0" presId="urn:microsoft.com/office/officeart/2005/8/layout/hList1"/>
    <dgm:cxn modelId="{A4CEC945-6A72-4874-955B-4399D0A9C2B9}" type="presOf" srcId="{0B02DE46-432E-4BA8-9430-E3C344CCA9AB}" destId="{5915940D-AB8E-4212-9373-38EC6D6107EC}" srcOrd="0" destOrd="0" presId="urn:microsoft.com/office/officeart/2005/8/layout/hList1"/>
    <dgm:cxn modelId="{06FE4A71-FB7E-4C93-85B5-95E866D3FF55}" type="presOf" srcId="{8EE1A023-9074-4066-9E26-0256EDCEC9BA}" destId="{04F5A068-C0FC-459F-850D-2DF1E53129D5}" srcOrd="0" destOrd="2" presId="urn:microsoft.com/office/officeart/2005/8/layout/hList1"/>
    <dgm:cxn modelId="{823B5871-09F4-475E-A3B6-6823F331CDF2}" type="presOf" srcId="{DBCCE828-E837-4EA7-8DDF-53DEA00C7404}" destId="{04F5A068-C0FC-459F-850D-2DF1E53129D5}" srcOrd="0" destOrd="1" presId="urn:microsoft.com/office/officeart/2005/8/layout/hList1"/>
    <dgm:cxn modelId="{49668689-B9D0-4039-98D5-129798663474}" srcId="{816D2A33-EDEA-491C-B368-52FEDCF7F7FB}" destId="{79475322-8C56-47DB-8AB1-7F0AE3BB4A67}" srcOrd="0" destOrd="0" parTransId="{23495784-DD8E-4141-939F-16B014AA1CEB}" sibTransId="{DE8116D5-BCE8-4D4E-8654-AD4B86ACF83E}"/>
    <dgm:cxn modelId="{23A4A193-4C02-4618-85A6-FFBA06B78FF6}" type="presOf" srcId="{79475322-8C56-47DB-8AB1-7F0AE3BB4A67}" destId="{04F5A068-C0FC-459F-850D-2DF1E53129D5}" srcOrd="0" destOrd="0" presId="urn:microsoft.com/office/officeart/2005/8/layout/hList1"/>
    <dgm:cxn modelId="{CBD0D39B-C352-4ECF-9468-DF34266AF8A5}" srcId="{816D2A33-EDEA-491C-B368-52FEDCF7F7FB}" destId="{8EE1A023-9074-4066-9E26-0256EDCEC9BA}" srcOrd="2" destOrd="0" parTransId="{FDF2762B-80F4-4861-98DC-33D959FA2E72}" sibTransId="{252D137D-FBDB-41C1-AABA-EA9F857DCF46}"/>
    <dgm:cxn modelId="{33D226A4-5389-49D1-8457-1070CC83FDFD}" srcId="{0B02DE46-432E-4BA8-9430-E3C344CCA9AB}" destId="{816D2A33-EDEA-491C-B368-52FEDCF7F7FB}" srcOrd="0" destOrd="0" parTransId="{D0D8361B-6EA3-4A28-AE1A-9830717CA863}" sibTransId="{B873585E-C810-400C-8CB9-045CA77C3562}"/>
    <dgm:cxn modelId="{5F9FE2B6-1721-41B5-8941-7863905CF47E}" srcId="{0B02DE46-432E-4BA8-9430-E3C344CCA9AB}" destId="{47CFF778-AE4C-4D59-9DCB-FF4B10EF4535}" srcOrd="1" destOrd="0" parTransId="{9F0AADE6-65CC-486E-BDE0-DF06E4258321}" sibTransId="{330D8219-B814-4A59-82B8-412714FFB146}"/>
    <dgm:cxn modelId="{10011CE3-FCE3-4A9A-8A63-1A45D047A692}" type="presOf" srcId="{47CFF778-AE4C-4D59-9DCB-FF4B10EF4535}" destId="{6EF6B53F-ED52-41B5-AF12-D66F77983344}" srcOrd="0" destOrd="0" presId="urn:microsoft.com/office/officeart/2005/8/layout/hList1"/>
    <dgm:cxn modelId="{225983EF-FDE3-4F67-AEB4-52CFF3A5EE0E}" srcId="{816D2A33-EDEA-491C-B368-52FEDCF7F7FB}" destId="{DBCCE828-E837-4EA7-8DDF-53DEA00C7404}" srcOrd="1" destOrd="0" parTransId="{4BE62447-5671-4172-A00F-5B6D5F962295}" sibTransId="{415EA0E1-87BA-4902-9EE4-AB59DA3AAD13}"/>
    <dgm:cxn modelId="{46E44876-8CCF-419F-A9C3-D530A1FDBCF0}" type="presParOf" srcId="{5915940D-AB8E-4212-9373-38EC6D6107EC}" destId="{17653D8D-E7ED-47B4-9804-487D5CF3FCE6}" srcOrd="0" destOrd="0" presId="urn:microsoft.com/office/officeart/2005/8/layout/hList1"/>
    <dgm:cxn modelId="{1DCC6CE4-27A5-4E24-978D-B0BF49EE5944}" type="presParOf" srcId="{17653D8D-E7ED-47B4-9804-487D5CF3FCE6}" destId="{672794D8-F469-4995-B0B6-53C04D511C88}" srcOrd="0" destOrd="0" presId="urn:microsoft.com/office/officeart/2005/8/layout/hList1"/>
    <dgm:cxn modelId="{C908EB48-5A52-460E-B67F-782E998C7D06}" type="presParOf" srcId="{17653D8D-E7ED-47B4-9804-487D5CF3FCE6}" destId="{04F5A068-C0FC-459F-850D-2DF1E53129D5}" srcOrd="1" destOrd="0" presId="urn:microsoft.com/office/officeart/2005/8/layout/hList1"/>
    <dgm:cxn modelId="{880D0BFA-8B38-4436-B907-1A1EF28B1D0E}" type="presParOf" srcId="{5915940D-AB8E-4212-9373-38EC6D6107EC}" destId="{2E375D52-8830-4F42-B879-0B1B577B64B0}" srcOrd="1" destOrd="0" presId="urn:microsoft.com/office/officeart/2005/8/layout/hList1"/>
    <dgm:cxn modelId="{04B4C64C-67C5-4F02-B777-B0E376FC9E75}" type="presParOf" srcId="{5915940D-AB8E-4212-9373-38EC6D6107EC}" destId="{BAF5F6C3-E603-4D89-AA4E-3A5866BE35E3}" srcOrd="2" destOrd="0" presId="urn:microsoft.com/office/officeart/2005/8/layout/hList1"/>
    <dgm:cxn modelId="{AFBD1856-47CA-4F4D-972D-B8DF870D0566}" type="presParOf" srcId="{BAF5F6C3-E603-4D89-AA4E-3A5866BE35E3}" destId="{6EF6B53F-ED52-41B5-AF12-D66F77983344}" srcOrd="0" destOrd="0" presId="urn:microsoft.com/office/officeart/2005/8/layout/hList1"/>
    <dgm:cxn modelId="{24C26EFB-CEFA-4F27-8FEC-ACCA2BD446C0}" type="presParOf" srcId="{BAF5F6C3-E603-4D89-AA4E-3A5866BE35E3}" destId="{C30CA67B-3BC8-4903-84E0-36B16D82F20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9A0786-932D-455F-98FE-C135879F2561}" type="doc">
      <dgm:prSet loTypeId="urn:microsoft.com/office/officeart/2005/8/layout/chevronAccent+Icon" loCatId="process" qsTypeId="urn:microsoft.com/office/officeart/2005/8/quickstyle/simple1" qsCatId="simple" csTypeId="urn:microsoft.com/office/officeart/2005/8/colors/accent0_1" csCatId="mainScheme" phldr="1"/>
      <dgm:spPr/>
      <dgm:t>
        <a:bodyPr/>
        <a:lstStyle/>
        <a:p>
          <a:endParaRPr lang="en-US"/>
        </a:p>
      </dgm:t>
    </dgm:pt>
    <dgm:pt modelId="{75C5FF6F-DF87-4133-A64E-37AB0C4A0751}">
      <dgm:prSet/>
      <dgm:spPr>
        <a:solidFill>
          <a:schemeClr val="bg1"/>
        </a:solidFill>
      </dgm:spPr>
      <dgm:t>
        <a:bodyPr/>
        <a:lstStyle/>
        <a:p>
          <a:r>
            <a:rPr lang="en-US" dirty="0">
              <a:latin typeface="Neue Haas Grotesk Text Pro" panose="020B0504020202020204" pitchFamily="34" charset="0"/>
            </a:rPr>
            <a:t>Self Study Phase</a:t>
          </a:r>
        </a:p>
      </dgm:t>
    </dgm:pt>
    <dgm:pt modelId="{7F9D9E32-67EE-4552-8CFC-194408E99BEA}" type="parTrans" cxnId="{E16DF57A-842A-4340-AD8D-0C6A85074ADE}">
      <dgm:prSet/>
      <dgm:spPr/>
      <dgm:t>
        <a:bodyPr/>
        <a:lstStyle/>
        <a:p>
          <a:endParaRPr lang="en-US">
            <a:latin typeface="Neue Haas Grotesk Text Pro" panose="020B0504020202020204" pitchFamily="34" charset="0"/>
          </a:endParaRPr>
        </a:p>
      </dgm:t>
    </dgm:pt>
    <dgm:pt modelId="{55FDDF55-84BF-4957-AD92-6F241E683CA8}" type="sibTrans" cxnId="{E16DF57A-842A-4340-AD8D-0C6A85074ADE}">
      <dgm:prSet/>
      <dgm:spPr/>
      <dgm:t>
        <a:bodyPr/>
        <a:lstStyle/>
        <a:p>
          <a:endParaRPr lang="en-US">
            <a:latin typeface="Neue Haas Grotesk Text Pro" panose="020B0504020202020204" pitchFamily="34" charset="0"/>
          </a:endParaRPr>
        </a:p>
      </dgm:t>
    </dgm:pt>
    <dgm:pt modelId="{6D8407B6-7F53-4DF7-B4CA-C512E65559F3}">
      <dgm:prSet/>
      <dgm:spPr>
        <a:solidFill>
          <a:schemeClr val="bg1"/>
        </a:solidFill>
      </dgm:spPr>
      <dgm:t>
        <a:bodyPr/>
        <a:lstStyle/>
        <a:p>
          <a:r>
            <a:rPr lang="en-US" dirty="0">
              <a:latin typeface="Neue Haas Grotesk Text Pro" panose="020B0504020202020204" pitchFamily="34" charset="0"/>
            </a:rPr>
            <a:t>Accreditation Cohort</a:t>
          </a:r>
        </a:p>
      </dgm:t>
    </dgm:pt>
    <dgm:pt modelId="{9334C342-2B8C-4DEB-A2CE-277A2AECD978}" type="parTrans" cxnId="{0056156C-5BAF-4B7E-B531-ADF2BEB6804A}">
      <dgm:prSet/>
      <dgm:spPr/>
      <dgm:t>
        <a:bodyPr/>
        <a:lstStyle/>
        <a:p>
          <a:endParaRPr lang="en-US">
            <a:latin typeface="Neue Haas Grotesk Text Pro" panose="020B0504020202020204" pitchFamily="34" charset="0"/>
          </a:endParaRPr>
        </a:p>
      </dgm:t>
    </dgm:pt>
    <dgm:pt modelId="{6211A28B-F98E-43B4-9CA4-0F785E44AD1E}" type="sibTrans" cxnId="{0056156C-5BAF-4B7E-B531-ADF2BEB6804A}">
      <dgm:prSet/>
      <dgm:spPr/>
      <dgm:t>
        <a:bodyPr/>
        <a:lstStyle/>
        <a:p>
          <a:endParaRPr lang="en-US">
            <a:latin typeface="Neue Haas Grotesk Text Pro" panose="020B0504020202020204" pitchFamily="34" charset="0"/>
          </a:endParaRPr>
        </a:p>
      </dgm:t>
    </dgm:pt>
    <dgm:pt modelId="{3B21A586-CA83-4830-B9B8-0D7ED84F9457}">
      <dgm:prSet/>
      <dgm:spPr>
        <a:solidFill>
          <a:schemeClr val="bg1"/>
        </a:solidFill>
      </dgm:spPr>
      <dgm:t>
        <a:bodyPr/>
        <a:lstStyle/>
        <a:p>
          <a:r>
            <a:rPr lang="en-US" dirty="0">
              <a:latin typeface="Neue Haas Grotesk Text Pro" panose="020B0504020202020204" pitchFamily="34" charset="0"/>
            </a:rPr>
            <a:t>Accreditation Decision</a:t>
          </a:r>
        </a:p>
      </dgm:t>
    </dgm:pt>
    <dgm:pt modelId="{F66624E3-CB66-4003-9D54-2F0D3BF4109D}" type="parTrans" cxnId="{333B0D90-8A49-4127-9AF9-8BB5346E94C3}">
      <dgm:prSet/>
      <dgm:spPr/>
      <dgm:t>
        <a:bodyPr/>
        <a:lstStyle/>
        <a:p>
          <a:endParaRPr lang="en-US">
            <a:latin typeface="Neue Haas Grotesk Text Pro" panose="020B0504020202020204" pitchFamily="34" charset="0"/>
          </a:endParaRPr>
        </a:p>
      </dgm:t>
    </dgm:pt>
    <dgm:pt modelId="{2A5BD8F1-420E-45FA-8CD9-20CAB03F8319}" type="sibTrans" cxnId="{333B0D90-8A49-4127-9AF9-8BB5346E94C3}">
      <dgm:prSet/>
      <dgm:spPr/>
      <dgm:t>
        <a:bodyPr/>
        <a:lstStyle/>
        <a:p>
          <a:endParaRPr lang="en-US">
            <a:latin typeface="Neue Haas Grotesk Text Pro" panose="020B0504020202020204" pitchFamily="34" charset="0"/>
          </a:endParaRPr>
        </a:p>
      </dgm:t>
    </dgm:pt>
    <dgm:pt modelId="{D49E8CA6-FFB8-4053-AA18-1DCA38ED5C2D}" type="pres">
      <dgm:prSet presAssocID="{969A0786-932D-455F-98FE-C135879F2561}" presName="Name0" presStyleCnt="0">
        <dgm:presLayoutVars>
          <dgm:dir/>
          <dgm:resizeHandles val="exact"/>
        </dgm:presLayoutVars>
      </dgm:prSet>
      <dgm:spPr/>
    </dgm:pt>
    <dgm:pt modelId="{1AB0BB51-39D8-4E5B-91F0-265E93900793}" type="pres">
      <dgm:prSet presAssocID="{75C5FF6F-DF87-4133-A64E-37AB0C4A0751}" presName="composite" presStyleCnt="0"/>
      <dgm:spPr/>
    </dgm:pt>
    <dgm:pt modelId="{4DA7DF83-2BF4-4D07-81E5-2901BDCDEBBA}" type="pres">
      <dgm:prSet presAssocID="{75C5FF6F-DF87-4133-A64E-37AB0C4A0751}" presName="bgChev" presStyleLbl="node1" presStyleIdx="0" presStyleCnt="3"/>
      <dgm:spPr>
        <a:solidFill>
          <a:srgbClr val="203864"/>
        </a:solidFill>
      </dgm:spPr>
    </dgm:pt>
    <dgm:pt modelId="{98FDB658-7D58-41BB-9B45-16694B00B7EA}" type="pres">
      <dgm:prSet presAssocID="{75C5FF6F-DF87-4133-A64E-37AB0C4A0751}" presName="txNode" presStyleLbl="fgAcc1" presStyleIdx="0" presStyleCnt="3">
        <dgm:presLayoutVars>
          <dgm:bulletEnabled val="1"/>
        </dgm:presLayoutVars>
      </dgm:prSet>
      <dgm:spPr/>
    </dgm:pt>
    <dgm:pt modelId="{4F6F1DC9-5157-4066-9F9F-13ADBF577A4D}" type="pres">
      <dgm:prSet presAssocID="{55FDDF55-84BF-4957-AD92-6F241E683CA8}" presName="compositeSpace" presStyleCnt="0"/>
      <dgm:spPr/>
    </dgm:pt>
    <dgm:pt modelId="{795D6961-A5DA-4E09-B14F-912E94EE1A54}" type="pres">
      <dgm:prSet presAssocID="{6D8407B6-7F53-4DF7-B4CA-C512E65559F3}" presName="composite" presStyleCnt="0"/>
      <dgm:spPr/>
    </dgm:pt>
    <dgm:pt modelId="{A095695C-BAB9-45E5-8D38-8F5331A303D4}" type="pres">
      <dgm:prSet presAssocID="{6D8407B6-7F53-4DF7-B4CA-C512E65559F3}" presName="bgChev" presStyleLbl="node1" presStyleIdx="1" presStyleCnt="3"/>
      <dgm:spPr>
        <a:solidFill>
          <a:srgbClr val="203864"/>
        </a:solidFill>
      </dgm:spPr>
    </dgm:pt>
    <dgm:pt modelId="{EC4AD00B-413A-436D-91BB-262065573332}" type="pres">
      <dgm:prSet presAssocID="{6D8407B6-7F53-4DF7-B4CA-C512E65559F3}" presName="txNode" presStyleLbl="fgAcc1" presStyleIdx="1" presStyleCnt="3">
        <dgm:presLayoutVars>
          <dgm:bulletEnabled val="1"/>
        </dgm:presLayoutVars>
      </dgm:prSet>
      <dgm:spPr/>
    </dgm:pt>
    <dgm:pt modelId="{679CD7FF-A185-4CD0-AE4B-1342424EF4AB}" type="pres">
      <dgm:prSet presAssocID="{6211A28B-F98E-43B4-9CA4-0F785E44AD1E}" presName="compositeSpace" presStyleCnt="0"/>
      <dgm:spPr/>
    </dgm:pt>
    <dgm:pt modelId="{383A375F-A063-496D-9CAE-A7B2515F86E0}" type="pres">
      <dgm:prSet presAssocID="{3B21A586-CA83-4830-B9B8-0D7ED84F9457}" presName="composite" presStyleCnt="0"/>
      <dgm:spPr/>
    </dgm:pt>
    <dgm:pt modelId="{CAB2C696-ADD3-4D26-8D9B-416D2C1890B5}" type="pres">
      <dgm:prSet presAssocID="{3B21A586-CA83-4830-B9B8-0D7ED84F9457}" presName="bgChev" presStyleLbl="node1" presStyleIdx="2" presStyleCnt="3"/>
      <dgm:spPr>
        <a:solidFill>
          <a:srgbClr val="203864"/>
        </a:solidFill>
      </dgm:spPr>
    </dgm:pt>
    <dgm:pt modelId="{F580F1EB-A248-4371-9D9A-E70CF8E84CE3}" type="pres">
      <dgm:prSet presAssocID="{3B21A586-CA83-4830-B9B8-0D7ED84F9457}" presName="txNode" presStyleLbl="fgAcc1" presStyleIdx="2" presStyleCnt="3">
        <dgm:presLayoutVars>
          <dgm:bulletEnabled val="1"/>
        </dgm:presLayoutVars>
      </dgm:prSet>
      <dgm:spPr/>
    </dgm:pt>
  </dgm:ptLst>
  <dgm:cxnLst>
    <dgm:cxn modelId="{66F20D26-E30B-4572-B837-A44DF4DE31A8}" type="presOf" srcId="{969A0786-932D-455F-98FE-C135879F2561}" destId="{D49E8CA6-FFB8-4053-AA18-1DCA38ED5C2D}" srcOrd="0" destOrd="0" presId="urn:microsoft.com/office/officeart/2005/8/layout/chevronAccent+Icon"/>
    <dgm:cxn modelId="{ABD57728-DE96-450A-A73F-1252300002C6}" type="presOf" srcId="{6D8407B6-7F53-4DF7-B4CA-C512E65559F3}" destId="{EC4AD00B-413A-436D-91BB-262065573332}" srcOrd="0" destOrd="0" presId="urn:microsoft.com/office/officeart/2005/8/layout/chevronAccent+Icon"/>
    <dgm:cxn modelId="{0056156C-5BAF-4B7E-B531-ADF2BEB6804A}" srcId="{969A0786-932D-455F-98FE-C135879F2561}" destId="{6D8407B6-7F53-4DF7-B4CA-C512E65559F3}" srcOrd="1" destOrd="0" parTransId="{9334C342-2B8C-4DEB-A2CE-277A2AECD978}" sibTransId="{6211A28B-F98E-43B4-9CA4-0F785E44AD1E}"/>
    <dgm:cxn modelId="{E16DF57A-842A-4340-AD8D-0C6A85074ADE}" srcId="{969A0786-932D-455F-98FE-C135879F2561}" destId="{75C5FF6F-DF87-4133-A64E-37AB0C4A0751}" srcOrd="0" destOrd="0" parTransId="{7F9D9E32-67EE-4552-8CFC-194408E99BEA}" sibTransId="{55FDDF55-84BF-4957-AD92-6F241E683CA8}"/>
    <dgm:cxn modelId="{83E0BE86-4044-4902-A3FF-69A84A8164CA}" type="presOf" srcId="{75C5FF6F-DF87-4133-A64E-37AB0C4A0751}" destId="{98FDB658-7D58-41BB-9B45-16694B00B7EA}" srcOrd="0" destOrd="0" presId="urn:microsoft.com/office/officeart/2005/8/layout/chevronAccent+Icon"/>
    <dgm:cxn modelId="{333B0D90-8A49-4127-9AF9-8BB5346E94C3}" srcId="{969A0786-932D-455F-98FE-C135879F2561}" destId="{3B21A586-CA83-4830-B9B8-0D7ED84F9457}" srcOrd="2" destOrd="0" parTransId="{F66624E3-CB66-4003-9D54-2F0D3BF4109D}" sibTransId="{2A5BD8F1-420E-45FA-8CD9-20CAB03F8319}"/>
    <dgm:cxn modelId="{3E9007C2-BC6F-443D-ABE4-A59CAA0886AA}" type="presOf" srcId="{3B21A586-CA83-4830-B9B8-0D7ED84F9457}" destId="{F580F1EB-A248-4371-9D9A-E70CF8E84CE3}" srcOrd="0" destOrd="0" presId="urn:microsoft.com/office/officeart/2005/8/layout/chevronAccent+Icon"/>
    <dgm:cxn modelId="{923BFCF7-0DF0-4F30-9523-406170352E02}" type="presParOf" srcId="{D49E8CA6-FFB8-4053-AA18-1DCA38ED5C2D}" destId="{1AB0BB51-39D8-4E5B-91F0-265E93900793}" srcOrd="0" destOrd="0" presId="urn:microsoft.com/office/officeart/2005/8/layout/chevronAccent+Icon"/>
    <dgm:cxn modelId="{189FAC13-DA09-4817-BBD1-1B50E73AF85A}" type="presParOf" srcId="{1AB0BB51-39D8-4E5B-91F0-265E93900793}" destId="{4DA7DF83-2BF4-4D07-81E5-2901BDCDEBBA}" srcOrd="0" destOrd="0" presId="urn:microsoft.com/office/officeart/2005/8/layout/chevronAccent+Icon"/>
    <dgm:cxn modelId="{0B87634E-3D81-4058-B2DD-322E079ABE66}" type="presParOf" srcId="{1AB0BB51-39D8-4E5B-91F0-265E93900793}" destId="{98FDB658-7D58-41BB-9B45-16694B00B7EA}" srcOrd="1" destOrd="0" presId="urn:microsoft.com/office/officeart/2005/8/layout/chevronAccent+Icon"/>
    <dgm:cxn modelId="{1B7B0491-9063-46C2-9DF6-BCA0919CD98B}" type="presParOf" srcId="{D49E8CA6-FFB8-4053-AA18-1DCA38ED5C2D}" destId="{4F6F1DC9-5157-4066-9F9F-13ADBF577A4D}" srcOrd="1" destOrd="0" presId="urn:microsoft.com/office/officeart/2005/8/layout/chevronAccent+Icon"/>
    <dgm:cxn modelId="{9EB160B4-6A7C-4F7A-A928-79700C17852C}" type="presParOf" srcId="{D49E8CA6-FFB8-4053-AA18-1DCA38ED5C2D}" destId="{795D6961-A5DA-4E09-B14F-912E94EE1A54}" srcOrd="2" destOrd="0" presId="urn:microsoft.com/office/officeart/2005/8/layout/chevronAccent+Icon"/>
    <dgm:cxn modelId="{EBC467DA-0E47-4C47-BBAC-8C5D01C4CE34}" type="presParOf" srcId="{795D6961-A5DA-4E09-B14F-912E94EE1A54}" destId="{A095695C-BAB9-45E5-8D38-8F5331A303D4}" srcOrd="0" destOrd="0" presId="urn:microsoft.com/office/officeart/2005/8/layout/chevronAccent+Icon"/>
    <dgm:cxn modelId="{E1A012CD-50E9-499E-AE47-C126801E2F94}" type="presParOf" srcId="{795D6961-A5DA-4E09-B14F-912E94EE1A54}" destId="{EC4AD00B-413A-436D-91BB-262065573332}" srcOrd="1" destOrd="0" presId="urn:microsoft.com/office/officeart/2005/8/layout/chevronAccent+Icon"/>
    <dgm:cxn modelId="{09E0EBED-CCE1-4CBE-875B-0AEC4EE70C6A}" type="presParOf" srcId="{D49E8CA6-FFB8-4053-AA18-1DCA38ED5C2D}" destId="{679CD7FF-A185-4CD0-AE4B-1342424EF4AB}" srcOrd="3" destOrd="0" presId="urn:microsoft.com/office/officeart/2005/8/layout/chevronAccent+Icon"/>
    <dgm:cxn modelId="{6F93172F-1DF1-45DB-8E1C-28078427F15D}" type="presParOf" srcId="{D49E8CA6-FFB8-4053-AA18-1DCA38ED5C2D}" destId="{383A375F-A063-496D-9CAE-A7B2515F86E0}" srcOrd="4" destOrd="0" presId="urn:microsoft.com/office/officeart/2005/8/layout/chevronAccent+Icon"/>
    <dgm:cxn modelId="{7D742153-E5EE-497B-AC19-90CBCF9EE522}" type="presParOf" srcId="{383A375F-A063-496D-9CAE-A7B2515F86E0}" destId="{CAB2C696-ADD3-4D26-8D9B-416D2C1890B5}" srcOrd="0" destOrd="0" presId="urn:microsoft.com/office/officeart/2005/8/layout/chevronAccent+Icon"/>
    <dgm:cxn modelId="{DD51A0F1-FF6A-4D6E-A922-2AE1F5215A11}" type="presParOf" srcId="{383A375F-A063-496D-9CAE-A7B2515F86E0}" destId="{F580F1EB-A248-4371-9D9A-E70CF8E84CE3}"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6DE7DC-60FE-4632-BEE8-08C15FD4A76A}"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n-US"/>
        </a:p>
      </dgm:t>
    </dgm:pt>
    <dgm:pt modelId="{5CE4220F-EAB8-48B0-9B85-13302434CEEF}">
      <dgm:prSet custT="1"/>
      <dgm:spPr>
        <a:solidFill>
          <a:srgbClr val="203864"/>
        </a:solidFill>
      </dgm:spPr>
      <dgm:t>
        <a:bodyPr/>
        <a:lstStyle/>
        <a:p>
          <a:r>
            <a:rPr lang="en-US" sz="1400" b="1" dirty="0">
              <a:solidFill>
                <a:schemeClr val="bg1"/>
              </a:solidFill>
              <a:latin typeface="Neue Haas Grotesk Text Pro" panose="020B0504020202020204" pitchFamily="34" charset="0"/>
            </a:rPr>
            <a:t>August 15 </a:t>
          </a:r>
        </a:p>
        <a:p>
          <a:r>
            <a:rPr lang="en-US" sz="1100" dirty="0">
              <a:solidFill>
                <a:schemeClr val="bg1"/>
              </a:solidFill>
              <a:latin typeface="Neue Haas Grotesk Text Pro" panose="020B0504020202020204" pitchFamily="34" charset="0"/>
            </a:rPr>
            <a:t>Submit Self-Study Report</a:t>
          </a:r>
        </a:p>
      </dgm:t>
    </dgm:pt>
    <dgm:pt modelId="{BD11B67C-37D3-433E-9ABB-2AE0DD519B68}" type="parTrans" cxnId="{1A52AF52-D9DE-42AC-B86A-DD35A5097CD9}">
      <dgm:prSet/>
      <dgm:spPr/>
      <dgm:t>
        <a:bodyPr/>
        <a:lstStyle/>
        <a:p>
          <a:endParaRPr lang="en-US">
            <a:latin typeface="Neue Haas Grotesk Text Pro" panose="020B0504020202020204" pitchFamily="34" charset="0"/>
          </a:endParaRPr>
        </a:p>
      </dgm:t>
    </dgm:pt>
    <dgm:pt modelId="{F7CEF633-AF73-4D4C-8D39-AEC9E122A230}" type="sibTrans" cxnId="{1A52AF52-D9DE-42AC-B86A-DD35A5097CD9}">
      <dgm:prSet/>
      <dgm:spPr>
        <a:solidFill>
          <a:srgbClr val="D0D0D0"/>
        </a:solidFill>
      </dgm:spPr>
      <dgm:t>
        <a:bodyPr/>
        <a:lstStyle/>
        <a:p>
          <a:endParaRPr lang="en-US" dirty="0">
            <a:latin typeface="Neue Haas Grotesk Text Pro" panose="020B0504020202020204" pitchFamily="34" charset="0"/>
          </a:endParaRPr>
        </a:p>
      </dgm:t>
    </dgm:pt>
    <dgm:pt modelId="{2B3F2FC0-257D-471B-B0D8-5DA66D09FE06}">
      <dgm:prSet custT="1"/>
      <dgm:spPr>
        <a:solidFill>
          <a:srgbClr val="203864"/>
        </a:solidFill>
      </dgm:spPr>
      <dgm: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October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COPRA Review</a:t>
          </a:r>
        </a:p>
      </dgm:t>
    </dgm:pt>
    <dgm:pt modelId="{D378E15B-5F30-4E25-9F7C-E228286EEA6D}" type="parTrans" cxnId="{9DEE4460-E714-4B1E-BE4F-33D2C2C8669D}">
      <dgm:prSet/>
      <dgm:spPr/>
      <dgm:t>
        <a:bodyPr/>
        <a:lstStyle/>
        <a:p>
          <a:endParaRPr lang="en-US">
            <a:latin typeface="Neue Haas Grotesk Text Pro" panose="020B0504020202020204" pitchFamily="34" charset="0"/>
          </a:endParaRPr>
        </a:p>
      </dgm:t>
    </dgm:pt>
    <dgm:pt modelId="{2C7534B2-47AB-4B24-B9F3-8EA7F734A8E8}" type="sibTrans" cxnId="{9DEE4460-E714-4B1E-BE4F-33D2C2C8669D}">
      <dgm:prSet/>
      <dgm:spPr>
        <a:solidFill>
          <a:srgbClr val="D0D0D0"/>
        </a:solidFill>
      </dgm:spPr>
      <dgm:t>
        <a:bodyPr/>
        <a:lstStyle/>
        <a:p>
          <a:endParaRPr lang="en-US" dirty="0">
            <a:latin typeface="Neue Haas Grotesk Text Pro" panose="020B0504020202020204" pitchFamily="34" charset="0"/>
          </a:endParaRPr>
        </a:p>
      </dgm:t>
    </dgm:pt>
    <dgm:pt modelId="{11472426-A7AF-46D9-A4EC-F16DC61BC6C3}">
      <dgm:prSet custT="1"/>
      <dgm:spPr>
        <a:solidFill>
          <a:srgbClr val="203864"/>
        </a:solidFill>
      </dgm:spPr>
      <dgm: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November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Interim Report Issued</a:t>
          </a:r>
        </a:p>
      </dgm:t>
    </dgm:pt>
    <dgm:pt modelId="{021D0AA8-65CF-4DAA-8160-4B5F4DE7D014}" type="parTrans" cxnId="{7683A370-731F-4885-ACE6-D1B7ABCA9975}">
      <dgm:prSet/>
      <dgm:spPr/>
      <dgm:t>
        <a:bodyPr/>
        <a:lstStyle/>
        <a:p>
          <a:endParaRPr lang="en-US">
            <a:latin typeface="Neue Haas Grotesk Text Pro" panose="020B0504020202020204" pitchFamily="34" charset="0"/>
          </a:endParaRPr>
        </a:p>
      </dgm:t>
    </dgm:pt>
    <dgm:pt modelId="{73ADF01D-BADC-4F7E-814B-ADA9548DA6B7}" type="sibTrans" cxnId="{7683A370-731F-4885-ACE6-D1B7ABCA9975}">
      <dgm:prSet/>
      <dgm:spPr>
        <a:solidFill>
          <a:srgbClr val="D0D0D0"/>
        </a:solidFill>
      </dgm:spPr>
      <dgm:t>
        <a:bodyPr/>
        <a:lstStyle/>
        <a:p>
          <a:endParaRPr lang="en-US" dirty="0">
            <a:latin typeface="Neue Haas Grotesk Text Pro" panose="020B0504020202020204" pitchFamily="34" charset="0"/>
          </a:endParaRPr>
        </a:p>
      </dgm:t>
    </dgm:pt>
    <dgm:pt modelId="{210D3C53-9C55-4FB0-B5A9-D72BC4D78E19}">
      <dgm:prSet custT="1"/>
      <dgm:spPr>
        <a:solidFill>
          <a:srgbClr val="203864"/>
        </a:solidFill>
      </dgm:spPr>
      <dgm:t>
        <a:bodyPr/>
        <a:lstStyle/>
        <a:p>
          <a:pPr>
            <a:spcAft>
              <a:spcPct val="35000"/>
            </a:spcAft>
          </a:pPr>
          <a:r>
            <a:rPr lang="en-US" sz="1400" b="1" kern="1200" dirty="0">
              <a:solidFill>
                <a:schemeClr val="bg1"/>
              </a:solidFill>
              <a:latin typeface="Neue Haas Grotesk Text Pro" panose="020B0504020202020204" pitchFamily="34" charset="0"/>
              <a:ea typeface="+mn-ea"/>
              <a:cs typeface="+mn-cs"/>
            </a:rPr>
            <a:t>December-January</a:t>
          </a:r>
          <a:r>
            <a:rPr lang="en-US" sz="1100" kern="1200" dirty="0">
              <a:solidFill>
                <a:schemeClr val="bg1"/>
              </a:solidFill>
              <a:latin typeface="Neue Haas Grotesk Text Pro" panose="020B0504020202020204" pitchFamily="34" charset="0"/>
            </a:rPr>
            <a:t> </a:t>
          </a:r>
        </a:p>
        <a:p>
          <a:pPr>
            <a:spcAft>
              <a:spcPts val="0"/>
            </a:spcAft>
          </a:pPr>
          <a:r>
            <a:rPr lang="en-US" sz="1100" kern="1200" dirty="0">
              <a:solidFill>
                <a:schemeClr val="bg1"/>
              </a:solidFill>
              <a:latin typeface="Neue Haas Grotesk Text Pro" panose="020B0504020202020204" pitchFamily="34" charset="0"/>
            </a:rPr>
            <a:t>Program Response</a:t>
          </a:r>
        </a:p>
        <a:p>
          <a:pPr>
            <a:spcAft>
              <a:spcPts val="0"/>
            </a:spcAft>
          </a:pPr>
          <a:r>
            <a:rPr lang="en-US" sz="1100" kern="1200" dirty="0">
              <a:solidFill>
                <a:schemeClr val="bg1"/>
              </a:solidFill>
              <a:latin typeface="Neue Haas Grotesk Text Pro" panose="020B0504020202020204" pitchFamily="34" charset="0"/>
            </a:rPr>
            <a:t> Outreach to the COPRA Liaison </a:t>
          </a:r>
        </a:p>
        <a:p>
          <a:pPr>
            <a:spcAft>
              <a:spcPct val="35000"/>
            </a:spcAft>
          </a:pPr>
          <a:r>
            <a:rPr lang="en-US" sz="1100" kern="1200" dirty="0">
              <a:solidFill>
                <a:schemeClr val="bg1"/>
              </a:solidFill>
              <a:latin typeface="Neue Haas Grotesk Text Pro" panose="020B0504020202020204" pitchFamily="34" charset="0"/>
            </a:rPr>
            <a:t>Site Visit Team Assembled </a:t>
          </a:r>
        </a:p>
      </dgm:t>
    </dgm:pt>
    <dgm:pt modelId="{1E3C4D47-3535-47FD-A547-5A15ACCADABC}" type="parTrans" cxnId="{32F8E0CE-7C6C-436E-8592-C84BB2789A65}">
      <dgm:prSet/>
      <dgm:spPr/>
      <dgm:t>
        <a:bodyPr/>
        <a:lstStyle/>
        <a:p>
          <a:endParaRPr lang="en-US">
            <a:latin typeface="Neue Haas Grotesk Text Pro" panose="020B0504020202020204" pitchFamily="34" charset="0"/>
          </a:endParaRPr>
        </a:p>
      </dgm:t>
    </dgm:pt>
    <dgm:pt modelId="{23DB6DBC-F432-43D6-A077-4986C1EC2B20}" type="sibTrans" cxnId="{32F8E0CE-7C6C-436E-8592-C84BB2789A65}">
      <dgm:prSet/>
      <dgm:spPr>
        <a:solidFill>
          <a:srgbClr val="D0D0D0"/>
        </a:solidFill>
      </dgm:spPr>
      <dgm:t>
        <a:bodyPr/>
        <a:lstStyle/>
        <a:p>
          <a:endParaRPr lang="en-US" dirty="0">
            <a:latin typeface="Neue Haas Grotesk Text Pro" panose="020B0504020202020204" pitchFamily="34" charset="0"/>
          </a:endParaRPr>
        </a:p>
      </dgm:t>
    </dgm:pt>
    <dgm:pt modelId="{39A855B7-4F2E-4A9C-98BA-A986006BD040}">
      <dgm:prSet custT="1"/>
      <dgm:spPr>
        <a:solidFill>
          <a:srgbClr val="203864"/>
        </a:solidFill>
      </dgm:spPr>
      <dgm: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February-March </a:t>
          </a:r>
        </a:p>
        <a:p>
          <a:pPr marL="0" lvl="0" algn="ctr" defTabSz="488950">
            <a:lnSpc>
              <a:spcPct val="90000"/>
            </a:lnSpc>
            <a:spcBef>
              <a:spcPct val="0"/>
            </a:spcBef>
            <a:spcAft>
              <a:spcPts val="0"/>
            </a:spcAft>
            <a:buNone/>
          </a:pPr>
          <a:r>
            <a:rPr lang="en-US" sz="1100" kern="1200" dirty="0">
              <a:solidFill>
                <a:schemeClr val="bg1"/>
              </a:solidFill>
              <a:latin typeface="Neue Haas Grotesk Text Pro" panose="020B0504020202020204" pitchFamily="34" charset="0"/>
            </a:rPr>
            <a:t>Plan &amp; Host Site Visit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Site Visit Team (SVT) Submits Report</a:t>
          </a:r>
        </a:p>
      </dgm:t>
    </dgm:pt>
    <dgm:pt modelId="{FF9EBB2D-C4AE-45F1-9100-4F2B70FC44A5}" type="parTrans" cxnId="{DB164DDA-23DD-4283-97A9-DC8A84EB0AF7}">
      <dgm:prSet/>
      <dgm:spPr/>
      <dgm:t>
        <a:bodyPr/>
        <a:lstStyle/>
        <a:p>
          <a:endParaRPr lang="en-US">
            <a:latin typeface="Neue Haas Grotesk Text Pro" panose="020B0504020202020204" pitchFamily="34" charset="0"/>
          </a:endParaRPr>
        </a:p>
      </dgm:t>
    </dgm:pt>
    <dgm:pt modelId="{8B718EBC-A751-4A6E-9178-9705738C56E7}" type="sibTrans" cxnId="{DB164DDA-23DD-4283-97A9-DC8A84EB0AF7}">
      <dgm:prSet/>
      <dgm:spPr>
        <a:solidFill>
          <a:srgbClr val="D0D0D0"/>
        </a:solidFill>
      </dgm:spPr>
      <dgm:t>
        <a:bodyPr/>
        <a:lstStyle/>
        <a:p>
          <a:endParaRPr lang="en-US" dirty="0">
            <a:latin typeface="Neue Haas Grotesk Text Pro" panose="020B0504020202020204" pitchFamily="34" charset="0"/>
          </a:endParaRPr>
        </a:p>
      </dgm:t>
    </dgm:pt>
    <dgm:pt modelId="{49238682-33CC-449B-AD59-3D2808E97249}">
      <dgm:prSet custT="1"/>
      <dgm:spPr>
        <a:solidFill>
          <a:srgbClr val="203864"/>
        </a:solidFill>
      </dgm:spPr>
      <dgm:t>
        <a:bodyPr/>
        <a:lstStyle/>
        <a:p>
          <a:pPr>
            <a:spcAft>
              <a:spcPts val="43"/>
            </a:spcAft>
          </a:pPr>
          <a:r>
            <a:rPr lang="en-US" sz="1400" b="1" kern="1200" dirty="0">
              <a:solidFill>
                <a:schemeClr val="bg1"/>
              </a:solidFill>
              <a:latin typeface="Neue Haas Grotesk Text Pro" panose="020B0504020202020204" pitchFamily="34" charset="0"/>
              <a:ea typeface="+mn-ea"/>
              <a:cs typeface="+mn-cs"/>
            </a:rPr>
            <a:t>April-May</a:t>
          </a:r>
          <a:r>
            <a:rPr lang="en-US" sz="1100" kern="1200" dirty="0">
              <a:solidFill>
                <a:schemeClr val="bg1"/>
              </a:solidFill>
              <a:latin typeface="Neue Haas Grotesk Text Pro" panose="020B0504020202020204" pitchFamily="34" charset="0"/>
            </a:rPr>
            <a:t> </a:t>
          </a:r>
        </a:p>
        <a:p>
          <a:pPr>
            <a:spcAft>
              <a:spcPts val="43"/>
            </a:spcAft>
          </a:pPr>
          <a:r>
            <a:rPr lang="en-US" sz="1100" kern="1200" dirty="0">
              <a:solidFill>
                <a:schemeClr val="bg1"/>
              </a:solidFill>
              <a:latin typeface="Neue Haas Grotesk Text Pro" panose="020B0504020202020204" pitchFamily="34" charset="0"/>
            </a:rPr>
            <a:t>Program Response to the Site Visit Report (optional)</a:t>
          </a:r>
        </a:p>
        <a:p>
          <a:pPr>
            <a:spcAft>
              <a:spcPct val="35000"/>
            </a:spcAft>
          </a:pPr>
          <a:r>
            <a:rPr lang="en-US" sz="1100" kern="1200" dirty="0">
              <a:solidFill>
                <a:schemeClr val="bg1"/>
              </a:solidFill>
              <a:latin typeface="Neue Haas Grotesk Text Pro" panose="020B0504020202020204" pitchFamily="34" charset="0"/>
            </a:rPr>
            <a:t>Program Outreach to the COPRA Liaison</a:t>
          </a:r>
        </a:p>
      </dgm:t>
    </dgm:pt>
    <dgm:pt modelId="{24938554-3396-4E91-B06D-1D7B74E8F7A2}" type="parTrans" cxnId="{45BC22D3-70D1-4D87-97E0-3E926D72E8FC}">
      <dgm:prSet/>
      <dgm:spPr/>
      <dgm:t>
        <a:bodyPr/>
        <a:lstStyle/>
        <a:p>
          <a:endParaRPr lang="en-US">
            <a:latin typeface="Neue Haas Grotesk Text Pro" panose="020B0504020202020204" pitchFamily="34" charset="0"/>
          </a:endParaRPr>
        </a:p>
      </dgm:t>
    </dgm:pt>
    <dgm:pt modelId="{64B37201-3878-4EF4-BDFD-A9D29DF02181}" type="sibTrans" cxnId="{45BC22D3-70D1-4D87-97E0-3E926D72E8FC}">
      <dgm:prSet/>
      <dgm:spPr>
        <a:solidFill>
          <a:srgbClr val="D0D0D0"/>
        </a:solidFill>
      </dgm:spPr>
      <dgm:t>
        <a:bodyPr/>
        <a:lstStyle/>
        <a:p>
          <a:endParaRPr lang="en-US" dirty="0">
            <a:latin typeface="Neue Haas Grotesk Text Pro" panose="020B0504020202020204" pitchFamily="34" charset="0"/>
          </a:endParaRPr>
        </a:p>
      </dgm:t>
    </dgm:pt>
    <dgm:pt modelId="{D9C461CA-448E-4115-B467-7FAD0A18D0C1}">
      <dgm:prSet custT="1"/>
      <dgm:spPr>
        <a:solidFill>
          <a:srgbClr val="203864"/>
        </a:solidFill>
      </dgm:spPr>
      <dgm: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June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COPRA Final Action</a:t>
          </a:r>
        </a:p>
      </dgm:t>
    </dgm:pt>
    <dgm:pt modelId="{D03DDE99-CA90-4B32-BBA4-DDBAB4901C21}" type="parTrans" cxnId="{C98A68D9-1120-4842-B8BC-3C1DDC698878}">
      <dgm:prSet/>
      <dgm:spPr/>
      <dgm:t>
        <a:bodyPr/>
        <a:lstStyle/>
        <a:p>
          <a:endParaRPr lang="en-US">
            <a:latin typeface="Neue Haas Grotesk Text Pro" panose="020B0504020202020204" pitchFamily="34" charset="0"/>
          </a:endParaRPr>
        </a:p>
      </dgm:t>
    </dgm:pt>
    <dgm:pt modelId="{FA67DF21-DE40-4993-BBB8-65CFB08156BA}" type="sibTrans" cxnId="{C98A68D9-1120-4842-B8BC-3C1DDC698878}">
      <dgm:prSet/>
      <dgm:spPr>
        <a:solidFill>
          <a:srgbClr val="D0D0D0"/>
        </a:solidFill>
      </dgm:spPr>
      <dgm:t>
        <a:bodyPr/>
        <a:lstStyle/>
        <a:p>
          <a:endParaRPr lang="en-US" dirty="0">
            <a:latin typeface="Neue Haas Grotesk Text Pro" panose="020B0504020202020204" pitchFamily="34" charset="0"/>
          </a:endParaRPr>
        </a:p>
      </dgm:t>
    </dgm:pt>
    <dgm:pt modelId="{784C8FF8-383B-4EEC-BD6A-A228347E4B22}">
      <dgm:prSet custT="1"/>
      <dgm:spPr>
        <a:solidFill>
          <a:srgbClr val="203864"/>
        </a:solidFill>
      </dgm:spPr>
      <dgm: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July </a:t>
          </a:r>
        </a:p>
        <a:p>
          <a:pPr marL="0" lvl="0" indent="0" algn="ctr" defTabSz="622300">
            <a:lnSpc>
              <a:spcPct val="90000"/>
            </a:lnSpc>
            <a:spcBef>
              <a:spcPct val="0"/>
            </a:spcBef>
            <a:spcAft>
              <a:spcPct val="35000"/>
            </a:spcAft>
            <a:buNone/>
          </a:pPr>
          <a:r>
            <a:rPr lang="en-US" sz="1100" b="0" kern="1200" dirty="0">
              <a:solidFill>
                <a:schemeClr val="bg1"/>
              </a:solidFill>
              <a:latin typeface="Neue Haas Grotesk Text Pro" panose="020B0504020202020204" pitchFamily="34" charset="0"/>
              <a:ea typeface="+mn-ea"/>
              <a:cs typeface="+mn-cs"/>
            </a:rPr>
            <a:t>Accreditation</a:t>
          </a:r>
          <a:r>
            <a:rPr lang="en-US" sz="1400" b="1" kern="1200" dirty="0">
              <a:solidFill>
                <a:schemeClr val="bg1"/>
              </a:solidFill>
              <a:latin typeface="Neue Haas Grotesk Text Pro" panose="020B0504020202020204" pitchFamily="34" charset="0"/>
              <a:ea typeface="+mn-ea"/>
              <a:cs typeface="+mn-cs"/>
            </a:rPr>
            <a:t> </a:t>
          </a:r>
          <a:r>
            <a:rPr lang="en-US" sz="1100" kern="1200" dirty="0">
              <a:solidFill>
                <a:schemeClr val="bg1"/>
              </a:solidFill>
              <a:latin typeface="Neue Haas Grotesk Text Pro" panose="020B0504020202020204" pitchFamily="34" charset="0"/>
            </a:rPr>
            <a:t>Decisions Announced</a:t>
          </a:r>
        </a:p>
      </dgm:t>
    </dgm:pt>
    <dgm:pt modelId="{2CB1830D-95ED-46AA-B435-C28E56D85BA0}" type="parTrans" cxnId="{4ED99AF4-B10C-48C3-9291-0DF83A97DE96}">
      <dgm:prSet/>
      <dgm:spPr/>
      <dgm:t>
        <a:bodyPr/>
        <a:lstStyle/>
        <a:p>
          <a:endParaRPr lang="en-US">
            <a:latin typeface="Neue Haas Grotesk Text Pro" panose="020B0504020202020204" pitchFamily="34" charset="0"/>
          </a:endParaRPr>
        </a:p>
      </dgm:t>
    </dgm:pt>
    <dgm:pt modelId="{9739F3AE-7C66-45CA-8661-689742677B18}" type="sibTrans" cxnId="{4ED99AF4-B10C-48C3-9291-0DF83A97DE96}">
      <dgm:prSet/>
      <dgm:spPr/>
      <dgm:t>
        <a:bodyPr/>
        <a:lstStyle/>
        <a:p>
          <a:endParaRPr lang="en-US">
            <a:latin typeface="Neue Haas Grotesk Text Pro" panose="020B0504020202020204" pitchFamily="34" charset="0"/>
          </a:endParaRPr>
        </a:p>
      </dgm:t>
    </dgm:pt>
    <dgm:pt modelId="{071AC560-9C33-4A1A-8551-13C6169F1AF4}" type="pres">
      <dgm:prSet presAssocID="{996DE7DC-60FE-4632-BEE8-08C15FD4A76A}" presName="diagram" presStyleCnt="0">
        <dgm:presLayoutVars>
          <dgm:dir/>
          <dgm:resizeHandles val="exact"/>
        </dgm:presLayoutVars>
      </dgm:prSet>
      <dgm:spPr/>
    </dgm:pt>
    <dgm:pt modelId="{54539564-0E1E-47FF-83A8-D960ECB42B66}" type="pres">
      <dgm:prSet presAssocID="{5CE4220F-EAB8-48B0-9B85-13302434CEEF}" presName="node" presStyleLbl="node1" presStyleIdx="0" presStyleCnt="8">
        <dgm:presLayoutVars>
          <dgm:bulletEnabled val="1"/>
        </dgm:presLayoutVars>
      </dgm:prSet>
      <dgm:spPr/>
    </dgm:pt>
    <dgm:pt modelId="{315129EB-8E87-4D5E-BAC8-D2DA7784C4C1}" type="pres">
      <dgm:prSet presAssocID="{F7CEF633-AF73-4D4C-8D39-AEC9E122A230}" presName="sibTrans" presStyleLbl="sibTrans2D1" presStyleIdx="0" presStyleCnt="7"/>
      <dgm:spPr/>
    </dgm:pt>
    <dgm:pt modelId="{42602018-98B5-486C-B606-C76273B31B47}" type="pres">
      <dgm:prSet presAssocID="{F7CEF633-AF73-4D4C-8D39-AEC9E122A230}" presName="connectorText" presStyleLbl="sibTrans2D1" presStyleIdx="0" presStyleCnt="7"/>
      <dgm:spPr/>
    </dgm:pt>
    <dgm:pt modelId="{682A0073-6B9B-445B-A169-16DEBC338095}" type="pres">
      <dgm:prSet presAssocID="{2B3F2FC0-257D-471B-B0D8-5DA66D09FE06}" presName="node" presStyleLbl="node1" presStyleIdx="1" presStyleCnt="8">
        <dgm:presLayoutVars>
          <dgm:bulletEnabled val="1"/>
        </dgm:presLayoutVars>
      </dgm:prSet>
      <dgm:spPr/>
    </dgm:pt>
    <dgm:pt modelId="{2ABD2D35-AA10-4A78-BF17-872FC997CB3E}" type="pres">
      <dgm:prSet presAssocID="{2C7534B2-47AB-4B24-B9F3-8EA7F734A8E8}" presName="sibTrans" presStyleLbl="sibTrans2D1" presStyleIdx="1" presStyleCnt="7"/>
      <dgm:spPr/>
    </dgm:pt>
    <dgm:pt modelId="{888B6BC2-E9AC-47DB-BB60-71AE74EEF3C9}" type="pres">
      <dgm:prSet presAssocID="{2C7534B2-47AB-4B24-B9F3-8EA7F734A8E8}" presName="connectorText" presStyleLbl="sibTrans2D1" presStyleIdx="1" presStyleCnt="7"/>
      <dgm:spPr/>
    </dgm:pt>
    <dgm:pt modelId="{6AC83D5D-3F91-4037-A20A-C566249A8DD6}" type="pres">
      <dgm:prSet presAssocID="{11472426-A7AF-46D9-A4EC-F16DC61BC6C3}" presName="node" presStyleLbl="node1" presStyleIdx="2" presStyleCnt="8">
        <dgm:presLayoutVars>
          <dgm:bulletEnabled val="1"/>
        </dgm:presLayoutVars>
      </dgm:prSet>
      <dgm:spPr/>
    </dgm:pt>
    <dgm:pt modelId="{C0A56A03-8F28-43E2-8C4E-A04F0EAE73C8}" type="pres">
      <dgm:prSet presAssocID="{73ADF01D-BADC-4F7E-814B-ADA9548DA6B7}" presName="sibTrans" presStyleLbl="sibTrans2D1" presStyleIdx="2" presStyleCnt="7"/>
      <dgm:spPr/>
    </dgm:pt>
    <dgm:pt modelId="{7C35EED9-656D-4520-9744-92915BEC0204}" type="pres">
      <dgm:prSet presAssocID="{73ADF01D-BADC-4F7E-814B-ADA9548DA6B7}" presName="connectorText" presStyleLbl="sibTrans2D1" presStyleIdx="2" presStyleCnt="7"/>
      <dgm:spPr/>
    </dgm:pt>
    <dgm:pt modelId="{024BDB3B-113F-4D5D-9690-542940CF3F0D}" type="pres">
      <dgm:prSet presAssocID="{210D3C53-9C55-4FB0-B5A9-D72BC4D78E19}" presName="node" presStyleLbl="node1" presStyleIdx="3" presStyleCnt="8">
        <dgm:presLayoutVars>
          <dgm:bulletEnabled val="1"/>
        </dgm:presLayoutVars>
      </dgm:prSet>
      <dgm:spPr/>
    </dgm:pt>
    <dgm:pt modelId="{A8D228CA-9B0E-4580-8B65-308924A9C02E}" type="pres">
      <dgm:prSet presAssocID="{23DB6DBC-F432-43D6-A077-4986C1EC2B20}" presName="sibTrans" presStyleLbl="sibTrans2D1" presStyleIdx="3" presStyleCnt="7"/>
      <dgm:spPr/>
    </dgm:pt>
    <dgm:pt modelId="{4C1D0600-A29C-45AB-A409-135338936D0E}" type="pres">
      <dgm:prSet presAssocID="{23DB6DBC-F432-43D6-A077-4986C1EC2B20}" presName="connectorText" presStyleLbl="sibTrans2D1" presStyleIdx="3" presStyleCnt="7"/>
      <dgm:spPr/>
    </dgm:pt>
    <dgm:pt modelId="{47EB75B9-967E-468E-83A0-5E6C85E1021B}" type="pres">
      <dgm:prSet presAssocID="{39A855B7-4F2E-4A9C-98BA-A986006BD040}" presName="node" presStyleLbl="node1" presStyleIdx="4" presStyleCnt="8">
        <dgm:presLayoutVars>
          <dgm:bulletEnabled val="1"/>
        </dgm:presLayoutVars>
      </dgm:prSet>
      <dgm:spPr/>
    </dgm:pt>
    <dgm:pt modelId="{538857E3-700A-4D73-80CF-443043545D54}" type="pres">
      <dgm:prSet presAssocID="{8B718EBC-A751-4A6E-9178-9705738C56E7}" presName="sibTrans" presStyleLbl="sibTrans2D1" presStyleIdx="4" presStyleCnt="7"/>
      <dgm:spPr/>
    </dgm:pt>
    <dgm:pt modelId="{2FDA1BA4-2BBA-49D7-BE8C-1A2752BABAAA}" type="pres">
      <dgm:prSet presAssocID="{8B718EBC-A751-4A6E-9178-9705738C56E7}" presName="connectorText" presStyleLbl="sibTrans2D1" presStyleIdx="4" presStyleCnt="7"/>
      <dgm:spPr/>
    </dgm:pt>
    <dgm:pt modelId="{51E9272D-1C51-42A9-95DA-8B8F3A54D611}" type="pres">
      <dgm:prSet presAssocID="{49238682-33CC-449B-AD59-3D2808E97249}" presName="node" presStyleLbl="node1" presStyleIdx="5" presStyleCnt="8">
        <dgm:presLayoutVars>
          <dgm:bulletEnabled val="1"/>
        </dgm:presLayoutVars>
      </dgm:prSet>
      <dgm:spPr/>
    </dgm:pt>
    <dgm:pt modelId="{D775B3C8-8FCD-4A9A-8010-430EE13CAD3B}" type="pres">
      <dgm:prSet presAssocID="{64B37201-3878-4EF4-BDFD-A9D29DF02181}" presName="sibTrans" presStyleLbl="sibTrans2D1" presStyleIdx="5" presStyleCnt="7"/>
      <dgm:spPr/>
    </dgm:pt>
    <dgm:pt modelId="{72471E61-C504-42A7-9A0E-0B534F00403E}" type="pres">
      <dgm:prSet presAssocID="{64B37201-3878-4EF4-BDFD-A9D29DF02181}" presName="connectorText" presStyleLbl="sibTrans2D1" presStyleIdx="5" presStyleCnt="7"/>
      <dgm:spPr/>
    </dgm:pt>
    <dgm:pt modelId="{5AA1FA40-381D-4E45-B3B9-CA0111165F6D}" type="pres">
      <dgm:prSet presAssocID="{D9C461CA-448E-4115-B467-7FAD0A18D0C1}" presName="node" presStyleLbl="node1" presStyleIdx="6" presStyleCnt="8">
        <dgm:presLayoutVars>
          <dgm:bulletEnabled val="1"/>
        </dgm:presLayoutVars>
      </dgm:prSet>
      <dgm:spPr/>
    </dgm:pt>
    <dgm:pt modelId="{849A3144-C7F3-4A9C-B7CA-05A020E5AE86}" type="pres">
      <dgm:prSet presAssocID="{FA67DF21-DE40-4993-BBB8-65CFB08156BA}" presName="sibTrans" presStyleLbl="sibTrans2D1" presStyleIdx="6" presStyleCnt="7"/>
      <dgm:spPr/>
    </dgm:pt>
    <dgm:pt modelId="{F3B53688-4AC6-4D04-A1AD-2E5DBA87B42A}" type="pres">
      <dgm:prSet presAssocID="{FA67DF21-DE40-4993-BBB8-65CFB08156BA}" presName="connectorText" presStyleLbl="sibTrans2D1" presStyleIdx="6" presStyleCnt="7"/>
      <dgm:spPr/>
    </dgm:pt>
    <dgm:pt modelId="{BADD34F0-FBC5-4E77-B8E0-460EE895C5CB}" type="pres">
      <dgm:prSet presAssocID="{784C8FF8-383B-4EEC-BD6A-A228347E4B22}" presName="node" presStyleLbl="node1" presStyleIdx="7" presStyleCnt="8">
        <dgm:presLayoutVars>
          <dgm:bulletEnabled val="1"/>
        </dgm:presLayoutVars>
      </dgm:prSet>
      <dgm:spPr/>
    </dgm:pt>
  </dgm:ptLst>
  <dgm:cxnLst>
    <dgm:cxn modelId="{151FD802-3B7E-4985-9C67-442271A68C70}" type="presOf" srcId="{F7CEF633-AF73-4D4C-8D39-AEC9E122A230}" destId="{315129EB-8E87-4D5E-BAC8-D2DA7784C4C1}" srcOrd="0" destOrd="0" presId="urn:microsoft.com/office/officeart/2005/8/layout/process5"/>
    <dgm:cxn modelId="{8C24EF06-2AA0-40BB-849C-2D9D5147683C}" type="presOf" srcId="{23DB6DBC-F432-43D6-A077-4986C1EC2B20}" destId="{4C1D0600-A29C-45AB-A409-135338936D0E}" srcOrd="1" destOrd="0" presId="urn:microsoft.com/office/officeart/2005/8/layout/process5"/>
    <dgm:cxn modelId="{5408D614-01E1-4C37-9B32-771DCAB65300}" type="presOf" srcId="{11472426-A7AF-46D9-A4EC-F16DC61BC6C3}" destId="{6AC83D5D-3F91-4037-A20A-C566249A8DD6}" srcOrd="0" destOrd="0" presId="urn:microsoft.com/office/officeart/2005/8/layout/process5"/>
    <dgm:cxn modelId="{194E0B18-0FC7-4C2B-A247-B494093D4BCA}" type="presOf" srcId="{8B718EBC-A751-4A6E-9178-9705738C56E7}" destId="{2FDA1BA4-2BBA-49D7-BE8C-1A2752BABAAA}" srcOrd="1" destOrd="0" presId="urn:microsoft.com/office/officeart/2005/8/layout/process5"/>
    <dgm:cxn modelId="{3AC9611B-DFCC-4C1A-94B0-829EA2981F46}" type="presOf" srcId="{49238682-33CC-449B-AD59-3D2808E97249}" destId="{51E9272D-1C51-42A9-95DA-8B8F3A54D611}" srcOrd="0" destOrd="0" presId="urn:microsoft.com/office/officeart/2005/8/layout/process5"/>
    <dgm:cxn modelId="{60FF1C2F-27B0-4402-9F7F-D38D342331A9}" type="presOf" srcId="{996DE7DC-60FE-4632-BEE8-08C15FD4A76A}" destId="{071AC560-9C33-4A1A-8551-13C6169F1AF4}" srcOrd="0" destOrd="0" presId="urn:microsoft.com/office/officeart/2005/8/layout/process5"/>
    <dgm:cxn modelId="{25F44635-D2D5-476A-999A-F47B205A8D03}" type="presOf" srcId="{64B37201-3878-4EF4-BDFD-A9D29DF02181}" destId="{D775B3C8-8FCD-4A9A-8010-430EE13CAD3B}" srcOrd="0" destOrd="0" presId="urn:microsoft.com/office/officeart/2005/8/layout/process5"/>
    <dgm:cxn modelId="{9A356639-8421-4972-9175-7F115F4D6FA3}" type="presOf" srcId="{2C7534B2-47AB-4B24-B9F3-8EA7F734A8E8}" destId="{2ABD2D35-AA10-4A78-BF17-872FC997CB3E}" srcOrd="0" destOrd="0" presId="urn:microsoft.com/office/officeart/2005/8/layout/process5"/>
    <dgm:cxn modelId="{D34BF53A-AFF5-4862-86F6-DD3C8FAF07BD}" type="presOf" srcId="{2C7534B2-47AB-4B24-B9F3-8EA7F734A8E8}" destId="{888B6BC2-E9AC-47DB-BB60-71AE74EEF3C9}" srcOrd="1" destOrd="0" presId="urn:microsoft.com/office/officeart/2005/8/layout/process5"/>
    <dgm:cxn modelId="{9DEE4460-E714-4B1E-BE4F-33D2C2C8669D}" srcId="{996DE7DC-60FE-4632-BEE8-08C15FD4A76A}" destId="{2B3F2FC0-257D-471B-B0D8-5DA66D09FE06}" srcOrd="1" destOrd="0" parTransId="{D378E15B-5F30-4E25-9F7C-E228286EEA6D}" sibTransId="{2C7534B2-47AB-4B24-B9F3-8EA7F734A8E8}"/>
    <dgm:cxn modelId="{029D5341-8D9A-4B98-8EE7-156F3316B56B}" type="presOf" srcId="{8B718EBC-A751-4A6E-9178-9705738C56E7}" destId="{538857E3-700A-4D73-80CF-443043545D54}" srcOrd="0" destOrd="0" presId="urn:microsoft.com/office/officeart/2005/8/layout/process5"/>
    <dgm:cxn modelId="{52FCFE44-FCD7-41FC-8FEB-B2A71D39AE41}" type="presOf" srcId="{39A855B7-4F2E-4A9C-98BA-A986006BD040}" destId="{47EB75B9-967E-468E-83A0-5E6C85E1021B}" srcOrd="0" destOrd="0" presId="urn:microsoft.com/office/officeart/2005/8/layout/process5"/>
    <dgm:cxn modelId="{F0B26E46-0CE0-4572-AED6-962664B0BD80}" type="presOf" srcId="{D9C461CA-448E-4115-B467-7FAD0A18D0C1}" destId="{5AA1FA40-381D-4E45-B3B9-CA0111165F6D}" srcOrd="0" destOrd="0" presId="urn:microsoft.com/office/officeart/2005/8/layout/process5"/>
    <dgm:cxn modelId="{91FB034A-2BC4-4148-B7F9-22B1CCF100E8}" type="presOf" srcId="{73ADF01D-BADC-4F7E-814B-ADA9548DA6B7}" destId="{7C35EED9-656D-4520-9744-92915BEC0204}" srcOrd="1" destOrd="0" presId="urn:microsoft.com/office/officeart/2005/8/layout/process5"/>
    <dgm:cxn modelId="{EB57424A-DBDD-45FF-861A-542F997A772E}" type="presOf" srcId="{784C8FF8-383B-4EEC-BD6A-A228347E4B22}" destId="{BADD34F0-FBC5-4E77-B8E0-460EE895C5CB}" srcOrd="0" destOrd="0" presId="urn:microsoft.com/office/officeart/2005/8/layout/process5"/>
    <dgm:cxn modelId="{21CFE86A-59BB-48DA-84BB-482293AE3F11}" type="presOf" srcId="{FA67DF21-DE40-4993-BBB8-65CFB08156BA}" destId="{F3B53688-4AC6-4D04-A1AD-2E5DBA87B42A}" srcOrd="1" destOrd="0" presId="urn:microsoft.com/office/officeart/2005/8/layout/process5"/>
    <dgm:cxn modelId="{17EE5B6B-5585-4574-8DA0-DFCA017E3517}" type="presOf" srcId="{23DB6DBC-F432-43D6-A077-4986C1EC2B20}" destId="{A8D228CA-9B0E-4580-8B65-308924A9C02E}" srcOrd="0" destOrd="0" presId="urn:microsoft.com/office/officeart/2005/8/layout/process5"/>
    <dgm:cxn modelId="{7683A370-731F-4885-ACE6-D1B7ABCA9975}" srcId="{996DE7DC-60FE-4632-BEE8-08C15FD4A76A}" destId="{11472426-A7AF-46D9-A4EC-F16DC61BC6C3}" srcOrd="2" destOrd="0" parTransId="{021D0AA8-65CF-4DAA-8160-4B5F4DE7D014}" sibTransId="{73ADF01D-BADC-4F7E-814B-ADA9548DA6B7}"/>
    <dgm:cxn modelId="{1A52AF52-D9DE-42AC-B86A-DD35A5097CD9}" srcId="{996DE7DC-60FE-4632-BEE8-08C15FD4A76A}" destId="{5CE4220F-EAB8-48B0-9B85-13302434CEEF}" srcOrd="0" destOrd="0" parTransId="{BD11B67C-37D3-433E-9ABB-2AE0DD519B68}" sibTransId="{F7CEF633-AF73-4D4C-8D39-AEC9E122A230}"/>
    <dgm:cxn modelId="{4C025357-58DE-479E-B90E-10FAFE2FEF63}" type="presOf" srcId="{64B37201-3878-4EF4-BDFD-A9D29DF02181}" destId="{72471E61-C504-42A7-9A0E-0B534F00403E}" srcOrd="1" destOrd="0" presId="urn:microsoft.com/office/officeart/2005/8/layout/process5"/>
    <dgm:cxn modelId="{5A90C67F-09E7-401C-B9F8-91824193A524}" type="presOf" srcId="{FA67DF21-DE40-4993-BBB8-65CFB08156BA}" destId="{849A3144-C7F3-4A9C-B7CA-05A020E5AE86}" srcOrd="0" destOrd="0" presId="urn:microsoft.com/office/officeart/2005/8/layout/process5"/>
    <dgm:cxn modelId="{C9ED1894-8592-43EC-8D64-68ACA6BBC837}" type="presOf" srcId="{73ADF01D-BADC-4F7E-814B-ADA9548DA6B7}" destId="{C0A56A03-8F28-43E2-8C4E-A04F0EAE73C8}" srcOrd="0" destOrd="0" presId="urn:microsoft.com/office/officeart/2005/8/layout/process5"/>
    <dgm:cxn modelId="{89C06ECB-24CA-4E19-81C5-2F436DB05370}" type="presOf" srcId="{5CE4220F-EAB8-48B0-9B85-13302434CEEF}" destId="{54539564-0E1E-47FF-83A8-D960ECB42B66}" srcOrd="0" destOrd="0" presId="urn:microsoft.com/office/officeart/2005/8/layout/process5"/>
    <dgm:cxn modelId="{32F8E0CE-7C6C-436E-8592-C84BB2789A65}" srcId="{996DE7DC-60FE-4632-BEE8-08C15FD4A76A}" destId="{210D3C53-9C55-4FB0-B5A9-D72BC4D78E19}" srcOrd="3" destOrd="0" parTransId="{1E3C4D47-3535-47FD-A547-5A15ACCADABC}" sibTransId="{23DB6DBC-F432-43D6-A077-4986C1EC2B20}"/>
    <dgm:cxn modelId="{45BC22D3-70D1-4D87-97E0-3E926D72E8FC}" srcId="{996DE7DC-60FE-4632-BEE8-08C15FD4A76A}" destId="{49238682-33CC-449B-AD59-3D2808E97249}" srcOrd="5" destOrd="0" parTransId="{24938554-3396-4E91-B06D-1D7B74E8F7A2}" sibTransId="{64B37201-3878-4EF4-BDFD-A9D29DF02181}"/>
    <dgm:cxn modelId="{C98A68D9-1120-4842-B8BC-3C1DDC698878}" srcId="{996DE7DC-60FE-4632-BEE8-08C15FD4A76A}" destId="{D9C461CA-448E-4115-B467-7FAD0A18D0C1}" srcOrd="6" destOrd="0" parTransId="{D03DDE99-CA90-4B32-BBA4-DDBAB4901C21}" sibTransId="{FA67DF21-DE40-4993-BBB8-65CFB08156BA}"/>
    <dgm:cxn modelId="{DB164DDA-23DD-4283-97A9-DC8A84EB0AF7}" srcId="{996DE7DC-60FE-4632-BEE8-08C15FD4A76A}" destId="{39A855B7-4F2E-4A9C-98BA-A986006BD040}" srcOrd="4" destOrd="0" parTransId="{FF9EBB2D-C4AE-45F1-9100-4F2B70FC44A5}" sibTransId="{8B718EBC-A751-4A6E-9178-9705738C56E7}"/>
    <dgm:cxn modelId="{8D62BDDE-BE00-4DA0-9B18-DBC9E440B1C2}" type="presOf" srcId="{210D3C53-9C55-4FB0-B5A9-D72BC4D78E19}" destId="{024BDB3B-113F-4D5D-9690-542940CF3F0D}" srcOrd="0" destOrd="0" presId="urn:microsoft.com/office/officeart/2005/8/layout/process5"/>
    <dgm:cxn modelId="{2F03DEE4-DA4B-4F1C-B27A-E85AE941CE3F}" type="presOf" srcId="{2B3F2FC0-257D-471B-B0D8-5DA66D09FE06}" destId="{682A0073-6B9B-445B-A169-16DEBC338095}" srcOrd="0" destOrd="0" presId="urn:microsoft.com/office/officeart/2005/8/layout/process5"/>
    <dgm:cxn modelId="{FE19F3EA-9CBE-4DB1-9BC7-B75F20803F5D}" type="presOf" srcId="{F7CEF633-AF73-4D4C-8D39-AEC9E122A230}" destId="{42602018-98B5-486C-B606-C76273B31B47}" srcOrd="1" destOrd="0" presId="urn:microsoft.com/office/officeart/2005/8/layout/process5"/>
    <dgm:cxn modelId="{4ED99AF4-B10C-48C3-9291-0DF83A97DE96}" srcId="{996DE7DC-60FE-4632-BEE8-08C15FD4A76A}" destId="{784C8FF8-383B-4EEC-BD6A-A228347E4B22}" srcOrd="7" destOrd="0" parTransId="{2CB1830D-95ED-46AA-B435-C28E56D85BA0}" sibTransId="{9739F3AE-7C66-45CA-8661-689742677B18}"/>
    <dgm:cxn modelId="{306388D3-8FCD-4F80-97CF-6B462FB5CC95}" type="presParOf" srcId="{071AC560-9C33-4A1A-8551-13C6169F1AF4}" destId="{54539564-0E1E-47FF-83A8-D960ECB42B66}" srcOrd="0" destOrd="0" presId="urn:microsoft.com/office/officeart/2005/8/layout/process5"/>
    <dgm:cxn modelId="{330C926E-5620-48D7-857B-9F7324AED171}" type="presParOf" srcId="{071AC560-9C33-4A1A-8551-13C6169F1AF4}" destId="{315129EB-8E87-4D5E-BAC8-D2DA7784C4C1}" srcOrd="1" destOrd="0" presId="urn:microsoft.com/office/officeart/2005/8/layout/process5"/>
    <dgm:cxn modelId="{21C2C0CD-6794-425C-99FA-280CB12F9DDB}" type="presParOf" srcId="{315129EB-8E87-4D5E-BAC8-D2DA7784C4C1}" destId="{42602018-98B5-486C-B606-C76273B31B47}" srcOrd="0" destOrd="0" presId="urn:microsoft.com/office/officeart/2005/8/layout/process5"/>
    <dgm:cxn modelId="{2C5076DE-05D8-4EEB-8923-B40672A12BFA}" type="presParOf" srcId="{071AC560-9C33-4A1A-8551-13C6169F1AF4}" destId="{682A0073-6B9B-445B-A169-16DEBC338095}" srcOrd="2" destOrd="0" presId="urn:microsoft.com/office/officeart/2005/8/layout/process5"/>
    <dgm:cxn modelId="{0A875A2D-79B2-468C-82DD-9C670EF8DB00}" type="presParOf" srcId="{071AC560-9C33-4A1A-8551-13C6169F1AF4}" destId="{2ABD2D35-AA10-4A78-BF17-872FC997CB3E}" srcOrd="3" destOrd="0" presId="urn:microsoft.com/office/officeart/2005/8/layout/process5"/>
    <dgm:cxn modelId="{1379F969-ACD4-4413-AC4E-B7D57D9DA31B}" type="presParOf" srcId="{2ABD2D35-AA10-4A78-BF17-872FC997CB3E}" destId="{888B6BC2-E9AC-47DB-BB60-71AE74EEF3C9}" srcOrd="0" destOrd="0" presId="urn:microsoft.com/office/officeart/2005/8/layout/process5"/>
    <dgm:cxn modelId="{60501A44-B1C2-4030-BF6B-BABA339E8180}" type="presParOf" srcId="{071AC560-9C33-4A1A-8551-13C6169F1AF4}" destId="{6AC83D5D-3F91-4037-A20A-C566249A8DD6}" srcOrd="4" destOrd="0" presId="urn:microsoft.com/office/officeart/2005/8/layout/process5"/>
    <dgm:cxn modelId="{7C6DAC1B-B0F4-494C-94DC-6FFDC2C6145D}" type="presParOf" srcId="{071AC560-9C33-4A1A-8551-13C6169F1AF4}" destId="{C0A56A03-8F28-43E2-8C4E-A04F0EAE73C8}" srcOrd="5" destOrd="0" presId="urn:microsoft.com/office/officeart/2005/8/layout/process5"/>
    <dgm:cxn modelId="{9CE64442-A37F-45AD-BF0D-64007FAC1A10}" type="presParOf" srcId="{C0A56A03-8F28-43E2-8C4E-A04F0EAE73C8}" destId="{7C35EED9-656D-4520-9744-92915BEC0204}" srcOrd="0" destOrd="0" presId="urn:microsoft.com/office/officeart/2005/8/layout/process5"/>
    <dgm:cxn modelId="{A8622A0B-8F64-4628-A9FC-B4B18001EBB9}" type="presParOf" srcId="{071AC560-9C33-4A1A-8551-13C6169F1AF4}" destId="{024BDB3B-113F-4D5D-9690-542940CF3F0D}" srcOrd="6" destOrd="0" presId="urn:microsoft.com/office/officeart/2005/8/layout/process5"/>
    <dgm:cxn modelId="{0A5EB03F-D28B-4107-9C26-8ABD6FAEF093}" type="presParOf" srcId="{071AC560-9C33-4A1A-8551-13C6169F1AF4}" destId="{A8D228CA-9B0E-4580-8B65-308924A9C02E}" srcOrd="7" destOrd="0" presId="urn:microsoft.com/office/officeart/2005/8/layout/process5"/>
    <dgm:cxn modelId="{BA113129-3705-481A-97DC-C415B3AA9C20}" type="presParOf" srcId="{A8D228CA-9B0E-4580-8B65-308924A9C02E}" destId="{4C1D0600-A29C-45AB-A409-135338936D0E}" srcOrd="0" destOrd="0" presId="urn:microsoft.com/office/officeart/2005/8/layout/process5"/>
    <dgm:cxn modelId="{19CBB321-8A1B-4220-813E-A67F14737B9B}" type="presParOf" srcId="{071AC560-9C33-4A1A-8551-13C6169F1AF4}" destId="{47EB75B9-967E-468E-83A0-5E6C85E1021B}" srcOrd="8" destOrd="0" presId="urn:microsoft.com/office/officeart/2005/8/layout/process5"/>
    <dgm:cxn modelId="{7F9CB52D-EDDA-4C78-9E6C-B9E099B88222}" type="presParOf" srcId="{071AC560-9C33-4A1A-8551-13C6169F1AF4}" destId="{538857E3-700A-4D73-80CF-443043545D54}" srcOrd="9" destOrd="0" presId="urn:microsoft.com/office/officeart/2005/8/layout/process5"/>
    <dgm:cxn modelId="{29AC9D7E-1EE6-485E-ACA3-B6802D2E9575}" type="presParOf" srcId="{538857E3-700A-4D73-80CF-443043545D54}" destId="{2FDA1BA4-2BBA-49D7-BE8C-1A2752BABAAA}" srcOrd="0" destOrd="0" presId="urn:microsoft.com/office/officeart/2005/8/layout/process5"/>
    <dgm:cxn modelId="{7E1584EF-14BE-4D86-AD83-929AC5DE351C}" type="presParOf" srcId="{071AC560-9C33-4A1A-8551-13C6169F1AF4}" destId="{51E9272D-1C51-42A9-95DA-8B8F3A54D611}" srcOrd="10" destOrd="0" presId="urn:microsoft.com/office/officeart/2005/8/layout/process5"/>
    <dgm:cxn modelId="{AB467372-48CB-4C2F-A768-23031A6D56BE}" type="presParOf" srcId="{071AC560-9C33-4A1A-8551-13C6169F1AF4}" destId="{D775B3C8-8FCD-4A9A-8010-430EE13CAD3B}" srcOrd="11" destOrd="0" presId="urn:microsoft.com/office/officeart/2005/8/layout/process5"/>
    <dgm:cxn modelId="{8AF440E1-EC4F-49DA-891B-528294B8F392}" type="presParOf" srcId="{D775B3C8-8FCD-4A9A-8010-430EE13CAD3B}" destId="{72471E61-C504-42A7-9A0E-0B534F00403E}" srcOrd="0" destOrd="0" presId="urn:microsoft.com/office/officeart/2005/8/layout/process5"/>
    <dgm:cxn modelId="{67E578B8-6D3C-4704-A520-59ECB589241E}" type="presParOf" srcId="{071AC560-9C33-4A1A-8551-13C6169F1AF4}" destId="{5AA1FA40-381D-4E45-B3B9-CA0111165F6D}" srcOrd="12" destOrd="0" presId="urn:microsoft.com/office/officeart/2005/8/layout/process5"/>
    <dgm:cxn modelId="{E3035C69-E6D8-4B51-B59A-2E9FA7A5C25E}" type="presParOf" srcId="{071AC560-9C33-4A1A-8551-13C6169F1AF4}" destId="{849A3144-C7F3-4A9C-B7CA-05A020E5AE86}" srcOrd="13" destOrd="0" presId="urn:microsoft.com/office/officeart/2005/8/layout/process5"/>
    <dgm:cxn modelId="{539DD246-3347-47FD-BA2C-5B321FB33503}" type="presParOf" srcId="{849A3144-C7F3-4A9C-B7CA-05A020E5AE86}" destId="{F3B53688-4AC6-4D04-A1AD-2E5DBA87B42A}" srcOrd="0" destOrd="0" presId="urn:microsoft.com/office/officeart/2005/8/layout/process5"/>
    <dgm:cxn modelId="{EA902413-BD6C-489D-8C78-74D044066F94}" type="presParOf" srcId="{071AC560-9C33-4A1A-8551-13C6169F1AF4}" destId="{BADD34F0-FBC5-4E77-B8E0-460EE895C5CB}"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557BFD-1C5F-4BCD-A07E-2B7B4A7571FD}"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n-US"/>
        </a:p>
      </dgm:t>
    </dgm:pt>
    <dgm:pt modelId="{5578DC90-D3FE-4675-BEF2-0A704C966EF8}">
      <dgm:prSet/>
      <dgm:spPr>
        <a:solidFill>
          <a:srgbClr val="A74B40"/>
        </a:solidFill>
      </dgm:spPr>
      <dgm:t>
        <a:bodyPr/>
        <a:lstStyle/>
        <a:p>
          <a:pPr>
            <a:lnSpc>
              <a:spcPct val="100000"/>
            </a:lnSpc>
          </a:pPr>
          <a:r>
            <a:rPr lang="en-US" dirty="0">
              <a:latin typeface="Neue Haas Grotesk Text Pro" panose="020B0504020202020204" pitchFamily="34" charset="0"/>
            </a:rPr>
            <a:t>Seven-year accreditation without monitoring</a:t>
          </a:r>
        </a:p>
      </dgm:t>
    </dgm:pt>
    <dgm:pt modelId="{BF29CBDB-75DA-4D30-9D6B-C38D79664080}" type="parTrans" cxnId="{E14906F7-2350-46DF-A10E-15CD211E6C4D}">
      <dgm:prSet/>
      <dgm:spPr/>
      <dgm:t>
        <a:bodyPr/>
        <a:lstStyle/>
        <a:p>
          <a:pPr>
            <a:lnSpc>
              <a:spcPct val="100000"/>
            </a:lnSpc>
          </a:pPr>
          <a:endParaRPr lang="en-US">
            <a:latin typeface="Neue Haas Grotesk Text Pro" panose="020B0504020202020204" pitchFamily="34" charset="0"/>
          </a:endParaRPr>
        </a:p>
      </dgm:t>
    </dgm:pt>
    <dgm:pt modelId="{FBD01FE1-87C9-4DCC-8F36-29ADD99E8D66}" type="sibTrans" cxnId="{E14906F7-2350-46DF-A10E-15CD211E6C4D}">
      <dgm:prSet/>
      <dgm:spPr/>
      <dgm:t>
        <a:bodyPr/>
        <a:lstStyle/>
        <a:p>
          <a:pPr>
            <a:lnSpc>
              <a:spcPct val="100000"/>
            </a:lnSpc>
          </a:pPr>
          <a:endParaRPr lang="en-US">
            <a:latin typeface="Neue Haas Grotesk Text Pro" panose="020B0504020202020204" pitchFamily="34" charset="0"/>
          </a:endParaRPr>
        </a:p>
      </dgm:t>
    </dgm:pt>
    <dgm:pt modelId="{E45D1C08-F4D9-4344-B0ED-B9677108B08E}">
      <dgm:prSet/>
      <dgm:spPr>
        <a:solidFill>
          <a:srgbClr val="A74B40"/>
        </a:solidFill>
      </dgm:spPr>
      <dgm:t>
        <a:bodyPr/>
        <a:lstStyle/>
        <a:p>
          <a:pPr>
            <a:lnSpc>
              <a:spcPct val="100000"/>
            </a:lnSpc>
          </a:pPr>
          <a:r>
            <a:rPr lang="en-US" dirty="0">
              <a:latin typeface="Neue Haas Grotesk Text Pro" panose="020B0504020202020204" pitchFamily="34" charset="0"/>
            </a:rPr>
            <a:t>Seven-year accreditation with monitoring</a:t>
          </a:r>
        </a:p>
      </dgm:t>
    </dgm:pt>
    <dgm:pt modelId="{74035475-7106-491C-BD30-D2F674F35DB2}" type="parTrans" cxnId="{765AC396-DBD2-4F5B-BC38-ADD263D501DA}">
      <dgm:prSet/>
      <dgm:spPr/>
      <dgm:t>
        <a:bodyPr/>
        <a:lstStyle/>
        <a:p>
          <a:pPr>
            <a:lnSpc>
              <a:spcPct val="100000"/>
            </a:lnSpc>
          </a:pPr>
          <a:endParaRPr lang="en-US">
            <a:latin typeface="Neue Haas Grotesk Text Pro" panose="020B0504020202020204" pitchFamily="34" charset="0"/>
          </a:endParaRPr>
        </a:p>
      </dgm:t>
    </dgm:pt>
    <dgm:pt modelId="{469439D0-4C53-4751-9DB8-DDDA6C0DC8DE}" type="sibTrans" cxnId="{765AC396-DBD2-4F5B-BC38-ADD263D501DA}">
      <dgm:prSet/>
      <dgm:spPr/>
      <dgm:t>
        <a:bodyPr/>
        <a:lstStyle/>
        <a:p>
          <a:pPr>
            <a:lnSpc>
              <a:spcPct val="100000"/>
            </a:lnSpc>
          </a:pPr>
          <a:endParaRPr lang="en-US">
            <a:latin typeface="Neue Haas Grotesk Text Pro" panose="020B0504020202020204" pitchFamily="34" charset="0"/>
          </a:endParaRPr>
        </a:p>
      </dgm:t>
    </dgm:pt>
    <dgm:pt modelId="{8851E907-3619-495D-8902-AAAE18607B20}">
      <dgm:prSet/>
      <dgm:spPr>
        <a:solidFill>
          <a:srgbClr val="A74B40"/>
        </a:solidFill>
      </dgm:spPr>
      <dgm:t>
        <a:bodyPr/>
        <a:lstStyle/>
        <a:p>
          <a:pPr>
            <a:lnSpc>
              <a:spcPct val="100000"/>
            </a:lnSpc>
          </a:pPr>
          <a:r>
            <a:rPr lang="en-US" dirty="0">
              <a:latin typeface="Neue Haas Grotesk Text Pro" panose="020B0504020202020204" pitchFamily="34" charset="0"/>
            </a:rPr>
            <a:t>1- or 2-year deferral</a:t>
          </a:r>
        </a:p>
      </dgm:t>
    </dgm:pt>
    <dgm:pt modelId="{9A4FF4F0-7C4D-484E-86AA-DD59DD13B55A}" type="parTrans" cxnId="{9721E923-E6D1-450C-9672-B4C4040AB4EA}">
      <dgm:prSet/>
      <dgm:spPr/>
      <dgm:t>
        <a:bodyPr/>
        <a:lstStyle/>
        <a:p>
          <a:pPr>
            <a:lnSpc>
              <a:spcPct val="100000"/>
            </a:lnSpc>
          </a:pPr>
          <a:endParaRPr lang="en-US">
            <a:latin typeface="Neue Haas Grotesk Text Pro" panose="020B0504020202020204" pitchFamily="34" charset="0"/>
          </a:endParaRPr>
        </a:p>
      </dgm:t>
    </dgm:pt>
    <dgm:pt modelId="{FC0DD86B-D448-4AE1-90EC-BE0CD6EE0CE4}" type="sibTrans" cxnId="{9721E923-E6D1-450C-9672-B4C4040AB4EA}">
      <dgm:prSet/>
      <dgm:spPr/>
      <dgm:t>
        <a:bodyPr/>
        <a:lstStyle/>
        <a:p>
          <a:pPr>
            <a:lnSpc>
              <a:spcPct val="100000"/>
            </a:lnSpc>
          </a:pPr>
          <a:endParaRPr lang="en-US">
            <a:latin typeface="Neue Haas Grotesk Text Pro" panose="020B0504020202020204" pitchFamily="34" charset="0"/>
          </a:endParaRPr>
        </a:p>
      </dgm:t>
    </dgm:pt>
    <dgm:pt modelId="{8C9B297C-46F6-4715-AFA5-0C8F2D9A4B0D}">
      <dgm:prSet/>
      <dgm:spPr>
        <a:solidFill>
          <a:srgbClr val="E1D0CE"/>
        </a:solidFill>
      </dgm:spPr>
      <dgm:t>
        <a:bodyPr/>
        <a:lstStyle/>
        <a:p>
          <a:pPr>
            <a:lnSpc>
              <a:spcPct val="100000"/>
            </a:lnSpc>
          </a:pPr>
          <a:r>
            <a:rPr lang="en-US" dirty="0">
              <a:solidFill>
                <a:schemeClr val="tx1"/>
              </a:solidFill>
              <a:latin typeface="Neue Haas Grotesk Text Pro" panose="020B0504020202020204" pitchFamily="34" charset="0"/>
            </a:rPr>
            <a:t>CORPA will communicate areas of concern or nonconformance</a:t>
          </a:r>
        </a:p>
      </dgm:t>
    </dgm:pt>
    <dgm:pt modelId="{24A67A22-84C1-42C9-A1AB-F9D4AE8F52C0}" type="parTrans" cxnId="{E55757CC-49A0-42AD-AF5A-5C84D4ED87EF}">
      <dgm:prSet/>
      <dgm:spPr>
        <a:solidFill>
          <a:srgbClr val="E1D0CE"/>
        </a:solidFill>
        <a:ln>
          <a:solidFill>
            <a:srgbClr val="E1D0CE"/>
          </a:solidFill>
        </a:ln>
      </dgm:spPr>
      <dgm:t>
        <a:bodyPr/>
        <a:lstStyle/>
        <a:p>
          <a:pPr>
            <a:lnSpc>
              <a:spcPct val="100000"/>
            </a:lnSpc>
          </a:pPr>
          <a:endParaRPr lang="en-US">
            <a:latin typeface="Neue Haas Grotesk Text Pro" panose="020B0504020202020204" pitchFamily="34" charset="0"/>
          </a:endParaRPr>
        </a:p>
      </dgm:t>
    </dgm:pt>
    <dgm:pt modelId="{AB930A39-5F2D-4176-86E3-0C243078A088}" type="sibTrans" cxnId="{E55757CC-49A0-42AD-AF5A-5C84D4ED87EF}">
      <dgm:prSet/>
      <dgm:spPr/>
      <dgm:t>
        <a:bodyPr/>
        <a:lstStyle/>
        <a:p>
          <a:pPr>
            <a:lnSpc>
              <a:spcPct val="100000"/>
            </a:lnSpc>
          </a:pPr>
          <a:endParaRPr lang="en-US">
            <a:latin typeface="Neue Haas Grotesk Text Pro" panose="020B0504020202020204" pitchFamily="34" charset="0"/>
          </a:endParaRPr>
        </a:p>
      </dgm:t>
    </dgm:pt>
    <dgm:pt modelId="{6DD6A8DA-D4C0-4F58-AAF1-41647B3CCA86}">
      <dgm:prSet/>
      <dgm:spPr>
        <a:solidFill>
          <a:srgbClr val="E1D0CE"/>
        </a:solidFill>
      </dgm:spPr>
      <dgm:t>
        <a:bodyPr/>
        <a:lstStyle/>
        <a:p>
          <a:pPr>
            <a:lnSpc>
              <a:spcPct val="100000"/>
            </a:lnSpc>
          </a:pPr>
          <a:r>
            <a:rPr lang="en-US" dirty="0">
              <a:solidFill>
                <a:schemeClr val="tx1"/>
              </a:solidFill>
              <a:latin typeface="Neue Haas Grotesk Text Pro" panose="020B0504020202020204" pitchFamily="34" charset="0"/>
            </a:rPr>
            <a:t>Program repeats accreditation process</a:t>
          </a:r>
        </a:p>
      </dgm:t>
    </dgm:pt>
    <dgm:pt modelId="{366E2DCA-860B-4C67-9E8F-393B334BAE54}" type="parTrans" cxnId="{5AA62DD8-EEB3-4587-96B4-3E239551C115}">
      <dgm:prSet/>
      <dgm:spPr>
        <a:solidFill>
          <a:srgbClr val="E1D0CE"/>
        </a:solidFill>
        <a:ln>
          <a:solidFill>
            <a:srgbClr val="E1D0CE"/>
          </a:solidFill>
        </a:ln>
      </dgm:spPr>
      <dgm:t>
        <a:bodyPr/>
        <a:lstStyle/>
        <a:p>
          <a:pPr>
            <a:lnSpc>
              <a:spcPct val="100000"/>
            </a:lnSpc>
          </a:pPr>
          <a:endParaRPr lang="en-US">
            <a:latin typeface="Neue Haas Grotesk Text Pro" panose="020B0504020202020204" pitchFamily="34" charset="0"/>
          </a:endParaRPr>
        </a:p>
      </dgm:t>
    </dgm:pt>
    <dgm:pt modelId="{B5295B36-FBEF-43FD-9097-5891ECC505B6}" type="sibTrans" cxnId="{5AA62DD8-EEB3-4587-96B4-3E239551C115}">
      <dgm:prSet/>
      <dgm:spPr/>
      <dgm:t>
        <a:bodyPr/>
        <a:lstStyle/>
        <a:p>
          <a:pPr>
            <a:lnSpc>
              <a:spcPct val="100000"/>
            </a:lnSpc>
          </a:pPr>
          <a:endParaRPr lang="en-US">
            <a:latin typeface="Neue Haas Grotesk Text Pro" panose="020B0504020202020204" pitchFamily="34" charset="0"/>
          </a:endParaRPr>
        </a:p>
      </dgm:t>
    </dgm:pt>
    <dgm:pt modelId="{7C0B0834-8DD2-4C23-8FA2-42A2BD304ED4}">
      <dgm:prSet/>
      <dgm:spPr>
        <a:solidFill>
          <a:srgbClr val="A74B40"/>
        </a:solidFill>
      </dgm:spPr>
      <dgm:t>
        <a:bodyPr/>
        <a:lstStyle/>
        <a:p>
          <a:pPr>
            <a:lnSpc>
              <a:spcPct val="100000"/>
            </a:lnSpc>
          </a:pPr>
          <a:r>
            <a:rPr lang="en-US" dirty="0">
              <a:latin typeface="Neue Haas Grotesk Text Pro" panose="020B0504020202020204" pitchFamily="34" charset="0"/>
            </a:rPr>
            <a:t>Denial of accreditation</a:t>
          </a:r>
        </a:p>
      </dgm:t>
    </dgm:pt>
    <dgm:pt modelId="{AE5887D4-3490-4233-9C6C-8631BEEBF137}" type="parTrans" cxnId="{FCB072D2-BDB3-4038-9C0D-01A816BAABA4}">
      <dgm:prSet/>
      <dgm:spPr/>
      <dgm:t>
        <a:bodyPr/>
        <a:lstStyle/>
        <a:p>
          <a:pPr>
            <a:lnSpc>
              <a:spcPct val="100000"/>
            </a:lnSpc>
          </a:pPr>
          <a:endParaRPr lang="en-US">
            <a:latin typeface="Neue Haas Grotesk Text Pro" panose="020B0504020202020204" pitchFamily="34" charset="0"/>
          </a:endParaRPr>
        </a:p>
      </dgm:t>
    </dgm:pt>
    <dgm:pt modelId="{9A4BD21D-CB61-496A-B7A2-90B697648E97}" type="sibTrans" cxnId="{FCB072D2-BDB3-4038-9C0D-01A816BAABA4}">
      <dgm:prSet/>
      <dgm:spPr/>
      <dgm:t>
        <a:bodyPr/>
        <a:lstStyle/>
        <a:p>
          <a:pPr>
            <a:lnSpc>
              <a:spcPct val="100000"/>
            </a:lnSpc>
          </a:pPr>
          <a:endParaRPr lang="en-US">
            <a:latin typeface="Neue Haas Grotesk Text Pro" panose="020B0504020202020204" pitchFamily="34" charset="0"/>
          </a:endParaRPr>
        </a:p>
      </dgm:t>
    </dgm:pt>
    <dgm:pt modelId="{5A32C8F0-1D52-46AD-98F6-6091ADEA341F}" type="pres">
      <dgm:prSet presAssocID="{25557BFD-1C5F-4BCD-A07E-2B7B4A7571FD}" presName="hierChild1" presStyleCnt="0">
        <dgm:presLayoutVars>
          <dgm:orgChart val="1"/>
          <dgm:chPref val="1"/>
          <dgm:dir/>
          <dgm:animOne val="branch"/>
          <dgm:animLvl val="lvl"/>
          <dgm:resizeHandles/>
        </dgm:presLayoutVars>
      </dgm:prSet>
      <dgm:spPr/>
    </dgm:pt>
    <dgm:pt modelId="{9A1A829D-9E71-4507-A1F4-751E507EE45A}" type="pres">
      <dgm:prSet presAssocID="{5578DC90-D3FE-4675-BEF2-0A704C966EF8}" presName="hierRoot1" presStyleCnt="0">
        <dgm:presLayoutVars>
          <dgm:hierBranch val="init"/>
        </dgm:presLayoutVars>
      </dgm:prSet>
      <dgm:spPr/>
    </dgm:pt>
    <dgm:pt modelId="{2CB209E0-EC04-4ED9-8196-5AA6436C7C72}" type="pres">
      <dgm:prSet presAssocID="{5578DC90-D3FE-4675-BEF2-0A704C966EF8}" presName="rootComposite1" presStyleCnt="0"/>
      <dgm:spPr/>
    </dgm:pt>
    <dgm:pt modelId="{9DA4A528-984B-4850-B6BB-A783DB24225F}" type="pres">
      <dgm:prSet presAssocID="{5578DC90-D3FE-4675-BEF2-0A704C966EF8}" presName="rootText1" presStyleLbl="node0" presStyleIdx="0" presStyleCnt="4">
        <dgm:presLayoutVars>
          <dgm:chPref val="3"/>
        </dgm:presLayoutVars>
      </dgm:prSet>
      <dgm:spPr/>
    </dgm:pt>
    <dgm:pt modelId="{B236C2EB-25E3-436E-8AA5-25AEA33C8C19}" type="pres">
      <dgm:prSet presAssocID="{5578DC90-D3FE-4675-BEF2-0A704C966EF8}" presName="rootConnector1" presStyleLbl="node1" presStyleIdx="0" presStyleCnt="0"/>
      <dgm:spPr/>
    </dgm:pt>
    <dgm:pt modelId="{AA6181A2-C35B-4AAF-B3E5-DD452EB06EE0}" type="pres">
      <dgm:prSet presAssocID="{5578DC90-D3FE-4675-BEF2-0A704C966EF8}" presName="hierChild2" presStyleCnt="0"/>
      <dgm:spPr/>
    </dgm:pt>
    <dgm:pt modelId="{F9496EAD-E061-481D-A7CE-6B2D3EAB882A}" type="pres">
      <dgm:prSet presAssocID="{5578DC90-D3FE-4675-BEF2-0A704C966EF8}" presName="hierChild3" presStyleCnt="0"/>
      <dgm:spPr/>
    </dgm:pt>
    <dgm:pt modelId="{ED5B810C-CC6B-4793-890B-858441B55D21}" type="pres">
      <dgm:prSet presAssocID="{E45D1C08-F4D9-4344-B0ED-B9677108B08E}" presName="hierRoot1" presStyleCnt="0">
        <dgm:presLayoutVars>
          <dgm:hierBranch val="init"/>
        </dgm:presLayoutVars>
      </dgm:prSet>
      <dgm:spPr/>
    </dgm:pt>
    <dgm:pt modelId="{8681FDE8-A50B-438E-9968-2846E1C804DF}" type="pres">
      <dgm:prSet presAssocID="{E45D1C08-F4D9-4344-B0ED-B9677108B08E}" presName="rootComposite1" presStyleCnt="0"/>
      <dgm:spPr/>
    </dgm:pt>
    <dgm:pt modelId="{0C23F3A6-83A7-4658-9190-C972BEEFD474}" type="pres">
      <dgm:prSet presAssocID="{E45D1C08-F4D9-4344-B0ED-B9677108B08E}" presName="rootText1" presStyleLbl="node0" presStyleIdx="1" presStyleCnt="4">
        <dgm:presLayoutVars>
          <dgm:chPref val="3"/>
        </dgm:presLayoutVars>
      </dgm:prSet>
      <dgm:spPr/>
    </dgm:pt>
    <dgm:pt modelId="{66CBA4DE-EFB9-4CF2-B6F1-F1D912B1C858}" type="pres">
      <dgm:prSet presAssocID="{E45D1C08-F4D9-4344-B0ED-B9677108B08E}" presName="rootConnector1" presStyleLbl="node1" presStyleIdx="0" presStyleCnt="0"/>
      <dgm:spPr/>
    </dgm:pt>
    <dgm:pt modelId="{A74EDAC0-7614-4810-B1B2-5A1FB3B14598}" type="pres">
      <dgm:prSet presAssocID="{E45D1C08-F4D9-4344-B0ED-B9677108B08E}" presName="hierChild2" presStyleCnt="0"/>
      <dgm:spPr/>
    </dgm:pt>
    <dgm:pt modelId="{6807E543-C851-4685-810E-6F6DC9213F36}" type="pres">
      <dgm:prSet presAssocID="{E45D1C08-F4D9-4344-B0ED-B9677108B08E}" presName="hierChild3" presStyleCnt="0"/>
      <dgm:spPr/>
    </dgm:pt>
    <dgm:pt modelId="{0952E9EF-220F-4778-A84A-DE960C810C4F}" type="pres">
      <dgm:prSet presAssocID="{8851E907-3619-495D-8902-AAAE18607B20}" presName="hierRoot1" presStyleCnt="0">
        <dgm:presLayoutVars>
          <dgm:hierBranch val="init"/>
        </dgm:presLayoutVars>
      </dgm:prSet>
      <dgm:spPr/>
    </dgm:pt>
    <dgm:pt modelId="{71DE8EFF-8C7A-4CF8-B275-BF9909B2F3CA}" type="pres">
      <dgm:prSet presAssocID="{8851E907-3619-495D-8902-AAAE18607B20}" presName="rootComposite1" presStyleCnt="0"/>
      <dgm:spPr/>
    </dgm:pt>
    <dgm:pt modelId="{305FF246-7130-4970-AB71-ED7A61B114B1}" type="pres">
      <dgm:prSet presAssocID="{8851E907-3619-495D-8902-AAAE18607B20}" presName="rootText1" presStyleLbl="node0" presStyleIdx="2" presStyleCnt="4">
        <dgm:presLayoutVars>
          <dgm:chPref val="3"/>
        </dgm:presLayoutVars>
      </dgm:prSet>
      <dgm:spPr/>
    </dgm:pt>
    <dgm:pt modelId="{B245AD72-A062-4610-B34A-3A76D9CB5A30}" type="pres">
      <dgm:prSet presAssocID="{8851E907-3619-495D-8902-AAAE18607B20}" presName="rootConnector1" presStyleLbl="node1" presStyleIdx="0" presStyleCnt="0"/>
      <dgm:spPr/>
    </dgm:pt>
    <dgm:pt modelId="{1E163A98-1497-4EEB-9720-22058D90F744}" type="pres">
      <dgm:prSet presAssocID="{8851E907-3619-495D-8902-AAAE18607B20}" presName="hierChild2" presStyleCnt="0"/>
      <dgm:spPr/>
    </dgm:pt>
    <dgm:pt modelId="{0DFC92F6-EF54-4697-84A1-06CF1BCBD998}" type="pres">
      <dgm:prSet presAssocID="{24A67A22-84C1-42C9-A1AB-F9D4AE8F52C0}" presName="Name64" presStyleLbl="parChTrans1D2" presStyleIdx="0" presStyleCnt="2"/>
      <dgm:spPr/>
    </dgm:pt>
    <dgm:pt modelId="{7519B87A-D957-4E37-AE65-A2D60C51B6CC}" type="pres">
      <dgm:prSet presAssocID="{8C9B297C-46F6-4715-AFA5-0C8F2D9A4B0D}" presName="hierRoot2" presStyleCnt="0">
        <dgm:presLayoutVars>
          <dgm:hierBranch val="init"/>
        </dgm:presLayoutVars>
      </dgm:prSet>
      <dgm:spPr/>
    </dgm:pt>
    <dgm:pt modelId="{5DEE7F0F-4E96-4B47-8BE4-A525E82D2929}" type="pres">
      <dgm:prSet presAssocID="{8C9B297C-46F6-4715-AFA5-0C8F2D9A4B0D}" presName="rootComposite" presStyleCnt="0"/>
      <dgm:spPr/>
    </dgm:pt>
    <dgm:pt modelId="{2C5A2892-4EB9-49CE-A0C0-F4CD23E41806}" type="pres">
      <dgm:prSet presAssocID="{8C9B297C-46F6-4715-AFA5-0C8F2D9A4B0D}" presName="rootText" presStyleLbl="node2" presStyleIdx="0" presStyleCnt="2">
        <dgm:presLayoutVars>
          <dgm:chPref val="3"/>
        </dgm:presLayoutVars>
      </dgm:prSet>
      <dgm:spPr/>
    </dgm:pt>
    <dgm:pt modelId="{DAB91781-6ECB-461B-B29E-824089591D0F}" type="pres">
      <dgm:prSet presAssocID="{8C9B297C-46F6-4715-AFA5-0C8F2D9A4B0D}" presName="rootConnector" presStyleLbl="node2" presStyleIdx="0" presStyleCnt="2"/>
      <dgm:spPr/>
    </dgm:pt>
    <dgm:pt modelId="{B13FF966-9223-409F-9D9A-974027628F51}" type="pres">
      <dgm:prSet presAssocID="{8C9B297C-46F6-4715-AFA5-0C8F2D9A4B0D}" presName="hierChild4" presStyleCnt="0"/>
      <dgm:spPr/>
    </dgm:pt>
    <dgm:pt modelId="{30D9D76C-0090-46A5-8303-65E36B946136}" type="pres">
      <dgm:prSet presAssocID="{8C9B297C-46F6-4715-AFA5-0C8F2D9A4B0D}" presName="hierChild5" presStyleCnt="0"/>
      <dgm:spPr/>
    </dgm:pt>
    <dgm:pt modelId="{A73A24E6-E4FC-4356-B3B7-0F65194AC38D}" type="pres">
      <dgm:prSet presAssocID="{366E2DCA-860B-4C67-9E8F-393B334BAE54}" presName="Name64" presStyleLbl="parChTrans1D2" presStyleIdx="1" presStyleCnt="2"/>
      <dgm:spPr/>
    </dgm:pt>
    <dgm:pt modelId="{B840B0F0-2EDC-4CC9-8FA6-19CAAED6B9CC}" type="pres">
      <dgm:prSet presAssocID="{6DD6A8DA-D4C0-4F58-AAF1-41647B3CCA86}" presName="hierRoot2" presStyleCnt="0">
        <dgm:presLayoutVars>
          <dgm:hierBranch val="init"/>
        </dgm:presLayoutVars>
      </dgm:prSet>
      <dgm:spPr/>
    </dgm:pt>
    <dgm:pt modelId="{44366F4C-C2EA-4E86-AC25-195AF0A10EE6}" type="pres">
      <dgm:prSet presAssocID="{6DD6A8DA-D4C0-4F58-AAF1-41647B3CCA86}" presName="rootComposite" presStyleCnt="0"/>
      <dgm:spPr/>
    </dgm:pt>
    <dgm:pt modelId="{FE863C89-6388-4E45-9BAC-8C1A61387963}" type="pres">
      <dgm:prSet presAssocID="{6DD6A8DA-D4C0-4F58-AAF1-41647B3CCA86}" presName="rootText" presStyleLbl="node2" presStyleIdx="1" presStyleCnt="2">
        <dgm:presLayoutVars>
          <dgm:chPref val="3"/>
        </dgm:presLayoutVars>
      </dgm:prSet>
      <dgm:spPr/>
    </dgm:pt>
    <dgm:pt modelId="{A6ED5D5E-037C-460B-9162-92AF93E676CD}" type="pres">
      <dgm:prSet presAssocID="{6DD6A8DA-D4C0-4F58-AAF1-41647B3CCA86}" presName="rootConnector" presStyleLbl="node2" presStyleIdx="1" presStyleCnt="2"/>
      <dgm:spPr/>
    </dgm:pt>
    <dgm:pt modelId="{86008379-05F2-4D23-83B9-D89B527E2DD5}" type="pres">
      <dgm:prSet presAssocID="{6DD6A8DA-D4C0-4F58-AAF1-41647B3CCA86}" presName="hierChild4" presStyleCnt="0"/>
      <dgm:spPr/>
    </dgm:pt>
    <dgm:pt modelId="{FAC98AAE-1D4C-4CDA-B78E-20F20DADB275}" type="pres">
      <dgm:prSet presAssocID="{6DD6A8DA-D4C0-4F58-AAF1-41647B3CCA86}" presName="hierChild5" presStyleCnt="0"/>
      <dgm:spPr/>
    </dgm:pt>
    <dgm:pt modelId="{69A18807-FC41-43B0-97E6-2895BF7A4543}" type="pres">
      <dgm:prSet presAssocID="{8851E907-3619-495D-8902-AAAE18607B20}" presName="hierChild3" presStyleCnt="0"/>
      <dgm:spPr/>
    </dgm:pt>
    <dgm:pt modelId="{BF1D259A-741C-47FC-9C12-EEF1EC54BD58}" type="pres">
      <dgm:prSet presAssocID="{7C0B0834-8DD2-4C23-8FA2-42A2BD304ED4}" presName="hierRoot1" presStyleCnt="0">
        <dgm:presLayoutVars>
          <dgm:hierBranch val="init"/>
        </dgm:presLayoutVars>
      </dgm:prSet>
      <dgm:spPr/>
    </dgm:pt>
    <dgm:pt modelId="{C13F2BA7-8953-4CBC-94BA-1FEF30F1CFF0}" type="pres">
      <dgm:prSet presAssocID="{7C0B0834-8DD2-4C23-8FA2-42A2BD304ED4}" presName="rootComposite1" presStyleCnt="0"/>
      <dgm:spPr/>
    </dgm:pt>
    <dgm:pt modelId="{F3AAEF6D-E512-46B2-AB45-BCD19E486591}" type="pres">
      <dgm:prSet presAssocID="{7C0B0834-8DD2-4C23-8FA2-42A2BD304ED4}" presName="rootText1" presStyleLbl="node0" presStyleIdx="3" presStyleCnt="4">
        <dgm:presLayoutVars>
          <dgm:chPref val="3"/>
        </dgm:presLayoutVars>
      </dgm:prSet>
      <dgm:spPr/>
    </dgm:pt>
    <dgm:pt modelId="{218F30F4-C778-4FAC-BA8A-824C139F4685}" type="pres">
      <dgm:prSet presAssocID="{7C0B0834-8DD2-4C23-8FA2-42A2BD304ED4}" presName="rootConnector1" presStyleLbl="node1" presStyleIdx="0" presStyleCnt="0"/>
      <dgm:spPr/>
    </dgm:pt>
    <dgm:pt modelId="{A9E77302-888F-4404-B31A-09E5C3B57A5B}" type="pres">
      <dgm:prSet presAssocID="{7C0B0834-8DD2-4C23-8FA2-42A2BD304ED4}" presName="hierChild2" presStyleCnt="0"/>
      <dgm:spPr/>
    </dgm:pt>
    <dgm:pt modelId="{39978DDF-8D19-4AFE-8F95-6D102A104794}" type="pres">
      <dgm:prSet presAssocID="{7C0B0834-8DD2-4C23-8FA2-42A2BD304ED4}" presName="hierChild3" presStyleCnt="0"/>
      <dgm:spPr/>
    </dgm:pt>
  </dgm:ptLst>
  <dgm:cxnLst>
    <dgm:cxn modelId="{61A02B02-768F-4220-8137-A2518341FE21}" type="presOf" srcId="{8851E907-3619-495D-8902-AAAE18607B20}" destId="{B245AD72-A062-4610-B34A-3A76D9CB5A30}" srcOrd="1" destOrd="0" presId="urn:microsoft.com/office/officeart/2009/3/layout/HorizontalOrganizationChart"/>
    <dgm:cxn modelId="{2FB3EF12-57F9-4EC5-9E70-F5C7E719B64C}" type="presOf" srcId="{8C9B297C-46F6-4715-AFA5-0C8F2D9A4B0D}" destId="{DAB91781-6ECB-461B-B29E-824089591D0F}" srcOrd="1" destOrd="0" presId="urn:microsoft.com/office/officeart/2009/3/layout/HorizontalOrganizationChart"/>
    <dgm:cxn modelId="{59437816-33A2-4C55-B953-0F319D377417}" type="presOf" srcId="{E45D1C08-F4D9-4344-B0ED-B9677108B08E}" destId="{0C23F3A6-83A7-4658-9190-C972BEEFD474}" srcOrd="0" destOrd="0" presId="urn:microsoft.com/office/officeart/2009/3/layout/HorizontalOrganizationChart"/>
    <dgm:cxn modelId="{02B7691B-FAF3-4096-910D-264977CD8D5B}" type="presOf" srcId="{8C9B297C-46F6-4715-AFA5-0C8F2D9A4B0D}" destId="{2C5A2892-4EB9-49CE-A0C0-F4CD23E41806}" srcOrd="0" destOrd="0" presId="urn:microsoft.com/office/officeart/2009/3/layout/HorizontalOrganizationChart"/>
    <dgm:cxn modelId="{9721E923-E6D1-450C-9672-B4C4040AB4EA}" srcId="{25557BFD-1C5F-4BCD-A07E-2B7B4A7571FD}" destId="{8851E907-3619-495D-8902-AAAE18607B20}" srcOrd="2" destOrd="0" parTransId="{9A4FF4F0-7C4D-484E-86AA-DD59DD13B55A}" sibTransId="{FC0DD86B-D448-4AE1-90EC-BE0CD6EE0CE4}"/>
    <dgm:cxn modelId="{F16CC978-B4DD-473E-B62B-E6CB374124F1}" type="presOf" srcId="{5578DC90-D3FE-4675-BEF2-0A704C966EF8}" destId="{B236C2EB-25E3-436E-8AA5-25AEA33C8C19}" srcOrd="1" destOrd="0" presId="urn:microsoft.com/office/officeart/2009/3/layout/HorizontalOrganizationChart"/>
    <dgm:cxn modelId="{981DE085-0E9E-4290-835F-17A02D48E9CE}" type="presOf" srcId="{7C0B0834-8DD2-4C23-8FA2-42A2BD304ED4}" destId="{218F30F4-C778-4FAC-BA8A-824C139F4685}" srcOrd="1" destOrd="0" presId="urn:microsoft.com/office/officeart/2009/3/layout/HorizontalOrganizationChart"/>
    <dgm:cxn modelId="{A44EC289-6021-43AB-9D5B-05815A10E12C}" type="presOf" srcId="{8851E907-3619-495D-8902-AAAE18607B20}" destId="{305FF246-7130-4970-AB71-ED7A61B114B1}" srcOrd="0" destOrd="0" presId="urn:microsoft.com/office/officeart/2009/3/layout/HorizontalOrganizationChart"/>
    <dgm:cxn modelId="{765AC396-DBD2-4F5B-BC38-ADD263D501DA}" srcId="{25557BFD-1C5F-4BCD-A07E-2B7B4A7571FD}" destId="{E45D1C08-F4D9-4344-B0ED-B9677108B08E}" srcOrd="1" destOrd="0" parTransId="{74035475-7106-491C-BD30-D2F674F35DB2}" sibTransId="{469439D0-4C53-4751-9DB8-DDDA6C0DC8DE}"/>
    <dgm:cxn modelId="{ADC71EA6-14C6-4F08-973A-4F3E30C82451}" type="presOf" srcId="{366E2DCA-860B-4C67-9E8F-393B334BAE54}" destId="{A73A24E6-E4FC-4356-B3B7-0F65194AC38D}" srcOrd="0" destOrd="0" presId="urn:microsoft.com/office/officeart/2009/3/layout/HorizontalOrganizationChart"/>
    <dgm:cxn modelId="{E8743BB9-F69E-4CE6-85B8-D542A0AA918E}" type="presOf" srcId="{E45D1C08-F4D9-4344-B0ED-B9677108B08E}" destId="{66CBA4DE-EFB9-4CF2-B6F1-F1D912B1C858}" srcOrd="1" destOrd="0" presId="urn:microsoft.com/office/officeart/2009/3/layout/HorizontalOrganizationChart"/>
    <dgm:cxn modelId="{929B50C9-B518-46F6-AFE0-7D94023EB20E}" type="presOf" srcId="{25557BFD-1C5F-4BCD-A07E-2B7B4A7571FD}" destId="{5A32C8F0-1D52-46AD-98F6-6091ADEA341F}" srcOrd="0" destOrd="0" presId="urn:microsoft.com/office/officeart/2009/3/layout/HorizontalOrganizationChart"/>
    <dgm:cxn modelId="{E55757CC-49A0-42AD-AF5A-5C84D4ED87EF}" srcId="{8851E907-3619-495D-8902-AAAE18607B20}" destId="{8C9B297C-46F6-4715-AFA5-0C8F2D9A4B0D}" srcOrd="0" destOrd="0" parTransId="{24A67A22-84C1-42C9-A1AB-F9D4AE8F52C0}" sibTransId="{AB930A39-5F2D-4176-86E3-0C243078A088}"/>
    <dgm:cxn modelId="{FCB072D2-BDB3-4038-9C0D-01A816BAABA4}" srcId="{25557BFD-1C5F-4BCD-A07E-2B7B4A7571FD}" destId="{7C0B0834-8DD2-4C23-8FA2-42A2BD304ED4}" srcOrd="3" destOrd="0" parTransId="{AE5887D4-3490-4233-9C6C-8631BEEBF137}" sibTransId="{9A4BD21D-CB61-496A-B7A2-90B697648E97}"/>
    <dgm:cxn modelId="{5AA62DD8-EEB3-4587-96B4-3E239551C115}" srcId="{8851E907-3619-495D-8902-AAAE18607B20}" destId="{6DD6A8DA-D4C0-4F58-AAF1-41647B3CCA86}" srcOrd="1" destOrd="0" parTransId="{366E2DCA-860B-4C67-9E8F-393B334BAE54}" sibTransId="{B5295B36-FBEF-43FD-9097-5891ECC505B6}"/>
    <dgm:cxn modelId="{EA05ABDB-F085-4F14-BD6E-C31C3DBB5B3D}" type="presOf" srcId="{24A67A22-84C1-42C9-A1AB-F9D4AE8F52C0}" destId="{0DFC92F6-EF54-4697-84A1-06CF1BCBD998}" srcOrd="0" destOrd="0" presId="urn:microsoft.com/office/officeart/2009/3/layout/HorizontalOrganizationChart"/>
    <dgm:cxn modelId="{74C320E0-7D69-479B-9451-8453FF5CD28C}" type="presOf" srcId="{7C0B0834-8DD2-4C23-8FA2-42A2BD304ED4}" destId="{F3AAEF6D-E512-46B2-AB45-BCD19E486591}" srcOrd="0" destOrd="0" presId="urn:microsoft.com/office/officeart/2009/3/layout/HorizontalOrganizationChart"/>
    <dgm:cxn modelId="{3BFA02F7-76E8-44CA-B6A7-6BB3A76FCC05}" type="presOf" srcId="{6DD6A8DA-D4C0-4F58-AAF1-41647B3CCA86}" destId="{A6ED5D5E-037C-460B-9162-92AF93E676CD}" srcOrd="1" destOrd="0" presId="urn:microsoft.com/office/officeart/2009/3/layout/HorizontalOrganizationChart"/>
    <dgm:cxn modelId="{E14906F7-2350-46DF-A10E-15CD211E6C4D}" srcId="{25557BFD-1C5F-4BCD-A07E-2B7B4A7571FD}" destId="{5578DC90-D3FE-4675-BEF2-0A704C966EF8}" srcOrd="0" destOrd="0" parTransId="{BF29CBDB-75DA-4D30-9D6B-C38D79664080}" sibTransId="{FBD01FE1-87C9-4DCC-8F36-29ADD99E8D66}"/>
    <dgm:cxn modelId="{1F4356FB-F315-4C09-941A-6C75A14B6244}" type="presOf" srcId="{5578DC90-D3FE-4675-BEF2-0A704C966EF8}" destId="{9DA4A528-984B-4850-B6BB-A783DB24225F}" srcOrd="0" destOrd="0" presId="urn:microsoft.com/office/officeart/2009/3/layout/HorizontalOrganizationChart"/>
    <dgm:cxn modelId="{620217FD-496C-4362-8030-B9AB46A7C319}" type="presOf" srcId="{6DD6A8DA-D4C0-4F58-AAF1-41647B3CCA86}" destId="{FE863C89-6388-4E45-9BAC-8C1A61387963}" srcOrd="0" destOrd="0" presId="urn:microsoft.com/office/officeart/2009/3/layout/HorizontalOrganizationChart"/>
    <dgm:cxn modelId="{B3F27A53-7A78-4735-91E1-751B2DB3193D}" type="presParOf" srcId="{5A32C8F0-1D52-46AD-98F6-6091ADEA341F}" destId="{9A1A829D-9E71-4507-A1F4-751E507EE45A}" srcOrd="0" destOrd="0" presId="urn:microsoft.com/office/officeart/2009/3/layout/HorizontalOrganizationChart"/>
    <dgm:cxn modelId="{BA156D68-16A5-4389-BD54-5E2A2576D741}" type="presParOf" srcId="{9A1A829D-9E71-4507-A1F4-751E507EE45A}" destId="{2CB209E0-EC04-4ED9-8196-5AA6436C7C72}" srcOrd="0" destOrd="0" presId="urn:microsoft.com/office/officeart/2009/3/layout/HorizontalOrganizationChart"/>
    <dgm:cxn modelId="{9998B7A1-4A47-479D-92EE-E4F74E36C1B8}" type="presParOf" srcId="{2CB209E0-EC04-4ED9-8196-5AA6436C7C72}" destId="{9DA4A528-984B-4850-B6BB-A783DB24225F}" srcOrd="0" destOrd="0" presId="urn:microsoft.com/office/officeart/2009/3/layout/HorizontalOrganizationChart"/>
    <dgm:cxn modelId="{9C2FEF24-0893-46A9-A873-E6AAC7575040}" type="presParOf" srcId="{2CB209E0-EC04-4ED9-8196-5AA6436C7C72}" destId="{B236C2EB-25E3-436E-8AA5-25AEA33C8C19}" srcOrd="1" destOrd="0" presId="urn:microsoft.com/office/officeart/2009/3/layout/HorizontalOrganizationChart"/>
    <dgm:cxn modelId="{6F3FDA2E-C119-42E8-9778-07E38850EB46}" type="presParOf" srcId="{9A1A829D-9E71-4507-A1F4-751E507EE45A}" destId="{AA6181A2-C35B-4AAF-B3E5-DD452EB06EE0}" srcOrd="1" destOrd="0" presId="urn:microsoft.com/office/officeart/2009/3/layout/HorizontalOrganizationChart"/>
    <dgm:cxn modelId="{1D92CB21-5D30-4BD4-B551-4F27EAF9ABDA}" type="presParOf" srcId="{9A1A829D-9E71-4507-A1F4-751E507EE45A}" destId="{F9496EAD-E061-481D-A7CE-6B2D3EAB882A}" srcOrd="2" destOrd="0" presId="urn:microsoft.com/office/officeart/2009/3/layout/HorizontalOrganizationChart"/>
    <dgm:cxn modelId="{34A05EEA-41CA-4C74-A086-45F33D0C180F}" type="presParOf" srcId="{5A32C8F0-1D52-46AD-98F6-6091ADEA341F}" destId="{ED5B810C-CC6B-4793-890B-858441B55D21}" srcOrd="1" destOrd="0" presId="urn:microsoft.com/office/officeart/2009/3/layout/HorizontalOrganizationChart"/>
    <dgm:cxn modelId="{7F4268A1-83F7-4A63-9393-1521DC6153E3}" type="presParOf" srcId="{ED5B810C-CC6B-4793-890B-858441B55D21}" destId="{8681FDE8-A50B-438E-9968-2846E1C804DF}" srcOrd="0" destOrd="0" presId="urn:microsoft.com/office/officeart/2009/3/layout/HorizontalOrganizationChart"/>
    <dgm:cxn modelId="{543E3933-2A39-46EF-841B-494E1F17901E}" type="presParOf" srcId="{8681FDE8-A50B-438E-9968-2846E1C804DF}" destId="{0C23F3A6-83A7-4658-9190-C972BEEFD474}" srcOrd="0" destOrd="0" presId="urn:microsoft.com/office/officeart/2009/3/layout/HorizontalOrganizationChart"/>
    <dgm:cxn modelId="{7238D0BE-9A37-4ECC-B6D1-0044708BB9A2}" type="presParOf" srcId="{8681FDE8-A50B-438E-9968-2846E1C804DF}" destId="{66CBA4DE-EFB9-4CF2-B6F1-F1D912B1C858}" srcOrd="1" destOrd="0" presId="urn:microsoft.com/office/officeart/2009/3/layout/HorizontalOrganizationChart"/>
    <dgm:cxn modelId="{D3F59B50-46BB-478C-9133-960C368F5E00}" type="presParOf" srcId="{ED5B810C-CC6B-4793-890B-858441B55D21}" destId="{A74EDAC0-7614-4810-B1B2-5A1FB3B14598}" srcOrd="1" destOrd="0" presId="urn:microsoft.com/office/officeart/2009/3/layout/HorizontalOrganizationChart"/>
    <dgm:cxn modelId="{94D09F50-30C9-461A-B505-3E2FF8042835}" type="presParOf" srcId="{ED5B810C-CC6B-4793-890B-858441B55D21}" destId="{6807E543-C851-4685-810E-6F6DC9213F36}" srcOrd="2" destOrd="0" presId="urn:microsoft.com/office/officeart/2009/3/layout/HorizontalOrganizationChart"/>
    <dgm:cxn modelId="{45D9E0BC-186D-468D-B22D-B8294375379D}" type="presParOf" srcId="{5A32C8F0-1D52-46AD-98F6-6091ADEA341F}" destId="{0952E9EF-220F-4778-A84A-DE960C810C4F}" srcOrd="2" destOrd="0" presId="urn:microsoft.com/office/officeart/2009/3/layout/HorizontalOrganizationChart"/>
    <dgm:cxn modelId="{4CC37B4C-887F-47AA-9182-1D3115692545}" type="presParOf" srcId="{0952E9EF-220F-4778-A84A-DE960C810C4F}" destId="{71DE8EFF-8C7A-4CF8-B275-BF9909B2F3CA}" srcOrd="0" destOrd="0" presId="urn:microsoft.com/office/officeart/2009/3/layout/HorizontalOrganizationChart"/>
    <dgm:cxn modelId="{367818ED-6BDE-4BCE-807A-B97C707BF1CB}" type="presParOf" srcId="{71DE8EFF-8C7A-4CF8-B275-BF9909B2F3CA}" destId="{305FF246-7130-4970-AB71-ED7A61B114B1}" srcOrd="0" destOrd="0" presId="urn:microsoft.com/office/officeart/2009/3/layout/HorizontalOrganizationChart"/>
    <dgm:cxn modelId="{DB3092B9-13F1-4516-B1C5-603495DB9252}" type="presParOf" srcId="{71DE8EFF-8C7A-4CF8-B275-BF9909B2F3CA}" destId="{B245AD72-A062-4610-B34A-3A76D9CB5A30}" srcOrd="1" destOrd="0" presId="urn:microsoft.com/office/officeart/2009/3/layout/HorizontalOrganizationChart"/>
    <dgm:cxn modelId="{53F84BC0-AB7A-42A4-B447-7906AAC3EA2E}" type="presParOf" srcId="{0952E9EF-220F-4778-A84A-DE960C810C4F}" destId="{1E163A98-1497-4EEB-9720-22058D90F744}" srcOrd="1" destOrd="0" presId="urn:microsoft.com/office/officeart/2009/3/layout/HorizontalOrganizationChart"/>
    <dgm:cxn modelId="{916137E8-EFE1-4946-B6D0-59F58A8AB3B9}" type="presParOf" srcId="{1E163A98-1497-4EEB-9720-22058D90F744}" destId="{0DFC92F6-EF54-4697-84A1-06CF1BCBD998}" srcOrd="0" destOrd="0" presId="urn:microsoft.com/office/officeart/2009/3/layout/HorizontalOrganizationChart"/>
    <dgm:cxn modelId="{1009462D-2877-4F69-887A-4B72BDD607BF}" type="presParOf" srcId="{1E163A98-1497-4EEB-9720-22058D90F744}" destId="{7519B87A-D957-4E37-AE65-A2D60C51B6CC}" srcOrd="1" destOrd="0" presId="urn:microsoft.com/office/officeart/2009/3/layout/HorizontalOrganizationChart"/>
    <dgm:cxn modelId="{90590E51-D68F-4A75-9F05-1EBD7FEA3F35}" type="presParOf" srcId="{7519B87A-D957-4E37-AE65-A2D60C51B6CC}" destId="{5DEE7F0F-4E96-4B47-8BE4-A525E82D2929}" srcOrd="0" destOrd="0" presId="urn:microsoft.com/office/officeart/2009/3/layout/HorizontalOrganizationChart"/>
    <dgm:cxn modelId="{91C29E05-2218-4F40-AB39-EBC5872E74FC}" type="presParOf" srcId="{5DEE7F0F-4E96-4B47-8BE4-A525E82D2929}" destId="{2C5A2892-4EB9-49CE-A0C0-F4CD23E41806}" srcOrd="0" destOrd="0" presId="urn:microsoft.com/office/officeart/2009/3/layout/HorizontalOrganizationChart"/>
    <dgm:cxn modelId="{58688560-C034-4F9E-8ED1-9073563BFB70}" type="presParOf" srcId="{5DEE7F0F-4E96-4B47-8BE4-A525E82D2929}" destId="{DAB91781-6ECB-461B-B29E-824089591D0F}" srcOrd="1" destOrd="0" presId="urn:microsoft.com/office/officeart/2009/3/layout/HorizontalOrganizationChart"/>
    <dgm:cxn modelId="{534F7E15-8C69-4675-8020-E730914DCED2}" type="presParOf" srcId="{7519B87A-D957-4E37-AE65-A2D60C51B6CC}" destId="{B13FF966-9223-409F-9D9A-974027628F51}" srcOrd="1" destOrd="0" presId="urn:microsoft.com/office/officeart/2009/3/layout/HorizontalOrganizationChart"/>
    <dgm:cxn modelId="{9D336310-F98D-44F3-8848-7D6F5533C762}" type="presParOf" srcId="{7519B87A-D957-4E37-AE65-A2D60C51B6CC}" destId="{30D9D76C-0090-46A5-8303-65E36B946136}" srcOrd="2" destOrd="0" presId="urn:microsoft.com/office/officeart/2009/3/layout/HorizontalOrganizationChart"/>
    <dgm:cxn modelId="{5E6F4681-D2E9-4C43-B991-D08432700EF0}" type="presParOf" srcId="{1E163A98-1497-4EEB-9720-22058D90F744}" destId="{A73A24E6-E4FC-4356-B3B7-0F65194AC38D}" srcOrd="2" destOrd="0" presId="urn:microsoft.com/office/officeart/2009/3/layout/HorizontalOrganizationChart"/>
    <dgm:cxn modelId="{02323095-C137-4A9B-BE62-ACAA43B8FC39}" type="presParOf" srcId="{1E163A98-1497-4EEB-9720-22058D90F744}" destId="{B840B0F0-2EDC-4CC9-8FA6-19CAAED6B9CC}" srcOrd="3" destOrd="0" presId="urn:microsoft.com/office/officeart/2009/3/layout/HorizontalOrganizationChart"/>
    <dgm:cxn modelId="{B95ACAEB-1E36-4E56-B1A7-C2578481698B}" type="presParOf" srcId="{B840B0F0-2EDC-4CC9-8FA6-19CAAED6B9CC}" destId="{44366F4C-C2EA-4E86-AC25-195AF0A10EE6}" srcOrd="0" destOrd="0" presId="urn:microsoft.com/office/officeart/2009/3/layout/HorizontalOrganizationChart"/>
    <dgm:cxn modelId="{1D614531-4B32-4D57-9A09-8E4133201F88}" type="presParOf" srcId="{44366F4C-C2EA-4E86-AC25-195AF0A10EE6}" destId="{FE863C89-6388-4E45-9BAC-8C1A61387963}" srcOrd="0" destOrd="0" presId="urn:microsoft.com/office/officeart/2009/3/layout/HorizontalOrganizationChart"/>
    <dgm:cxn modelId="{C4BCCA73-503F-4D8A-8AC5-78B0C0414553}" type="presParOf" srcId="{44366F4C-C2EA-4E86-AC25-195AF0A10EE6}" destId="{A6ED5D5E-037C-460B-9162-92AF93E676CD}" srcOrd="1" destOrd="0" presId="urn:microsoft.com/office/officeart/2009/3/layout/HorizontalOrganizationChart"/>
    <dgm:cxn modelId="{EB5E32BD-9100-4E3C-9EC4-BDE6886F509A}" type="presParOf" srcId="{B840B0F0-2EDC-4CC9-8FA6-19CAAED6B9CC}" destId="{86008379-05F2-4D23-83B9-D89B527E2DD5}" srcOrd="1" destOrd="0" presId="urn:microsoft.com/office/officeart/2009/3/layout/HorizontalOrganizationChart"/>
    <dgm:cxn modelId="{05480BB4-FD31-4704-920C-26570D242784}" type="presParOf" srcId="{B840B0F0-2EDC-4CC9-8FA6-19CAAED6B9CC}" destId="{FAC98AAE-1D4C-4CDA-B78E-20F20DADB275}" srcOrd="2" destOrd="0" presId="urn:microsoft.com/office/officeart/2009/3/layout/HorizontalOrganizationChart"/>
    <dgm:cxn modelId="{1319253A-D8A9-46ED-87E9-60DB307A2DB7}" type="presParOf" srcId="{0952E9EF-220F-4778-A84A-DE960C810C4F}" destId="{69A18807-FC41-43B0-97E6-2895BF7A4543}" srcOrd="2" destOrd="0" presId="urn:microsoft.com/office/officeart/2009/3/layout/HorizontalOrganizationChart"/>
    <dgm:cxn modelId="{DD3B20C1-12C3-4782-82A0-A64DEEF13D11}" type="presParOf" srcId="{5A32C8F0-1D52-46AD-98F6-6091ADEA341F}" destId="{BF1D259A-741C-47FC-9C12-EEF1EC54BD58}" srcOrd="3" destOrd="0" presId="urn:microsoft.com/office/officeart/2009/3/layout/HorizontalOrganizationChart"/>
    <dgm:cxn modelId="{9F5D7D76-DB23-4916-859D-079E992DF037}" type="presParOf" srcId="{BF1D259A-741C-47FC-9C12-EEF1EC54BD58}" destId="{C13F2BA7-8953-4CBC-94BA-1FEF30F1CFF0}" srcOrd="0" destOrd="0" presId="urn:microsoft.com/office/officeart/2009/3/layout/HorizontalOrganizationChart"/>
    <dgm:cxn modelId="{5BEAE9CF-6CCD-422D-BD7B-0F012B3EA4C5}" type="presParOf" srcId="{C13F2BA7-8953-4CBC-94BA-1FEF30F1CFF0}" destId="{F3AAEF6D-E512-46B2-AB45-BCD19E486591}" srcOrd="0" destOrd="0" presId="urn:microsoft.com/office/officeart/2009/3/layout/HorizontalOrganizationChart"/>
    <dgm:cxn modelId="{ADE06FA6-3F5D-4FBC-BA00-788DC7BD65DF}" type="presParOf" srcId="{C13F2BA7-8953-4CBC-94BA-1FEF30F1CFF0}" destId="{218F30F4-C778-4FAC-BA8A-824C139F4685}" srcOrd="1" destOrd="0" presId="urn:microsoft.com/office/officeart/2009/3/layout/HorizontalOrganizationChart"/>
    <dgm:cxn modelId="{78A57ECA-17A7-4ADD-A899-838BC7ADABDF}" type="presParOf" srcId="{BF1D259A-741C-47FC-9C12-EEF1EC54BD58}" destId="{A9E77302-888F-4404-B31A-09E5C3B57A5B}" srcOrd="1" destOrd="0" presId="urn:microsoft.com/office/officeart/2009/3/layout/HorizontalOrganizationChart"/>
    <dgm:cxn modelId="{1B0F0CAD-8D38-4D2C-B98C-8E9E0F85D4EA}" type="presParOf" srcId="{BF1D259A-741C-47FC-9C12-EEF1EC54BD58}" destId="{39978DDF-8D19-4AFE-8F95-6D102A104794}"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BD0BC4-550E-47FD-854D-D8F5C901B69B}"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n-US"/>
        </a:p>
      </dgm:t>
    </dgm:pt>
    <dgm:pt modelId="{4C19460F-C20A-4B88-BCA2-88DABF2B783F}">
      <dgm:prSet/>
      <dgm:spPr>
        <a:solidFill>
          <a:srgbClr val="9F9A3F"/>
        </a:solidFill>
      </dgm:spPr>
      <dgm:t>
        <a:bodyPr/>
        <a:lstStyle/>
        <a:p>
          <a:pPr>
            <a:lnSpc>
              <a:spcPct val="100000"/>
            </a:lnSpc>
          </a:pPr>
          <a:r>
            <a:rPr lang="en-US" dirty="0">
              <a:latin typeface="Neue Haas Grotesk Text Pro" panose="020B0504020202020204" pitchFamily="34" charset="0"/>
            </a:rPr>
            <a:t>Seven-year accreditation without monitoring</a:t>
          </a:r>
        </a:p>
      </dgm:t>
    </dgm:pt>
    <dgm:pt modelId="{31AB5AFA-8BF4-4971-A1D4-1A08FA909DFE}" type="parTrans" cxnId="{CEE4414C-3B63-4F79-8E47-53CE66F690CB}">
      <dgm:prSet/>
      <dgm:spPr/>
      <dgm:t>
        <a:bodyPr/>
        <a:lstStyle/>
        <a:p>
          <a:pPr>
            <a:lnSpc>
              <a:spcPct val="100000"/>
            </a:lnSpc>
          </a:pPr>
          <a:endParaRPr lang="en-US">
            <a:latin typeface="Neue Haas Grotesk Text Pro" panose="020B0504020202020204" pitchFamily="34" charset="0"/>
          </a:endParaRPr>
        </a:p>
      </dgm:t>
    </dgm:pt>
    <dgm:pt modelId="{4B49D732-5616-4ECA-BC4E-A7CA157ECA57}" type="sibTrans" cxnId="{CEE4414C-3B63-4F79-8E47-53CE66F690CB}">
      <dgm:prSet/>
      <dgm:spPr/>
      <dgm:t>
        <a:bodyPr/>
        <a:lstStyle/>
        <a:p>
          <a:pPr>
            <a:lnSpc>
              <a:spcPct val="100000"/>
            </a:lnSpc>
          </a:pPr>
          <a:endParaRPr lang="en-US">
            <a:latin typeface="Neue Haas Grotesk Text Pro" panose="020B0504020202020204" pitchFamily="34" charset="0"/>
          </a:endParaRPr>
        </a:p>
      </dgm:t>
    </dgm:pt>
    <dgm:pt modelId="{89D575E1-4E06-4509-9EFA-929C9E54DF2E}">
      <dgm:prSet/>
      <dgm:spPr>
        <a:solidFill>
          <a:srgbClr val="9F9A3F"/>
        </a:solidFill>
      </dgm:spPr>
      <dgm:t>
        <a:bodyPr/>
        <a:lstStyle/>
        <a:p>
          <a:pPr>
            <a:lnSpc>
              <a:spcPct val="100000"/>
            </a:lnSpc>
          </a:pPr>
          <a:r>
            <a:rPr lang="en-US" dirty="0">
              <a:latin typeface="Neue Haas Grotesk Text Pro" panose="020B0504020202020204" pitchFamily="34" charset="0"/>
            </a:rPr>
            <a:t>Seven-year accreditation with monitoring</a:t>
          </a:r>
        </a:p>
      </dgm:t>
    </dgm:pt>
    <dgm:pt modelId="{D1801B19-639E-4EF9-8525-76B06C6832C0}" type="parTrans" cxnId="{D7C48FB5-6131-474E-B51C-0756F015309D}">
      <dgm:prSet/>
      <dgm:spPr/>
      <dgm:t>
        <a:bodyPr/>
        <a:lstStyle/>
        <a:p>
          <a:pPr>
            <a:lnSpc>
              <a:spcPct val="100000"/>
            </a:lnSpc>
          </a:pPr>
          <a:endParaRPr lang="en-US">
            <a:latin typeface="Neue Haas Grotesk Text Pro" panose="020B0504020202020204" pitchFamily="34" charset="0"/>
          </a:endParaRPr>
        </a:p>
      </dgm:t>
    </dgm:pt>
    <dgm:pt modelId="{9B7E62F4-86E5-4EF5-B6C5-6B803E70919C}" type="sibTrans" cxnId="{D7C48FB5-6131-474E-B51C-0756F015309D}">
      <dgm:prSet/>
      <dgm:spPr/>
      <dgm:t>
        <a:bodyPr/>
        <a:lstStyle/>
        <a:p>
          <a:pPr>
            <a:lnSpc>
              <a:spcPct val="100000"/>
            </a:lnSpc>
          </a:pPr>
          <a:endParaRPr lang="en-US">
            <a:latin typeface="Neue Haas Grotesk Text Pro" panose="020B0504020202020204" pitchFamily="34" charset="0"/>
          </a:endParaRPr>
        </a:p>
      </dgm:t>
    </dgm:pt>
    <dgm:pt modelId="{A270C1DA-7823-42FA-88B1-7F891F5564B8}">
      <dgm:prSet/>
      <dgm:spPr>
        <a:solidFill>
          <a:srgbClr val="9F9A3F"/>
        </a:solidFill>
      </dgm:spPr>
      <dgm:t>
        <a:bodyPr/>
        <a:lstStyle/>
        <a:p>
          <a:pPr>
            <a:lnSpc>
              <a:spcPct val="100000"/>
            </a:lnSpc>
          </a:pPr>
          <a:r>
            <a:rPr lang="en-US" dirty="0">
              <a:latin typeface="Neue Haas Grotesk Text Pro" panose="020B0504020202020204" pitchFamily="34" charset="0"/>
            </a:rPr>
            <a:t>One-year accreditation</a:t>
          </a:r>
        </a:p>
      </dgm:t>
    </dgm:pt>
    <dgm:pt modelId="{E33DAD52-CCE2-4C1A-B5FC-CF9166F9B607}" type="parTrans" cxnId="{392384FF-DE0B-4D3A-93A6-83366ABFA020}">
      <dgm:prSet/>
      <dgm:spPr/>
      <dgm:t>
        <a:bodyPr/>
        <a:lstStyle/>
        <a:p>
          <a:pPr>
            <a:lnSpc>
              <a:spcPct val="100000"/>
            </a:lnSpc>
          </a:pPr>
          <a:endParaRPr lang="en-US">
            <a:latin typeface="Neue Haas Grotesk Text Pro" panose="020B0504020202020204" pitchFamily="34" charset="0"/>
          </a:endParaRPr>
        </a:p>
      </dgm:t>
    </dgm:pt>
    <dgm:pt modelId="{D8BD6161-EF50-4E5F-B69E-A1011DE7848F}" type="sibTrans" cxnId="{392384FF-DE0B-4D3A-93A6-83366ABFA020}">
      <dgm:prSet/>
      <dgm:spPr/>
      <dgm:t>
        <a:bodyPr/>
        <a:lstStyle/>
        <a:p>
          <a:pPr>
            <a:lnSpc>
              <a:spcPct val="100000"/>
            </a:lnSpc>
          </a:pPr>
          <a:endParaRPr lang="en-US">
            <a:latin typeface="Neue Haas Grotesk Text Pro" panose="020B0504020202020204" pitchFamily="34" charset="0"/>
          </a:endParaRPr>
        </a:p>
      </dgm:t>
    </dgm:pt>
    <dgm:pt modelId="{05AD754D-2892-4F5B-A3F2-885169B28EFD}">
      <dgm:prSet/>
      <dgm:spPr>
        <a:solidFill>
          <a:srgbClr val="DFDDCE"/>
        </a:solidFill>
      </dgm:spPr>
      <dgm:t>
        <a:bodyPr/>
        <a:lstStyle/>
        <a:p>
          <a:pPr>
            <a:lnSpc>
              <a:spcPct val="100000"/>
            </a:lnSpc>
          </a:pPr>
          <a:r>
            <a:rPr lang="en-US" dirty="0">
              <a:solidFill>
                <a:schemeClr val="tx1"/>
              </a:solidFill>
              <a:latin typeface="Neue Haas Grotesk Text Pro" panose="020B0504020202020204" pitchFamily="34" charset="0"/>
            </a:rPr>
            <a:t>CORPA will communicate areas of concern or nonconformance</a:t>
          </a:r>
        </a:p>
      </dgm:t>
    </dgm:pt>
    <dgm:pt modelId="{93968CC9-1E04-44C3-99F2-A009F67BB498}" type="parTrans" cxnId="{8161735C-74A2-4646-8E64-8C2EBFDC8E0B}">
      <dgm:prSet/>
      <dgm:spPr>
        <a:ln>
          <a:solidFill>
            <a:srgbClr val="DFDDCE"/>
          </a:solidFill>
        </a:ln>
      </dgm:spPr>
      <dgm:t>
        <a:bodyPr/>
        <a:lstStyle/>
        <a:p>
          <a:pPr>
            <a:lnSpc>
              <a:spcPct val="100000"/>
            </a:lnSpc>
          </a:pPr>
          <a:endParaRPr lang="en-US">
            <a:latin typeface="Neue Haas Grotesk Text Pro" panose="020B0504020202020204" pitchFamily="34" charset="0"/>
          </a:endParaRPr>
        </a:p>
      </dgm:t>
    </dgm:pt>
    <dgm:pt modelId="{1DB86E02-68EE-4D0E-931C-DFC5CF701EAF}" type="sibTrans" cxnId="{8161735C-74A2-4646-8E64-8C2EBFDC8E0B}">
      <dgm:prSet/>
      <dgm:spPr/>
      <dgm:t>
        <a:bodyPr/>
        <a:lstStyle/>
        <a:p>
          <a:pPr>
            <a:lnSpc>
              <a:spcPct val="100000"/>
            </a:lnSpc>
          </a:pPr>
          <a:endParaRPr lang="en-US">
            <a:latin typeface="Neue Haas Grotesk Text Pro" panose="020B0504020202020204" pitchFamily="34" charset="0"/>
          </a:endParaRPr>
        </a:p>
      </dgm:t>
    </dgm:pt>
    <dgm:pt modelId="{15895D4D-3CCA-4A56-B4C6-932E69B62D3E}">
      <dgm:prSet/>
      <dgm:spPr>
        <a:solidFill>
          <a:srgbClr val="DFDDCE"/>
        </a:solidFill>
      </dgm:spPr>
      <dgm:t>
        <a:bodyPr/>
        <a:lstStyle/>
        <a:p>
          <a:pPr>
            <a:lnSpc>
              <a:spcPct val="100000"/>
            </a:lnSpc>
          </a:pPr>
          <a:r>
            <a:rPr lang="en-US" dirty="0">
              <a:solidFill>
                <a:schemeClr val="tx1"/>
              </a:solidFill>
              <a:latin typeface="Neue Haas Grotesk Text Pro" panose="020B0504020202020204" pitchFamily="34" charset="0"/>
            </a:rPr>
            <a:t>Program responds</a:t>
          </a:r>
        </a:p>
      </dgm:t>
    </dgm:pt>
    <dgm:pt modelId="{77AEEAC1-D5B8-49DB-9CC3-72E0DA3AB603}" type="parTrans" cxnId="{3C9EFB8F-3B1F-47F4-AB58-C9E6CC665099}">
      <dgm:prSet/>
      <dgm:spPr>
        <a:ln>
          <a:solidFill>
            <a:srgbClr val="DFDDCE"/>
          </a:solidFill>
        </a:ln>
      </dgm:spPr>
      <dgm:t>
        <a:bodyPr/>
        <a:lstStyle/>
        <a:p>
          <a:pPr>
            <a:lnSpc>
              <a:spcPct val="100000"/>
            </a:lnSpc>
          </a:pPr>
          <a:endParaRPr lang="en-US">
            <a:latin typeface="Neue Haas Grotesk Text Pro" panose="020B0504020202020204" pitchFamily="34" charset="0"/>
          </a:endParaRPr>
        </a:p>
      </dgm:t>
    </dgm:pt>
    <dgm:pt modelId="{797B88F2-22E8-4622-A1A9-AAF50C5433BD}" type="sibTrans" cxnId="{3C9EFB8F-3B1F-47F4-AB58-C9E6CC665099}">
      <dgm:prSet/>
      <dgm:spPr/>
      <dgm:t>
        <a:bodyPr/>
        <a:lstStyle/>
        <a:p>
          <a:pPr>
            <a:lnSpc>
              <a:spcPct val="100000"/>
            </a:lnSpc>
          </a:pPr>
          <a:endParaRPr lang="en-US">
            <a:latin typeface="Neue Haas Grotesk Text Pro" panose="020B0504020202020204" pitchFamily="34" charset="0"/>
          </a:endParaRPr>
        </a:p>
      </dgm:t>
    </dgm:pt>
    <dgm:pt modelId="{E00D3155-CDBE-4CE2-A116-BADD17C1A933}">
      <dgm:prSet/>
      <dgm:spPr>
        <a:solidFill>
          <a:srgbClr val="DFDDCE"/>
        </a:solidFill>
      </dgm:spPr>
      <dgm:t>
        <a:bodyPr/>
        <a:lstStyle/>
        <a:p>
          <a:pPr>
            <a:lnSpc>
              <a:spcPct val="100000"/>
            </a:lnSpc>
          </a:pPr>
          <a:r>
            <a:rPr lang="en-US" dirty="0">
              <a:solidFill>
                <a:schemeClr val="tx1"/>
              </a:solidFill>
              <a:latin typeface="Neue Haas Grotesk Text Pro" panose="020B0504020202020204" pitchFamily="34" charset="0"/>
            </a:rPr>
            <a:t>Program may repeat site visit</a:t>
          </a:r>
        </a:p>
      </dgm:t>
    </dgm:pt>
    <dgm:pt modelId="{78F909CE-5F40-40D8-8BB5-DC53E9191BAD}" type="parTrans" cxnId="{AE8B4B07-CCBF-4367-B661-EBE48C40F8C5}">
      <dgm:prSet/>
      <dgm:spPr>
        <a:ln>
          <a:solidFill>
            <a:srgbClr val="DFDDCE"/>
          </a:solidFill>
        </a:ln>
      </dgm:spPr>
      <dgm:t>
        <a:bodyPr/>
        <a:lstStyle/>
        <a:p>
          <a:pPr>
            <a:lnSpc>
              <a:spcPct val="100000"/>
            </a:lnSpc>
          </a:pPr>
          <a:endParaRPr lang="en-US">
            <a:latin typeface="Neue Haas Grotesk Text Pro" panose="020B0504020202020204" pitchFamily="34" charset="0"/>
          </a:endParaRPr>
        </a:p>
      </dgm:t>
    </dgm:pt>
    <dgm:pt modelId="{23F5628C-839E-451C-A3E7-C99D696F6A55}" type="sibTrans" cxnId="{AE8B4B07-CCBF-4367-B661-EBE48C40F8C5}">
      <dgm:prSet/>
      <dgm:spPr/>
      <dgm:t>
        <a:bodyPr/>
        <a:lstStyle/>
        <a:p>
          <a:pPr>
            <a:lnSpc>
              <a:spcPct val="100000"/>
            </a:lnSpc>
          </a:pPr>
          <a:endParaRPr lang="en-US">
            <a:latin typeface="Neue Haas Grotesk Text Pro" panose="020B0504020202020204" pitchFamily="34" charset="0"/>
          </a:endParaRPr>
        </a:p>
      </dgm:t>
    </dgm:pt>
    <dgm:pt modelId="{E7519A74-E8F3-4A0E-ADCA-132421B731AF}">
      <dgm:prSet/>
      <dgm:spPr>
        <a:solidFill>
          <a:srgbClr val="9F9A3F"/>
        </a:solidFill>
      </dgm:spPr>
      <dgm:t>
        <a:bodyPr/>
        <a:lstStyle/>
        <a:p>
          <a:pPr>
            <a:lnSpc>
              <a:spcPct val="100000"/>
            </a:lnSpc>
          </a:pPr>
          <a:r>
            <a:rPr lang="en-US" dirty="0">
              <a:latin typeface="Neue Haas Grotesk Text Pro" panose="020B0504020202020204" pitchFamily="34" charset="0"/>
            </a:rPr>
            <a:t>Denial of accreditation</a:t>
          </a:r>
        </a:p>
      </dgm:t>
    </dgm:pt>
    <dgm:pt modelId="{4EE3B522-CB5C-497E-A211-2C2BA8C06D69}" type="parTrans" cxnId="{5E39ADA1-A411-46A6-8F4A-B8D9B8DA8C8A}">
      <dgm:prSet/>
      <dgm:spPr/>
      <dgm:t>
        <a:bodyPr/>
        <a:lstStyle/>
        <a:p>
          <a:pPr>
            <a:lnSpc>
              <a:spcPct val="100000"/>
            </a:lnSpc>
          </a:pPr>
          <a:endParaRPr lang="en-US">
            <a:latin typeface="Neue Haas Grotesk Text Pro" panose="020B0504020202020204" pitchFamily="34" charset="0"/>
          </a:endParaRPr>
        </a:p>
      </dgm:t>
    </dgm:pt>
    <dgm:pt modelId="{B11FAC52-5FEB-482D-9B4D-C4D5E2F04DFC}" type="sibTrans" cxnId="{5E39ADA1-A411-46A6-8F4A-B8D9B8DA8C8A}">
      <dgm:prSet/>
      <dgm:spPr/>
      <dgm:t>
        <a:bodyPr/>
        <a:lstStyle/>
        <a:p>
          <a:pPr>
            <a:lnSpc>
              <a:spcPct val="100000"/>
            </a:lnSpc>
          </a:pPr>
          <a:endParaRPr lang="en-US">
            <a:latin typeface="Neue Haas Grotesk Text Pro" panose="020B0504020202020204" pitchFamily="34" charset="0"/>
          </a:endParaRPr>
        </a:p>
      </dgm:t>
    </dgm:pt>
    <dgm:pt modelId="{04F5D5C8-8238-4574-B672-133261B97063}" type="pres">
      <dgm:prSet presAssocID="{58BD0BC4-550E-47FD-854D-D8F5C901B69B}" presName="hierChild1" presStyleCnt="0">
        <dgm:presLayoutVars>
          <dgm:orgChart val="1"/>
          <dgm:chPref val="1"/>
          <dgm:dir/>
          <dgm:animOne val="branch"/>
          <dgm:animLvl val="lvl"/>
          <dgm:resizeHandles/>
        </dgm:presLayoutVars>
      </dgm:prSet>
      <dgm:spPr/>
    </dgm:pt>
    <dgm:pt modelId="{9B58AEDC-F93D-4BD4-B07F-A13EB5716F6B}" type="pres">
      <dgm:prSet presAssocID="{4C19460F-C20A-4B88-BCA2-88DABF2B783F}" presName="hierRoot1" presStyleCnt="0">
        <dgm:presLayoutVars>
          <dgm:hierBranch val="init"/>
        </dgm:presLayoutVars>
      </dgm:prSet>
      <dgm:spPr/>
    </dgm:pt>
    <dgm:pt modelId="{AA96285E-D808-426C-A67D-57267BFF24A7}" type="pres">
      <dgm:prSet presAssocID="{4C19460F-C20A-4B88-BCA2-88DABF2B783F}" presName="rootComposite1" presStyleCnt="0"/>
      <dgm:spPr/>
    </dgm:pt>
    <dgm:pt modelId="{FE18CAE0-E46C-4D8A-8E27-01343DD40DE2}" type="pres">
      <dgm:prSet presAssocID="{4C19460F-C20A-4B88-BCA2-88DABF2B783F}" presName="rootText1" presStyleLbl="node0" presStyleIdx="0" presStyleCnt="4">
        <dgm:presLayoutVars>
          <dgm:chPref val="3"/>
        </dgm:presLayoutVars>
      </dgm:prSet>
      <dgm:spPr/>
    </dgm:pt>
    <dgm:pt modelId="{DBB556B3-A8DB-490D-8380-85D0984BE917}" type="pres">
      <dgm:prSet presAssocID="{4C19460F-C20A-4B88-BCA2-88DABF2B783F}" presName="rootConnector1" presStyleLbl="node1" presStyleIdx="0" presStyleCnt="0"/>
      <dgm:spPr/>
    </dgm:pt>
    <dgm:pt modelId="{D12C6BEC-E931-42CD-BE7B-6E2744B1443E}" type="pres">
      <dgm:prSet presAssocID="{4C19460F-C20A-4B88-BCA2-88DABF2B783F}" presName="hierChild2" presStyleCnt="0"/>
      <dgm:spPr/>
    </dgm:pt>
    <dgm:pt modelId="{3DBEED02-F778-42F7-A1F7-E85D26BA2A54}" type="pres">
      <dgm:prSet presAssocID="{4C19460F-C20A-4B88-BCA2-88DABF2B783F}" presName="hierChild3" presStyleCnt="0"/>
      <dgm:spPr/>
    </dgm:pt>
    <dgm:pt modelId="{BCFB0E99-F526-470A-B857-31DDEAE3BFAE}" type="pres">
      <dgm:prSet presAssocID="{89D575E1-4E06-4509-9EFA-929C9E54DF2E}" presName="hierRoot1" presStyleCnt="0">
        <dgm:presLayoutVars>
          <dgm:hierBranch val="init"/>
        </dgm:presLayoutVars>
      </dgm:prSet>
      <dgm:spPr/>
    </dgm:pt>
    <dgm:pt modelId="{458877E1-4E3E-44E5-9FB8-67E504835970}" type="pres">
      <dgm:prSet presAssocID="{89D575E1-4E06-4509-9EFA-929C9E54DF2E}" presName="rootComposite1" presStyleCnt="0"/>
      <dgm:spPr/>
    </dgm:pt>
    <dgm:pt modelId="{394F919A-B883-4C95-B347-64D84D4F86C4}" type="pres">
      <dgm:prSet presAssocID="{89D575E1-4E06-4509-9EFA-929C9E54DF2E}" presName="rootText1" presStyleLbl="node0" presStyleIdx="1" presStyleCnt="4">
        <dgm:presLayoutVars>
          <dgm:chPref val="3"/>
        </dgm:presLayoutVars>
      </dgm:prSet>
      <dgm:spPr/>
    </dgm:pt>
    <dgm:pt modelId="{2CE669BF-EA6B-456A-943E-0F61733BC7A5}" type="pres">
      <dgm:prSet presAssocID="{89D575E1-4E06-4509-9EFA-929C9E54DF2E}" presName="rootConnector1" presStyleLbl="node1" presStyleIdx="0" presStyleCnt="0"/>
      <dgm:spPr/>
    </dgm:pt>
    <dgm:pt modelId="{95FFC631-7C68-4040-AE4B-C74DB1A06C94}" type="pres">
      <dgm:prSet presAssocID="{89D575E1-4E06-4509-9EFA-929C9E54DF2E}" presName="hierChild2" presStyleCnt="0"/>
      <dgm:spPr/>
    </dgm:pt>
    <dgm:pt modelId="{D27E9490-9F9D-4CAE-BC44-BF74CEEF9B0F}" type="pres">
      <dgm:prSet presAssocID="{89D575E1-4E06-4509-9EFA-929C9E54DF2E}" presName="hierChild3" presStyleCnt="0"/>
      <dgm:spPr/>
    </dgm:pt>
    <dgm:pt modelId="{BD3BC62B-9EE1-49D2-8BB4-191B892286F8}" type="pres">
      <dgm:prSet presAssocID="{A270C1DA-7823-42FA-88B1-7F891F5564B8}" presName="hierRoot1" presStyleCnt="0">
        <dgm:presLayoutVars>
          <dgm:hierBranch val="init"/>
        </dgm:presLayoutVars>
      </dgm:prSet>
      <dgm:spPr/>
    </dgm:pt>
    <dgm:pt modelId="{01570CE8-A77E-4E05-B391-05521E2C7179}" type="pres">
      <dgm:prSet presAssocID="{A270C1DA-7823-42FA-88B1-7F891F5564B8}" presName="rootComposite1" presStyleCnt="0"/>
      <dgm:spPr/>
    </dgm:pt>
    <dgm:pt modelId="{38C6EC18-B74D-4F3F-86C1-05D03DF8ED9B}" type="pres">
      <dgm:prSet presAssocID="{A270C1DA-7823-42FA-88B1-7F891F5564B8}" presName="rootText1" presStyleLbl="node0" presStyleIdx="2" presStyleCnt="4">
        <dgm:presLayoutVars>
          <dgm:chPref val="3"/>
        </dgm:presLayoutVars>
      </dgm:prSet>
      <dgm:spPr/>
    </dgm:pt>
    <dgm:pt modelId="{8D27AEAE-18A2-45D1-ACA3-D4E083B32173}" type="pres">
      <dgm:prSet presAssocID="{A270C1DA-7823-42FA-88B1-7F891F5564B8}" presName="rootConnector1" presStyleLbl="node1" presStyleIdx="0" presStyleCnt="0"/>
      <dgm:spPr/>
    </dgm:pt>
    <dgm:pt modelId="{15975B7A-AA99-4A0D-B757-4443B87AE894}" type="pres">
      <dgm:prSet presAssocID="{A270C1DA-7823-42FA-88B1-7F891F5564B8}" presName="hierChild2" presStyleCnt="0"/>
      <dgm:spPr/>
    </dgm:pt>
    <dgm:pt modelId="{5C3A0777-884D-4D7C-A234-57D8AB6B62F8}" type="pres">
      <dgm:prSet presAssocID="{93968CC9-1E04-44C3-99F2-A009F67BB498}" presName="Name64" presStyleLbl="parChTrans1D2" presStyleIdx="0" presStyleCnt="3"/>
      <dgm:spPr/>
    </dgm:pt>
    <dgm:pt modelId="{C332B1A6-5548-44ED-A015-32861FF84ABE}" type="pres">
      <dgm:prSet presAssocID="{05AD754D-2892-4F5B-A3F2-885169B28EFD}" presName="hierRoot2" presStyleCnt="0">
        <dgm:presLayoutVars>
          <dgm:hierBranch val="init"/>
        </dgm:presLayoutVars>
      </dgm:prSet>
      <dgm:spPr/>
    </dgm:pt>
    <dgm:pt modelId="{73FB9B84-70CB-49A3-B8D8-65BD388F7FB2}" type="pres">
      <dgm:prSet presAssocID="{05AD754D-2892-4F5B-A3F2-885169B28EFD}" presName="rootComposite" presStyleCnt="0"/>
      <dgm:spPr/>
    </dgm:pt>
    <dgm:pt modelId="{051180D3-35AD-466A-B5C5-1CC7B0CB018A}" type="pres">
      <dgm:prSet presAssocID="{05AD754D-2892-4F5B-A3F2-885169B28EFD}" presName="rootText" presStyleLbl="node2" presStyleIdx="0" presStyleCnt="3">
        <dgm:presLayoutVars>
          <dgm:chPref val="3"/>
        </dgm:presLayoutVars>
      </dgm:prSet>
      <dgm:spPr/>
    </dgm:pt>
    <dgm:pt modelId="{0F9385E0-CD07-4DC6-BB8A-EE348668B7E1}" type="pres">
      <dgm:prSet presAssocID="{05AD754D-2892-4F5B-A3F2-885169B28EFD}" presName="rootConnector" presStyleLbl="node2" presStyleIdx="0" presStyleCnt="3"/>
      <dgm:spPr/>
    </dgm:pt>
    <dgm:pt modelId="{994ED801-09AB-4FC3-9C85-4348F9E06FBF}" type="pres">
      <dgm:prSet presAssocID="{05AD754D-2892-4F5B-A3F2-885169B28EFD}" presName="hierChild4" presStyleCnt="0"/>
      <dgm:spPr/>
    </dgm:pt>
    <dgm:pt modelId="{357311A7-EE3C-4579-A65E-F96FE7A27B87}" type="pres">
      <dgm:prSet presAssocID="{05AD754D-2892-4F5B-A3F2-885169B28EFD}" presName="hierChild5" presStyleCnt="0"/>
      <dgm:spPr/>
    </dgm:pt>
    <dgm:pt modelId="{7506C60C-0CD3-4AF7-9979-4055C8408FF6}" type="pres">
      <dgm:prSet presAssocID="{77AEEAC1-D5B8-49DB-9CC3-72E0DA3AB603}" presName="Name64" presStyleLbl="parChTrans1D2" presStyleIdx="1" presStyleCnt="3"/>
      <dgm:spPr/>
    </dgm:pt>
    <dgm:pt modelId="{67BDB66C-CAA2-4DB2-9AD5-03FC088E4C24}" type="pres">
      <dgm:prSet presAssocID="{15895D4D-3CCA-4A56-B4C6-932E69B62D3E}" presName="hierRoot2" presStyleCnt="0">
        <dgm:presLayoutVars>
          <dgm:hierBranch val="init"/>
        </dgm:presLayoutVars>
      </dgm:prSet>
      <dgm:spPr/>
    </dgm:pt>
    <dgm:pt modelId="{65750AF5-DB82-4241-BC08-1F185ECB43B0}" type="pres">
      <dgm:prSet presAssocID="{15895D4D-3CCA-4A56-B4C6-932E69B62D3E}" presName="rootComposite" presStyleCnt="0"/>
      <dgm:spPr/>
    </dgm:pt>
    <dgm:pt modelId="{7F94D92A-BE7C-498E-93AA-742290182CD7}" type="pres">
      <dgm:prSet presAssocID="{15895D4D-3CCA-4A56-B4C6-932E69B62D3E}" presName="rootText" presStyleLbl="node2" presStyleIdx="1" presStyleCnt="3">
        <dgm:presLayoutVars>
          <dgm:chPref val="3"/>
        </dgm:presLayoutVars>
      </dgm:prSet>
      <dgm:spPr/>
    </dgm:pt>
    <dgm:pt modelId="{C3C1ADC1-B904-4097-B8FC-889062BF692C}" type="pres">
      <dgm:prSet presAssocID="{15895D4D-3CCA-4A56-B4C6-932E69B62D3E}" presName="rootConnector" presStyleLbl="node2" presStyleIdx="1" presStyleCnt="3"/>
      <dgm:spPr/>
    </dgm:pt>
    <dgm:pt modelId="{528AD724-380B-46D1-A7F7-FE1E804F7D7A}" type="pres">
      <dgm:prSet presAssocID="{15895D4D-3CCA-4A56-B4C6-932E69B62D3E}" presName="hierChild4" presStyleCnt="0"/>
      <dgm:spPr/>
    </dgm:pt>
    <dgm:pt modelId="{8EF65040-1895-44EF-9C72-8D526F9FF691}" type="pres">
      <dgm:prSet presAssocID="{15895D4D-3CCA-4A56-B4C6-932E69B62D3E}" presName="hierChild5" presStyleCnt="0"/>
      <dgm:spPr/>
    </dgm:pt>
    <dgm:pt modelId="{74C8742B-C1B9-47BF-95A8-1A2A73FBDD3A}" type="pres">
      <dgm:prSet presAssocID="{78F909CE-5F40-40D8-8BB5-DC53E9191BAD}" presName="Name64" presStyleLbl="parChTrans1D2" presStyleIdx="2" presStyleCnt="3"/>
      <dgm:spPr/>
    </dgm:pt>
    <dgm:pt modelId="{F8719D85-2E35-41B1-81C9-6AD3E6986F0E}" type="pres">
      <dgm:prSet presAssocID="{E00D3155-CDBE-4CE2-A116-BADD17C1A933}" presName="hierRoot2" presStyleCnt="0">
        <dgm:presLayoutVars>
          <dgm:hierBranch val="init"/>
        </dgm:presLayoutVars>
      </dgm:prSet>
      <dgm:spPr/>
    </dgm:pt>
    <dgm:pt modelId="{00C4DFB0-00A7-4330-8D3A-5F6E3309F468}" type="pres">
      <dgm:prSet presAssocID="{E00D3155-CDBE-4CE2-A116-BADD17C1A933}" presName="rootComposite" presStyleCnt="0"/>
      <dgm:spPr/>
    </dgm:pt>
    <dgm:pt modelId="{16788789-12C1-47A3-8CDB-9CA15F5F964A}" type="pres">
      <dgm:prSet presAssocID="{E00D3155-CDBE-4CE2-A116-BADD17C1A933}" presName="rootText" presStyleLbl="node2" presStyleIdx="2" presStyleCnt="3">
        <dgm:presLayoutVars>
          <dgm:chPref val="3"/>
        </dgm:presLayoutVars>
      </dgm:prSet>
      <dgm:spPr/>
    </dgm:pt>
    <dgm:pt modelId="{E3D75C99-14BB-43C0-BBAC-713924B6A35C}" type="pres">
      <dgm:prSet presAssocID="{E00D3155-CDBE-4CE2-A116-BADD17C1A933}" presName="rootConnector" presStyleLbl="node2" presStyleIdx="2" presStyleCnt="3"/>
      <dgm:spPr/>
    </dgm:pt>
    <dgm:pt modelId="{3CC32AFF-395F-4929-994C-BA5D830CB10E}" type="pres">
      <dgm:prSet presAssocID="{E00D3155-CDBE-4CE2-A116-BADD17C1A933}" presName="hierChild4" presStyleCnt="0"/>
      <dgm:spPr/>
    </dgm:pt>
    <dgm:pt modelId="{E98E8D97-609E-4B16-80AF-6EC456950D9C}" type="pres">
      <dgm:prSet presAssocID="{E00D3155-CDBE-4CE2-A116-BADD17C1A933}" presName="hierChild5" presStyleCnt="0"/>
      <dgm:spPr/>
    </dgm:pt>
    <dgm:pt modelId="{84086AB2-DAF7-49FC-A45B-17E2EE45A97F}" type="pres">
      <dgm:prSet presAssocID="{A270C1DA-7823-42FA-88B1-7F891F5564B8}" presName="hierChild3" presStyleCnt="0"/>
      <dgm:spPr/>
    </dgm:pt>
    <dgm:pt modelId="{63CF775F-901E-416F-9AF3-B134E03A775A}" type="pres">
      <dgm:prSet presAssocID="{E7519A74-E8F3-4A0E-ADCA-132421B731AF}" presName="hierRoot1" presStyleCnt="0">
        <dgm:presLayoutVars>
          <dgm:hierBranch val="init"/>
        </dgm:presLayoutVars>
      </dgm:prSet>
      <dgm:spPr/>
    </dgm:pt>
    <dgm:pt modelId="{D68E332A-E51A-42B9-BAE3-47D1DE916286}" type="pres">
      <dgm:prSet presAssocID="{E7519A74-E8F3-4A0E-ADCA-132421B731AF}" presName="rootComposite1" presStyleCnt="0"/>
      <dgm:spPr/>
    </dgm:pt>
    <dgm:pt modelId="{3AE59A2D-82CC-432A-BDE6-5E49492EA067}" type="pres">
      <dgm:prSet presAssocID="{E7519A74-E8F3-4A0E-ADCA-132421B731AF}" presName="rootText1" presStyleLbl="node0" presStyleIdx="3" presStyleCnt="4">
        <dgm:presLayoutVars>
          <dgm:chPref val="3"/>
        </dgm:presLayoutVars>
      </dgm:prSet>
      <dgm:spPr/>
    </dgm:pt>
    <dgm:pt modelId="{ADE834E0-6C03-4AE7-B653-622060BF45F0}" type="pres">
      <dgm:prSet presAssocID="{E7519A74-E8F3-4A0E-ADCA-132421B731AF}" presName="rootConnector1" presStyleLbl="node1" presStyleIdx="0" presStyleCnt="0"/>
      <dgm:spPr/>
    </dgm:pt>
    <dgm:pt modelId="{2E3B0E3E-8E01-43AF-AAEE-166C5635AEBD}" type="pres">
      <dgm:prSet presAssocID="{E7519A74-E8F3-4A0E-ADCA-132421B731AF}" presName="hierChild2" presStyleCnt="0"/>
      <dgm:spPr/>
    </dgm:pt>
    <dgm:pt modelId="{066A2F15-2AD4-4582-AEFA-06682F41CD1B}" type="pres">
      <dgm:prSet presAssocID="{E7519A74-E8F3-4A0E-ADCA-132421B731AF}" presName="hierChild3" presStyleCnt="0"/>
      <dgm:spPr/>
    </dgm:pt>
  </dgm:ptLst>
  <dgm:cxnLst>
    <dgm:cxn modelId="{AE8B4B07-CCBF-4367-B661-EBE48C40F8C5}" srcId="{A270C1DA-7823-42FA-88B1-7F891F5564B8}" destId="{E00D3155-CDBE-4CE2-A116-BADD17C1A933}" srcOrd="2" destOrd="0" parTransId="{78F909CE-5F40-40D8-8BB5-DC53E9191BAD}" sibTransId="{23F5628C-839E-451C-A3E7-C99D696F6A55}"/>
    <dgm:cxn modelId="{A67E4208-BE6F-4CF4-84CC-53EA0D25C6E2}" type="presOf" srcId="{E00D3155-CDBE-4CE2-A116-BADD17C1A933}" destId="{E3D75C99-14BB-43C0-BBAC-713924B6A35C}" srcOrd="1" destOrd="0" presId="urn:microsoft.com/office/officeart/2009/3/layout/HorizontalOrganizationChart"/>
    <dgm:cxn modelId="{C2DE240F-6076-4C96-8DC7-DB5A97AE0CD7}" type="presOf" srcId="{E00D3155-CDBE-4CE2-A116-BADD17C1A933}" destId="{16788789-12C1-47A3-8CDB-9CA15F5F964A}" srcOrd="0" destOrd="0" presId="urn:microsoft.com/office/officeart/2009/3/layout/HorizontalOrganizationChart"/>
    <dgm:cxn modelId="{285CDE23-9871-4043-9207-364C4CF55D64}" type="presOf" srcId="{E7519A74-E8F3-4A0E-ADCA-132421B731AF}" destId="{ADE834E0-6C03-4AE7-B653-622060BF45F0}" srcOrd="1" destOrd="0" presId="urn:microsoft.com/office/officeart/2009/3/layout/HorizontalOrganizationChart"/>
    <dgm:cxn modelId="{9DAE2D30-B3E4-41C3-940D-604583A607B5}" type="presOf" srcId="{89D575E1-4E06-4509-9EFA-929C9E54DF2E}" destId="{2CE669BF-EA6B-456A-943E-0F61733BC7A5}" srcOrd="1" destOrd="0" presId="urn:microsoft.com/office/officeart/2009/3/layout/HorizontalOrganizationChart"/>
    <dgm:cxn modelId="{8161735C-74A2-4646-8E64-8C2EBFDC8E0B}" srcId="{A270C1DA-7823-42FA-88B1-7F891F5564B8}" destId="{05AD754D-2892-4F5B-A3F2-885169B28EFD}" srcOrd="0" destOrd="0" parTransId="{93968CC9-1E04-44C3-99F2-A009F67BB498}" sibTransId="{1DB86E02-68EE-4D0E-931C-DFC5CF701EAF}"/>
    <dgm:cxn modelId="{4DC3BA62-7393-4C20-9A0F-1E643AA7ACC3}" type="presOf" srcId="{93968CC9-1E04-44C3-99F2-A009F67BB498}" destId="{5C3A0777-884D-4D7C-A234-57D8AB6B62F8}" srcOrd="0" destOrd="0" presId="urn:microsoft.com/office/officeart/2009/3/layout/HorizontalOrganizationChart"/>
    <dgm:cxn modelId="{BC6D4746-4888-4CD0-8CE3-7B892D65A80A}" type="presOf" srcId="{A270C1DA-7823-42FA-88B1-7F891F5564B8}" destId="{38C6EC18-B74D-4F3F-86C1-05D03DF8ED9B}" srcOrd="0" destOrd="0" presId="urn:microsoft.com/office/officeart/2009/3/layout/HorizontalOrganizationChart"/>
    <dgm:cxn modelId="{CEE4414C-3B63-4F79-8E47-53CE66F690CB}" srcId="{58BD0BC4-550E-47FD-854D-D8F5C901B69B}" destId="{4C19460F-C20A-4B88-BCA2-88DABF2B783F}" srcOrd="0" destOrd="0" parTransId="{31AB5AFA-8BF4-4971-A1D4-1A08FA909DFE}" sibTransId="{4B49D732-5616-4ECA-BC4E-A7CA157ECA57}"/>
    <dgm:cxn modelId="{A2197874-A5ED-4AA0-BE43-85A28B4342F8}" type="presOf" srcId="{E7519A74-E8F3-4A0E-ADCA-132421B731AF}" destId="{3AE59A2D-82CC-432A-BDE6-5E49492EA067}" srcOrd="0" destOrd="0" presId="urn:microsoft.com/office/officeart/2009/3/layout/HorizontalOrganizationChart"/>
    <dgm:cxn modelId="{300CAF76-BDD2-4B3F-AD85-D2F333249ECA}" type="presOf" srcId="{4C19460F-C20A-4B88-BCA2-88DABF2B783F}" destId="{DBB556B3-A8DB-490D-8380-85D0984BE917}" srcOrd="1" destOrd="0" presId="urn:microsoft.com/office/officeart/2009/3/layout/HorizontalOrganizationChart"/>
    <dgm:cxn modelId="{814D7357-054C-4B5E-B496-877D3FDFA615}" type="presOf" srcId="{A270C1DA-7823-42FA-88B1-7F891F5564B8}" destId="{8D27AEAE-18A2-45D1-ACA3-D4E083B32173}" srcOrd="1" destOrd="0" presId="urn:microsoft.com/office/officeart/2009/3/layout/HorizontalOrganizationChart"/>
    <dgm:cxn modelId="{F6428A77-19C6-4D6D-9E3C-5819560152C0}" type="presOf" srcId="{15895D4D-3CCA-4A56-B4C6-932E69B62D3E}" destId="{7F94D92A-BE7C-498E-93AA-742290182CD7}" srcOrd="0" destOrd="0" presId="urn:microsoft.com/office/officeart/2009/3/layout/HorizontalOrganizationChart"/>
    <dgm:cxn modelId="{9155EF82-52B0-4C0C-8447-B7C9D028C3DB}" type="presOf" srcId="{78F909CE-5F40-40D8-8BB5-DC53E9191BAD}" destId="{74C8742B-C1B9-47BF-95A8-1A2A73FBDD3A}" srcOrd="0" destOrd="0" presId="urn:microsoft.com/office/officeart/2009/3/layout/HorizontalOrganizationChart"/>
    <dgm:cxn modelId="{3C9EFB8F-3B1F-47F4-AB58-C9E6CC665099}" srcId="{A270C1DA-7823-42FA-88B1-7F891F5564B8}" destId="{15895D4D-3CCA-4A56-B4C6-932E69B62D3E}" srcOrd="1" destOrd="0" parTransId="{77AEEAC1-D5B8-49DB-9CC3-72E0DA3AB603}" sibTransId="{797B88F2-22E8-4622-A1A9-AAF50C5433BD}"/>
    <dgm:cxn modelId="{B60E5A9C-D7EE-4014-B3E8-C3A3E1D3A07D}" type="presOf" srcId="{89D575E1-4E06-4509-9EFA-929C9E54DF2E}" destId="{394F919A-B883-4C95-B347-64D84D4F86C4}" srcOrd="0" destOrd="0" presId="urn:microsoft.com/office/officeart/2009/3/layout/HorizontalOrganizationChart"/>
    <dgm:cxn modelId="{5E39ADA1-A411-46A6-8F4A-B8D9B8DA8C8A}" srcId="{58BD0BC4-550E-47FD-854D-D8F5C901B69B}" destId="{E7519A74-E8F3-4A0E-ADCA-132421B731AF}" srcOrd="3" destOrd="0" parTransId="{4EE3B522-CB5C-497E-A211-2C2BA8C06D69}" sibTransId="{B11FAC52-5FEB-482D-9B4D-C4D5E2F04DFC}"/>
    <dgm:cxn modelId="{862CA1AF-973C-4491-9B90-60B3090A6362}" type="presOf" srcId="{15895D4D-3CCA-4A56-B4C6-932E69B62D3E}" destId="{C3C1ADC1-B904-4097-B8FC-889062BF692C}" srcOrd="1" destOrd="0" presId="urn:microsoft.com/office/officeart/2009/3/layout/HorizontalOrganizationChart"/>
    <dgm:cxn modelId="{D7C48FB5-6131-474E-B51C-0756F015309D}" srcId="{58BD0BC4-550E-47FD-854D-D8F5C901B69B}" destId="{89D575E1-4E06-4509-9EFA-929C9E54DF2E}" srcOrd="1" destOrd="0" parTransId="{D1801B19-639E-4EF9-8525-76B06C6832C0}" sibTransId="{9B7E62F4-86E5-4EF5-B6C5-6B803E70919C}"/>
    <dgm:cxn modelId="{1E89ECC2-4BBF-4D19-9F40-B95AF1A0AD76}" type="presOf" srcId="{4C19460F-C20A-4B88-BCA2-88DABF2B783F}" destId="{FE18CAE0-E46C-4D8A-8E27-01343DD40DE2}" srcOrd="0" destOrd="0" presId="urn:microsoft.com/office/officeart/2009/3/layout/HorizontalOrganizationChart"/>
    <dgm:cxn modelId="{499ADDCF-1175-43AB-8AE9-D7909035121B}" type="presOf" srcId="{58BD0BC4-550E-47FD-854D-D8F5C901B69B}" destId="{04F5D5C8-8238-4574-B672-133261B97063}" srcOrd="0" destOrd="0" presId="urn:microsoft.com/office/officeart/2009/3/layout/HorizontalOrganizationChart"/>
    <dgm:cxn modelId="{488EC9D4-D681-4BBA-93A8-928AD033FA7B}" type="presOf" srcId="{05AD754D-2892-4F5B-A3F2-885169B28EFD}" destId="{051180D3-35AD-466A-B5C5-1CC7B0CB018A}" srcOrd="0" destOrd="0" presId="urn:microsoft.com/office/officeart/2009/3/layout/HorizontalOrganizationChart"/>
    <dgm:cxn modelId="{C0481AE8-A022-4FB9-A478-F363D28AC9E2}" type="presOf" srcId="{77AEEAC1-D5B8-49DB-9CC3-72E0DA3AB603}" destId="{7506C60C-0CD3-4AF7-9979-4055C8408FF6}" srcOrd="0" destOrd="0" presId="urn:microsoft.com/office/officeart/2009/3/layout/HorizontalOrganizationChart"/>
    <dgm:cxn modelId="{706DE8EF-6AE8-4382-9E43-B653CF4BFFD7}" type="presOf" srcId="{05AD754D-2892-4F5B-A3F2-885169B28EFD}" destId="{0F9385E0-CD07-4DC6-BB8A-EE348668B7E1}" srcOrd="1" destOrd="0" presId="urn:microsoft.com/office/officeart/2009/3/layout/HorizontalOrganizationChart"/>
    <dgm:cxn modelId="{392384FF-DE0B-4D3A-93A6-83366ABFA020}" srcId="{58BD0BC4-550E-47FD-854D-D8F5C901B69B}" destId="{A270C1DA-7823-42FA-88B1-7F891F5564B8}" srcOrd="2" destOrd="0" parTransId="{E33DAD52-CCE2-4C1A-B5FC-CF9166F9B607}" sibTransId="{D8BD6161-EF50-4E5F-B69E-A1011DE7848F}"/>
    <dgm:cxn modelId="{8FA12704-7EEE-40CC-B3F9-AD25A3DF7DE4}" type="presParOf" srcId="{04F5D5C8-8238-4574-B672-133261B97063}" destId="{9B58AEDC-F93D-4BD4-B07F-A13EB5716F6B}" srcOrd="0" destOrd="0" presId="urn:microsoft.com/office/officeart/2009/3/layout/HorizontalOrganizationChart"/>
    <dgm:cxn modelId="{CC83236F-508D-48DA-8C88-A5D2DD549FFE}" type="presParOf" srcId="{9B58AEDC-F93D-4BD4-B07F-A13EB5716F6B}" destId="{AA96285E-D808-426C-A67D-57267BFF24A7}" srcOrd="0" destOrd="0" presId="urn:microsoft.com/office/officeart/2009/3/layout/HorizontalOrganizationChart"/>
    <dgm:cxn modelId="{C252D2DA-360F-4EDE-9F50-9035BE4916B5}" type="presParOf" srcId="{AA96285E-D808-426C-A67D-57267BFF24A7}" destId="{FE18CAE0-E46C-4D8A-8E27-01343DD40DE2}" srcOrd="0" destOrd="0" presId="urn:microsoft.com/office/officeart/2009/3/layout/HorizontalOrganizationChart"/>
    <dgm:cxn modelId="{6CD1BA8A-F1B0-4518-ADFD-18C5549946D0}" type="presParOf" srcId="{AA96285E-D808-426C-A67D-57267BFF24A7}" destId="{DBB556B3-A8DB-490D-8380-85D0984BE917}" srcOrd="1" destOrd="0" presId="urn:microsoft.com/office/officeart/2009/3/layout/HorizontalOrganizationChart"/>
    <dgm:cxn modelId="{65B3B048-F23D-42ED-9857-894EA361E8C1}" type="presParOf" srcId="{9B58AEDC-F93D-4BD4-B07F-A13EB5716F6B}" destId="{D12C6BEC-E931-42CD-BE7B-6E2744B1443E}" srcOrd="1" destOrd="0" presId="urn:microsoft.com/office/officeart/2009/3/layout/HorizontalOrganizationChart"/>
    <dgm:cxn modelId="{F90BED33-329E-40A9-BCF4-C771F1974D88}" type="presParOf" srcId="{9B58AEDC-F93D-4BD4-B07F-A13EB5716F6B}" destId="{3DBEED02-F778-42F7-A1F7-E85D26BA2A54}" srcOrd="2" destOrd="0" presId="urn:microsoft.com/office/officeart/2009/3/layout/HorizontalOrganizationChart"/>
    <dgm:cxn modelId="{D79EFB4A-BAF0-45BC-AA39-6D6B80124292}" type="presParOf" srcId="{04F5D5C8-8238-4574-B672-133261B97063}" destId="{BCFB0E99-F526-470A-B857-31DDEAE3BFAE}" srcOrd="1" destOrd="0" presId="urn:microsoft.com/office/officeart/2009/3/layout/HorizontalOrganizationChart"/>
    <dgm:cxn modelId="{A394A468-A98B-4492-9C42-4B69B8B95A76}" type="presParOf" srcId="{BCFB0E99-F526-470A-B857-31DDEAE3BFAE}" destId="{458877E1-4E3E-44E5-9FB8-67E504835970}" srcOrd="0" destOrd="0" presId="urn:microsoft.com/office/officeart/2009/3/layout/HorizontalOrganizationChart"/>
    <dgm:cxn modelId="{7D5F42EC-D4D9-4C99-A179-3362108C866A}" type="presParOf" srcId="{458877E1-4E3E-44E5-9FB8-67E504835970}" destId="{394F919A-B883-4C95-B347-64D84D4F86C4}" srcOrd="0" destOrd="0" presId="urn:microsoft.com/office/officeart/2009/3/layout/HorizontalOrganizationChart"/>
    <dgm:cxn modelId="{E175A2FB-AA74-42F7-9038-4C95A6BF3FA9}" type="presParOf" srcId="{458877E1-4E3E-44E5-9FB8-67E504835970}" destId="{2CE669BF-EA6B-456A-943E-0F61733BC7A5}" srcOrd="1" destOrd="0" presId="urn:microsoft.com/office/officeart/2009/3/layout/HorizontalOrganizationChart"/>
    <dgm:cxn modelId="{58650615-BDD0-44B2-A61C-A10F21D432A2}" type="presParOf" srcId="{BCFB0E99-F526-470A-B857-31DDEAE3BFAE}" destId="{95FFC631-7C68-4040-AE4B-C74DB1A06C94}" srcOrd="1" destOrd="0" presId="urn:microsoft.com/office/officeart/2009/3/layout/HorizontalOrganizationChart"/>
    <dgm:cxn modelId="{6F85705B-5AB7-49AE-ABB1-30807C176DC1}" type="presParOf" srcId="{BCFB0E99-F526-470A-B857-31DDEAE3BFAE}" destId="{D27E9490-9F9D-4CAE-BC44-BF74CEEF9B0F}" srcOrd="2" destOrd="0" presId="urn:microsoft.com/office/officeart/2009/3/layout/HorizontalOrganizationChart"/>
    <dgm:cxn modelId="{061CEB4A-265D-40F1-88DB-A5F75E694DFD}" type="presParOf" srcId="{04F5D5C8-8238-4574-B672-133261B97063}" destId="{BD3BC62B-9EE1-49D2-8BB4-191B892286F8}" srcOrd="2" destOrd="0" presId="urn:microsoft.com/office/officeart/2009/3/layout/HorizontalOrganizationChart"/>
    <dgm:cxn modelId="{F2780C8E-4A7E-4AA4-A6D1-997ABCE8C7EE}" type="presParOf" srcId="{BD3BC62B-9EE1-49D2-8BB4-191B892286F8}" destId="{01570CE8-A77E-4E05-B391-05521E2C7179}" srcOrd="0" destOrd="0" presId="urn:microsoft.com/office/officeart/2009/3/layout/HorizontalOrganizationChart"/>
    <dgm:cxn modelId="{EB4E7420-EF86-4D70-9F7E-4962AAD4B8AE}" type="presParOf" srcId="{01570CE8-A77E-4E05-B391-05521E2C7179}" destId="{38C6EC18-B74D-4F3F-86C1-05D03DF8ED9B}" srcOrd="0" destOrd="0" presId="urn:microsoft.com/office/officeart/2009/3/layout/HorizontalOrganizationChart"/>
    <dgm:cxn modelId="{51BB0C8C-A821-4358-9333-B05ED146F6AE}" type="presParOf" srcId="{01570CE8-A77E-4E05-B391-05521E2C7179}" destId="{8D27AEAE-18A2-45D1-ACA3-D4E083B32173}" srcOrd="1" destOrd="0" presId="urn:microsoft.com/office/officeart/2009/3/layout/HorizontalOrganizationChart"/>
    <dgm:cxn modelId="{90126466-6B25-4E36-B299-B795B96A5356}" type="presParOf" srcId="{BD3BC62B-9EE1-49D2-8BB4-191B892286F8}" destId="{15975B7A-AA99-4A0D-B757-4443B87AE894}" srcOrd="1" destOrd="0" presId="urn:microsoft.com/office/officeart/2009/3/layout/HorizontalOrganizationChart"/>
    <dgm:cxn modelId="{C9CCBDA7-D818-4964-8AD4-33353C586435}" type="presParOf" srcId="{15975B7A-AA99-4A0D-B757-4443B87AE894}" destId="{5C3A0777-884D-4D7C-A234-57D8AB6B62F8}" srcOrd="0" destOrd="0" presId="urn:microsoft.com/office/officeart/2009/3/layout/HorizontalOrganizationChart"/>
    <dgm:cxn modelId="{4A9DC23F-1FD9-4245-B9F5-749DD6BD6F9A}" type="presParOf" srcId="{15975B7A-AA99-4A0D-B757-4443B87AE894}" destId="{C332B1A6-5548-44ED-A015-32861FF84ABE}" srcOrd="1" destOrd="0" presId="urn:microsoft.com/office/officeart/2009/3/layout/HorizontalOrganizationChart"/>
    <dgm:cxn modelId="{36C187A0-6414-4A21-9631-31E5751CCEC7}" type="presParOf" srcId="{C332B1A6-5548-44ED-A015-32861FF84ABE}" destId="{73FB9B84-70CB-49A3-B8D8-65BD388F7FB2}" srcOrd="0" destOrd="0" presId="urn:microsoft.com/office/officeart/2009/3/layout/HorizontalOrganizationChart"/>
    <dgm:cxn modelId="{FCD26BAF-3870-4B7B-A223-7A3878D6AEBC}" type="presParOf" srcId="{73FB9B84-70CB-49A3-B8D8-65BD388F7FB2}" destId="{051180D3-35AD-466A-B5C5-1CC7B0CB018A}" srcOrd="0" destOrd="0" presId="urn:microsoft.com/office/officeart/2009/3/layout/HorizontalOrganizationChart"/>
    <dgm:cxn modelId="{9CD631C7-B492-4ABE-9D66-245471ABE71C}" type="presParOf" srcId="{73FB9B84-70CB-49A3-B8D8-65BD388F7FB2}" destId="{0F9385E0-CD07-4DC6-BB8A-EE348668B7E1}" srcOrd="1" destOrd="0" presId="urn:microsoft.com/office/officeart/2009/3/layout/HorizontalOrganizationChart"/>
    <dgm:cxn modelId="{BF19A2A2-EDC7-45C2-9376-67775AFCE605}" type="presParOf" srcId="{C332B1A6-5548-44ED-A015-32861FF84ABE}" destId="{994ED801-09AB-4FC3-9C85-4348F9E06FBF}" srcOrd="1" destOrd="0" presId="urn:microsoft.com/office/officeart/2009/3/layout/HorizontalOrganizationChart"/>
    <dgm:cxn modelId="{73E1D0E3-8477-4A3E-9C5F-A610CB6931FB}" type="presParOf" srcId="{C332B1A6-5548-44ED-A015-32861FF84ABE}" destId="{357311A7-EE3C-4579-A65E-F96FE7A27B87}" srcOrd="2" destOrd="0" presId="urn:microsoft.com/office/officeart/2009/3/layout/HorizontalOrganizationChart"/>
    <dgm:cxn modelId="{624FB6A1-805B-4665-86D3-90BC8A6064AD}" type="presParOf" srcId="{15975B7A-AA99-4A0D-B757-4443B87AE894}" destId="{7506C60C-0CD3-4AF7-9979-4055C8408FF6}" srcOrd="2" destOrd="0" presId="urn:microsoft.com/office/officeart/2009/3/layout/HorizontalOrganizationChart"/>
    <dgm:cxn modelId="{393197B0-D462-4017-9985-34B39DC8BECD}" type="presParOf" srcId="{15975B7A-AA99-4A0D-B757-4443B87AE894}" destId="{67BDB66C-CAA2-4DB2-9AD5-03FC088E4C24}" srcOrd="3" destOrd="0" presId="urn:microsoft.com/office/officeart/2009/3/layout/HorizontalOrganizationChart"/>
    <dgm:cxn modelId="{2987DB85-FAE0-4153-8E85-087F35881D5D}" type="presParOf" srcId="{67BDB66C-CAA2-4DB2-9AD5-03FC088E4C24}" destId="{65750AF5-DB82-4241-BC08-1F185ECB43B0}" srcOrd="0" destOrd="0" presId="urn:microsoft.com/office/officeart/2009/3/layout/HorizontalOrganizationChart"/>
    <dgm:cxn modelId="{ECB39676-085F-4089-A6B0-ED468915A3BB}" type="presParOf" srcId="{65750AF5-DB82-4241-BC08-1F185ECB43B0}" destId="{7F94D92A-BE7C-498E-93AA-742290182CD7}" srcOrd="0" destOrd="0" presId="urn:microsoft.com/office/officeart/2009/3/layout/HorizontalOrganizationChart"/>
    <dgm:cxn modelId="{08B079C5-1483-40C8-A7DC-57D53E777605}" type="presParOf" srcId="{65750AF5-DB82-4241-BC08-1F185ECB43B0}" destId="{C3C1ADC1-B904-4097-B8FC-889062BF692C}" srcOrd="1" destOrd="0" presId="urn:microsoft.com/office/officeart/2009/3/layout/HorizontalOrganizationChart"/>
    <dgm:cxn modelId="{D9A95674-B129-4BBA-9BB8-919A17074DB4}" type="presParOf" srcId="{67BDB66C-CAA2-4DB2-9AD5-03FC088E4C24}" destId="{528AD724-380B-46D1-A7F7-FE1E804F7D7A}" srcOrd="1" destOrd="0" presId="urn:microsoft.com/office/officeart/2009/3/layout/HorizontalOrganizationChart"/>
    <dgm:cxn modelId="{1C9E0994-8CB0-4434-9ED0-6D6AA268D333}" type="presParOf" srcId="{67BDB66C-CAA2-4DB2-9AD5-03FC088E4C24}" destId="{8EF65040-1895-44EF-9C72-8D526F9FF691}" srcOrd="2" destOrd="0" presId="urn:microsoft.com/office/officeart/2009/3/layout/HorizontalOrganizationChart"/>
    <dgm:cxn modelId="{9D563BCD-1A77-456A-9CAF-B360DA4A355B}" type="presParOf" srcId="{15975B7A-AA99-4A0D-B757-4443B87AE894}" destId="{74C8742B-C1B9-47BF-95A8-1A2A73FBDD3A}" srcOrd="4" destOrd="0" presId="urn:microsoft.com/office/officeart/2009/3/layout/HorizontalOrganizationChart"/>
    <dgm:cxn modelId="{174BA632-91C4-4E66-956D-3E8EB69341AC}" type="presParOf" srcId="{15975B7A-AA99-4A0D-B757-4443B87AE894}" destId="{F8719D85-2E35-41B1-81C9-6AD3E6986F0E}" srcOrd="5" destOrd="0" presId="urn:microsoft.com/office/officeart/2009/3/layout/HorizontalOrganizationChart"/>
    <dgm:cxn modelId="{5F5E5468-00E9-46E8-B10B-6C50467695E4}" type="presParOf" srcId="{F8719D85-2E35-41B1-81C9-6AD3E6986F0E}" destId="{00C4DFB0-00A7-4330-8D3A-5F6E3309F468}" srcOrd="0" destOrd="0" presId="urn:microsoft.com/office/officeart/2009/3/layout/HorizontalOrganizationChart"/>
    <dgm:cxn modelId="{729FA011-EA08-426D-AF3D-996B384B00FF}" type="presParOf" srcId="{00C4DFB0-00A7-4330-8D3A-5F6E3309F468}" destId="{16788789-12C1-47A3-8CDB-9CA15F5F964A}" srcOrd="0" destOrd="0" presId="urn:microsoft.com/office/officeart/2009/3/layout/HorizontalOrganizationChart"/>
    <dgm:cxn modelId="{F7051B65-B3D6-45AA-80E5-3FCC17DB2C14}" type="presParOf" srcId="{00C4DFB0-00A7-4330-8D3A-5F6E3309F468}" destId="{E3D75C99-14BB-43C0-BBAC-713924B6A35C}" srcOrd="1" destOrd="0" presId="urn:microsoft.com/office/officeart/2009/3/layout/HorizontalOrganizationChart"/>
    <dgm:cxn modelId="{41C69367-0E3B-4DAE-AA7B-5FA586A98242}" type="presParOf" srcId="{F8719D85-2E35-41B1-81C9-6AD3E6986F0E}" destId="{3CC32AFF-395F-4929-994C-BA5D830CB10E}" srcOrd="1" destOrd="0" presId="urn:microsoft.com/office/officeart/2009/3/layout/HorizontalOrganizationChart"/>
    <dgm:cxn modelId="{8AFD522D-D2C0-47E9-9A33-837DC67C0B5A}" type="presParOf" srcId="{F8719D85-2E35-41B1-81C9-6AD3E6986F0E}" destId="{E98E8D97-609E-4B16-80AF-6EC456950D9C}" srcOrd="2" destOrd="0" presId="urn:microsoft.com/office/officeart/2009/3/layout/HorizontalOrganizationChart"/>
    <dgm:cxn modelId="{15303A42-90AD-4A25-BA7F-B9DD7355F5F8}" type="presParOf" srcId="{BD3BC62B-9EE1-49D2-8BB4-191B892286F8}" destId="{84086AB2-DAF7-49FC-A45B-17E2EE45A97F}" srcOrd="2" destOrd="0" presId="urn:microsoft.com/office/officeart/2009/3/layout/HorizontalOrganizationChart"/>
    <dgm:cxn modelId="{192AA682-2C59-4ED5-B312-886AE499B0B4}" type="presParOf" srcId="{04F5D5C8-8238-4574-B672-133261B97063}" destId="{63CF775F-901E-416F-9AF3-B134E03A775A}" srcOrd="3" destOrd="0" presId="urn:microsoft.com/office/officeart/2009/3/layout/HorizontalOrganizationChart"/>
    <dgm:cxn modelId="{F3FCDD3D-B741-4606-BDFE-D35CE5F1FF61}" type="presParOf" srcId="{63CF775F-901E-416F-9AF3-B134E03A775A}" destId="{D68E332A-E51A-42B9-BAE3-47D1DE916286}" srcOrd="0" destOrd="0" presId="urn:microsoft.com/office/officeart/2009/3/layout/HorizontalOrganizationChart"/>
    <dgm:cxn modelId="{6A785CAA-206D-486B-A81B-D5C4E468443D}" type="presParOf" srcId="{D68E332A-E51A-42B9-BAE3-47D1DE916286}" destId="{3AE59A2D-82CC-432A-BDE6-5E49492EA067}" srcOrd="0" destOrd="0" presId="urn:microsoft.com/office/officeart/2009/3/layout/HorizontalOrganizationChart"/>
    <dgm:cxn modelId="{6904D3B2-1946-4E1F-9A14-66F2A093338C}" type="presParOf" srcId="{D68E332A-E51A-42B9-BAE3-47D1DE916286}" destId="{ADE834E0-6C03-4AE7-B653-622060BF45F0}" srcOrd="1" destOrd="0" presId="urn:microsoft.com/office/officeart/2009/3/layout/HorizontalOrganizationChart"/>
    <dgm:cxn modelId="{3773B106-B7D6-4195-9B6F-4A3653B3425C}" type="presParOf" srcId="{63CF775F-901E-416F-9AF3-B134E03A775A}" destId="{2E3B0E3E-8E01-43AF-AAEE-166C5635AEBD}" srcOrd="1" destOrd="0" presId="urn:microsoft.com/office/officeart/2009/3/layout/HorizontalOrganizationChart"/>
    <dgm:cxn modelId="{20622BB4-BD8B-4B5E-AA17-951D80BB97BD}" type="presParOf" srcId="{63CF775F-901E-416F-9AF3-B134E03A775A}" destId="{066A2F15-2AD4-4582-AEFA-06682F41CD1B}"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36A9C04-2DEF-43F5-9115-BE90D735146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BD1E44F-8EB7-4741-AB7A-6A41CB12CBFD}">
      <dgm:prSet/>
      <dgm:spPr/>
      <dgm:t>
        <a:bodyPr/>
        <a:lstStyle/>
        <a:p>
          <a:pPr>
            <a:lnSpc>
              <a:spcPct val="100000"/>
            </a:lnSpc>
          </a:pPr>
          <a:r>
            <a:rPr lang="en-US" dirty="0"/>
            <a:t>Public service values distinguish NASPAA accredited degree programs from other degree programs</a:t>
          </a:r>
        </a:p>
      </dgm:t>
    </dgm:pt>
    <dgm:pt modelId="{398EB6A7-B8A2-4A25-8E6E-3B9050D1CCF5}" type="parTrans" cxnId="{72996A07-0042-46B9-BB08-7ACB0A313052}">
      <dgm:prSet/>
      <dgm:spPr/>
      <dgm:t>
        <a:bodyPr/>
        <a:lstStyle/>
        <a:p>
          <a:endParaRPr lang="en-US"/>
        </a:p>
      </dgm:t>
    </dgm:pt>
    <dgm:pt modelId="{D51BB266-D38D-4FCF-8198-30E8A9E14F89}" type="sibTrans" cxnId="{72996A07-0042-46B9-BB08-7ACB0A313052}">
      <dgm:prSet/>
      <dgm:spPr/>
      <dgm:t>
        <a:bodyPr/>
        <a:lstStyle/>
        <a:p>
          <a:endParaRPr lang="en-US"/>
        </a:p>
      </dgm:t>
    </dgm:pt>
    <dgm:pt modelId="{37E1BC6F-7B4F-4BD9-9ACE-D924F20630B9}">
      <dgm:prSet/>
      <dgm:spPr/>
      <dgm:t>
        <a:bodyPr/>
        <a:lstStyle/>
        <a:p>
          <a:pPr>
            <a:lnSpc>
              <a:spcPct val="100000"/>
            </a:lnSpc>
          </a:pPr>
          <a:r>
            <a:rPr lang="en-US" dirty="0"/>
            <a:t>The program is committed to and models the values of global public service</a:t>
          </a:r>
        </a:p>
      </dgm:t>
    </dgm:pt>
    <dgm:pt modelId="{6C23AD84-A34C-4FE1-A17F-0A13CE68A06E}" type="parTrans" cxnId="{D04F0E28-AFF0-4018-BFAE-887417F7F721}">
      <dgm:prSet/>
      <dgm:spPr/>
      <dgm:t>
        <a:bodyPr/>
        <a:lstStyle/>
        <a:p>
          <a:endParaRPr lang="en-US"/>
        </a:p>
      </dgm:t>
    </dgm:pt>
    <dgm:pt modelId="{45757AFA-6C6C-4485-8DD3-861231A1150D}" type="sibTrans" cxnId="{D04F0E28-AFF0-4018-BFAE-887417F7F721}">
      <dgm:prSet/>
      <dgm:spPr/>
      <dgm:t>
        <a:bodyPr/>
        <a:lstStyle/>
        <a:p>
          <a:endParaRPr lang="en-US"/>
        </a:p>
      </dgm:t>
    </dgm:pt>
    <dgm:pt modelId="{31D10878-BE3B-4720-86A9-CC2FB559A8CA}">
      <dgm:prSet/>
      <dgm:spPr/>
      <dgm:t>
        <a:bodyPr/>
        <a:lstStyle/>
        <a:p>
          <a:pPr>
            <a:lnSpc>
              <a:spcPct val="100000"/>
            </a:lnSpc>
          </a:pPr>
          <a:r>
            <a:rPr lang="en-US" dirty="0"/>
            <a:t>The program invests in mission-based outcomes that promote the values of public service</a:t>
          </a:r>
        </a:p>
      </dgm:t>
    </dgm:pt>
    <dgm:pt modelId="{609AD73E-FA1D-4030-9D34-15D59C4C496B}" type="parTrans" cxnId="{0B75DFD3-9C74-4A3A-9DA6-329B0E5CAD14}">
      <dgm:prSet/>
      <dgm:spPr/>
      <dgm:t>
        <a:bodyPr/>
        <a:lstStyle/>
        <a:p>
          <a:endParaRPr lang="en-US"/>
        </a:p>
      </dgm:t>
    </dgm:pt>
    <dgm:pt modelId="{A5E32F91-1C86-45B7-B554-9FF80F081655}" type="sibTrans" cxnId="{0B75DFD3-9C74-4A3A-9DA6-329B0E5CAD14}">
      <dgm:prSet/>
      <dgm:spPr/>
      <dgm:t>
        <a:bodyPr/>
        <a:lstStyle/>
        <a:p>
          <a:endParaRPr lang="en-US"/>
        </a:p>
      </dgm:t>
    </dgm:pt>
    <dgm:pt modelId="{47356B36-3091-4273-9997-025C4B63E9B6}">
      <dgm:prSet/>
      <dgm:spPr/>
      <dgm:t>
        <a:bodyPr/>
        <a:lstStyle/>
        <a:p>
          <a:pPr>
            <a:lnSpc>
              <a:spcPct val="100000"/>
            </a:lnSpc>
          </a:pPr>
          <a:r>
            <a:rPr lang="en-US" dirty="0"/>
            <a:t>The program engages in continuous improvement guided by a well-defined strategic management plan within the context of the communities served</a:t>
          </a:r>
        </a:p>
      </dgm:t>
    </dgm:pt>
    <dgm:pt modelId="{AE5747F3-324F-4D04-9A06-862E7D1D316C}" type="parTrans" cxnId="{28F7B744-4838-4CC0-A4EA-5FD0852F0819}">
      <dgm:prSet/>
      <dgm:spPr/>
      <dgm:t>
        <a:bodyPr/>
        <a:lstStyle/>
        <a:p>
          <a:endParaRPr lang="en-US"/>
        </a:p>
      </dgm:t>
    </dgm:pt>
    <dgm:pt modelId="{6CCDA758-C65B-497A-9BB9-5E754EEF260C}" type="sibTrans" cxnId="{28F7B744-4838-4CC0-A4EA-5FD0852F0819}">
      <dgm:prSet/>
      <dgm:spPr/>
      <dgm:t>
        <a:bodyPr/>
        <a:lstStyle/>
        <a:p>
          <a:endParaRPr lang="en-US"/>
        </a:p>
      </dgm:t>
    </dgm:pt>
    <dgm:pt modelId="{B7331D3F-E151-4756-9705-155ABEE8AFBB}" type="pres">
      <dgm:prSet presAssocID="{B36A9C04-2DEF-43F5-9115-BE90D7351469}" presName="root" presStyleCnt="0">
        <dgm:presLayoutVars>
          <dgm:dir/>
          <dgm:resizeHandles val="exact"/>
        </dgm:presLayoutVars>
      </dgm:prSet>
      <dgm:spPr/>
    </dgm:pt>
    <dgm:pt modelId="{3B3F0977-DBE4-4CA5-B619-2989F3A66B60}" type="pres">
      <dgm:prSet presAssocID="{4BD1E44F-8EB7-4741-AB7A-6A41CB12CBFD}" presName="compNode" presStyleCnt="0"/>
      <dgm:spPr/>
    </dgm:pt>
    <dgm:pt modelId="{6BA9531C-A77A-4AA1-9FC2-7D4D5E288A19}" type="pres">
      <dgm:prSet presAssocID="{4BD1E44F-8EB7-4741-AB7A-6A41CB12CBFD}" presName="bgRect" presStyleLbl="bgShp" presStyleIdx="0" presStyleCnt="4"/>
      <dgm:spPr>
        <a:solidFill>
          <a:srgbClr val="A74B40"/>
        </a:solidFill>
      </dgm:spPr>
    </dgm:pt>
    <dgm:pt modelId="{51EC48DF-D7CA-4C03-A795-1B7057753819}" type="pres">
      <dgm:prSet presAssocID="{4BD1E44F-8EB7-4741-AB7A-6A41CB12CB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38203E29-5ECE-4324-88A3-2C209FEDB2CD}" type="pres">
      <dgm:prSet presAssocID="{4BD1E44F-8EB7-4741-AB7A-6A41CB12CBFD}" presName="spaceRect" presStyleCnt="0"/>
      <dgm:spPr/>
    </dgm:pt>
    <dgm:pt modelId="{FD8CE793-D516-41D5-98EC-87FEDECEB34E}" type="pres">
      <dgm:prSet presAssocID="{4BD1E44F-8EB7-4741-AB7A-6A41CB12CBFD}" presName="parTx" presStyleLbl="revTx" presStyleIdx="0" presStyleCnt="4">
        <dgm:presLayoutVars>
          <dgm:chMax val="0"/>
          <dgm:chPref val="0"/>
        </dgm:presLayoutVars>
      </dgm:prSet>
      <dgm:spPr/>
    </dgm:pt>
    <dgm:pt modelId="{92577611-C18D-4BA3-91C8-E8C6AA63B6B6}" type="pres">
      <dgm:prSet presAssocID="{D51BB266-D38D-4FCF-8198-30E8A9E14F89}" presName="sibTrans" presStyleCnt="0"/>
      <dgm:spPr/>
    </dgm:pt>
    <dgm:pt modelId="{4E5CA61B-3785-4FEE-9B3C-E180B6A1A644}" type="pres">
      <dgm:prSet presAssocID="{37E1BC6F-7B4F-4BD9-9ACE-D924F20630B9}" presName="compNode" presStyleCnt="0"/>
      <dgm:spPr/>
    </dgm:pt>
    <dgm:pt modelId="{6BC6932C-D834-4CE9-919B-958645A8E5A2}" type="pres">
      <dgm:prSet presAssocID="{37E1BC6F-7B4F-4BD9-9ACE-D924F20630B9}" presName="bgRect" presStyleLbl="bgShp" presStyleIdx="1" presStyleCnt="4"/>
      <dgm:spPr>
        <a:solidFill>
          <a:srgbClr val="9F9A3F"/>
        </a:solidFill>
      </dgm:spPr>
    </dgm:pt>
    <dgm:pt modelId="{7718E78A-7AB2-4C63-AE5D-0C9839149FAC}" type="pres">
      <dgm:prSet presAssocID="{37E1BC6F-7B4F-4BD9-9ACE-D924F20630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018F28CB-30E0-45BD-A0F7-D9AA89857006}" type="pres">
      <dgm:prSet presAssocID="{37E1BC6F-7B4F-4BD9-9ACE-D924F20630B9}" presName="spaceRect" presStyleCnt="0"/>
      <dgm:spPr/>
    </dgm:pt>
    <dgm:pt modelId="{F320C0E2-C889-4B47-BDEB-8D6DFDD3C879}" type="pres">
      <dgm:prSet presAssocID="{37E1BC6F-7B4F-4BD9-9ACE-D924F20630B9}" presName="parTx" presStyleLbl="revTx" presStyleIdx="1" presStyleCnt="4">
        <dgm:presLayoutVars>
          <dgm:chMax val="0"/>
          <dgm:chPref val="0"/>
        </dgm:presLayoutVars>
      </dgm:prSet>
      <dgm:spPr/>
    </dgm:pt>
    <dgm:pt modelId="{B256DA23-D1A0-4940-8F8B-57FBAF4ED79F}" type="pres">
      <dgm:prSet presAssocID="{45757AFA-6C6C-4485-8DD3-861231A1150D}" presName="sibTrans" presStyleCnt="0"/>
      <dgm:spPr/>
    </dgm:pt>
    <dgm:pt modelId="{89E237A7-88BD-4194-A836-A21FCAA8CD72}" type="pres">
      <dgm:prSet presAssocID="{31D10878-BE3B-4720-86A9-CC2FB559A8CA}" presName="compNode" presStyleCnt="0"/>
      <dgm:spPr/>
    </dgm:pt>
    <dgm:pt modelId="{3CBEFD78-3F31-4E18-93CB-CA6971AD9AF6}" type="pres">
      <dgm:prSet presAssocID="{31D10878-BE3B-4720-86A9-CC2FB559A8CA}" presName="bgRect" presStyleLbl="bgShp" presStyleIdx="2" presStyleCnt="4"/>
      <dgm:spPr>
        <a:solidFill>
          <a:srgbClr val="609549"/>
        </a:solidFill>
      </dgm:spPr>
    </dgm:pt>
    <dgm:pt modelId="{12A4296F-F842-4D81-84A7-048829696F91}" type="pres">
      <dgm:prSet presAssocID="{31D10878-BE3B-4720-86A9-CC2FB559A8C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2578ADE7-7A8D-4335-8973-77CF5CB79EFD}" type="pres">
      <dgm:prSet presAssocID="{31D10878-BE3B-4720-86A9-CC2FB559A8CA}" presName="spaceRect" presStyleCnt="0"/>
      <dgm:spPr/>
    </dgm:pt>
    <dgm:pt modelId="{FE9E4AEF-C5FC-4778-B6D9-F588F287362D}" type="pres">
      <dgm:prSet presAssocID="{31D10878-BE3B-4720-86A9-CC2FB559A8CA}" presName="parTx" presStyleLbl="revTx" presStyleIdx="2" presStyleCnt="4">
        <dgm:presLayoutVars>
          <dgm:chMax val="0"/>
          <dgm:chPref val="0"/>
        </dgm:presLayoutVars>
      </dgm:prSet>
      <dgm:spPr/>
    </dgm:pt>
    <dgm:pt modelId="{A6A393B5-4C9D-4258-9238-B6008FE41A03}" type="pres">
      <dgm:prSet presAssocID="{A5E32F91-1C86-45B7-B554-9FF80F081655}" presName="sibTrans" presStyleCnt="0"/>
      <dgm:spPr/>
    </dgm:pt>
    <dgm:pt modelId="{000A8C24-439C-4F22-9258-B66FCD185D38}" type="pres">
      <dgm:prSet presAssocID="{47356B36-3091-4273-9997-025C4B63E9B6}" presName="compNode" presStyleCnt="0"/>
      <dgm:spPr/>
    </dgm:pt>
    <dgm:pt modelId="{8C775AD9-27B2-4035-8E94-92D36B6ED4EC}" type="pres">
      <dgm:prSet presAssocID="{47356B36-3091-4273-9997-025C4B63E9B6}" presName="bgRect" presStyleLbl="bgShp" presStyleIdx="3" presStyleCnt="4"/>
      <dgm:spPr>
        <a:solidFill>
          <a:srgbClr val="3D9072"/>
        </a:solidFill>
      </dgm:spPr>
    </dgm:pt>
    <dgm:pt modelId="{78F3AA06-F7D1-4DB7-BE70-00152E0CBABA}" type="pres">
      <dgm:prSet presAssocID="{47356B36-3091-4273-9997-025C4B63E9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siness Growth"/>
        </a:ext>
      </dgm:extLst>
    </dgm:pt>
    <dgm:pt modelId="{9DCEB405-F393-45A3-A075-9E5DCBF530C3}" type="pres">
      <dgm:prSet presAssocID="{47356B36-3091-4273-9997-025C4B63E9B6}" presName="spaceRect" presStyleCnt="0"/>
      <dgm:spPr/>
    </dgm:pt>
    <dgm:pt modelId="{D9BB24CD-D5E3-44F4-9D05-183DAF978626}" type="pres">
      <dgm:prSet presAssocID="{47356B36-3091-4273-9997-025C4B63E9B6}" presName="parTx" presStyleLbl="revTx" presStyleIdx="3" presStyleCnt="4">
        <dgm:presLayoutVars>
          <dgm:chMax val="0"/>
          <dgm:chPref val="0"/>
        </dgm:presLayoutVars>
      </dgm:prSet>
      <dgm:spPr/>
    </dgm:pt>
  </dgm:ptLst>
  <dgm:cxnLst>
    <dgm:cxn modelId="{47624B02-6F51-4A35-9D1A-88DB8744AC1D}" type="presOf" srcId="{31D10878-BE3B-4720-86A9-CC2FB559A8CA}" destId="{FE9E4AEF-C5FC-4778-B6D9-F588F287362D}" srcOrd="0" destOrd="0" presId="urn:microsoft.com/office/officeart/2018/2/layout/IconVerticalSolidList"/>
    <dgm:cxn modelId="{72996A07-0042-46B9-BB08-7ACB0A313052}" srcId="{B36A9C04-2DEF-43F5-9115-BE90D7351469}" destId="{4BD1E44F-8EB7-4741-AB7A-6A41CB12CBFD}" srcOrd="0" destOrd="0" parTransId="{398EB6A7-B8A2-4A25-8E6E-3B9050D1CCF5}" sibTransId="{D51BB266-D38D-4FCF-8198-30E8A9E14F89}"/>
    <dgm:cxn modelId="{E479A821-73D2-4A88-AA7C-B48C2F2F92AC}" type="presOf" srcId="{B36A9C04-2DEF-43F5-9115-BE90D7351469}" destId="{B7331D3F-E151-4756-9705-155ABEE8AFBB}" srcOrd="0" destOrd="0" presId="urn:microsoft.com/office/officeart/2018/2/layout/IconVerticalSolidList"/>
    <dgm:cxn modelId="{D04F0E28-AFF0-4018-BFAE-887417F7F721}" srcId="{B36A9C04-2DEF-43F5-9115-BE90D7351469}" destId="{37E1BC6F-7B4F-4BD9-9ACE-D924F20630B9}" srcOrd="1" destOrd="0" parTransId="{6C23AD84-A34C-4FE1-A17F-0A13CE68A06E}" sibTransId="{45757AFA-6C6C-4485-8DD3-861231A1150D}"/>
    <dgm:cxn modelId="{28F7B744-4838-4CC0-A4EA-5FD0852F0819}" srcId="{B36A9C04-2DEF-43F5-9115-BE90D7351469}" destId="{47356B36-3091-4273-9997-025C4B63E9B6}" srcOrd="3" destOrd="0" parTransId="{AE5747F3-324F-4D04-9A06-862E7D1D316C}" sibTransId="{6CCDA758-C65B-497A-9BB9-5E754EEF260C}"/>
    <dgm:cxn modelId="{0B75DFD3-9C74-4A3A-9DA6-329B0E5CAD14}" srcId="{B36A9C04-2DEF-43F5-9115-BE90D7351469}" destId="{31D10878-BE3B-4720-86A9-CC2FB559A8CA}" srcOrd="2" destOrd="0" parTransId="{609AD73E-FA1D-4030-9D34-15D59C4C496B}" sibTransId="{A5E32F91-1C86-45B7-B554-9FF80F081655}"/>
    <dgm:cxn modelId="{4D9411DD-83D4-4B5C-BF8F-FB6F00FB4FEC}" type="presOf" srcId="{37E1BC6F-7B4F-4BD9-9ACE-D924F20630B9}" destId="{F320C0E2-C889-4B47-BDEB-8D6DFDD3C879}" srcOrd="0" destOrd="0" presId="urn:microsoft.com/office/officeart/2018/2/layout/IconVerticalSolidList"/>
    <dgm:cxn modelId="{723E1BEA-92BD-49FE-8087-2B809552C591}" type="presOf" srcId="{4BD1E44F-8EB7-4741-AB7A-6A41CB12CBFD}" destId="{FD8CE793-D516-41D5-98EC-87FEDECEB34E}" srcOrd="0" destOrd="0" presId="urn:microsoft.com/office/officeart/2018/2/layout/IconVerticalSolidList"/>
    <dgm:cxn modelId="{5A2484ED-B44D-4FF1-9C67-48166657C997}" type="presOf" srcId="{47356B36-3091-4273-9997-025C4B63E9B6}" destId="{D9BB24CD-D5E3-44F4-9D05-183DAF978626}" srcOrd="0" destOrd="0" presId="urn:microsoft.com/office/officeart/2018/2/layout/IconVerticalSolidList"/>
    <dgm:cxn modelId="{9F751E40-25C6-413A-B7DC-E3AC8FBF09E6}" type="presParOf" srcId="{B7331D3F-E151-4756-9705-155ABEE8AFBB}" destId="{3B3F0977-DBE4-4CA5-B619-2989F3A66B60}" srcOrd="0" destOrd="0" presId="urn:microsoft.com/office/officeart/2018/2/layout/IconVerticalSolidList"/>
    <dgm:cxn modelId="{49BC0550-8765-414C-AE50-8415052995B4}" type="presParOf" srcId="{3B3F0977-DBE4-4CA5-B619-2989F3A66B60}" destId="{6BA9531C-A77A-4AA1-9FC2-7D4D5E288A19}" srcOrd="0" destOrd="0" presId="urn:microsoft.com/office/officeart/2018/2/layout/IconVerticalSolidList"/>
    <dgm:cxn modelId="{175EBF0C-E7DC-4166-B65C-30F1A523CF50}" type="presParOf" srcId="{3B3F0977-DBE4-4CA5-B619-2989F3A66B60}" destId="{51EC48DF-D7CA-4C03-A795-1B7057753819}" srcOrd="1" destOrd="0" presId="urn:microsoft.com/office/officeart/2018/2/layout/IconVerticalSolidList"/>
    <dgm:cxn modelId="{9E0364B0-ACEB-4C60-91F4-88AF3FAF9FF8}" type="presParOf" srcId="{3B3F0977-DBE4-4CA5-B619-2989F3A66B60}" destId="{38203E29-5ECE-4324-88A3-2C209FEDB2CD}" srcOrd="2" destOrd="0" presId="urn:microsoft.com/office/officeart/2018/2/layout/IconVerticalSolidList"/>
    <dgm:cxn modelId="{F4BF00D2-2C6D-49EA-A1EC-FE10548FCA78}" type="presParOf" srcId="{3B3F0977-DBE4-4CA5-B619-2989F3A66B60}" destId="{FD8CE793-D516-41D5-98EC-87FEDECEB34E}" srcOrd="3" destOrd="0" presId="urn:microsoft.com/office/officeart/2018/2/layout/IconVerticalSolidList"/>
    <dgm:cxn modelId="{2B116924-87CA-4C46-9CC3-9D6149F05359}" type="presParOf" srcId="{B7331D3F-E151-4756-9705-155ABEE8AFBB}" destId="{92577611-C18D-4BA3-91C8-E8C6AA63B6B6}" srcOrd="1" destOrd="0" presId="urn:microsoft.com/office/officeart/2018/2/layout/IconVerticalSolidList"/>
    <dgm:cxn modelId="{18C7A66C-9728-4222-8752-AFF94B3E0591}" type="presParOf" srcId="{B7331D3F-E151-4756-9705-155ABEE8AFBB}" destId="{4E5CA61B-3785-4FEE-9B3C-E180B6A1A644}" srcOrd="2" destOrd="0" presId="urn:microsoft.com/office/officeart/2018/2/layout/IconVerticalSolidList"/>
    <dgm:cxn modelId="{A575109F-CF51-4582-B57F-6843666DA86A}" type="presParOf" srcId="{4E5CA61B-3785-4FEE-9B3C-E180B6A1A644}" destId="{6BC6932C-D834-4CE9-919B-958645A8E5A2}" srcOrd="0" destOrd="0" presId="urn:microsoft.com/office/officeart/2018/2/layout/IconVerticalSolidList"/>
    <dgm:cxn modelId="{52BCA730-BD25-4798-96D8-7E5A5E9950F4}" type="presParOf" srcId="{4E5CA61B-3785-4FEE-9B3C-E180B6A1A644}" destId="{7718E78A-7AB2-4C63-AE5D-0C9839149FAC}" srcOrd="1" destOrd="0" presId="urn:microsoft.com/office/officeart/2018/2/layout/IconVerticalSolidList"/>
    <dgm:cxn modelId="{5BA47A69-2230-405F-B4EE-60362BBA2A63}" type="presParOf" srcId="{4E5CA61B-3785-4FEE-9B3C-E180B6A1A644}" destId="{018F28CB-30E0-45BD-A0F7-D9AA89857006}" srcOrd="2" destOrd="0" presId="urn:microsoft.com/office/officeart/2018/2/layout/IconVerticalSolidList"/>
    <dgm:cxn modelId="{BB52BEB4-3664-492A-9C42-4CA21673B5DF}" type="presParOf" srcId="{4E5CA61B-3785-4FEE-9B3C-E180B6A1A644}" destId="{F320C0E2-C889-4B47-BDEB-8D6DFDD3C879}" srcOrd="3" destOrd="0" presId="urn:microsoft.com/office/officeart/2018/2/layout/IconVerticalSolidList"/>
    <dgm:cxn modelId="{FF0FA4AD-B28D-420D-960F-769BF7E55E0E}" type="presParOf" srcId="{B7331D3F-E151-4756-9705-155ABEE8AFBB}" destId="{B256DA23-D1A0-4940-8F8B-57FBAF4ED79F}" srcOrd="3" destOrd="0" presId="urn:microsoft.com/office/officeart/2018/2/layout/IconVerticalSolidList"/>
    <dgm:cxn modelId="{6C61BBDA-3016-4106-8F41-A29C00869D62}" type="presParOf" srcId="{B7331D3F-E151-4756-9705-155ABEE8AFBB}" destId="{89E237A7-88BD-4194-A836-A21FCAA8CD72}" srcOrd="4" destOrd="0" presId="urn:microsoft.com/office/officeart/2018/2/layout/IconVerticalSolidList"/>
    <dgm:cxn modelId="{2B2C343E-8D3B-4B38-9061-37B49F985275}" type="presParOf" srcId="{89E237A7-88BD-4194-A836-A21FCAA8CD72}" destId="{3CBEFD78-3F31-4E18-93CB-CA6971AD9AF6}" srcOrd="0" destOrd="0" presId="urn:microsoft.com/office/officeart/2018/2/layout/IconVerticalSolidList"/>
    <dgm:cxn modelId="{765FCF86-2E6D-4B54-8691-89A054766476}" type="presParOf" srcId="{89E237A7-88BD-4194-A836-A21FCAA8CD72}" destId="{12A4296F-F842-4D81-84A7-048829696F91}" srcOrd="1" destOrd="0" presId="urn:microsoft.com/office/officeart/2018/2/layout/IconVerticalSolidList"/>
    <dgm:cxn modelId="{6ECD6075-FC14-4DF0-BA7A-DE235E7C1437}" type="presParOf" srcId="{89E237A7-88BD-4194-A836-A21FCAA8CD72}" destId="{2578ADE7-7A8D-4335-8973-77CF5CB79EFD}" srcOrd="2" destOrd="0" presId="urn:microsoft.com/office/officeart/2018/2/layout/IconVerticalSolidList"/>
    <dgm:cxn modelId="{F7104DDA-E980-40A0-8D24-F009B6D91E0D}" type="presParOf" srcId="{89E237A7-88BD-4194-A836-A21FCAA8CD72}" destId="{FE9E4AEF-C5FC-4778-B6D9-F588F287362D}" srcOrd="3" destOrd="0" presId="urn:microsoft.com/office/officeart/2018/2/layout/IconVerticalSolidList"/>
    <dgm:cxn modelId="{385BD250-B69F-4ED9-A938-61B0B05F774F}" type="presParOf" srcId="{B7331D3F-E151-4756-9705-155ABEE8AFBB}" destId="{A6A393B5-4C9D-4258-9238-B6008FE41A03}" srcOrd="5" destOrd="0" presId="urn:microsoft.com/office/officeart/2018/2/layout/IconVerticalSolidList"/>
    <dgm:cxn modelId="{87BB341B-F5DB-438D-99D4-71866D0D4862}" type="presParOf" srcId="{B7331D3F-E151-4756-9705-155ABEE8AFBB}" destId="{000A8C24-439C-4F22-9258-B66FCD185D38}" srcOrd="6" destOrd="0" presId="urn:microsoft.com/office/officeart/2018/2/layout/IconVerticalSolidList"/>
    <dgm:cxn modelId="{7ED26680-468C-4189-AA43-F134EB6A5F60}" type="presParOf" srcId="{000A8C24-439C-4F22-9258-B66FCD185D38}" destId="{8C775AD9-27B2-4035-8E94-92D36B6ED4EC}" srcOrd="0" destOrd="0" presId="urn:microsoft.com/office/officeart/2018/2/layout/IconVerticalSolidList"/>
    <dgm:cxn modelId="{2E9D8AC0-7C19-41DB-915C-E2E11F012728}" type="presParOf" srcId="{000A8C24-439C-4F22-9258-B66FCD185D38}" destId="{78F3AA06-F7D1-4DB7-BE70-00152E0CBABA}" srcOrd="1" destOrd="0" presId="urn:microsoft.com/office/officeart/2018/2/layout/IconVerticalSolidList"/>
    <dgm:cxn modelId="{8995F8FE-1333-4B0A-B17C-D042DD3970C8}" type="presParOf" srcId="{000A8C24-439C-4F22-9258-B66FCD185D38}" destId="{9DCEB405-F393-45A3-A075-9E5DCBF530C3}" srcOrd="2" destOrd="0" presId="urn:microsoft.com/office/officeart/2018/2/layout/IconVerticalSolidList"/>
    <dgm:cxn modelId="{422F92EB-509E-4085-A32C-C5DDF47C2E88}" type="presParOf" srcId="{000A8C24-439C-4F22-9258-B66FCD185D38}" destId="{D9BB24CD-D5E3-44F4-9D05-183DAF97862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65976BF-3D8F-4F1A-B884-0C3854289C77}" type="doc">
      <dgm:prSet loTypeId="urn:microsoft.com/office/officeart/2005/8/layout/radial6" loCatId="cycle" qsTypeId="urn:microsoft.com/office/officeart/2005/8/quickstyle/simple1" qsCatId="simple" csTypeId="urn:microsoft.com/office/officeart/2005/8/colors/accent3_2" csCatId="accent3" phldr="1"/>
      <dgm:spPr/>
      <dgm:t>
        <a:bodyPr/>
        <a:lstStyle/>
        <a:p>
          <a:endParaRPr lang="en-US"/>
        </a:p>
      </dgm:t>
    </dgm:pt>
    <dgm:pt modelId="{2F1F9331-2E03-44BB-A2B5-741C4ED2719D}">
      <dgm:prSet phldrT="[Text]"/>
      <dgm:spPr>
        <a:solidFill>
          <a:schemeClr val="accent1">
            <a:lumMod val="50000"/>
          </a:schemeClr>
        </a:solidFill>
      </dgm:spPr>
      <dgm:t>
        <a:bodyPr/>
        <a:lstStyle/>
        <a:p>
          <a:r>
            <a:rPr lang="en-US" dirty="0"/>
            <a:t>Program Mission</a:t>
          </a:r>
        </a:p>
      </dgm:t>
    </dgm:pt>
    <dgm:pt modelId="{FE8A0836-D668-4548-B889-D61EA36B2979}" type="parTrans" cxnId="{75E87A65-2C32-4D06-AB83-E0178B61C6A1}">
      <dgm:prSet/>
      <dgm:spPr/>
      <dgm:t>
        <a:bodyPr/>
        <a:lstStyle/>
        <a:p>
          <a:endParaRPr lang="en-US"/>
        </a:p>
      </dgm:t>
    </dgm:pt>
    <dgm:pt modelId="{958ED1E3-EBBB-4FAF-B136-CBF53874B778}" type="sibTrans" cxnId="{75E87A65-2C32-4D06-AB83-E0178B61C6A1}">
      <dgm:prSet/>
      <dgm:spPr/>
      <dgm:t>
        <a:bodyPr/>
        <a:lstStyle/>
        <a:p>
          <a:endParaRPr lang="en-US"/>
        </a:p>
      </dgm:t>
    </dgm:pt>
    <dgm:pt modelId="{E124724A-AAFF-4B05-8E25-464698189B73}">
      <dgm:prSet phldrT="[Text]"/>
      <dgm:spPr>
        <a:solidFill>
          <a:srgbClr val="A74B40"/>
        </a:solidFill>
      </dgm:spPr>
      <dgm:t>
        <a:bodyPr/>
        <a:lstStyle/>
        <a:p>
          <a:r>
            <a:rPr lang="en-US" dirty="0"/>
            <a:t>Gather Information</a:t>
          </a:r>
        </a:p>
      </dgm:t>
    </dgm:pt>
    <dgm:pt modelId="{41D8CCA1-1A4E-4D0C-83C2-6C8B7D5E1372}" type="parTrans" cxnId="{F718642C-E74F-45A3-9133-B524552BEA82}">
      <dgm:prSet/>
      <dgm:spPr/>
      <dgm:t>
        <a:bodyPr/>
        <a:lstStyle/>
        <a:p>
          <a:endParaRPr lang="en-US"/>
        </a:p>
      </dgm:t>
    </dgm:pt>
    <dgm:pt modelId="{8206E9A3-9F35-48EA-B35A-42AE2CBA55B5}" type="sibTrans" cxnId="{F718642C-E74F-45A3-9133-B524552BEA82}">
      <dgm:prSet/>
      <dgm:spPr/>
      <dgm:t>
        <a:bodyPr/>
        <a:lstStyle/>
        <a:p>
          <a:endParaRPr lang="en-US"/>
        </a:p>
      </dgm:t>
    </dgm:pt>
    <dgm:pt modelId="{A1C96DE6-AAE2-405C-8A45-F1B8AD953931}">
      <dgm:prSet phldrT="[Text]"/>
      <dgm:spPr>
        <a:solidFill>
          <a:srgbClr val="9F9A3F"/>
        </a:solidFill>
      </dgm:spPr>
      <dgm:t>
        <a:bodyPr/>
        <a:lstStyle/>
        <a:p>
          <a:r>
            <a:rPr lang="en-US" dirty="0"/>
            <a:t>Analyze the Information</a:t>
          </a:r>
        </a:p>
      </dgm:t>
    </dgm:pt>
    <dgm:pt modelId="{22FA0808-8B39-4166-A43F-447B1532E11F}" type="parTrans" cxnId="{F783BAAB-210D-4A5E-B01B-B1560AAEF8E3}">
      <dgm:prSet/>
      <dgm:spPr/>
      <dgm:t>
        <a:bodyPr/>
        <a:lstStyle/>
        <a:p>
          <a:endParaRPr lang="en-US"/>
        </a:p>
      </dgm:t>
    </dgm:pt>
    <dgm:pt modelId="{D5C51066-73BD-4E6F-80FF-28DBEBE219A2}" type="sibTrans" cxnId="{F783BAAB-210D-4A5E-B01B-B1560AAEF8E3}">
      <dgm:prSet/>
      <dgm:spPr/>
      <dgm:t>
        <a:bodyPr/>
        <a:lstStyle/>
        <a:p>
          <a:endParaRPr lang="en-US"/>
        </a:p>
      </dgm:t>
    </dgm:pt>
    <dgm:pt modelId="{2BCD021B-0973-4E9F-BC8D-BAFF40504EA6}">
      <dgm:prSet phldrT="[Text]"/>
      <dgm:spPr>
        <a:solidFill>
          <a:srgbClr val="609549"/>
        </a:solidFill>
      </dgm:spPr>
      <dgm:t>
        <a:bodyPr/>
        <a:lstStyle/>
        <a:p>
          <a:r>
            <a:rPr lang="en-US" dirty="0"/>
            <a:t>Act on the Information </a:t>
          </a:r>
        </a:p>
      </dgm:t>
    </dgm:pt>
    <dgm:pt modelId="{CB731687-5285-4FFD-B5F3-BB42F5C8B291}" type="parTrans" cxnId="{D685A32A-8CE9-4595-BFA3-4EE4BDB1458C}">
      <dgm:prSet/>
      <dgm:spPr/>
      <dgm:t>
        <a:bodyPr/>
        <a:lstStyle/>
        <a:p>
          <a:endParaRPr lang="en-US"/>
        </a:p>
      </dgm:t>
    </dgm:pt>
    <dgm:pt modelId="{3EDAAB10-D5BF-458F-8898-80ABF0851DC6}" type="sibTrans" cxnId="{D685A32A-8CE9-4595-BFA3-4EE4BDB1458C}">
      <dgm:prSet/>
      <dgm:spPr/>
      <dgm:t>
        <a:bodyPr/>
        <a:lstStyle/>
        <a:p>
          <a:endParaRPr lang="en-US"/>
        </a:p>
      </dgm:t>
    </dgm:pt>
    <dgm:pt modelId="{11128972-2978-4313-BEAF-B5CEAFDB07E5}" type="pres">
      <dgm:prSet presAssocID="{565976BF-3D8F-4F1A-B884-0C3854289C77}" presName="Name0" presStyleCnt="0">
        <dgm:presLayoutVars>
          <dgm:chMax val="1"/>
          <dgm:dir/>
          <dgm:animLvl val="ctr"/>
          <dgm:resizeHandles val="exact"/>
        </dgm:presLayoutVars>
      </dgm:prSet>
      <dgm:spPr/>
    </dgm:pt>
    <dgm:pt modelId="{B08252C6-402C-4099-8256-8C3851FCE40E}" type="pres">
      <dgm:prSet presAssocID="{2F1F9331-2E03-44BB-A2B5-741C4ED2719D}" presName="centerShape" presStyleLbl="node0" presStyleIdx="0" presStyleCnt="1"/>
      <dgm:spPr/>
    </dgm:pt>
    <dgm:pt modelId="{E4FA7EAA-9846-4545-AD21-C1C67D58EC75}" type="pres">
      <dgm:prSet presAssocID="{E124724A-AAFF-4B05-8E25-464698189B73}" presName="node" presStyleLbl="node1" presStyleIdx="0" presStyleCnt="3">
        <dgm:presLayoutVars>
          <dgm:bulletEnabled val="1"/>
        </dgm:presLayoutVars>
      </dgm:prSet>
      <dgm:spPr/>
    </dgm:pt>
    <dgm:pt modelId="{8893A8C8-C4BF-467D-B163-05703D3C749C}" type="pres">
      <dgm:prSet presAssocID="{E124724A-AAFF-4B05-8E25-464698189B73}" presName="dummy" presStyleCnt="0"/>
      <dgm:spPr/>
    </dgm:pt>
    <dgm:pt modelId="{E4655C12-7A43-4234-9306-1F53EC47C9CD}" type="pres">
      <dgm:prSet presAssocID="{8206E9A3-9F35-48EA-B35A-42AE2CBA55B5}" presName="sibTrans" presStyleLbl="sibTrans2D1" presStyleIdx="0" presStyleCnt="3"/>
      <dgm:spPr/>
    </dgm:pt>
    <dgm:pt modelId="{DE42149C-5A07-44F4-9A5E-4914FD6998F0}" type="pres">
      <dgm:prSet presAssocID="{A1C96DE6-AAE2-405C-8A45-F1B8AD953931}" presName="node" presStyleLbl="node1" presStyleIdx="1" presStyleCnt="3">
        <dgm:presLayoutVars>
          <dgm:bulletEnabled val="1"/>
        </dgm:presLayoutVars>
      </dgm:prSet>
      <dgm:spPr/>
    </dgm:pt>
    <dgm:pt modelId="{A8960C19-278D-4F12-9311-0E42CA9C5274}" type="pres">
      <dgm:prSet presAssocID="{A1C96DE6-AAE2-405C-8A45-F1B8AD953931}" presName="dummy" presStyleCnt="0"/>
      <dgm:spPr/>
    </dgm:pt>
    <dgm:pt modelId="{79487D0D-F215-4D85-B5DD-A83B83B6CDDE}" type="pres">
      <dgm:prSet presAssocID="{D5C51066-73BD-4E6F-80FF-28DBEBE219A2}" presName="sibTrans" presStyleLbl="sibTrans2D1" presStyleIdx="1" presStyleCnt="3"/>
      <dgm:spPr/>
    </dgm:pt>
    <dgm:pt modelId="{8BAF9E66-EA1A-4F01-AAEE-2836C073DF50}" type="pres">
      <dgm:prSet presAssocID="{2BCD021B-0973-4E9F-BC8D-BAFF40504EA6}" presName="node" presStyleLbl="node1" presStyleIdx="2" presStyleCnt="3">
        <dgm:presLayoutVars>
          <dgm:bulletEnabled val="1"/>
        </dgm:presLayoutVars>
      </dgm:prSet>
      <dgm:spPr/>
    </dgm:pt>
    <dgm:pt modelId="{0008590D-3B31-4B05-85C1-B87B41E43957}" type="pres">
      <dgm:prSet presAssocID="{2BCD021B-0973-4E9F-BC8D-BAFF40504EA6}" presName="dummy" presStyleCnt="0"/>
      <dgm:spPr/>
    </dgm:pt>
    <dgm:pt modelId="{F93A5865-B7F9-4C96-BE66-3DBDD476044A}" type="pres">
      <dgm:prSet presAssocID="{3EDAAB10-D5BF-458F-8898-80ABF0851DC6}" presName="sibTrans" presStyleLbl="sibTrans2D1" presStyleIdx="2" presStyleCnt="3"/>
      <dgm:spPr/>
    </dgm:pt>
  </dgm:ptLst>
  <dgm:cxnLst>
    <dgm:cxn modelId="{B2FEF703-3FB0-4B36-A26D-882D18FE7FE4}" type="presOf" srcId="{2F1F9331-2E03-44BB-A2B5-741C4ED2719D}" destId="{B08252C6-402C-4099-8256-8C3851FCE40E}" srcOrd="0" destOrd="0" presId="urn:microsoft.com/office/officeart/2005/8/layout/radial6"/>
    <dgm:cxn modelId="{9736731B-6AE8-4C71-818B-E88508FF193A}" type="presOf" srcId="{D5C51066-73BD-4E6F-80FF-28DBEBE219A2}" destId="{79487D0D-F215-4D85-B5DD-A83B83B6CDDE}" srcOrd="0" destOrd="0" presId="urn:microsoft.com/office/officeart/2005/8/layout/radial6"/>
    <dgm:cxn modelId="{9685681C-5056-424E-84C3-03AF04003DED}" type="presOf" srcId="{E124724A-AAFF-4B05-8E25-464698189B73}" destId="{E4FA7EAA-9846-4545-AD21-C1C67D58EC75}" srcOrd="0" destOrd="0" presId="urn:microsoft.com/office/officeart/2005/8/layout/radial6"/>
    <dgm:cxn modelId="{FA43E024-CE71-490F-923A-15BB4C061B7C}" type="presOf" srcId="{2BCD021B-0973-4E9F-BC8D-BAFF40504EA6}" destId="{8BAF9E66-EA1A-4F01-AAEE-2836C073DF50}" srcOrd="0" destOrd="0" presId="urn:microsoft.com/office/officeart/2005/8/layout/radial6"/>
    <dgm:cxn modelId="{D685A32A-8CE9-4595-BFA3-4EE4BDB1458C}" srcId="{2F1F9331-2E03-44BB-A2B5-741C4ED2719D}" destId="{2BCD021B-0973-4E9F-BC8D-BAFF40504EA6}" srcOrd="2" destOrd="0" parTransId="{CB731687-5285-4FFD-B5F3-BB42F5C8B291}" sibTransId="{3EDAAB10-D5BF-458F-8898-80ABF0851DC6}"/>
    <dgm:cxn modelId="{F718642C-E74F-45A3-9133-B524552BEA82}" srcId="{2F1F9331-2E03-44BB-A2B5-741C4ED2719D}" destId="{E124724A-AAFF-4B05-8E25-464698189B73}" srcOrd="0" destOrd="0" parTransId="{41D8CCA1-1A4E-4D0C-83C2-6C8B7D5E1372}" sibTransId="{8206E9A3-9F35-48EA-B35A-42AE2CBA55B5}"/>
    <dgm:cxn modelId="{8209B53B-BD2E-4285-9AC4-BF015AB65465}" type="presOf" srcId="{565976BF-3D8F-4F1A-B884-0C3854289C77}" destId="{11128972-2978-4313-BEAF-B5CEAFDB07E5}" srcOrd="0" destOrd="0" presId="urn:microsoft.com/office/officeart/2005/8/layout/radial6"/>
    <dgm:cxn modelId="{75E87A65-2C32-4D06-AB83-E0178B61C6A1}" srcId="{565976BF-3D8F-4F1A-B884-0C3854289C77}" destId="{2F1F9331-2E03-44BB-A2B5-741C4ED2719D}" srcOrd="0" destOrd="0" parTransId="{FE8A0836-D668-4548-B889-D61EA36B2979}" sibTransId="{958ED1E3-EBBB-4FAF-B136-CBF53874B778}"/>
    <dgm:cxn modelId="{A24C7779-0C0C-4601-96EF-903ECD2CF062}" type="presOf" srcId="{8206E9A3-9F35-48EA-B35A-42AE2CBA55B5}" destId="{E4655C12-7A43-4234-9306-1F53EC47C9CD}" srcOrd="0" destOrd="0" presId="urn:microsoft.com/office/officeart/2005/8/layout/radial6"/>
    <dgm:cxn modelId="{08A754A2-B84C-4117-BB23-1EA8FC475F0A}" type="presOf" srcId="{3EDAAB10-D5BF-458F-8898-80ABF0851DC6}" destId="{F93A5865-B7F9-4C96-BE66-3DBDD476044A}" srcOrd="0" destOrd="0" presId="urn:microsoft.com/office/officeart/2005/8/layout/radial6"/>
    <dgm:cxn modelId="{F783BAAB-210D-4A5E-B01B-B1560AAEF8E3}" srcId="{2F1F9331-2E03-44BB-A2B5-741C4ED2719D}" destId="{A1C96DE6-AAE2-405C-8A45-F1B8AD953931}" srcOrd="1" destOrd="0" parTransId="{22FA0808-8B39-4166-A43F-447B1532E11F}" sibTransId="{D5C51066-73BD-4E6F-80FF-28DBEBE219A2}"/>
    <dgm:cxn modelId="{0D12ACE2-B0F1-4633-B6D0-B067BE7642D1}" type="presOf" srcId="{A1C96DE6-AAE2-405C-8A45-F1B8AD953931}" destId="{DE42149C-5A07-44F4-9A5E-4914FD6998F0}" srcOrd="0" destOrd="0" presId="urn:microsoft.com/office/officeart/2005/8/layout/radial6"/>
    <dgm:cxn modelId="{F8241200-560F-4F89-A22D-B27265E50962}" type="presParOf" srcId="{11128972-2978-4313-BEAF-B5CEAFDB07E5}" destId="{B08252C6-402C-4099-8256-8C3851FCE40E}" srcOrd="0" destOrd="0" presId="urn:microsoft.com/office/officeart/2005/8/layout/radial6"/>
    <dgm:cxn modelId="{7AC73219-2D13-4376-81CF-F328F18CA9AD}" type="presParOf" srcId="{11128972-2978-4313-BEAF-B5CEAFDB07E5}" destId="{E4FA7EAA-9846-4545-AD21-C1C67D58EC75}" srcOrd="1" destOrd="0" presId="urn:microsoft.com/office/officeart/2005/8/layout/radial6"/>
    <dgm:cxn modelId="{D845C35D-88BC-4979-AC4F-334080CA5398}" type="presParOf" srcId="{11128972-2978-4313-BEAF-B5CEAFDB07E5}" destId="{8893A8C8-C4BF-467D-B163-05703D3C749C}" srcOrd="2" destOrd="0" presId="urn:microsoft.com/office/officeart/2005/8/layout/radial6"/>
    <dgm:cxn modelId="{21D6660B-A7EA-4FA4-B6BC-DB044D76EF2F}" type="presParOf" srcId="{11128972-2978-4313-BEAF-B5CEAFDB07E5}" destId="{E4655C12-7A43-4234-9306-1F53EC47C9CD}" srcOrd="3" destOrd="0" presId="urn:microsoft.com/office/officeart/2005/8/layout/radial6"/>
    <dgm:cxn modelId="{C56CE302-2B86-4B6C-93BA-79F83AFF268F}" type="presParOf" srcId="{11128972-2978-4313-BEAF-B5CEAFDB07E5}" destId="{DE42149C-5A07-44F4-9A5E-4914FD6998F0}" srcOrd="4" destOrd="0" presId="urn:microsoft.com/office/officeart/2005/8/layout/radial6"/>
    <dgm:cxn modelId="{A5610A09-2BD9-4A0D-A7DC-342EFB887BB8}" type="presParOf" srcId="{11128972-2978-4313-BEAF-B5CEAFDB07E5}" destId="{A8960C19-278D-4F12-9311-0E42CA9C5274}" srcOrd="5" destOrd="0" presId="urn:microsoft.com/office/officeart/2005/8/layout/radial6"/>
    <dgm:cxn modelId="{2C38BA58-FC02-45DA-9914-0C7A7110AB8D}" type="presParOf" srcId="{11128972-2978-4313-BEAF-B5CEAFDB07E5}" destId="{79487D0D-F215-4D85-B5DD-A83B83B6CDDE}" srcOrd="6" destOrd="0" presId="urn:microsoft.com/office/officeart/2005/8/layout/radial6"/>
    <dgm:cxn modelId="{90A3BB4D-ACDD-45DF-A8C4-D1480BB27DBA}" type="presParOf" srcId="{11128972-2978-4313-BEAF-B5CEAFDB07E5}" destId="{8BAF9E66-EA1A-4F01-AAEE-2836C073DF50}" srcOrd="7" destOrd="0" presId="urn:microsoft.com/office/officeart/2005/8/layout/radial6"/>
    <dgm:cxn modelId="{D034B967-5D34-4885-AB15-E37367DA5D66}" type="presParOf" srcId="{11128972-2978-4313-BEAF-B5CEAFDB07E5}" destId="{0008590D-3B31-4B05-85C1-B87B41E43957}" srcOrd="8" destOrd="0" presId="urn:microsoft.com/office/officeart/2005/8/layout/radial6"/>
    <dgm:cxn modelId="{B2A565D8-827B-488A-B612-20CF544029B2}" type="presParOf" srcId="{11128972-2978-4313-BEAF-B5CEAFDB07E5}" destId="{F93A5865-B7F9-4C96-BE66-3DBDD476044A}"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0E5E53-6FED-4592-AACD-D8131765EB8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4E5D171-BA93-49C5-8B9E-6D0555D44FB0}">
      <dgm:prSet custT="1"/>
      <dgm:spPr/>
      <dgm:t>
        <a:bodyPr/>
        <a:lstStyle/>
        <a:p>
          <a:pPr>
            <a:lnSpc>
              <a:spcPct val="100000"/>
            </a:lnSpc>
          </a:pPr>
          <a:r>
            <a:rPr lang="en-US" sz="2000" dirty="0">
              <a:latin typeface="Neue Haas Grotesk Text Pro" panose="020B0504020202020204" pitchFamily="34" charset="0"/>
            </a:rPr>
            <a:t>An accredited program must have a transparent, identifiable, and effective governance system that encompasses the mechanisms for decision making, resource allocation, student admissions, faculty appointments, and establishing degree requirements</a:t>
          </a:r>
        </a:p>
      </dgm:t>
    </dgm:pt>
    <dgm:pt modelId="{833049B8-0F78-4A02-94A1-59235E697B5E}" type="parTrans" cxnId="{46B020B2-D6BC-4649-BD74-82FA1D86697E}">
      <dgm:prSet/>
      <dgm:spPr/>
      <dgm:t>
        <a:bodyPr/>
        <a:lstStyle/>
        <a:p>
          <a:pPr>
            <a:lnSpc>
              <a:spcPct val="100000"/>
            </a:lnSpc>
          </a:pPr>
          <a:endParaRPr lang="en-US" sz="2000">
            <a:latin typeface="Neue Haas Grotesk Text Pro" panose="020B0504020202020204" pitchFamily="34" charset="0"/>
          </a:endParaRPr>
        </a:p>
      </dgm:t>
    </dgm:pt>
    <dgm:pt modelId="{33B69153-43B3-4F46-A0AF-1C38B1F81831}" type="sibTrans" cxnId="{46B020B2-D6BC-4649-BD74-82FA1D86697E}">
      <dgm:prSet/>
      <dgm:spPr/>
      <dgm:t>
        <a:bodyPr/>
        <a:lstStyle/>
        <a:p>
          <a:pPr>
            <a:lnSpc>
              <a:spcPct val="100000"/>
            </a:lnSpc>
          </a:pPr>
          <a:endParaRPr lang="en-US" sz="2000">
            <a:latin typeface="Neue Haas Grotesk Text Pro" panose="020B0504020202020204" pitchFamily="34" charset="0"/>
          </a:endParaRPr>
        </a:p>
      </dgm:t>
    </dgm:pt>
    <dgm:pt modelId="{97E35771-8428-41DE-A1EC-E8C217960336}">
      <dgm:prSet custT="1"/>
      <dgm:spPr/>
      <dgm:t>
        <a:bodyPr/>
        <a:lstStyle/>
        <a:p>
          <a:pPr>
            <a:lnSpc>
              <a:spcPct val="100000"/>
            </a:lnSpc>
          </a:pPr>
          <a:r>
            <a:rPr lang="en-US" sz="2000" dirty="0">
              <a:latin typeface="Neue Haas Grotesk Text Pro" panose="020B0504020202020204" pitchFamily="34" charset="0"/>
            </a:rPr>
            <a:t>The governance system includes an administrative infrastructure that aligns with and supports the program’s delivery methods </a:t>
          </a:r>
        </a:p>
      </dgm:t>
    </dgm:pt>
    <dgm:pt modelId="{A9DA00E2-A5C0-4C6D-929F-5243A62E40AF}" type="parTrans" cxnId="{4CCEFE15-71E9-421A-BE55-D245F7C2B64C}">
      <dgm:prSet/>
      <dgm:spPr/>
      <dgm:t>
        <a:bodyPr/>
        <a:lstStyle/>
        <a:p>
          <a:pPr>
            <a:lnSpc>
              <a:spcPct val="100000"/>
            </a:lnSpc>
          </a:pPr>
          <a:endParaRPr lang="en-US" sz="2000">
            <a:latin typeface="Neue Haas Grotesk Text Pro" panose="020B0504020202020204" pitchFamily="34" charset="0"/>
          </a:endParaRPr>
        </a:p>
      </dgm:t>
    </dgm:pt>
    <dgm:pt modelId="{9A502D43-4AEC-4716-9879-44FCD89A0C90}" type="sibTrans" cxnId="{4CCEFE15-71E9-421A-BE55-D245F7C2B64C}">
      <dgm:prSet/>
      <dgm:spPr/>
      <dgm:t>
        <a:bodyPr/>
        <a:lstStyle/>
        <a:p>
          <a:pPr>
            <a:lnSpc>
              <a:spcPct val="100000"/>
            </a:lnSpc>
          </a:pPr>
          <a:endParaRPr lang="en-US" sz="2000">
            <a:latin typeface="Neue Haas Grotesk Text Pro" panose="020B0504020202020204" pitchFamily="34" charset="0"/>
          </a:endParaRPr>
        </a:p>
      </dgm:t>
    </dgm:pt>
    <dgm:pt modelId="{50ACA04E-5793-4C12-BE79-A216AEBB851F}">
      <dgm:prSet custT="1"/>
      <dgm:spPr/>
      <dgm:t>
        <a:bodyPr/>
        <a:lstStyle/>
        <a:p>
          <a:pPr>
            <a:lnSpc>
              <a:spcPct val="100000"/>
            </a:lnSpc>
          </a:pPr>
          <a:r>
            <a:rPr lang="en-US" sz="2000" dirty="0">
              <a:latin typeface="Neue Haas Grotesk Text Pro" panose="020B0504020202020204" pitchFamily="34" charset="0"/>
            </a:rPr>
            <a:t>Faculty, especially nucleus faculty members, should play a significant role in the program’s governance, contributing to both decision-making and program execution</a:t>
          </a:r>
        </a:p>
      </dgm:t>
    </dgm:pt>
    <dgm:pt modelId="{29990E87-E06D-4A3A-8EB7-F1BB5BF712CC}" type="parTrans" cxnId="{4606F974-4239-47E5-87CB-5F83F9F75B0D}">
      <dgm:prSet/>
      <dgm:spPr/>
      <dgm:t>
        <a:bodyPr/>
        <a:lstStyle/>
        <a:p>
          <a:pPr>
            <a:lnSpc>
              <a:spcPct val="100000"/>
            </a:lnSpc>
          </a:pPr>
          <a:endParaRPr lang="en-US" sz="2000">
            <a:latin typeface="Neue Haas Grotesk Text Pro" panose="020B0504020202020204" pitchFamily="34" charset="0"/>
          </a:endParaRPr>
        </a:p>
      </dgm:t>
    </dgm:pt>
    <dgm:pt modelId="{58702A49-FBB8-424A-A079-D5ACADF0355C}" type="sibTrans" cxnId="{4606F974-4239-47E5-87CB-5F83F9F75B0D}">
      <dgm:prSet/>
      <dgm:spPr/>
      <dgm:t>
        <a:bodyPr/>
        <a:lstStyle/>
        <a:p>
          <a:pPr>
            <a:lnSpc>
              <a:spcPct val="100000"/>
            </a:lnSpc>
          </a:pPr>
          <a:endParaRPr lang="en-US" sz="2000">
            <a:latin typeface="Neue Haas Grotesk Text Pro" panose="020B0504020202020204" pitchFamily="34" charset="0"/>
          </a:endParaRPr>
        </a:p>
      </dgm:t>
    </dgm:pt>
    <dgm:pt modelId="{1B3D5B42-C5C7-4348-838B-958C4D832AEE}">
      <dgm:prSet custT="1"/>
      <dgm:spPr/>
      <dgm:t>
        <a:bodyPr/>
        <a:lstStyle/>
        <a:p>
          <a:pPr>
            <a:lnSpc>
              <a:spcPct val="100000"/>
            </a:lnSpc>
          </a:pPr>
          <a:r>
            <a:rPr lang="en-US" sz="2000" dirty="0">
              <a:latin typeface="Neue Haas Grotesk Text Pro" panose="020B0504020202020204" pitchFamily="34" charset="0"/>
            </a:rPr>
            <a:t>The governance system and administrative leadership must ensure the program’s ongoing integrity and alignment with mission</a:t>
          </a:r>
        </a:p>
      </dgm:t>
    </dgm:pt>
    <dgm:pt modelId="{43F30D14-E167-42DD-9C30-AAF7648ED10E}" type="parTrans" cxnId="{AD658502-A374-48A9-A941-A4832E264D87}">
      <dgm:prSet/>
      <dgm:spPr/>
      <dgm:t>
        <a:bodyPr/>
        <a:lstStyle/>
        <a:p>
          <a:pPr>
            <a:lnSpc>
              <a:spcPct val="100000"/>
            </a:lnSpc>
          </a:pPr>
          <a:endParaRPr lang="en-US" sz="2000">
            <a:latin typeface="Neue Haas Grotesk Text Pro" panose="020B0504020202020204" pitchFamily="34" charset="0"/>
          </a:endParaRPr>
        </a:p>
      </dgm:t>
    </dgm:pt>
    <dgm:pt modelId="{9EDABE46-1817-4FE2-A05D-E13403F8F651}" type="sibTrans" cxnId="{AD658502-A374-48A9-A941-A4832E264D87}">
      <dgm:prSet/>
      <dgm:spPr/>
      <dgm:t>
        <a:bodyPr/>
        <a:lstStyle/>
        <a:p>
          <a:pPr>
            <a:lnSpc>
              <a:spcPct val="100000"/>
            </a:lnSpc>
          </a:pPr>
          <a:endParaRPr lang="en-US" sz="2000">
            <a:latin typeface="Neue Haas Grotesk Text Pro" panose="020B0504020202020204" pitchFamily="34" charset="0"/>
          </a:endParaRPr>
        </a:p>
      </dgm:t>
    </dgm:pt>
    <dgm:pt modelId="{E870528E-6B7F-4AB3-BA7F-C76BCA8B920D}" type="pres">
      <dgm:prSet presAssocID="{700E5E53-6FED-4592-AACD-D8131765EB89}" presName="vert0" presStyleCnt="0">
        <dgm:presLayoutVars>
          <dgm:dir/>
          <dgm:animOne val="branch"/>
          <dgm:animLvl val="lvl"/>
        </dgm:presLayoutVars>
      </dgm:prSet>
      <dgm:spPr/>
    </dgm:pt>
    <dgm:pt modelId="{2EAC28CE-ADAB-4AFA-8A87-A8936A00A3B8}" type="pres">
      <dgm:prSet presAssocID="{F4E5D171-BA93-49C5-8B9E-6D0555D44FB0}" presName="thickLine" presStyleLbl="alignNode1" presStyleIdx="0" presStyleCnt="4"/>
      <dgm:spPr/>
    </dgm:pt>
    <dgm:pt modelId="{CDE7A20A-ED02-4E20-B23B-FF7AAFABD516}" type="pres">
      <dgm:prSet presAssocID="{F4E5D171-BA93-49C5-8B9E-6D0555D44FB0}" presName="horz1" presStyleCnt="0"/>
      <dgm:spPr/>
    </dgm:pt>
    <dgm:pt modelId="{A2FAE6D2-DF9A-47AD-97C9-997F603A4E76}" type="pres">
      <dgm:prSet presAssocID="{F4E5D171-BA93-49C5-8B9E-6D0555D44FB0}" presName="tx1" presStyleLbl="revTx" presStyleIdx="0" presStyleCnt="4"/>
      <dgm:spPr/>
    </dgm:pt>
    <dgm:pt modelId="{15A477FA-0D95-41CB-9320-B35EEFF3B417}" type="pres">
      <dgm:prSet presAssocID="{F4E5D171-BA93-49C5-8B9E-6D0555D44FB0}" presName="vert1" presStyleCnt="0"/>
      <dgm:spPr/>
    </dgm:pt>
    <dgm:pt modelId="{28B823BF-E88C-4487-A47F-48FA41B51344}" type="pres">
      <dgm:prSet presAssocID="{97E35771-8428-41DE-A1EC-E8C217960336}" presName="thickLine" presStyleLbl="alignNode1" presStyleIdx="1" presStyleCnt="4"/>
      <dgm:spPr/>
    </dgm:pt>
    <dgm:pt modelId="{39C80A1E-B001-4C9F-A224-CE46F3ABB1D5}" type="pres">
      <dgm:prSet presAssocID="{97E35771-8428-41DE-A1EC-E8C217960336}" presName="horz1" presStyleCnt="0"/>
      <dgm:spPr/>
    </dgm:pt>
    <dgm:pt modelId="{FA1C1E9D-08DC-4641-A3D7-D9923939697F}" type="pres">
      <dgm:prSet presAssocID="{97E35771-8428-41DE-A1EC-E8C217960336}" presName="tx1" presStyleLbl="revTx" presStyleIdx="1" presStyleCnt="4"/>
      <dgm:spPr/>
    </dgm:pt>
    <dgm:pt modelId="{4167730F-86B4-4D7C-9CE1-1937B07B9894}" type="pres">
      <dgm:prSet presAssocID="{97E35771-8428-41DE-A1EC-E8C217960336}" presName="vert1" presStyleCnt="0"/>
      <dgm:spPr/>
    </dgm:pt>
    <dgm:pt modelId="{C5A0FD0D-8064-422D-8473-2E28E18443D9}" type="pres">
      <dgm:prSet presAssocID="{50ACA04E-5793-4C12-BE79-A216AEBB851F}" presName="thickLine" presStyleLbl="alignNode1" presStyleIdx="2" presStyleCnt="4"/>
      <dgm:spPr/>
    </dgm:pt>
    <dgm:pt modelId="{119EC7CA-F590-4E79-BA03-1551B1DA3DB3}" type="pres">
      <dgm:prSet presAssocID="{50ACA04E-5793-4C12-BE79-A216AEBB851F}" presName="horz1" presStyleCnt="0"/>
      <dgm:spPr/>
    </dgm:pt>
    <dgm:pt modelId="{3C73FBB2-1473-4C89-8B06-57F3AFCDBB13}" type="pres">
      <dgm:prSet presAssocID="{50ACA04E-5793-4C12-BE79-A216AEBB851F}" presName="tx1" presStyleLbl="revTx" presStyleIdx="2" presStyleCnt="4"/>
      <dgm:spPr/>
    </dgm:pt>
    <dgm:pt modelId="{5B6444EE-3F56-4A1A-8324-C5270C78002D}" type="pres">
      <dgm:prSet presAssocID="{50ACA04E-5793-4C12-BE79-A216AEBB851F}" presName="vert1" presStyleCnt="0"/>
      <dgm:spPr/>
    </dgm:pt>
    <dgm:pt modelId="{42CC3F61-1FA1-42F7-8B50-591C789D2006}" type="pres">
      <dgm:prSet presAssocID="{1B3D5B42-C5C7-4348-838B-958C4D832AEE}" presName="thickLine" presStyleLbl="alignNode1" presStyleIdx="3" presStyleCnt="4"/>
      <dgm:spPr/>
    </dgm:pt>
    <dgm:pt modelId="{904B1EC6-A5C9-4A2B-ACB3-2F20F04A739E}" type="pres">
      <dgm:prSet presAssocID="{1B3D5B42-C5C7-4348-838B-958C4D832AEE}" presName="horz1" presStyleCnt="0"/>
      <dgm:spPr/>
    </dgm:pt>
    <dgm:pt modelId="{0609A356-17B1-42D9-9C23-0AD1E1F041EE}" type="pres">
      <dgm:prSet presAssocID="{1B3D5B42-C5C7-4348-838B-958C4D832AEE}" presName="tx1" presStyleLbl="revTx" presStyleIdx="3" presStyleCnt="4"/>
      <dgm:spPr/>
    </dgm:pt>
    <dgm:pt modelId="{1BE45B77-3441-4EAC-BFFE-88B1934CA515}" type="pres">
      <dgm:prSet presAssocID="{1B3D5B42-C5C7-4348-838B-958C4D832AEE}" presName="vert1" presStyleCnt="0"/>
      <dgm:spPr/>
    </dgm:pt>
  </dgm:ptLst>
  <dgm:cxnLst>
    <dgm:cxn modelId="{CE76A001-EE8A-4123-8F75-C1211BCBF709}" type="presOf" srcId="{50ACA04E-5793-4C12-BE79-A216AEBB851F}" destId="{3C73FBB2-1473-4C89-8B06-57F3AFCDBB13}" srcOrd="0" destOrd="0" presId="urn:microsoft.com/office/officeart/2008/layout/LinedList"/>
    <dgm:cxn modelId="{AD658502-A374-48A9-A941-A4832E264D87}" srcId="{700E5E53-6FED-4592-AACD-D8131765EB89}" destId="{1B3D5B42-C5C7-4348-838B-958C4D832AEE}" srcOrd="3" destOrd="0" parTransId="{43F30D14-E167-42DD-9C30-AAF7648ED10E}" sibTransId="{9EDABE46-1817-4FE2-A05D-E13403F8F651}"/>
    <dgm:cxn modelId="{4CCEFE15-71E9-421A-BE55-D245F7C2B64C}" srcId="{700E5E53-6FED-4592-AACD-D8131765EB89}" destId="{97E35771-8428-41DE-A1EC-E8C217960336}" srcOrd="1" destOrd="0" parTransId="{A9DA00E2-A5C0-4C6D-929F-5243A62E40AF}" sibTransId="{9A502D43-4AEC-4716-9879-44FCD89A0C90}"/>
    <dgm:cxn modelId="{BFEA2B1C-661F-4601-9890-DE272D68DA00}" type="presOf" srcId="{F4E5D171-BA93-49C5-8B9E-6D0555D44FB0}" destId="{A2FAE6D2-DF9A-47AD-97C9-997F603A4E76}" srcOrd="0" destOrd="0" presId="urn:microsoft.com/office/officeart/2008/layout/LinedList"/>
    <dgm:cxn modelId="{4606F974-4239-47E5-87CB-5F83F9F75B0D}" srcId="{700E5E53-6FED-4592-AACD-D8131765EB89}" destId="{50ACA04E-5793-4C12-BE79-A216AEBB851F}" srcOrd="2" destOrd="0" parTransId="{29990E87-E06D-4A3A-8EB7-F1BB5BF712CC}" sibTransId="{58702A49-FBB8-424A-A079-D5ACADF0355C}"/>
    <dgm:cxn modelId="{13262D58-FD9C-49D1-975A-14CFE3AD5B4D}" type="presOf" srcId="{97E35771-8428-41DE-A1EC-E8C217960336}" destId="{FA1C1E9D-08DC-4641-A3D7-D9923939697F}" srcOrd="0" destOrd="0" presId="urn:microsoft.com/office/officeart/2008/layout/LinedList"/>
    <dgm:cxn modelId="{93E8387E-C5BC-464D-8AD9-5AA814AB5ED2}" type="presOf" srcId="{700E5E53-6FED-4592-AACD-D8131765EB89}" destId="{E870528E-6B7F-4AB3-BA7F-C76BCA8B920D}" srcOrd="0" destOrd="0" presId="urn:microsoft.com/office/officeart/2008/layout/LinedList"/>
    <dgm:cxn modelId="{46B020B2-D6BC-4649-BD74-82FA1D86697E}" srcId="{700E5E53-6FED-4592-AACD-D8131765EB89}" destId="{F4E5D171-BA93-49C5-8B9E-6D0555D44FB0}" srcOrd="0" destOrd="0" parTransId="{833049B8-0F78-4A02-94A1-59235E697B5E}" sibTransId="{33B69153-43B3-4F46-A0AF-1C38B1F81831}"/>
    <dgm:cxn modelId="{123DD6F1-4787-4606-9A26-F4408230D732}" type="presOf" srcId="{1B3D5B42-C5C7-4348-838B-958C4D832AEE}" destId="{0609A356-17B1-42D9-9C23-0AD1E1F041EE}" srcOrd="0" destOrd="0" presId="urn:microsoft.com/office/officeart/2008/layout/LinedList"/>
    <dgm:cxn modelId="{C19663C1-59FD-4DD0-9E36-1C44DF1ED697}" type="presParOf" srcId="{E870528E-6B7F-4AB3-BA7F-C76BCA8B920D}" destId="{2EAC28CE-ADAB-4AFA-8A87-A8936A00A3B8}" srcOrd="0" destOrd="0" presId="urn:microsoft.com/office/officeart/2008/layout/LinedList"/>
    <dgm:cxn modelId="{DCA3C85E-6313-4B23-BF71-CD7273809911}" type="presParOf" srcId="{E870528E-6B7F-4AB3-BA7F-C76BCA8B920D}" destId="{CDE7A20A-ED02-4E20-B23B-FF7AAFABD516}" srcOrd="1" destOrd="0" presId="urn:microsoft.com/office/officeart/2008/layout/LinedList"/>
    <dgm:cxn modelId="{B498AD61-03CE-4F2F-89AB-CD2CDC02811E}" type="presParOf" srcId="{CDE7A20A-ED02-4E20-B23B-FF7AAFABD516}" destId="{A2FAE6D2-DF9A-47AD-97C9-997F603A4E76}" srcOrd="0" destOrd="0" presId="urn:microsoft.com/office/officeart/2008/layout/LinedList"/>
    <dgm:cxn modelId="{3D5ABB67-A8CD-4BA8-BFFE-234DC94F6F20}" type="presParOf" srcId="{CDE7A20A-ED02-4E20-B23B-FF7AAFABD516}" destId="{15A477FA-0D95-41CB-9320-B35EEFF3B417}" srcOrd="1" destOrd="0" presId="urn:microsoft.com/office/officeart/2008/layout/LinedList"/>
    <dgm:cxn modelId="{F96FE924-49E7-476C-870E-692F990685E6}" type="presParOf" srcId="{E870528E-6B7F-4AB3-BA7F-C76BCA8B920D}" destId="{28B823BF-E88C-4487-A47F-48FA41B51344}" srcOrd="2" destOrd="0" presId="urn:microsoft.com/office/officeart/2008/layout/LinedList"/>
    <dgm:cxn modelId="{2B4EC4D9-9922-475B-AA4F-64AD9B4F7AD9}" type="presParOf" srcId="{E870528E-6B7F-4AB3-BA7F-C76BCA8B920D}" destId="{39C80A1E-B001-4C9F-A224-CE46F3ABB1D5}" srcOrd="3" destOrd="0" presId="urn:microsoft.com/office/officeart/2008/layout/LinedList"/>
    <dgm:cxn modelId="{31AADC94-6F1E-4989-A7F5-5DFF60A6600F}" type="presParOf" srcId="{39C80A1E-B001-4C9F-A224-CE46F3ABB1D5}" destId="{FA1C1E9D-08DC-4641-A3D7-D9923939697F}" srcOrd="0" destOrd="0" presId="urn:microsoft.com/office/officeart/2008/layout/LinedList"/>
    <dgm:cxn modelId="{014F9EC9-7E2D-4FCE-8E11-871C77C43DFC}" type="presParOf" srcId="{39C80A1E-B001-4C9F-A224-CE46F3ABB1D5}" destId="{4167730F-86B4-4D7C-9CE1-1937B07B9894}" srcOrd="1" destOrd="0" presId="urn:microsoft.com/office/officeart/2008/layout/LinedList"/>
    <dgm:cxn modelId="{3C8E1E4E-C669-4E8A-A80A-7FA0ADF28C2E}" type="presParOf" srcId="{E870528E-6B7F-4AB3-BA7F-C76BCA8B920D}" destId="{C5A0FD0D-8064-422D-8473-2E28E18443D9}" srcOrd="4" destOrd="0" presId="urn:microsoft.com/office/officeart/2008/layout/LinedList"/>
    <dgm:cxn modelId="{61C2632E-DD7B-4A94-9935-6AE95F7F24FF}" type="presParOf" srcId="{E870528E-6B7F-4AB3-BA7F-C76BCA8B920D}" destId="{119EC7CA-F590-4E79-BA03-1551B1DA3DB3}" srcOrd="5" destOrd="0" presId="urn:microsoft.com/office/officeart/2008/layout/LinedList"/>
    <dgm:cxn modelId="{C834B796-F0B6-4254-8F7F-77B21E15BB8F}" type="presParOf" srcId="{119EC7CA-F590-4E79-BA03-1551B1DA3DB3}" destId="{3C73FBB2-1473-4C89-8B06-57F3AFCDBB13}" srcOrd="0" destOrd="0" presId="urn:microsoft.com/office/officeart/2008/layout/LinedList"/>
    <dgm:cxn modelId="{D0594ADA-D642-4743-B1F2-42CCFCBC281F}" type="presParOf" srcId="{119EC7CA-F590-4E79-BA03-1551B1DA3DB3}" destId="{5B6444EE-3F56-4A1A-8324-C5270C78002D}" srcOrd="1" destOrd="0" presId="urn:microsoft.com/office/officeart/2008/layout/LinedList"/>
    <dgm:cxn modelId="{1E67DA13-801D-4DDB-847B-AF4BF0A95F39}" type="presParOf" srcId="{E870528E-6B7F-4AB3-BA7F-C76BCA8B920D}" destId="{42CC3F61-1FA1-42F7-8B50-591C789D2006}" srcOrd="6" destOrd="0" presId="urn:microsoft.com/office/officeart/2008/layout/LinedList"/>
    <dgm:cxn modelId="{625E26F0-C0F1-4F71-8832-120C6E91D2D9}" type="presParOf" srcId="{E870528E-6B7F-4AB3-BA7F-C76BCA8B920D}" destId="{904B1EC6-A5C9-4A2B-ACB3-2F20F04A739E}" srcOrd="7" destOrd="0" presId="urn:microsoft.com/office/officeart/2008/layout/LinedList"/>
    <dgm:cxn modelId="{FAFED091-52BB-47A5-A648-C8FD5F95CE87}" type="presParOf" srcId="{904B1EC6-A5C9-4A2B-ACB3-2F20F04A739E}" destId="{0609A356-17B1-42D9-9C23-0AD1E1F041EE}" srcOrd="0" destOrd="0" presId="urn:microsoft.com/office/officeart/2008/layout/LinedList"/>
    <dgm:cxn modelId="{2C598B4A-115A-444C-AD39-1245D0F7F2F3}" type="presParOf" srcId="{904B1EC6-A5C9-4A2B-ACB3-2F20F04A739E}" destId="{1BE45B77-3441-4EAC-BFFE-88B1934CA51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DDA38C4-EED1-4C32-B575-6F7DD101836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C937C7D-6CC5-440A-ABC1-1FBF83932ACB}">
      <dgm:prSet custT="1"/>
      <dgm:spPr>
        <a:solidFill>
          <a:schemeClr val="accent1">
            <a:lumMod val="50000"/>
          </a:schemeClr>
        </a:solidFill>
        <a:ln>
          <a:solidFill>
            <a:schemeClr val="accent1">
              <a:lumMod val="50000"/>
            </a:schemeClr>
          </a:solidFill>
        </a:ln>
      </dgm:spPr>
      <dgm:t>
        <a:bodyPr/>
        <a:lstStyle/>
        <a:p>
          <a:r>
            <a:rPr lang="en-US" sz="2800" dirty="0">
              <a:latin typeface="Neue Haas Grotesk Text Pro" panose="020B0504020202020204" pitchFamily="34" charset="0"/>
            </a:rPr>
            <a:t>2.1 Administrative Capacity </a:t>
          </a:r>
        </a:p>
      </dgm:t>
    </dgm:pt>
    <dgm:pt modelId="{9E42B5E6-878A-4BF9-B4D4-3FCC287DCA8F}" type="parTrans" cxnId="{C817B1EF-006C-4C21-A915-5858EE038EC4}">
      <dgm:prSet/>
      <dgm:spPr/>
      <dgm:t>
        <a:bodyPr/>
        <a:lstStyle/>
        <a:p>
          <a:endParaRPr lang="en-US">
            <a:latin typeface="Neue Haas Grotesk Text Pro" panose="020B0504020202020204" pitchFamily="34" charset="0"/>
          </a:endParaRPr>
        </a:p>
      </dgm:t>
    </dgm:pt>
    <dgm:pt modelId="{9A81013F-7161-4B8B-9E3A-2589D0876E83}" type="sibTrans" cxnId="{C817B1EF-006C-4C21-A915-5858EE038EC4}">
      <dgm:prSet/>
      <dgm:spPr/>
      <dgm:t>
        <a:bodyPr/>
        <a:lstStyle/>
        <a:p>
          <a:endParaRPr lang="en-US">
            <a:latin typeface="Neue Haas Grotesk Text Pro" panose="020B0504020202020204" pitchFamily="34" charset="0"/>
          </a:endParaRPr>
        </a:p>
      </dgm:t>
    </dgm:pt>
    <dgm:pt modelId="{43EC54E7-0775-4212-AEEF-97313476715B}">
      <dgm:prSet/>
      <dgm:spPr>
        <a:solidFill>
          <a:srgbClr val="E4E4E4"/>
        </a:solidFill>
        <a:ln>
          <a:solidFill>
            <a:srgbClr val="E4E4E4">
              <a:alpha val="90000"/>
            </a:srgbClr>
          </a:solidFill>
        </a:ln>
      </dgm:spPr>
      <dgm:t>
        <a:bodyPr/>
        <a:lstStyle/>
        <a:p>
          <a:r>
            <a:rPr lang="en-US" dirty="0">
              <a:latin typeface="Neue Haas Grotesk Text Pro" panose="020B0504020202020204" pitchFamily="34" charset="0"/>
            </a:rPr>
            <a:t>The program will have an administrative infrastructure appropriate for its mission, goals, and objectives in all delivery modalities employed</a:t>
          </a:r>
        </a:p>
      </dgm:t>
    </dgm:pt>
    <dgm:pt modelId="{27E0C7DD-0EDC-4893-8B90-B1B169DEA6B1}" type="parTrans" cxnId="{5E57C2C8-9896-4C76-BF6D-89E3093133E1}">
      <dgm:prSet/>
      <dgm:spPr/>
      <dgm:t>
        <a:bodyPr/>
        <a:lstStyle/>
        <a:p>
          <a:endParaRPr lang="en-US">
            <a:latin typeface="Neue Haas Grotesk Text Pro" panose="020B0504020202020204" pitchFamily="34" charset="0"/>
          </a:endParaRPr>
        </a:p>
      </dgm:t>
    </dgm:pt>
    <dgm:pt modelId="{1E673E93-A5C1-4853-8C89-85CF403B06E6}" type="sibTrans" cxnId="{5E57C2C8-9896-4C76-BF6D-89E3093133E1}">
      <dgm:prSet/>
      <dgm:spPr/>
      <dgm:t>
        <a:bodyPr/>
        <a:lstStyle/>
        <a:p>
          <a:endParaRPr lang="en-US">
            <a:latin typeface="Neue Haas Grotesk Text Pro" panose="020B0504020202020204" pitchFamily="34" charset="0"/>
          </a:endParaRPr>
        </a:p>
      </dgm:t>
    </dgm:pt>
    <dgm:pt modelId="{0D6A0036-9649-4F52-AC39-80D88429C1D8}">
      <dgm:prSet custT="1"/>
      <dgm:spPr>
        <a:solidFill>
          <a:schemeClr val="accent1">
            <a:lumMod val="50000"/>
          </a:schemeClr>
        </a:solidFill>
        <a:ln>
          <a:solidFill>
            <a:schemeClr val="accent1">
              <a:lumMod val="50000"/>
            </a:schemeClr>
          </a:solidFill>
        </a:ln>
      </dgm:spPr>
      <dgm:t>
        <a:bodyPr/>
        <a:lstStyle/>
        <a:p>
          <a:r>
            <a:rPr lang="en-US" sz="2800" dirty="0">
              <a:latin typeface="Neue Haas Grotesk Text Pro" panose="020B0504020202020204" pitchFamily="34" charset="0"/>
            </a:rPr>
            <a:t>2.2 Faculty Governance </a:t>
          </a:r>
        </a:p>
      </dgm:t>
    </dgm:pt>
    <dgm:pt modelId="{493C2E88-CB8A-4E95-9FE7-83D95448AFCE}" type="parTrans" cxnId="{4FBF6465-31F5-4BBF-94C1-28F8C78514A2}">
      <dgm:prSet/>
      <dgm:spPr/>
      <dgm:t>
        <a:bodyPr/>
        <a:lstStyle/>
        <a:p>
          <a:endParaRPr lang="en-US">
            <a:latin typeface="Neue Haas Grotesk Text Pro" panose="020B0504020202020204" pitchFamily="34" charset="0"/>
          </a:endParaRPr>
        </a:p>
      </dgm:t>
    </dgm:pt>
    <dgm:pt modelId="{E1443FAA-B9CF-4D27-ABB0-DE8E920E3D2E}" type="sibTrans" cxnId="{4FBF6465-31F5-4BBF-94C1-28F8C78514A2}">
      <dgm:prSet/>
      <dgm:spPr/>
      <dgm:t>
        <a:bodyPr/>
        <a:lstStyle/>
        <a:p>
          <a:endParaRPr lang="en-US">
            <a:latin typeface="Neue Haas Grotesk Text Pro" panose="020B0504020202020204" pitchFamily="34" charset="0"/>
          </a:endParaRPr>
        </a:p>
      </dgm:t>
    </dgm:pt>
    <dgm:pt modelId="{64FC0E0D-156F-411A-9EBB-47B6BF2037C7}">
      <dgm:prSet/>
      <dgm:spPr/>
      <dgm:t>
        <a:bodyPr/>
        <a:lstStyle/>
        <a:p>
          <a:r>
            <a:rPr lang="en-US" dirty="0">
              <a:latin typeface="Neue Haas Grotesk Text Pro" panose="020B0504020202020204" pitchFamily="34" charset="0"/>
            </a:rPr>
            <a:t>An adequate faculty nucleus—at least five (5) full-time faculty members or their equivalent—will exercise substantial determining influence for the governance and implementation of the program</a:t>
          </a:r>
        </a:p>
      </dgm:t>
    </dgm:pt>
    <dgm:pt modelId="{9E3E7DA2-A9FC-4357-B57A-66B6891DEE0F}" type="parTrans" cxnId="{7BAE85C3-9EB6-4951-B5F1-D1D2FBA34365}">
      <dgm:prSet/>
      <dgm:spPr/>
      <dgm:t>
        <a:bodyPr/>
        <a:lstStyle/>
        <a:p>
          <a:endParaRPr lang="en-US">
            <a:latin typeface="Neue Haas Grotesk Text Pro" panose="020B0504020202020204" pitchFamily="34" charset="0"/>
          </a:endParaRPr>
        </a:p>
      </dgm:t>
    </dgm:pt>
    <dgm:pt modelId="{9DA2AA4D-BD0F-4448-B44A-24E891DBF768}" type="sibTrans" cxnId="{7BAE85C3-9EB6-4951-B5F1-D1D2FBA34365}">
      <dgm:prSet/>
      <dgm:spPr/>
      <dgm:t>
        <a:bodyPr/>
        <a:lstStyle/>
        <a:p>
          <a:endParaRPr lang="en-US">
            <a:latin typeface="Neue Haas Grotesk Text Pro" panose="020B0504020202020204" pitchFamily="34" charset="0"/>
          </a:endParaRPr>
        </a:p>
      </dgm:t>
    </dgm:pt>
    <dgm:pt modelId="{E64BCE12-1320-4A95-80B0-8E2B4172F3F4}" type="pres">
      <dgm:prSet presAssocID="{0DDA38C4-EED1-4C32-B575-6F7DD101836D}" presName="Name0" presStyleCnt="0">
        <dgm:presLayoutVars>
          <dgm:dir/>
          <dgm:animLvl val="lvl"/>
          <dgm:resizeHandles val="exact"/>
        </dgm:presLayoutVars>
      </dgm:prSet>
      <dgm:spPr/>
    </dgm:pt>
    <dgm:pt modelId="{50DB61C5-CF3A-426D-999B-FD86155564A1}" type="pres">
      <dgm:prSet presAssocID="{0C937C7D-6CC5-440A-ABC1-1FBF83932ACB}" presName="composite" presStyleCnt="0"/>
      <dgm:spPr/>
    </dgm:pt>
    <dgm:pt modelId="{FEC3A748-3749-4CE1-803C-0F164BBFEA08}" type="pres">
      <dgm:prSet presAssocID="{0C937C7D-6CC5-440A-ABC1-1FBF83932ACB}" presName="parTx" presStyleLbl="alignNode1" presStyleIdx="0" presStyleCnt="2">
        <dgm:presLayoutVars>
          <dgm:chMax val="0"/>
          <dgm:chPref val="0"/>
          <dgm:bulletEnabled val="1"/>
        </dgm:presLayoutVars>
      </dgm:prSet>
      <dgm:spPr/>
    </dgm:pt>
    <dgm:pt modelId="{710A99F8-3635-4963-AAD3-D54D13C0CBA4}" type="pres">
      <dgm:prSet presAssocID="{0C937C7D-6CC5-440A-ABC1-1FBF83932ACB}" presName="desTx" presStyleLbl="alignAccFollowNode1" presStyleIdx="0" presStyleCnt="2">
        <dgm:presLayoutVars>
          <dgm:bulletEnabled val="1"/>
        </dgm:presLayoutVars>
      </dgm:prSet>
      <dgm:spPr/>
    </dgm:pt>
    <dgm:pt modelId="{131EC672-496C-4ED5-9552-CFD84AA88FBD}" type="pres">
      <dgm:prSet presAssocID="{9A81013F-7161-4B8B-9E3A-2589D0876E83}" presName="space" presStyleCnt="0"/>
      <dgm:spPr/>
    </dgm:pt>
    <dgm:pt modelId="{F9AFC4BD-EDDB-4D03-88F4-EEE364C7D83C}" type="pres">
      <dgm:prSet presAssocID="{0D6A0036-9649-4F52-AC39-80D88429C1D8}" presName="composite" presStyleCnt="0"/>
      <dgm:spPr/>
    </dgm:pt>
    <dgm:pt modelId="{89B8628F-489A-475D-9479-FDBA4A3CA649}" type="pres">
      <dgm:prSet presAssocID="{0D6A0036-9649-4F52-AC39-80D88429C1D8}" presName="parTx" presStyleLbl="alignNode1" presStyleIdx="1" presStyleCnt="2">
        <dgm:presLayoutVars>
          <dgm:chMax val="0"/>
          <dgm:chPref val="0"/>
          <dgm:bulletEnabled val="1"/>
        </dgm:presLayoutVars>
      </dgm:prSet>
      <dgm:spPr/>
    </dgm:pt>
    <dgm:pt modelId="{36688662-B547-4959-95C8-2DB7AC6BFCA0}" type="pres">
      <dgm:prSet presAssocID="{0D6A0036-9649-4F52-AC39-80D88429C1D8}" presName="desTx" presStyleLbl="alignAccFollowNode1" presStyleIdx="1" presStyleCnt="2">
        <dgm:presLayoutVars>
          <dgm:bulletEnabled val="1"/>
        </dgm:presLayoutVars>
      </dgm:prSet>
      <dgm:spPr/>
    </dgm:pt>
  </dgm:ptLst>
  <dgm:cxnLst>
    <dgm:cxn modelId="{1EF4883D-3E67-4EB0-88EE-A5B4A1B2BC45}" type="presOf" srcId="{43EC54E7-0775-4212-AEEF-97313476715B}" destId="{710A99F8-3635-4963-AAD3-D54D13C0CBA4}" srcOrd="0" destOrd="0" presId="urn:microsoft.com/office/officeart/2005/8/layout/hList1"/>
    <dgm:cxn modelId="{4FBF6465-31F5-4BBF-94C1-28F8C78514A2}" srcId="{0DDA38C4-EED1-4C32-B575-6F7DD101836D}" destId="{0D6A0036-9649-4F52-AC39-80D88429C1D8}" srcOrd="1" destOrd="0" parTransId="{493C2E88-CB8A-4E95-9FE7-83D95448AFCE}" sibTransId="{E1443FAA-B9CF-4D27-ABB0-DE8E920E3D2E}"/>
    <dgm:cxn modelId="{5C485ABE-441D-4160-8969-FEBB0846EFD5}" type="presOf" srcId="{0C937C7D-6CC5-440A-ABC1-1FBF83932ACB}" destId="{FEC3A748-3749-4CE1-803C-0F164BBFEA08}" srcOrd="0" destOrd="0" presId="urn:microsoft.com/office/officeart/2005/8/layout/hList1"/>
    <dgm:cxn modelId="{7BAE85C3-9EB6-4951-B5F1-D1D2FBA34365}" srcId="{0D6A0036-9649-4F52-AC39-80D88429C1D8}" destId="{64FC0E0D-156F-411A-9EBB-47B6BF2037C7}" srcOrd="0" destOrd="0" parTransId="{9E3E7DA2-A9FC-4357-B57A-66B6891DEE0F}" sibTransId="{9DA2AA4D-BD0F-4448-B44A-24E891DBF768}"/>
    <dgm:cxn modelId="{5E57C2C8-9896-4C76-BF6D-89E3093133E1}" srcId="{0C937C7D-6CC5-440A-ABC1-1FBF83932ACB}" destId="{43EC54E7-0775-4212-AEEF-97313476715B}" srcOrd="0" destOrd="0" parTransId="{27E0C7DD-0EDC-4893-8B90-B1B169DEA6B1}" sibTransId="{1E673E93-A5C1-4853-8C89-85CF403B06E6}"/>
    <dgm:cxn modelId="{742426DD-ED83-4678-B81E-8A36118F863F}" type="presOf" srcId="{0DDA38C4-EED1-4C32-B575-6F7DD101836D}" destId="{E64BCE12-1320-4A95-80B0-8E2B4172F3F4}" srcOrd="0" destOrd="0" presId="urn:microsoft.com/office/officeart/2005/8/layout/hList1"/>
    <dgm:cxn modelId="{C817B1EF-006C-4C21-A915-5858EE038EC4}" srcId="{0DDA38C4-EED1-4C32-B575-6F7DD101836D}" destId="{0C937C7D-6CC5-440A-ABC1-1FBF83932ACB}" srcOrd="0" destOrd="0" parTransId="{9E42B5E6-878A-4BF9-B4D4-3FCC287DCA8F}" sibTransId="{9A81013F-7161-4B8B-9E3A-2589D0876E83}"/>
    <dgm:cxn modelId="{F167E3F0-7A06-4A5F-926E-A38FE5A60290}" type="presOf" srcId="{64FC0E0D-156F-411A-9EBB-47B6BF2037C7}" destId="{36688662-B547-4959-95C8-2DB7AC6BFCA0}" srcOrd="0" destOrd="0" presId="urn:microsoft.com/office/officeart/2005/8/layout/hList1"/>
    <dgm:cxn modelId="{CF4EA1FC-B405-4EB0-9527-94CAA541D360}" type="presOf" srcId="{0D6A0036-9649-4F52-AC39-80D88429C1D8}" destId="{89B8628F-489A-475D-9479-FDBA4A3CA649}" srcOrd="0" destOrd="0" presId="urn:microsoft.com/office/officeart/2005/8/layout/hList1"/>
    <dgm:cxn modelId="{7102C084-4393-4EA4-A2D6-D4C8101F22F0}" type="presParOf" srcId="{E64BCE12-1320-4A95-80B0-8E2B4172F3F4}" destId="{50DB61C5-CF3A-426D-999B-FD86155564A1}" srcOrd="0" destOrd="0" presId="urn:microsoft.com/office/officeart/2005/8/layout/hList1"/>
    <dgm:cxn modelId="{756560D6-6C08-487D-AF0A-BC56933916DD}" type="presParOf" srcId="{50DB61C5-CF3A-426D-999B-FD86155564A1}" destId="{FEC3A748-3749-4CE1-803C-0F164BBFEA08}" srcOrd="0" destOrd="0" presId="urn:microsoft.com/office/officeart/2005/8/layout/hList1"/>
    <dgm:cxn modelId="{358D0C8F-EE9E-4DF8-84CE-52CB5F7A0867}" type="presParOf" srcId="{50DB61C5-CF3A-426D-999B-FD86155564A1}" destId="{710A99F8-3635-4963-AAD3-D54D13C0CBA4}" srcOrd="1" destOrd="0" presId="urn:microsoft.com/office/officeart/2005/8/layout/hList1"/>
    <dgm:cxn modelId="{F9B39EBB-7E2C-4BE6-9DE2-BC8179B987FD}" type="presParOf" srcId="{E64BCE12-1320-4A95-80B0-8E2B4172F3F4}" destId="{131EC672-496C-4ED5-9552-CFD84AA88FBD}" srcOrd="1" destOrd="0" presId="urn:microsoft.com/office/officeart/2005/8/layout/hList1"/>
    <dgm:cxn modelId="{1B0E512A-F1D4-4E81-B148-96050F314A82}" type="presParOf" srcId="{E64BCE12-1320-4A95-80B0-8E2B4172F3F4}" destId="{F9AFC4BD-EDDB-4D03-88F4-EEE364C7D83C}" srcOrd="2" destOrd="0" presId="urn:microsoft.com/office/officeart/2005/8/layout/hList1"/>
    <dgm:cxn modelId="{6AAEAD5B-2B6E-4E48-B277-50D2BE6B4FE8}" type="presParOf" srcId="{F9AFC4BD-EDDB-4D03-88F4-EEE364C7D83C}" destId="{89B8628F-489A-475D-9479-FDBA4A3CA649}" srcOrd="0" destOrd="0" presId="urn:microsoft.com/office/officeart/2005/8/layout/hList1"/>
    <dgm:cxn modelId="{C585E233-0514-4A89-BC6E-5048D0184DF9}" type="presParOf" srcId="{F9AFC4BD-EDDB-4D03-88F4-EEE364C7D83C}" destId="{36688662-B547-4959-95C8-2DB7AC6BFCA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B9A271C9-8310-411F-A5E0-29FE400CA9A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A58892B-0482-4559-8A6F-96CEB66919B7}">
      <dgm:prSet custT="1"/>
      <dgm:spPr/>
      <dgm:t>
        <a:bodyPr/>
        <a:lstStyle/>
        <a:p>
          <a:pPr>
            <a:lnSpc>
              <a:spcPct val="100000"/>
            </a:lnSpc>
          </a:pPr>
          <a:r>
            <a:rPr lang="en-US" sz="2000" dirty="0">
              <a:latin typeface="Neue Haas Grotesk Text Pro" panose="020B0504020202020204" pitchFamily="34" charset="0"/>
            </a:rPr>
            <a:t>Define program delivery characteristics (2.1.1)</a:t>
          </a:r>
        </a:p>
      </dgm:t>
    </dgm:pt>
    <dgm:pt modelId="{4097C85E-ECE4-487E-8F32-B2483F16C520}" type="parTrans" cxnId="{8D524385-AEE4-4FB6-A5A9-D93C180EFD8B}">
      <dgm:prSet/>
      <dgm:spPr/>
      <dgm:t>
        <a:bodyPr/>
        <a:lstStyle/>
        <a:p>
          <a:pPr>
            <a:lnSpc>
              <a:spcPct val="100000"/>
            </a:lnSpc>
          </a:pPr>
          <a:endParaRPr lang="en-US" sz="2000">
            <a:latin typeface="Neue Haas Grotesk Text Pro" panose="020B0504020202020204" pitchFamily="34" charset="0"/>
          </a:endParaRPr>
        </a:p>
      </dgm:t>
    </dgm:pt>
    <dgm:pt modelId="{E45A6636-8CDA-4BC9-9063-1BC467B29320}" type="sibTrans" cxnId="{8D524385-AEE4-4FB6-A5A9-D93C180EFD8B}">
      <dgm:prSet/>
      <dgm:spPr/>
      <dgm:t>
        <a:bodyPr/>
        <a:lstStyle/>
        <a:p>
          <a:pPr>
            <a:lnSpc>
              <a:spcPct val="100000"/>
            </a:lnSpc>
          </a:pPr>
          <a:endParaRPr lang="en-US" sz="2000">
            <a:latin typeface="Neue Haas Grotesk Text Pro" panose="020B0504020202020204" pitchFamily="34" charset="0"/>
          </a:endParaRPr>
        </a:p>
      </dgm:t>
    </dgm:pt>
    <dgm:pt modelId="{734F0716-EC1E-43E8-B1CA-7EA9429057B1}">
      <dgm:prSet custT="1"/>
      <dgm:spPr/>
      <dgm:t>
        <a:bodyPr/>
        <a:lstStyle/>
        <a:p>
          <a:pPr>
            <a:lnSpc>
              <a:spcPct val="100000"/>
            </a:lnSpc>
          </a:pPr>
          <a:r>
            <a:rPr lang="en-US" sz="2000" dirty="0">
              <a:latin typeface="Neue Haas Grotesk Text Pro" panose="020B0504020202020204" pitchFamily="34" charset="0"/>
            </a:rPr>
            <a:t>Identify the administrator(s) and describe their role and decision-making authority  (2.1.2)</a:t>
          </a:r>
        </a:p>
      </dgm:t>
    </dgm:pt>
    <dgm:pt modelId="{FAE6D424-7B5B-46CF-8AC8-BF986BB0AAF5}" type="parTrans" cxnId="{DD7BD4E1-F3CE-4375-B50B-51892C5F8CE7}">
      <dgm:prSet/>
      <dgm:spPr/>
      <dgm:t>
        <a:bodyPr/>
        <a:lstStyle/>
        <a:p>
          <a:pPr>
            <a:lnSpc>
              <a:spcPct val="100000"/>
            </a:lnSpc>
          </a:pPr>
          <a:endParaRPr lang="en-US" sz="2000">
            <a:latin typeface="Neue Haas Grotesk Text Pro" panose="020B0504020202020204" pitchFamily="34" charset="0"/>
          </a:endParaRPr>
        </a:p>
      </dgm:t>
    </dgm:pt>
    <dgm:pt modelId="{7FF2387A-F67A-4AA8-954D-3FD3A868AB77}" type="sibTrans" cxnId="{DD7BD4E1-F3CE-4375-B50B-51892C5F8CE7}">
      <dgm:prSet/>
      <dgm:spPr/>
      <dgm:t>
        <a:bodyPr/>
        <a:lstStyle/>
        <a:p>
          <a:pPr>
            <a:lnSpc>
              <a:spcPct val="100000"/>
            </a:lnSpc>
          </a:pPr>
          <a:endParaRPr lang="en-US" sz="2000">
            <a:latin typeface="Neue Haas Grotesk Text Pro" panose="020B0504020202020204" pitchFamily="34" charset="0"/>
          </a:endParaRPr>
        </a:p>
      </dgm:t>
    </dgm:pt>
    <dgm:pt modelId="{634EA6C0-ED24-4EC1-8E25-D4B2FDA0FB73}">
      <dgm:prSet custT="1"/>
      <dgm:spPr/>
      <dgm:t>
        <a:bodyPr/>
        <a:lstStyle/>
        <a:p>
          <a:pPr>
            <a:lnSpc>
              <a:spcPct val="100000"/>
            </a:lnSpc>
          </a:pPr>
          <a:r>
            <a:rPr lang="en-US" sz="2000" dirty="0">
              <a:latin typeface="Neue Haas Grotesk Text Pro" panose="020B0504020202020204" pitchFamily="34" charset="0"/>
            </a:rPr>
            <a:t>Describe how the governance arrangements support the mission of the program and match the program delivery (2.1.3)</a:t>
          </a:r>
        </a:p>
      </dgm:t>
    </dgm:pt>
    <dgm:pt modelId="{6B716E08-911F-4326-81B2-EFB8EE7A4BC1}" type="parTrans" cxnId="{8154ACE2-DF2E-4ED0-9A64-2321B472CF9F}">
      <dgm:prSet/>
      <dgm:spPr/>
      <dgm:t>
        <a:bodyPr/>
        <a:lstStyle/>
        <a:p>
          <a:pPr>
            <a:lnSpc>
              <a:spcPct val="100000"/>
            </a:lnSpc>
          </a:pPr>
          <a:endParaRPr lang="en-US" sz="2000">
            <a:latin typeface="Neue Haas Grotesk Text Pro" panose="020B0504020202020204" pitchFamily="34" charset="0"/>
          </a:endParaRPr>
        </a:p>
      </dgm:t>
    </dgm:pt>
    <dgm:pt modelId="{D7634B1D-F69C-4960-ADEB-425E9400D8AD}" type="sibTrans" cxnId="{8154ACE2-DF2E-4ED0-9A64-2321B472CF9F}">
      <dgm:prSet/>
      <dgm:spPr/>
      <dgm:t>
        <a:bodyPr/>
        <a:lstStyle/>
        <a:p>
          <a:pPr>
            <a:lnSpc>
              <a:spcPct val="100000"/>
            </a:lnSpc>
          </a:pPr>
          <a:endParaRPr lang="en-US" sz="2000">
            <a:latin typeface="Neue Haas Grotesk Text Pro" panose="020B0504020202020204" pitchFamily="34" charset="0"/>
          </a:endParaRPr>
        </a:p>
      </dgm:t>
    </dgm:pt>
    <dgm:pt modelId="{7EABA160-A8A8-418C-8CD6-F9AE9FCDA27D}" type="pres">
      <dgm:prSet presAssocID="{B9A271C9-8310-411F-A5E0-29FE400CA9A0}" presName="root" presStyleCnt="0">
        <dgm:presLayoutVars>
          <dgm:dir/>
          <dgm:resizeHandles val="exact"/>
        </dgm:presLayoutVars>
      </dgm:prSet>
      <dgm:spPr/>
    </dgm:pt>
    <dgm:pt modelId="{5251626F-2DFA-4225-A37C-ADD300B1BE27}" type="pres">
      <dgm:prSet presAssocID="{1A58892B-0482-4559-8A6F-96CEB66919B7}" presName="compNode" presStyleCnt="0"/>
      <dgm:spPr/>
    </dgm:pt>
    <dgm:pt modelId="{DC821316-5AEC-4981-9344-343AB6AACDCF}" type="pres">
      <dgm:prSet presAssocID="{1A58892B-0482-4559-8A6F-96CEB66919B7}" presName="bgRect" presStyleLbl="bgShp" presStyleIdx="0" presStyleCnt="3"/>
      <dgm:spPr>
        <a:solidFill>
          <a:srgbClr val="A74B40"/>
        </a:solidFill>
      </dgm:spPr>
    </dgm:pt>
    <dgm:pt modelId="{79E954AF-E8E8-4EFF-BCAA-B6CB362886AF}" type="pres">
      <dgm:prSet presAssocID="{1A58892B-0482-4559-8A6F-96CEB66919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AC14044-D173-4544-98AD-DFC7BDDF339E}" type="pres">
      <dgm:prSet presAssocID="{1A58892B-0482-4559-8A6F-96CEB66919B7}" presName="spaceRect" presStyleCnt="0"/>
      <dgm:spPr/>
    </dgm:pt>
    <dgm:pt modelId="{F04F0935-8C5F-437B-82E4-A707305FD3B1}" type="pres">
      <dgm:prSet presAssocID="{1A58892B-0482-4559-8A6F-96CEB66919B7}" presName="parTx" presStyleLbl="revTx" presStyleIdx="0" presStyleCnt="3">
        <dgm:presLayoutVars>
          <dgm:chMax val="0"/>
          <dgm:chPref val="0"/>
        </dgm:presLayoutVars>
      </dgm:prSet>
      <dgm:spPr/>
    </dgm:pt>
    <dgm:pt modelId="{F50175F0-DE16-49C7-BF59-73088A0C47A5}" type="pres">
      <dgm:prSet presAssocID="{E45A6636-8CDA-4BC9-9063-1BC467B29320}" presName="sibTrans" presStyleCnt="0"/>
      <dgm:spPr/>
    </dgm:pt>
    <dgm:pt modelId="{C1AB59B1-7209-41EE-8242-AB7BB58FB21A}" type="pres">
      <dgm:prSet presAssocID="{734F0716-EC1E-43E8-B1CA-7EA9429057B1}" presName="compNode" presStyleCnt="0"/>
      <dgm:spPr/>
    </dgm:pt>
    <dgm:pt modelId="{B7E1B499-29D5-4420-BB55-ADCEA43A5078}" type="pres">
      <dgm:prSet presAssocID="{734F0716-EC1E-43E8-B1CA-7EA9429057B1}" presName="bgRect" presStyleLbl="bgShp" presStyleIdx="1" presStyleCnt="3"/>
      <dgm:spPr>
        <a:solidFill>
          <a:srgbClr val="9F9A3F"/>
        </a:solidFill>
      </dgm:spPr>
    </dgm:pt>
    <dgm:pt modelId="{137B6D05-3AD7-4939-B1AE-152B103F96C0}" type="pres">
      <dgm:prSet presAssocID="{734F0716-EC1E-43E8-B1CA-7EA9429057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8056877D-32E6-450E-8216-E6210D8A4A86}" type="pres">
      <dgm:prSet presAssocID="{734F0716-EC1E-43E8-B1CA-7EA9429057B1}" presName="spaceRect" presStyleCnt="0"/>
      <dgm:spPr/>
    </dgm:pt>
    <dgm:pt modelId="{0422CD11-1C43-4089-99A4-8F36D0630714}" type="pres">
      <dgm:prSet presAssocID="{734F0716-EC1E-43E8-B1CA-7EA9429057B1}" presName="parTx" presStyleLbl="revTx" presStyleIdx="1" presStyleCnt="3">
        <dgm:presLayoutVars>
          <dgm:chMax val="0"/>
          <dgm:chPref val="0"/>
        </dgm:presLayoutVars>
      </dgm:prSet>
      <dgm:spPr/>
    </dgm:pt>
    <dgm:pt modelId="{C4F7DC35-38E7-4C31-AE9F-4A11FAC5EC08}" type="pres">
      <dgm:prSet presAssocID="{7FF2387A-F67A-4AA8-954D-3FD3A868AB77}" presName="sibTrans" presStyleCnt="0"/>
      <dgm:spPr/>
    </dgm:pt>
    <dgm:pt modelId="{7298DD3C-BD1C-41E7-B62D-861BB2480CFC}" type="pres">
      <dgm:prSet presAssocID="{634EA6C0-ED24-4EC1-8E25-D4B2FDA0FB73}" presName="compNode" presStyleCnt="0"/>
      <dgm:spPr/>
    </dgm:pt>
    <dgm:pt modelId="{BB1362C5-13AC-43F8-BB62-2C1D93B58EBD}" type="pres">
      <dgm:prSet presAssocID="{634EA6C0-ED24-4EC1-8E25-D4B2FDA0FB73}" presName="bgRect" presStyleLbl="bgShp" presStyleIdx="2" presStyleCnt="3"/>
      <dgm:spPr>
        <a:solidFill>
          <a:srgbClr val="609549"/>
        </a:solidFill>
      </dgm:spPr>
    </dgm:pt>
    <dgm:pt modelId="{5DD9666D-3BB1-4773-A465-4D4574B5C537}" type="pres">
      <dgm:prSet presAssocID="{634EA6C0-ED24-4EC1-8E25-D4B2FDA0FB7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9E306824-07C7-4393-9FB7-0228AB4DEE2C}" type="pres">
      <dgm:prSet presAssocID="{634EA6C0-ED24-4EC1-8E25-D4B2FDA0FB73}" presName="spaceRect" presStyleCnt="0"/>
      <dgm:spPr/>
    </dgm:pt>
    <dgm:pt modelId="{0C34BD81-ACFF-4155-B36E-4F1205872CE4}" type="pres">
      <dgm:prSet presAssocID="{634EA6C0-ED24-4EC1-8E25-D4B2FDA0FB73}" presName="parTx" presStyleLbl="revTx" presStyleIdx="2" presStyleCnt="3">
        <dgm:presLayoutVars>
          <dgm:chMax val="0"/>
          <dgm:chPref val="0"/>
        </dgm:presLayoutVars>
      </dgm:prSet>
      <dgm:spPr/>
    </dgm:pt>
  </dgm:ptLst>
  <dgm:cxnLst>
    <dgm:cxn modelId="{34D78B02-B85B-42EE-8C53-1B84816DCE3A}" type="presOf" srcId="{634EA6C0-ED24-4EC1-8E25-D4B2FDA0FB73}" destId="{0C34BD81-ACFF-4155-B36E-4F1205872CE4}" srcOrd="0" destOrd="0" presId="urn:microsoft.com/office/officeart/2018/2/layout/IconVerticalSolidList"/>
    <dgm:cxn modelId="{D2D07B21-1B9D-4D44-A8A8-7CF0D305CD7E}" type="presOf" srcId="{1A58892B-0482-4559-8A6F-96CEB66919B7}" destId="{F04F0935-8C5F-437B-82E4-A707305FD3B1}" srcOrd="0" destOrd="0" presId="urn:microsoft.com/office/officeart/2018/2/layout/IconVerticalSolidList"/>
    <dgm:cxn modelId="{2B035B2D-3682-4A35-989E-9F02DA9E10A0}" type="presOf" srcId="{B9A271C9-8310-411F-A5E0-29FE400CA9A0}" destId="{7EABA160-A8A8-418C-8CD6-F9AE9FCDA27D}" srcOrd="0" destOrd="0" presId="urn:microsoft.com/office/officeart/2018/2/layout/IconVerticalSolidList"/>
    <dgm:cxn modelId="{8D524385-AEE4-4FB6-A5A9-D93C180EFD8B}" srcId="{B9A271C9-8310-411F-A5E0-29FE400CA9A0}" destId="{1A58892B-0482-4559-8A6F-96CEB66919B7}" srcOrd="0" destOrd="0" parTransId="{4097C85E-ECE4-487E-8F32-B2483F16C520}" sibTransId="{E45A6636-8CDA-4BC9-9063-1BC467B29320}"/>
    <dgm:cxn modelId="{DD7BD4E1-F3CE-4375-B50B-51892C5F8CE7}" srcId="{B9A271C9-8310-411F-A5E0-29FE400CA9A0}" destId="{734F0716-EC1E-43E8-B1CA-7EA9429057B1}" srcOrd="1" destOrd="0" parTransId="{FAE6D424-7B5B-46CF-8AC8-BF986BB0AAF5}" sibTransId="{7FF2387A-F67A-4AA8-954D-3FD3A868AB77}"/>
    <dgm:cxn modelId="{8154ACE2-DF2E-4ED0-9A64-2321B472CF9F}" srcId="{B9A271C9-8310-411F-A5E0-29FE400CA9A0}" destId="{634EA6C0-ED24-4EC1-8E25-D4B2FDA0FB73}" srcOrd="2" destOrd="0" parTransId="{6B716E08-911F-4326-81B2-EFB8EE7A4BC1}" sibTransId="{D7634B1D-F69C-4960-ADEB-425E9400D8AD}"/>
    <dgm:cxn modelId="{CADC04E7-849C-4660-B815-6BBC195753B8}" type="presOf" srcId="{734F0716-EC1E-43E8-B1CA-7EA9429057B1}" destId="{0422CD11-1C43-4089-99A4-8F36D0630714}" srcOrd="0" destOrd="0" presId="urn:microsoft.com/office/officeart/2018/2/layout/IconVerticalSolidList"/>
    <dgm:cxn modelId="{BF9852A4-BE60-4222-845A-2150C1CB2EB6}" type="presParOf" srcId="{7EABA160-A8A8-418C-8CD6-F9AE9FCDA27D}" destId="{5251626F-2DFA-4225-A37C-ADD300B1BE27}" srcOrd="0" destOrd="0" presId="urn:microsoft.com/office/officeart/2018/2/layout/IconVerticalSolidList"/>
    <dgm:cxn modelId="{C1B68C32-C812-4D04-B6AB-37D8E851E267}" type="presParOf" srcId="{5251626F-2DFA-4225-A37C-ADD300B1BE27}" destId="{DC821316-5AEC-4981-9344-343AB6AACDCF}" srcOrd="0" destOrd="0" presId="urn:microsoft.com/office/officeart/2018/2/layout/IconVerticalSolidList"/>
    <dgm:cxn modelId="{20E0A0A9-07A1-41A5-B47A-5062AB87E606}" type="presParOf" srcId="{5251626F-2DFA-4225-A37C-ADD300B1BE27}" destId="{79E954AF-E8E8-4EFF-BCAA-B6CB362886AF}" srcOrd="1" destOrd="0" presId="urn:microsoft.com/office/officeart/2018/2/layout/IconVerticalSolidList"/>
    <dgm:cxn modelId="{80EF97B9-CD96-4AA8-AD7B-F3C1C6CA06A0}" type="presParOf" srcId="{5251626F-2DFA-4225-A37C-ADD300B1BE27}" destId="{5AC14044-D173-4544-98AD-DFC7BDDF339E}" srcOrd="2" destOrd="0" presId="urn:microsoft.com/office/officeart/2018/2/layout/IconVerticalSolidList"/>
    <dgm:cxn modelId="{2C749641-C54F-4153-953F-632672B115B9}" type="presParOf" srcId="{5251626F-2DFA-4225-A37C-ADD300B1BE27}" destId="{F04F0935-8C5F-437B-82E4-A707305FD3B1}" srcOrd="3" destOrd="0" presId="urn:microsoft.com/office/officeart/2018/2/layout/IconVerticalSolidList"/>
    <dgm:cxn modelId="{3552AAD4-B3AA-42FD-ACA3-94CFB7483F94}" type="presParOf" srcId="{7EABA160-A8A8-418C-8CD6-F9AE9FCDA27D}" destId="{F50175F0-DE16-49C7-BF59-73088A0C47A5}" srcOrd="1" destOrd="0" presId="urn:microsoft.com/office/officeart/2018/2/layout/IconVerticalSolidList"/>
    <dgm:cxn modelId="{71AB9565-D5D6-40CE-AE84-34A273A2A5EF}" type="presParOf" srcId="{7EABA160-A8A8-418C-8CD6-F9AE9FCDA27D}" destId="{C1AB59B1-7209-41EE-8242-AB7BB58FB21A}" srcOrd="2" destOrd="0" presId="urn:microsoft.com/office/officeart/2018/2/layout/IconVerticalSolidList"/>
    <dgm:cxn modelId="{211A688C-31A6-4730-8806-385064850CC9}" type="presParOf" srcId="{C1AB59B1-7209-41EE-8242-AB7BB58FB21A}" destId="{B7E1B499-29D5-4420-BB55-ADCEA43A5078}" srcOrd="0" destOrd="0" presId="urn:microsoft.com/office/officeart/2018/2/layout/IconVerticalSolidList"/>
    <dgm:cxn modelId="{B68F7BFB-AC9B-4BDA-BDFB-97EB625AE0A9}" type="presParOf" srcId="{C1AB59B1-7209-41EE-8242-AB7BB58FB21A}" destId="{137B6D05-3AD7-4939-B1AE-152B103F96C0}" srcOrd="1" destOrd="0" presId="urn:microsoft.com/office/officeart/2018/2/layout/IconVerticalSolidList"/>
    <dgm:cxn modelId="{259556D0-9A4E-42F4-97D4-C59BCAC97385}" type="presParOf" srcId="{C1AB59B1-7209-41EE-8242-AB7BB58FB21A}" destId="{8056877D-32E6-450E-8216-E6210D8A4A86}" srcOrd="2" destOrd="0" presId="urn:microsoft.com/office/officeart/2018/2/layout/IconVerticalSolidList"/>
    <dgm:cxn modelId="{5AED4599-358F-4EFE-B906-7E7510697809}" type="presParOf" srcId="{C1AB59B1-7209-41EE-8242-AB7BB58FB21A}" destId="{0422CD11-1C43-4089-99A4-8F36D0630714}" srcOrd="3" destOrd="0" presId="urn:microsoft.com/office/officeart/2018/2/layout/IconVerticalSolidList"/>
    <dgm:cxn modelId="{38EA898B-E65C-4A5A-BE3A-88483B4B8425}" type="presParOf" srcId="{7EABA160-A8A8-418C-8CD6-F9AE9FCDA27D}" destId="{C4F7DC35-38E7-4C31-AE9F-4A11FAC5EC08}" srcOrd="3" destOrd="0" presId="urn:microsoft.com/office/officeart/2018/2/layout/IconVerticalSolidList"/>
    <dgm:cxn modelId="{344DC4C3-2929-43A8-88D6-35E77041D39D}" type="presParOf" srcId="{7EABA160-A8A8-418C-8CD6-F9AE9FCDA27D}" destId="{7298DD3C-BD1C-41E7-B62D-861BB2480CFC}" srcOrd="4" destOrd="0" presId="urn:microsoft.com/office/officeart/2018/2/layout/IconVerticalSolidList"/>
    <dgm:cxn modelId="{9395DE76-49BC-4D48-AC4D-08869839A54B}" type="presParOf" srcId="{7298DD3C-BD1C-41E7-B62D-861BB2480CFC}" destId="{BB1362C5-13AC-43F8-BB62-2C1D93B58EBD}" srcOrd="0" destOrd="0" presId="urn:microsoft.com/office/officeart/2018/2/layout/IconVerticalSolidList"/>
    <dgm:cxn modelId="{8E2E3BE5-D99E-4B8F-8661-B6BF79A65A47}" type="presParOf" srcId="{7298DD3C-BD1C-41E7-B62D-861BB2480CFC}" destId="{5DD9666D-3BB1-4773-A465-4D4574B5C537}" srcOrd="1" destOrd="0" presId="urn:microsoft.com/office/officeart/2018/2/layout/IconVerticalSolidList"/>
    <dgm:cxn modelId="{ACE00E02-B7B8-467C-AC44-B62AB1E51528}" type="presParOf" srcId="{7298DD3C-BD1C-41E7-B62D-861BB2480CFC}" destId="{9E306824-07C7-4393-9FB7-0228AB4DEE2C}" srcOrd="2" destOrd="0" presId="urn:microsoft.com/office/officeart/2018/2/layout/IconVerticalSolidList"/>
    <dgm:cxn modelId="{47181B3A-669C-40D3-B40B-E12FE46E699E}" type="presParOf" srcId="{7298DD3C-BD1C-41E7-B62D-861BB2480CFC}" destId="{0C34BD81-ACFF-4155-B36E-4F1205872C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7FB6BE8-55FB-4D5D-BBC5-D7FC03C1BFB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250A3D5-4EFF-450F-A4CC-0F159AC64E16}">
      <dgm:prSet custT="1"/>
      <dgm:spPr>
        <a:solidFill>
          <a:srgbClr val="A74B40"/>
        </a:solidFill>
      </dgm:spPr>
      <dgm:t>
        <a:bodyPr/>
        <a:lstStyle/>
        <a:p>
          <a:pPr>
            <a:lnSpc>
              <a:spcPct val="100000"/>
            </a:lnSpc>
          </a:pPr>
          <a:r>
            <a:rPr lang="en-US" sz="1800" dirty="0">
              <a:latin typeface="Neue Haas Grotesk Text Pro" panose="020B0504020202020204" pitchFamily="34" charset="0"/>
            </a:rPr>
            <a:t>Accredited programs must ensure faculty have the credentials and expertise to support its mission, instruction, and curricular outcomes. </a:t>
          </a:r>
        </a:p>
      </dgm:t>
    </dgm:pt>
    <dgm:pt modelId="{620C7FF6-5220-4D36-8790-371F6092B06E}" type="parTrans" cxnId="{37117F57-5384-4963-AE3D-E382D7D56916}">
      <dgm:prSet/>
      <dgm:spPr/>
      <dgm:t>
        <a:bodyPr/>
        <a:lstStyle/>
        <a:p>
          <a:pPr>
            <a:lnSpc>
              <a:spcPct val="100000"/>
            </a:lnSpc>
          </a:pPr>
          <a:endParaRPr lang="en-US" sz="1800">
            <a:latin typeface="Neue Haas Grotesk Text Pro" panose="020B0504020202020204" pitchFamily="34" charset="0"/>
          </a:endParaRPr>
        </a:p>
      </dgm:t>
    </dgm:pt>
    <dgm:pt modelId="{11C1FD4F-E9D4-40C1-A5C1-5C07F59EEA37}" type="sibTrans" cxnId="{37117F57-5384-4963-AE3D-E382D7D56916}">
      <dgm:prSet/>
      <dgm:spPr/>
      <dgm:t>
        <a:bodyPr/>
        <a:lstStyle/>
        <a:p>
          <a:pPr>
            <a:lnSpc>
              <a:spcPct val="100000"/>
            </a:lnSpc>
          </a:pPr>
          <a:endParaRPr lang="en-US" sz="1800">
            <a:latin typeface="Neue Haas Grotesk Text Pro" panose="020B0504020202020204" pitchFamily="34" charset="0"/>
          </a:endParaRPr>
        </a:p>
      </dgm:t>
    </dgm:pt>
    <dgm:pt modelId="{A765E93F-8AD9-4357-874A-4CD3A64B7249}">
      <dgm:prSet custT="1"/>
      <dgm:spPr>
        <a:solidFill>
          <a:srgbClr val="9F9A3F"/>
        </a:solidFill>
      </dgm:spPr>
      <dgm:t>
        <a:bodyPr/>
        <a:lstStyle/>
        <a:p>
          <a:pPr>
            <a:lnSpc>
              <a:spcPct val="100000"/>
            </a:lnSpc>
          </a:pPr>
          <a:r>
            <a:rPr lang="en-US" sz="1800" dirty="0">
              <a:latin typeface="Neue Haas Grotesk Text Pro" panose="020B0504020202020204" pitchFamily="34" charset="0"/>
            </a:rPr>
            <a:t>The faculty should bring diverse identities, perspectives, and experiences that enrich discussions and prepare students for the professional workplace</a:t>
          </a:r>
        </a:p>
      </dgm:t>
    </dgm:pt>
    <dgm:pt modelId="{BFDE483C-BAB9-4091-9125-8A6C30986FD6}" type="parTrans" cxnId="{C0196C62-7ADA-45CA-BC62-BEE9AB696B92}">
      <dgm:prSet/>
      <dgm:spPr/>
      <dgm:t>
        <a:bodyPr/>
        <a:lstStyle/>
        <a:p>
          <a:pPr>
            <a:lnSpc>
              <a:spcPct val="100000"/>
            </a:lnSpc>
          </a:pPr>
          <a:endParaRPr lang="en-US" sz="1800">
            <a:latin typeface="Neue Haas Grotesk Text Pro" panose="020B0504020202020204" pitchFamily="34" charset="0"/>
          </a:endParaRPr>
        </a:p>
      </dgm:t>
    </dgm:pt>
    <dgm:pt modelId="{96495AD7-83CC-42E5-B0C9-5C760C0D1433}" type="sibTrans" cxnId="{C0196C62-7ADA-45CA-BC62-BEE9AB696B92}">
      <dgm:prSet/>
      <dgm:spPr/>
      <dgm:t>
        <a:bodyPr/>
        <a:lstStyle/>
        <a:p>
          <a:pPr>
            <a:lnSpc>
              <a:spcPct val="100000"/>
            </a:lnSpc>
          </a:pPr>
          <a:endParaRPr lang="en-US" sz="1800">
            <a:latin typeface="Neue Haas Grotesk Text Pro" panose="020B0504020202020204" pitchFamily="34" charset="0"/>
          </a:endParaRPr>
        </a:p>
      </dgm:t>
    </dgm:pt>
    <dgm:pt modelId="{5631B278-23BA-4236-93E0-FF450635DB0A}">
      <dgm:prSet custT="1"/>
      <dgm:spPr/>
      <dgm:t>
        <a:bodyPr/>
        <a:lstStyle/>
        <a:p>
          <a:pPr>
            <a:lnSpc>
              <a:spcPct val="100000"/>
            </a:lnSpc>
          </a:pPr>
          <a:r>
            <a:rPr lang="en-US" sz="1800" dirty="0">
              <a:latin typeface="Neue Haas Grotesk Text Pro" panose="020B0504020202020204" pitchFamily="34" charset="0"/>
            </a:rPr>
            <a:t>The program should demonstrate its commitment and effort to promote diversity, equity, and inclusiveness in ways that eliminate barriers and reduce bias (to the extent possible within it legal and institutional framework)</a:t>
          </a:r>
        </a:p>
      </dgm:t>
    </dgm:pt>
    <dgm:pt modelId="{A4B3FDCD-093E-4CB6-A9AB-4AAE6A62AD68}" type="parTrans" cxnId="{D12C1546-6FBD-42A0-9123-0376341FEFEA}">
      <dgm:prSet/>
      <dgm:spPr/>
      <dgm:t>
        <a:bodyPr/>
        <a:lstStyle/>
        <a:p>
          <a:pPr>
            <a:lnSpc>
              <a:spcPct val="100000"/>
            </a:lnSpc>
          </a:pPr>
          <a:endParaRPr lang="en-US" sz="1800">
            <a:latin typeface="Neue Haas Grotesk Text Pro" panose="020B0504020202020204" pitchFamily="34" charset="0"/>
          </a:endParaRPr>
        </a:p>
      </dgm:t>
    </dgm:pt>
    <dgm:pt modelId="{9E18CFAA-F641-4834-BC98-5E4030F3D439}" type="sibTrans" cxnId="{D12C1546-6FBD-42A0-9123-0376341FEFEA}">
      <dgm:prSet/>
      <dgm:spPr/>
      <dgm:t>
        <a:bodyPr/>
        <a:lstStyle/>
        <a:p>
          <a:pPr>
            <a:lnSpc>
              <a:spcPct val="100000"/>
            </a:lnSpc>
          </a:pPr>
          <a:endParaRPr lang="en-US" sz="1800">
            <a:latin typeface="Neue Haas Grotesk Text Pro" panose="020B0504020202020204" pitchFamily="34" charset="0"/>
          </a:endParaRPr>
        </a:p>
      </dgm:t>
    </dgm:pt>
    <dgm:pt modelId="{77F1A64F-7A13-42E7-8730-D7725C770B04}">
      <dgm:prSet custT="1"/>
      <dgm:spPr>
        <a:solidFill>
          <a:srgbClr val="3D9072"/>
        </a:solidFill>
      </dgm:spPr>
      <dgm:t>
        <a:bodyPr/>
        <a:lstStyle/>
        <a:p>
          <a:pPr>
            <a:lnSpc>
              <a:spcPct val="100000"/>
            </a:lnSpc>
          </a:pPr>
          <a:r>
            <a:rPr lang="en-US" sz="1800" dirty="0">
              <a:latin typeface="Neue Haas Grotesk Text Pro" panose="020B0504020202020204" pitchFamily="34" charset="0"/>
            </a:rPr>
            <a:t>Program faculty should engage in the scholarship and service in public and nonprofit affairs to enhance teaching, advance the profession, and impact the community.</a:t>
          </a:r>
        </a:p>
      </dgm:t>
    </dgm:pt>
    <dgm:pt modelId="{8AA861E9-EAF1-4F36-B0D1-4B5C639A830E}" type="parTrans" cxnId="{2B0EEFA5-0BB8-485E-910E-C9DC353EACA7}">
      <dgm:prSet/>
      <dgm:spPr/>
      <dgm:t>
        <a:bodyPr/>
        <a:lstStyle/>
        <a:p>
          <a:pPr>
            <a:lnSpc>
              <a:spcPct val="100000"/>
            </a:lnSpc>
          </a:pPr>
          <a:endParaRPr lang="en-US" sz="1800">
            <a:latin typeface="Neue Haas Grotesk Text Pro" panose="020B0504020202020204" pitchFamily="34" charset="0"/>
          </a:endParaRPr>
        </a:p>
      </dgm:t>
    </dgm:pt>
    <dgm:pt modelId="{00DA3213-A3B4-4162-B394-E7AFEB6D2A77}" type="sibTrans" cxnId="{2B0EEFA5-0BB8-485E-910E-C9DC353EACA7}">
      <dgm:prSet/>
      <dgm:spPr/>
      <dgm:t>
        <a:bodyPr/>
        <a:lstStyle/>
        <a:p>
          <a:pPr>
            <a:lnSpc>
              <a:spcPct val="100000"/>
            </a:lnSpc>
          </a:pPr>
          <a:endParaRPr lang="en-US" sz="1800">
            <a:latin typeface="Neue Haas Grotesk Text Pro" panose="020B0504020202020204" pitchFamily="34" charset="0"/>
          </a:endParaRPr>
        </a:p>
      </dgm:t>
    </dgm:pt>
    <dgm:pt modelId="{0E3885FE-EA76-4AA9-9EA8-461133933EF4}" type="pres">
      <dgm:prSet presAssocID="{97FB6BE8-55FB-4D5D-BBC5-D7FC03C1BFB0}" presName="linear" presStyleCnt="0">
        <dgm:presLayoutVars>
          <dgm:animLvl val="lvl"/>
          <dgm:resizeHandles val="exact"/>
        </dgm:presLayoutVars>
      </dgm:prSet>
      <dgm:spPr/>
    </dgm:pt>
    <dgm:pt modelId="{CA7DF8E6-70AF-4967-948C-3741DA183C71}" type="pres">
      <dgm:prSet presAssocID="{F250A3D5-4EFF-450F-A4CC-0F159AC64E16}" presName="parentText" presStyleLbl="node1" presStyleIdx="0" presStyleCnt="4">
        <dgm:presLayoutVars>
          <dgm:chMax val="0"/>
          <dgm:bulletEnabled val="1"/>
        </dgm:presLayoutVars>
      </dgm:prSet>
      <dgm:spPr/>
    </dgm:pt>
    <dgm:pt modelId="{DBD06999-0690-47DC-BB52-246E0EA68472}" type="pres">
      <dgm:prSet presAssocID="{11C1FD4F-E9D4-40C1-A5C1-5C07F59EEA37}" presName="spacer" presStyleCnt="0"/>
      <dgm:spPr/>
    </dgm:pt>
    <dgm:pt modelId="{6E31A467-35AF-435C-9674-6ADB0863E76B}" type="pres">
      <dgm:prSet presAssocID="{A765E93F-8AD9-4357-874A-4CD3A64B7249}" presName="parentText" presStyleLbl="node1" presStyleIdx="1" presStyleCnt="4">
        <dgm:presLayoutVars>
          <dgm:chMax val="0"/>
          <dgm:bulletEnabled val="1"/>
        </dgm:presLayoutVars>
      </dgm:prSet>
      <dgm:spPr/>
    </dgm:pt>
    <dgm:pt modelId="{86850B37-4390-48D8-BF07-F2FD1DCFD52F}" type="pres">
      <dgm:prSet presAssocID="{96495AD7-83CC-42E5-B0C9-5C760C0D1433}" presName="spacer" presStyleCnt="0"/>
      <dgm:spPr/>
    </dgm:pt>
    <dgm:pt modelId="{BE5D9001-F2E1-407E-B4EC-61DD62617BAF}" type="pres">
      <dgm:prSet presAssocID="{5631B278-23BA-4236-93E0-FF450635DB0A}" presName="parentText" presStyleLbl="node1" presStyleIdx="2" presStyleCnt="4">
        <dgm:presLayoutVars>
          <dgm:chMax val="0"/>
          <dgm:bulletEnabled val="1"/>
        </dgm:presLayoutVars>
      </dgm:prSet>
      <dgm:spPr/>
    </dgm:pt>
    <dgm:pt modelId="{5E588452-ADBB-454F-9029-16151155C417}" type="pres">
      <dgm:prSet presAssocID="{9E18CFAA-F641-4834-BC98-5E4030F3D439}" presName="spacer" presStyleCnt="0"/>
      <dgm:spPr/>
    </dgm:pt>
    <dgm:pt modelId="{CBFABE88-99AD-4052-99AD-A640D30142CF}" type="pres">
      <dgm:prSet presAssocID="{77F1A64F-7A13-42E7-8730-D7725C770B04}" presName="parentText" presStyleLbl="node1" presStyleIdx="3" presStyleCnt="4">
        <dgm:presLayoutVars>
          <dgm:chMax val="0"/>
          <dgm:bulletEnabled val="1"/>
        </dgm:presLayoutVars>
      </dgm:prSet>
      <dgm:spPr/>
    </dgm:pt>
  </dgm:ptLst>
  <dgm:cxnLst>
    <dgm:cxn modelId="{C554C913-3DBC-46B4-AC18-B18AF8AB08BE}" type="presOf" srcId="{A765E93F-8AD9-4357-874A-4CD3A64B7249}" destId="{6E31A467-35AF-435C-9674-6ADB0863E76B}" srcOrd="0" destOrd="0" presId="urn:microsoft.com/office/officeart/2005/8/layout/vList2"/>
    <dgm:cxn modelId="{24CAB71E-A2EF-496B-81C1-BB93711B360E}" type="presOf" srcId="{F250A3D5-4EFF-450F-A4CC-0F159AC64E16}" destId="{CA7DF8E6-70AF-4967-948C-3741DA183C71}" srcOrd="0" destOrd="0" presId="urn:microsoft.com/office/officeart/2005/8/layout/vList2"/>
    <dgm:cxn modelId="{583C8335-6970-4ECE-A03C-DCBEF021F25F}" type="presOf" srcId="{77F1A64F-7A13-42E7-8730-D7725C770B04}" destId="{CBFABE88-99AD-4052-99AD-A640D30142CF}" srcOrd="0" destOrd="0" presId="urn:microsoft.com/office/officeart/2005/8/layout/vList2"/>
    <dgm:cxn modelId="{EC0D2662-8A6C-4E0A-AC38-F49374761B2C}" type="presOf" srcId="{97FB6BE8-55FB-4D5D-BBC5-D7FC03C1BFB0}" destId="{0E3885FE-EA76-4AA9-9EA8-461133933EF4}" srcOrd="0" destOrd="0" presId="urn:microsoft.com/office/officeart/2005/8/layout/vList2"/>
    <dgm:cxn modelId="{C0196C62-7ADA-45CA-BC62-BEE9AB696B92}" srcId="{97FB6BE8-55FB-4D5D-BBC5-D7FC03C1BFB0}" destId="{A765E93F-8AD9-4357-874A-4CD3A64B7249}" srcOrd="1" destOrd="0" parTransId="{BFDE483C-BAB9-4091-9125-8A6C30986FD6}" sibTransId="{96495AD7-83CC-42E5-B0C9-5C760C0D1433}"/>
    <dgm:cxn modelId="{D12C1546-6FBD-42A0-9123-0376341FEFEA}" srcId="{97FB6BE8-55FB-4D5D-BBC5-D7FC03C1BFB0}" destId="{5631B278-23BA-4236-93E0-FF450635DB0A}" srcOrd="2" destOrd="0" parTransId="{A4B3FDCD-093E-4CB6-A9AB-4AAE6A62AD68}" sibTransId="{9E18CFAA-F641-4834-BC98-5E4030F3D439}"/>
    <dgm:cxn modelId="{37117F57-5384-4963-AE3D-E382D7D56916}" srcId="{97FB6BE8-55FB-4D5D-BBC5-D7FC03C1BFB0}" destId="{F250A3D5-4EFF-450F-A4CC-0F159AC64E16}" srcOrd="0" destOrd="0" parTransId="{620C7FF6-5220-4D36-8790-371F6092B06E}" sibTransId="{11C1FD4F-E9D4-40C1-A5C1-5C07F59EEA37}"/>
    <dgm:cxn modelId="{2B0EEFA5-0BB8-485E-910E-C9DC353EACA7}" srcId="{97FB6BE8-55FB-4D5D-BBC5-D7FC03C1BFB0}" destId="{77F1A64F-7A13-42E7-8730-D7725C770B04}" srcOrd="3" destOrd="0" parTransId="{8AA861E9-EAF1-4F36-B0D1-4B5C639A830E}" sibTransId="{00DA3213-A3B4-4162-B394-E7AFEB6D2A77}"/>
    <dgm:cxn modelId="{9A98A5BC-4587-4F40-81DF-E700AD90B077}" type="presOf" srcId="{5631B278-23BA-4236-93E0-FF450635DB0A}" destId="{BE5D9001-F2E1-407E-B4EC-61DD62617BAF}" srcOrd="0" destOrd="0" presId="urn:microsoft.com/office/officeart/2005/8/layout/vList2"/>
    <dgm:cxn modelId="{850DFED1-EDAB-492C-A8EF-AD149DCCAF50}" type="presParOf" srcId="{0E3885FE-EA76-4AA9-9EA8-461133933EF4}" destId="{CA7DF8E6-70AF-4967-948C-3741DA183C71}" srcOrd="0" destOrd="0" presId="urn:microsoft.com/office/officeart/2005/8/layout/vList2"/>
    <dgm:cxn modelId="{71AB9331-5CAB-422F-81F2-E469B280AB5B}" type="presParOf" srcId="{0E3885FE-EA76-4AA9-9EA8-461133933EF4}" destId="{DBD06999-0690-47DC-BB52-246E0EA68472}" srcOrd="1" destOrd="0" presId="urn:microsoft.com/office/officeart/2005/8/layout/vList2"/>
    <dgm:cxn modelId="{EED8DE52-6D74-4166-8F89-1EA1D450B648}" type="presParOf" srcId="{0E3885FE-EA76-4AA9-9EA8-461133933EF4}" destId="{6E31A467-35AF-435C-9674-6ADB0863E76B}" srcOrd="2" destOrd="0" presId="urn:microsoft.com/office/officeart/2005/8/layout/vList2"/>
    <dgm:cxn modelId="{E535C2D3-2F83-47AF-8A3D-D7BAE20A9D75}" type="presParOf" srcId="{0E3885FE-EA76-4AA9-9EA8-461133933EF4}" destId="{86850B37-4390-48D8-BF07-F2FD1DCFD52F}" srcOrd="3" destOrd="0" presId="urn:microsoft.com/office/officeart/2005/8/layout/vList2"/>
    <dgm:cxn modelId="{2842C9C3-BF37-4065-97E8-6A837769EF2C}" type="presParOf" srcId="{0E3885FE-EA76-4AA9-9EA8-461133933EF4}" destId="{BE5D9001-F2E1-407E-B4EC-61DD62617BAF}" srcOrd="4" destOrd="0" presId="urn:microsoft.com/office/officeart/2005/8/layout/vList2"/>
    <dgm:cxn modelId="{49D1CF6A-79FA-4C5D-9C0E-63E83F812AAF}" type="presParOf" srcId="{0E3885FE-EA76-4AA9-9EA8-461133933EF4}" destId="{5E588452-ADBB-454F-9029-16151155C417}" srcOrd="5" destOrd="0" presId="urn:microsoft.com/office/officeart/2005/8/layout/vList2"/>
    <dgm:cxn modelId="{B9F279E7-9A47-46AA-826C-305B16DB02B9}" type="presParOf" srcId="{0E3885FE-EA76-4AA9-9EA8-461133933EF4}" destId="{CBFABE88-99AD-4052-99AD-A640D30142C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C70F66-FE3D-4063-8699-023E0057005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10A83B1-33C4-4AAC-BD99-B7F4381B6DB5}">
      <dgm:prSet/>
      <dgm:spPr>
        <a:solidFill>
          <a:srgbClr val="A74B40"/>
        </a:solidFill>
      </dgm:spPr>
      <dgm:t>
        <a:bodyPr/>
        <a:lstStyle/>
        <a:p>
          <a:r>
            <a:rPr lang="en-US" dirty="0">
              <a:latin typeface="Neue Haas Grotesk Text Pro" panose="020B0504020202020204" pitchFamily="34" charset="0"/>
            </a:rPr>
            <a:t>The program director, program faculty, adjuncts, and others in a program leadership role (e.g., center directors, certificate coordinators)</a:t>
          </a:r>
        </a:p>
      </dgm:t>
    </dgm:pt>
    <dgm:pt modelId="{A76A0122-8668-4580-95C2-0B2F5B3C7E6A}" type="parTrans" cxnId="{48E59A70-61EB-4127-BED8-98312BA8E980}">
      <dgm:prSet/>
      <dgm:spPr/>
      <dgm:t>
        <a:bodyPr/>
        <a:lstStyle/>
        <a:p>
          <a:endParaRPr lang="en-US">
            <a:latin typeface="Neue Haas Grotesk Text Pro" panose="020B0504020202020204" pitchFamily="34" charset="0"/>
          </a:endParaRPr>
        </a:p>
      </dgm:t>
    </dgm:pt>
    <dgm:pt modelId="{92FD7BE6-5E9B-40F3-BCF4-C9516F29E62C}" type="sibTrans" cxnId="{48E59A70-61EB-4127-BED8-98312BA8E980}">
      <dgm:prSet/>
      <dgm:spPr/>
      <dgm:t>
        <a:bodyPr/>
        <a:lstStyle/>
        <a:p>
          <a:endParaRPr lang="en-US">
            <a:latin typeface="Neue Haas Grotesk Text Pro" panose="020B0504020202020204" pitchFamily="34" charset="0"/>
          </a:endParaRPr>
        </a:p>
      </dgm:t>
    </dgm:pt>
    <dgm:pt modelId="{56E63A00-0026-4C72-A614-491C7CDEB271}">
      <dgm:prSet/>
      <dgm:spPr>
        <a:solidFill>
          <a:srgbClr val="9F9A3F"/>
        </a:solidFill>
      </dgm:spPr>
      <dgm:t>
        <a:bodyPr/>
        <a:lstStyle/>
        <a:p>
          <a:r>
            <a:rPr lang="en-US" dirty="0">
              <a:latin typeface="Neue Haas Grotesk Text Pro" panose="020B0504020202020204" pitchFamily="34" charset="0"/>
            </a:rPr>
            <a:t>Program support and admissions staff</a:t>
          </a:r>
        </a:p>
      </dgm:t>
    </dgm:pt>
    <dgm:pt modelId="{CDEB74E2-30B1-476E-AE5B-76F31AE8D254}" type="parTrans" cxnId="{643C85FE-EF0D-4F94-B9B1-8B3CAA4ED05E}">
      <dgm:prSet/>
      <dgm:spPr/>
      <dgm:t>
        <a:bodyPr/>
        <a:lstStyle/>
        <a:p>
          <a:endParaRPr lang="en-US">
            <a:latin typeface="Neue Haas Grotesk Text Pro" panose="020B0504020202020204" pitchFamily="34" charset="0"/>
          </a:endParaRPr>
        </a:p>
      </dgm:t>
    </dgm:pt>
    <dgm:pt modelId="{4019180A-0053-4E5E-A767-1A38C27F6DB0}" type="sibTrans" cxnId="{643C85FE-EF0D-4F94-B9B1-8B3CAA4ED05E}">
      <dgm:prSet/>
      <dgm:spPr/>
      <dgm:t>
        <a:bodyPr/>
        <a:lstStyle/>
        <a:p>
          <a:endParaRPr lang="en-US">
            <a:latin typeface="Neue Haas Grotesk Text Pro" panose="020B0504020202020204" pitchFamily="34" charset="0"/>
          </a:endParaRPr>
        </a:p>
      </dgm:t>
    </dgm:pt>
    <dgm:pt modelId="{862A4761-115F-4BA8-86F5-599E642F7FA5}">
      <dgm:prSet/>
      <dgm:spPr>
        <a:solidFill>
          <a:srgbClr val="609549"/>
        </a:solidFill>
      </dgm:spPr>
      <dgm:t>
        <a:bodyPr/>
        <a:lstStyle/>
        <a:p>
          <a:r>
            <a:rPr lang="en-US" dirty="0">
              <a:latin typeface="Neue Haas Grotesk Text Pro" panose="020B0504020202020204" pitchFamily="34" charset="0"/>
            </a:rPr>
            <a:t>Provost, Deans (graduate and college), Department chairs, &amp; the Diversity Officer </a:t>
          </a:r>
        </a:p>
      </dgm:t>
    </dgm:pt>
    <dgm:pt modelId="{A3EFAFDC-11C0-4045-ADD7-ED5D9E8D0B02}" type="parTrans" cxnId="{8C0C8647-350E-48C8-A34B-C35A2CA9FF3D}">
      <dgm:prSet/>
      <dgm:spPr/>
      <dgm:t>
        <a:bodyPr/>
        <a:lstStyle/>
        <a:p>
          <a:endParaRPr lang="en-US">
            <a:latin typeface="Neue Haas Grotesk Text Pro" panose="020B0504020202020204" pitchFamily="34" charset="0"/>
          </a:endParaRPr>
        </a:p>
      </dgm:t>
    </dgm:pt>
    <dgm:pt modelId="{A04C30B0-3625-4CB9-8303-03D50C6EB58B}" type="sibTrans" cxnId="{8C0C8647-350E-48C8-A34B-C35A2CA9FF3D}">
      <dgm:prSet/>
      <dgm:spPr/>
      <dgm:t>
        <a:bodyPr/>
        <a:lstStyle/>
        <a:p>
          <a:endParaRPr lang="en-US">
            <a:latin typeface="Neue Haas Grotesk Text Pro" panose="020B0504020202020204" pitchFamily="34" charset="0"/>
          </a:endParaRPr>
        </a:p>
      </dgm:t>
    </dgm:pt>
    <dgm:pt modelId="{7E2BF88D-EC56-4AB8-8982-35197470D857}">
      <dgm:prSet/>
      <dgm:spPr>
        <a:solidFill>
          <a:srgbClr val="3D9072"/>
        </a:solidFill>
      </dgm:spPr>
      <dgm:t>
        <a:bodyPr/>
        <a:lstStyle/>
        <a:p>
          <a:r>
            <a:rPr lang="en-US" dirty="0">
              <a:latin typeface="Neue Haas Grotesk Text Pro" panose="020B0504020202020204" pitchFamily="34" charset="0"/>
            </a:rPr>
            <a:t>Recent graduates, alumni, advisory board members</a:t>
          </a:r>
        </a:p>
      </dgm:t>
    </dgm:pt>
    <dgm:pt modelId="{C2DD5436-FE37-45BD-9DCD-E073C8F95F0D}" type="parTrans" cxnId="{3C25E4EA-0564-4296-8613-AD8AC6757616}">
      <dgm:prSet/>
      <dgm:spPr/>
      <dgm:t>
        <a:bodyPr/>
        <a:lstStyle/>
        <a:p>
          <a:endParaRPr lang="en-US">
            <a:latin typeface="Neue Haas Grotesk Text Pro" panose="020B0504020202020204" pitchFamily="34" charset="0"/>
          </a:endParaRPr>
        </a:p>
      </dgm:t>
    </dgm:pt>
    <dgm:pt modelId="{6E4DE0C2-3E44-40EC-89E3-A84DD187117E}" type="sibTrans" cxnId="{3C25E4EA-0564-4296-8613-AD8AC6757616}">
      <dgm:prSet/>
      <dgm:spPr/>
      <dgm:t>
        <a:bodyPr/>
        <a:lstStyle/>
        <a:p>
          <a:endParaRPr lang="en-US">
            <a:latin typeface="Neue Haas Grotesk Text Pro" panose="020B0504020202020204" pitchFamily="34" charset="0"/>
          </a:endParaRPr>
        </a:p>
      </dgm:t>
    </dgm:pt>
    <dgm:pt modelId="{270ED99B-1295-4348-BECB-14B3D3AC9CBB}">
      <dgm:prSet/>
      <dgm:spPr>
        <a:solidFill>
          <a:srgbClr val="3D9072"/>
        </a:solidFill>
      </dgm:spPr>
      <dgm:t>
        <a:bodyPr/>
        <a:lstStyle/>
        <a:p>
          <a:r>
            <a:rPr lang="en-US" dirty="0">
              <a:latin typeface="Neue Haas Grotesk Text Pro" panose="020B0504020202020204" pitchFamily="34" charset="0"/>
            </a:rPr>
            <a:t>Students</a:t>
          </a:r>
        </a:p>
      </dgm:t>
    </dgm:pt>
    <dgm:pt modelId="{3AF675F2-7AB4-4956-A329-3D09B1C46D8E}" type="parTrans" cxnId="{AA3E5FCC-FEB1-4406-98EE-C730C2639516}">
      <dgm:prSet/>
      <dgm:spPr/>
      <dgm:t>
        <a:bodyPr/>
        <a:lstStyle/>
        <a:p>
          <a:endParaRPr lang="en-US">
            <a:latin typeface="Neue Haas Grotesk Text Pro" panose="020B0504020202020204" pitchFamily="34" charset="0"/>
          </a:endParaRPr>
        </a:p>
      </dgm:t>
    </dgm:pt>
    <dgm:pt modelId="{01926F2A-D75D-4408-A997-764F4F922105}" type="sibTrans" cxnId="{AA3E5FCC-FEB1-4406-98EE-C730C2639516}">
      <dgm:prSet/>
      <dgm:spPr/>
      <dgm:t>
        <a:bodyPr/>
        <a:lstStyle/>
        <a:p>
          <a:endParaRPr lang="en-US">
            <a:latin typeface="Neue Haas Grotesk Text Pro" panose="020B0504020202020204" pitchFamily="34" charset="0"/>
          </a:endParaRPr>
        </a:p>
      </dgm:t>
    </dgm:pt>
    <dgm:pt modelId="{4A431F5C-2CF6-4068-A547-95536C91FE98}">
      <dgm:prSet/>
      <dgm:spPr>
        <a:solidFill>
          <a:srgbClr val="A74B40"/>
        </a:solidFill>
      </dgm:spPr>
      <dgm:t>
        <a:bodyPr/>
        <a:lstStyle/>
        <a:p>
          <a:r>
            <a:rPr lang="en-US" dirty="0">
              <a:latin typeface="Neue Haas Grotesk Text Pro" panose="020B0504020202020204" pitchFamily="34" charset="0"/>
            </a:rPr>
            <a:t>Employers, internship supervisors, external stakeholders</a:t>
          </a:r>
        </a:p>
      </dgm:t>
    </dgm:pt>
    <dgm:pt modelId="{2A534BC8-E5CA-4C0D-B683-4D881EDA4F5B}" type="parTrans" cxnId="{D0356D48-9E1B-4319-9089-5BF3D21C18F9}">
      <dgm:prSet/>
      <dgm:spPr/>
      <dgm:t>
        <a:bodyPr/>
        <a:lstStyle/>
        <a:p>
          <a:endParaRPr lang="en-US">
            <a:latin typeface="Neue Haas Grotesk Text Pro" panose="020B0504020202020204" pitchFamily="34" charset="0"/>
          </a:endParaRPr>
        </a:p>
      </dgm:t>
    </dgm:pt>
    <dgm:pt modelId="{F34F3B95-84E1-46CD-9EC5-88901DFB92EE}" type="sibTrans" cxnId="{D0356D48-9E1B-4319-9089-5BF3D21C18F9}">
      <dgm:prSet/>
      <dgm:spPr/>
      <dgm:t>
        <a:bodyPr/>
        <a:lstStyle/>
        <a:p>
          <a:endParaRPr lang="en-US">
            <a:latin typeface="Neue Haas Grotesk Text Pro" panose="020B0504020202020204" pitchFamily="34" charset="0"/>
          </a:endParaRPr>
        </a:p>
      </dgm:t>
    </dgm:pt>
    <dgm:pt modelId="{8AEFC303-2A43-484D-9D02-CF11C5FCFF69}">
      <dgm:prSet/>
      <dgm:spPr>
        <a:solidFill>
          <a:srgbClr val="9F9A3F"/>
        </a:solidFill>
      </dgm:spPr>
      <dgm:t>
        <a:bodyPr/>
        <a:lstStyle/>
        <a:p>
          <a:r>
            <a:rPr lang="en-US" dirty="0">
              <a:latin typeface="Neue Haas Grotesk Text Pro" panose="020B0504020202020204" pitchFamily="34" charset="0"/>
            </a:rPr>
            <a:t>Student support, job placement, internship support</a:t>
          </a:r>
        </a:p>
      </dgm:t>
    </dgm:pt>
    <dgm:pt modelId="{2B6F8051-84C4-49EE-9E20-5CC2CA7E9DE6}" type="parTrans" cxnId="{078C9A01-6FD9-434D-920C-54402DF9A3CD}">
      <dgm:prSet/>
      <dgm:spPr/>
      <dgm:t>
        <a:bodyPr/>
        <a:lstStyle/>
        <a:p>
          <a:endParaRPr lang="en-US">
            <a:latin typeface="Neue Haas Grotesk Text Pro" panose="020B0504020202020204" pitchFamily="34" charset="0"/>
          </a:endParaRPr>
        </a:p>
      </dgm:t>
    </dgm:pt>
    <dgm:pt modelId="{F2C48940-FEC2-49C7-8406-9ADA16B3964C}" type="sibTrans" cxnId="{078C9A01-6FD9-434D-920C-54402DF9A3CD}">
      <dgm:prSet/>
      <dgm:spPr/>
      <dgm:t>
        <a:bodyPr/>
        <a:lstStyle/>
        <a:p>
          <a:endParaRPr lang="en-US">
            <a:latin typeface="Neue Haas Grotesk Text Pro" panose="020B0504020202020204" pitchFamily="34" charset="0"/>
          </a:endParaRPr>
        </a:p>
      </dgm:t>
    </dgm:pt>
    <dgm:pt modelId="{DC301686-35A4-4CCE-9F16-525368367395}">
      <dgm:prSet/>
      <dgm:spPr>
        <a:solidFill>
          <a:srgbClr val="609549"/>
        </a:solidFill>
      </dgm:spPr>
      <dgm:t>
        <a:bodyPr/>
        <a:lstStyle/>
        <a:p>
          <a:r>
            <a:rPr lang="en-US" dirty="0">
              <a:latin typeface="Neue Haas Grotesk Text Pro" panose="020B0504020202020204" pitchFamily="34" charset="0"/>
            </a:rPr>
            <a:t>Meetings requested by COPRA or the SVT</a:t>
          </a:r>
        </a:p>
      </dgm:t>
    </dgm:pt>
    <dgm:pt modelId="{34CED800-592E-4FD1-BC66-9F9D2A190186}" type="parTrans" cxnId="{3C3B78A8-828D-4630-BDCE-2C83382280B1}">
      <dgm:prSet/>
      <dgm:spPr/>
      <dgm:t>
        <a:bodyPr/>
        <a:lstStyle/>
        <a:p>
          <a:endParaRPr lang="en-US">
            <a:latin typeface="Neue Haas Grotesk Text Pro" panose="020B0504020202020204" pitchFamily="34" charset="0"/>
          </a:endParaRPr>
        </a:p>
      </dgm:t>
    </dgm:pt>
    <dgm:pt modelId="{6890A8D1-7001-47F1-BE93-22FDFB61A0DB}" type="sibTrans" cxnId="{3C3B78A8-828D-4630-BDCE-2C83382280B1}">
      <dgm:prSet/>
      <dgm:spPr/>
      <dgm:t>
        <a:bodyPr/>
        <a:lstStyle/>
        <a:p>
          <a:endParaRPr lang="en-US">
            <a:latin typeface="Neue Haas Grotesk Text Pro" panose="020B0504020202020204" pitchFamily="34" charset="0"/>
          </a:endParaRPr>
        </a:p>
      </dgm:t>
    </dgm:pt>
    <dgm:pt modelId="{2661D2E0-69DF-4E5F-976A-63F96A16BD9D}" type="pres">
      <dgm:prSet presAssocID="{2CC70F66-FE3D-4063-8699-023E0057005F}" presName="diagram" presStyleCnt="0">
        <dgm:presLayoutVars>
          <dgm:dir/>
          <dgm:resizeHandles val="exact"/>
        </dgm:presLayoutVars>
      </dgm:prSet>
      <dgm:spPr/>
    </dgm:pt>
    <dgm:pt modelId="{28716EE9-4F10-48A1-9C66-FA5734F7EB14}" type="pres">
      <dgm:prSet presAssocID="{B10A83B1-33C4-4AAC-BD99-B7F4381B6DB5}" presName="node" presStyleLbl="node1" presStyleIdx="0" presStyleCnt="8">
        <dgm:presLayoutVars>
          <dgm:bulletEnabled val="1"/>
        </dgm:presLayoutVars>
      </dgm:prSet>
      <dgm:spPr/>
    </dgm:pt>
    <dgm:pt modelId="{9FA6E463-96D2-48DE-BAA9-64F2840B0D76}" type="pres">
      <dgm:prSet presAssocID="{92FD7BE6-5E9B-40F3-BCF4-C9516F29E62C}" presName="sibTrans" presStyleCnt="0"/>
      <dgm:spPr/>
    </dgm:pt>
    <dgm:pt modelId="{0E2329B6-2FE2-4C00-B08B-88D497DF115B}" type="pres">
      <dgm:prSet presAssocID="{56E63A00-0026-4C72-A614-491C7CDEB271}" presName="node" presStyleLbl="node1" presStyleIdx="1" presStyleCnt="8">
        <dgm:presLayoutVars>
          <dgm:bulletEnabled val="1"/>
        </dgm:presLayoutVars>
      </dgm:prSet>
      <dgm:spPr/>
    </dgm:pt>
    <dgm:pt modelId="{70BBBBE9-505A-4965-BEA5-5E016AA32B0B}" type="pres">
      <dgm:prSet presAssocID="{4019180A-0053-4E5E-A767-1A38C27F6DB0}" presName="sibTrans" presStyleCnt="0"/>
      <dgm:spPr/>
    </dgm:pt>
    <dgm:pt modelId="{AC93C2D7-88A3-4AE4-9233-179E39DEF0A9}" type="pres">
      <dgm:prSet presAssocID="{862A4761-115F-4BA8-86F5-599E642F7FA5}" presName="node" presStyleLbl="node1" presStyleIdx="2" presStyleCnt="8">
        <dgm:presLayoutVars>
          <dgm:bulletEnabled val="1"/>
        </dgm:presLayoutVars>
      </dgm:prSet>
      <dgm:spPr/>
    </dgm:pt>
    <dgm:pt modelId="{E413914A-C8D3-4D84-AECE-AE8D702C6A0F}" type="pres">
      <dgm:prSet presAssocID="{A04C30B0-3625-4CB9-8303-03D50C6EB58B}" presName="sibTrans" presStyleCnt="0"/>
      <dgm:spPr/>
    </dgm:pt>
    <dgm:pt modelId="{FC5A362B-1341-4A5F-A193-988ECAF68CC1}" type="pres">
      <dgm:prSet presAssocID="{7E2BF88D-EC56-4AB8-8982-35197470D857}" presName="node" presStyleLbl="node1" presStyleIdx="3" presStyleCnt="8">
        <dgm:presLayoutVars>
          <dgm:bulletEnabled val="1"/>
        </dgm:presLayoutVars>
      </dgm:prSet>
      <dgm:spPr/>
    </dgm:pt>
    <dgm:pt modelId="{C66E3589-0B59-4376-BA1F-EBAD9057295B}" type="pres">
      <dgm:prSet presAssocID="{6E4DE0C2-3E44-40EC-89E3-A84DD187117E}" presName="sibTrans" presStyleCnt="0"/>
      <dgm:spPr/>
    </dgm:pt>
    <dgm:pt modelId="{2D426583-D1FD-45D7-A7E1-D0F55788FB39}" type="pres">
      <dgm:prSet presAssocID="{270ED99B-1295-4348-BECB-14B3D3AC9CBB}" presName="node" presStyleLbl="node1" presStyleIdx="4" presStyleCnt="8">
        <dgm:presLayoutVars>
          <dgm:bulletEnabled val="1"/>
        </dgm:presLayoutVars>
      </dgm:prSet>
      <dgm:spPr/>
    </dgm:pt>
    <dgm:pt modelId="{0F972F1A-3EFE-4511-8B01-637AED460B49}" type="pres">
      <dgm:prSet presAssocID="{01926F2A-D75D-4408-A997-764F4F922105}" presName="sibTrans" presStyleCnt="0"/>
      <dgm:spPr/>
    </dgm:pt>
    <dgm:pt modelId="{13CA68BA-F7CD-4926-87C8-D9CD232E5FF3}" type="pres">
      <dgm:prSet presAssocID="{4A431F5C-2CF6-4068-A547-95536C91FE98}" presName="node" presStyleLbl="node1" presStyleIdx="5" presStyleCnt="8">
        <dgm:presLayoutVars>
          <dgm:bulletEnabled val="1"/>
        </dgm:presLayoutVars>
      </dgm:prSet>
      <dgm:spPr/>
    </dgm:pt>
    <dgm:pt modelId="{E52BD19B-0CFE-4833-BA8F-D72D6B967773}" type="pres">
      <dgm:prSet presAssocID="{F34F3B95-84E1-46CD-9EC5-88901DFB92EE}" presName="sibTrans" presStyleCnt="0"/>
      <dgm:spPr/>
    </dgm:pt>
    <dgm:pt modelId="{89087C22-8A96-46FF-9A1A-3D1228EC6C63}" type="pres">
      <dgm:prSet presAssocID="{8AEFC303-2A43-484D-9D02-CF11C5FCFF69}" presName="node" presStyleLbl="node1" presStyleIdx="6" presStyleCnt="8">
        <dgm:presLayoutVars>
          <dgm:bulletEnabled val="1"/>
        </dgm:presLayoutVars>
      </dgm:prSet>
      <dgm:spPr/>
    </dgm:pt>
    <dgm:pt modelId="{664EA3A8-DFB6-4634-8C83-4CFC681066C5}" type="pres">
      <dgm:prSet presAssocID="{F2C48940-FEC2-49C7-8406-9ADA16B3964C}" presName="sibTrans" presStyleCnt="0"/>
      <dgm:spPr/>
    </dgm:pt>
    <dgm:pt modelId="{ABDD72B0-F2B8-4421-8103-C40A7553568F}" type="pres">
      <dgm:prSet presAssocID="{DC301686-35A4-4CCE-9F16-525368367395}" presName="node" presStyleLbl="node1" presStyleIdx="7" presStyleCnt="8">
        <dgm:presLayoutVars>
          <dgm:bulletEnabled val="1"/>
        </dgm:presLayoutVars>
      </dgm:prSet>
      <dgm:spPr/>
    </dgm:pt>
  </dgm:ptLst>
  <dgm:cxnLst>
    <dgm:cxn modelId="{078C9A01-6FD9-434D-920C-54402DF9A3CD}" srcId="{2CC70F66-FE3D-4063-8699-023E0057005F}" destId="{8AEFC303-2A43-484D-9D02-CF11C5FCFF69}" srcOrd="6" destOrd="0" parTransId="{2B6F8051-84C4-49EE-9E20-5CC2CA7E9DE6}" sibTransId="{F2C48940-FEC2-49C7-8406-9ADA16B3964C}"/>
    <dgm:cxn modelId="{C57A831E-B6C8-4C22-BA49-01AD55A15E1F}" type="presOf" srcId="{2CC70F66-FE3D-4063-8699-023E0057005F}" destId="{2661D2E0-69DF-4E5F-976A-63F96A16BD9D}" srcOrd="0" destOrd="0" presId="urn:microsoft.com/office/officeart/2005/8/layout/default"/>
    <dgm:cxn modelId="{F6C7B945-FFAC-4202-9B47-9AB7C86826E9}" type="presOf" srcId="{DC301686-35A4-4CCE-9F16-525368367395}" destId="{ABDD72B0-F2B8-4421-8103-C40A7553568F}" srcOrd="0" destOrd="0" presId="urn:microsoft.com/office/officeart/2005/8/layout/default"/>
    <dgm:cxn modelId="{8C0C8647-350E-48C8-A34B-C35A2CA9FF3D}" srcId="{2CC70F66-FE3D-4063-8699-023E0057005F}" destId="{862A4761-115F-4BA8-86F5-599E642F7FA5}" srcOrd="2" destOrd="0" parTransId="{A3EFAFDC-11C0-4045-ADD7-ED5D9E8D0B02}" sibTransId="{A04C30B0-3625-4CB9-8303-03D50C6EB58B}"/>
    <dgm:cxn modelId="{D0356D48-9E1B-4319-9089-5BF3D21C18F9}" srcId="{2CC70F66-FE3D-4063-8699-023E0057005F}" destId="{4A431F5C-2CF6-4068-A547-95536C91FE98}" srcOrd="5" destOrd="0" parTransId="{2A534BC8-E5CA-4C0D-B683-4D881EDA4F5B}" sibTransId="{F34F3B95-84E1-46CD-9EC5-88901DFB92EE}"/>
    <dgm:cxn modelId="{48E59A70-61EB-4127-BED8-98312BA8E980}" srcId="{2CC70F66-FE3D-4063-8699-023E0057005F}" destId="{B10A83B1-33C4-4AAC-BD99-B7F4381B6DB5}" srcOrd="0" destOrd="0" parTransId="{A76A0122-8668-4580-95C2-0B2F5B3C7E6A}" sibTransId="{92FD7BE6-5E9B-40F3-BCF4-C9516F29E62C}"/>
    <dgm:cxn modelId="{766FCB7E-3B71-4544-BB22-9617E4967254}" type="presOf" srcId="{7E2BF88D-EC56-4AB8-8982-35197470D857}" destId="{FC5A362B-1341-4A5F-A193-988ECAF68CC1}" srcOrd="0" destOrd="0" presId="urn:microsoft.com/office/officeart/2005/8/layout/default"/>
    <dgm:cxn modelId="{FDEB6D84-DBF2-4A66-836B-E0D7A535198A}" type="presOf" srcId="{270ED99B-1295-4348-BECB-14B3D3AC9CBB}" destId="{2D426583-D1FD-45D7-A7E1-D0F55788FB39}" srcOrd="0" destOrd="0" presId="urn:microsoft.com/office/officeart/2005/8/layout/default"/>
    <dgm:cxn modelId="{4F0F0A98-5AAB-4C1C-A79D-FA8EF74CFCFD}" type="presOf" srcId="{56E63A00-0026-4C72-A614-491C7CDEB271}" destId="{0E2329B6-2FE2-4C00-B08B-88D497DF115B}" srcOrd="0" destOrd="0" presId="urn:microsoft.com/office/officeart/2005/8/layout/default"/>
    <dgm:cxn modelId="{B62485A1-8D53-4E71-98CA-DAF581DB8C53}" type="presOf" srcId="{862A4761-115F-4BA8-86F5-599E642F7FA5}" destId="{AC93C2D7-88A3-4AE4-9233-179E39DEF0A9}" srcOrd="0" destOrd="0" presId="urn:microsoft.com/office/officeart/2005/8/layout/default"/>
    <dgm:cxn modelId="{C93570A6-29EE-4493-AA45-16E49D2C2B79}" type="presOf" srcId="{8AEFC303-2A43-484D-9D02-CF11C5FCFF69}" destId="{89087C22-8A96-46FF-9A1A-3D1228EC6C63}" srcOrd="0" destOrd="0" presId="urn:microsoft.com/office/officeart/2005/8/layout/default"/>
    <dgm:cxn modelId="{3C3B78A8-828D-4630-BDCE-2C83382280B1}" srcId="{2CC70F66-FE3D-4063-8699-023E0057005F}" destId="{DC301686-35A4-4CCE-9F16-525368367395}" srcOrd="7" destOrd="0" parTransId="{34CED800-592E-4FD1-BC66-9F9D2A190186}" sibTransId="{6890A8D1-7001-47F1-BE93-22FDFB61A0DB}"/>
    <dgm:cxn modelId="{711CDCB7-4A5B-437C-935F-3C3C7429B704}" type="presOf" srcId="{4A431F5C-2CF6-4068-A547-95536C91FE98}" destId="{13CA68BA-F7CD-4926-87C8-D9CD232E5FF3}" srcOrd="0" destOrd="0" presId="urn:microsoft.com/office/officeart/2005/8/layout/default"/>
    <dgm:cxn modelId="{AA3E5FCC-FEB1-4406-98EE-C730C2639516}" srcId="{2CC70F66-FE3D-4063-8699-023E0057005F}" destId="{270ED99B-1295-4348-BECB-14B3D3AC9CBB}" srcOrd="4" destOrd="0" parTransId="{3AF675F2-7AB4-4956-A329-3D09B1C46D8E}" sibTransId="{01926F2A-D75D-4408-A997-764F4F922105}"/>
    <dgm:cxn modelId="{C48F7ADC-332E-4520-997B-80AF1634CF6C}" type="presOf" srcId="{B10A83B1-33C4-4AAC-BD99-B7F4381B6DB5}" destId="{28716EE9-4F10-48A1-9C66-FA5734F7EB14}" srcOrd="0" destOrd="0" presId="urn:microsoft.com/office/officeart/2005/8/layout/default"/>
    <dgm:cxn modelId="{3C25E4EA-0564-4296-8613-AD8AC6757616}" srcId="{2CC70F66-FE3D-4063-8699-023E0057005F}" destId="{7E2BF88D-EC56-4AB8-8982-35197470D857}" srcOrd="3" destOrd="0" parTransId="{C2DD5436-FE37-45BD-9DCD-E073C8F95F0D}" sibTransId="{6E4DE0C2-3E44-40EC-89E3-A84DD187117E}"/>
    <dgm:cxn modelId="{643C85FE-EF0D-4F94-B9B1-8B3CAA4ED05E}" srcId="{2CC70F66-FE3D-4063-8699-023E0057005F}" destId="{56E63A00-0026-4C72-A614-491C7CDEB271}" srcOrd="1" destOrd="0" parTransId="{CDEB74E2-30B1-476E-AE5B-76F31AE8D254}" sibTransId="{4019180A-0053-4E5E-A767-1A38C27F6DB0}"/>
    <dgm:cxn modelId="{F795B494-99E3-4849-9C27-DE1453AF5976}" type="presParOf" srcId="{2661D2E0-69DF-4E5F-976A-63F96A16BD9D}" destId="{28716EE9-4F10-48A1-9C66-FA5734F7EB14}" srcOrd="0" destOrd="0" presId="urn:microsoft.com/office/officeart/2005/8/layout/default"/>
    <dgm:cxn modelId="{CE914AB2-CE55-4E74-BCE8-A31A34CF92E6}" type="presParOf" srcId="{2661D2E0-69DF-4E5F-976A-63F96A16BD9D}" destId="{9FA6E463-96D2-48DE-BAA9-64F2840B0D76}" srcOrd="1" destOrd="0" presId="urn:microsoft.com/office/officeart/2005/8/layout/default"/>
    <dgm:cxn modelId="{0B9B7B54-1D5A-459B-AEBC-F3C91785C4E2}" type="presParOf" srcId="{2661D2E0-69DF-4E5F-976A-63F96A16BD9D}" destId="{0E2329B6-2FE2-4C00-B08B-88D497DF115B}" srcOrd="2" destOrd="0" presId="urn:microsoft.com/office/officeart/2005/8/layout/default"/>
    <dgm:cxn modelId="{91D3E29C-C16F-414E-8FF2-F5A12B8EBD36}" type="presParOf" srcId="{2661D2E0-69DF-4E5F-976A-63F96A16BD9D}" destId="{70BBBBE9-505A-4965-BEA5-5E016AA32B0B}" srcOrd="3" destOrd="0" presId="urn:microsoft.com/office/officeart/2005/8/layout/default"/>
    <dgm:cxn modelId="{C5080406-4C03-4F3C-8C00-831A41EFF4B4}" type="presParOf" srcId="{2661D2E0-69DF-4E5F-976A-63F96A16BD9D}" destId="{AC93C2D7-88A3-4AE4-9233-179E39DEF0A9}" srcOrd="4" destOrd="0" presId="urn:microsoft.com/office/officeart/2005/8/layout/default"/>
    <dgm:cxn modelId="{3BF31DF6-3D2B-4FD2-9519-3FF27A46A8E7}" type="presParOf" srcId="{2661D2E0-69DF-4E5F-976A-63F96A16BD9D}" destId="{E413914A-C8D3-4D84-AECE-AE8D702C6A0F}" srcOrd="5" destOrd="0" presId="urn:microsoft.com/office/officeart/2005/8/layout/default"/>
    <dgm:cxn modelId="{BFA0E1CB-C0AF-47F5-9C50-FE94C6722FA9}" type="presParOf" srcId="{2661D2E0-69DF-4E5F-976A-63F96A16BD9D}" destId="{FC5A362B-1341-4A5F-A193-988ECAF68CC1}" srcOrd="6" destOrd="0" presId="urn:microsoft.com/office/officeart/2005/8/layout/default"/>
    <dgm:cxn modelId="{A3A7E766-9ECF-4B8E-B400-D0761E68E7E6}" type="presParOf" srcId="{2661D2E0-69DF-4E5F-976A-63F96A16BD9D}" destId="{C66E3589-0B59-4376-BA1F-EBAD9057295B}" srcOrd="7" destOrd="0" presId="urn:microsoft.com/office/officeart/2005/8/layout/default"/>
    <dgm:cxn modelId="{F3B83BA0-18C2-4C65-9811-56587343BFD7}" type="presParOf" srcId="{2661D2E0-69DF-4E5F-976A-63F96A16BD9D}" destId="{2D426583-D1FD-45D7-A7E1-D0F55788FB39}" srcOrd="8" destOrd="0" presId="urn:microsoft.com/office/officeart/2005/8/layout/default"/>
    <dgm:cxn modelId="{0D005779-1D25-4553-AD7F-B2A631F9431D}" type="presParOf" srcId="{2661D2E0-69DF-4E5F-976A-63F96A16BD9D}" destId="{0F972F1A-3EFE-4511-8B01-637AED460B49}" srcOrd="9" destOrd="0" presId="urn:microsoft.com/office/officeart/2005/8/layout/default"/>
    <dgm:cxn modelId="{B8D6DE19-C6B3-4FCF-A9F3-27633370C043}" type="presParOf" srcId="{2661D2E0-69DF-4E5F-976A-63F96A16BD9D}" destId="{13CA68BA-F7CD-4926-87C8-D9CD232E5FF3}" srcOrd="10" destOrd="0" presId="urn:microsoft.com/office/officeart/2005/8/layout/default"/>
    <dgm:cxn modelId="{B1E23E6A-2E1A-4181-AA87-8395E0EC4158}" type="presParOf" srcId="{2661D2E0-69DF-4E5F-976A-63F96A16BD9D}" destId="{E52BD19B-0CFE-4833-BA8F-D72D6B967773}" srcOrd="11" destOrd="0" presId="urn:microsoft.com/office/officeart/2005/8/layout/default"/>
    <dgm:cxn modelId="{86A2F687-45B2-4BC5-95AB-ABC0495D9B6E}" type="presParOf" srcId="{2661D2E0-69DF-4E5F-976A-63F96A16BD9D}" destId="{89087C22-8A96-46FF-9A1A-3D1228EC6C63}" srcOrd="12" destOrd="0" presId="urn:microsoft.com/office/officeart/2005/8/layout/default"/>
    <dgm:cxn modelId="{BAC118C9-7DD1-434C-930B-CC5BCBF43C35}" type="presParOf" srcId="{2661D2E0-69DF-4E5F-976A-63F96A16BD9D}" destId="{664EA3A8-DFB6-4634-8C83-4CFC681066C5}" srcOrd="13" destOrd="0" presId="urn:microsoft.com/office/officeart/2005/8/layout/default"/>
    <dgm:cxn modelId="{5E12E6CA-B275-4CBD-B899-2B1ED2B67B4A}" type="presParOf" srcId="{2661D2E0-69DF-4E5F-976A-63F96A16BD9D}" destId="{ABDD72B0-F2B8-4421-8103-C40A7553568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32FEB50-D7B3-4A69-A684-FFBDBEE67FE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37CE2F79-49F3-4CEA-932D-C1CD69B9A500}">
      <dgm:prSet custT="1"/>
      <dgm:spPr>
        <a:solidFill>
          <a:srgbClr val="A74B40"/>
        </a:solidFill>
      </dgm:spPr>
      <dgm:t>
        <a:bodyPr/>
        <a:lstStyle/>
        <a:p>
          <a:pPr>
            <a:lnSpc>
              <a:spcPct val="100000"/>
            </a:lnSpc>
          </a:pPr>
          <a:r>
            <a:rPr lang="en-US" sz="2000" dirty="0">
              <a:latin typeface="Neue Haas Grotesk Text Pro" panose="020B0504020202020204" pitchFamily="34" charset="0"/>
            </a:rPr>
            <a:t>3.1 Faculty Qualifications</a:t>
          </a:r>
        </a:p>
      </dgm:t>
    </dgm:pt>
    <dgm:pt modelId="{0B745D3C-1138-4A0A-AE39-DAB410E5C63A}" type="parTrans" cxnId="{67F66236-476A-43FC-B758-ABE2052D4309}">
      <dgm:prSet/>
      <dgm:spPr/>
      <dgm:t>
        <a:bodyPr/>
        <a:lstStyle/>
        <a:p>
          <a:pPr>
            <a:lnSpc>
              <a:spcPct val="100000"/>
            </a:lnSpc>
          </a:pPr>
          <a:endParaRPr lang="en-US">
            <a:latin typeface="Neue Haas Grotesk Text Pro" panose="020B0504020202020204" pitchFamily="34" charset="0"/>
          </a:endParaRPr>
        </a:p>
      </dgm:t>
    </dgm:pt>
    <dgm:pt modelId="{7FCF57E0-5FBE-4FB2-8553-227F6CED683D}" type="sibTrans" cxnId="{67F66236-476A-43FC-B758-ABE2052D4309}">
      <dgm:prSet/>
      <dgm:spPr/>
      <dgm:t>
        <a:bodyPr/>
        <a:lstStyle/>
        <a:p>
          <a:pPr>
            <a:lnSpc>
              <a:spcPct val="100000"/>
            </a:lnSpc>
          </a:pPr>
          <a:endParaRPr lang="en-US">
            <a:latin typeface="Neue Haas Grotesk Text Pro" panose="020B0504020202020204" pitchFamily="34" charset="0"/>
          </a:endParaRPr>
        </a:p>
      </dgm:t>
    </dgm:pt>
    <dgm:pt modelId="{61B15CF9-8F18-4E49-B31E-644752C02E7C}">
      <dgm:prSet/>
      <dgm:spPr>
        <a:ln>
          <a:solidFill>
            <a:srgbClr val="A74B40"/>
          </a:solidFill>
        </a:ln>
      </dgm:spPr>
      <dgm:t>
        <a:bodyPr/>
        <a:lstStyle/>
        <a:p>
          <a:pPr>
            <a:lnSpc>
              <a:spcPct val="100000"/>
            </a:lnSpc>
          </a:pPr>
          <a:r>
            <a:rPr lang="en-US" dirty="0">
              <a:latin typeface="Neue Haas Grotesk Text Pro" panose="020B0504020202020204" pitchFamily="34" charset="0"/>
            </a:rPr>
            <a:t>The program's faculty members will be academically or professionally qualified to pursue the program’s mission. </a:t>
          </a:r>
        </a:p>
      </dgm:t>
    </dgm:pt>
    <dgm:pt modelId="{A1DC3D5D-33FC-4E1E-B7F2-4CC7EF8B78B1}" type="parTrans" cxnId="{4FBC9F44-4816-4122-AC41-2B11EC4F082F}">
      <dgm:prSet/>
      <dgm:spPr/>
      <dgm:t>
        <a:bodyPr/>
        <a:lstStyle/>
        <a:p>
          <a:pPr>
            <a:lnSpc>
              <a:spcPct val="100000"/>
            </a:lnSpc>
          </a:pPr>
          <a:endParaRPr lang="en-US">
            <a:latin typeface="Neue Haas Grotesk Text Pro" panose="020B0504020202020204" pitchFamily="34" charset="0"/>
          </a:endParaRPr>
        </a:p>
      </dgm:t>
    </dgm:pt>
    <dgm:pt modelId="{5F019DF5-5176-40BD-87B9-C5C31CD05EDF}" type="sibTrans" cxnId="{4FBC9F44-4816-4122-AC41-2B11EC4F082F}">
      <dgm:prSet/>
      <dgm:spPr/>
      <dgm:t>
        <a:bodyPr/>
        <a:lstStyle/>
        <a:p>
          <a:pPr>
            <a:lnSpc>
              <a:spcPct val="100000"/>
            </a:lnSpc>
          </a:pPr>
          <a:endParaRPr lang="en-US">
            <a:latin typeface="Neue Haas Grotesk Text Pro" panose="020B0504020202020204" pitchFamily="34" charset="0"/>
          </a:endParaRPr>
        </a:p>
      </dgm:t>
    </dgm:pt>
    <dgm:pt modelId="{2CE0A5DE-1CA7-4739-9984-7204FC2DE0E7}">
      <dgm:prSet custT="1"/>
      <dgm:spPr>
        <a:solidFill>
          <a:srgbClr val="9F9A3F"/>
        </a:solidFill>
      </dgm:spPr>
      <dgm:t>
        <a:bodyPr/>
        <a:lstStyle/>
        <a:p>
          <a:pPr>
            <a:lnSpc>
              <a:spcPct val="100000"/>
            </a:lnSpc>
          </a:pPr>
          <a:r>
            <a:rPr lang="en-US" sz="2000" dirty="0">
              <a:latin typeface="Neue Haas Grotesk Text Pro" panose="020B0504020202020204" pitchFamily="34" charset="0"/>
            </a:rPr>
            <a:t>3.2 Faculty Diversity</a:t>
          </a:r>
        </a:p>
      </dgm:t>
    </dgm:pt>
    <dgm:pt modelId="{35A673C2-EA47-4BD1-BF9D-4FF30D4A496A}" type="parTrans" cxnId="{19775279-4636-4116-BE31-D5539F8E81F0}">
      <dgm:prSet/>
      <dgm:spPr/>
      <dgm:t>
        <a:bodyPr/>
        <a:lstStyle/>
        <a:p>
          <a:pPr>
            <a:lnSpc>
              <a:spcPct val="100000"/>
            </a:lnSpc>
          </a:pPr>
          <a:endParaRPr lang="en-US">
            <a:latin typeface="Neue Haas Grotesk Text Pro" panose="020B0504020202020204" pitchFamily="34" charset="0"/>
          </a:endParaRPr>
        </a:p>
      </dgm:t>
    </dgm:pt>
    <dgm:pt modelId="{A3DAD961-DB87-4A8B-9258-B0D05AECDE7C}" type="sibTrans" cxnId="{19775279-4636-4116-BE31-D5539F8E81F0}">
      <dgm:prSet/>
      <dgm:spPr/>
      <dgm:t>
        <a:bodyPr/>
        <a:lstStyle/>
        <a:p>
          <a:pPr>
            <a:lnSpc>
              <a:spcPct val="100000"/>
            </a:lnSpc>
          </a:pPr>
          <a:endParaRPr lang="en-US">
            <a:latin typeface="Neue Haas Grotesk Text Pro" panose="020B0504020202020204" pitchFamily="34" charset="0"/>
          </a:endParaRPr>
        </a:p>
      </dgm:t>
    </dgm:pt>
    <dgm:pt modelId="{23D20B40-C527-46DC-8262-FF0C52DD9B52}">
      <dgm:prSet/>
      <dgm:spPr>
        <a:ln>
          <a:solidFill>
            <a:srgbClr val="9F9A3F"/>
          </a:solidFill>
        </a:ln>
      </dgm:spPr>
      <dgm:t>
        <a:bodyPr/>
        <a:lstStyle/>
        <a:p>
          <a:pPr>
            <a:lnSpc>
              <a:spcPct val="100000"/>
            </a:lnSpc>
          </a:pPr>
          <a:r>
            <a:rPr lang="en-US" dirty="0">
              <a:latin typeface="Neue Haas Grotesk Text Pro" panose="020B0504020202020204" pitchFamily="34" charset="0"/>
            </a:rPr>
            <a:t>The program will promote equity, diversity and a climate of inclusiveness through its recruitment, retention, and support of faculty members.</a:t>
          </a:r>
        </a:p>
      </dgm:t>
    </dgm:pt>
    <dgm:pt modelId="{1CD330AB-DF10-47ED-B750-C24255EE6B56}" type="parTrans" cxnId="{6BDB834D-52A2-42D6-AB79-EE6A91F6EEAE}">
      <dgm:prSet/>
      <dgm:spPr/>
      <dgm:t>
        <a:bodyPr/>
        <a:lstStyle/>
        <a:p>
          <a:pPr>
            <a:lnSpc>
              <a:spcPct val="100000"/>
            </a:lnSpc>
          </a:pPr>
          <a:endParaRPr lang="en-US">
            <a:latin typeface="Neue Haas Grotesk Text Pro" panose="020B0504020202020204" pitchFamily="34" charset="0"/>
          </a:endParaRPr>
        </a:p>
      </dgm:t>
    </dgm:pt>
    <dgm:pt modelId="{FB24FEB7-1D1A-41D0-BCF7-D396584A664B}" type="sibTrans" cxnId="{6BDB834D-52A2-42D6-AB79-EE6A91F6EEAE}">
      <dgm:prSet/>
      <dgm:spPr/>
      <dgm:t>
        <a:bodyPr/>
        <a:lstStyle/>
        <a:p>
          <a:pPr>
            <a:lnSpc>
              <a:spcPct val="100000"/>
            </a:lnSpc>
          </a:pPr>
          <a:endParaRPr lang="en-US">
            <a:latin typeface="Neue Haas Grotesk Text Pro" panose="020B0504020202020204" pitchFamily="34" charset="0"/>
          </a:endParaRPr>
        </a:p>
      </dgm:t>
    </dgm:pt>
    <dgm:pt modelId="{DD197776-8227-4694-9DAB-E45878202113}">
      <dgm:prSet custT="1"/>
      <dgm:spPr>
        <a:solidFill>
          <a:srgbClr val="609549"/>
        </a:solidFill>
      </dgm:spPr>
      <dgm:t>
        <a:bodyPr/>
        <a:lstStyle/>
        <a:p>
          <a:pPr>
            <a:lnSpc>
              <a:spcPct val="100000"/>
            </a:lnSpc>
          </a:pPr>
          <a:r>
            <a:rPr lang="en-US" sz="2000" dirty="0">
              <a:latin typeface="Neue Haas Grotesk Text Pro" panose="020B0504020202020204" pitchFamily="34" charset="0"/>
            </a:rPr>
            <a:t>3.3 Research, Scholarship &amp; Service</a:t>
          </a:r>
        </a:p>
      </dgm:t>
    </dgm:pt>
    <dgm:pt modelId="{87F6D171-5051-412C-87E5-BDF9AE3FE33D}" type="parTrans" cxnId="{82EDDCAC-3924-46C2-B8D4-CA30A64C6841}">
      <dgm:prSet/>
      <dgm:spPr/>
      <dgm:t>
        <a:bodyPr/>
        <a:lstStyle/>
        <a:p>
          <a:pPr>
            <a:lnSpc>
              <a:spcPct val="100000"/>
            </a:lnSpc>
          </a:pPr>
          <a:endParaRPr lang="en-US">
            <a:latin typeface="Neue Haas Grotesk Text Pro" panose="020B0504020202020204" pitchFamily="34" charset="0"/>
          </a:endParaRPr>
        </a:p>
      </dgm:t>
    </dgm:pt>
    <dgm:pt modelId="{32FEAA46-C4AA-4FA9-A094-060D665B6BCF}" type="sibTrans" cxnId="{82EDDCAC-3924-46C2-B8D4-CA30A64C6841}">
      <dgm:prSet/>
      <dgm:spPr/>
      <dgm:t>
        <a:bodyPr/>
        <a:lstStyle/>
        <a:p>
          <a:pPr>
            <a:lnSpc>
              <a:spcPct val="100000"/>
            </a:lnSpc>
          </a:pPr>
          <a:endParaRPr lang="en-US">
            <a:latin typeface="Neue Haas Grotesk Text Pro" panose="020B0504020202020204" pitchFamily="34" charset="0"/>
          </a:endParaRPr>
        </a:p>
      </dgm:t>
    </dgm:pt>
    <dgm:pt modelId="{1F507A3E-097A-4317-AF42-24AB4DC25DF1}">
      <dgm:prSet/>
      <dgm:spPr>
        <a:ln>
          <a:solidFill>
            <a:srgbClr val="609549"/>
          </a:solidFill>
        </a:ln>
      </dgm:spPr>
      <dgm:t>
        <a:bodyPr/>
        <a:lstStyle/>
        <a:p>
          <a:pPr>
            <a:lnSpc>
              <a:spcPct val="100000"/>
            </a:lnSpc>
          </a:pPr>
          <a:r>
            <a:rPr lang="en-US" dirty="0">
              <a:latin typeface="Neue Haas Grotesk Text Pro" panose="020B0504020202020204" pitchFamily="34" charset="0"/>
            </a:rPr>
            <a:t>Program faculty members will produce scholarship and engage in professional and community service activities outside of the university appropriate to the program's mission, stage of their careers, and the expectations of their university.</a:t>
          </a:r>
        </a:p>
      </dgm:t>
    </dgm:pt>
    <dgm:pt modelId="{0C303F9D-D41D-44AD-A5EA-BEDC1C2F1F76}" type="parTrans" cxnId="{61F97093-6309-4E2C-80F3-82CC63279231}">
      <dgm:prSet/>
      <dgm:spPr/>
      <dgm:t>
        <a:bodyPr/>
        <a:lstStyle/>
        <a:p>
          <a:pPr>
            <a:lnSpc>
              <a:spcPct val="100000"/>
            </a:lnSpc>
          </a:pPr>
          <a:endParaRPr lang="en-US">
            <a:latin typeface="Neue Haas Grotesk Text Pro" panose="020B0504020202020204" pitchFamily="34" charset="0"/>
          </a:endParaRPr>
        </a:p>
      </dgm:t>
    </dgm:pt>
    <dgm:pt modelId="{B8F54937-DBC6-40CC-9449-FD753AC8DD03}" type="sibTrans" cxnId="{61F97093-6309-4E2C-80F3-82CC63279231}">
      <dgm:prSet/>
      <dgm:spPr/>
      <dgm:t>
        <a:bodyPr/>
        <a:lstStyle/>
        <a:p>
          <a:pPr>
            <a:lnSpc>
              <a:spcPct val="100000"/>
            </a:lnSpc>
          </a:pPr>
          <a:endParaRPr lang="en-US">
            <a:latin typeface="Neue Haas Grotesk Text Pro" panose="020B0504020202020204" pitchFamily="34" charset="0"/>
          </a:endParaRPr>
        </a:p>
      </dgm:t>
    </dgm:pt>
    <dgm:pt modelId="{48E253AE-5C7F-49FE-8B6E-B11A708407CA}" type="pres">
      <dgm:prSet presAssocID="{B32FEB50-D7B3-4A69-A684-FFBDBEE67FE6}" presName="linear" presStyleCnt="0">
        <dgm:presLayoutVars>
          <dgm:dir/>
          <dgm:animLvl val="lvl"/>
          <dgm:resizeHandles val="exact"/>
        </dgm:presLayoutVars>
      </dgm:prSet>
      <dgm:spPr/>
    </dgm:pt>
    <dgm:pt modelId="{ED7E6425-1E91-46B1-A319-8DC36043C5AC}" type="pres">
      <dgm:prSet presAssocID="{37CE2F79-49F3-4CEA-932D-C1CD69B9A500}" presName="parentLin" presStyleCnt="0"/>
      <dgm:spPr/>
    </dgm:pt>
    <dgm:pt modelId="{A2601008-43D9-461D-8C01-1D2E52FED6BA}" type="pres">
      <dgm:prSet presAssocID="{37CE2F79-49F3-4CEA-932D-C1CD69B9A500}" presName="parentLeftMargin" presStyleLbl="node1" presStyleIdx="0" presStyleCnt="3"/>
      <dgm:spPr/>
    </dgm:pt>
    <dgm:pt modelId="{1D45E83F-CA03-4035-9BB9-6B84DDF5A7A7}" type="pres">
      <dgm:prSet presAssocID="{37CE2F79-49F3-4CEA-932D-C1CD69B9A500}" presName="parentText" presStyleLbl="node1" presStyleIdx="0" presStyleCnt="3">
        <dgm:presLayoutVars>
          <dgm:chMax val="0"/>
          <dgm:bulletEnabled val="1"/>
        </dgm:presLayoutVars>
      </dgm:prSet>
      <dgm:spPr/>
    </dgm:pt>
    <dgm:pt modelId="{7CA3B659-E4C2-4182-AA35-EBF7E5B2F36C}" type="pres">
      <dgm:prSet presAssocID="{37CE2F79-49F3-4CEA-932D-C1CD69B9A500}" presName="negativeSpace" presStyleCnt="0"/>
      <dgm:spPr/>
    </dgm:pt>
    <dgm:pt modelId="{E0FE6714-B257-457E-B86D-4240326C781C}" type="pres">
      <dgm:prSet presAssocID="{37CE2F79-49F3-4CEA-932D-C1CD69B9A500}" presName="childText" presStyleLbl="conFgAcc1" presStyleIdx="0" presStyleCnt="3">
        <dgm:presLayoutVars>
          <dgm:bulletEnabled val="1"/>
        </dgm:presLayoutVars>
      </dgm:prSet>
      <dgm:spPr/>
    </dgm:pt>
    <dgm:pt modelId="{2533993A-0B5C-47FF-A88C-C512F4281834}" type="pres">
      <dgm:prSet presAssocID="{7FCF57E0-5FBE-4FB2-8553-227F6CED683D}" presName="spaceBetweenRectangles" presStyleCnt="0"/>
      <dgm:spPr/>
    </dgm:pt>
    <dgm:pt modelId="{48C7AA5B-8014-463F-A2BD-B748BD183DD8}" type="pres">
      <dgm:prSet presAssocID="{2CE0A5DE-1CA7-4739-9984-7204FC2DE0E7}" presName="parentLin" presStyleCnt="0"/>
      <dgm:spPr/>
    </dgm:pt>
    <dgm:pt modelId="{DA4E7A4E-5A79-45FC-B931-2B14E0B91F19}" type="pres">
      <dgm:prSet presAssocID="{2CE0A5DE-1CA7-4739-9984-7204FC2DE0E7}" presName="parentLeftMargin" presStyleLbl="node1" presStyleIdx="0" presStyleCnt="3"/>
      <dgm:spPr/>
    </dgm:pt>
    <dgm:pt modelId="{E320E6ED-03D2-4046-8D64-9BFA3AD67FFC}" type="pres">
      <dgm:prSet presAssocID="{2CE0A5DE-1CA7-4739-9984-7204FC2DE0E7}" presName="parentText" presStyleLbl="node1" presStyleIdx="1" presStyleCnt="3">
        <dgm:presLayoutVars>
          <dgm:chMax val="0"/>
          <dgm:bulletEnabled val="1"/>
        </dgm:presLayoutVars>
      </dgm:prSet>
      <dgm:spPr/>
    </dgm:pt>
    <dgm:pt modelId="{63CF54BC-DC2C-4694-9704-25F39BE6F6D9}" type="pres">
      <dgm:prSet presAssocID="{2CE0A5DE-1CA7-4739-9984-7204FC2DE0E7}" presName="negativeSpace" presStyleCnt="0"/>
      <dgm:spPr/>
    </dgm:pt>
    <dgm:pt modelId="{B045A5B7-D773-4390-9727-ABAC7015020B}" type="pres">
      <dgm:prSet presAssocID="{2CE0A5DE-1CA7-4739-9984-7204FC2DE0E7}" presName="childText" presStyleLbl="conFgAcc1" presStyleIdx="1" presStyleCnt="3">
        <dgm:presLayoutVars>
          <dgm:bulletEnabled val="1"/>
        </dgm:presLayoutVars>
      </dgm:prSet>
      <dgm:spPr/>
    </dgm:pt>
    <dgm:pt modelId="{D7CE2307-9C8E-4551-8B40-462BB40DF42B}" type="pres">
      <dgm:prSet presAssocID="{A3DAD961-DB87-4A8B-9258-B0D05AECDE7C}" presName="spaceBetweenRectangles" presStyleCnt="0"/>
      <dgm:spPr/>
    </dgm:pt>
    <dgm:pt modelId="{69AE579A-F917-41F5-83BC-602B7AC88D66}" type="pres">
      <dgm:prSet presAssocID="{DD197776-8227-4694-9DAB-E45878202113}" presName="parentLin" presStyleCnt="0"/>
      <dgm:spPr/>
    </dgm:pt>
    <dgm:pt modelId="{24175BAA-35EC-40CC-8959-A07998166CEA}" type="pres">
      <dgm:prSet presAssocID="{DD197776-8227-4694-9DAB-E45878202113}" presName="parentLeftMargin" presStyleLbl="node1" presStyleIdx="1" presStyleCnt="3"/>
      <dgm:spPr/>
    </dgm:pt>
    <dgm:pt modelId="{BD437FC0-2B88-4F4C-9FFC-5F0F7C9FA289}" type="pres">
      <dgm:prSet presAssocID="{DD197776-8227-4694-9DAB-E45878202113}" presName="parentText" presStyleLbl="node1" presStyleIdx="2" presStyleCnt="3">
        <dgm:presLayoutVars>
          <dgm:chMax val="0"/>
          <dgm:bulletEnabled val="1"/>
        </dgm:presLayoutVars>
      </dgm:prSet>
      <dgm:spPr/>
    </dgm:pt>
    <dgm:pt modelId="{7A79B3A7-40DB-4589-990F-8B8D0D25210C}" type="pres">
      <dgm:prSet presAssocID="{DD197776-8227-4694-9DAB-E45878202113}" presName="negativeSpace" presStyleCnt="0"/>
      <dgm:spPr/>
    </dgm:pt>
    <dgm:pt modelId="{16B6C376-7540-4AF0-B527-ADE455F6120C}" type="pres">
      <dgm:prSet presAssocID="{DD197776-8227-4694-9DAB-E45878202113}" presName="childText" presStyleLbl="conFgAcc1" presStyleIdx="2" presStyleCnt="3">
        <dgm:presLayoutVars>
          <dgm:bulletEnabled val="1"/>
        </dgm:presLayoutVars>
      </dgm:prSet>
      <dgm:spPr/>
    </dgm:pt>
  </dgm:ptLst>
  <dgm:cxnLst>
    <dgm:cxn modelId="{2E3CC405-70CC-4614-AE36-5C4A37E48473}" type="presOf" srcId="{37CE2F79-49F3-4CEA-932D-C1CD69B9A500}" destId="{1D45E83F-CA03-4035-9BB9-6B84DDF5A7A7}" srcOrd="1" destOrd="0" presId="urn:microsoft.com/office/officeart/2005/8/layout/list1"/>
    <dgm:cxn modelId="{ADA7C709-C88D-4565-8C89-4E58E851BBEB}" type="presOf" srcId="{23D20B40-C527-46DC-8262-FF0C52DD9B52}" destId="{B045A5B7-D773-4390-9727-ABAC7015020B}" srcOrd="0" destOrd="0" presId="urn:microsoft.com/office/officeart/2005/8/layout/list1"/>
    <dgm:cxn modelId="{57C5311D-C296-4970-838F-C136A6ACAE37}" type="presOf" srcId="{61B15CF9-8F18-4E49-B31E-644752C02E7C}" destId="{E0FE6714-B257-457E-B86D-4240326C781C}" srcOrd="0" destOrd="0" presId="urn:microsoft.com/office/officeart/2005/8/layout/list1"/>
    <dgm:cxn modelId="{36914421-0AF1-4F2A-BD7E-FFAC3D1FC6BB}" type="presOf" srcId="{2CE0A5DE-1CA7-4739-9984-7204FC2DE0E7}" destId="{DA4E7A4E-5A79-45FC-B931-2B14E0B91F19}" srcOrd="0" destOrd="0" presId="urn:microsoft.com/office/officeart/2005/8/layout/list1"/>
    <dgm:cxn modelId="{5A423035-B33E-4951-B0EC-BDB8BFC29791}" type="presOf" srcId="{1F507A3E-097A-4317-AF42-24AB4DC25DF1}" destId="{16B6C376-7540-4AF0-B527-ADE455F6120C}" srcOrd="0" destOrd="0" presId="urn:microsoft.com/office/officeart/2005/8/layout/list1"/>
    <dgm:cxn modelId="{67F66236-476A-43FC-B758-ABE2052D4309}" srcId="{B32FEB50-D7B3-4A69-A684-FFBDBEE67FE6}" destId="{37CE2F79-49F3-4CEA-932D-C1CD69B9A500}" srcOrd="0" destOrd="0" parTransId="{0B745D3C-1138-4A0A-AE39-DAB410E5C63A}" sibTransId="{7FCF57E0-5FBE-4FB2-8553-227F6CED683D}"/>
    <dgm:cxn modelId="{4FBC9F44-4816-4122-AC41-2B11EC4F082F}" srcId="{37CE2F79-49F3-4CEA-932D-C1CD69B9A500}" destId="{61B15CF9-8F18-4E49-B31E-644752C02E7C}" srcOrd="0" destOrd="0" parTransId="{A1DC3D5D-33FC-4E1E-B7F2-4CC7EF8B78B1}" sibTransId="{5F019DF5-5176-40BD-87B9-C5C31CD05EDF}"/>
    <dgm:cxn modelId="{6BDB834D-52A2-42D6-AB79-EE6A91F6EEAE}" srcId="{2CE0A5DE-1CA7-4739-9984-7204FC2DE0E7}" destId="{23D20B40-C527-46DC-8262-FF0C52DD9B52}" srcOrd="0" destOrd="0" parTransId="{1CD330AB-DF10-47ED-B750-C24255EE6B56}" sibTransId="{FB24FEB7-1D1A-41D0-BCF7-D396584A664B}"/>
    <dgm:cxn modelId="{921F5E55-5E52-4C1A-9B40-8EE8B44EE3E1}" type="presOf" srcId="{DD197776-8227-4694-9DAB-E45878202113}" destId="{24175BAA-35EC-40CC-8959-A07998166CEA}" srcOrd="0" destOrd="0" presId="urn:microsoft.com/office/officeart/2005/8/layout/list1"/>
    <dgm:cxn modelId="{19775279-4636-4116-BE31-D5539F8E81F0}" srcId="{B32FEB50-D7B3-4A69-A684-FFBDBEE67FE6}" destId="{2CE0A5DE-1CA7-4739-9984-7204FC2DE0E7}" srcOrd="1" destOrd="0" parTransId="{35A673C2-EA47-4BD1-BF9D-4FF30D4A496A}" sibTransId="{A3DAD961-DB87-4A8B-9258-B0D05AECDE7C}"/>
    <dgm:cxn modelId="{61F97093-6309-4E2C-80F3-82CC63279231}" srcId="{DD197776-8227-4694-9DAB-E45878202113}" destId="{1F507A3E-097A-4317-AF42-24AB4DC25DF1}" srcOrd="0" destOrd="0" parTransId="{0C303F9D-D41D-44AD-A5EA-BEDC1C2F1F76}" sibTransId="{B8F54937-DBC6-40CC-9449-FD753AC8DD03}"/>
    <dgm:cxn modelId="{0A02F694-A4E4-45DC-9E78-BE3C6736D37B}" type="presOf" srcId="{B32FEB50-D7B3-4A69-A684-FFBDBEE67FE6}" destId="{48E253AE-5C7F-49FE-8B6E-B11A708407CA}" srcOrd="0" destOrd="0" presId="urn:microsoft.com/office/officeart/2005/8/layout/list1"/>
    <dgm:cxn modelId="{9EC5F797-25D6-4E5D-B5FA-58042D78CE67}" type="presOf" srcId="{DD197776-8227-4694-9DAB-E45878202113}" destId="{BD437FC0-2B88-4F4C-9FFC-5F0F7C9FA289}" srcOrd="1" destOrd="0" presId="urn:microsoft.com/office/officeart/2005/8/layout/list1"/>
    <dgm:cxn modelId="{82EDDCAC-3924-46C2-B8D4-CA30A64C6841}" srcId="{B32FEB50-D7B3-4A69-A684-FFBDBEE67FE6}" destId="{DD197776-8227-4694-9DAB-E45878202113}" srcOrd="2" destOrd="0" parTransId="{87F6D171-5051-412C-87E5-BDF9AE3FE33D}" sibTransId="{32FEAA46-C4AA-4FA9-A094-060D665B6BCF}"/>
    <dgm:cxn modelId="{E23057DD-9FDC-4190-9DB9-EB1A85A29971}" type="presOf" srcId="{37CE2F79-49F3-4CEA-932D-C1CD69B9A500}" destId="{A2601008-43D9-461D-8C01-1D2E52FED6BA}" srcOrd="0" destOrd="0" presId="urn:microsoft.com/office/officeart/2005/8/layout/list1"/>
    <dgm:cxn modelId="{62D22EDE-B9DE-4B85-8AB1-866C0CC1831B}" type="presOf" srcId="{2CE0A5DE-1CA7-4739-9984-7204FC2DE0E7}" destId="{E320E6ED-03D2-4046-8D64-9BFA3AD67FFC}" srcOrd="1" destOrd="0" presId="urn:microsoft.com/office/officeart/2005/8/layout/list1"/>
    <dgm:cxn modelId="{E0F5073C-6288-4DF5-A217-CE19F529B3AF}" type="presParOf" srcId="{48E253AE-5C7F-49FE-8B6E-B11A708407CA}" destId="{ED7E6425-1E91-46B1-A319-8DC36043C5AC}" srcOrd="0" destOrd="0" presId="urn:microsoft.com/office/officeart/2005/8/layout/list1"/>
    <dgm:cxn modelId="{918D67D7-395D-497A-A9DF-C5C7636081E1}" type="presParOf" srcId="{ED7E6425-1E91-46B1-A319-8DC36043C5AC}" destId="{A2601008-43D9-461D-8C01-1D2E52FED6BA}" srcOrd="0" destOrd="0" presId="urn:microsoft.com/office/officeart/2005/8/layout/list1"/>
    <dgm:cxn modelId="{1E75E5E4-6E81-4698-95E9-115F7A5A1A1F}" type="presParOf" srcId="{ED7E6425-1E91-46B1-A319-8DC36043C5AC}" destId="{1D45E83F-CA03-4035-9BB9-6B84DDF5A7A7}" srcOrd="1" destOrd="0" presId="urn:microsoft.com/office/officeart/2005/8/layout/list1"/>
    <dgm:cxn modelId="{EDB86FE7-183F-4B57-B0D9-356AE2D501BC}" type="presParOf" srcId="{48E253AE-5C7F-49FE-8B6E-B11A708407CA}" destId="{7CA3B659-E4C2-4182-AA35-EBF7E5B2F36C}" srcOrd="1" destOrd="0" presId="urn:microsoft.com/office/officeart/2005/8/layout/list1"/>
    <dgm:cxn modelId="{FC83602F-29D9-4B52-99D3-F972ABA8E320}" type="presParOf" srcId="{48E253AE-5C7F-49FE-8B6E-B11A708407CA}" destId="{E0FE6714-B257-457E-B86D-4240326C781C}" srcOrd="2" destOrd="0" presId="urn:microsoft.com/office/officeart/2005/8/layout/list1"/>
    <dgm:cxn modelId="{566EDCC0-78B5-4740-98E8-55C6EC76BA24}" type="presParOf" srcId="{48E253AE-5C7F-49FE-8B6E-B11A708407CA}" destId="{2533993A-0B5C-47FF-A88C-C512F4281834}" srcOrd="3" destOrd="0" presId="urn:microsoft.com/office/officeart/2005/8/layout/list1"/>
    <dgm:cxn modelId="{7203BF0D-F059-4243-A890-B7B789C5D284}" type="presParOf" srcId="{48E253AE-5C7F-49FE-8B6E-B11A708407CA}" destId="{48C7AA5B-8014-463F-A2BD-B748BD183DD8}" srcOrd="4" destOrd="0" presId="urn:microsoft.com/office/officeart/2005/8/layout/list1"/>
    <dgm:cxn modelId="{99D20800-BD60-4080-9FAF-DDF33DEA112C}" type="presParOf" srcId="{48C7AA5B-8014-463F-A2BD-B748BD183DD8}" destId="{DA4E7A4E-5A79-45FC-B931-2B14E0B91F19}" srcOrd="0" destOrd="0" presId="urn:microsoft.com/office/officeart/2005/8/layout/list1"/>
    <dgm:cxn modelId="{EF34F667-7DD3-4FE4-B731-0E483A25730F}" type="presParOf" srcId="{48C7AA5B-8014-463F-A2BD-B748BD183DD8}" destId="{E320E6ED-03D2-4046-8D64-9BFA3AD67FFC}" srcOrd="1" destOrd="0" presId="urn:microsoft.com/office/officeart/2005/8/layout/list1"/>
    <dgm:cxn modelId="{7DEA5F71-8E98-43BE-8B86-7E45C2240C56}" type="presParOf" srcId="{48E253AE-5C7F-49FE-8B6E-B11A708407CA}" destId="{63CF54BC-DC2C-4694-9704-25F39BE6F6D9}" srcOrd="5" destOrd="0" presId="urn:microsoft.com/office/officeart/2005/8/layout/list1"/>
    <dgm:cxn modelId="{A9DA79A0-8AC9-463B-BF4C-13F347D5ADDA}" type="presParOf" srcId="{48E253AE-5C7F-49FE-8B6E-B11A708407CA}" destId="{B045A5B7-D773-4390-9727-ABAC7015020B}" srcOrd="6" destOrd="0" presId="urn:microsoft.com/office/officeart/2005/8/layout/list1"/>
    <dgm:cxn modelId="{E0442E57-204B-401F-A9DC-E46D328C070D}" type="presParOf" srcId="{48E253AE-5C7F-49FE-8B6E-B11A708407CA}" destId="{D7CE2307-9C8E-4551-8B40-462BB40DF42B}" srcOrd="7" destOrd="0" presId="urn:microsoft.com/office/officeart/2005/8/layout/list1"/>
    <dgm:cxn modelId="{88F2DEE0-7396-48A3-9499-A117FD6D58B0}" type="presParOf" srcId="{48E253AE-5C7F-49FE-8B6E-B11A708407CA}" destId="{69AE579A-F917-41F5-83BC-602B7AC88D66}" srcOrd="8" destOrd="0" presId="urn:microsoft.com/office/officeart/2005/8/layout/list1"/>
    <dgm:cxn modelId="{E3FA6A76-B224-4785-9CFB-40DFA52DB7C6}" type="presParOf" srcId="{69AE579A-F917-41F5-83BC-602B7AC88D66}" destId="{24175BAA-35EC-40CC-8959-A07998166CEA}" srcOrd="0" destOrd="0" presId="urn:microsoft.com/office/officeart/2005/8/layout/list1"/>
    <dgm:cxn modelId="{3BC95DFE-0E1D-4E8C-89B1-DC552B3F213D}" type="presParOf" srcId="{69AE579A-F917-41F5-83BC-602B7AC88D66}" destId="{BD437FC0-2B88-4F4C-9FFC-5F0F7C9FA289}" srcOrd="1" destOrd="0" presId="urn:microsoft.com/office/officeart/2005/8/layout/list1"/>
    <dgm:cxn modelId="{D9635B49-CCAA-4171-9348-88877C034710}" type="presParOf" srcId="{48E253AE-5C7F-49FE-8B6E-B11A708407CA}" destId="{7A79B3A7-40DB-4589-990F-8B8D0D25210C}" srcOrd="9" destOrd="0" presId="urn:microsoft.com/office/officeart/2005/8/layout/list1"/>
    <dgm:cxn modelId="{82B6DA3E-D088-4132-B2FF-F1379508E201}" type="presParOf" srcId="{48E253AE-5C7F-49FE-8B6E-B11A708407CA}" destId="{16B6C376-7540-4AF0-B527-ADE455F6120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879D994-68F4-4471-B6F8-3A5A47D7B7B0}"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EA6C798-6A82-48AD-812F-04B282776529}">
      <dgm:prSet/>
      <dgm:spPr/>
      <dgm:t>
        <a:bodyPr/>
        <a:lstStyle/>
        <a:p>
          <a:pPr>
            <a:lnSpc>
              <a:spcPct val="100000"/>
            </a:lnSpc>
          </a:pPr>
          <a:r>
            <a:rPr lang="en-US" dirty="0">
              <a:solidFill>
                <a:srgbClr val="A74B40"/>
              </a:solidFill>
              <a:latin typeface="Neue Haas Grotesk Text Pro" panose="020B0504020202020204" pitchFamily="34" charset="0"/>
            </a:rPr>
            <a:t>Identify at least five nucleus faculty for the self-study year and the year prior to the self-study (3.1.2)</a:t>
          </a:r>
        </a:p>
      </dgm:t>
    </dgm:pt>
    <dgm:pt modelId="{A9D0188A-2422-4A17-B6C3-A3D42ECE8524}" type="parTrans" cxnId="{C2E07742-648E-4D5D-A985-007DC8B48FC2}">
      <dgm:prSet/>
      <dgm:spPr/>
      <dgm:t>
        <a:bodyPr/>
        <a:lstStyle/>
        <a:p>
          <a:endParaRPr lang="en-US">
            <a:latin typeface="Neue Haas Grotesk Text Pro" panose="020B0504020202020204" pitchFamily="34" charset="0"/>
          </a:endParaRPr>
        </a:p>
      </dgm:t>
    </dgm:pt>
    <dgm:pt modelId="{778CEAA8-88CD-4A99-99D4-A024DDC1CBCB}" type="sibTrans" cxnId="{C2E07742-648E-4D5D-A985-007DC8B48FC2}">
      <dgm:prSet/>
      <dgm:spPr/>
      <dgm:t>
        <a:bodyPr/>
        <a:lstStyle/>
        <a:p>
          <a:pPr>
            <a:lnSpc>
              <a:spcPct val="100000"/>
            </a:lnSpc>
          </a:pPr>
          <a:endParaRPr lang="en-US">
            <a:latin typeface="Neue Haas Grotesk Text Pro" panose="020B0504020202020204" pitchFamily="34" charset="0"/>
          </a:endParaRPr>
        </a:p>
      </dgm:t>
    </dgm:pt>
    <dgm:pt modelId="{F6D66978-977C-4499-9B0E-62AB5FF0F7C3}">
      <dgm:prSet/>
      <dgm:spPr/>
      <dgm:t>
        <a:bodyPr/>
        <a:lstStyle/>
        <a:p>
          <a:pPr>
            <a:lnSpc>
              <a:spcPct val="100000"/>
            </a:lnSpc>
          </a:pPr>
          <a:r>
            <a:rPr lang="en-US" dirty="0">
              <a:solidFill>
                <a:srgbClr val="9F9A3F"/>
              </a:solidFill>
              <a:latin typeface="Neue Haas Grotesk Text Pro" panose="020B0504020202020204" pitchFamily="34" charset="0"/>
            </a:rPr>
            <a:t>Provide program policy for determining academically and professionally qualified faculty; align contributions with mission (3.1.1)</a:t>
          </a:r>
        </a:p>
      </dgm:t>
    </dgm:pt>
    <dgm:pt modelId="{A3BFEC22-38EB-480D-BD79-0886694FA1DA}" type="parTrans" cxnId="{A750BF46-8CEC-4469-9E05-F9B11A4C41E2}">
      <dgm:prSet/>
      <dgm:spPr/>
      <dgm:t>
        <a:bodyPr/>
        <a:lstStyle/>
        <a:p>
          <a:endParaRPr lang="en-US">
            <a:latin typeface="Neue Haas Grotesk Text Pro" panose="020B0504020202020204" pitchFamily="34" charset="0"/>
          </a:endParaRPr>
        </a:p>
      </dgm:t>
    </dgm:pt>
    <dgm:pt modelId="{21B1A043-A1A9-47B7-B115-1E20D6B937C5}" type="sibTrans" cxnId="{A750BF46-8CEC-4469-9E05-F9B11A4C41E2}">
      <dgm:prSet/>
      <dgm:spPr/>
      <dgm:t>
        <a:bodyPr/>
        <a:lstStyle/>
        <a:p>
          <a:pPr>
            <a:lnSpc>
              <a:spcPct val="100000"/>
            </a:lnSpc>
          </a:pPr>
          <a:endParaRPr lang="en-US">
            <a:latin typeface="Neue Haas Grotesk Text Pro" panose="020B0504020202020204" pitchFamily="34" charset="0"/>
          </a:endParaRPr>
        </a:p>
      </dgm:t>
    </dgm:pt>
    <dgm:pt modelId="{C20E1D9F-8370-4E83-9F06-892ED396D76C}">
      <dgm:prSet/>
      <dgm:spPr/>
      <dgm:t>
        <a:bodyPr/>
        <a:lstStyle/>
        <a:p>
          <a:pPr>
            <a:lnSpc>
              <a:spcPct val="100000"/>
            </a:lnSpc>
          </a:pPr>
          <a:r>
            <a:rPr lang="en-US" dirty="0">
              <a:solidFill>
                <a:srgbClr val="609549"/>
              </a:solidFill>
              <a:latin typeface="Neue Haas Grotesk Text Pro" panose="020B0504020202020204" pitchFamily="34" charset="0"/>
            </a:rPr>
            <a:t>Provide the percentage of courses that are taught by nucleus, full-time, and academically qualified faculty in the self-study year (3.1.3)</a:t>
          </a:r>
        </a:p>
      </dgm:t>
    </dgm:pt>
    <dgm:pt modelId="{EF93F8DD-E298-4F40-B62E-460B025AF59C}" type="parTrans" cxnId="{5360921C-2F34-4304-85C1-0C9AF5BFEC10}">
      <dgm:prSet/>
      <dgm:spPr/>
      <dgm:t>
        <a:bodyPr/>
        <a:lstStyle/>
        <a:p>
          <a:endParaRPr lang="en-US">
            <a:latin typeface="Neue Haas Grotesk Text Pro" panose="020B0504020202020204" pitchFamily="34" charset="0"/>
          </a:endParaRPr>
        </a:p>
      </dgm:t>
    </dgm:pt>
    <dgm:pt modelId="{71A70235-B36D-4563-B01A-507339A47CFB}" type="sibTrans" cxnId="{5360921C-2F34-4304-85C1-0C9AF5BFEC10}">
      <dgm:prSet/>
      <dgm:spPr/>
      <dgm:t>
        <a:bodyPr/>
        <a:lstStyle/>
        <a:p>
          <a:pPr>
            <a:lnSpc>
              <a:spcPct val="100000"/>
            </a:lnSpc>
          </a:pPr>
          <a:endParaRPr lang="en-US">
            <a:latin typeface="Neue Haas Grotesk Text Pro" panose="020B0504020202020204" pitchFamily="34" charset="0"/>
          </a:endParaRPr>
        </a:p>
      </dgm:t>
    </dgm:pt>
    <dgm:pt modelId="{0CE3927C-BE2E-4C15-BA7C-8312778FEDAE}">
      <dgm:prSet/>
      <dgm:spPr/>
      <dgm:t>
        <a:bodyPr/>
        <a:lstStyle/>
        <a:p>
          <a:pPr>
            <a:lnSpc>
              <a:spcPct val="100000"/>
            </a:lnSpc>
          </a:pPr>
          <a:r>
            <a:rPr lang="en-US" dirty="0">
              <a:solidFill>
                <a:srgbClr val="3D9072"/>
              </a:solidFill>
              <a:latin typeface="Neue Haas Grotesk Text Pro" panose="020B0504020202020204" pitchFamily="34" charset="0"/>
            </a:rPr>
            <a:t>Describe the steps and strategies the program uses to support faculty in their efforts to remain current in the field (3.1.4)</a:t>
          </a:r>
        </a:p>
      </dgm:t>
    </dgm:pt>
    <dgm:pt modelId="{EA3EB21E-0867-45BC-B605-1D32DB986C07}" type="parTrans" cxnId="{580D5814-DD12-4BCD-A1D2-01E61D153583}">
      <dgm:prSet/>
      <dgm:spPr/>
      <dgm:t>
        <a:bodyPr/>
        <a:lstStyle/>
        <a:p>
          <a:endParaRPr lang="en-US">
            <a:latin typeface="Neue Haas Grotesk Text Pro" panose="020B0504020202020204" pitchFamily="34" charset="0"/>
          </a:endParaRPr>
        </a:p>
      </dgm:t>
    </dgm:pt>
    <dgm:pt modelId="{C8B2696D-44A8-4A4E-B961-C0962F41ABB7}" type="sibTrans" cxnId="{580D5814-DD12-4BCD-A1D2-01E61D153583}">
      <dgm:prSet/>
      <dgm:spPr/>
      <dgm:t>
        <a:bodyPr/>
        <a:lstStyle/>
        <a:p>
          <a:endParaRPr lang="en-US">
            <a:latin typeface="Neue Haas Grotesk Text Pro" panose="020B0504020202020204" pitchFamily="34" charset="0"/>
          </a:endParaRPr>
        </a:p>
      </dgm:t>
    </dgm:pt>
    <dgm:pt modelId="{9FA6EF62-8D09-4AE0-B543-CA40A119E78F}" type="pres">
      <dgm:prSet presAssocID="{A879D994-68F4-4471-B6F8-3A5A47D7B7B0}" presName="root" presStyleCnt="0">
        <dgm:presLayoutVars>
          <dgm:dir/>
          <dgm:resizeHandles val="exact"/>
        </dgm:presLayoutVars>
      </dgm:prSet>
      <dgm:spPr/>
    </dgm:pt>
    <dgm:pt modelId="{A11FC794-9541-4CEE-B753-E6F4EB13CDEC}" type="pres">
      <dgm:prSet presAssocID="{A879D994-68F4-4471-B6F8-3A5A47D7B7B0}" presName="container" presStyleCnt="0">
        <dgm:presLayoutVars>
          <dgm:dir/>
          <dgm:resizeHandles val="exact"/>
        </dgm:presLayoutVars>
      </dgm:prSet>
      <dgm:spPr/>
    </dgm:pt>
    <dgm:pt modelId="{90C4A5CA-5B46-42C1-9A07-A10F48CD26E0}" type="pres">
      <dgm:prSet presAssocID="{1EA6C798-6A82-48AD-812F-04B282776529}" presName="compNode" presStyleCnt="0"/>
      <dgm:spPr/>
    </dgm:pt>
    <dgm:pt modelId="{99073F57-A663-49E7-A0E3-75A19B5E1782}" type="pres">
      <dgm:prSet presAssocID="{1EA6C798-6A82-48AD-812F-04B282776529}" presName="iconBgRect" presStyleLbl="bgShp" presStyleIdx="0" presStyleCnt="4"/>
      <dgm:spPr>
        <a:solidFill>
          <a:srgbClr val="A74B40"/>
        </a:solidFill>
      </dgm:spPr>
    </dgm:pt>
    <dgm:pt modelId="{E7B4B662-9FB9-4E0F-9FB0-BA3FB29471A2}" type="pres">
      <dgm:prSet presAssocID="{1EA6C798-6A82-48AD-812F-04B28277652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4FF3E51E-4015-4C83-AA0A-00CA2BFDD441}" type="pres">
      <dgm:prSet presAssocID="{1EA6C798-6A82-48AD-812F-04B282776529}" presName="spaceRect" presStyleCnt="0"/>
      <dgm:spPr/>
    </dgm:pt>
    <dgm:pt modelId="{7347F72A-D5C5-47D4-B076-BE8CF80544F3}" type="pres">
      <dgm:prSet presAssocID="{1EA6C798-6A82-48AD-812F-04B282776529}" presName="textRect" presStyleLbl="revTx" presStyleIdx="0" presStyleCnt="4">
        <dgm:presLayoutVars>
          <dgm:chMax val="1"/>
          <dgm:chPref val="1"/>
        </dgm:presLayoutVars>
      </dgm:prSet>
      <dgm:spPr/>
    </dgm:pt>
    <dgm:pt modelId="{E05D6693-9B9A-42CE-A736-84BF7849B4AC}" type="pres">
      <dgm:prSet presAssocID="{778CEAA8-88CD-4A99-99D4-A024DDC1CBCB}" presName="sibTrans" presStyleLbl="sibTrans2D1" presStyleIdx="0" presStyleCnt="0"/>
      <dgm:spPr/>
    </dgm:pt>
    <dgm:pt modelId="{3278819A-4646-4870-A9EA-2C8C9CF86AC3}" type="pres">
      <dgm:prSet presAssocID="{F6D66978-977C-4499-9B0E-62AB5FF0F7C3}" presName="compNode" presStyleCnt="0"/>
      <dgm:spPr/>
    </dgm:pt>
    <dgm:pt modelId="{088CC474-3842-4DF9-86FE-706A22C4F502}" type="pres">
      <dgm:prSet presAssocID="{F6D66978-977C-4499-9B0E-62AB5FF0F7C3}" presName="iconBgRect" presStyleLbl="bgShp" presStyleIdx="1" presStyleCnt="4"/>
      <dgm:spPr>
        <a:solidFill>
          <a:srgbClr val="9F9A3F"/>
        </a:solidFill>
      </dgm:spPr>
    </dgm:pt>
    <dgm:pt modelId="{CB262F9B-7EE5-4795-AD01-7C758CA1DACB}" type="pres">
      <dgm:prSet presAssocID="{F6D66978-977C-4499-9B0E-62AB5FF0F7C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7376FF6E-A3BD-4DCB-8982-085337689BAA}" type="pres">
      <dgm:prSet presAssocID="{F6D66978-977C-4499-9B0E-62AB5FF0F7C3}" presName="spaceRect" presStyleCnt="0"/>
      <dgm:spPr/>
    </dgm:pt>
    <dgm:pt modelId="{C6F891D0-1F6A-48E2-979A-288424CFF817}" type="pres">
      <dgm:prSet presAssocID="{F6D66978-977C-4499-9B0E-62AB5FF0F7C3}" presName="textRect" presStyleLbl="revTx" presStyleIdx="1" presStyleCnt="4">
        <dgm:presLayoutVars>
          <dgm:chMax val="1"/>
          <dgm:chPref val="1"/>
        </dgm:presLayoutVars>
      </dgm:prSet>
      <dgm:spPr/>
    </dgm:pt>
    <dgm:pt modelId="{8F49F58C-990A-429C-A12C-080074D5CC7A}" type="pres">
      <dgm:prSet presAssocID="{21B1A043-A1A9-47B7-B115-1E20D6B937C5}" presName="sibTrans" presStyleLbl="sibTrans2D1" presStyleIdx="0" presStyleCnt="0"/>
      <dgm:spPr/>
    </dgm:pt>
    <dgm:pt modelId="{F53597B9-774E-481F-8C96-D4B040CA5590}" type="pres">
      <dgm:prSet presAssocID="{C20E1D9F-8370-4E83-9F06-892ED396D76C}" presName="compNode" presStyleCnt="0"/>
      <dgm:spPr/>
    </dgm:pt>
    <dgm:pt modelId="{6A8C371A-33F6-4588-91D4-F3232D6FD993}" type="pres">
      <dgm:prSet presAssocID="{C20E1D9F-8370-4E83-9F06-892ED396D76C}" presName="iconBgRect" presStyleLbl="bgShp" presStyleIdx="2" presStyleCnt="4"/>
      <dgm:spPr>
        <a:solidFill>
          <a:srgbClr val="609549"/>
        </a:solidFill>
      </dgm:spPr>
    </dgm:pt>
    <dgm:pt modelId="{7E65E610-EF8D-4FD2-A7E9-35D3138E88E8}" type="pres">
      <dgm:prSet presAssocID="{C20E1D9F-8370-4E83-9F06-892ED396D76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EE291E8F-2AE2-41B9-A24F-02B965768AB8}" type="pres">
      <dgm:prSet presAssocID="{C20E1D9F-8370-4E83-9F06-892ED396D76C}" presName="spaceRect" presStyleCnt="0"/>
      <dgm:spPr/>
    </dgm:pt>
    <dgm:pt modelId="{EFB8DE4C-51BF-47E8-A5B6-37AE4C98884C}" type="pres">
      <dgm:prSet presAssocID="{C20E1D9F-8370-4E83-9F06-892ED396D76C}" presName="textRect" presStyleLbl="revTx" presStyleIdx="2" presStyleCnt="4">
        <dgm:presLayoutVars>
          <dgm:chMax val="1"/>
          <dgm:chPref val="1"/>
        </dgm:presLayoutVars>
      </dgm:prSet>
      <dgm:spPr/>
    </dgm:pt>
    <dgm:pt modelId="{D4B845FF-1FC2-459A-A096-B1B8ACB3301A}" type="pres">
      <dgm:prSet presAssocID="{71A70235-B36D-4563-B01A-507339A47CFB}" presName="sibTrans" presStyleLbl="sibTrans2D1" presStyleIdx="0" presStyleCnt="0"/>
      <dgm:spPr/>
    </dgm:pt>
    <dgm:pt modelId="{F8810899-91C5-457B-BD50-70F400A4D6B5}" type="pres">
      <dgm:prSet presAssocID="{0CE3927C-BE2E-4C15-BA7C-8312778FEDAE}" presName="compNode" presStyleCnt="0"/>
      <dgm:spPr/>
    </dgm:pt>
    <dgm:pt modelId="{C11E7611-F2EA-43AA-9332-3F0DE7314EB4}" type="pres">
      <dgm:prSet presAssocID="{0CE3927C-BE2E-4C15-BA7C-8312778FEDAE}" presName="iconBgRect" presStyleLbl="bgShp" presStyleIdx="3" presStyleCnt="4"/>
      <dgm:spPr>
        <a:solidFill>
          <a:srgbClr val="3D9072"/>
        </a:solidFill>
      </dgm:spPr>
    </dgm:pt>
    <dgm:pt modelId="{A3F41436-9DCB-4310-B5D5-CC7D06C37EF9}" type="pres">
      <dgm:prSet presAssocID="{0CE3927C-BE2E-4C15-BA7C-8312778FED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4527F44E-91D5-4FB2-A81C-B35C7E2E141B}" type="pres">
      <dgm:prSet presAssocID="{0CE3927C-BE2E-4C15-BA7C-8312778FEDAE}" presName="spaceRect" presStyleCnt="0"/>
      <dgm:spPr/>
    </dgm:pt>
    <dgm:pt modelId="{B6266227-83CE-4C47-A873-45FC39012DD9}" type="pres">
      <dgm:prSet presAssocID="{0CE3927C-BE2E-4C15-BA7C-8312778FEDAE}" presName="textRect" presStyleLbl="revTx" presStyleIdx="3" presStyleCnt="4">
        <dgm:presLayoutVars>
          <dgm:chMax val="1"/>
          <dgm:chPref val="1"/>
        </dgm:presLayoutVars>
      </dgm:prSet>
      <dgm:spPr/>
    </dgm:pt>
  </dgm:ptLst>
  <dgm:cxnLst>
    <dgm:cxn modelId="{2C27600B-F03B-4082-9A9F-66C277FF36CF}" type="presOf" srcId="{21B1A043-A1A9-47B7-B115-1E20D6B937C5}" destId="{8F49F58C-990A-429C-A12C-080074D5CC7A}" srcOrd="0" destOrd="0" presId="urn:microsoft.com/office/officeart/2018/2/layout/IconCircleList"/>
    <dgm:cxn modelId="{580D5814-DD12-4BCD-A1D2-01E61D153583}" srcId="{A879D994-68F4-4471-B6F8-3A5A47D7B7B0}" destId="{0CE3927C-BE2E-4C15-BA7C-8312778FEDAE}" srcOrd="3" destOrd="0" parTransId="{EA3EB21E-0867-45BC-B605-1D32DB986C07}" sibTransId="{C8B2696D-44A8-4A4E-B961-C0962F41ABB7}"/>
    <dgm:cxn modelId="{81500A1A-EBF8-4F9E-AA63-9C16DEB22406}" type="presOf" srcId="{0CE3927C-BE2E-4C15-BA7C-8312778FEDAE}" destId="{B6266227-83CE-4C47-A873-45FC39012DD9}" srcOrd="0" destOrd="0" presId="urn:microsoft.com/office/officeart/2018/2/layout/IconCircleList"/>
    <dgm:cxn modelId="{DBF61C1B-B6DE-4830-85B3-7D6CFEFF8ADC}" type="presOf" srcId="{778CEAA8-88CD-4A99-99D4-A024DDC1CBCB}" destId="{E05D6693-9B9A-42CE-A736-84BF7849B4AC}" srcOrd="0" destOrd="0" presId="urn:microsoft.com/office/officeart/2018/2/layout/IconCircleList"/>
    <dgm:cxn modelId="{5360921C-2F34-4304-85C1-0C9AF5BFEC10}" srcId="{A879D994-68F4-4471-B6F8-3A5A47D7B7B0}" destId="{C20E1D9F-8370-4E83-9F06-892ED396D76C}" srcOrd="2" destOrd="0" parTransId="{EF93F8DD-E298-4F40-B62E-460B025AF59C}" sibTransId="{71A70235-B36D-4563-B01A-507339A47CFB}"/>
    <dgm:cxn modelId="{43252A3E-586C-4864-99EC-B889E18A961A}" type="presOf" srcId="{A879D994-68F4-4471-B6F8-3A5A47D7B7B0}" destId="{9FA6EF62-8D09-4AE0-B543-CA40A119E78F}" srcOrd="0" destOrd="0" presId="urn:microsoft.com/office/officeart/2018/2/layout/IconCircleList"/>
    <dgm:cxn modelId="{C2E07742-648E-4D5D-A985-007DC8B48FC2}" srcId="{A879D994-68F4-4471-B6F8-3A5A47D7B7B0}" destId="{1EA6C798-6A82-48AD-812F-04B282776529}" srcOrd="0" destOrd="0" parTransId="{A9D0188A-2422-4A17-B6C3-A3D42ECE8524}" sibTransId="{778CEAA8-88CD-4A99-99D4-A024DDC1CBCB}"/>
    <dgm:cxn modelId="{A750BF46-8CEC-4469-9E05-F9B11A4C41E2}" srcId="{A879D994-68F4-4471-B6F8-3A5A47D7B7B0}" destId="{F6D66978-977C-4499-9B0E-62AB5FF0F7C3}" srcOrd="1" destOrd="0" parTransId="{A3BFEC22-38EB-480D-BD79-0886694FA1DA}" sibTransId="{21B1A043-A1A9-47B7-B115-1E20D6B937C5}"/>
    <dgm:cxn modelId="{0C393B7F-9436-4F19-9E4A-B3D655230F23}" type="presOf" srcId="{71A70235-B36D-4563-B01A-507339A47CFB}" destId="{D4B845FF-1FC2-459A-A096-B1B8ACB3301A}" srcOrd="0" destOrd="0" presId="urn:microsoft.com/office/officeart/2018/2/layout/IconCircleList"/>
    <dgm:cxn modelId="{98D31ECC-1C1E-4EB2-9C55-632CEBDC6B37}" type="presOf" srcId="{1EA6C798-6A82-48AD-812F-04B282776529}" destId="{7347F72A-D5C5-47D4-B076-BE8CF80544F3}" srcOrd="0" destOrd="0" presId="urn:microsoft.com/office/officeart/2018/2/layout/IconCircleList"/>
    <dgm:cxn modelId="{F70BECCD-FBAD-4F14-A370-7F5D8FBE66F7}" type="presOf" srcId="{F6D66978-977C-4499-9B0E-62AB5FF0F7C3}" destId="{C6F891D0-1F6A-48E2-979A-288424CFF817}" srcOrd="0" destOrd="0" presId="urn:microsoft.com/office/officeart/2018/2/layout/IconCircleList"/>
    <dgm:cxn modelId="{2105F5FB-34A9-4434-8F46-B6FB08F93178}" type="presOf" srcId="{C20E1D9F-8370-4E83-9F06-892ED396D76C}" destId="{EFB8DE4C-51BF-47E8-A5B6-37AE4C98884C}" srcOrd="0" destOrd="0" presId="urn:microsoft.com/office/officeart/2018/2/layout/IconCircleList"/>
    <dgm:cxn modelId="{D9CC3F50-8E6F-4CDD-998D-2FEA55B190FE}" type="presParOf" srcId="{9FA6EF62-8D09-4AE0-B543-CA40A119E78F}" destId="{A11FC794-9541-4CEE-B753-E6F4EB13CDEC}" srcOrd="0" destOrd="0" presId="urn:microsoft.com/office/officeart/2018/2/layout/IconCircleList"/>
    <dgm:cxn modelId="{46E62FA9-A128-4349-8154-D5B240DE9064}" type="presParOf" srcId="{A11FC794-9541-4CEE-B753-E6F4EB13CDEC}" destId="{90C4A5CA-5B46-42C1-9A07-A10F48CD26E0}" srcOrd="0" destOrd="0" presId="urn:microsoft.com/office/officeart/2018/2/layout/IconCircleList"/>
    <dgm:cxn modelId="{1007068E-C6AF-440B-828E-C5301DC86799}" type="presParOf" srcId="{90C4A5CA-5B46-42C1-9A07-A10F48CD26E0}" destId="{99073F57-A663-49E7-A0E3-75A19B5E1782}" srcOrd="0" destOrd="0" presId="urn:microsoft.com/office/officeart/2018/2/layout/IconCircleList"/>
    <dgm:cxn modelId="{67733D7E-2768-4996-8E16-5CA64CC6DA1A}" type="presParOf" srcId="{90C4A5CA-5B46-42C1-9A07-A10F48CD26E0}" destId="{E7B4B662-9FB9-4E0F-9FB0-BA3FB29471A2}" srcOrd="1" destOrd="0" presId="urn:microsoft.com/office/officeart/2018/2/layout/IconCircleList"/>
    <dgm:cxn modelId="{DE0D18B7-AD7B-4358-AC53-E764B8F5BC67}" type="presParOf" srcId="{90C4A5CA-5B46-42C1-9A07-A10F48CD26E0}" destId="{4FF3E51E-4015-4C83-AA0A-00CA2BFDD441}" srcOrd="2" destOrd="0" presId="urn:microsoft.com/office/officeart/2018/2/layout/IconCircleList"/>
    <dgm:cxn modelId="{5036E91C-212A-4921-BF16-9DF25CB042DE}" type="presParOf" srcId="{90C4A5CA-5B46-42C1-9A07-A10F48CD26E0}" destId="{7347F72A-D5C5-47D4-B076-BE8CF80544F3}" srcOrd="3" destOrd="0" presId="urn:microsoft.com/office/officeart/2018/2/layout/IconCircleList"/>
    <dgm:cxn modelId="{2B225854-596C-45C7-894F-4DAB21DB70F1}" type="presParOf" srcId="{A11FC794-9541-4CEE-B753-E6F4EB13CDEC}" destId="{E05D6693-9B9A-42CE-A736-84BF7849B4AC}" srcOrd="1" destOrd="0" presId="urn:microsoft.com/office/officeart/2018/2/layout/IconCircleList"/>
    <dgm:cxn modelId="{0C58053D-0B5C-4942-9A65-DB67495A4A62}" type="presParOf" srcId="{A11FC794-9541-4CEE-B753-E6F4EB13CDEC}" destId="{3278819A-4646-4870-A9EA-2C8C9CF86AC3}" srcOrd="2" destOrd="0" presId="urn:microsoft.com/office/officeart/2018/2/layout/IconCircleList"/>
    <dgm:cxn modelId="{A45C88A5-486A-433F-ACDE-5B4EE96CBC7F}" type="presParOf" srcId="{3278819A-4646-4870-A9EA-2C8C9CF86AC3}" destId="{088CC474-3842-4DF9-86FE-706A22C4F502}" srcOrd="0" destOrd="0" presId="urn:microsoft.com/office/officeart/2018/2/layout/IconCircleList"/>
    <dgm:cxn modelId="{92CFA175-B5E9-4DE5-8AEC-FA9BBC416EAD}" type="presParOf" srcId="{3278819A-4646-4870-A9EA-2C8C9CF86AC3}" destId="{CB262F9B-7EE5-4795-AD01-7C758CA1DACB}" srcOrd="1" destOrd="0" presId="urn:microsoft.com/office/officeart/2018/2/layout/IconCircleList"/>
    <dgm:cxn modelId="{BC5E550D-0A3C-4E02-889A-7E00EEB46515}" type="presParOf" srcId="{3278819A-4646-4870-A9EA-2C8C9CF86AC3}" destId="{7376FF6E-A3BD-4DCB-8982-085337689BAA}" srcOrd="2" destOrd="0" presId="urn:microsoft.com/office/officeart/2018/2/layout/IconCircleList"/>
    <dgm:cxn modelId="{8A5ADB2A-1963-4F9D-AB62-60C300AE1E43}" type="presParOf" srcId="{3278819A-4646-4870-A9EA-2C8C9CF86AC3}" destId="{C6F891D0-1F6A-48E2-979A-288424CFF817}" srcOrd="3" destOrd="0" presId="urn:microsoft.com/office/officeart/2018/2/layout/IconCircleList"/>
    <dgm:cxn modelId="{7268212C-1C14-440E-8955-329AA132045A}" type="presParOf" srcId="{A11FC794-9541-4CEE-B753-E6F4EB13CDEC}" destId="{8F49F58C-990A-429C-A12C-080074D5CC7A}" srcOrd="3" destOrd="0" presId="urn:microsoft.com/office/officeart/2018/2/layout/IconCircleList"/>
    <dgm:cxn modelId="{9E629974-450A-4B7F-BB27-2C6D373BA579}" type="presParOf" srcId="{A11FC794-9541-4CEE-B753-E6F4EB13CDEC}" destId="{F53597B9-774E-481F-8C96-D4B040CA5590}" srcOrd="4" destOrd="0" presId="urn:microsoft.com/office/officeart/2018/2/layout/IconCircleList"/>
    <dgm:cxn modelId="{40CC19D9-ABDD-47C1-AFE1-AC3EEB8BFF23}" type="presParOf" srcId="{F53597B9-774E-481F-8C96-D4B040CA5590}" destId="{6A8C371A-33F6-4588-91D4-F3232D6FD993}" srcOrd="0" destOrd="0" presId="urn:microsoft.com/office/officeart/2018/2/layout/IconCircleList"/>
    <dgm:cxn modelId="{FA1D7F1C-AEA0-43AD-ACDF-81EDEE980B51}" type="presParOf" srcId="{F53597B9-774E-481F-8C96-D4B040CA5590}" destId="{7E65E610-EF8D-4FD2-A7E9-35D3138E88E8}" srcOrd="1" destOrd="0" presId="urn:microsoft.com/office/officeart/2018/2/layout/IconCircleList"/>
    <dgm:cxn modelId="{A6E9E9D3-22B3-4582-AC2F-E95AFADE845D}" type="presParOf" srcId="{F53597B9-774E-481F-8C96-D4B040CA5590}" destId="{EE291E8F-2AE2-41B9-A24F-02B965768AB8}" srcOrd="2" destOrd="0" presId="urn:microsoft.com/office/officeart/2018/2/layout/IconCircleList"/>
    <dgm:cxn modelId="{B1EAC753-AECE-419B-932C-F8624BC88490}" type="presParOf" srcId="{F53597B9-774E-481F-8C96-D4B040CA5590}" destId="{EFB8DE4C-51BF-47E8-A5B6-37AE4C98884C}" srcOrd="3" destOrd="0" presId="urn:microsoft.com/office/officeart/2018/2/layout/IconCircleList"/>
    <dgm:cxn modelId="{BF35B84F-EDE1-41BD-A9BD-FE6EED00183A}" type="presParOf" srcId="{A11FC794-9541-4CEE-B753-E6F4EB13CDEC}" destId="{D4B845FF-1FC2-459A-A096-B1B8ACB3301A}" srcOrd="5" destOrd="0" presId="urn:microsoft.com/office/officeart/2018/2/layout/IconCircleList"/>
    <dgm:cxn modelId="{A8CA1FF8-06F1-4116-81E3-5AD6D4CD5BE5}" type="presParOf" srcId="{A11FC794-9541-4CEE-B753-E6F4EB13CDEC}" destId="{F8810899-91C5-457B-BD50-70F400A4D6B5}" srcOrd="6" destOrd="0" presId="urn:microsoft.com/office/officeart/2018/2/layout/IconCircleList"/>
    <dgm:cxn modelId="{E527D16A-51AF-480D-91A0-22EFDDFF6656}" type="presParOf" srcId="{F8810899-91C5-457B-BD50-70F400A4D6B5}" destId="{C11E7611-F2EA-43AA-9332-3F0DE7314EB4}" srcOrd="0" destOrd="0" presId="urn:microsoft.com/office/officeart/2018/2/layout/IconCircleList"/>
    <dgm:cxn modelId="{31CCA434-0F09-4A07-8D34-064E6E38BDF2}" type="presParOf" srcId="{F8810899-91C5-457B-BD50-70F400A4D6B5}" destId="{A3F41436-9DCB-4310-B5D5-CC7D06C37EF9}" srcOrd="1" destOrd="0" presId="urn:microsoft.com/office/officeart/2018/2/layout/IconCircleList"/>
    <dgm:cxn modelId="{4B017F28-ECD8-44D2-B12A-808901BDEBB2}" type="presParOf" srcId="{F8810899-91C5-457B-BD50-70F400A4D6B5}" destId="{4527F44E-91D5-4FB2-A81C-B35C7E2E141B}" srcOrd="2" destOrd="0" presId="urn:microsoft.com/office/officeart/2018/2/layout/IconCircleList"/>
    <dgm:cxn modelId="{B7E7110B-A445-451D-9E09-AA90D892EDDA}" type="presParOf" srcId="{F8810899-91C5-457B-BD50-70F400A4D6B5}" destId="{B6266227-83CE-4C47-A873-45FC39012DD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9CB4FC1-F754-4067-8F89-AA945DC985A6}"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F7898F91-4E2F-43AA-BD21-D5CC01A49E91}">
      <dgm:prSet/>
      <dgm:spPr>
        <a:solidFill>
          <a:srgbClr val="E1D0CE">
            <a:alpha val="90000"/>
          </a:srgbClr>
        </a:solidFill>
        <a:ln>
          <a:solidFill>
            <a:srgbClr val="E1D0CE"/>
          </a:solidFill>
        </a:ln>
      </dgm:spPr>
      <dgm:t>
        <a:bodyPr/>
        <a:lstStyle/>
        <a:p>
          <a:pPr>
            <a:lnSpc>
              <a:spcPct val="100000"/>
            </a:lnSpc>
          </a:pPr>
          <a:r>
            <a:rPr lang="en-US" dirty="0">
              <a:latin typeface="Neue Haas Grotesk Text Pro" panose="020B0504020202020204" pitchFamily="34" charset="0"/>
            </a:rPr>
            <a:t>Complete the faculty diversity table and upload DEIJA Plan to Appendix 3 (3.2.1)</a:t>
          </a:r>
        </a:p>
      </dgm:t>
    </dgm:pt>
    <dgm:pt modelId="{E217ED92-EF81-46BB-A288-C69F2FC49671}" type="parTrans" cxnId="{34096FCD-27CE-4E12-8FBA-A95C77A277C2}">
      <dgm:prSet/>
      <dgm:spPr/>
      <dgm:t>
        <a:bodyPr/>
        <a:lstStyle/>
        <a:p>
          <a:endParaRPr lang="en-US">
            <a:latin typeface="Neue Haas Grotesk Text Pro" panose="020B0504020202020204" pitchFamily="34" charset="0"/>
          </a:endParaRPr>
        </a:p>
      </dgm:t>
    </dgm:pt>
    <dgm:pt modelId="{88A448C7-4DCE-42E9-9CD1-DDAC11279AF9}" type="sibTrans" cxnId="{34096FCD-27CE-4E12-8FBA-A95C77A277C2}">
      <dgm:prSet phldrT="1" phldr="0"/>
      <dgm:spPr>
        <a:solidFill>
          <a:srgbClr val="A74B40"/>
        </a:solidFill>
        <a:ln>
          <a:solidFill>
            <a:srgbClr val="A74B40"/>
          </a:solidFill>
        </a:ln>
      </dgm:spPr>
      <dgm:t>
        <a:bodyPr/>
        <a:lstStyle/>
        <a:p>
          <a:r>
            <a:rPr lang="en-US" dirty="0">
              <a:latin typeface="Neue Haas Grotesk Text Pro" panose="020B0504020202020204" pitchFamily="34" charset="0"/>
            </a:rPr>
            <a:t>1</a:t>
          </a:r>
        </a:p>
      </dgm:t>
    </dgm:pt>
    <dgm:pt modelId="{5F515B7B-7412-4629-980F-612815566DB2}">
      <dgm:prSet/>
      <dgm:spPr>
        <a:solidFill>
          <a:srgbClr val="DFDDCE">
            <a:alpha val="90000"/>
          </a:srgbClr>
        </a:solidFill>
        <a:ln>
          <a:solidFill>
            <a:srgbClr val="DFDDCE">
              <a:alpha val="90000"/>
            </a:srgbClr>
          </a:solidFill>
        </a:ln>
      </dgm:spPr>
      <dgm:t>
        <a:bodyPr/>
        <a:lstStyle/>
        <a:p>
          <a:pPr>
            <a:lnSpc>
              <a:spcPct val="100000"/>
            </a:lnSpc>
          </a:pPr>
          <a:r>
            <a:rPr lang="en-US" dirty="0">
              <a:latin typeface="Neue Haas Grotesk Text Pro" panose="020B0504020202020204" pitchFamily="34" charset="0"/>
            </a:rPr>
            <a:t>Explain how current faculty diversity efforts support the program mission (3.2.2)</a:t>
          </a:r>
        </a:p>
      </dgm:t>
    </dgm:pt>
    <dgm:pt modelId="{8D226FFA-DDE5-4166-AD1C-31968DA9A5D8}" type="parTrans" cxnId="{B28ECBB2-4A37-422D-B622-D7BAAEB86B4D}">
      <dgm:prSet/>
      <dgm:spPr/>
      <dgm:t>
        <a:bodyPr/>
        <a:lstStyle/>
        <a:p>
          <a:endParaRPr lang="en-US">
            <a:latin typeface="Neue Haas Grotesk Text Pro" panose="020B0504020202020204" pitchFamily="34" charset="0"/>
          </a:endParaRPr>
        </a:p>
      </dgm:t>
    </dgm:pt>
    <dgm:pt modelId="{153D2EE8-CDA9-4BCD-9AA3-14C5037E791D}" type="sibTrans" cxnId="{B28ECBB2-4A37-422D-B622-D7BAAEB86B4D}">
      <dgm:prSet phldrT="2" phldr="0"/>
      <dgm:spPr>
        <a:solidFill>
          <a:srgbClr val="9F9A3F"/>
        </a:solidFill>
        <a:ln>
          <a:solidFill>
            <a:srgbClr val="9F9A3F"/>
          </a:solidFill>
        </a:ln>
      </dgm:spPr>
      <dgm:t>
        <a:bodyPr/>
        <a:lstStyle/>
        <a:p>
          <a:r>
            <a:rPr lang="en-US" dirty="0">
              <a:latin typeface="Neue Haas Grotesk Text Pro" panose="020B0504020202020204" pitchFamily="34" charset="0"/>
            </a:rPr>
            <a:t>2</a:t>
          </a:r>
        </a:p>
      </dgm:t>
    </dgm:pt>
    <dgm:pt modelId="{1943C693-ABCE-43BF-850E-EFF5187C6717}">
      <dgm:prSet/>
      <dgm:spPr>
        <a:solidFill>
          <a:srgbClr val="CEDBD5">
            <a:alpha val="90000"/>
          </a:srgbClr>
        </a:solidFill>
        <a:ln>
          <a:solidFill>
            <a:srgbClr val="D3DFD9"/>
          </a:solidFill>
        </a:ln>
      </dgm:spPr>
      <dgm:t>
        <a:bodyPr/>
        <a:lstStyle/>
        <a:p>
          <a:pPr>
            <a:lnSpc>
              <a:spcPct val="100000"/>
            </a:lnSpc>
          </a:pPr>
          <a:r>
            <a:rPr lang="en-US" dirty="0">
              <a:latin typeface="Neue Haas Grotesk Text Pro" panose="020B0504020202020204" pitchFamily="34" charset="0"/>
            </a:rPr>
            <a:t>Describe how the diversity of the faculty has changed in the past 5 years (3.2.3)</a:t>
          </a:r>
        </a:p>
      </dgm:t>
    </dgm:pt>
    <dgm:pt modelId="{584F940E-F6B4-4BEE-83FC-5AE4354BF430}" type="parTrans" cxnId="{BA05566B-162C-4016-86AF-2324F948DD58}">
      <dgm:prSet/>
      <dgm:spPr/>
      <dgm:t>
        <a:bodyPr/>
        <a:lstStyle/>
        <a:p>
          <a:endParaRPr lang="en-US">
            <a:latin typeface="Neue Haas Grotesk Text Pro" panose="020B0504020202020204" pitchFamily="34" charset="0"/>
          </a:endParaRPr>
        </a:p>
      </dgm:t>
    </dgm:pt>
    <dgm:pt modelId="{F2AFC634-51DD-4E83-99F4-3E09D6631DEF}" type="sibTrans" cxnId="{BA05566B-162C-4016-86AF-2324F948DD58}">
      <dgm:prSet phldrT="3" phldr="0"/>
      <dgm:spPr>
        <a:solidFill>
          <a:srgbClr val="3D9072"/>
        </a:solidFill>
        <a:ln>
          <a:solidFill>
            <a:srgbClr val="3D9072"/>
          </a:solidFill>
        </a:ln>
      </dgm:spPr>
      <dgm:t>
        <a:bodyPr/>
        <a:lstStyle/>
        <a:p>
          <a:r>
            <a:rPr lang="en-US" dirty="0">
              <a:latin typeface="Neue Haas Grotesk Text Pro" panose="020B0504020202020204" pitchFamily="34" charset="0"/>
            </a:rPr>
            <a:t>3</a:t>
          </a:r>
        </a:p>
      </dgm:t>
    </dgm:pt>
    <dgm:pt modelId="{D4FB017E-D0F4-494F-9B62-0F3ACDBB61DC}" type="pres">
      <dgm:prSet presAssocID="{F9CB4FC1-F754-4067-8F89-AA945DC985A6}" presName="Name0" presStyleCnt="0">
        <dgm:presLayoutVars>
          <dgm:animLvl val="lvl"/>
          <dgm:resizeHandles val="exact"/>
        </dgm:presLayoutVars>
      </dgm:prSet>
      <dgm:spPr/>
    </dgm:pt>
    <dgm:pt modelId="{9BE8175A-B86D-4293-BF2C-429AB1DFE9E0}" type="pres">
      <dgm:prSet presAssocID="{F7898F91-4E2F-43AA-BD21-D5CC01A49E91}" presName="compositeNode" presStyleCnt="0">
        <dgm:presLayoutVars>
          <dgm:bulletEnabled val="1"/>
        </dgm:presLayoutVars>
      </dgm:prSet>
      <dgm:spPr/>
    </dgm:pt>
    <dgm:pt modelId="{08E4EA04-269C-4CE6-9730-AA536BF00FBE}" type="pres">
      <dgm:prSet presAssocID="{F7898F91-4E2F-43AA-BD21-D5CC01A49E91}" presName="bgRect" presStyleLbl="bgAccFollowNode1" presStyleIdx="0" presStyleCnt="3" custLinFactNeighborX="-17568" custLinFactNeighborY="-2769"/>
      <dgm:spPr/>
    </dgm:pt>
    <dgm:pt modelId="{26CC2F7D-A70B-4073-8E59-990EDEB07DCC}" type="pres">
      <dgm:prSet presAssocID="{88A448C7-4DCE-42E9-9CD1-DDAC11279AF9}" presName="sibTransNodeCircle" presStyleLbl="alignNode1" presStyleIdx="0" presStyleCnt="6">
        <dgm:presLayoutVars>
          <dgm:chMax val="0"/>
          <dgm:bulletEnabled/>
        </dgm:presLayoutVars>
      </dgm:prSet>
      <dgm:spPr/>
    </dgm:pt>
    <dgm:pt modelId="{064FE1AF-6722-40B8-9F60-70530A9FA071}" type="pres">
      <dgm:prSet presAssocID="{F7898F91-4E2F-43AA-BD21-D5CC01A49E91}" presName="bottomLine" presStyleLbl="alignNode1" presStyleIdx="1" presStyleCnt="6">
        <dgm:presLayoutVars/>
      </dgm:prSet>
      <dgm:spPr/>
    </dgm:pt>
    <dgm:pt modelId="{C12227D7-85DE-47E2-83CF-21DF2734FA5A}" type="pres">
      <dgm:prSet presAssocID="{F7898F91-4E2F-43AA-BD21-D5CC01A49E91}" presName="nodeText" presStyleLbl="bgAccFollowNode1" presStyleIdx="0" presStyleCnt="3">
        <dgm:presLayoutVars>
          <dgm:bulletEnabled val="1"/>
        </dgm:presLayoutVars>
      </dgm:prSet>
      <dgm:spPr/>
    </dgm:pt>
    <dgm:pt modelId="{0AA57AB7-4B29-4F5E-9931-805CB0E35F42}" type="pres">
      <dgm:prSet presAssocID="{88A448C7-4DCE-42E9-9CD1-DDAC11279AF9}" presName="sibTrans" presStyleCnt="0"/>
      <dgm:spPr/>
    </dgm:pt>
    <dgm:pt modelId="{F6F809C3-AF8C-4366-BF68-BB046FFA76CB}" type="pres">
      <dgm:prSet presAssocID="{5F515B7B-7412-4629-980F-612815566DB2}" presName="compositeNode" presStyleCnt="0">
        <dgm:presLayoutVars>
          <dgm:bulletEnabled val="1"/>
        </dgm:presLayoutVars>
      </dgm:prSet>
      <dgm:spPr/>
    </dgm:pt>
    <dgm:pt modelId="{C6451715-DF19-4311-B968-C9A6AA9508EB}" type="pres">
      <dgm:prSet presAssocID="{5F515B7B-7412-4629-980F-612815566DB2}" presName="bgRect" presStyleLbl="bgAccFollowNode1" presStyleIdx="1" presStyleCnt="3"/>
      <dgm:spPr/>
    </dgm:pt>
    <dgm:pt modelId="{F5361552-10B3-4D63-8A6A-54C6BFE5A915}" type="pres">
      <dgm:prSet presAssocID="{153D2EE8-CDA9-4BCD-9AA3-14C5037E791D}" presName="sibTransNodeCircle" presStyleLbl="alignNode1" presStyleIdx="2" presStyleCnt="6">
        <dgm:presLayoutVars>
          <dgm:chMax val="0"/>
          <dgm:bulletEnabled/>
        </dgm:presLayoutVars>
      </dgm:prSet>
      <dgm:spPr/>
    </dgm:pt>
    <dgm:pt modelId="{B6ED805E-9E65-44EA-8CA6-15EBD8CE58B9}" type="pres">
      <dgm:prSet presAssocID="{5F515B7B-7412-4629-980F-612815566DB2}" presName="bottomLine" presStyleLbl="alignNode1" presStyleIdx="3" presStyleCnt="6">
        <dgm:presLayoutVars/>
      </dgm:prSet>
      <dgm:spPr/>
    </dgm:pt>
    <dgm:pt modelId="{7826D0F7-2C34-4D77-983A-C186FC5A7231}" type="pres">
      <dgm:prSet presAssocID="{5F515B7B-7412-4629-980F-612815566DB2}" presName="nodeText" presStyleLbl="bgAccFollowNode1" presStyleIdx="1" presStyleCnt="3">
        <dgm:presLayoutVars>
          <dgm:bulletEnabled val="1"/>
        </dgm:presLayoutVars>
      </dgm:prSet>
      <dgm:spPr/>
    </dgm:pt>
    <dgm:pt modelId="{94CFBCF3-4C80-428F-9531-65FA6D7D9FFB}" type="pres">
      <dgm:prSet presAssocID="{153D2EE8-CDA9-4BCD-9AA3-14C5037E791D}" presName="sibTrans" presStyleCnt="0"/>
      <dgm:spPr/>
    </dgm:pt>
    <dgm:pt modelId="{2306AC9F-74E5-485D-BC46-62F0DC526E5E}" type="pres">
      <dgm:prSet presAssocID="{1943C693-ABCE-43BF-850E-EFF5187C6717}" presName="compositeNode" presStyleCnt="0">
        <dgm:presLayoutVars>
          <dgm:bulletEnabled val="1"/>
        </dgm:presLayoutVars>
      </dgm:prSet>
      <dgm:spPr/>
    </dgm:pt>
    <dgm:pt modelId="{C1BB4AE9-49B5-4E99-8861-484C7296FD65}" type="pres">
      <dgm:prSet presAssocID="{1943C693-ABCE-43BF-850E-EFF5187C6717}" presName="bgRect" presStyleLbl="bgAccFollowNode1" presStyleIdx="2" presStyleCnt="3"/>
      <dgm:spPr/>
    </dgm:pt>
    <dgm:pt modelId="{B07341D4-3D3E-437D-9B22-27B3ABD79B11}" type="pres">
      <dgm:prSet presAssocID="{F2AFC634-51DD-4E83-99F4-3E09D6631DEF}" presName="sibTransNodeCircle" presStyleLbl="alignNode1" presStyleIdx="4" presStyleCnt="6">
        <dgm:presLayoutVars>
          <dgm:chMax val="0"/>
          <dgm:bulletEnabled/>
        </dgm:presLayoutVars>
      </dgm:prSet>
      <dgm:spPr/>
    </dgm:pt>
    <dgm:pt modelId="{EF664BEB-D81F-4BCA-A12F-81A3C93E0B68}" type="pres">
      <dgm:prSet presAssocID="{1943C693-ABCE-43BF-850E-EFF5187C6717}" presName="bottomLine" presStyleLbl="alignNode1" presStyleIdx="5" presStyleCnt="6">
        <dgm:presLayoutVars/>
      </dgm:prSet>
      <dgm:spPr/>
    </dgm:pt>
    <dgm:pt modelId="{A955C041-0FB8-4894-87D5-B75BC305EFED}" type="pres">
      <dgm:prSet presAssocID="{1943C693-ABCE-43BF-850E-EFF5187C6717}" presName="nodeText" presStyleLbl="bgAccFollowNode1" presStyleIdx="2" presStyleCnt="3">
        <dgm:presLayoutVars>
          <dgm:bulletEnabled val="1"/>
        </dgm:presLayoutVars>
      </dgm:prSet>
      <dgm:spPr/>
    </dgm:pt>
  </dgm:ptLst>
  <dgm:cxnLst>
    <dgm:cxn modelId="{2AF71411-7BC1-4BB0-B219-1B36D53AC011}" type="presOf" srcId="{F7898F91-4E2F-43AA-BD21-D5CC01A49E91}" destId="{08E4EA04-269C-4CE6-9730-AA536BF00FBE}" srcOrd="0" destOrd="0" presId="urn:microsoft.com/office/officeart/2016/7/layout/BasicLinearProcessNumbered"/>
    <dgm:cxn modelId="{56604B1F-780F-43D7-9BF3-02C2D7CDCA68}" type="presOf" srcId="{5F515B7B-7412-4629-980F-612815566DB2}" destId="{7826D0F7-2C34-4D77-983A-C186FC5A7231}" srcOrd="1" destOrd="0" presId="urn:microsoft.com/office/officeart/2016/7/layout/BasicLinearProcessNumbered"/>
    <dgm:cxn modelId="{0A48C440-CC8E-461D-8DF7-0CC9C295549A}" type="presOf" srcId="{1943C693-ABCE-43BF-850E-EFF5187C6717}" destId="{C1BB4AE9-49B5-4E99-8861-484C7296FD65}" srcOrd="0" destOrd="0" presId="urn:microsoft.com/office/officeart/2016/7/layout/BasicLinearProcessNumbered"/>
    <dgm:cxn modelId="{42100E5B-3BE7-4BB1-87B6-CDABCC690974}" type="presOf" srcId="{F9CB4FC1-F754-4067-8F89-AA945DC985A6}" destId="{D4FB017E-D0F4-494F-9B62-0F3ACDBB61DC}" srcOrd="0" destOrd="0" presId="urn:microsoft.com/office/officeart/2016/7/layout/BasicLinearProcessNumbered"/>
    <dgm:cxn modelId="{E998E762-C8D9-4AE4-8CA7-2B51E0202161}" type="presOf" srcId="{153D2EE8-CDA9-4BCD-9AA3-14C5037E791D}" destId="{F5361552-10B3-4D63-8A6A-54C6BFE5A915}" srcOrd="0" destOrd="0" presId="urn:microsoft.com/office/officeart/2016/7/layout/BasicLinearProcessNumbered"/>
    <dgm:cxn modelId="{BA05566B-162C-4016-86AF-2324F948DD58}" srcId="{F9CB4FC1-F754-4067-8F89-AA945DC985A6}" destId="{1943C693-ABCE-43BF-850E-EFF5187C6717}" srcOrd="2" destOrd="0" parTransId="{584F940E-F6B4-4BEE-83FC-5AE4354BF430}" sibTransId="{F2AFC634-51DD-4E83-99F4-3E09D6631DEF}"/>
    <dgm:cxn modelId="{5166CE52-00CA-4172-BD58-B2D9D8EADDC5}" type="presOf" srcId="{1943C693-ABCE-43BF-850E-EFF5187C6717}" destId="{A955C041-0FB8-4894-87D5-B75BC305EFED}" srcOrd="1" destOrd="0" presId="urn:microsoft.com/office/officeart/2016/7/layout/BasicLinearProcessNumbered"/>
    <dgm:cxn modelId="{2030FA9D-E1FC-4DEA-AEC7-3197228797DC}" type="presOf" srcId="{88A448C7-4DCE-42E9-9CD1-DDAC11279AF9}" destId="{26CC2F7D-A70B-4073-8E59-990EDEB07DCC}" srcOrd="0" destOrd="0" presId="urn:microsoft.com/office/officeart/2016/7/layout/BasicLinearProcessNumbered"/>
    <dgm:cxn modelId="{585E9EA1-4501-4EE2-8EBA-774CF655EFF9}" type="presOf" srcId="{F2AFC634-51DD-4E83-99F4-3E09D6631DEF}" destId="{B07341D4-3D3E-437D-9B22-27B3ABD79B11}" srcOrd="0" destOrd="0" presId="urn:microsoft.com/office/officeart/2016/7/layout/BasicLinearProcessNumbered"/>
    <dgm:cxn modelId="{E4E488A3-5F27-4DED-B334-E49722F82D15}" type="presOf" srcId="{F7898F91-4E2F-43AA-BD21-D5CC01A49E91}" destId="{C12227D7-85DE-47E2-83CF-21DF2734FA5A}" srcOrd="1" destOrd="0" presId="urn:microsoft.com/office/officeart/2016/7/layout/BasicLinearProcessNumbered"/>
    <dgm:cxn modelId="{B28ECBB2-4A37-422D-B622-D7BAAEB86B4D}" srcId="{F9CB4FC1-F754-4067-8F89-AA945DC985A6}" destId="{5F515B7B-7412-4629-980F-612815566DB2}" srcOrd="1" destOrd="0" parTransId="{8D226FFA-DDE5-4166-AD1C-31968DA9A5D8}" sibTransId="{153D2EE8-CDA9-4BCD-9AA3-14C5037E791D}"/>
    <dgm:cxn modelId="{34096FCD-27CE-4E12-8FBA-A95C77A277C2}" srcId="{F9CB4FC1-F754-4067-8F89-AA945DC985A6}" destId="{F7898F91-4E2F-43AA-BD21-D5CC01A49E91}" srcOrd="0" destOrd="0" parTransId="{E217ED92-EF81-46BB-A288-C69F2FC49671}" sibTransId="{88A448C7-4DCE-42E9-9CD1-DDAC11279AF9}"/>
    <dgm:cxn modelId="{F773D7D9-73C3-4263-B64B-2BF51E33FBED}" type="presOf" srcId="{5F515B7B-7412-4629-980F-612815566DB2}" destId="{C6451715-DF19-4311-B968-C9A6AA9508EB}" srcOrd="0" destOrd="0" presId="urn:microsoft.com/office/officeart/2016/7/layout/BasicLinearProcessNumbered"/>
    <dgm:cxn modelId="{C6DC3ECA-3DCB-420C-88E5-0CE242F5564A}" type="presParOf" srcId="{D4FB017E-D0F4-494F-9B62-0F3ACDBB61DC}" destId="{9BE8175A-B86D-4293-BF2C-429AB1DFE9E0}" srcOrd="0" destOrd="0" presId="urn:microsoft.com/office/officeart/2016/7/layout/BasicLinearProcessNumbered"/>
    <dgm:cxn modelId="{63FF4F9A-F72A-498B-91FD-F56152F0BAA6}" type="presParOf" srcId="{9BE8175A-B86D-4293-BF2C-429AB1DFE9E0}" destId="{08E4EA04-269C-4CE6-9730-AA536BF00FBE}" srcOrd="0" destOrd="0" presId="urn:microsoft.com/office/officeart/2016/7/layout/BasicLinearProcessNumbered"/>
    <dgm:cxn modelId="{35CA97E8-E24E-45B7-956A-72F068728335}" type="presParOf" srcId="{9BE8175A-B86D-4293-BF2C-429AB1DFE9E0}" destId="{26CC2F7D-A70B-4073-8E59-990EDEB07DCC}" srcOrd="1" destOrd="0" presId="urn:microsoft.com/office/officeart/2016/7/layout/BasicLinearProcessNumbered"/>
    <dgm:cxn modelId="{8159AB5D-B603-4129-BE76-B9FC23DA229F}" type="presParOf" srcId="{9BE8175A-B86D-4293-BF2C-429AB1DFE9E0}" destId="{064FE1AF-6722-40B8-9F60-70530A9FA071}" srcOrd="2" destOrd="0" presId="urn:microsoft.com/office/officeart/2016/7/layout/BasicLinearProcessNumbered"/>
    <dgm:cxn modelId="{275CD893-7380-46A5-A90D-82D1DD40303E}" type="presParOf" srcId="{9BE8175A-B86D-4293-BF2C-429AB1DFE9E0}" destId="{C12227D7-85DE-47E2-83CF-21DF2734FA5A}" srcOrd="3" destOrd="0" presId="urn:microsoft.com/office/officeart/2016/7/layout/BasicLinearProcessNumbered"/>
    <dgm:cxn modelId="{420DF430-E98E-414C-96E6-523C34B9292C}" type="presParOf" srcId="{D4FB017E-D0F4-494F-9B62-0F3ACDBB61DC}" destId="{0AA57AB7-4B29-4F5E-9931-805CB0E35F42}" srcOrd="1" destOrd="0" presId="urn:microsoft.com/office/officeart/2016/7/layout/BasicLinearProcessNumbered"/>
    <dgm:cxn modelId="{7F5AB9DC-1DC6-49B1-A875-8E3AFFC8D611}" type="presParOf" srcId="{D4FB017E-D0F4-494F-9B62-0F3ACDBB61DC}" destId="{F6F809C3-AF8C-4366-BF68-BB046FFA76CB}" srcOrd="2" destOrd="0" presId="urn:microsoft.com/office/officeart/2016/7/layout/BasicLinearProcessNumbered"/>
    <dgm:cxn modelId="{8DF7B895-C286-466A-BC66-1B04CC75EE68}" type="presParOf" srcId="{F6F809C3-AF8C-4366-BF68-BB046FFA76CB}" destId="{C6451715-DF19-4311-B968-C9A6AA9508EB}" srcOrd="0" destOrd="0" presId="urn:microsoft.com/office/officeart/2016/7/layout/BasicLinearProcessNumbered"/>
    <dgm:cxn modelId="{A783A858-8632-411D-8DD9-FFB66A7FA3AC}" type="presParOf" srcId="{F6F809C3-AF8C-4366-BF68-BB046FFA76CB}" destId="{F5361552-10B3-4D63-8A6A-54C6BFE5A915}" srcOrd="1" destOrd="0" presId="urn:microsoft.com/office/officeart/2016/7/layout/BasicLinearProcessNumbered"/>
    <dgm:cxn modelId="{97EF1868-E59C-44D1-A11C-E885E6B2958A}" type="presParOf" srcId="{F6F809C3-AF8C-4366-BF68-BB046FFA76CB}" destId="{B6ED805E-9E65-44EA-8CA6-15EBD8CE58B9}" srcOrd="2" destOrd="0" presId="urn:microsoft.com/office/officeart/2016/7/layout/BasicLinearProcessNumbered"/>
    <dgm:cxn modelId="{9D303E9D-D024-4A94-8BAA-ECCBEBE57452}" type="presParOf" srcId="{F6F809C3-AF8C-4366-BF68-BB046FFA76CB}" destId="{7826D0F7-2C34-4D77-983A-C186FC5A7231}" srcOrd="3" destOrd="0" presId="urn:microsoft.com/office/officeart/2016/7/layout/BasicLinearProcessNumbered"/>
    <dgm:cxn modelId="{EBE96DD9-F644-4806-AD78-6E9C54961B7A}" type="presParOf" srcId="{D4FB017E-D0F4-494F-9B62-0F3ACDBB61DC}" destId="{94CFBCF3-4C80-428F-9531-65FA6D7D9FFB}" srcOrd="3" destOrd="0" presId="urn:microsoft.com/office/officeart/2016/7/layout/BasicLinearProcessNumbered"/>
    <dgm:cxn modelId="{3E26B5E4-2612-4B77-A54E-878713C39615}" type="presParOf" srcId="{D4FB017E-D0F4-494F-9B62-0F3ACDBB61DC}" destId="{2306AC9F-74E5-485D-BC46-62F0DC526E5E}" srcOrd="4" destOrd="0" presId="urn:microsoft.com/office/officeart/2016/7/layout/BasicLinearProcessNumbered"/>
    <dgm:cxn modelId="{19B0C157-B805-4F9A-BC6E-5AA5EFE12A24}" type="presParOf" srcId="{2306AC9F-74E5-485D-BC46-62F0DC526E5E}" destId="{C1BB4AE9-49B5-4E99-8861-484C7296FD65}" srcOrd="0" destOrd="0" presId="urn:microsoft.com/office/officeart/2016/7/layout/BasicLinearProcessNumbered"/>
    <dgm:cxn modelId="{89FBE382-2972-4A88-A3B7-6F470F1EE311}" type="presParOf" srcId="{2306AC9F-74E5-485D-BC46-62F0DC526E5E}" destId="{B07341D4-3D3E-437D-9B22-27B3ABD79B11}" srcOrd="1" destOrd="0" presId="urn:microsoft.com/office/officeart/2016/7/layout/BasicLinearProcessNumbered"/>
    <dgm:cxn modelId="{931C520D-1BB9-4FD2-BCCD-30F9F82742C0}" type="presParOf" srcId="{2306AC9F-74E5-485D-BC46-62F0DC526E5E}" destId="{EF664BEB-D81F-4BCA-A12F-81A3C93E0B68}" srcOrd="2" destOrd="0" presId="urn:microsoft.com/office/officeart/2016/7/layout/BasicLinearProcessNumbered"/>
    <dgm:cxn modelId="{36AF7231-CCA0-46C3-900E-0B662B2B011E}" type="presParOf" srcId="{2306AC9F-74E5-485D-BC46-62F0DC526E5E}" destId="{A955C041-0FB8-4894-87D5-B75BC305EFE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771AB81-90EF-409A-B9C9-2592E1CE9DF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2A4973D0-99A8-4A44-80BA-D74BFC4E824A}">
      <dgm:prSet/>
      <dgm:spPr>
        <a:solidFill>
          <a:srgbClr val="A74B40"/>
        </a:solidFill>
      </dgm:spPr>
      <dgm:t>
        <a:bodyPr/>
        <a:lstStyle/>
        <a:p>
          <a:pPr>
            <a:lnSpc>
              <a:spcPct val="100000"/>
            </a:lnSpc>
          </a:pPr>
          <a:r>
            <a:rPr lang="en-US" dirty="0">
              <a:latin typeface="Neue Haas Grotesk Text Pro" panose="020B0504020202020204" pitchFamily="34" charset="0"/>
            </a:rPr>
            <a:t>Student Recruitment </a:t>
          </a:r>
        </a:p>
      </dgm:t>
    </dgm:pt>
    <dgm:pt modelId="{0F6D0CA3-EB38-4D74-B335-6ECC5CD86EDB}" type="parTrans" cxnId="{C6F333A2-B760-4D38-BFFE-2A8F9A043B72}">
      <dgm:prSet/>
      <dgm:spPr/>
      <dgm:t>
        <a:bodyPr/>
        <a:lstStyle/>
        <a:p>
          <a:pPr>
            <a:lnSpc>
              <a:spcPct val="100000"/>
            </a:lnSpc>
          </a:pPr>
          <a:endParaRPr lang="en-US">
            <a:latin typeface="Neue Haas Grotesk Text Pro" panose="020B0504020202020204" pitchFamily="34" charset="0"/>
          </a:endParaRPr>
        </a:p>
      </dgm:t>
    </dgm:pt>
    <dgm:pt modelId="{2383943C-0A44-445F-95DE-72B031CB86A0}" type="sibTrans" cxnId="{C6F333A2-B760-4D38-BFFE-2A8F9A043B72}">
      <dgm:prSet/>
      <dgm:spPr/>
      <dgm:t>
        <a:bodyPr/>
        <a:lstStyle/>
        <a:p>
          <a:pPr>
            <a:lnSpc>
              <a:spcPct val="100000"/>
            </a:lnSpc>
          </a:pPr>
          <a:endParaRPr lang="en-US">
            <a:latin typeface="Neue Haas Grotesk Text Pro" panose="020B0504020202020204" pitchFamily="34" charset="0"/>
          </a:endParaRPr>
        </a:p>
      </dgm:t>
    </dgm:pt>
    <dgm:pt modelId="{5E6B2EC4-793A-4A51-9A4A-3761FCE6C12A}">
      <dgm:prSet custT="1"/>
      <dgm:spPr>
        <a:solidFill>
          <a:srgbClr val="E1D0CE">
            <a:alpha val="90000"/>
          </a:srgbClr>
        </a:solidFill>
        <a:ln>
          <a:solidFill>
            <a:srgbClr val="E1D0CE">
              <a:alpha val="90000"/>
            </a:srgbClr>
          </a:solidFill>
        </a:ln>
      </dgm:spPr>
      <dgm:t>
        <a:bodyPr/>
        <a:lstStyle/>
        <a:p>
          <a:pPr>
            <a:lnSpc>
              <a:spcPct val="100000"/>
            </a:lnSpc>
          </a:pPr>
          <a:r>
            <a:rPr lang="en-US" sz="1400" dirty="0">
              <a:latin typeface="Neue Haas Grotesk Text Pro" panose="020B0504020202020204" pitchFamily="34" charset="0"/>
            </a:rPr>
            <a:t>The program will have student recruitment practices appropriate for its mission</a:t>
          </a:r>
        </a:p>
      </dgm:t>
    </dgm:pt>
    <dgm:pt modelId="{4AF7A89D-EA05-4E80-B6CF-669D69D37376}" type="parTrans" cxnId="{8734E26B-9253-46BB-A3CB-7E4060AF8A74}">
      <dgm:prSet/>
      <dgm:spPr/>
      <dgm:t>
        <a:bodyPr/>
        <a:lstStyle/>
        <a:p>
          <a:pPr>
            <a:lnSpc>
              <a:spcPct val="100000"/>
            </a:lnSpc>
          </a:pPr>
          <a:endParaRPr lang="en-US">
            <a:latin typeface="Neue Haas Grotesk Text Pro" panose="020B0504020202020204" pitchFamily="34" charset="0"/>
          </a:endParaRPr>
        </a:p>
      </dgm:t>
    </dgm:pt>
    <dgm:pt modelId="{9D0D9183-7F03-434E-8A55-7975098905F9}" type="sibTrans" cxnId="{8734E26B-9253-46BB-A3CB-7E4060AF8A74}">
      <dgm:prSet/>
      <dgm:spPr/>
      <dgm:t>
        <a:bodyPr/>
        <a:lstStyle/>
        <a:p>
          <a:pPr>
            <a:lnSpc>
              <a:spcPct val="100000"/>
            </a:lnSpc>
          </a:pPr>
          <a:endParaRPr lang="en-US">
            <a:latin typeface="Neue Haas Grotesk Text Pro" panose="020B0504020202020204" pitchFamily="34" charset="0"/>
          </a:endParaRPr>
        </a:p>
      </dgm:t>
    </dgm:pt>
    <dgm:pt modelId="{B04AF503-AD1B-4667-AE69-0C1F33737E6E}">
      <dgm:prSet/>
      <dgm:spPr>
        <a:solidFill>
          <a:srgbClr val="9F9A3F"/>
        </a:solidFill>
      </dgm:spPr>
      <dgm:t>
        <a:bodyPr/>
        <a:lstStyle/>
        <a:p>
          <a:pPr>
            <a:lnSpc>
              <a:spcPct val="100000"/>
            </a:lnSpc>
          </a:pPr>
          <a:r>
            <a:rPr lang="en-US" dirty="0">
              <a:latin typeface="Neue Haas Grotesk Text Pro" panose="020B0504020202020204" pitchFamily="34" charset="0"/>
            </a:rPr>
            <a:t>Student Admission</a:t>
          </a:r>
        </a:p>
      </dgm:t>
    </dgm:pt>
    <dgm:pt modelId="{B58E3B0C-DEDE-490B-B735-32E48F3DB02E}" type="parTrans" cxnId="{81E9F441-407F-4EB2-B88B-33F98A8D120E}">
      <dgm:prSet/>
      <dgm:spPr/>
      <dgm:t>
        <a:bodyPr/>
        <a:lstStyle/>
        <a:p>
          <a:pPr>
            <a:lnSpc>
              <a:spcPct val="100000"/>
            </a:lnSpc>
          </a:pPr>
          <a:endParaRPr lang="en-US">
            <a:latin typeface="Neue Haas Grotesk Text Pro" panose="020B0504020202020204" pitchFamily="34" charset="0"/>
          </a:endParaRPr>
        </a:p>
      </dgm:t>
    </dgm:pt>
    <dgm:pt modelId="{2C5D8203-2C02-4D3F-B1F1-0F3D07F24A67}" type="sibTrans" cxnId="{81E9F441-407F-4EB2-B88B-33F98A8D120E}">
      <dgm:prSet/>
      <dgm:spPr/>
      <dgm:t>
        <a:bodyPr/>
        <a:lstStyle/>
        <a:p>
          <a:pPr>
            <a:lnSpc>
              <a:spcPct val="100000"/>
            </a:lnSpc>
          </a:pPr>
          <a:endParaRPr lang="en-US">
            <a:latin typeface="Neue Haas Grotesk Text Pro" panose="020B0504020202020204" pitchFamily="34" charset="0"/>
          </a:endParaRPr>
        </a:p>
      </dgm:t>
    </dgm:pt>
    <dgm:pt modelId="{DA0E913E-4D9F-486C-A1C9-36A29C37FCAA}">
      <dgm:prSet custT="1"/>
      <dgm:spPr>
        <a:solidFill>
          <a:srgbClr val="DFDDCE">
            <a:alpha val="90000"/>
          </a:srgbClr>
        </a:solidFill>
      </dgm:spPr>
      <dgm:t>
        <a:bodyPr/>
        <a:lstStyle/>
        <a:p>
          <a:pPr>
            <a:lnSpc>
              <a:spcPct val="100000"/>
            </a:lnSpc>
          </a:pPr>
          <a:r>
            <a:rPr lang="en-US" sz="1400" dirty="0">
              <a:latin typeface="Neue Haas Grotesk Text Pro" panose="020B0504020202020204" pitchFamily="34" charset="0"/>
            </a:rPr>
            <a:t>The program will have and apply well-defined admission criteria appropriate for its mission</a:t>
          </a:r>
        </a:p>
      </dgm:t>
    </dgm:pt>
    <dgm:pt modelId="{68A4EC82-DC41-425C-B505-28A49A688921}" type="parTrans" cxnId="{EDFEAB8B-1891-4602-9E9B-6C79D68FC19B}">
      <dgm:prSet/>
      <dgm:spPr/>
      <dgm:t>
        <a:bodyPr/>
        <a:lstStyle/>
        <a:p>
          <a:pPr>
            <a:lnSpc>
              <a:spcPct val="100000"/>
            </a:lnSpc>
          </a:pPr>
          <a:endParaRPr lang="en-US">
            <a:latin typeface="Neue Haas Grotesk Text Pro" panose="020B0504020202020204" pitchFamily="34" charset="0"/>
          </a:endParaRPr>
        </a:p>
      </dgm:t>
    </dgm:pt>
    <dgm:pt modelId="{C7CF0F5D-A395-4F2D-9E38-D963C98F1845}" type="sibTrans" cxnId="{EDFEAB8B-1891-4602-9E9B-6C79D68FC19B}">
      <dgm:prSet/>
      <dgm:spPr/>
      <dgm:t>
        <a:bodyPr/>
        <a:lstStyle/>
        <a:p>
          <a:pPr>
            <a:lnSpc>
              <a:spcPct val="100000"/>
            </a:lnSpc>
          </a:pPr>
          <a:endParaRPr lang="en-US">
            <a:latin typeface="Neue Haas Grotesk Text Pro" panose="020B0504020202020204" pitchFamily="34" charset="0"/>
          </a:endParaRPr>
        </a:p>
      </dgm:t>
    </dgm:pt>
    <dgm:pt modelId="{1252C7F3-A78F-4A6B-906B-D40EC6D04963}">
      <dgm:prSet/>
      <dgm:spPr>
        <a:solidFill>
          <a:srgbClr val="609549"/>
        </a:solidFill>
      </dgm:spPr>
      <dgm:t>
        <a:bodyPr/>
        <a:lstStyle/>
        <a:p>
          <a:pPr>
            <a:lnSpc>
              <a:spcPct val="100000"/>
            </a:lnSpc>
          </a:pPr>
          <a:r>
            <a:rPr lang="en-US" dirty="0">
              <a:latin typeface="Neue Haas Grotesk Text Pro" panose="020B0504020202020204" pitchFamily="34" charset="0"/>
            </a:rPr>
            <a:t>Support for Students</a:t>
          </a:r>
        </a:p>
      </dgm:t>
    </dgm:pt>
    <dgm:pt modelId="{47CA0572-8BFD-4093-860A-6FDB27D08228}" type="parTrans" cxnId="{291D16AC-12C0-41E9-A80D-0DDEC37EF12A}">
      <dgm:prSet/>
      <dgm:spPr/>
      <dgm:t>
        <a:bodyPr/>
        <a:lstStyle/>
        <a:p>
          <a:pPr>
            <a:lnSpc>
              <a:spcPct val="100000"/>
            </a:lnSpc>
          </a:pPr>
          <a:endParaRPr lang="en-US">
            <a:latin typeface="Neue Haas Grotesk Text Pro" panose="020B0504020202020204" pitchFamily="34" charset="0"/>
          </a:endParaRPr>
        </a:p>
      </dgm:t>
    </dgm:pt>
    <dgm:pt modelId="{03EA8FBB-537A-45E0-9C38-80271483CFB2}" type="sibTrans" cxnId="{291D16AC-12C0-41E9-A80D-0DDEC37EF12A}">
      <dgm:prSet/>
      <dgm:spPr/>
      <dgm:t>
        <a:bodyPr/>
        <a:lstStyle/>
        <a:p>
          <a:pPr>
            <a:lnSpc>
              <a:spcPct val="100000"/>
            </a:lnSpc>
          </a:pPr>
          <a:endParaRPr lang="en-US">
            <a:latin typeface="Neue Haas Grotesk Text Pro" panose="020B0504020202020204" pitchFamily="34" charset="0"/>
          </a:endParaRPr>
        </a:p>
      </dgm:t>
    </dgm:pt>
    <dgm:pt modelId="{B5586B8D-AECF-4360-B797-36E76CA0F675}">
      <dgm:prSet custT="1"/>
      <dgm:spPr>
        <a:solidFill>
          <a:srgbClr val="D3DDCE">
            <a:alpha val="90000"/>
          </a:srgbClr>
        </a:solidFill>
        <a:ln>
          <a:solidFill>
            <a:srgbClr val="D3DFD9">
              <a:alpha val="90000"/>
            </a:srgbClr>
          </a:solidFill>
        </a:ln>
      </dgm:spPr>
      <dgm:t>
        <a:bodyPr/>
        <a:lstStyle/>
        <a:p>
          <a:pPr>
            <a:lnSpc>
              <a:spcPct val="100000"/>
            </a:lnSpc>
          </a:pPr>
          <a:r>
            <a:rPr lang="en-US" sz="1400" dirty="0">
              <a:latin typeface="Neue Haas Grotesk Text Pro" panose="020B0504020202020204" pitchFamily="34" charset="0"/>
            </a:rPr>
            <a:t>The program will ensure the availability of support services, such as curriculum advising, internship placement and supervision, career counseling, and job placement assistance to enable students to succeed or advance in careers in public service</a:t>
          </a:r>
        </a:p>
      </dgm:t>
    </dgm:pt>
    <dgm:pt modelId="{2219BE11-4527-45DE-9744-6B5B8D57DF5C}" type="parTrans" cxnId="{E275B3F5-7393-4A70-A8F1-F97B833A5CBD}">
      <dgm:prSet/>
      <dgm:spPr/>
      <dgm:t>
        <a:bodyPr/>
        <a:lstStyle/>
        <a:p>
          <a:pPr>
            <a:lnSpc>
              <a:spcPct val="100000"/>
            </a:lnSpc>
          </a:pPr>
          <a:endParaRPr lang="en-US">
            <a:latin typeface="Neue Haas Grotesk Text Pro" panose="020B0504020202020204" pitchFamily="34" charset="0"/>
          </a:endParaRPr>
        </a:p>
      </dgm:t>
    </dgm:pt>
    <dgm:pt modelId="{E60FB315-971B-4A9D-B325-3E3348CB00B7}" type="sibTrans" cxnId="{E275B3F5-7393-4A70-A8F1-F97B833A5CBD}">
      <dgm:prSet/>
      <dgm:spPr/>
      <dgm:t>
        <a:bodyPr/>
        <a:lstStyle/>
        <a:p>
          <a:pPr>
            <a:lnSpc>
              <a:spcPct val="100000"/>
            </a:lnSpc>
          </a:pPr>
          <a:endParaRPr lang="en-US">
            <a:latin typeface="Neue Haas Grotesk Text Pro" panose="020B0504020202020204" pitchFamily="34" charset="0"/>
          </a:endParaRPr>
        </a:p>
      </dgm:t>
    </dgm:pt>
    <dgm:pt modelId="{83631A07-952C-4236-8F94-DDDFA81ABA0C}">
      <dgm:prSet/>
      <dgm:spPr>
        <a:solidFill>
          <a:srgbClr val="3D9072"/>
        </a:solidFill>
      </dgm:spPr>
      <dgm:t>
        <a:bodyPr/>
        <a:lstStyle/>
        <a:p>
          <a:pPr>
            <a:lnSpc>
              <a:spcPct val="100000"/>
            </a:lnSpc>
          </a:pPr>
          <a:r>
            <a:rPr lang="en-US" dirty="0">
              <a:latin typeface="Neue Haas Grotesk Text Pro" panose="020B0504020202020204" pitchFamily="34" charset="0"/>
            </a:rPr>
            <a:t>Student Diversity</a:t>
          </a:r>
        </a:p>
      </dgm:t>
    </dgm:pt>
    <dgm:pt modelId="{D952F56C-EEDE-44CC-9D4F-E09E0DAE4885}" type="parTrans" cxnId="{C194C850-421A-4AA4-A7E3-1F310FF59557}">
      <dgm:prSet/>
      <dgm:spPr/>
      <dgm:t>
        <a:bodyPr/>
        <a:lstStyle/>
        <a:p>
          <a:pPr>
            <a:lnSpc>
              <a:spcPct val="100000"/>
            </a:lnSpc>
          </a:pPr>
          <a:endParaRPr lang="en-US">
            <a:latin typeface="Neue Haas Grotesk Text Pro" panose="020B0504020202020204" pitchFamily="34" charset="0"/>
          </a:endParaRPr>
        </a:p>
      </dgm:t>
    </dgm:pt>
    <dgm:pt modelId="{5BEDACDE-11F8-4C48-9FF8-E690618A8B99}" type="sibTrans" cxnId="{C194C850-421A-4AA4-A7E3-1F310FF59557}">
      <dgm:prSet/>
      <dgm:spPr/>
      <dgm:t>
        <a:bodyPr/>
        <a:lstStyle/>
        <a:p>
          <a:pPr>
            <a:lnSpc>
              <a:spcPct val="100000"/>
            </a:lnSpc>
          </a:pPr>
          <a:endParaRPr lang="en-US">
            <a:latin typeface="Neue Haas Grotesk Text Pro" panose="020B0504020202020204" pitchFamily="34" charset="0"/>
          </a:endParaRPr>
        </a:p>
      </dgm:t>
    </dgm:pt>
    <dgm:pt modelId="{F8768992-813B-4ADE-96BA-5B1F3BFC5BE8}">
      <dgm:prSet custT="1"/>
      <dgm:spPr>
        <a:solidFill>
          <a:srgbClr val="CEDBD5">
            <a:alpha val="90000"/>
          </a:srgbClr>
        </a:solidFill>
      </dgm:spPr>
      <dgm:t>
        <a:bodyPr/>
        <a:lstStyle/>
        <a:p>
          <a:pPr>
            <a:lnSpc>
              <a:spcPct val="100000"/>
            </a:lnSpc>
          </a:pPr>
          <a:r>
            <a:rPr lang="en-US" sz="1400" dirty="0">
              <a:latin typeface="Neue Haas Grotesk Text Pro" panose="020B0504020202020204" pitchFamily="34" charset="0"/>
            </a:rPr>
            <a:t>The program will promote diversity and a climate of inclusiveness through its recruitment and admissions practices, retention efforts, and student support services</a:t>
          </a:r>
        </a:p>
      </dgm:t>
    </dgm:pt>
    <dgm:pt modelId="{4AB4436E-BF86-44A9-A533-D0DFD9E179A8}" type="parTrans" cxnId="{E1EC0039-E3B6-4376-B6A8-9D899843C65D}">
      <dgm:prSet/>
      <dgm:spPr/>
      <dgm:t>
        <a:bodyPr/>
        <a:lstStyle/>
        <a:p>
          <a:pPr>
            <a:lnSpc>
              <a:spcPct val="100000"/>
            </a:lnSpc>
          </a:pPr>
          <a:endParaRPr lang="en-US">
            <a:latin typeface="Neue Haas Grotesk Text Pro" panose="020B0504020202020204" pitchFamily="34" charset="0"/>
          </a:endParaRPr>
        </a:p>
      </dgm:t>
    </dgm:pt>
    <dgm:pt modelId="{5595974D-AFEF-470B-B654-FF044AD547DC}" type="sibTrans" cxnId="{E1EC0039-E3B6-4376-B6A8-9D899843C65D}">
      <dgm:prSet/>
      <dgm:spPr/>
      <dgm:t>
        <a:bodyPr/>
        <a:lstStyle/>
        <a:p>
          <a:pPr>
            <a:lnSpc>
              <a:spcPct val="100000"/>
            </a:lnSpc>
          </a:pPr>
          <a:endParaRPr lang="en-US">
            <a:latin typeface="Neue Haas Grotesk Text Pro" panose="020B0504020202020204" pitchFamily="34" charset="0"/>
          </a:endParaRPr>
        </a:p>
      </dgm:t>
    </dgm:pt>
    <dgm:pt modelId="{2F0D1214-5FDD-4F62-B7FB-56074EAC29CF}" type="pres">
      <dgm:prSet presAssocID="{A771AB81-90EF-409A-B9C9-2592E1CE9DFA}" presName="Name0" presStyleCnt="0">
        <dgm:presLayoutVars>
          <dgm:dir/>
          <dgm:animLvl val="lvl"/>
          <dgm:resizeHandles val="exact"/>
        </dgm:presLayoutVars>
      </dgm:prSet>
      <dgm:spPr/>
    </dgm:pt>
    <dgm:pt modelId="{F698C2FD-017F-477D-94E8-A41A358FA6CB}" type="pres">
      <dgm:prSet presAssocID="{2A4973D0-99A8-4A44-80BA-D74BFC4E824A}" presName="linNode" presStyleCnt="0"/>
      <dgm:spPr/>
    </dgm:pt>
    <dgm:pt modelId="{EBC944E3-D40D-47A1-B8B6-8E8CEFE6F3CC}" type="pres">
      <dgm:prSet presAssocID="{2A4973D0-99A8-4A44-80BA-D74BFC4E824A}" presName="parentText" presStyleLbl="node1" presStyleIdx="0" presStyleCnt="4">
        <dgm:presLayoutVars>
          <dgm:chMax val="1"/>
          <dgm:bulletEnabled val="1"/>
        </dgm:presLayoutVars>
      </dgm:prSet>
      <dgm:spPr/>
    </dgm:pt>
    <dgm:pt modelId="{5B1CD3CF-06B8-4D60-B980-A7DF9B6357CD}" type="pres">
      <dgm:prSet presAssocID="{2A4973D0-99A8-4A44-80BA-D74BFC4E824A}" presName="descendantText" presStyleLbl="alignAccFollowNode1" presStyleIdx="0" presStyleCnt="4">
        <dgm:presLayoutVars>
          <dgm:bulletEnabled val="1"/>
        </dgm:presLayoutVars>
      </dgm:prSet>
      <dgm:spPr/>
    </dgm:pt>
    <dgm:pt modelId="{FDEFDE9F-3628-4634-B4CF-CCECCC5CDB48}" type="pres">
      <dgm:prSet presAssocID="{2383943C-0A44-445F-95DE-72B031CB86A0}" presName="sp" presStyleCnt="0"/>
      <dgm:spPr/>
    </dgm:pt>
    <dgm:pt modelId="{C2C17006-E813-4248-BCA7-5CB492522C7A}" type="pres">
      <dgm:prSet presAssocID="{B04AF503-AD1B-4667-AE69-0C1F33737E6E}" presName="linNode" presStyleCnt="0"/>
      <dgm:spPr/>
    </dgm:pt>
    <dgm:pt modelId="{91A52184-668D-4E9B-850F-CDCFE5ADFA60}" type="pres">
      <dgm:prSet presAssocID="{B04AF503-AD1B-4667-AE69-0C1F33737E6E}" presName="parentText" presStyleLbl="node1" presStyleIdx="1" presStyleCnt="4">
        <dgm:presLayoutVars>
          <dgm:chMax val="1"/>
          <dgm:bulletEnabled val="1"/>
        </dgm:presLayoutVars>
      </dgm:prSet>
      <dgm:spPr/>
    </dgm:pt>
    <dgm:pt modelId="{8BD1EA4F-92ED-4CE2-B5EB-73B70A085776}" type="pres">
      <dgm:prSet presAssocID="{B04AF503-AD1B-4667-AE69-0C1F33737E6E}" presName="descendantText" presStyleLbl="alignAccFollowNode1" presStyleIdx="1" presStyleCnt="4">
        <dgm:presLayoutVars>
          <dgm:bulletEnabled val="1"/>
        </dgm:presLayoutVars>
      </dgm:prSet>
      <dgm:spPr/>
    </dgm:pt>
    <dgm:pt modelId="{8A203074-A63D-4445-B784-B1FA2365AC65}" type="pres">
      <dgm:prSet presAssocID="{2C5D8203-2C02-4D3F-B1F1-0F3D07F24A67}" presName="sp" presStyleCnt="0"/>
      <dgm:spPr/>
    </dgm:pt>
    <dgm:pt modelId="{2444A823-18BC-4ADE-BD21-BF30A4E170C8}" type="pres">
      <dgm:prSet presAssocID="{1252C7F3-A78F-4A6B-906B-D40EC6D04963}" presName="linNode" presStyleCnt="0"/>
      <dgm:spPr/>
    </dgm:pt>
    <dgm:pt modelId="{9E6898D3-62D6-4B05-BE20-DDB4D2FB9D37}" type="pres">
      <dgm:prSet presAssocID="{1252C7F3-A78F-4A6B-906B-D40EC6D04963}" presName="parentText" presStyleLbl="node1" presStyleIdx="2" presStyleCnt="4">
        <dgm:presLayoutVars>
          <dgm:chMax val="1"/>
          <dgm:bulletEnabled val="1"/>
        </dgm:presLayoutVars>
      </dgm:prSet>
      <dgm:spPr/>
    </dgm:pt>
    <dgm:pt modelId="{FA270986-387C-4B67-964C-D97F0E160F95}" type="pres">
      <dgm:prSet presAssocID="{1252C7F3-A78F-4A6B-906B-D40EC6D04963}" presName="descendantText" presStyleLbl="alignAccFollowNode1" presStyleIdx="2" presStyleCnt="4">
        <dgm:presLayoutVars>
          <dgm:bulletEnabled val="1"/>
        </dgm:presLayoutVars>
      </dgm:prSet>
      <dgm:spPr/>
    </dgm:pt>
    <dgm:pt modelId="{DAACE29B-8AAD-49A0-9B2D-AA08B52627FD}" type="pres">
      <dgm:prSet presAssocID="{03EA8FBB-537A-45E0-9C38-80271483CFB2}" presName="sp" presStyleCnt="0"/>
      <dgm:spPr/>
    </dgm:pt>
    <dgm:pt modelId="{3B2320D6-2D73-483F-9BF0-265D091BA4DF}" type="pres">
      <dgm:prSet presAssocID="{83631A07-952C-4236-8F94-DDDFA81ABA0C}" presName="linNode" presStyleCnt="0"/>
      <dgm:spPr/>
    </dgm:pt>
    <dgm:pt modelId="{21710BAA-A55C-48B6-B1BB-09C6E615CAC4}" type="pres">
      <dgm:prSet presAssocID="{83631A07-952C-4236-8F94-DDDFA81ABA0C}" presName="parentText" presStyleLbl="node1" presStyleIdx="3" presStyleCnt="4">
        <dgm:presLayoutVars>
          <dgm:chMax val="1"/>
          <dgm:bulletEnabled val="1"/>
        </dgm:presLayoutVars>
      </dgm:prSet>
      <dgm:spPr/>
    </dgm:pt>
    <dgm:pt modelId="{40CC3179-68E3-4BB9-A3F8-B4F9069A6D76}" type="pres">
      <dgm:prSet presAssocID="{83631A07-952C-4236-8F94-DDDFA81ABA0C}" presName="descendantText" presStyleLbl="alignAccFollowNode1" presStyleIdx="3" presStyleCnt="4">
        <dgm:presLayoutVars>
          <dgm:bulletEnabled val="1"/>
        </dgm:presLayoutVars>
      </dgm:prSet>
      <dgm:spPr/>
    </dgm:pt>
  </dgm:ptLst>
  <dgm:cxnLst>
    <dgm:cxn modelId="{B3737608-649A-4546-A485-AE2589DD9315}" type="presOf" srcId="{F8768992-813B-4ADE-96BA-5B1F3BFC5BE8}" destId="{40CC3179-68E3-4BB9-A3F8-B4F9069A6D76}" srcOrd="0" destOrd="0" presId="urn:microsoft.com/office/officeart/2005/8/layout/vList5"/>
    <dgm:cxn modelId="{39D8091D-7FCE-425A-AA28-05303D910F7A}" type="presOf" srcId="{83631A07-952C-4236-8F94-DDDFA81ABA0C}" destId="{21710BAA-A55C-48B6-B1BB-09C6E615CAC4}" srcOrd="0" destOrd="0" presId="urn:microsoft.com/office/officeart/2005/8/layout/vList5"/>
    <dgm:cxn modelId="{E1EC0039-E3B6-4376-B6A8-9D899843C65D}" srcId="{83631A07-952C-4236-8F94-DDDFA81ABA0C}" destId="{F8768992-813B-4ADE-96BA-5B1F3BFC5BE8}" srcOrd="0" destOrd="0" parTransId="{4AB4436E-BF86-44A9-A533-D0DFD9E179A8}" sibTransId="{5595974D-AFEF-470B-B654-FF044AD547DC}"/>
    <dgm:cxn modelId="{619EBF5D-E4D8-4BEC-9123-78D5A41571DA}" type="presOf" srcId="{A771AB81-90EF-409A-B9C9-2592E1CE9DFA}" destId="{2F0D1214-5FDD-4F62-B7FB-56074EAC29CF}" srcOrd="0" destOrd="0" presId="urn:microsoft.com/office/officeart/2005/8/layout/vList5"/>
    <dgm:cxn modelId="{81E9F441-407F-4EB2-B88B-33F98A8D120E}" srcId="{A771AB81-90EF-409A-B9C9-2592E1CE9DFA}" destId="{B04AF503-AD1B-4667-AE69-0C1F33737E6E}" srcOrd="1" destOrd="0" parTransId="{B58E3B0C-DEDE-490B-B735-32E48F3DB02E}" sibTransId="{2C5D8203-2C02-4D3F-B1F1-0F3D07F24A67}"/>
    <dgm:cxn modelId="{8734E26B-9253-46BB-A3CB-7E4060AF8A74}" srcId="{2A4973D0-99A8-4A44-80BA-D74BFC4E824A}" destId="{5E6B2EC4-793A-4A51-9A4A-3761FCE6C12A}" srcOrd="0" destOrd="0" parTransId="{4AF7A89D-EA05-4E80-B6CF-669D69D37376}" sibTransId="{9D0D9183-7F03-434E-8A55-7975098905F9}"/>
    <dgm:cxn modelId="{C194C850-421A-4AA4-A7E3-1F310FF59557}" srcId="{A771AB81-90EF-409A-B9C9-2592E1CE9DFA}" destId="{83631A07-952C-4236-8F94-DDDFA81ABA0C}" srcOrd="3" destOrd="0" parTransId="{D952F56C-EEDE-44CC-9D4F-E09E0DAE4885}" sibTransId="{5BEDACDE-11F8-4C48-9FF8-E690618A8B99}"/>
    <dgm:cxn modelId="{EDFEAB8B-1891-4602-9E9B-6C79D68FC19B}" srcId="{B04AF503-AD1B-4667-AE69-0C1F33737E6E}" destId="{DA0E913E-4D9F-486C-A1C9-36A29C37FCAA}" srcOrd="0" destOrd="0" parTransId="{68A4EC82-DC41-425C-B505-28A49A688921}" sibTransId="{C7CF0F5D-A395-4F2D-9E38-D963C98F1845}"/>
    <dgm:cxn modelId="{3AAFA098-E302-41F7-B5F4-84E47D898309}" type="presOf" srcId="{1252C7F3-A78F-4A6B-906B-D40EC6D04963}" destId="{9E6898D3-62D6-4B05-BE20-DDB4D2FB9D37}" srcOrd="0" destOrd="0" presId="urn:microsoft.com/office/officeart/2005/8/layout/vList5"/>
    <dgm:cxn modelId="{7DBE519E-EDD2-4E4E-9D21-A411B1C77C13}" type="presOf" srcId="{5E6B2EC4-793A-4A51-9A4A-3761FCE6C12A}" destId="{5B1CD3CF-06B8-4D60-B980-A7DF9B6357CD}" srcOrd="0" destOrd="0" presId="urn:microsoft.com/office/officeart/2005/8/layout/vList5"/>
    <dgm:cxn modelId="{C6F333A2-B760-4D38-BFFE-2A8F9A043B72}" srcId="{A771AB81-90EF-409A-B9C9-2592E1CE9DFA}" destId="{2A4973D0-99A8-4A44-80BA-D74BFC4E824A}" srcOrd="0" destOrd="0" parTransId="{0F6D0CA3-EB38-4D74-B335-6ECC5CD86EDB}" sibTransId="{2383943C-0A44-445F-95DE-72B031CB86A0}"/>
    <dgm:cxn modelId="{0A0CFFA3-923F-452E-8BC8-E562FD4B6940}" type="presOf" srcId="{B04AF503-AD1B-4667-AE69-0C1F33737E6E}" destId="{91A52184-668D-4E9B-850F-CDCFE5ADFA60}" srcOrd="0" destOrd="0" presId="urn:microsoft.com/office/officeart/2005/8/layout/vList5"/>
    <dgm:cxn modelId="{291D16AC-12C0-41E9-A80D-0DDEC37EF12A}" srcId="{A771AB81-90EF-409A-B9C9-2592E1CE9DFA}" destId="{1252C7F3-A78F-4A6B-906B-D40EC6D04963}" srcOrd="2" destOrd="0" parTransId="{47CA0572-8BFD-4093-860A-6FDB27D08228}" sibTransId="{03EA8FBB-537A-45E0-9C38-80271483CFB2}"/>
    <dgm:cxn modelId="{F0E392C5-441F-4271-A41E-DAD14E7F366D}" type="presOf" srcId="{B5586B8D-AECF-4360-B797-36E76CA0F675}" destId="{FA270986-387C-4B67-964C-D97F0E160F95}" srcOrd="0" destOrd="0" presId="urn:microsoft.com/office/officeart/2005/8/layout/vList5"/>
    <dgm:cxn modelId="{640E7DD1-40DE-45ED-BEA8-263F2737DE64}" type="presOf" srcId="{2A4973D0-99A8-4A44-80BA-D74BFC4E824A}" destId="{EBC944E3-D40D-47A1-B8B6-8E8CEFE6F3CC}" srcOrd="0" destOrd="0" presId="urn:microsoft.com/office/officeart/2005/8/layout/vList5"/>
    <dgm:cxn modelId="{8C5390F3-B0EB-43C7-9AE6-AADA6CFF6EC1}" type="presOf" srcId="{DA0E913E-4D9F-486C-A1C9-36A29C37FCAA}" destId="{8BD1EA4F-92ED-4CE2-B5EB-73B70A085776}" srcOrd="0" destOrd="0" presId="urn:microsoft.com/office/officeart/2005/8/layout/vList5"/>
    <dgm:cxn modelId="{E275B3F5-7393-4A70-A8F1-F97B833A5CBD}" srcId="{1252C7F3-A78F-4A6B-906B-D40EC6D04963}" destId="{B5586B8D-AECF-4360-B797-36E76CA0F675}" srcOrd="0" destOrd="0" parTransId="{2219BE11-4527-45DE-9744-6B5B8D57DF5C}" sibTransId="{E60FB315-971B-4A9D-B325-3E3348CB00B7}"/>
    <dgm:cxn modelId="{A11D187B-AC70-4D98-BEB5-4FD962ED6CBF}" type="presParOf" srcId="{2F0D1214-5FDD-4F62-B7FB-56074EAC29CF}" destId="{F698C2FD-017F-477D-94E8-A41A358FA6CB}" srcOrd="0" destOrd="0" presId="urn:microsoft.com/office/officeart/2005/8/layout/vList5"/>
    <dgm:cxn modelId="{D4BB9EFA-EB4F-4713-876C-37F5751F9F7B}" type="presParOf" srcId="{F698C2FD-017F-477D-94E8-A41A358FA6CB}" destId="{EBC944E3-D40D-47A1-B8B6-8E8CEFE6F3CC}" srcOrd="0" destOrd="0" presId="urn:microsoft.com/office/officeart/2005/8/layout/vList5"/>
    <dgm:cxn modelId="{52B113DA-436E-40EB-8ACC-86F7044E6B3F}" type="presParOf" srcId="{F698C2FD-017F-477D-94E8-A41A358FA6CB}" destId="{5B1CD3CF-06B8-4D60-B980-A7DF9B6357CD}" srcOrd="1" destOrd="0" presId="urn:microsoft.com/office/officeart/2005/8/layout/vList5"/>
    <dgm:cxn modelId="{B906EE63-0661-4EAF-9B53-E547621E2881}" type="presParOf" srcId="{2F0D1214-5FDD-4F62-B7FB-56074EAC29CF}" destId="{FDEFDE9F-3628-4634-B4CF-CCECCC5CDB48}" srcOrd="1" destOrd="0" presId="urn:microsoft.com/office/officeart/2005/8/layout/vList5"/>
    <dgm:cxn modelId="{EFA48791-108B-4088-ABF5-CF7BC8D1E9B3}" type="presParOf" srcId="{2F0D1214-5FDD-4F62-B7FB-56074EAC29CF}" destId="{C2C17006-E813-4248-BCA7-5CB492522C7A}" srcOrd="2" destOrd="0" presId="urn:microsoft.com/office/officeart/2005/8/layout/vList5"/>
    <dgm:cxn modelId="{92F895BC-0D04-499E-B80C-E04EC1E7665E}" type="presParOf" srcId="{C2C17006-E813-4248-BCA7-5CB492522C7A}" destId="{91A52184-668D-4E9B-850F-CDCFE5ADFA60}" srcOrd="0" destOrd="0" presId="urn:microsoft.com/office/officeart/2005/8/layout/vList5"/>
    <dgm:cxn modelId="{F47EAD61-6CDE-4C70-8B49-EEA4BBB5AF36}" type="presParOf" srcId="{C2C17006-E813-4248-BCA7-5CB492522C7A}" destId="{8BD1EA4F-92ED-4CE2-B5EB-73B70A085776}" srcOrd="1" destOrd="0" presId="urn:microsoft.com/office/officeart/2005/8/layout/vList5"/>
    <dgm:cxn modelId="{B5F84D79-C185-4A14-94A5-EEEE98AFB582}" type="presParOf" srcId="{2F0D1214-5FDD-4F62-B7FB-56074EAC29CF}" destId="{8A203074-A63D-4445-B784-B1FA2365AC65}" srcOrd="3" destOrd="0" presId="urn:microsoft.com/office/officeart/2005/8/layout/vList5"/>
    <dgm:cxn modelId="{E906EAD5-0ADF-441B-8F2D-1CDFCCF83B6E}" type="presParOf" srcId="{2F0D1214-5FDD-4F62-B7FB-56074EAC29CF}" destId="{2444A823-18BC-4ADE-BD21-BF30A4E170C8}" srcOrd="4" destOrd="0" presId="urn:microsoft.com/office/officeart/2005/8/layout/vList5"/>
    <dgm:cxn modelId="{7B68BEEF-69FD-4364-A5BF-96D8BADEF6AA}" type="presParOf" srcId="{2444A823-18BC-4ADE-BD21-BF30A4E170C8}" destId="{9E6898D3-62D6-4B05-BE20-DDB4D2FB9D37}" srcOrd="0" destOrd="0" presId="urn:microsoft.com/office/officeart/2005/8/layout/vList5"/>
    <dgm:cxn modelId="{2AC7B704-3989-465C-B950-B44AD4ECEA8E}" type="presParOf" srcId="{2444A823-18BC-4ADE-BD21-BF30A4E170C8}" destId="{FA270986-387C-4B67-964C-D97F0E160F95}" srcOrd="1" destOrd="0" presId="urn:microsoft.com/office/officeart/2005/8/layout/vList5"/>
    <dgm:cxn modelId="{1BA1F270-CB3E-40FE-A8B8-00070A6DA064}" type="presParOf" srcId="{2F0D1214-5FDD-4F62-B7FB-56074EAC29CF}" destId="{DAACE29B-8AAD-49A0-9B2D-AA08B52627FD}" srcOrd="5" destOrd="0" presId="urn:microsoft.com/office/officeart/2005/8/layout/vList5"/>
    <dgm:cxn modelId="{92BD290D-B4C9-41F8-ADED-470DEA3F45AC}" type="presParOf" srcId="{2F0D1214-5FDD-4F62-B7FB-56074EAC29CF}" destId="{3B2320D6-2D73-483F-9BF0-265D091BA4DF}" srcOrd="6" destOrd="0" presId="urn:microsoft.com/office/officeart/2005/8/layout/vList5"/>
    <dgm:cxn modelId="{A554FD02-BCFE-4C28-898A-549FC01CF48D}" type="presParOf" srcId="{3B2320D6-2D73-483F-9BF0-265D091BA4DF}" destId="{21710BAA-A55C-48B6-B1BB-09C6E615CAC4}" srcOrd="0" destOrd="0" presId="urn:microsoft.com/office/officeart/2005/8/layout/vList5"/>
    <dgm:cxn modelId="{4093D226-014D-4D2C-9BE9-1EE91B5F8F4E}" type="presParOf" srcId="{3B2320D6-2D73-483F-9BF0-265D091BA4DF}" destId="{40CC3179-68E3-4BB9-A3F8-B4F9069A6D7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0297CC9-2487-4855-B20F-E79D52DE4153}" type="doc">
      <dgm:prSet loTypeId="urn:microsoft.com/office/officeart/2016/7/layout/LinearBlockProcessNumbered" loCatId="process" qsTypeId="urn:microsoft.com/office/officeart/2005/8/quickstyle/simple2" qsCatId="simple" csTypeId="urn:microsoft.com/office/officeart/2005/8/colors/colorful1" csCatId="colorful" phldr="1"/>
      <dgm:spPr/>
      <dgm:t>
        <a:bodyPr/>
        <a:lstStyle/>
        <a:p>
          <a:endParaRPr lang="en-US"/>
        </a:p>
      </dgm:t>
    </dgm:pt>
    <dgm:pt modelId="{317B5050-E41F-41F8-9CB7-0C6DBA03FFCE}">
      <dgm:prSet/>
      <dgm:spPr>
        <a:solidFill>
          <a:srgbClr val="A74B40"/>
        </a:solidFill>
        <a:ln>
          <a:solidFill>
            <a:srgbClr val="A74B40"/>
          </a:solidFill>
        </a:ln>
      </dgm:spPr>
      <dgm:t>
        <a:bodyPr/>
        <a:lstStyle/>
        <a:p>
          <a:pPr>
            <a:defRPr cap="all"/>
          </a:pPr>
          <a:r>
            <a:rPr lang="en-US" cap="none" baseline="0" dirty="0">
              <a:latin typeface="Neue Haas Grotesk Text Pro" panose="020B0504020202020204" pitchFamily="34" charset="0"/>
            </a:rPr>
            <a:t>Describe your recruiting efforts</a:t>
          </a:r>
        </a:p>
      </dgm:t>
    </dgm:pt>
    <dgm:pt modelId="{3E14ABE1-FB88-49E5-9943-D0B1959FEFB3}" type="parTrans" cxnId="{8DD80521-AB0B-4A3F-B531-177061F4A7E2}">
      <dgm:prSet/>
      <dgm:spPr/>
      <dgm:t>
        <a:bodyPr/>
        <a:lstStyle/>
        <a:p>
          <a:endParaRPr lang="en-US">
            <a:latin typeface="Neue Haas Grotesk Text Pro" panose="020B0504020202020204" pitchFamily="34" charset="0"/>
          </a:endParaRPr>
        </a:p>
      </dgm:t>
    </dgm:pt>
    <dgm:pt modelId="{D4078C03-37A8-471E-8179-148DF4541160}" type="sibTrans" cxnId="{8DD80521-AB0B-4A3F-B531-177061F4A7E2}">
      <dgm:prSet phldrT="01"/>
      <dgm:spPr/>
      <dgm:t>
        <a:bodyPr/>
        <a:lstStyle/>
        <a:p>
          <a:r>
            <a:rPr lang="en-US" dirty="0">
              <a:latin typeface="Neue Haas Grotesk Text Pro" panose="020B0504020202020204" pitchFamily="34" charset="0"/>
            </a:rPr>
            <a:t>1</a:t>
          </a:r>
        </a:p>
      </dgm:t>
    </dgm:pt>
    <dgm:pt modelId="{92B803E8-D60C-4FBB-9E64-029E1B03A482}">
      <dgm:prSet/>
      <dgm:spPr>
        <a:solidFill>
          <a:srgbClr val="9F9A3F"/>
        </a:solidFill>
        <a:ln>
          <a:solidFill>
            <a:srgbClr val="9F9A3F"/>
          </a:solidFill>
        </a:ln>
      </dgm:spPr>
      <dgm:t>
        <a:bodyPr/>
        <a:lstStyle/>
        <a:p>
          <a:pPr>
            <a:defRPr cap="all"/>
          </a:pPr>
          <a:r>
            <a:rPr lang="en-US" cap="none" baseline="0" dirty="0">
              <a:latin typeface="Neue Haas Grotesk Text Pro" panose="020B0504020202020204" pitchFamily="34" charset="0"/>
            </a:rPr>
            <a:t>Explain how the recruiting efforts reflect your program's mission</a:t>
          </a:r>
        </a:p>
      </dgm:t>
    </dgm:pt>
    <dgm:pt modelId="{F8E66E2E-357C-476C-9DC7-BEA9C442FCF4}" type="parTrans" cxnId="{05BA4728-09D4-43FA-B5CB-C5697621ABBA}">
      <dgm:prSet/>
      <dgm:spPr/>
      <dgm:t>
        <a:bodyPr/>
        <a:lstStyle/>
        <a:p>
          <a:endParaRPr lang="en-US">
            <a:latin typeface="Neue Haas Grotesk Text Pro" panose="020B0504020202020204" pitchFamily="34" charset="0"/>
          </a:endParaRPr>
        </a:p>
      </dgm:t>
    </dgm:pt>
    <dgm:pt modelId="{500C6B65-1FFD-45DF-B58D-5FECA3E8A8BF}" type="sibTrans" cxnId="{05BA4728-09D4-43FA-B5CB-C5697621ABBA}">
      <dgm:prSet phldrT="02"/>
      <dgm:spPr/>
      <dgm:t>
        <a:bodyPr/>
        <a:lstStyle/>
        <a:p>
          <a:r>
            <a:rPr lang="en-US" dirty="0">
              <a:latin typeface="Neue Haas Grotesk Text Pro" panose="020B0504020202020204" pitchFamily="34" charset="0"/>
            </a:rPr>
            <a:t>2</a:t>
          </a:r>
        </a:p>
      </dgm:t>
    </dgm:pt>
    <dgm:pt modelId="{C50AFCAE-B38E-48E4-8FA1-F1056EBBC2DF}">
      <dgm:prSet/>
      <dgm:spPr>
        <a:solidFill>
          <a:srgbClr val="609549"/>
        </a:solidFill>
        <a:ln>
          <a:solidFill>
            <a:srgbClr val="609549"/>
          </a:solidFill>
        </a:ln>
      </dgm:spPr>
      <dgm:t>
        <a:bodyPr/>
        <a:lstStyle/>
        <a:p>
          <a:pPr>
            <a:defRPr cap="all"/>
          </a:pPr>
          <a:r>
            <a:rPr lang="en-US" cap="none" baseline="0" dirty="0">
              <a:latin typeface="Neue Haas Grotesk Text Pro" panose="020B0504020202020204" pitchFamily="34" charset="0"/>
            </a:rPr>
            <a:t>Demonstrate that your program communicates the cost of obtaining the degree</a:t>
          </a:r>
        </a:p>
      </dgm:t>
    </dgm:pt>
    <dgm:pt modelId="{DD48F2E2-2A74-4FF9-94B2-7E14688F6F85}" type="parTrans" cxnId="{23F8642E-17FA-48FA-8DF1-68325735CF7D}">
      <dgm:prSet/>
      <dgm:spPr/>
      <dgm:t>
        <a:bodyPr/>
        <a:lstStyle/>
        <a:p>
          <a:endParaRPr lang="en-US">
            <a:latin typeface="Neue Haas Grotesk Text Pro" panose="020B0504020202020204" pitchFamily="34" charset="0"/>
          </a:endParaRPr>
        </a:p>
      </dgm:t>
    </dgm:pt>
    <dgm:pt modelId="{58618B46-AEF4-4E4E-8C9F-F86815964041}" type="sibTrans" cxnId="{23F8642E-17FA-48FA-8DF1-68325735CF7D}">
      <dgm:prSet phldrT="03"/>
      <dgm:spPr/>
      <dgm:t>
        <a:bodyPr/>
        <a:lstStyle/>
        <a:p>
          <a:r>
            <a:rPr lang="en-US" dirty="0">
              <a:latin typeface="Neue Haas Grotesk Text Pro" panose="020B0504020202020204" pitchFamily="34" charset="0"/>
            </a:rPr>
            <a:t>3</a:t>
          </a:r>
        </a:p>
      </dgm:t>
    </dgm:pt>
    <dgm:pt modelId="{82628092-3442-48A6-901B-BBC7DE386B1C}" type="pres">
      <dgm:prSet presAssocID="{D0297CC9-2487-4855-B20F-E79D52DE4153}" presName="Name0" presStyleCnt="0">
        <dgm:presLayoutVars>
          <dgm:animLvl val="lvl"/>
          <dgm:resizeHandles val="exact"/>
        </dgm:presLayoutVars>
      </dgm:prSet>
      <dgm:spPr/>
    </dgm:pt>
    <dgm:pt modelId="{9427989D-B350-4144-9644-4DD67E74528D}" type="pres">
      <dgm:prSet presAssocID="{317B5050-E41F-41F8-9CB7-0C6DBA03FFCE}" presName="compositeNode" presStyleCnt="0">
        <dgm:presLayoutVars>
          <dgm:bulletEnabled val="1"/>
        </dgm:presLayoutVars>
      </dgm:prSet>
      <dgm:spPr/>
    </dgm:pt>
    <dgm:pt modelId="{691F919C-9FD4-44C1-97BA-1BBF243F6F9F}" type="pres">
      <dgm:prSet presAssocID="{317B5050-E41F-41F8-9CB7-0C6DBA03FFCE}" presName="bgRect" presStyleLbl="alignNode1" presStyleIdx="0" presStyleCnt="3"/>
      <dgm:spPr/>
    </dgm:pt>
    <dgm:pt modelId="{CF21B993-EB6E-469F-A786-3602000C4C37}" type="pres">
      <dgm:prSet presAssocID="{D4078C03-37A8-471E-8179-148DF4541160}" presName="sibTransNodeRect" presStyleLbl="alignNode1" presStyleIdx="0" presStyleCnt="3">
        <dgm:presLayoutVars>
          <dgm:chMax val="0"/>
          <dgm:bulletEnabled val="1"/>
        </dgm:presLayoutVars>
      </dgm:prSet>
      <dgm:spPr/>
    </dgm:pt>
    <dgm:pt modelId="{6B4BB9E8-E787-4ABD-A6FD-355C4DD9FD27}" type="pres">
      <dgm:prSet presAssocID="{317B5050-E41F-41F8-9CB7-0C6DBA03FFCE}" presName="nodeRect" presStyleLbl="alignNode1" presStyleIdx="0" presStyleCnt="3">
        <dgm:presLayoutVars>
          <dgm:bulletEnabled val="1"/>
        </dgm:presLayoutVars>
      </dgm:prSet>
      <dgm:spPr/>
    </dgm:pt>
    <dgm:pt modelId="{61EEC8D4-CEEB-4D95-AEE0-1E8D6BDA3FAC}" type="pres">
      <dgm:prSet presAssocID="{D4078C03-37A8-471E-8179-148DF4541160}" presName="sibTrans" presStyleCnt="0"/>
      <dgm:spPr/>
    </dgm:pt>
    <dgm:pt modelId="{AAD6407F-90AC-4628-8505-87B6EF77F8AD}" type="pres">
      <dgm:prSet presAssocID="{92B803E8-D60C-4FBB-9E64-029E1B03A482}" presName="compositeNode" presStyleCnt="0">
        <dgm:presLayoutVars>
          <dgm:bulletEnabled val="1"/>
        </dgm:presLayoutVars>
      </dgm:prSet>
      <dgm:spPr/>
    </dgm:pt>
    <dgm:pt modelId="{015CDB82-6C76-401D-97FC-7279BB09896D}" type="pres">
      <dgm:prSet presAssocID="{92B803E8-D60C-4FBB-9E64-029E1B03A482}" presName="bgRect" presStyleLbl="alignNode1" presStyleIdx="1" presStyleCnt="3"/>
      <dgm:spPr/>
    </dgm:pt>
    <dgm:pt modelId="{A29700A5-EB32-44FD-B83D-7208A00BDD41}" type="pres">
      <dgm:prSet presAssocID="{500C6B65-1FFD-45DF-B58D-5FECA3E8A8BF}" presName="sibTransNodeRect" presStyleLbl="alignNode1" presStyleIdx="1" presStyleCnt="3">
        <dgm:presLayoutVars>
          <dgm:chMax val="0"/>
          <dgm:bulletEnabled val="1"/>
        </dgm:presLayoutVars>
      </dgm:prSet>
      <dgm:spPr/>
    </dgm:pt>
    <dgm:pt modelId="{85CC149F-C830-4F2B-85F1-B01604CB64E4}" type="pres">
      <dgm:prSet presAssocID="{92B803E8-D60C-4FBB-9E64-029E1B03A482}" presName="nodeRect" presStyleLbl="alignNode1" presStyleIdx="1" presStyleCnt="3">
        <dgm:presLayoutVars>
          <dgm:bulletEnabled val="1"/>
        </dgm:presLayoutVars>
      </dgm:prSet>
      <dgm:spPr/>
    </dgm:pt>
    <dgm:pt modelId="{C8B8DF9E-AB8C-4B2B-B172-0B7677B9F268}" type="pres">
      <dgm:prSet presAssocID="{500C6B65-1FFD-45DF-B58D-5FECA3E8A8BF}" presName="sibTrans" presStyleCnt="0"/>
      <dgm:spPr/>
    </dgm:pt>
    <dgm:pt modelId="{D0A02731-66BD-42D7-9C1D-A97341EAC2BE}" type="pres">
      <dgm:prSet presAssocID="{C50AFCAE-B38E-48E4-8FA1-F1056EBBC2DF}" presName="compositeNode" presStyleCnt="0">
        <dgm:presLayoutVars>
          <dgm:bulletEnabled val="1"/>
        </dgm:presLayoutVars>
      </dgm:prSet>
      <dgm:spPr/>
    </dgm:pt>
    <dgm:pt modelId="{D6551383-46F3-4823-9EC0-5493B8029F4F}" type="pres">
      <dgm:prSet presAssocID="{C50AFCAE-B38E-48E4-8FA1-F1056EBBC2DF}" presName="bgRect" presStyleLbl="alignNode1" presStyleIdx="2" presStyleCnt="3"/>
      <dgm:spPr/>
    </dgm:pt>
    <dgm:pt modelId="{4F1241C5-EFE0-4C2C-B04A-DD0518B0145D}" type="pres">
      <dgm:prSet presAssocID="{58618B46-AEF4-4E4E-8C9F-F86815964041}" presName="sibTransNodeRect" presStyleLbl="alignNode1" presStyleIdx="2" presStyleCnt="3">
        <dgm:presLayoutVars>
          <dgm:chMax val="0"/>
          <dgm:bulletEnabled val="1"/>
        </dgm:presLayoutVars>
      </dgm:prSet>
      <dgm:spPr/>
    </dgm:pt>
    <dgm:pt modelId="{D2445C47-072B-4E07-BD2D-B596D797FF84}" type="pres">
      <dgm:prSet presAssocID="{C50AFCAE-B38E-48E4-8FA1-F1056EBBC2DF}" presName="nodeRect" presStyleLbl="alignNode1" presStyleIdx="2" presStyleCnt="3">
        <dgm:presLayoutVars>
          <dgm:bulletEnabled val="1"/>
        </dgm:presLayoutVars>
      </dgm:prSet>
      <dgm:spPr/>
    </dgm:pt>
  </dgm:ptLst>
  <dgm:cxnLst>
    <dgm:cxn modelId="{8DD80521-AB0B-4A3F-B531-177061F4A7E2}" srcId="{D0297CC9-2487-4855-B20F-E79D52DE4153}" destId="{317B5050-E41F-41F8-9CB7-0C6DBA03FFCE}" srcOrd="0" destOrd="0" parTransId="{3E14ABE1-FB88-49E5-9943-D0B1959FEFB3}" sibTransId="{D4078C03-37A8-471E-8179-148DF4541160}"/>
    <dgm:cxn modelId="{40649D22-941C-4DA6-992A-32D217DAA210}" type="presOf" srcId="{92B803E8-D60C-4FBB-9E64-029E1B03A482}" destId="{85CC149F-C830-4F2B-85F1-B01604CB64E4}" srcOrd="1" destOrd="0" presId="urn:microsoft.com/office/officeart/2016/7/layout/LinearBlockProcessNumbered"/>
    <dgm:cxn modelId="{82F14524-894F-4C48-A838-471B8A91A7ED}" type="presOf" srcId="{C50AFCAE-B38E-48E4-8FA1-F1056EBBC2DF}" destId="{D2445C47-072B-4E07-BD2D-B596D797FF84}" srcOrd="1" destOrd="0" presId="urn:microsoft.com/office/officeart/2016/7/layout/LinearBlockProcessNumbered"/>
    <dgm:cxn modelId="{05BA4728-09D4-43FA-B5CB-C5697621ABBA}" srcId="{D0297CC9-2487-4855-B20F-E79D52DE4153}" destId="{92B803E8-D60C-4FBB-9E64-029E1B03A482}" srcOrd="1" destOrd="0" parTransId="{F8E66E2E-357C-476C-9DC7-BEA9C442FCF4}" sibTransId="{500C6B65-1FFD-45DF-B58D-5FECA3E8A8BF}"/>
    <dgm:cxn modelId="{5BD01F2B-DDF2-47C1-A2C5-2BB6F88FAE77}" type="presOf" srcId="{317B5050-E41F-41F8-9CB7-0C6DBA03FFCE}" destId="{691F919C-9FD4-44C1-97BA-1BBF243F6F9F}" srcOrd="0" destOrd="0" presId="urn:microsoft.com/office/officeart/2016/7/layout/LinearBlockProcessNumbered"/>
    <dgm:cxn modelId="{23F8642E-17FA-48FA-8DF1-68325735CF7D}" srcId="{D0297CC9-2487-4855-B20F-E79D52DE4153}" destId="{C50AFCAE-B38E-48E4-8FA1-F1056EBBC2DF}" srcOrd="2" destOrd="0" parTransId="{DD48F2E2-2A74-4FF9-94B2-7E14688F6F85}" sibTransId="{58618B46-AEF4-4E4E-8C9F-F86815964041}"/>
    <dgm:cxn modelId="{163A964C-BC54-4E3E-BAA8-A4FB510E87EA}" type="presOf" srcId="{92B803E8-D60C-4FBB-9E64-029E1B03A482}" destId="{015CDB82-6C76-401D-97FC-7279BB09896D}" srcOrd="0" destOrd="0" presId="urn:microsoft.com/office/officeart/2016/7/layout/LinearBlockProcessNumbered"/>
    <dgm:cxn modelId="{FCFCF69E-E5B6-4281-8FC6-94E0AC072255}" type="presOf" srcId="{58618B46-AEF4-4E4E-8C9F-F86815964041}" destId="{4F1241C5-EFE0-4C2C-B04A-DD0518B0145D}" srcOrd="0" destOrd="0" presId="urn:microsoft.com/office/officeart/2016/7/layout/LinearBlockProcessNumbered"/>
    <dgm:cxn modelId="{520B05A1-BFD5-4DF0-974C-D745A8053E0C}" type="presOf" srcId="{500C6B65-1FFD-45DF-B58D-5FECA3E8A8BF}" destId="{A29700A5-EB32-44FD-B83D-7208A00BDD41}" srcOrd="0" destOrd="0" presId="urn:microsoft.com/office/officeart/2016/7/layout/LinearBlockProcessNumbered"/>
    <dgm:cxn modelId="{CD53E3A3-0EDD-4CE0-8F6D-7961D2474769}" type="presOf" srcId="{317B5050-E41F-41F8-9CB7-0C6DBA03FFCE}" destId="{6B4BB9E8-E787-4ABD-A6FD-355C4DD9FD27}" srcOrd="1" destOrd="0" presId="urn:microsoft.com/office/officeart/2016/7/layout/LinearBlockProcessNumbered"/>
    <dgm:cxn modelId="{8878A9D0-BB5F-4C3E-A952-62CBE8DAAA70}" type="presOf" srcId="{D4078C03-37A8-471E-8179-148DF4541160}" destId="{CF21B993-EB6E-469F-A786-3602000C4C37}" srcOrd="0" destOrd="0" presId="urn:microsoft.com/office/officeart/2016/7/layout/LinearBlockProcessNumbered"/>
    <dgm:cxn modelId="{2D81A4D1-6395-483F-B74D-15495D0B9541}" type="presOf" srcId="{C50AFCAE-B38E-48E4-8FA1-F1056EBBC2DF}" destId="{D6551383-46F3-4823-9EC0-5493B8029F4F}" srcOrd="0" destOrd="0" presId="urn:microsoft.com/office/officeart/2016/7/layout/LinearBlockProcessNumbered"/>
    <dgm:cxn modelId="{2E8D67DE-C11B-4DEF-B7A1-759A97F640A0}" type="presOf" srcId="{D0297CC9-2487-4855-B20F-E79D52DE4153}" destId="{82628092-3442-48A6-901B-BBC7DE386B1C}" srcOrd="0" destOrd="0" presId="urn:microsoft.com/office/officeart/2016/7/layout/LinearBlockProcessNumbered"/>
    <dgm:cxn modelId="{51709500-33E6-478F-B028-F6642FC3869F}" type="presParOf" srcId="{82628092-3442-48A6-901B-BBC7DE386B1C}" destId="{9427989D-B350-4144-9644-4DD67E74528D}" srcOrd="0" destOrd="0" presId="urn:microsoft.com/office/officeart/2016/7/layout/LinearBlockProcessNumbered"/>
    <dgm:cxn modelId="{73D70868-A378-4D1C-86AC-BD12745650CE}" type="presParOf" srcId="{9427989D-B350-4144-9644-4DD67E74528D}" destId="{691F919C-9FD4-44C1-97BA-1BBF243F6F9F}" srcOrd="0" destOrd="0" presId="urn:microsoft.com/office/officeart/2016/7/layout/LinearBlockProcessNumbered"/>
    <dgm:cxn modelId="{99CA9BB6-3F0B-4FE3-A47C-22BDEC55054B}" type="presParOf" srcId="{9427989D-B350-4144-9644-4DD67E74528D}" destId="{CF21B993-EB6E-469F-A786-3602000C4C37}" srcOrd="1" destOrd="0" presId="urn:microsoft.com/office/officeart/2016/7/layout/LinearBlockProcessNumbered"/>
    <dgm:cxn modelId="{02209D7B-1886-412E-A5CB-DBBB386BD17D}" type="presParOf" srcId="{9427989D-B350-4144-9644-4DD67E74528D}" destId="{6B4BB9E8-E787-4ABD-A6FD-355C4DD9FD27}" srcOrd="2" destOrd="0" presId="urn:microsoft.com/office/officeart/2016/7/layout/LinearBlockProcessNumbered"/>
    <dgm:cxn modelId="{8FBE009A-101B-4D2E-9F88-1A439CB175CA}" type="presParOf" srcId="{82628092-3442-48A6-901B-BBC7DE386B1C}" destId="{61EEC8D4-CEEB-4D95-AEE0-1E8D6BDA3FAC}" srcOrd="1" destOrd="0" presId="urn:microsoft.com/office/officeart/2016/7/layout/LinearBlockProcessNumbered"/>
    <dgm:cxn modelId="{A811436F-F7EE-456C-8C78-422AA6EF16AA}" type="presParOf" srcId="{82628092-3442-48A6-901B-BBC7DE386B1C}" destId="{AAD6407F-90AC-4628-8505-87B6EF77F8AD}" srcOrd="2" destOrd="0" presId="urn:microsoft.com/office/officeart/2016/7/layout/LinearBlockProcessNumbered"/>
    <dgm:cxn modelId="{D124D12E-D15C-4A41-AD08-845637CC71C9}" type="presParOf" srcId="{AAD6407F-90AC-4628-8505-87B6EF77F8AD}" destId="{015CDB82-6C76-401D-97FC-7279BB09896D}" srcOrd="0" destOrd="0" presId="urn:microsoft.com/office/officeart/2016/7/layout/LinearBlockProcessNumbered"/>
    <dgm:cxn modelId="{457C15FB-8606-4D46-BB5A-8190E0D39B12}" type="presParOf" srcId="{AAD6407F-90AC-4628-8505-87B6EF77F8AD}" destId="{A29700A5-EB32-44FD-B83D-7208A00BDD41}" srcOrd="1" destOrd="0" presId="urn:microsoft.com/office/officeart/2016/7/layout/LinearBlockProcessNumbered"/>
    <dgm:cxn modelId="{FD02010F-E280-47DB-962C-0BC0BE7BB08D}" type="presParOf" srcId="{AAD6407F-90AC-4628-8505-87B6EF77F8AD}" destId="{85CC149F-C830-4F2B-85F1-B01604CB64E4}" srcOrd="2" destOrd="0" presId="urn:microsoft.com/office/officeart/2016/7/layout/LinearBlockProcessNumbered"/>
    <dgm:cxn modelId="{EE8FBBC4-1BD2-46B8-BD02-20C42353320F}" type="presParOf" srcId="{82628092-3442-48A6-901B-BBC7DE386B1C}" destId="{C8B8DF9E-AB8C-4B2B-B172-0B7677B9F268}" srcOrd="3" destOrd="0" presId="urn:microsoft.com/office/officeart/2016/7/layout/LinearBlockProcessNumbered"/>
    <dgm:cxn modelId="{F3152321-39EF-44D0-9BAC-131212545995}" type="presParOf" srcId="{82628092-3442-48A6-901B-BBC7DE386B1C}" destId="{D0A02731-66BD-42D7-9C1D-A97341EAC2BE}" srcOrd="4" destOrd="0" presId="urn:microsoft.com/office/officeart/2016/7/layout/LinearBlockProcessNumbered"/>
    <dgm:cxn modelId="{F294D2A9-A07E-4328-9F1F-EA4F0736EB17}" type="presParOf" srcId="{D0A02731-66BD-42D7-9C1D-A97341EAC2BE}" destId="{D6551383-46F3-4823-9EC0-5493B8029F4F}" srcOrd="0" destOrd="0" presId="urn:microsoft.com/office/officeart/2016/7/layout/LinearBlockProcessNumbered"/>
    <dgm:cxn modelId="{8CA4B0B0-6729-439C-90EB-C728904F20A5}" type="presParOf" srcId="{D0A02731-66BD-42D7-9C1D-A97341EAC2BE}" destId="{4F1241C5-EFE0-4C2C-B04A-DD0518B0145D}" srcOrd="1" destOrd="0" presId="urn:microsoft.com/office/officeart/2016/7/layout/LinearBlockProcessNumbered"/>
    <dgm:cxn modelId="{00428A18-77FF-4796-81D2-AF689531B0F2}" type="presParOf" srcId="{D0A02731-66BD-42D7-9C1D-A97341EAC2BE}" destId="{D2445C47-072B-4E07-BD2D-B596D797FF84}"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52CB0CB-2662-4859-B7F9-77F89BD47533}"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B13C110C-34AD-4F77-9F71-C026AF23B983}">
      <dgm:prSet/>
      <dgm:spPr/>
      <dgm:t>
        <a:bodyPr/>
        <a:lstStyle/>
        <a:p>
          <a:pPr>
            <a:lnSpc>
              <a:spcPct val="100000"/>
            </a:lnSpc>
          </a:pPr>
          <a:r>
            <a:rPr lang="en-US" dirty="0">
              <a:latin typeface="Neue Haas Grotesk Text Pro" panose="020B0504020202020204" pitchFamily="34" charset="0"/>
            </a:rPr>
            <a:t>Discuss the explicit activities your program undertakes on an ongoing basis to promote diversity and a climate of inclusiveness (4.4.1) </a:t>
          </a:r>
        </a:p>
      </dgm:t>
    </dgm:pt>
    <dgm:pt modelId="{066343AA-EED4-421D-BC71-99299F976CB4}" type="parTrans" cxnId="{BF8FC070-59CF-4882-BBDD-111E7AC1E0D5}">
      <dgm:prSet/>
      <dgm:spPr/>
      <dgm:t>
        <a:bodyPr/>
        <a:lstStyle/>
        <a:p>
          <a:pPr>
            <a:lnSpc>
              <a:spcPct val="100000"/>
            </a:lnSpc>
          </a:pPr>
          <a:endParaRPr lang="en-US">
            <a:latin typeface="Neue Haas Grotesk Text Pro" panose="020B0504020202020204" pitchFamily="34" charset="0"/>
          </a:endParaRPr>
        </a:p>
      </dgm:t>
    </dgm:pt>
    <dgm:pt modelId="{8AE64EA9-20D2-4098-9AF0-8F5FD71756BD}" type="sibTrans" cxnId="{BF8FC070-59CF-4882-BBDD-111E7AC1E0D5}">
      <dgm:prSet/>
      <dgm:spPr/>
      <dgm:t>
        <a:bodyPr/>
        <a:lstStyle/>
        <a:p>
          <a:pPr>
            <a:lnSpc>
              <a:spcPct val="100000"/>
            </a:lnSpc>
          </a:pPr>
          <a:endParaRPr lang="en-US">
            <a:latin typeface="Neue Haas Grotesk Text Pro" panose="020B0504020202020204" pitchFamily="34" charset="0"/>
          </a:endParaRPr>
        </a:p>
      </dgm:t>
    </dgm:pt>
    <dgm:pt modelId="{6E172335-150E-4F07-8DA3-AD0C4F2C3DCE}">
      <dgm:prSet/>
      <dgm:spPr/>
      <dgm:t>
        <a:bodyPr/>
        <a:lstStyle/>
        <a:p>
          <a:pPr>
            <a:lnSpc>
              <a:spcPct val="100000"/>
            </a:lnSpc>
          </a:pPr>
          <a:r>
            <a:rPr lang="en-US" dirty="0">
              <a:latin typeface="Neue Haas Grotesk Text Pro" panose="020B0504020202020204" pitchFamily="34" charset="0"/>
            </a:rPr>
            <a:t>Explain how your recruitment and retention efforts include outreach to historically underrepresented populations in ways that serve the program’s mission (4.4.2)</a:t>
          </a:r>
        </a:p>
      </dgm:t>
    </dgm:pt>
    <dgm:pt modelId="{FD2AA97E-EACE-4549-9ADE-ADB3C704CA48}" type="parTrans" cxnId="{3F169278-51E1-453B-8F94-671940A623C6}">
      <dgm:prSet/>
      <dgm:spPr/>
      <dgm:t>
        <a:bodyPr/>
        <a:lstStyle/>
        <a:p>
          <a:pPr>
            <a:lnSpc>
              <a:spcPct val="100000"/>
            </a:lnSpc>
          </a:pPr>
          <a:endParaRPr lang="en-US">
            <a:latin typeface="Neue Haas Grotesk Text Pro" panose="020B0504020202020204" pitchFamily="34" charset="0"/>
          </a:endParaRPr>
        </a:p>
      </dgm:t>
    </dgm:pt>
    <dgm:pt modelId="{15744325-25EF-4D84-9CF5-7A294B3725C0}" type="sibTrans" cxnId="{3F169278-51E1-453B-8F94-671940A623C6}">
      <dgm:prSet/>
      <dgm:spPr/>
      <dgm:t>
        <a:bodyPr/>
        <a:lstStyle/>
        <a:p>
          <a:pPr>
            <a:lnSpc>
              <a:spcPct val="100000"/>
            </a:lnSpc>
          </a:pPr>
          <a:endParaRPr lang="en-US">
            <a:latin typeface="Neue Haas Grotesk Text Pro" panose="020B0504020202020204" pitchFamily="34" charset="0"/>
          </a:endParaRPr>
        </a:p>
      </dgm:t>
    </dgm:pt>
    <dgm:pt modelId="{91D39532-6709-402B-831C-3A8588CB74A7}">
      <dgm:prSet/>
      <dgm:spPr/>
      <dgm:t>
        <a:bodyPr/>
        <a:lstStyle/>
        <a:p>
          <a:pPr>
            <a:lnSpc>
              <a:spcPct val="100000"/>
            </a:lnSpc>
          </a:pPr>
          <a:r>
            <a:rPr lang="en-US" dirty="0">
              <a:latin typeface="Neue Haas Grotesk Text Pro" panose="020B0504020202020204" pitchFamily="34" charset="0"/>
            </a:rPr>
            <a:t>With respect to the legal and institutional context in which your program operates, describe the diversity of your student population (4.4.3)</a:t>
          </a:r>
        </a:p>
      </dgm:t>
    </dgm:pt>
    <dgm:pt modelId="{F76A5147-9E3E-40DC-BC5C-19F68AAF6D22}" type="parTrans" cxnId="{12DED690-D969-4F25-8B6A-679995A70786}">
      <dgm:prSet/>
      <dgm:spPr/>
      <dgm:t>
        <a:bodyPr/>
        <a:lstStyle/>
        <a:p>
          <a:pPr>
            <a:lnSpc>
              <a:spcPct val="100000"/>
            </a:lnSpc>
          </a:pPr>
          <a:endParaRPr lang="en-US">
            <a:latin typeface="Neue Haas Grotesk Text Pro" panose="020B0504020202020204" pitchFamily="34" charset="0"/>
          </a:endParaRPr>
        </a:p>
      </dgm:t>
    </dgm:pt>
    <dgm:pt modelId="{DFB16107-8152-41EC-83CD-1E33610DB63A}" type="sibTrans" cxnId="{12DED690-D969-4F25-8B6A-679995A70786}">
      <dgm:prSet/>
      <dgm:spPr/>
      <dgm:t>
        <a:bodyPr/>
        <a:lstStyle/>
        <a:p>
          <a:pPr>
            <a:lnSpc>
              <a:spcPct val="100000"/>
            </a:lnSpc>
          </a:pPr>
          <a:endParaRPr lang="en-US">
            <a:latin typeface="Neue Haas Grotesk Text Pro" panose="020B0504020202020204" pitchFamily="34" charset="0"/>
          </a:endParaRPr>
        </a:p>
      </dgm:t>
    </dgm:pt>
    <dgm:pt modelId="{0B9A9E21-DD72-4412-BF64-B8C59052D1C4}" type="pres">
      <dgm:prSet presAssocID="{452CB0CB-2662-4859-B7F9-77F89BD47533}" presName="vert0" presStyleCnt="0">
        <dgm:presLayoutVars>
          <dgm:dir/>
          <dgm:animOne val="branch"/>
          <dgm:animLvl val="lvl"/>
        </dgm:presLayoutVars>
      </dgm:prSet>
      <dgm:spPr/>
    </dgm:pt>
    <dgm:pt modelId="{38F78A12-8115-4EE3-8635-1449F893F28E}" type="pres">
      <dgm:prSet presAssocID="{B13C110C-34AD-4F77-9F71-C026AF23B983}" presName="thickLine" presStyleLbl="alignNode1" presStyleIdx="0" presStyleCnt="3"/>
      <dgm:spPr/>
    </dgm:pt>
    <dgm:pt modelId="{46B0DF98-F13C-4F33-AC0A-92F28AC4FF9A}" type="pres">
      <dgm:prSet presAssocID="{B13C110C-34AD-4F77-9F71-C026AF23B983}" presName="horz1" presStyleCnt="0"/>
      <dgm:spPr/>
    </dgm:pt>
    <dgm:pt modelId="{B0E462BD-476B-4E10-B8A6-3EFF63E9D608}" type="pres">
      <dgm:prSet presAssocID="{B13C110C-34AD-4F77-9F71-C026AF23B983}" presName="tx1" presStyleLbl="revTx" presStyleIdx="0" presStyleCnt="3" custLinFactNeighborX="-70" custLinFactNeighborY="-147"/>
      <dgm:spPr/>
    </dgm:pt>
    <dgm:pt modelId="{BC827901-C23D-4F5B-9678-AB41F3E14C21}" type="pres">
      <dgm:prSet presAssocID="{B13C110C-34AD-4F77-9F71-C026AF23B983}" presName="vert1" presStyleCnt="0"/>
      <dgm:spPr/>
    </dgm:pt>
    <dgm:pt modelId="{E262243A-A71C-4AD1-A241-B4F3002B269D}" type="pres">
      <dgm:prSet presAssocID="{6E172335-150E-4F07-8DA3-AD0C4F2C3DCE}" presName="thickLine" presStyleLbl="alignNode1" presStyleIdx="1" presStyleCnt="3"/>
      <dgm:spPr/>
    </dgm:pt>
    <dgm:pt modelId="{4CEAB114-FD7D-4A87-9BB7-C2EEA468445A}" type="pres">
      <dgm:prSet presAssocID="{6E172335-150E-4F07-8DA3-AD0C4F2C3DCE}" presName="horz1" presStyleCnt="0"/>
      <dgm:spPr/>
    </dgm:pt>
    <dgm:pt modelId="{E47CA9DD-D483-428C-89F6-8FA0B602BC47}" type="pres">
      <dgm:prSet presAssocID="{6E172335-150E-4F07-8DA3-AD0C4F2C3DCE}" presName="tx1" presStyleLbl="revTx" presStyleIdx="1" presStyleCnt="3"/>
      <dgm:spPr/>
    </dgm:pt>
    <dgm:pt modelId="{26EEAD0F-DC5B-447D-8FFF-093C51E9C398}" type="pres">
      <dgm:prSet presAssocID="{6E172335-150E-4F07-8DA3-AD0C4F2C3DCE}" presName="vert1" presStyleCnt="0"/>
      <dgm:spPr/>
    </dgm:pt>
    <dgm:pt modelId="{50B4C980-291D-48A0-B47B-B27B76734E08}" type="pres">
      <dgm:prSet presAssocID="{91D39532-6709-402B-831C-3A8588CB74A7}" presName="thickLine" presStyleLbl="alignNode1" presStyleIdx="2" presStyleCnt="3"/>
      <dgm:spPr/>
    </dgm:pt>
    <dgm:pt modelId="{F392B731-7A2B-43AE-95F2-87C89F1C7CE2}" type="pres">
      <dgm:prSet presAssocID="{91D39532-6709-402B-831C-3A8588CB74A7}" presName="horz1" presStyleCnt="0"/>
      <dgm:spPr/>
    </dgm:pt>
    <dgm:pt modelId="{1B0110DE-C68D-4C7F-A2CB-FE453D0278CE}" type="pres">
      <dgm:prSet presAssocID="{91D39532-6709-402B-831C-3A8588CB74A7}" presName="tx1" presStyleLbl="revTx" presStyleIdx="2" presStyleCnt="3"/>
      <dgm:spPr/>
    </dgm:pt>
    <dgm:pt modelId="{76E9229E-8A60-4502-A20D-D718C9BD796A}" type="pres">
      <dgm:prSet presAssocID="{91D39532-6709-402B-831C-3A8588CB74A7}" presName="vert1" presStyleCnt="0"/>
      <dgm:spPr/>
    </dgm:pt>
  </dgm:ptLst>
  <dgm:cxnLst>
    <dgm:cxn modelId="{96516306-4469-45A5-830D-2EBB5A37CEC2}" type="presOf" srcId="{452CB0CB-2662-4859-B7F9-77F89BD47533}" destId="{0B9A9E21-DD72-4412-BF64-B8C59052D1C4}" srcOrd="0" destOrd="0" presId="urn:microsoft.com/office/officeart/2008/layout/LinedList"/>
    <dgm:cxn modelId="{EF263A23-530C-4812-AEF3-A749E2295CD0}" type="presOf" srcId="{6E172335-150E-4F07-8DA3-AD0C4F2C3DCE}" destId="{E47CA9DD-D483-428C-89F6-8FA0B602BC47}" srcOrd="0" destOrd="0" presId="urn:microsoft.com/office/officeart/2008/layout/LinedList"/>
    <dgm:cxn modelId="{1934A04D-0B28-46AA-81D9-AAECDECDDDC0}" type="presOf" srcId="{B13C110C-34AD-4F77-9F71-C026AF23B983}" destId="{B0E462BD-476B-4E10-B8A6-3EFF63E9D608}" srcOrd="0" destOrd="0" presId="urn:microsoft.com/office/officeart/2008/layout/LinedList"/>
    <dgm:cxn modelId="{BF8FC070-59CF-4882-BBDD-111E7AC1E0D5}" srcId="{452CB0CB-2662-4859-B7F9-77F89BD47533}" destId="{B13C110C-34AD-4F77-9F71-C026AF23B983}" srcOrd="0" destOrd="0" parTransId="{066343AA-EED4-421D-BC71-99299F976CB4}" sibTransId="{8AE64EA9-20D2-4098-9AF0-8F5FD71756BD}"/>
    <dgm:cxn modelId="{3F169278-51E1-453B-8F94-671940A623C6}" srcId="{452CB0CB-2662-4859-B7F9-77F89BD47533}" destId="{6E172335-150E-4F07-8DA3-AD0C4F2C3DCE}" srcOrd="1" destOrd="0" parTransId="{FD2AA97E-EACE-4549-9ADE-ADB3C704CA48}" sibTransId="{15744325-25EF-4D84-9CF5-7A294B3725C0}"/>
    <dgm:cxn modelId="{12DED690-D969-4F25-8B6A-679995A70786}" srcId="{452CB0CB-2662-4859-B7F9-77F89BD47533}" destId="{91D39532-6709-402B-831C-3A8588CB74A7}" srcOrd="2" destOrd="0" parTransId="{F76A5147-9E3E-40DC-BC5C-19F68AAF6D22}" sibTransId="{DFB16107-8152-41EC-83CD-1E33610DB63A}"/>
    <dgm:cxn modelId="{607E98A8-F2A7-4852-88B7-24623D17724D}" type="presOf" srcId="{91D39532-6709-402B-831C-3A8588CB74A7}" destId="{1B0110DE-C68D-4C7F-A2CB-FE453D0278CE}" srcOrd="0" destOrd="0" presId="urn:microsoft.com/office/officeart/2008/layout/LinedList"/>
    <dgm:cxn modelId="{7F2B5518-AC6D-48F9-A9D8-71366178F035}" type="presParOf" srcId="{0B9A9E21-DD72-4412-BF64-B8C59052D1C4}" destId="{38F78A12-8115-4EE3-8635-1449F893F28E}" srcOrd="0" destOrd="0" presId="urn:microsoft.com/office/officeart/2008/layout/LinedList"/>
    <dgm:cxn modelId="{223E181E-133B-483F-8F68-45979C53A724}" type="presParOf" srcId="{0B9A9E21-DD72-4412-BF64-B8C59052D1C4}" destId="{46B0DF98-F13C-4F33-AC0A-92F28AC4FF9A}" srcOrd="1" destOrd="0" presId="urn:microsoft.com/office/officeart/2008/layout/LinedList"/>
    <dgm:cxn modelId="{CA2D5EA5-9A8A-4661-B56E-95B7B4AD8FCA}" type="presParOf" srcId="{46B0DF98-F13C-4F33-AC0A-92F28AC4FF9A}" destId="{B0E462BD-476B-4E10-B8A6-3EFF63E9D608}" srcOrd="0" destOrd="0" presId="urn:microsoft.com/office/officeart/2008/layout/LinedList"/>
    <dgm:cxn modelId="{F8DCC97A-84CE-41D8-96CA-1C6FBE193575}" type="presParOf" srcId="{46B0DF98-F13C-4F33-AC0A-92F28AC4FF9A}" destId="{BC827901-C23D-4F5B-9678-AB41F3E14C21}" srcOrd="1" destOrd="0" presId="urn:microsoft.com/office/officeart/2008/layout/LinedList"/>
    <dgm:cxn modelId="{0F4DF6CE-73B2-45ED-B5DB-D2404ACE1273}" type="presParOf" srcId="{0B9A9E21-DD72-4412-BF64-B8C59052D1C4}" destId="{E262243A-A71C-4AD1-A241-B4F3002B269D}" srcOrd="2" destOrd="0" presId="urn:microsoft.com/office/officeart/2008/layout/LinedList"/>
    <dgm:cxn modelId="{C39061FE-DEDB-4F59-987A-4BE89B79BA21}" type="presParOf" srcId="{0B9A9E21-DD72-4412-BF64-B8C59052D1C4}" destId="{4CEAB114-FD7D-4A87-9BB7-C2EEA468445A}" srcOrd="3" destOrd="0" presId="urn:microsoft.com/office/officeart/2008/layout/LinedList"/>
    <dgm:cxn modelId="{6C47FF5B-3A5E-4C69-BBE7-4E1E9CCC2B9A}" type="presParOf" srcId="{4CEAB114-FD7D-4A87-9BB7-C2EEA468445A}" destId="{E47CA9DD-D483-428C-89F6-8FA0B602BC47}" srcOrd="0" destOrd="0" presId="urn:microsoft.com/office/officeart/2008/layout/LinedList"/>
    <dgm:cxn modelId="{507DCD52-8B37-41D5-ADF0-B64BBDD5256C}" type="presParOf" srcId="{4CEAB114-FD7D-4A87-9BB7-C2EEA468445A}" destId="{26EEAD0F-DC5B-447D-8FFF-093C51E9C398}" srcOrd="1" destOrd="0" presId="urn:microsoft.com/office/officeart/2008/layout/LinedList"/>
    <dgm:cxn modelId="{247D59E4-688C-4E37-B97B-110F0AD0D819}" type="presParOf" srcId="{0B9A9E21-DD72-4412-BF64-B8C59052D1C4}" destId="{50B4C980-291D-48A0-B47B-B27B76734E08}" srcOrd="4" destOrd="0" presId="urn:microsoft.com/office/officeart/2008/layout/LinedList"/>
    <dgm:cxn modelId="{51CCC632-E754-4D8A-90B0-E322474FA0E4}" type="presParOf" srcId="{0B9A9E21-DD72-4412-BF64-B8C59052D1C4}" destId="{F392B731-7A2B-43AE-95F2-87C89F1C7CE2}" srcOrd="5" destOrd="0" presId="urn:microsoft.com/office/officeart/2008/layout/LinedList"/>
    <dgm:cxn modelId="{896044F1-1676-485F-A3BC-E974F7882850}" type="presParOf" srcId="{F392B731-7A2B-43AE-95F2-87C89F1C7CE2}" destId="{1B0110DE-C68D-4C7F-A2CB-FE453D0278CE}" srcOrd="0" destOrd="0" presId="urn:microsoft.com/office/officeart/2008/layout/LinedList"/>
    <dgm:cxn modelId="{D51C5BAE-D33D-4BFC-BFA8-07CB0222A13C}" type="presParOf" srcId="{F392B731-7A2B-43AE-95F2-87C89F1C7CE2}" destId="{76E9229E-8A60-4502-A20D-D718C9BD796A}" srcOrd="1" destOrd="0" presId="urn:microsoft.com/office/officeart/2008/layout/LinedList"/>
  </dgm:cxnLst>
  <dgm:bg>
    <a:noFill/>
  </dgm:bg>
  <dgm:whole>
    <a:ln>
      <a:solidFill>
        <a:schemeClr val="accent1">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4D3941F-37D7-4A14-B0FB-D007C646C03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E34DE36-8CA0-42C8-982E-52FCF13F2E2E}">
      <dgm:prSet custT="1"/>
      <dgm:spPr>
        <a:solidFill>
          <a:srgbClr val="A74B40"/>
        </a:solidFill>
      </dgm:spPr>
      <dgm:t>
        <a:bodyPr/>
        <a:lstStyle/>
        <a:p>
          <a:pPr>
            <a:lnSpc>
              <a:spcPct val="100000"/>
            </a:lnSpc>
          </a:pPr>
          <a:r>
            <a:rPr lang="en-US" sz="1900" dirty="0">
              <a:latin typeface="Neue Haas Grotesk Text Pro" panose="020B0504020202020204" pitchFamily="34" charset="0"/>
            </a:rPr>
            <a:t>COPRA is maintaining an approach consistent with the Standards Committee statement linked below.</a:t>
          </a:r>
        </a:p>
      </dgm:t>
    </dgm:pt>
    <dgm:pt modelId="{2529BFCD-9697-4515-867E-281F5626EB0E}" type="parTrans" cxnId="{D54AE34D-D2D5-4643-A842-C369E8D6F8DB}">
      <dgm:prSet/>
      <dgm:spPr/>
      <dgm:t>
        <a:bodyPr/>
        <a:lstStyle/>
        <a:p>
          <a:pPr>
            <a:lnSpc>
              <a:spcPct val="100000"/>
            </a:lnSpc>
          </a:pPr>
          <a:endParaRPr lang="en-US" sz="1900">
            <a:latin typeface="Neue Haas Grotesk Text Pro" panose="020B0504020202020204" pitchFamily="34" charset="0"/>
          </a:endParaRPr>
        </a:p>
      </dgm:t>
    </dgm:pt>
    <dgm:pt modelId="{4DCBBF00-F93A-47B6-9C8C-D0B3B0F1D966}" type="sibTrans" cxnId="{D54AE34D-D2D5-4643-A842-C369E8D6F8DB}">
      <dgm:prSet/>
      <dgm:spPr/>
      <dgm:t>
        <a:bodyPr/>
        <a:lstStyle/>
        <a:p>
          <a:pPr>
            <a:lnSpc>
              <a:spcPct val="100000"/>
            </a:lnSpc>
          </a:pPr>
          <a:endParaRPr lang="en-US" sz="1900">
            <a:latin typeface="Neue Haas Grotesk Text Pro" panose="020B0504020202020204" pitchFamily="34" charset="0"/>
          </a:endParaRPr>
        </a:p>
      </dgm:t>
    </dgm:pt>
    <dgm:pt modelId="{E23F93C9-1722-4090-B7C4-96B5FCAA59D3}">
      <dgm:prSet custT="1"/>
      <dgm:spPr>
        <a:solidFill>
          <a:srgbClr val="9F9A3F"/>
        </a:solidFill>
      </dgm:spPr>
      <dgm:t>
        <a:bodyPr/>
        <a:lstStyle/>
        <a:p>
          <a:pPr>
            <a:lnSpc>
              <a:spcPct val="100000"/>
            </a:lnSpc>
          </a:pPr>
          <a:r>
            <a:rPr lang="en-US" sz="1900" dirty="0">
              <a:latin typeface="Neue Haas Grotesk Text Pro" panose="020B0504020202020204" pitchFamily="34" charset="0"/>
            </a:rPr>
            <a:t>The Standards Committee affirms support for NASPAA’s global membership and DEIJA expectations to the extent possible within their legal and institutional framework.</a:t>
          </a:r>
        </a:p>
      </dgm:t>
    </dgm:pt>
    <dgm:pt modelId="{71328DC1-36CE-40CB-971A-FD344A54A364}" type="parTrans" cxnId="{E802389B-2983-4DCE-8102-EC61CE2843A4}">
      <dgm:prSet/>
      <dgm:spPr/>
      <dgm:t>
        <a:bodyPr/>
        <a:lstStyle/>
        <a:p>
          <a:pPr>
            <a:lnSpc>
              <a:spcPct val="100000"/>
            </a:lnSpc>
          </a:pPr>
          <a:endParaRPr lang="en-US" sz="1900">
            <a:latin typeface="Neue Haas Grotesk Text Pro" panose="020B0504020202020204" pitchFamily="34" charset="0"/>
          </a:endParaRPr>
        </a:p>
      </dgm:t>
    </dgm:pt>
    <dgm:pt modelId="{DB0EE043-E588-4F4E-8DA1-DA6378CCD531}" type="sibTrans" cxnId="{E802389B-2983-4DCE-8102-EC61CE2843A4}">
      <dgm:prSet/>
      <dgm:spPr/>
      <dgm:t>
        <a:bodyPr/>
        <a:lstStyle/>
        <a:p>
          <a:pPr>
            <a:lnSpc>
              <a:spcPct val="100000"/>
            </a:lnSpc>
          </a:pPr>
          <a:endParaRPr lang="en-US" sz="1900">
            <a:latin typeface="Neue Haas Grotesk Text Pro" panose="020B0504020202020204" pitchFamily="34" charset="0"/>
          </a:endParaRPr>
        </a:p>
      </dgm:t>
    </dgm:pt>
    <dgm:pt modelId="{2AD54B6D-BE67-4DEA-B201-69EAF774184A}">
      <dgm:prSet custT="1"/>
      <dgm:spPr>
        <a:solidFill>
          <a:srgbClr val="609549"/>
        </a:solidFill>
      </dgm:spPr>
      <dgm:t>
        <a:bodyPr/>
        <a:lstStyle/>
        <a:p>
          <a:pPr>
            <a:lnSpc>
              <a:spcPct val="100000"/>
            </a:lnSpc>
          </a:pPr>
          <a:r>
            <a:rPr lang="en-US" sz="1900" dirty="0">
              <a:latin typeface="Neue Haas Grotesk Text Pro" panose="020B0504020202020204" pitchFamily="34" charset="0"/>
            </a:rPr>
            <a:t>Programs are encouraged to describe what is happening within their environment impacting their ability to report DEIJA data or provide/implement a DEIJA Plan.</a:t>
          </a:r>
        </a:p>
      </dgm:t>
    </dgm:pt>
    <dgm:pt modelId="{87AA1830-2B8B-4D5C-97F1-C279599C33A4}" type="parTrans" cxnId="{2208E7B2-94E5-435C-8709-4FBA3A621DC5}">
      <dgm:prSet/>
      <dgm:spPr/>
      <dgm:t>
        <a:bodyPr/>
        <a:lstStyle/>
        <a:p>
          <a:pPr>
            <a:lnSpc>
              <a:spcPct val="100000"/>
            </a:lnSpc>
          </a:pPr>
          <a:endParaRPr lang="en-US" sz="1900">
            <a:latin typeface="Neue Haas Grotesk Text Pro" panose="020B0504020202020204" pitchFamily="34" charset="0"/>
          </a:endParaRPr>
        </a:p>
      </dgm:t>
    </dgm:pt>
    <dgm:pt modelId="{9E19D9FD-E0E4-411D-9668-CD8A49469578}" type="sibTrans" cxnId="{2208E7B2-94E5-435C-8709-4FBA3A621DC5}">
      <dgm:prSet/>
      <dgm:spPr/>
      <dgm:t>
        <a:bodyPr/>
        <a:lstStyle/>
        <a:p>
          <a:pPr>
            <a:lnSpc>
              <a:spcPct val="100000"/>
            </a:lnSpc>
          </a:pPr>
          <a:endParaRPr lang="en-US" sz="1900">
            <a:latin typeface="Neue Haas Grotesk Text Pro" panose="020B0504020202020204" pitchFamily="34" charset="0"/>
          </a:endParaRPr>
        </a:p>
      </dgm:t>
    </dgm:pt>
    <dgm:pt modelId="{E5ACEBBB-7E9A-4C94-BE68-27534FC098C1}" type="pres">
      <dgm:prSet presAssocID="{B4D3941F-37D7-4A14-B0FB-D007C646C034}" presName="linear" presStyleCnt="0">
        <dgm:presLayoutVars>
          <dgm:animLvl val="lvl"/>
          <dgm:resizeHandles val="exact"/>
        </dgm:presLayoutVars>
      </dgm:prSet>
      <dgm:spPr/>
    </dgm:pt>
    <dgm:pt modelId="{2E44EF4D-D47E-4F04-92C0-8FDCF9F4D56F}" type="pres">
      <dgm:prSet presAssocID="{9E34DE36-8CA0-42C8-982E-52FCF13F2E2E}" presName="parentText" presStyleLbl="node1" presStyleIdx="0" presStyleCnt="3">
        <dgm:presLayoutVars>
          <dgm:chMax val="0"/>
          <dgm:bulletEnabled val="1"/>
        </dgm:presLayoutVars>
      </dgm:prSet>
      <dgm:spPr/>
    </dgm:pt>
    <dgm:pt modelId="{28A9563D-A637-46FC-BEDF-0451F63C1462}" type="pres">
      <dgm:prSet presAssocID="{4DCBBF00-F93A-47B6-9C8C-D0B3B0F1D966}" presName="spacer" presStyleCnt="0"/>
      <dgm:spPr/>
    </dgm:pt>
    <dgm:pt modelId="{87145222-4A91-48D6-A241-BC29BC323E8D}" type="pres">
      <dgm:prSet presAssocID="{E23F93C9-1722-4090-B7C4-96B5FCAA59D3}" presName="parentText" presStyleLbl="node1" presStyleIdx="1" presStyleCnt="3">
        <dgm:presLayoutVars>
          <dgm:chMax val="0"/>
          <dgm:bulletEnabled val="1"/>
        </dgm:presLayoutVars>
      </dgm:prSet>
      <dgm:spPr/>
    </dgm:pt>
    <dgm:pt modelId="{205EEF7A-5E82-475C-BFB1-45B358117F40}" type="pres">
      <dgm:prSet presAssocID="{DB0EE043-E588-4F4E-8DA1-DA6378CCD531}" presName="spacer" presStyleCnt="0"/>
      <dgm:spPr/>
    </dgm:pt>
    <dgm:pt modelId="{8765EC3C-82B2-4A2A-8651-24D4F635C20A}" type="pres">
      <dgm:prSet presAssocID="{2AD54B6D-BE67-4DEA-B201-69EAF774184A}" presName="parentText" presStyleLbl="node1" presStyleIdx="2" presStyleCnt="3">
        <dgm:presLayoutVars>
          <dgm:chMax val="0"/>
          <dgm:bulletEnabled val="1"/>
        </dgm:presLayoutVars>
      </dgm:prSet>
      <dgm:spPr/>
    </dgm:pt>
  </dgm:ptLst>
  <dgm:cxnLst>
    <dgm:cxn modelId="{D54AE34D-D2D5-4643-A842-C369E8D6F8DB}" srcId="{B4D3941F-37D7-4A14-B0FB-D007C646C034}" destId="{9E34DE36-8CA0-42C8-982E-52FCF13F2E2E}" srcOrd="0" destOrd="0" parTransId="{2529BFCD-9697-4515-867E-281F5626EB0E}" sibTransId="{4DCBBF00-F93A-47B6-9C8C-D0B3B0F1D966}"/>
    <dgm:cxn modelId="{7E82D26E-BC8B-4DF8-A657-AC9B56B524A0}" type="presOf" srcId="{B4D3941F-37D7-4A14-B0FB-D007C646C034}" destId="{E5ACEBBB-7E9A-4C94-BE68-27534FC098C1}" srcOrd="0" destOrd="0" presId="urn:microsoft.com/office/officeart/2005/8/layout/vList2"/>
    <dgm:cxn modelId="{E802389B-2983-4DCE-8102-EC61CE2843A4}" srcId="{B4D3941F-37D7-4A14-B0FB-D007C646C034}" destId="{E23F93C9-1722-4090-B7C4-96B5FCAA59D3}" srcOrd="1" destOrd="0" parTransId="{71328DC1-36CE-40CB-971A-FD344A54A364}" sibTransId="{DB0EE043-E588-4F4E-8DA1-DA6378CCD531}"/>
    <dgm:cxn modelId="{2208E7B2-94E5-435C-8709-4FBA3A621DC5}" srcId="{B4D3941F-37D7-4A14-B0FB-D007C646C034}" destId="{2AD54B6D-BE67-4DEA-B201-69EAF774184A}" srcOrd="2" destOrd="0" parTransId="{87AA1830-2B8B-4D5C-97F1-C279599C33A4}" sibTransId="{9E19D9FD-E0E4-411D-9668-CD8A49469578}"/>
    <dgm:cxn modelId="{60EF6DC0-23DB-440E-85EB-E95DE713C32E}" type="presOf" srcId="{E23F93C9-1722-4090-B7C4-96B5FCAA59D3}" destId="{87145222-4A91-48D6-A241-BC29BC323E8D}" srcOrd="0" destOrd="0" presId="urn:microsoft.com/office/officeart/2005/8/layout/vList2"/>
    <dgm:cxn modelId="{281CACC7-7098-456D-A7A3-3D5E6C4F3A39}" type="presOf" srcId="{2AD54B6D-BE67-4DEA-B201-69EAF774184A}" destId="{8765EC3C-82B2-4A2A-8651-24D4F635C20A}" srcOrd="0" destOrd="0" presId="urn:microsoft.com/office/officeart/2005/8/layout/vList2"/>
    <dgm:cxn modelId="{4C5758DE-A684-470C-93DB-197E8D4398B3}" type="presOf" srcId="{9E34DE36-8CA0-42C8-982E-52FCF13F2E2E}" destId="{2E44EF4D-D47E-4F04-92C0-8FDCF9F4D56F}" srcOrd="0" destOrd="0" presId="urn:microsoft.com/office/officeart/2005/8/layout/vList2"/>
    <dgm:cxn modelId="{C1723F51-518F-4598-BA44-3ADB7D187DF5}" type="presParOf" srcId="{E5ACEBBB-7E9A-4C94-BE68-27534FC098C1}" destId="{2E44EF4D-D47E-4F04-92C0-8FDCF9F4D56F}" srcOrd="0" destOrd="0" presId="urn:microsoft.com/office/officeart/2005/8/layout/vList2"/>
    <dgm:cxn modelId="{6C7796B2-427C-42A6-99A4-273F0D3163B7}" type="presParOf" srcId="{E5ACEBBB-7E9A-4C94-BE68-27534FC098C1}" destId="{28A9563D-A637-46FC-BEDF-0451F63C1462}" srcOrd="1" destOrd="0" presId="urn:microsoft.com/office/officeart/2005/8/layout/vList2"/>
    <dgm:cxn modelId="{49A153E3-03A1-4C2D-B6F1-F636FF50E40A}" type="presParOf" srcId="{E5ACEBBB-7E9A-4C94-BE68-27534FC098C1}" destId="{87145222-4A91-48D6-A241-BC29BC323E8D}" srcOrd="2" destOrd="0" presId="urn:microsoft.com/office/officeart/2005/8/layout/vList2"/>
    <dgm:cxn modelId="{1BE5FD04-B768-4966-BF4D-529F71BEEF56}" type="presParOf" srcId="{E5ACEBBB-7E9A-4C94-BE68-27534FC098C1}" destId="{205EEF7A-5E82-475C-BFB1-45B358117F40}" srcOrd="3" destOrd="0" presId="urn:microsoft.com/office/officeart/2005/8/layout/vList2"/>
    <dgm:cxn modelId="{83283249-6A62-456F-8C4F-CA40ED7BAECF}" type="presParOf" srcId="{E5ACEBBB-7E9A-4C94-BE68-27534FC098C1}" destId="{8765EC3C-82B2-4A2A-8651-24D4F635C20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658953F-4310-4EDA-8F22-2FF41D59BFFE}"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026B96A-C1ED-4C20-ACBE-C9ED91BC0621}">
      <dgm:prSet/>
      <dgm:spPr>
        <a:solidFill>
          <a:srgbClr val="A74B40"/>
        </a:solidFill>
      </dgm:spPr>
      <dgm:t>
        <a:bodyPr/>
        <a:lstStyle/>
        <a:p>
          <a:pPr>
            <a:lnSpc>
              <a:spcPct val="100000"/>
            </a:lnSpc>
          </a:pPr>
          <a:r>
            <a:rPr lang="en-US" dirty="0">
              <a:latin typeface="Neue Haas Grotesk Text Pro" panose="020B0504020202020204" pitchFamily="34" charset="0"/>
            </a:rPr>
            <a:t>Program graduates should be able to serve the program’s mission and apply learned knowledge and skills, as well as demonstrate adherence to program values in executing public service work</a:t>
          </a:r>
        </a:p>
      </dgm:t>
    </dgm:pt>
    <dgm:pt modelId="{4E143FBF-A790-4C57-9CFD-057E8B51B933}" type="parTrans" cxnId="{D9F1B895-17E1-4549-BFAE-2E8954E32A14}">
      <dgm:prSet/>
      <dgm:spPr/>
      <dgm:t>
        <a:bodyPr/>
        <a:lstStyle/>
        <a:p>
          <a:pPr>
            <a:lnSpc>
              <a:spcPct val="100000"/>
            </a:lnSpc>
          </a:pPr>
          <a:endParaRPr lang="en-US">
            <a:latin typeface="Neue Haas Grotesk Text Pro" panose="020B0504020202020204" pitchFamily="34" charset="0"/>
          </a:endParaRPr>
        </a:p>
      </dgm:t>
    </dgm:pt>
    <dgm:pt modelId="{0E9549AE-E26B-4E31-9713-2ABFDE441D9E}" type="sibTrans" cxnId="{D9F1B895-17E1-4549-BFAE-2E8954E32A14}">
      <dgm:prSet/>
      <dgm:spPr/>
      <dgm:t>
        <a:bodyPr/>
        <a:lstStyle/>
        <a:p>
          <a:pPr>
            <a:lnSpc>
              <a:spcPct val="100000"/>
            </a:lnSpc>
          </a:pPr>
          <a:endParaRPr lang="en-US">
            <a:latin typeface="Neue Haas Grotesk Text Pro" panose="020B0504020202020204" pitchFamily="34" charset="0"/>
          </a:endParaRPr>
        </a:p>
      </dgm:t>
    </dgm:pt>
    <dgm:pt modelId="{129EFB2C-DE6D-4A61-825D-D8C2B20E7870}">
      <dgm:prSet/>
      <dgm:spPr>
        <a:solidFill>
          <a:srgbClr val="9F9A3F"/>
        </a:solidFill>
      </dgm:spPr>
      <dgm:t>
        <a:bodyPr/>
        <a:lstStyle/>
        <a:p>
          <a:pPr>
            <a:lnSpc>
              <a:spcPct val="100000"/>
            </a:lnSpc>
          </a:pPr>
          <a:r>
            <a:rPr lang="en-US" dirty="0">
              <a:latin typeface="Neue Haas Grotesk Text Pro" panose="020B0504020202020204" pitchFamily="34" charset="0"/>
            </a:rPr>
            <a:t>Programs will collect and analyze evidence of student learning on the universal required competencies</a:t>
          </a:r>
        </a:p>
      </dgm:t>
    </dgm:pt>
    <dgm:pt modelId="{628B2A6E-47A4-4E12-B761-830E4768626D}" type="parTrans" cxnId="{F8E94D70-3875-4B31-B8BF-7648AE137276}">
      <dgm:prSet/>
      <dgm:spPr/>
      <dgm:t>
        <a:bodyPr/>
        <a:lstStyle/>
        <a:p>
          <a:pPr>
            <a:lnSpc>
              <a:spcPct val="100000"/>
            </a:lnSpc>
          </a:pPr>
          <a:endParaRPr lang="en-US">
            <a:latin typeface="Neue Haas Grotesk Text Pro" panose="020B0504020202020204" pitchFamily="34" charset="0"/>
          </a:endParaRPr>
        </a:p>
      </dgm:t>
    </dgm:pt>
    <dgm:pt modelId="{4C17163E-54F1-4776-9EDF-2DA17BF9693B}" type="sibTrans" cxnId="{F8E94D70-3875-4B31-B8BF-7648AE137276}">
      <dgm:prSet/>
      <dgm:spPr/>
      <dgm:t>
        <a:bodyPr/>
        <a:lstStyle/>
        <a:p>
          <a:pPr>
            <a:lnSpc>
              <a:spcPct val="100000"/>
            </a:lnSpc>
          </a:pPr>
          <a:endParaRPr lang="en-US">
            <a:latin typeface="Neue Haas Grotesk Text Pro" panose="020B0504020202020204" pitchFamily="34" charset="0"/>
          </a:endParaRPr>
        </a:p>
      </dgm:t>
    </dgm:pt>
    <dgm:pt modelId="{458505CE-B9DD-4CAF-9B59-569C785289B9}">
      <dgm:prSet/>
      <dgm:spPr>
        <a:solidFill>
          <a:srgbClr val="50983E"/>
        </a:solidFill>
      </dgm:spPr>
      <dgm:t>
        <a:bodyPr/>
        <a:lstStyle/>
        <a:p>
          <a:pPr>
            <a:lnSpc>
              <a:spcPct val="100000"/>
            </a:lnSpc>
          </a:pPr>
          <a:r>
            <a:rPr lang="en-US" dirty="0">
              <a:latin typeface="Neue Haas Grotesk Text Pro" panose="020B0504020202020204" pitchFamily="34" charset="0"/>
            </a:rPr>
            <a:t>Programs will use what was learned to inform decision making and guide program improvement</a:t>
          </a:r>
        </a:p>
      </dgm:t>
    </dgm:pt>
    <dgm:pt modelId="{ECCB31F3-18D9-4B88-B019-A88B17DF1ECC}" type="parTrans" cxnId="{DA08A151-776B-49A7-AB2D-6630DDEB0F2A}">
      <dgm:prSet/>
      <dgm:spPr/>
      <dgm:t>
        <a:bodyPr/>
        <a:lstStyle/>
        <a:p>
          <a:pPr>
            <a:lnSpc>
              <a:spcPct val="100000"/>
            </a:lnSpc>
          </a:pPr>
          <a:endParaRPr lang="en-US">
            <a:latin typeface="Neue Haas Grotesk Text Pro" panose="020B0504020202020204" pitchFamily="34" charset="0"/>
          </a:endParaRPr>
        </a:p>
      </dgm:t>
    </dgm:pt>
    <dgm:pt modelId="{BBECF767-7D6A-4279-8B50-9C22D65A0169}" type="sibTrans" cxnId="{DA08A151-776B-49A7-AB2D-6630DDEB0F2A}">
      <dgm:prSet/>
      <dgm:spPr/>
      <dgm:t>
        <a:bodyPr/>
        <a:lstStyle/>
        <a:p>
          <a:pPr>
            <a:lnSpc>
              <a:spcPct val="100000"/>
            </a:lnSpc>
          </a:pPr>
          <a:endParaRPr lang="en-US">
            <a:latin typeface="Neue Haas Grotesk Text Pro" panose="020B0504020202020204" pitchFamily="34" charset="0"/>
          </a:endParaRPr>
        </a:p>
      </dgm:t>
    </dgm:pt>
    <dgm:pt modelId="{71D8ADB7-9BEB-48D7-9796-399A2C111D03}" type="pres">
      <dgm:prSet presAssocID="{0658953F-4310-4EDA-8F22-2FF41D59BFFE}" presName="linear" presStyleCnt="0">
        <dgm:presLayoutVars>
          <dgm:animLvl val="lvl"/>
          <dgm:resizeHandles val="exact"/>
        </dgm:presLayoutVars>
      </dgm:prSet>
      <dgm:spPr/>
    </dgm:pt>
    <dgm:pt modelId="{5EB1A614-8334-4AD4-BEDB-452A1CEC540A}" type="pres">
      <dgm:prSet presAssocID="{3026B96A-C1ED-4C20-ACBE-C9ED91BC0621}" presName="parentText" presStyleLbl="node1" presStyleIdx="0" presStyleCnt="3">
        <dgm:presLayoutVars>
          <dgm:chMax val="0"/>
          <dgm:bulletEnabled val="1"/>
        </dgm:presLayoutVars>
      </dgm:prSet>
      <dgm:spPr/>
    </dgm:pt>
    <dgm:pt modelId="{B5B986E2-1603-4001-A3A8-1BAF7D5CFBBD}" type="pres">
      <dgm:prSet presAssocID="{0E9549AE-E26B-4E31-9713-2ABFDE441D9E}" presName="spacer" presStyleCnt="0"/>
      <dgm:spPr/>
    </dgm:pt>
    <dgm:pt modelId="{7D31942C-F486-4CC3-B856-FCE7E8644078}" type="pres">
      <dgm:prSet presAssocID="{129EFB2C-DE6D-4A61-825D-D8C2B20E7870}" presName="parentText" presStyleLbl="node1" presStyleIdx="1" presStyleCnt="3">
        <dgm:presLayoutVars>
          <dgm:chMax val="0"/>
          <dgm:bulletEnabled val="1"/>
        </dgm:presLayoutVars>
      </dgm:prSet>
      <dgm:spPr/>
    </dgm:pt>
    <dgm:pt modelId="{B0601B3C-D456-471D-9C0F-7555AC61FDFE}" type="pres">
      <dgm:prSet presAssocID="{4C17163E-54F1-4776-9EDF-2DA17BF9693B}" presName="spacer" presStyleCnt="0"/>
      <dgm:spPr/>
    </dgm:pt>
    <dgm:pt modelId="{42561498-EA1F-4DB2-9DA5-078DC0EBF778}" type="pres">
      <dgm:prSet presAssocID="{458505CE-B9DD-4CAF-9B59-569C785289B9}" presName="parentText" presStyleLbl="node1" presStyleIdx="2" presStyleCnt="3">
        <dgm:presLayoutVars>
          <dgm:chMax val="0"/>
          <dgm:bulletEnabled val="1"/>
        </dgm:presLayoutVars>
      </dgm:prSet>
      <dgm:spPr/>
    </dgm:pt>
  </dgm:ptLst>
  <dgm:cxnLst>
    <dgm:cxn modelId="{8AA3E85C-E9F5-4154-BC46-8192642071D2}" type="presOf" srcId="{129EFB2C-DE6D-4A61-825D-D8C2B20E7870}" destId="{7D31942C-F486-4CC3-B856-FCE7E8644078}" srcOrd="0" destOrd="0" presId="urn:microsoft.com/office/officeart/2005/8/layout/vList2"/>
    <dgm:cxn modelId="{F8E94D70-3875-4B31-B8BF-7648AE137276}" srcId="{0658953F-4310-4EDA-8F22-2FF41D59BFFE}" destId="{129EFB2C-DE6D-4A61-825D-D8C2B20E7870}" srcOrd="1" destOrd="0" parTransId="{628B2A6E-47A4-4E12-B761-830E4768626D}" sibTransId="{4C17163E-54F1-4776-9EDF-2DA17BF9693B}"/>
    <dgm:cxn modelId="{DA08A151-776B-49A7-AB2D-6630DDEB0F2A}" srcId="{0658953F-4310-4EDA-8F22-2FF41D59BFFE}" destId="{458505CE-B9DD-4CAF-9B59-569C785289B9}" srcOrd="2" destOrd="0" parTransId="{ECCB31F3-18D9-4B88-B019-A88B17DF1ECC}" sibTransId="{BBECF767-7D6A-4279-8B50-9C22D65A0169}"/>
    <dgm:cxn modelId="{D9F1B895-17E1-4549-BFAE-2E8954E32A14}" srcId="{0658953F-4310-4EDA-8F22-2FF41D59BFFE}" destId="{3026B96A-C1ED-4C20-ACBE-C9ED91BC0621}" srcOrd="0" destOrd="0" parTransId="{4E143FBF-A790-4C57-9CFD-057E8B51B933}" sibTransId="{0E9549AE-E26B-4E31-9713-2ABFDE441D9E}"/>
    <dgm:cxn modelId="{880A2EB8-F420-467E-A183-8A07BB45D28E}" type="presOf" srcId="{458505CE-B9DD-4CAF-9B59-569C785289B9}" destId="{42561498-EA1F-4DB2-9DA5-078DC0EBF778}" srcOrd="0" destOrd="0" presId="urn:microsoft.com/office/officeart/2005/8/layout/vList2"/>
    <dgm:cxn modelId="{BDCAE6BA-1F6A-4877-A20B-5D88474F70BB}" type="presOf" srcId="{0658953F-4310-4EDA-8F22-2FF41D59BFFE}" destId="{71D8ADB7-9BEB-48D7-9796-399A2C111D03}" srcOrd="0" destOrd="0" presId="urn:microsoft.com/office/officeart/2005/8/layout/vList2"/>
    <dgm:cxn modelId="{EC688FF5-4DAB-4A0B-ACC2-74B844C35632}" type="presOf" srcId="{3026B96A-C1ED-4C20-ACBE-C9ED91BC0621}" destId="{5EB1A614-8334-4AD4-BEDB-452A1CEC540A}" srcOrd="0" destOrd="0" presId="urn:microsoft.com/office/officeart/2005/8/layout/vList2"/>
    <dgm:cxn modelId="{8E0434DF-4BF5-4CED-A133-9D55AD9EA50B}" type="presParOf" srcId="{71D8ADB7-9BEB-48D7-9796-399A2C111D03}" destId="{5EB1A614-8334-4AD4-BEDB-452A1CEC540A}" srcOrd="0" destOrd="0" presId="urn:microsoft.com/office/officeart/2005/8/layout/vList2"/>
    <dgm:cxn modelId="{57377271-3FAC-4998-AEBD-A19B0C3E8E38}" type="presParOf" srcId="{71D8ADB7-9BEB-48D7-9796-399A2C111D03}" destId="{B5B986E2-1603-4001-A3A8-1BAF7D5CFBBD}" srcOrd="1" destOrd="0" presId="urn:microsoft.com/office/officeart/2005/8/layout/vList2"/>
    <dgm:cxn modelId="{88A51137-8DAB-4AA0-883C-13068AB245A9}" type="presParOf" srcId="{71D8ADB7-9BEB-48D7-9796-399A2C111D03}" destId="{7D31942C-F486-4CC3-B856-FCE7E8644078}" srcOrd="2" destOrd="0" presId="urn:microsoft.com/office/officeart/2005/8/layout/vList2"/>
    <dgm:cxn modelId="{8EA60F56-AE05-4C6C-AB2E-B652D6ADB6C3}" type="presParOf" srcId="{71D8ADB7-9BEB-48D7-9796-399A2C111D03}" destId="{B0601B3C-D456-471D-9C0F-7555AC61FDFE}" srcOrd="3" destOrd="0" presId="urn:microsoft.com/office/officeart/2005/8/layout/vList2"/>
    <dgm:cxn modelId="{DA0F378C-9FBF-4FB0-8A68-36D070250AE1}" type="presParOf" srcId="{71D8ADB7-9BEB-48D7-9796-399A2C111D03}" destId="{42561498-EA1F-4DB2-9DA5-078DC0EBF77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D908EFE-CD01-4483-B1E5-826CEF38ADB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DF6D3D34-1123-4E5D-9DC9-CD33A012EB0E}">
      <dgm:prSet/>
      <dgm:spPr>
        <a:solidFill>
          <a:srgbClr val="A74B40"/>
        </a:solidFill>
        <a:ln>
          <a:solidFill>
            <a:srgbClr val="A74B40"/>
          </a:solidFill>
        </a:ln>
      </dgm:spPr>
      <dgm:t>
        <a:bodyPr/>
        <a:lstStyle/>
        <a:p>
          <a:r>
            <a:rPr lang="en-US" dirty="0">
              <a:latin typeface="Neue Haas Grotesk Text Pro" panose="020B0504020202020204" pitchFamily="34" charset="0"/>
            </a:rPr>
            <a:t>Mission-specific required (Standard 5.2)</a:t>
          </a:r>
        </a:p>
      </dgm:t>
    </dgm:pt>
    <dgm:pt modelId="{2A258497-B4F4-4D9B-982B-ADE677791EAF}" type="parTrans" cxnId="{8E2DDADD-EC8A-475F-885E-8F228B3C7B47}">
      <dgm:prSet/>
      <dgm:spPr/>
      <dgm:t>
        <a:bodyPr/>
        <a:lstStyle/>
        <a:p>
          <a:endParaRPr lang="en-US">
            <a:latin typeface="Neue Haas Grotesk Text Pro" panose="020B0504020202020204" pitchFamily="34" charset="0"/>
          </a:endParaRPr>
        </a:p>
      </dgm:t>
    </dgm:pt>
    <dgm:pt modelId="{C7A343D9-1982-4254-B3A8-3480E2A9970D}" type="sibTrans" cxnId="{8E2DDADD-EC8A-475F-885E-8F228B3C7B47}">
      <dgm:prSet/>
      <dgm:spPr/>
      <dgm:t>
        <a:bodyPr/>
        <a:lstStyle/>
        <a:p>
          <a:endParaRPr lang="en-US">
            <a:latin typeface="Neue Haas Grotesk Text Pro" panose="020B0504020202020204" pitchFamily="34" charset="0"/>
          </a:endParaRPr>
        </a:p>
      </dgm:t>
    </dgm:pt>
    <dgm:pt modelId="{546CF910-CE6A-4D50-9DE7-353EEAA232FE}">
      <dgm:prSet/>
      <dgm:spPr>
        <a:solidFill>
          <a:srgbClr val="E1D0CE">
            <a:alpha val="90000"/>
          </a:srgbClr>
        </a:solidFill>
        <a:ln>
          <a:solidFill>
            <a:srgbClr val="E1D0CE">
              <a:alpha val="90000"/>
            </a:srgbClr>
          </a:solidFill>
        </a:ln>
      </dgm:spPr>
      <dgm:t>
        <a:bodyPr/>
        <a:lstStyle/>
        <a:p>
          <a:pPr>
            <a:lnSpc>
              <a:spcPct val="100000"/>
            </a:lnSpc>
            <a:buNone/>
          </a:pPr>
          <a:r>
            <a:rPr lang="en-US" dirty="0">
              <a:latin typeface="Neue Haas Grotesk Text Pro" panose="020B0504020202020204" pitchFamily="34" charset="0"/>
            </a:rPr>
            <a:t>	The program will identify core competencies in other domains necessary and appropriate to implement its mission</a:t>
          </a:r>
        </a:p>
      </dgm:t>
    </dgm:pt>
    <dgm:pt modelId="{8DAA7B26-6185-4F2F-A8B7-4972AD799191}" type="parTrans" cxnId="{719EDB08-E9AF-4CBF-992D-423777AECE0B}">
      <dgm:prSet/>
      <dgm:spPr/>
      <dgm:t>
        <a:bodyPr/>
        <a:lstStyle/>
        <a:p>
          <a:endParaRPr lang="en-US">
            <a:latin typeface="Neue Haas Grotesk Text Pro" panose="020B0504020202020204" pitchFamily="34" charset="0"/>
          </a:endParaRPr>
        </a:p>
      </dgm:t>
    </dgm:pt>
    <dgm:pt modelId="{5F3B7158-838E-4364-B895-17BC791A4C52}" type="sibTrans" cxnId="{719EDB08-E9AF-4CBF-992D-423777AECE0B}">
      <dgm:prSet/>
      <dgm:spPr/>
      <dgm:t>
        <a:bodyPr/>
        <a:lstStyle/>
        <a:p>
          <a:endParaRPr lang="en-US">
            <a:latin typeface="Neue Haas Grotesk Text Pro" panose="020B0504020202020204" pitchFamily="34" charset="0"/>
          </a:endParaRPr>
        </a:p>
      </dgm:t>
    </dgm:pt>
    <dgm:pt modelId="{79C8E797-56C3-4857-8B6D-2AC6DFEF68BE}">
      <dgm:prSet/>
      <dgm:spPr>
        <a:solidFill>
          <a:srgbClr val="9F9A3F"/>
        </a:solidFill>
        <a:ln>
          <a:solidFill>
            <a:srgbClr val="9F9A3F"/>
          </a:solidFill>
        </a:ln>
      </dgm:spPr>
      <dgm:t>
        <a:bodyPr/>
        <a:lstStyle/>
        <a:p>
          <a:r>
            <a:rPr lang="en-US" dirty="0">
              <a:latin typeface="Neue Haas Grotesk Text Pro" panose="020B0504020202020204" pitchFamily="34" charset="0"/>
            </a:rPr>
            <a:t>Mission-specific elective (Standard 5.3)</a:t>
          </a:r>
        </a:p>
      </dgm:t>
    </dgm:pt>
    <dgm:pt modelId="{9C0B9F75-59FB-41A5-BD45-E7FF46F361B6}" type="parTrans" cxnId="{49750B4F-4FC5-4B10-A497-BAF997D3277F}">
      <dgm:prSet/>
      <dgm:spPr/>
      <dgm:t>
        <a:bodyPr/>
        <a:lstStyle/>
        <a:p>
          <a:endParaRPr lang="en-US">
            <a:latin typeface="Neue Haas Grotesk Text Pro" panose="020B0504020202020204" pitchFamily="34" charset="0"/>
          </a:endParaRPr>
        </a:p>
      </dgm:t>
    </dgm:pt>
    <dgm:pt modelId="{6D7F84CD-8287-4E56-87FD-E9C2BBB7054E}" type="sibTrans" cxnId="{49750B4F-4FC5-4B10-A497-BAF997D3277F}">
      <dgm:prSet/>
      <dgm:spPr/>
      <dgm:t>
        <a:bodyPr/>
        <a:lstStyle/>
        <a:p>
          <a:endParaRPr lang="en-US">
            <a:latin typeface="Neue Haas Grotesk Text Pro" panose="020B0504020202020204" pitchFamily="34" charset="0"/>
          </a:endParaRPr>
        </a:p>
      </dgm:t>
    </dgm:pt>
    <dgm:pt modelId="{0958C86E-AE1D-4CF7-9F1F-B2E3D921DC95}">
      <dgm:prSet/>
      <dgm:spPr>
        <a:solidFill>
          <a:srgbClr val="DFDDCE">
            <a:alpha val="89804"/>
          </a:srgbClr>
        </a:solidFill>
        <a:ln>
          <a:solidFill>
            <a:srgbClr val="E2E0D3"/>
          </a:solidFill>
        </a:ln>
      </dgm:spPr>
      <dgm:t>
        <a:bodyPr/>
        <a:lstStyle/>
        <a:p>
          <a:pPr>
            <a:buNone/>
          </a:pPr>
          <a:r>
            <a:rPr lang="en-US" dirty="0">
              <a:latin typeface="Neue Haas Grotesk Text Pro" panose="020B0504020202020204" pitchFamily="34" charset="0"/>
            </a:rPr>
            <a:t>	The program will define its objectives and competencies for optional concentrations and specializations</a:t>
          </a:r>
        </a:p>
      </dgm:t>
    </dgm:pt>
    <dgm:pt modelId="{07C02E80-001D-4AFF-87FA-7DE4A295C61A}" type="parTrans" cxnId="{3ECA3661-939B-43E5-8CEB-1C84F6E60086}">
      <dgm:prSet/>
      <dgm:spPr/>
      <dgm:t>
        <a:bodyPr/>
        <a:lstStyle/>
        <a:p>
          <a:endParaRPr lang="en-US">
            <a:latin typeface="Neue Haas Grotesk Text Pro" panose="020B0504020202020204" pitchFamily="34" charset="0"/>
          </a:endParaRPr>
        </a:p>
      </dgm:t>
    </dgm:pt>
    <dgm:pt modelId="{BD0B8467-4828-4923-8D71-ABAC4289A764}" type="sibTrans" cxnId="{3ECA3661-939B-43E5-8CEB-1C84F6E60086}">
      <dgm:prSet/>
      <dgm:spPr/>
      <dgm:t>
        <a:bodyPr/>
        <a:lstStyle/>
        <a:p>
          <a:endParaRPr lang="en-US">
            <a:latin typeface="Neue Haas Grotesk Text Pro" panose="020B0504020202020204" pitchFamily="34" charset="0"/>
          </a:endParaRPr>
        </a:p>
      </dgm:t>
    </dgm:pt>
    <dgm:pt modelId="{79D5AFC9-12AF-48E6-A53B-6E9E18767238}">
      <dgm:prSet/>
      <dgm:spPr>
        <a:solidFill>
          <a:srgbClr val="50983E"/>
        </a:solidFill>
      </dgm:spPr>
      <dgm:t>
        <a:bodyPr/>
        <a:lstStyle/>
        <a:p>
          <a:r>
            <a:rPr lang="en-US" dirty="0">
              <a:latin typeface="Neue Haas Grotesk Text Pro" panose="020B0504020202020204" pitchFamily="34" charset="0"/>
            </a:rPr>
            <a:t>Professional </a:t>
          </a:r>
        </a:p>
        <a:p>
          <a:r>
            <a:rPr lang="en-US" dirty="0">
              <a:latin typeface="Neue Haas Grotesk Text Pro" panose="020B0504020202020204" pitchFamily="34" charset="0"/>
            </a:rPr>
            <a:t>(Standard 5.4)</a:t>
          </a:r>
        </a:p>
      </dgm:t>
    </dgm:pt>
    <dgm:pt modelId="{3A8AA2AB-D28B-4682-98CC-43C50D8ACA15}" type="parTrans" cxnId="{C4A9D280-F66B-4A4A-9096-02611C1FCB44}">
      <dgm:prSet/>
      <dgm:spPr/>
      <dgm:t>
        <a:bodyPr/>
        <a:lstStyle/>
        <a:p>
          <a:endParaRPr lang="en-US">
            <a:latin typeface="Neue Haas Grotesk Text Pro" panose="020B0504020202020204" pitchFamily="34" charset="0"/>
          </a:endParaRPr>
        </a:p>
      </dgm:t>
    </dgm:pt>
    <dgm:pt modelId="{D6DD628F-B551-4AE7-B8C0-02E69D51CEC6}" type="sibTrans" cxnId="{C4A9D280-F66B-4A4A-9096-02611C1FCB44}">
      <dgm:prSet/>
      <dgm:spPr/>
      <dgm:t>
        <a:bodyPr/>
        <a:lstStyle/>
        <a:p>
          <a:endParaRPr lang="en-US">
            <a:latin typeface="Neue Haas Grotesk Text Pro" panose="020B0504020202020204" pitchFamily="34" charset="0"/>
          </a:endParaRPr>
        </a:p>
      </dgm:t>
    </dgm:pt>
    <dgm:pt modelId="{5A485EFB-1F3E-4DC4-99D8-1E9CB8A85E72}">
      <dgm:prSet/>
      <dgm:spPr>
        <a:solidFill>
          <a:srgbClr val="D3DDCE">
            <a:alpha val="89804"/>
          </a:srgbClr>
        </a:solidFill>
      </dgm:spPr>
      <dgm:t>
        <a:bodyPr/>
        <a:lstStyle/>
        <a:p>
          <a:pPr>
            <a:buNone/>
          </a:pPr>
          <a:r>
            <a:rPr lang="en-US" dirty="0">
              <a:latin typeface="Neue Haas Grotesk Text Pro" panose="020B0504020202020204" pitchFamily="34" charset="0"/>
            </a:rPr>
            <a:t>	The program will ensure that students apply their education, such as through experiential learning and interactions with practitioners across the broad range of public service professions and sectors</a:t>
          </a:r>
        </a:p>
      </dgm:t>
    </dgm:pt>
    <dgm:pt modelId="{48E86DBF-45E1-4673-86D2-72FC2207D89A}" type="parTrans" cxnId="{CA7249D4-8416-4721-9EDF-50A2BB5D4B8B}">
      <dgm:prSet/>
      <dgm:spPr/>
      <dgm:t>
        <a:bodyPr/>
        <a:lstStyle/>
        <a:p>
          <a:endParaRPr lang="en-US">
            <a:latin typeface="Neue Haas Grotesk Text Pro" panose="020B0504020202020204" pitchFamily="34" charset="0"/>
          </a:endParaRPr>
        </a:p>
      </dgm:t>
    </dgm:pt>
    <dgm:pt modelId="{C80DA065-68D2-458C-B2B5-D33874B9D5EF}" type="sibTrans" cxnId="{CA7249D4-8416-4721-9EDF-50A2BB5D4B8B}">
      <dgm:prSet/>
      <dgm:spPr/>
      <dgm:t>
        <a:bodyPr/>
        <a:lstStyle/>
        <a:p>
          <a:endParaRPr lang="en-US">
            <a:latin typeface="Neue Haas Grotesk Text Pro" panose="020B0504020202020204" pitchFamily="34" charset="0"/>
          </a:endParaRPr>
        </a:p>
      </dgm:t>
    </dgm:pt>
    <dgm:pt modelId="{294DDD83-3A87-4F88-BD62-DB44FF4AEF25}" type="pres">
      <dgm:prSet presAssocID="{1D908EFE-CD01-4483-B1E5-826CEF38ADB0}" presName="Name0" presStyleCnt="0">
        <dgm:presLayoutVars>
          <dgm:dir/>
          <dgm:animLvl val="lvl"/>
          <dgm:resizeHandles val="exact"/>
        </dgm:presLayoutVars>
      </dgm:prSet>
      <dgm:spPr/>
    </dgm:pt>
    <dgm:pt modelId="{ECFD27C6-E42D-4E4E-8C5C-8E9920E8AA58}" type="pres">
      <dgm:prSet presAssocID="{DF6D3D34-1123-4E5D-9DC9-CD33A012EB0E}" presName="composite" presStyleCnt="0"/>
      <dgm:spPr/>
    </dgm:pt>
    <dgm:pt modelId="{3B7A4CFF-BF17-4669-9FDC-5E8F1440D561}" type="pres">
      <dgm:prSet presAssocID="{DF6D3D34-1123-4E5D-9DC9-CD33A012EB0E}" presName="parTx" presStyleLbl="alignNode1" presStyleIdx="0" presStyleCnt="3">
        <dgm:presLayoutVars>
          <dgm:chMax val="0"/>
          <dgm:chPref val="0"/>
          <dgm:bulletEnabled val="1"/>
        </dgm:presLayoutVars>
      </dgm:prSet>
      <dgm:spPr/>
    </dgm:pt>
    <dgm:pt modelId="{991BF812-9A12-457E-994B-D8D0D44A55A4}" type="pres">
      <dgm:prSet presAssocID="{DF6D3D34-1123-4E5D-9DC9-CD33A012EB0E}" presName="desTx" presStyleLbl="alignAccFollowNode1" presStyleIdx="0" presStyleCnt="3">
        <dgm:presLayoutVars>
          <dgm:bulletEnabled val="1"/>
        </dgm:presLayoutVars>
      </dgm:prSet>
      <dgm:spPr/>
    </dgm:pt>
    <dgm:pt modelId="{E4BEAD81-A7D1-46E4-8B91-B02783C12215}" type="pres">
      <dgm:prSet presAssocID="{C7A343D9-1982-4254-B3A8-3480E2A9970D}" presName="space" presStyleCnt="0"/>
      <dgm:spPr/>
    </dgm:pt>
    <dgm:pt modelId="{CE465F68-2115-4D6F-805F-62DD0887DD41}" type="pres">
      <dgm:prSet presAssocID="{79C8E797-56C3-4857-8B6D-2AC6DFEF68BE}" presName="composite" presStyleCnt="0"/>
      <dgm:spPr/>
    </dgm:pt>
    <dgm:pt modelId="{3B16E248-11C8-45CB-BE1C-6542755D5DE6}" type="pres">
      <dgm:prSet presAssocID="{79C8E797-56C3-4857-8B6D-2AC6DFEF68BE}" presName="parTx" presStyleLbl="alignNode1" presStyleIdx="1" presStyleCnt="3">
        <dgm:presLayoutVars>
          <dgm:chMax val="0"/>
          <dgm:chPref val="0"/>
          <dgm:bulletEnabled val="1"/>
        </dgm:presLayoutVars>
      </dgm:prSet>
      <dgm:spPr/>
    </dgm:pt>
    <dgm:pt modelId="{6E451F1F-CBA3-4B96-9D96-9A39632474FB}" type="pres">
      <dgm:prSet presAssocID="{79C8E797-56C3-4857-8B6D-2AC6DFEF68BE}" presName="desTx" presStyleLbl="alignAccFollowNode1" presStyleIdx="1" presStyleCnt="3">
        <dgm:presLayoutVars>
          <dgm:bulletEnabled val="1"/>
        </dgm:presLayoutVars>
      </dgm:prSet>
      <dgm:spPr/>
    </dgm:pt>
    <dgm:pt modelId="{56B6DD8B-7FC6-47C2-B564-A500D20C9CBD}" type="pres">
      <dgm:prSet presAssocID="{6D7F84CD-8287-4E56-87FD-E9C2BBB7054E}" presName="space" presStyleCnt="0"/>
      <dgm:spPr/>
    </dgm:pt>
    <dgm:pt modelId="{A405CDCD-F88A-4CBA-BE4C-A089D718A5D9}" type="pres">
      <dgm:prSet presAssocID="{79D5AFC9-12AF-48E6-A53B-6E9E18767238}" presName="composite" presStyleCnt="0"/>
      <dgm:spPr/>
    </dgm:pt>
    <dgm:pt modelId="{E4D74EDB-2DE3-4755-9918-E0C58279E193}" type="pres">
      <dgm:prSet presAssocID="{79D5AFC9-12AF-48E6-A53B-6E9E18767238}" presName="parTx" presStyleLbl="alignNode1" presStyleIdx="2" presStyleCnt="3">
        <dgm:presLayoutVars>
          <dgm:chMax val="0"/>
          <dgm:chPref val="0"/>
          <dgm:bulletEnabled val="1"/>
        </dgm:presLayoutVars>
      </dgm:prSet>
      <dgm:spPr/>
    </dgm:pt>
    <dgm:pt modelId="{0B7ACA52-62C0-44B6-96B7-A2DD8195C5FA}" type="pres">
      <dgm:prSet presAssocID="{79D5AFC9-12AF-48E6-A53B-6E9E18767238}" presName="desTx" presStyleLbl="alignAccFollowNode1" presStyleIdx="2" presStyleCnt="3">
        <dgm:presLayoutVars>
          <dgm:bulletEnabled val="1"/>
        </dgm:presLayoutVars>
      </dgm:prSet>
      <dgm:spPr/>
    </dgm:pt>
  </dgm:ptLst>
  <dgm:cxnLst>
    <dgm:cxn modelId="{7387CB07-1834-4299-8E60-FB844B237866}" type="presOf" srcId="{546CF910-CE6A-4D50-9DE7-353EEAA232FE}" destId="{991BF812-9A12-457E-994B-D8D0D44A55A4}" srcOrd="0" destOrd="0" presId="urn:microsoft.com/office/officeart/2005/8/layout/hList1"/>
    <dgm:cxn modelId="{719EDB08-E9AF-4CBF-992D-423777AECE0B}" srcId="{DF6D3D34-1123-4E5D-9DC9-CD33A012EB0E}" destId="{546CF910-CE6A-4D50-9DE7-353EEAA232FE}" srcOrd="0" destOrd="0" parTransId="{8DAA7B26-6185-4F2F-A8B7-4972AD799191}" sibTransId="{5F3B7158-838E-4364-B895-17BC791A4C52}"/>
    <dgm:cxn modelId="{D7010509-2E24-4707-B95F-D751CF2623CD}" type="presOf" srcId="{79D5AFC9-12AF-48E6-A53B-6E9E18767238}" destId="{E4D74EDB-2DE3-4755-9918-E0C58279E193}" srcOrd="0" destOrd="0" presId="urn:microsoft.com/office/officeart/2005/8/layout/hList1"/>
    <dgm:cxn modelId="{58A1B635-E5CB-4B0D-970C-FF0F2BDD26A9}" type="presOf" srcId="{0958C86E-AE1D-4CF7-9F1F-B2E3D921DC95}" destId="{6E451F1F-CBA3-4B96-9D96-9A39632474FB}" srcOrd="0" destOrd="0" presId="urn:microsoft.com/office/officeart/2005/8/layout/hList1"/>
    <dgm:cxn modelId="{3ECA3661-939B-43E5-8CEB-1C84F6E60086}" srcId="{79C8E797-56C3-4857-8B6D-2AC6DFEF68BE}" destId="{0958C86E-AE1D-4CF7-9F1F-B2E3D921DC95}" srcOrd="0" destOrd="0" parTransId="{07C02E80-001D-4AFF-87FA-7DE4A295C61A}" sibTransId="{BD0B8467-4828-4923-8D71-ABAC4289A764}"/>
    <dgm:cxn modelId="{1DA89648-3EA7-4942-88C2-4BA0A24AA83B}" type="presOf" srcId="{1D908EFE-CD01-4483-B1E5-826CEF38ADB0}" destId="{294DDD83-3A87-4F88-BD62-DB44FF4AEF25}" srcOrd="0" destOrd="0" presId="urn:microsoft.com/office/officeart/2005/8/layout/hList1"/>
    <dgm:cxn modelId="{49750B4F-4FC5-4B10-A497-BAF997D3277F}" srcId="{1D908EFE-CD01-4483-B1E5-826CEF38ADB0}" destId="{79C8E797-56C3-4857-8B6D-2AC6DFEF68BE}" srcOrd="1" destOrd="0" parTransId="{9C0B9F75-59FB-41A5-BD45-E7FF46F361B6}" sibTransId="{6D7F84CD-8287-4E56-87FD-E9C2BBB7054E}"/>
    <dgm:cxn modelId="{C4A9D280-F66B-4A4A-9096-02611C1FCB44}" srcId="{1D908EFE-CD01-4483-B1E5-826CEF38ADB0}" destId="{79D5AFC9-12AF-48E6-A53B-6E9E18767238}" srcOrd="2" destOrd="0" parTransId="{3A8AA2AB-D28B-4682-98CC-43C50D8ACA15}" sibTransId="{D6DD628F-B551-4AE7-B8C0-02E69D51CEC6}"/>
    <dgm:cxn modelId="{8E5B9682-B8F0-4755-ABE8-FA89CCA35A89}" type="presOf" srcId="{79C8E797-56C3-4857-8B6D-2AC6DFEF68BE}" destId="{3B16E248-11C8-45CB-BE1C-6542755D5DE6}" srcOrd="0" destOrd="0" presId="urn:microsoft.com/office/officeart/2005/8/layout/hList1"/>
    <dgm:cxn modelId="{0CAE61A1-627C-4083-AD52-8BAF6702790D}" type="presOf" srcId="{5A485EFB-1F3E-4DC4-99D8-1E9CB8A85E72}" destId="{0B7ACA52-62C0-44B6-96B7-A2DD8195C5FA}" srcOrd="0" destOrd="0" presId="urn:microsoft.com/office/officeart/2005/8/layout/hList1"/>
    <dgm:cxn modelId="{3676D9C0-4A79-403C-B598-4AD67A3F279F}" type="presOf" srcId="{DF6D3D34-1123-4E5D-9DC9-CD33A012EB0E}" destId="{3B7A4CFF-BF17-4669-9FDC-5E8F1440D561}" srcOrd="0" destOrd="0" presId="urn:microsoft.com/office/officeart/2005/8/layout/hList1"/>
    <dgm:cxn modelId="{CA7249D4-8416-4721-9EDF-50A2BB5D4B8B}" srcId="{79D5AFC9-12AF-48E6-A53B-6E9E18767238}" destId="{5A485EFB-1F3E-4DC4-99D8-1E9CB8A85E72}" srcOrd="0" destOrd="0" parTransId="{48E86DBF-45E1-4673-86D2-72FC2207D89A}" sibTransId="{C80DA065-68D2-458C-B2B5-D33874B9D5EF}"/>
    <dgm:cxn modelId="{8E2DDADD-EC8A-475F-885E-8F228B3C7B47}" srcId="{1D908EFE-CD01-4483-B1E5-826CEF38ADB0}" destId="{DF6D3D34-1123-4E5D-9DC9-CD33A012EB0E}" srcOrd="0" destOrd="0" parTransId="{2A258497-B4F4-4D9B-982B-ADE677791EAF}" sibTransId="{C7A343D9-1982-4254-B3A8-3480E2A9970D}"/>
    <dgm:cxn modelId="{113B4D98-D005-4F2E-81E4-C87D21910308}" type="presParOf" srcId="{294DDD83-3A87-4F88-BD62-DB44FF4AEF25}" destId="{ECFD27C6-E42D-4E4E-8C5C-8E9920E8AA58}" srcOrd="0" destOrd="0" presId="urn:microsoft.com/office/officeart/2005/8/layout/hList1"/>
    <dgm:cxn modelId="{B9F51EE3-8411-414E-A298-CBBCACA6BF34}" type="presParOf" srcId="{ECFD27C6-E42D-4E4E-8C5C-8E9920E8AA58}" destId="{3B7A4CFF-BF17-4669-9FDC-5E8F1440D561}" srcOrd="0" destOrd="0" presId="urn:microsoft.com/office/officeart/2005/8/layout/hList1"/>
    <dgm:cxn modelId="{D0E9EC6B-DB25-475E-9731-187E527676D1}" type="presParOf" srcId="{ECFD27C6-E42D-4E4E-8C5C-8E9920E8AA58}" destId="{991BF812-9A12-457E-994B-D8D0D44A55A4}" srcOrd="1" destOrd="0" presId="urn:microsoft.com/office/officeart/2005/8/layout/hList1"/>
    <dgm:cxn modelId="{6BBC8F07-C3F6-4505-AC7F-299C63981D63}" type="presParOf" srcId="{294DDD83-3A87-4F88-BD62-DB44FF4AEF25}" destId="{E4BEAD81-A7D1-46E4-8B91-B02783C12215}" srcOrd="1" destOrd="0" presId="urn:microsoft.com/office/officeart/2005/8/layout/hList1"/>
    <dgm:cxn modelId="{ED3953EA-B4ED-4786-8C8B-D40451B33ADB}" type="presParOf" srcId="{294DDD83-3A87-4F88-BD62-DB44FF4AEF25}" destId="{CE465F68-2115-4D6F-805F-62DD0887DD41}" srcOrd="2" destOrd="0" presId="urn:microsoft.com/office/officeart/2005/8/layout/hList1"/>
    <dgm:cxn modelId="{653243E4-62C4-4DD6-975C-570E246D91FA}" type="presParOf" srcId="{CE465F68-2115-4D6F-805F-62DD0887DD41}" destId="{3B16E248-11C8-45CB-BE1C-6542755D5DE6}" srcOrd="0" destOrd="0" presId="urn:microsoft.com/office/officeart/2005/8/layout/hList1"/>
    <dgm:cxn modelId="{CC8A189E-71D5-43A6-B4EC-9A53BA751523}" type="presParOf" srcId="{CE465F68-2115-4D6F-805F-62DD0887DD41}" destId="{6E451F1F-CBA3-4B96-9D96-9A39632474FB}" srcOrd="1" destOrd="0" presId="urn:microsoft.com/office/officeart/2005/8/layout/hList1"/>
    <dgm:cxn modelId="{6E0CF26A-CB83-4E67-B30E-34AC82263AC7}" type="presParOf" srcId="{294DDD83-3A87-4F88-BD62-DB44FF4AEF25}" destId="{56B6DD8B-7FC6-47C2-B564-A500D20C9CBD}" srcOrd="3" destOrd="0" presId="urn:microsoft.com/office/officeart/2005/8/layout/hList1"/>
    <dgm:cxn modelId="{51AC271B-451F-4F25-80A8-97675889E7F9}" type="presParOf" srcId="{294DDD83-3A87-4F88-BD62-DB44FF4AEF25}" destId="{A405CDCD-F88A-4CBA-BE4C-A089D718A5D9}" srcOrd="4" destOrd="0" presId="urn:microsoft.com/office/officeart/2005/8/layout/hList1"/>
    <dgm:cxn modelId="{89AA24BC-814E-4458-BCBA-3F0880F13FC7}" type="presParOf" srcId="{A405CDCD-F88A-4CBA-BE4C-A089D718A5D9}" destId="{E4D74EDB-2DE3-4755-9918-E0C58279E193}" srcOrd="0" destOrd="0" presId="urn:microsoft.com/office/officeart/2005/8/layout/hList1"/>
    <dgm:cxn modelId="{B7062F75-61B0-4913-9F3F-EC77A75982C0}" type="presParOf" srcId="{A405CDCD-F88A-4CBA-BE4C-A089D718A5D9}" destId="{0B7ACA52-62C0-44B6-96B7-A2DD8195C5F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64260D0-CB6E-4A8E-B07C-26C86F80BCEC}"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n-US"/>
        </a:p>
      </dgm:t>
    </dgm:pt>
    <dgm:pt modelId="{F56BE36B-7B36-4F48-B30D-0EE87C346C3D}">
      <dgm:prSet/>
      <dgm:spPr>
        <a:solidFill>
          <a:schemeClr val="accent1">
            <a:lumMod val="50000"/>
          </a:schemeClr>
        </a:solidFill>
      </dgm:spPr>
      <dgm:t>
        <a:bodyPr/>
        <a:lstStyle/>
        <a:p>
          <a:r>
            <a:rPr lang="en-US" dirty="0">
              <a:latin typeface="Neue Haas Grotesk Text Pro" panose="020B0504020202020204" pitchFamily="34" charset="0"/>
            </a:rPr>
            <a:t>The Assessment Cycle</a:t>
          </a:r>
        </a:p>
      </dgm:t>
    </dgm:pt>
    <dgm:pt modelId="{4FF93A71-F699-45D4-BF95-6CC220866019}" type="parTrans" cxnId="{DEF65A0E-AEEC-45C3-8A6A-3DDE759E43DF}">
      <dgm:prSet/>
      <dgm:spPr/>
      <dgm:t>
        <a:bodyPr/>
        <a:lstStyle/>
        <a:p>
          <a:endParaRPr lang="en-US">
            <a:latin typeface="Neue Haas Grotesk Text Pro" panose="020B0504020202020204" pitchFamily="34" charset="0"/>
          </a:endParaRPr>
        </a:p>
      </dgm:t>
    </dgm:pt>
    <dgm:pt modelId="{C864C78D-D29C-4B6F-9E21-E8C1FD102B11}" type="sibTrans" cxnId="{DEF65A0E-AEEC-45C3-8A6A-3DDE759E43DF}">
      <dgm:prSet/>
      <dgm:spPr/>
      <dgm:t>
        <a:bodyPr/>
        <a:lstStyle/>
        <a:p>
          <a:endParaRPr lang="en-US">
            <a:latin typeface="Neue Haas Grotesk Text Pro" panose="020B0504020202020204" pitchFamily="34" charset="0"/>
          </a:endParaRPr>
        </a:p>
      </dgm:t>
    </dgm:pt>
    <dgm:pt modelId="{C5C1ED5C-D8C4-403E-8007-410FFDBE6469}">
      <dgm:prSet custT="1"/>
      <dgm:spPr>
        <a:solidFill>
          <a:srgbClr val="A74B40"/>
        </a:solidFill>
      </dgm:spPr>
      <dgm:t>
        <a:bodyPr/>
        <a:lstStyle/>
        <a:p>
          <a:r>
            <a:rPr lang="en-US" sz="1600" dirty="0">
              <a:latin typeface="Neue Haas Grotesk Text Pro" panose="020B0504020202020204" pitchFamily="34" charset="0"/>
            </a:rPr>
            <a:t>Plan</a:t>
          </a:r>
        </a:p>
      </dgm:t>
    </dgm:pt>
    <dgm:pt modelId="{64325911-550A-4193-8B22-4A651FA15130}" type="parTrans" cxnId="{51FC400B-70E4-47B5-BE45-2BDA405963C3}">
      <dgm:prSet/>
      <dgm:spPr/>
      <dgm:t>
        <a:bodyPr/>
        <a:lstStyle/>
        <a:p>
          <a:endParaRPr lang="en-US">
            <a:latin typeface="Neue Haas Grotesk Text Pro" panose="020B0504020202020204" pitchFamily="34" charset="0"/>
          </a:endParaRPr>
        </a:p>
      </dgm:t>
    </dgm:pt>
    <dgm:pt modelId="{1246FA60-E255-4C22-B92C-05E5462F6379}" type="sibTrans" cxnId="{51FC400B-70E4-47B5-BE45-2BDA405963C3}">
      <dgm:prSet/>
      <dgm:spPr/>
      <dgm:t>
        <a:bodyPr/>
        <a:lstStyle/>
        <a:p>
          <a:endParaRPr lang="en-US">
            <a:latin typeface="Neue Haas Grotesk Text Pro" panose="020B0504020202020204" pitchFamily="34" charset="0"/>
          </a:endParaRPr>
        </a:p>
      </dgm:t>
    </dgm:pt>
    <dgm:pt modelId="{7D20BA0F-E0C2-4172-B0FC-70CEFEA824B0}">
      <dgm:prSet custT="1"/>
      <dgm:spPr>
        <a:solidFill>
          <a:srgbClr val="9F9A3F"/>
        </a:solidFill>
      </dgm:spPr>
      <dgm:t>
        <a:bodyPr/>
        <a:lstStyle/>
        <a:p>
          <a:r>
            <a:rPr lang="en-US" sz="1400" dirty="0">
              <a:latin typeface="Neue Haas Grotesk Text Pro" panose="020B0504020202020204" pitchFamily="34" charset="0"/>
            </a:rPr>
            <a:t>Assess</a:t>
          </a:r>
        </a:p>
      </dgm:t>
    </dgm:pt>
    <dgm:pt modelId="{FB0D3592-6A7C-4C1D-90CB-47E01B31D284}" type="parTrans" cxnId="{A402E46E-57DF-412F-BFE8-33BBE7826335}">
      <dgm:prSet/>
      <dgm:spPr/>
      <dgm:t>
        <a:bodyPr/>
        <a:lstStyle/>
        <a:p>
          <a:endParaRPr lang="en-US">
            <a:latin typeface="Neue Haas Grotesk Text Pro" panose="020B0504020202020204" pitchFamily="34" charset="0"/>
          </a:endParaRPr>
        </a:p>
      </dgm:t>
    </dgm:pt>
    <dgm:pt modelId="{0E5832D8-8C94-4EBF-B42C-D266FB34686C}" type="sibTrans" cxnId="{A402E46E-57DF-412F-BFE8-33BBE7826335}">
      <dgm:prSet/>
      <dgm:spPr/>
      <dgm:t>
        <a:bodyPr/>
        <a:lstStyle/>
        <a:p>
          <a:endParaRPr lang="en-US">
            <a:latin typeface="Neue Haas Grotesk Text Pro" panose="020B0504020202020204" pitchFamily="34" charset="0"/>
          </a:endParaRPr>
        </a:p>
      </dgm:t>
    </dgm:pt>
    <dgm:pt modelId="{A229E27D-308E-46AA-9C52-22C349819BE2}">
      <dgm:prSet custT="1"/>
      <dgm:spPr>
        <a:solidFill>
          <a:srgbClr val="50983E"/>
        </a:solidFill>
      </dgm:spPr>
      <dgm:t>
        <a:bodyPr/>
        <a:lstStyle/>
        <a:p>
          <a:r>
            <a:rPr lang="en-US" sz="1400" dirty="0">
              <a:latin typeface="Neue Haas Grotesk Text Pro" panose="020B0504020202020204" pitchFamily="34" charset="0"/>
            </a:rPr>
            <a:t>Analyze</a:t>
          </a:r>
        </a:p>
      </dgm:t>
    </dgm:pt>
    <dgm:pt modelId="{EFDFDDD1-6B0F-4E97-9359-C108AF3AD2F9}" type="parTrans" cxnId="{D8DE9537-9BEA-4716-8568-3A9B182A6FB8}">
      <dgm:prSet/>
      <dgm:spPr/>
      <dgm:t>
        <a:bodyPr/>
        <a:lstStyle/>
        <a:p>
          <a:endParaRPr lang="en-US">
            <a:latin typeface="Neue Haas Grotesk Text Pro" panose="020B0504020202020204" pitchFamily="34" charset="0"/>
          </a:endParaRPr>
        </a:p>
      </dgm:t>
    </dgm:pt>
    <dgm:pt modelId="{10DCE5A8-8407-41FF-AB9E-4FA84AC5AAB1}" type="sibTrans" cxnId="{D8DE9537-9BEA-4716-8568-3A9B182A6FB8}">
      <dgm:prSet/>
      <dgm:spPr/>
      <dgm:t>
        <a:bodyPr/>
        <a:lstStyle/>
        <a:p>
          <a:endParaRPr lang="en-US">
            <a:latin typeface="Neue Haas Grotesk Text Pro" panose="020B0504020202020204" pitchFamily="34" charset="0"/>
          </a:endParaRPr>
        </a:p>
      </dgm:t>
    </dgm:pt>
    <dgm:pt modelId="{EB842972-D5A6-47D4-8BB1-4FE9294C4B75}">
      <dgm:prSet custT="1"/>
      <dgm:spPr>
        <a:solidFill>
          <a:srgbClr val="3D9072"/>
        </a:solidFill>
      </dgm:spPr>
      <dgm:t>
        <a:bodyPr/>
        <a:lstStyle/>
        <a:p>
          <a:r>
            <a:rPr lang="en-US" sz="1400" dirty="0">
              <a:latin typeface="Neue Haas Grotesk Text Pro" panose="020B0504020202020204" pitchFamily="34" charset="0"/>
            </a:rPr>
            <a:t>Reflect &amp; Improve</a:t>
          </a:r>
        </a:p>
      </dgm:t>
    </dgm:pt>
    <dgm:pt modelId="{130FFCF6-1B67-45E1-9B40-02956606FDDE}" type="parTrans" cxnId="{7D930FE3-500A-42BB-890A-4A32EB183D76}">
      <dgm:prSet/>
      <dgm:spPr/>
      <dgm:t>
        <a:bodyPr/>
        <a:lstStyle/>
        <a:p>
          <a:endParaRPr lang="en-US">
            <a:latin typeface="Neue Haas Grotesk Text Pro" panose="020B0504020202020204" pitchFamily="34" charset="0"/>
          </a:endParaRPr>
        </a:p>
      </dgm:t>
    </dgm:pt>
    <dgm:pt modelId="{C96069A4-B427-4F6F-9B33-5B78CB74C01E}" type="sibTrans" cxnId="{7D930FE3-500A-42BB-890A-4A32EB183D76}">
      <dgm:prSet/>
      <dgm:spPr/>
      <dgm:t>
        <a:bodyPr/>
        <a:lstStyle/>
        <a:p>
          <a:endParaRPr lang="en-US">
            <a:latin typeface="Neue Haas Grotesk Text Pro" panose="020B0504020202020204" pitchFamily="34" charset="0"/>
          </a:endParaRPr>
        </a:p>
      </dgm:t>
    </dgm:pt>
    <dgm:pt modelId="{7637B8E4-6A0D-4FE5-8E46-9E6E0D04B7DF}" type="pres">
      <dgm:prSet presAssocID="{964260D0-CB6E-4A8E-B07C-26C86F80BCEC}" presName="Name0" presStyleCnt="0">
        <dgm:presLayoutVars>
          <dgm:chMax val="1"/>
          <dgm:dir/>
          <dgm:animLvl val="ctr"/>
          <dgm:resizeHandles val="exact"/>
        </dgm:presLayoutVars>
      </dgm:prSet>
      <dgm:spPr/>
    </dgm:pt>
    <dgm:pt modelId="{FE96B21D-9E26-45BC-A398-B36A53436C32}" type="pres">
      <dgm:prSet presAssocID="{F56BE36B-7B36-4F48-B30D-0EE87C346C3D}" presName="centerShape" presStyleLbl="node0" presStyleIdx="0" presStyleCnt="1"/>
      <dgm:spPr/>
    </dgm:pt>
    <dgm:pt modelId="{5297F9A6-2429-459A-AE1A-46243B6EBF57}" type="pres">
      <dgm:prSet presAssocID="{C5C1ED5C-D8C4-403E-8007-410FFDBE6469}" presName="node" presStyleLbl="node1" presStyleIdx="0" presStyleCnt="4">
        <dgm:presLayoutVars>
          <dgm:bulletEnabled val="1"/>
        </dgm:presLayoutVars>
      </dgm:prSet>
      <dgm:spPr/>
    </dgm:pt>
    <dgm:pt modelId="{BCFA1300-37EF-46BB-8876-4A330BCA9179}" type="pres">
      <dgm:prSet presAssocID="{C5C1ED5C-D8C4-403E-8007-410FFDBE6469}" presName="dummy" presStyleCnt="0"/>
      <dgm:spPr/>
    </dgm:pt>
    <dgm:pt modelId="{60DB73A5-E1D2-4E0A-BC47-A333269527B1}" type="pres">
      <dgm:prSet presAssocID="{1246FA60-E255-4C22-B92C-05E5462F6379}" presName="sibTrans" presStyleLbl="sibTrans2D1" presStyleIdx="0" presStyleCnt="4"/>
      <dgm:spPr/>
    </dgm:pt>
    <dgm:pt modelId="{E1A8D4F4-AC8A-4F2B-8C28-332D1897366E}" type="pres">
      <dgm:prSet presAssocID="{7D20BA0F-E0C2-4172-B0FC-70CEFEA824B0}" presName="node" presStyleLbl="node1" presStyleIdx="1" presStyleCnt="4">
        <dgm:presLayoutVars>
          <dgm:bulletEnabled val="1"/>
        </dgm:presLayoutVars>
      </dgm:prSet>
      <dgm:spPr/>
    </dgm:pt>
    <dgm:pt modelId="{48968BF9-ADC1-4B27-84AB-A2E026F385FF}" type="pres">
      <dgm:prSet presAssocID="{7D20BA0F-E0C2-4172-B0FC-70CEFEA824B0}" presName="dummy" presStyleCnt="0"/>
      <dgm:spPr/>
    </dgm:pt>
    <dgm:pt modelId="{3C81C04E-1248-4F9C-9D8D-07F294543078}" type="pres">
      <dgm:prSet presAssocID="{0E5832D8-8C94-4EBF-B42C-D266FB34686C}" presName="sibTrans" presStyleLbl="sibTrans2D1" presStyleIdx="1" presStyleCnt="4"/>
      <dgm:spPr/>
    </dgm:pt>
    <dgm:pt modelId="{7ADEFD70-E9B4-4C94-ADAB-7DF286F7A43F}" type="pres">
      <dgm:prSet presAssocID="{A229E27D-308E-46AA-9C52-22C349819BE2}" presName="node" presStyleLbl="node1" presStyleIdx="2" presStyleCnt="4">
        <dgm:presLayoutVars>
          <dgm:bulletEnabled val="1"/>
        </dgm:presLayoutVars>
      </dgm:prSet>
      <dgm:spPr/>
    </dgm:pt>
    <dgm:pt modelId="{3D81514E-6118-466B-9E92-A3B0ADB4A752}" type="pres">
      <dgm:prSet presAssocID="{A229E27D-308E-46AA-9C52-22C349819BE2}" presName="dummy" presStyleCnt="0"/>
      <dgm:spPr/>
    </dgm:pt>
    <dgm:pt modelId="{BD34574D-1061-4D59-A571-66AA6F01FC17}" type="pres">
      <dgm:prSet presAssocID="{10DCE5A8-8407-41FF-AB9E-4FA84AC5AAB1}" presName="sibTrans" presStyleLbl="sibTrans2D1" presStyleIdx="2" presStyleCnt="4"/>
      <dgm:spPr/>
    </dgm:pt>
    <dgm:pt modelId="{840728D9-8658-4866-B9C6-CCB6408174D7}" type="pres">
      <dgm:prSet presAssocID="{EB842972-D5A6-47D4-8BB1-4FE9294C4B75}" presName="node" presStyleLbl="node1" presStyleIdx="3" presStyleCnt="4">
        <dgm:presLayoutVars>
          <dgm:bulletEnabled val="1"/>
        </dgm:presLayoutVars>
      </dgm:prSet>
      <dgm:spPr/>
    </dgm:pt>
    <dgm:pt modelId="{3A0B6888-27C1-4FFF-BF46-9B27463F4ECB}" type="pres">
      <dgm:prSet presAssocID="{EB842972-D5A6-47D4-8BB1-4FE9294C4B75}" presName="dummy" presStyleCnt="0"/>
      <dgm:spPr/>
    </dgm:pt>
    <dgm:pt modelId="{344741B1-6926-451D-B887-0F098A708E5D}" type="pres">
      <dgm:prSet presAssocID="{C96069A4-B427-4F6F-9B33-5B78CB74C01E}" presName="sibTrans" presStyleLbl="sibTrans2D1" presStyleIdx="3" presStyleCnt="4"/>
      <dgm:spPr/>
    </dgm:pt>
  </dgm:ptLst>
  <dgm:cxnLst>
    <dgm:cxn modelId="{51FC400B-70E4-47B5-BE45-2BDA405963C3}" srcId="{F56BE36B-7B36-4F48-B30D-0EE87C346C3D}" destId="{C5C1ED5C-D8C4-403E-8007-410FFDBE6469}" srcOrd="0" destOrd="0" parTransId="{64325911-550A-4193-8B22-4A651FA15130}" sibTransId="{1246FA60-E255-4C22-B92C-05E5462F6379}"/>
    <dgm:cxn modelId="{DEF65A0E-AEEC-45C3-8A6A-3DDE759E43DF}" srcId="{964260D0-CB6E-4A8E-B07C-26C86F80BCEC}" destId="{F56BE36B-7B36-4F48-B30D-0EE87C346C3D}" srcOrd="0" destOrd="0" parTransId="{4FF93A71-F699-45D4-BF95-6CC220866019}" sibTransId="{C864C78D-D29C-4B6F-9E21-E8C1FD102B11}"/>
    <dgm:cxn modelId="{EBB64E16-003C-431D-847F-CFD350DB4F66}" type="presOf" srcId="{964260D0-CB6E-4A8E-B07C-26C86F80BCEC}" destId="{7637B8E4-6A0D-4FE5-8E46-9E6E0D04B7DF}" srcOrd="0" destOrd="0" presId="urn:microsoft.com/office/officeart/2005/8/layout/radial6"/>
    <dgm:cxn modelId="{D8DE9537-9BEA-4716-8568-3A9B182A6FB8}" srcId="{F56BE36B-7B36-4F48-B30D-0EE87C346C3D}" destId="{A229E27D-308E-46AA-9C52-22C349819BE2}" srcOrd="2" destOrd="0" parTransId="{EFDFDDD1-6B0F-4E97-9359-C108AF3AD2F9}" sibTransId="{10DCE5A8-8407-41FF-AB9E-4FA84AC5AAB1}"/>
    <dgm:cxn modelId="{0049D33C-89ED-478A-A683-53E4023EF7FB}" type="presOf" srcId="{F56BE36B-7B36-4F48-B30D-0EE87C346C3D}" destId="{FE96B21D-9E26-45BC-A398-B36A53436C32}" srcOrd="0" destOrd="0" presId="urn:microsoft.com/office/officeart/2005/8/layout/radial6"/>
    <dgm:cxn modelId="{1C923042-5014-40F7-8986-8F90B8F2212A}" type="presOf" srcId="{10DCE5A8-8407-41FF-AB9E-4FA84AC5AAB1}" destId="{BD34574D-1061-4D59-A571-66AA6F01FC17}" srcOrd="0" destOrd="0" presId="urn:microsoft.com/office/officeart/2005/8/layout/radial6"/>
    <dgm:cxn modelId="{C7B7946E-984B-4C7D-9A15-B5F3B042FC5E}" type="presOf" srcId="{1246FA60-E255-4C22-B92C-05E5462F6379}" destId="{60DB73A5-E1D2-4E0A-BC47-A333269527B1}" srcOrd="0" destOrd="0" presId="urn:microsoft.com/office/officeart/2005/8/layout/radial6"/>
    <dgm:cxn modelId="{A402E46E-57DF-412F-BFE8-33BBE7826335}" srcId="{F56BE36B-7B36-4F48-B30D-0EE87C346C3D}" destId="{7D20BA0F-E0C2-4172-B0FC-70CEFEA824B0}" srcOrd="1" destOrd="0" parTransId="{FB0D3592-6A7C-4C1D-90CB-47E01B31D284}" sibTransId="{0E5832D8-8C94-4EBF-B42C-D266FB34686C}"/>
    <dgm:cxn modelId="{8AC82E7F-8D04-46B8-9756-D17609AD964B}" type="presOf" srcId="{A229E27D-308E-46AA-9C52-22C349819BE2}" destId="{7ADEFD70-E9B4-4C94-ADAB-7DF286F7A43F}" srcOrd="0" destOrd="0" presId="urn:microsoft.com/office/officeart/2005/8/layout/radial6"/>
    <dgm:cxn modelId="{8F0F04A3-467B-47B5-99D6-CDBFFABAEFF3}" type="presOf" srcId="{EB842972-D5A6-47D4-8BB1-4FE9294C4B75}" destId="{840728D9-8658-4866-B9C6-CCB6408174D7}" srcOrd="0" destOrd="0" presId="urn:microsoft.com/office/officeart/2005/8/layout/radial6"/>
    <dgm:cxn modelId="{03CB69AD-0CD9-433F-BA47-3122E230D0D3}" type="presOf" srcId="{7D20BA0F-E0C2-4172-B0FC-70CEFEA824B0}" destId="{E1A8D4F4-AC8A-4F2B-8C28-332D1897366E}" srcOrd="0" destOrd="0" presId="urn:microsoft.com/office/officeart/2005/8/layout/radial6"/>
    <dgm:cxn modelId="{5BB0F0D3-6301-40B3-AC26-2DBC7F136EDF}" type="presOf" srcId="{0E5832D8-8C94-4EBF-B42C-D266FB34686C}" destId="{3C81C04E-1248-4F9C-9D8D-07F294543078}" srcOrd="0" destOrd="0" presId="urn:microsoft.com/office/officeart/2005/8/layout/radial6"/>
    <dgm:cxn modelId="{7D930FE3-500A-42BB-890A-4A32EB183D76}" srcId="{F56BE36B-7B36-4F48-B30D-0EE87C346C3D}" destId="{EB842972-D5A6-47D4-8BB1-4FE9294C4B75}" srcOrd="3" destOrd="0" parTransId="{130FFCF6-1B67-45E1-9B40-02956606FDDE}" sibTransId="{C96069A4-B427-4F6F-9B33-5B78CB74C01E}"/>
    <dgm:cxn modelId="{7D7F23F2-BD38-4567-A7F9-B6CA2F6D57C2}" type="presOf" srcId="{C5C1ED5C-D8C4-403E-8007-410FFDBE6469}" destId="{5297F9A6-2429-459A-AE1A-46243B6EBF57}" srcOrd="0" destOrd="0" presId="urn:microsoft.com/office/officeart/2005/8/layout/radial6"/>
    <dgm:cxn modelId="{0F3D9AFE-0D9D-4E31-ADA8-D870F50B28D0}" type="presOf" srcId="{C96069A4-B427-4F6F-9B33-5B78CB74C01E}" destId="{344741B1-6926-451D-B887-0F098A708E5D}" srcOrd="0" destOrd="0" presId="urn:microsoft.com/office/officeart/2005/8/layout/radial6"/>
    <dgm:cxn modelId="{F6CE8080-21F1-4CBF-9453-41D756A4DB7B}" type="presParOf" srcId="{7637B8E4-6A0D-4FE5-8E46-9E6E0D04B7DF}" destId="{FE96B21D-9E26-45BC-A398-B36A53436C32}" srcOrd="0" destOrd="0" presId="urn:microsoft.com/office/officeart/2005/8/layout/radial6"/>
    <dgm:cxn modelId="{16026DF9-4153-4F40-8E67-B1C2FE48C075}" type="presParOf" srcId="{7637B8E4-6A0D-4FE5-8E46-9E6E0D04B7DF}" destId="{5297F9A6-2429-459A-AE1A-46243B6EBF57}" srcOrd="1" destOrd="0" presId="urn:microsoft.com/office/officeart/2005/8/layout/radial6"/>
    <dgm:cxn modelId="{9B5EB709-6D4F-44B9-9F8A-A6CB26F6D6DB}" type="presParOf" srcId="{7637B8E4-6A0D-4FE5-8E46-9E6E0D04B7DF}" destId="{BCFA1300-37EF-46BB-8876-4A330BCA9179}" srcOrd="2" destOrd="0" presId="urn:microsoft.com/office/officeart/2005/8/layout/radial6"/>
    <dgm:cxn modelId="{B3B62111-91F0-4A06-B24B-64C42BEAAA74}" type="presParOf" srcId="{7637B8E4-6A0D-4FE5-8E46-9E6E0D04B7DF}" destId="{60DB73A5-E1D2-4E0A-BC47-A333269527B1}" srcOrd="3" destOrd="0" presId="urn:microsoft.com/office/officeart/2005/8/layout/radial6"/>
    <dgm:cxn modelId="{A352E2F9-1794-403C-9A9F-2AAA08B515B8}" type="presParOf" srcId="{7637B8E4-6A0D-4FE5-8E46-9E6E0D04B7DF}" destId="{E1A8D4F4-AC8A-4F2B-8C28-332D1897366E}" srcOrd="4" destOrd="0" presId="urn:microsoft.com/office/officeart/2005/8/layout/radial6"/>
    <dgm:cxn modelId="{1087E030-23E0-4DBA-BFB5-E85D5FF82CB6}" type="presParOf" srcId="{7637B8E4-6A0D-4FE5-8E46-9E6E0D04B7DF}" destId="{48968BF9-ADC1-4B27-84AB-A2E026F385FF}" srcOrd="5" destOrd="0" presId="urn:microsoft.com/office/officeart/2005/8/layout/radial6"/>
    <dgm:cxn modelId="{75595321-DC98-45BD-AE5D-8FB5100E2824}" type="presParOf" srcId="{7637B8E4-6A0D-4FE5-8E46-9E6E0D04B7DF}" destId="{3C81C04E-1248-4F9C-9D8D-07F294543078}" srcOrd="6" destOrd="0" presId="urn:microsoft.com/office/officeart/2005/8/layout/radial6"/>
    <dgm:cxn modelId="{A17C2273-D754-4E33-A921-535AE16B3E3E}" type="presParOf" srcId="{7637B8E4-6A0D-4FE5-8E46-9E6E0D04B7DF}" destId="{7ADEFD70-E9B4-4C94-ADAB-7DF286F7A43F}" srcOrd="7" destOrd="0" presId="urn:microsoft.com/office/officeart/2005/8/layout/radial6"/>
    <dgm:cxn modelId="{5EE7B6F9-23BF-48B4-BB5C-47A835E2C49A}" type="presParOf" srcId="{7637B8E4-6A0D-4FE5-8E46-9E6E0D04B7DF}" destId="{3D81514E-6118-466B-9E92-A3B0ADB4A752}" srcOrd="8" destOrd="0" presId="urn:microsoft.com/office/officeart/2005/8/layout/radial6"/>
    <dgm:cxn modelId="{8AAACBA4-2F21-4928-9F11-FCF6826D3710}" type="presParOf" srcId="{7637B8E4-6A0D-4FE5-8E46-9E6E0D04B7DF}" destId="{BD34574D-1061-4D59-A571-66AA6F01FC17}" srcOrd="9" destOrd="0" presId="urn:microsoft.com/office/officeart/2005/8/layout/radial6"/>
    <dgm:cxn modelId="{FCCDB797-0B7A-41B3-86DF-0477B68109AE}" type="presParOf" srcId="{7637B8E4-6A0D-4FE5-8E46-9E6E0D04B7DF}" destId="{840728D9-8658-4866-B9C6-CCB6408174D7}" srcOrd="10" destOrd="0" presId="urn:microsoft.com/office/officeart/2005/8/layout/radial6"/>
    <dgm:cxn modelId="{8F52BCE4-3201-449D-A478-2F5CB460CDB7}" type="presParOf" srcId="{7637B8E4-6A0D-4FE5-8E46-9E6E0D04B7DF}" destId="{3A0B6888-27C1-4FFF-BF46-9B27463F4ECB}" srcOrd="11" destOrd="0" presId="urn:microsoft.com/office/officeart/2005/8/layout/radial6"/>
    <dgm:cxn modelId="{1081EF14-FD04-45C7-B90A-F0B921FECC0F}" type="presParOf" srcId="{7637B8E4-6A0D-4FE5-8E46-9E6E0D04B7DF}" destId="{344741B1-6926-451D-B887-0F098A708E5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F7576-5FB4-423C-B800-FC53C8BEDCCD}"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0D4ECAD3-4852-40FD-8F1D-698D76CC7B94}">
      <dgm:prSet/>
      <dgm:spPr>
        <a:solidFill>
          <a:srgbClr val="A74B40"/>
        </a:solidFill>
      </dgm:spPr>
      <dgm:t>
        <a:bodyPr/>
        <a:lstStyle/>
        <a:p>
          <a:r>
            <a:rPr lang="en-US" b="1" i="0" baseline="0" dirty="0">
              <a:latin typeface="Neue Haas Grotesk Text Pro" panose="020B0504020202020204" pitchFamily="34" charset="0"/>
            </a:rPr>
            <a:t>Your Accreditation Institute Facilitator:</a:t>
          </a:r>
          <a:endParaRPr lang="en-US" dirty="0">
            <a:latin typeface="Neue Haas Grotesk Text Pro" panose="020B0504020202020204" pitchFamily="34" charset="0"/>
          </a:endParaRPr>
        </a:p>
      </dgm:t>
    </dgm:pt>
    <dgm:pt modelId="{7760BDEA-4189-414E-9C1D-E6BD4F76D758}" type="parTrans" cxnId="{1D20B235-1113-4156-97F8-E5F079DD136D}">
      <dgm:prSet/>
      <dgm:spPr/>
      <dgm:t>
        <a:bodyPr/>
        <a:lstStyle/>
        <a:p>
          <a:endParaRPr lang="en-US"/>
        </a:p>
      </dgm:t>
    </dgm:pt>
    <dgm:pt modelId="{1271948A-6717-41F5-B220-9DFFD3061CE5}" type="sibTrans" cxnId="{1D20B235-1113-4156-97F8-E5F079DD136D}">
      <dgm:prSet/>
      <dgm:spPr/>
      <dgm:t>
        <a:bodyPr/>
        <a:lstStyle/>
        <a:p>
          <a:endParaRPr lang="en-US"/>
        </a:p>
      </dgm:t>
    </dgm:pt>
    <dgm:pt modelId="{F9346BB7-2F1E-4951-AC73-EF9242BED490}">
      <dgm:prSet/>
      <dgm:spPr>
        <a:solidFill>
          <a:srgbClr val="E1D0CE">
            <a:alpha val="89804"/>
          </a:srgbClr>
        </a:solidFill>
      </dgm:spPr>
      <dgm:t>
        <a:bodyPr/>
        <a:lstStyle/>
        <a:p>
          <a:pPr>
            <a:spcAft>
              <a:spcPts val="600"/>
            </a:spcAft>
          </a:pPr>
          <a:r>
            <a:rPr lang="en-US" b="1" dirty="0">
              <a:latin typeface="Neue Haas Grotesk Text Pro" panose="020B0504020202020204" pitchFamily="34" charset="0"/>
            </a:rPr>
            <a:t>Judy Millesen, PhD                     </a:t>
          </a:r>
          <a:r>
            <a:rPr lang="en-US" dirty="0">
              <a:latin typeface="Neue Haas Grotesk Text Pro" panose="020B0504020202020204" pitchFamily="34" charset="0"/>
            </a:rPr>
            <a:t>Dean of Graduate Programs and Strategic Partnerships, Nebraska Wesleyan University</a:t>
          </a:r>
        </a:p>
      </dgm:t>
    </dgm:pt>
    <dgm:pt modelId="{93993AEA-E5BA-474F-8153-DAFCF7C92041}" type="parTrans" cxnId="{037EE0B4-B4F0-4E3D-BD93-5EE2AF62F049}">
      <dgm:prSet/>
      <dgm:spPr/>
      <dgm:t>
        <a:bodyPr/>
        <a:lstStyle/>
        <a:p>
          <a:endParaRPr lang="en-US"/>
        </a:p>
      </dgm:t>
    </dgm:pt>
    <dgm:pt modelId="{0376F023-35FF-49C0-8F07-3D32318D8AA2}" type="sibTrans" cxnId="{037EE0B4-B4F0-4E3D-BD93-5EE2AF62F049}">
      <dgm:prSet/>
      <dgm:spPr/>
      <dgm:t>
        <a:bodyPr/>
        <a:lstStyle/>
        <a:p>
          <a:endParaRPr lang="en-US"/>
        </a:p>
      </dgm:t>
    </dgm:pt>
    <dgm:pt modelId="{08581847-28A4-4389-83DB-0DC136F1C79D}">
      <dgm:prSet/>
      <dgm:spPr>
        <a:solidFill>
          <a:srgbClr val="50983E"/>
        </a:solidFill>
      </dgm:spPr>
      <dgm:t>
        <a:bodyPr/>
        <a:lstStyle/>
        <a:p>
          <a:r>
            <a:rPr lang="en-US" b="1" i="0" baseline="0" dirty="0">
              <a:latin typeface="Neue Haas Grotesk Text Pro" panose="020B0504020202020204" pitchFamily="34" charset="0"/>
            </a:rPr>
            <a:t>2025-26 COPRA Chair:</a:t>
          </a:r>
          <a:endParaRPr lang="en-US" dirty="0">
            <a:latin typeface="Neue Haas Grotesk Text Pro" panose="020B0504020202020204" pitchFamily="34" charset="0"/>
          </a:endParaRPr>
        </a:p>
      </dgm:t>
    </dgm:pt>
    <dgm:pt modelId="{40986541-34D7-4944-B7DC-F6FC013700FD}" type="parTrans" cxnId="{2C8CEB2A-6862-4F29-B91D-5674067665BD}">
      <dgm:prSet/>
      <dgm:spPr/>
      <dgm:t>
        <a:bodyPr/>
        <a:lstStyle/>
        <a:p>
          <a:endParaRPr lang="en-US"/>
        </a:p>
      </dgm:t>
    </dgm:pt>
    <dgm:pt modelId="{77386E3B-3399-40EF-9E96-CAE6B9619507}" type="sibTrans" cxnId="{2C8CEB2A-6862-4F29-B91D-5674067665BD}">
      <dgm:prSet/>
      <dgm:spPr/>
      <dgm:t>
        <a:bodyPr/>
        <a:lstStyle/>
        <a:p>
          <a:endParaRPr lang="en-US"/>
        </a:p>
      </dgm:t>
    </dgm:pt>
    <dgm:pt modelId="{8D41C941-529C-4BF8-A438-3EB9F0F8BE7C}">
      <dgm:prSet/>
      <dgm:spPr>
        <a:solidFill>
          <a:srgbClr val="CEDBD5">
            <a:alpha val="89804"/>
          </a:srgbClr>
        </a:solidFill>
      </dgm:spPr>
      <dgm:t>
        <a:bodyPr/>
        <a:lstStyle/>
        <a:p>
          <a:r>
            <a:rPr lang="en-US" b="1" dirty="0">
              <a:latin typeface="Neue Haas Grotesk Text Pro" panose="020B0504020202020204" pitchFamily="34" charset="0"/>
            </a:rPr>
            <a:t>Madinah F. Hamidullah, PhD </a:t>
          </a:r>
          <a:r>
            <a:rPr lang="en-US" dirty="0">
              <a:latin typeface="Neue Haas Grotesk Text Pro" panose="020B0504020202020204" pitchFamily="34" charset="0"/>
            </a:rPr>
            <a:t>Professor and MPA Program Director, School of Government and International Affairs, Norman J. Radow College of Humanities and Social Sciences, Kennesaw State University </a:t>
          </a:r>
        </a:p>
      </dgm:t>
    </dgm:pt>
    <dgm:pt modelId="{268B69F4-3116-4FE4-9E52-8C37D56C40C4}" type="parTrans" cxnId="{1901E72C-8054-4F08-B360-AAF4C39A23F3}">
      <dgm:prSet/>
      <dgm:spPr/>
      <dgm:t>
        <a:bodyPr/>
        <a:lstStyle/>
        <a:p>
          <a:endParaRPr lang="en-US"/>
        </a:p>
      </dgm:t>
    </dgm:pt>
    <dgm:pt modelId="{0D6E0BC0-49CC-4DF9-94E3-F888B7D3400F}" type="sibTrans" cxnId="{1901E72C-8054-4F08-B360-AAF4C39A23F3}">
      <dgm:prSet/>
      <dgm:spPr/>
      <dgm:t>
        <a:bodyPr/>
        <a:lstStyle/>
        <a:p>
          <a:endParaRPr lang="en-US"/>
        </a:p>
      </dgm:t>
    </dgm:pt>
    <dgm:pt modelId="{C2F15463-FC31-431D-8028-A26F14944F7E}">
      <dgm:prSet/>
      <dgm:spPr>
        <a:solidFill>
          <a:srgbClr val="E1D0CE">
            <a:alpha val="89804"/>
          </a:srgbClr>
        </a:solidFill>
      </dgm:spPr>
      <dgm:t>
        <a:bodyPr/>
        <a:lstStyle/>
        <a:p>
          <a:pPr>
            <a:spcAft>
              <a:spcPct val="15000"/>
            </a:spcAft>
            <a:buNone/>
          </a:pPr>
          <a:r>
            <a:rPr lang="en-US" dirty="0">
              <a:latin typeface="Neue Haas Grotesk Text Pro" panose="020B0504020202020204" pitchFamily="34" charset="0"/>
            </a:rPr>
            <a:t>   Affiliate Faculty, Department of Public Administration and Policy, Alexander Blewett III School of Law, University of Montana</a:t>
          </a:r>
        </a:p>
      </dgm:t>
    </dgm:pt>
    <dgm:pt modelId="{DCFD902C-EF53-479C-878D-36F9B336C6B4}" type="parTrans" cxnId="{0C08E24A-7940-4362-82CC-0C916489752B}">
      <dgm:prSet/>
      <dgm:spPr/>
      <dgm:t>
        <a:bodyPr/>
        <a:lstStyle/>
        <a:p>
          <a:endParaRPr lang="en-US"/>
        </a:p>
      </dgm:t>
    </dgm:pt>
    <dgm:pt modelId="{B90ACD5C-586C-49DE-A7E1-0FD17FAA1243}" type="sibTrans" cxnId="{0C08E24A-7940-4362-82CC-0C916489752B}">
      <dgm:prSet/>
      <dgm:spPr/>
      <dgm:t>
        <a:bodyPr/>
        <a:lstStyle/>
        <a:p>
          <a:endParaRPr lang="en-US"/>
        </a:p>
      </dgm:t>
    </dgm:pt>
    <dgm:pt modelId="{0EB6EAD4-AB8C-4AA6-8AC9-1E630AC9E3BB}">
      <dgm:prSet/>
      <dgm:spPr/>
      <dgm:t>
        <a:bodyPr/>
        <a:lstStyle/>
        <a:p>
          <a:endParaRPr lang="en-US" dirty="0">
            <a:latin typeface="Neue Haas Grotesk Text Pro" panose="020B0504020202020204" pitchFamily="34" charset="0"/>
          </a:endParaRPr>
        </a:p>
      </dgm:t>
    </dgm:pt>
    <dgm:pt modelId="{3E1A6FFB-03D8-4724-8442-D99173C82300}" type="parTrans" cxnId="{F170E3CE-A8DD-4E32-A332-BE3CBCF0637E}">
      <dgm:prSet/>
      <dgm:spPr/>
      <dgm:t>
        <a:bodyPr/>
        <a:lstStyle/>
        <a:p>
          <a:endParaRPr lang="en-US"/>
        </a:p>
      </dgm:t>
    </dgm:pt>
    <dgm:pt modelId="{D79AEDB5-287C-45C4-8C7C-782B268718C7}" type="sibTrans" cxnId="{F170E3CE-A8DD-4E32-A332-BE3CBCF0637E}">
      <dgm:prSet/>
      <dgm:spPr/>
      <dgm:t>
        <a:bodyPr/>
        <a:lstStyle/>
        <a:p>
          <a:endParaRPr lang="en-US"/>
        </a:p>
      </dgm:t>
    </dgm:pt>
    <dgm:pt modelId="{D9BC5818-E62D-48C2-A829-E4FC49263B19}" type="pres">
      <dgm:prSet presAssocID="{176F7576-5FB4-423C-B800-FC53C8BEDCCD}" presName="Name0" presStyleCnt="0">
        <dgm:presLayoutVars>
          <dgm:dir/>
          <dgm:animLvl val="lvl"/>
          <dgm:resizeHandles val="exact"/>
        </dgm:presLayoutVars>
      </dgm:prSet>
      <dgm:spPr/>
    </dgm:pt>
    <dgm:pt modelId="{610A3474-6AC1-4E0C-B95D-04BD5311C13B}" type="pres">
      <dgm:prSet presAssocID="{0D4ECAD3-4852-40FD-8F1D-698D76CC7B94}" presName="linNode" presStyleCnt="0"/>
      <dgm:spPr/>
    </dgm:pt>
    <dgm:pt modelId="{2422F9A8-7D59-4EF9-9B37-3DFC5DCD341F}" type="pres">
      <dgm:prSet presAssocID="{0D4ECAD3-4852-40FD-8F1D-698D76CC7B94}" presName="parentText" presStyleLbl="node1" presStyleIdx="0" presStyleCnt="2">
        <dgm:presLayoutVars>
          <dgm:chMax val="1"/>
          <dgm:bulletEnabled val="1"/>
        </dgm:presLayoutVars>
      </dgm:prSet>
      <dgm:spPr/>
    </dgm:pt>
    <dgm:pt modelId="{4A597B69-7002-4307-9637-B92D4255C9F1}" type="pres">
      <dgm:prSet presAssocID="{0D4ECAD3-4852-40FD-8F1D-698D76CC7B94}" presName="descendantText" presStyleLbl="alignAccFollowNode1" presStyleIdx="0" presStyleCnt="2">
        <dgm:presLayoutVars>
          <dgm:bulletEnabled val="1"/>
        </dgm:presLayoutVars>
      </dgm:prSet>
      <dgm:spPr/>
    </dgm:pt>
    <dgm:pt modelId="{4B47988E-70AE-41CE-BE27-3E94567A27B7}" type="pres">
      <dgm:prSet presAssocID="{1271948A-6717-41F5-B220-9DFFD3061CE5}" presName="sp" presStyleCnt="0"/>
      <dgm:spPr/>
    </dgm:pt>
    <dgm:pt modelId="{9BF49F25-F8AB-4BF2-817C-F6A3F64528A6}" type="pres">
      <dgm:prSet presAssocID="{08581847-28A4-4389-83DB-0DC136F1C79D}" presName="linNode" presStyleCnt="0"/>
      <dgm:spPr/>
    </dgm:pt>
    <dgm:pt modelId="{6AEAEFC7-5FFA-4157-9A3E-48846F2FD3B3}" type="pres">
      <dgm:prSet presAssocID="{08581847-28A4-4389-83DB-0DC136F1C79D}" presName="parentText" presStyleLbl="node1" presStyleIdx="1" presStyleCnt="2">
        <dgm:presLayoutVars>
          <dgm:chMax val="1"/>
          <dgm:bulletEnabled val="1"/>
        </dgm:presLayoutVars>
      </dgm:prSet>
      <dgm:spPr/>
    </dgm:pt>
    <dgm:pt modelId="{45DB4887-8DB9-4F46-84D2-F894009CE260}" type="pres">
      <dgm:prSet presAssocID="{08581847-28A4-4389-83DB-0DC136F1C79D}" presName="descendantText" presStyleLbl="alignAccFollowNode1" presStyleIdx="1" presStyleCnt="2">
        <dgm:presLayoutVars>
          <dgm:bulletEnabled val="1"/>
        </dgm:presLayoutVars>
      </dgm:prSet>
      <dgm:spPr/>
    </dgm:pt>
  </dgm:ptLst>
  <dgm:cxnLst>
    <dgm:cxn modelId="{CDE2F712-9470-4B79-9529-FC74D15E6EEF}" type="presOf" srcId="{0D4ECAD3-4852-40FD-8F1D-698D76CC7B94}" destId="{2422F9A8-7D59-4EF9-9B37-3DFC5DCD341F}" srcOrd="0" destOrd="0" presId="urn:microsoft.com/office/officeart/2005/8/layout/vList5"/>
    <dgm:cxn modelId="{2C8CEB2A-6862-4F29-B91D-5674067665BD}" srcId="{176F7576-5FB4-423C-B800-FC53C8BEDCCD}" destId="{08581847-28A4-4389-83DB-0DC136F1C79D}" srcOrd="1" destOrd="0" parTransId="{40986541-34D7-4944-B7DC-F6FC013700FD}" sibTransId="{77386E3B-3399-40EF-9E96-CAE6B9619507}"/>
    <dgm:cxn modelId="{1901E72C-8054-4F08-B360-AAF4C39A23F3}" srcId="{08581847-28A4-4389-83DB-0DC136F1C79D}" destId="{8D41C941-529C-4BF8-A438-3EB9F0F8BE7C}" srcOrd="0" destOrd="0" parTransId="{268B69F4-3116-4FE4-9E52-8C37D56C40C4}" sibTransId="{0D6E0BC0-49CC-4DF9-94E3-F888B7D3400F}"/>
    <dgm:cxn modelId="{1D20B235-1113-4156-97F8-E5F079DD136D}" srcId="{176F7576-5FB4-423C-B800-FC53C8BEDCCD}" destId="{0D4ECAD3-4852-40FD-8F1D-698D76CC7B94}" srcOrd="0" destOrd="0" parTransId="{7760BDEA-4189-414E-9C1D-E6BD4F76D758}" sibTransId="{1271948A-6717-41F5-B220-9DFFD3061CE5}"/>
    <dgm:cxn modelId="{7ABB4666-B973-448A-AC46-BB9F3F5FA86F}" type="presOf" srcId="{8D41C941-529C-4BF8-A438-3EB9F0F8BE7C}" destId="{45DB4887-8DB9-4F46-84D2-F894009CE260}" srcOrd="0" destOrd="0" presId="urn:microsoft.com/office/officeart/2005/8/layout/vList5"/>
    <dgm:cxn modelId="{0C08E24A-7940-4362-82CC-0C916489752B}" srcId="{0D4ECAD3-4852-40FD-8F1D-698D76CC7B94}" destId="{C2F15463-FC31-431D-8028-A26F14944F7E}" srcOrd="1" destOrd="0" parTransId="{DCFD902C-EF53-479C-878D-36F9B336C6B4}" sibTransId="{B90ACD5C-586C-49DE-A7E1-0FD17FAA1243}"/>
    <dgm:cxn modelId="{8DF27D6E-304A-4050-9A30-D9556A69F94D}" type="presOf" srcId="{08581847-28A4-4389-83DB-0DC136F1C79D}" destId="{6AEAEFC7-5FFA-4157-9A3E-48846F2FD3B3}" srcOrd="0" destOrd="0" presId="urn:microsoft.com/office/officeart/2005/8/layout/vList5"/>
    <dgm:cxn modelId="{39413683-F8D9-47ED-88DF-A7B7A5704AA7}" type="presOf" srcId="{C2F15463-FC31-431D-8028-A26F14944F7E}" destId="{4A597B69-7002-4307-9637-B92D4255C9F1}" srcOrd="0" destOrd="1" presId="urn:microsoft.com/office/officeart/2005/8/layout/vList5"/>
    <dgm:cxn modelId="{4D50479E-A2D6-4CA9-994A-3A8FEDDFC3ED}" type="presOf" srcId="{0EB6EAD4-AB8C-4AA6-8AC9-1E630AC9E3BB}" destId="{45DB4887-8DB9-4F46-84D2-F894009CE260}" srcOrd="0" destOrd="1" presId="urn:microsoft.com/office/officeart/2005/8/layout/vList5"/>
    <dgm:cxn modelId="{037EE0B4-B4F0-4E3D-BD93-5EE2AF62F049}" srcId="{0D4ECAD3-4852-40FD-8F1D-698D76CC7B94}" destId="{F9346BB7-2F1E-4951-AC73-EF9242BED490}" srcOrd="0" destOrd="0" parTransId="{93993AEA-E5BA-474F-8153-DAFCF7C92041}" sibTransId="{0376F023-35FF-49C0-8F07-3D32318D8AA2}"/>
    <dgm:cxn modelId="{241E4FC1-9E7C-478B-A6A5-B575508E61B2}" type="presOf" srcId="{176F7576-5FB4-423C-B800-FC53C8BEDCCD}" destId="{D9BC5818-E62D-48C2-A829-E4FC49263B19}" srcOrd="0" destOrd="0" presId="urn:microsoft.com/office/officeart/2005/8/layout/vList5"/>
    <dgm:cxn modelId="{F170E3CE-A8DD-4E32-A332-BE3CBCF0637E}" srcId="{08581847-28A4-4389-83DB-0DC136F1C79D}" destId="{0EB6EAD4-AB8C-4AA6-8AC9-1E630AC9E3BB}" srcOrd="1" destOrd="0" parTransId="{3E1A6FFB-03D8-4724-8442-D99173C82300}" sibTransId="{D79AEDB5-287C-45C4-8C7C-782B268718C7}"/>
    <dgm:cxn modelId="{8D4E0AF2-ECDA-45AC-8AB1-E4EA7F1080D3}" type="presOf" srcId="{F9346BB7-2F1E-4951-AC73-EF9242BED490}" destId="{4A597B69-7002-4307-9637-B92D4255C9F1}" srcOrd="0" destOrd="0" presId="urn:microsoft.com/office/officeart/2005/8/layout/vList5"/>
    <dgm:cxn modelId="{4BF25180-80DB-4F93-8F82-838F17C77179}" type="presParOf" srcId="{D9BC5818-E62D-48C2-A829-E4FC49263B19}" destId="{610A3474-6AC1-4E0C-B95D-04BD5311C13B}" srcOrd="0" destOrd="0" presId="urn:microsoft.com/office/officeart/2005/8/layout/vList5"/>
    <dgm:cxn modelId="{2EBE8839-2C89-4A9D-B531-7FD0B44F1630}" type="presParOf" srcId="{610A3474-6AC1-4E0C-B95D-04BD5311C13B}" destId="{2422F9A8-7D59-4EF9-9B37-3DFC5DCD341F}" srcOrd="0" destOrd="0" presId="urn:microsoft.com/office/officeart/2005/8/layout/vList5"/>
    <dgm:cxn modelId="{25AB45FA-F9EC-4E0B-9BBE-BA8D453E8B5B}" type="presParOf" srcId="{610A3474-6AC1-4E0C-B95D-04BD5311C13B}" destId="{4A597B69-7002-4307-9637-B92D4255C9F1}" srcOrd="1" destOrd="0" presId="urn:microsoft.com/office/officeart/2005/8/layout/vList5"/>
    <dgm:cxn modelId="{4131E248-5BD7-4C27-B6C8-B6EF2C8D78F1}" type="presParOf" srcId="{D9BC5818-E62D-48C2-A829-E4FC49263B19}" destId="{4B47988E-70AE-41CE-BE27-3E94567A27B7}" srcOrd="1" destOrd="0" presId="urn:microsoft.com/office/officeart/2005/8/layout/vList5"/>
    <dgm:cxn modelId="{22557DA9-4667-46C6-9B69-21D70FA88CCE}" type="presParOf" srcId="{D9BC5818-E62D-48C2-A829-E4FC49263B19}" destId="{9BF49F25-F8AB-4BF2-817C-F6A3F64528A6}" srcOrd="2" destOrd="0" presId="urn:microsoft.com/office/officeart/2005/8/layout/vList5"/>
    <dgm:cxn modelId="{A132D0B2-FD46-47D6-9C14-DDE61BF64103}" type="presParOf" srcId="{9BF49F25-F8AB-4BF2-817C-F6A3F64528A6}" destId="{6AEAEFC7-5FFA-4157-9A3E-48846F2FD3B3}" srcOrd="0" destOrd="0" presId="urn:microsoft.com/office/officeart/2005/8/layout/vList5"/>
    <dgm:cxn modelId="{1F94FDAB-0D0C-4116-8643-D6861BD2B2AB}" type="presParOf" srcId="{9BF49F25-F8AB-4BF2-817C-F6A3F64528A6}" destId="{45DB4887-8DB9-4F46-84D2-F894009CE26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E5A4F9A-8A9B-454F-B0E8-E8A9724C97B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E9E3159-F968-4C94-9726-7EB92301A89A}">
      <dgm:prSet/>
      <dgm:spPr>
        <a:solidFill>
          <a:srgbClr val="A74B40"/>
        </a:solidFill>
      </dgm:spPr>
      <dgm:t>
        <a:bodyPr/>
        <a:lstStyle/>
        <a:p>
          <a:pPr>
            <a:lnSpc>
              <a:spcPct val="100000"/>
            </a:lnSpc>
          </a:pPr>
          <a:r>
            <a:rPr lang="en-US" dirty="0">
              <a:latin typeface="Neue Haas Grotesk Text Pro" panose="020B0504020202020204" pitchFamily="34" charset="0"/>
            </a:rPr>
            <a:t>Programs must provide information on how students gain an understanding of professional practice (5.4)</a:t>
          </a:r>
        </a:p>
      </dgm:t>
    </dgm:pt>
    <dgm:pt modelId="{BC16A020-6ACC-4F0C-8C70-7932370862AA}" type="parTrans" cxnId="{FE2353CE-341A-4111-A8EF-FBF92DCDC1A7}">
      <dgm:prSet/>
      <dgm:spPr/>
      <dgm:t>
        <a:bodyPr/>
        <a:lstStyle/>
        <a:p>
          <a:endParaRPr lang="en-US">
            <a:latin typeface="Neue Haas Grotesk Text Pro" panose="020B0504020202020204" pitchFamily="34" charset="0"/>
          </a:endParaRPr>
        </a:p>
      </dgm:t>
    </dgm:pt>
    <dgm:pt modelId="{C993456C-2442-438F-B7AD-06B2161785F0}" type="sibTrans" cxnId="{FE2353CE-341A-4111-A8EF-FBF92DCDC1A7}">
      <dgm:prSet/>
      <dgm:spPr/>
      <dgm:t>
        <a:bodyPr/>
        <a:lstStyle/>
        <a:p>
          <a:endParaRPr lang="en-US">
            <a:latin typeface="Neue Haas Grotesk Text Pro" panose="020B0504020202020204" pitchFamily="34" charset="0"/>
          </a:endParaRPr>
        </a:p>
      </dgm:t>
    </dgm:pt>
    <dgm:pt modelId="{1B28420E-3073-4F88-A3CB-8F22028F4053}">
      <dgm:prSet/>
      <dgm:spPr>
        <a:solidFill>
          <a:srgbClr val="E1D0CE"/>
        </a:solidFill>
      </dgm:spPr>
      <dgm:t>
        <a:bodyPr/>
        <a:lstStyle/>
        <a:p>
          <a:pPr>
            <a:lnSpc>
              <a:spcPct val="100000"/>
            </a:lnSpc>
          </a:pPr>
          <a:r>
            <a:rPr lang="en-US" dirty="0">
              <a:solidFill>
                <a:schemeClr val="tx1"/>
              </a:solidFill>
              <a:latin typeface="Neue Haas Grotesk Text Pro" panose="020B0504020202020204" pitchFamily="34" charset="0"/>
            </a:rPr>
            <a:t>Opportunities for applied learning (e.g., problem-based class projects, internships)</a:t>
          </a:r>
        </a:p>
      </dgm:t>
    </dgm:pt>
    <dgm:pt modelId="{571A3BCB-BD93-4445-B3FF-E5C915C1E65C}" type="parTrans" cxnId="{BE85C2F0-08F2-4827-B19C-1A1277368D95}">
      <dgm:prSet/>
      <dgm:spPr/>
      <dgm:t>
        <a:bodyPr/>
        <a:lstStyle/>
        <a:p>
          <a:endParaRPr lang="en-US">
            <a:latin typeface="Neue Haas Grotesk Text Pro" panose="020B0504020202020204" pitchFamily="34" charset="0"/>
          </a:endParaRPr>
        </a:p>
      </dgm:t>
    </dgm:pt>
    <dgm:pt modelId="{B459EB85-CA05-4430-9F78-CF7C9EF93A76}" type="sibTrans" cxnId="{BE85C2F0-08F2-4827-B19C-1A1277368D95}">
      <dgm:prSet/>
      <dgm:spPr/>
      <dgm:t>
        <a:bodyPr/>
        <a:lstStyle/>
        <a:p>
          <a:endParaRPr lang="en-US">
            <a:latin typeface="Neue Haas Grotesk Text Pro" panose="020B0504020202020204" pitchFamily="34" charset="0"/>
          </a:endParaRPr>
        </a:p>
      </dgm:t>
    </dgm:pt>
    <dgm:pt modelId="{D0A52BC3-B3C7-4BAC-9BB2-73921A5D09EA}">
      <dgm:prSet/>
      <dgm:spPr>
        <a:solidFill>
          <a:srgbClr val="E1D0CE"/>
        </a:solidFill>
      </dgm:spPr>
      <dgm:t>
        <a:bodyPr/>
        <a:lstStyle/>
        <a:p>
          <a:pPr>
            <a:lnSpc>
              <a:spcPct val="100000"/>
            </a:lnSpc>
          </a:pPr>
          <a:r>
            <a:rPr lang="en-US" dirty="0">
              <a:solidFill>
                <a:schemeClr val="tx1"/>
              </a:solidFill>
              <a:latin typeface="Neue Haas Grotesk Text Pro" panose="020B0504020202020204" pitchFamily="34" charset="0"/>
            </a:rPr>
            <a:t>Opportunities to interact with practitioners (e.g., networking events, alumni gatherings, conferences, workshops, seminars)</a:t>
          </a:r>
        </a:p>
      </dgm:t>
    </dgm:pt>
    <dgm:pt modelId="{0FCFE0B3-ECA0-4F2E-A810-91D505A3A4AD}" type="parTrans" cxnId="{A0A000B5-C30E-4AAC-9F3E-F61DE11E0C46}">
      <dgm:prSet/>
      <dgm:spPr/>
      <dgm:t>
        <a:bodyPr/>
        <a:lstStyle/>
        <a:p>
          <a:endParaRPr lang="en-US">
            <a:latin typeface="Neue Haas Grotesk Text Pro" panose="020B0504020202020204" pitchFamily="34" charset="0"/>
          </a:endParaRPr>
        </a:p>
      </dgm:t>
    </dgm:pt>
    <dgm:pt modelId="{BD6D7315-D750-4C9C-A57F-E1F75A54969C}" type="sibTrans" cxnId="{A0A000B5-C30E-4AAC-9F3E-F61DE11E0C46}">
      <dgm:prSet/>
      <dgm:spPr/>
      <dgm:t>
        <a:bodyPr/>
        <a:lstStyle/>
        <a:p>
          <a:endParaRPr lang="en-US">
            <a:latin typeface="Neue Haas Grotesk Text Pro" panose="020B0504020202020204" pitchFamily="34" charset="0"/>
          </a:endParaRPr>
        </a:p>
      </dgm:t>
    </dgm:pt>
    <dgm:pt modelId="{8471275D-AC77-46C9-A554-A3F2062FDD08}">
      <dgm:prSet/>
      <dgm:spPr>
        <a:solidFill>
          <a:srgbClr val="9F9A3F"/>
        </a:solidFill>
      </dgm:spPr>
      <dgm:t>
        <a:bodyPr/>
        <a:lstStyle/>
        <a:p>
          <a:pPr>
            <a:lnSpc>
              <a:spcPct val="100000"/>
            </a:lnSpc>
          </a:pPr>
          <a:r>
            <a:rPr lang="en-US" dirty="0">
              <a:latin typeface="Neue Haas Grotesk Text Pro" panose="020B0504020202020204" pitchFamily="34" charset="0"/>
            </a:rPr>
            <a:t>Indicate the relative frequency of occurrences (5.4.1)</a:t>
          </a:r>
        </a:p>
      </dgm:t>
    </dgm:pt>
    <dgm:pt modelId="{977619CD-2F2B-417A-9C67-21F56AF78243}" type="parTrans" cxnId="{B6FE4A24-820B-41BA-9669-06F7DD02E295}">
      <dgm:prSet/>
      <dgm:spPr/>
      <dgm:t>
        <a:bodyPr/>
        <a:lstStyle/>
        <a:p>
          <a:endParaRPr lang="en-US">
            <a:latin typeface="Neue Haas Grotesk Text Pro" panose="020B0504020202020204" pitchFamily="34" charset="0"/>
          </a:endParaRPr>
        </a:p>
      </dgm:t>
    </dgm:pt>
    <dgm:pt modelId="{EE85D7B3-11F8-4D0A-8619-C0E91BE45A02}" type="sibTrans" cxnId="{B6FE4A24-820B-41BA-9669-06F7DD02E295}">
      <dgm:prSet/>
      <dgm:spPr/>
      <dgm:t>
        <a:bodyPr/>
        <a:lstStyle/>
        <a:p>
          <a:endParaRPr lang="en-US">
            <a:latin typeface="Neue Haas Grotesk Text Pro" panose="020B0504020202020204" pitchFamily="34" charset="0"/>
          </a:endParaRPr>
        </a:p>
      </dgm:t>
    </dgm:pt>
    <dgm:pt modelId="{A7856150-8364-4482-BE2A-AAAFEE499ED6}" type="pres">
      <dgm:prSet presAssocID="{6E5A4F9A-8A9B-454F-B0E8-E8A9724C97BB}" presName="hierChild1" presStyleCnt="0">
        <dgm:presLayoutVars>
          <dgm:orgChart val="1"/>
          <dgm:chPref val="1"/>
          <dgm:dir/>
          <dgm:animOne val="branch"/>
          <dgm:animLvl val="lvl"/>
          <dgm:resizeHandles/>
        </dgm:presLayoutVars>
      </dgm:prSet>
      <dgm:spPr/>
    </dgm:pt>
    <dgm:pt modelId="{E5601111-BE33-4458-83F2-42CCEA067F7D}" type="pres">
      <dgm:prSet presAssocID="{DE9E3159-F968-4C94-9726-7EB92301A89A}" presName="hierRoot1" presStyleCnt="0">
        <dgm:presLayoutVars>
          <dgm:hierBranch val="init"/>
        </dgm:presLayoutVars>
      </dgm:prSet>
      <dgm:spPr/>
    </dgm:pt>
    <dgm:pt modelId="{990481B0-B7A2-4693-A5FA-08C64930FA72}" type="pres">
      <dgm:prSet presAssocID="{DE9E3159-F968-4C94-9726-7EB92301A89A}" presName="rootComposite1" presStyleCnt="0"/>
      <dgm:spPr/>
    </dgm:pt>
    <dgm:pt modelId="{A7CC568C-37FB-46B8-AEEC-60A92BA9BF12}" type="pres">
      <dgm:prSet presAssocID="{DE9E3159-F968-4C94-9726-7EB92301A89A}" presName="rootText1" presStyleLbl="node0" presStyleIdx="0" presStyleCnt="2">
        <dgm:presLayoutVars>
          <dgm:chPref val="3"/>
        </dgm:presLayoutVars>
      </dgm:prSet>
      <dgm:spPr/>
    </dgm:pt>
    <dgm:pt modelId="{8B341D97-FFAD-4FF3-B64A-73C713F9420C}" type="pres">
      <dgm:prSet presAssocID="{DE9E3159-F968-4C94-9726-7EB92301A89A}" presName="rootConnector1" presStyleLbl="node1" presStyleIdx="0" presStyleCnt="0"/>
      <dgm:spPr/>
    </dgm:pt>
    <dgm:pt modelId="{0C57824F-AC6D-4D04-89F8-43FF4284FDD4}" type="pres">
      <dgm:prSet presAssocID="{DE9E3159-F968-4C94-9726-7EB92301A89A}" presName="hierChild2" presStyleCnt="0"/>
      <dgm:spPr/>
    </dgm:pt>
    <dgm:pt modelId="{D956BEFC-B6A9-43D8-A1C3-3634C521D1CD}" type="pres">
      <dgm:prSet presAssocID="{571A3BCB-BD93-4445-B3FF-E5C915C1E65C}" presName="Name37" presStyleLbl="parChTrans1D2" presStyleIdx="0" presStyleCnt="2"/>
      <dgm:spPr/>
    </dgm:pt>
    <dgm:pt modelId="{926EC8C8-C6AD-47ED-8C5C-594FC6E51D2F}" type="pres">
      <dgm:prSet presAssocID="{1B28420E-3073-4F88-A3CB-8F22028F4053}" presName="hierRoot2" presStyleCnt="0">
        <dgm:presLayoutVars>
          <dgm:hierBranch val="init"/>
        </dgm:presLayoutVars>
      </dgm:prSet>
      <dgm:spPr/>
    </dgm:pt>
    <dgm:pt modelId="{E78387BB-4EAF-4811-9309-0DE85F826C6D}" type="pres">
      <dgm:prSet presAssocID="{1B28420E-3073-4F88-A3CB-8F22028F4053}" presName="rootComposite" presStyleCnt="0"/>
      <dgm:spPr/>
    </dgm:pt>
    <dgm:pt modelId="{F5986CBA-E5FA-49A2-80C0-631710DD973A}" type="pres">
      <dgm:prSet presAssocID="{1B28420E-3073-4F88-A3CB-8F22028F4053}" presName="rootText" presStyleLbl="node2" presStyleIdx="0" presStyleCnt="2">
        <dgm:presLayoutVars>
          <dgm:chPref val="3"/>
        </dgm:presLayoutVars>
      </dgm:prSet>
      <dgm:spPr/>
    </dgm:pt>
    <dgm:pt modelId="{12889FFB-05B7-4458-A806-BD8C81D2670E}" type="pres">
      <dgm:prSet presAssocID="{1B28420E-3073-4F88-A3CB-8F22028F4053}" presName="rootConnector" presStyleLbl="node2" presStyleIdx="0" presStyleCnt="2"/>
      <dgm:spPr/>
    </dgm:pt>
    <dgm:pt modelId="{87EA415E-CBB5-4E3F-A667-56BCAEE0D09F}" type="pres">
      <dgm:prSet presAssocID="{1B28420E-3073-4F88-A3CB-8F22028F4053}" presName="hierChild4" presStyleCnt="0"/>
      <dgm:spPr/>
    </dgm:pt>
    <dgm:pt modelId="{E4A82031-7C93-4976-A922-34AE8C451798}" type="pres">
      <dgm:prSet presAssocID="{1B28420E-3073-4F88-A3CB-8F22028F4053}" presName="hierChild5" presStyleCnt="0"/>
      <dgm:spPr/>
    </dgm:pt>
    <dgm:pt modelId="{3CF1A282-F0F8-4431-9F18-C189510F7821}" type="pres">
      <dgm:prSet presAssocID="{0FCFE0B3-ECA0-4F2E-A810-91D505A3A4AD}" presName="Name37" presStyleLbl="parChTrans1D2" presStyleIdx="1" presStyleCnt="2"/>
      <dgm:spPr/>
    </dgm:pt>
    <dgm:pt modelId="{E02BB7AE-3535-4889-9639-01B195FCC6F3}" type="pres">
      <dgm:prSet presAssocID="{D0A52BC3-B3C7-4BAC-9BB2-73921A5D09EA}" presName="hierRoot2" presStyleCnt="0">
        <dgm:presLayoutVars>
          <dgm:hierBranch val="init"/>
        </dgm:presLayoutVars>
      </dgm:prSet>
      <dgm:spPr/>
    </dgm:pt>
    <dgm:pt modelId="{DD3AD5CC-2C84-4C0A-8764-89DEE7D7F2F6}" type="pres">
      <dgm:prSet presAssocID="{D0A52BC3-B3C7-4BAC-9BB2-73921A5D09EA}" presName="rootComposite" presStyleCnt="0"/>
      <dgm:spPr/>
    </dgm:pt>
    <dgm:pt modelId="{8742C47F-F6AB-47AE-AFC3-4E8111A10CAA}" type="pres">
      <dgm:prSet presAssocID="{D0A52BC3-B3C7-4BAC-9BB2-73921A5D09EA}" presName="rootText" presStyleLbl="node2" presStyleIdx="1" presStyleCnt="2">
        <dgm:presLayoutVars>
          <dgm:chPref val="3"/>
        </dgm:presLayoutVars>
      </dgm:prSet>
      <dgm:spPr/>
    </dgm:pt>
    <dgm:pt modelId="{144C4F73-6DFD-40EE-93E7-D7565C8D7E76}" type="pres">
      <dgm:prSet presAssocID="{D0A52BC3-B3C7-4BAC-9BB2-73921A5D09EA}" presName="rootConnector" presStyleLbl="node2" presStyleIdx="1" presStyleCnt="2"/>
      <dgm:spPr/>
    </dgm:pt>
    <dgm:pt modelId="{B9B20C81-AFBB-44DD-8E5D-FB79B4E25C22}" type="pres">
      <dgm:prSet presAssocID="{D0A52BC3-B3C7-4BAC-9BB2-73921A5D09EA}" presName="hierChild4" presStyleCnt="0"/>
      <dgm:spPr/>
    </dgm:pt>
    <dgm:pt modelId="{FBBFBC9A-B7B5-43EE-9B7E-558395A79DDD}" type="pres">
      <dgm:prSet presAssocID="{D0A52BC3-B3C7-4BAC-9BB2-73921A5D09EA}" presName="hierChild5" presStyleCnt="0"/>
      <dgm:spPr/>
    </dgm:pt>
    <dgm:pt modelId="{A083DBDA-9A47-4CCF-B50D-ABA71A08EAAE}" type="pres">
      <dgm:prSet presAssocID="{DE9E3159-F968-4C94-9726-7EB92301A89A}" presName="hierChild3" presStyleCnt="0"/>
      <dgm:spPr/>
    </dgm:pt>
    <dgm:pt modelId="{6C1A85B5-97D3-425C-BBCB-756CABA24F51}" type="pres">
      <dgm:prSet presAssocID="{8471275D-AC77-46C9-A554-A3F2062FDD08}" presName="hierRoot1" presStyleCnt="0">
        <dgm:presLayoutVars>
          <dgm:hierBranch val="init"/>
        </dgm:presLayoutVars>
      </dgm:prSet>
      <dgm:spPr/>
    </dgm:pt>
    <dgm:pt modelId="{EBA0317B-F233-4062-840A-16B50C6C35EA}" type="pres">
      <dgm:prSet presAssocID="{8471275D-AC77-46C9-A554-A3F2062FDD08}" presName="rootComposite1" presStyleCnt="0"/>
      <dgm:spPr/>
    </dgm:pt>
    <dgm:pt modelId="{9B2DB0C3-3FCE-41F8-BDC8-57A55274586A}" type="pres">
      <dgm:prSet presAssocID="{8471275D-AC77-46C9-A554-A3F2062FDD08}" presName="rootText1" presStyleLbl="node0" presStyleIdx="1" presStyleCnt="2">
        <dgm:presLayoutVars>
          <dgm:chPref val="3"/>
        </dgm:presLayoutVars>
      </dgm:prSet>
      <dgm:spPr/>
    </dgm:pt>
    <dgm:pt modelId="{570D1BAE-563D-48AA-B899-FEE8284A28AB}" type="pres">
      <dgm:prSet presAssocID="{8471275D-AC77-46C9-A554-A3F2062FDD08}" presName="rootConnector1" presStyleLbl="node1" presStyleIdx="0" presStyleCnt="0"/>
      <dgm:spPr/>
    </dgm:pt>
    <dgm:pt modelId="{BEB27075-D7F4-4B79-B548-2EBCE1595CB1}" type="pres">
      <dgm:prSet presAssocID="{8471275D-AC77-46C9-A554-A3F2062FDD08}" presName="hierChild2" presStyleCnt="0"/>
      <dgm:spPr/>
    </dgm:pt>
    <dgm:pt modelId="{7A185E96-D172-416C-B8F7-BA2539C84F25}" type="pres">
      <dgm:prSet presAssocID="{8471275D-AC77-46C9-A554-A3F2062FDD08}" presName="hierChild3" presStyleCnt="0"/>
      <dgm:spPr/>
    </dgm:pt>
  </dgm:ptLst>
  <dgm:cxnLst>
    <dgm:cxn modelId="{10C85713-7A4F-4527-9D96-A09D7DC723EF}" type="presOf" srcId="{DE9E3159-F968-4C94-9726-7EB92301A89A}" destId="{A7CC568C-37FB-46B8-AEEC-60A92BA9BF12}" srcOrd="0" destOrd="0" presId="urn:microsoft.com/office/officeart/2005/8/layout/orgChart1"/>
    <dgm:cxn modelId="{B6FE4A24-820B-41BA-9669-06F7DD02E295}" srcId="{6E5A4F9A-8A9B-454F-B0E8-E8A9724C97BB}" destId="{8471275D-AC77-46C9-A554-A3F2062FDD08}" srcOrd="1" destOrd="0" parTransId="{977619CD-2F2B-417A-9C67-21F56AF78243}" sibTransId="{EE85D7B3-11F8-4D0A-8619-C0E91BE45A02}"/>
    <dgm:cxn modelId="{D18F4126-FEC4-446E-9890-FC29AC38D2EC}" type="presOf" srcId="{D0A52BC3-B3C7-4BAC-9BB2-73921A5D09EA}" destId="{144C4F73-6DFD-40EE-93E7-D7565C8D7E76}" srcOrd="1" destOrd="0" presId="urn:microsoft.com/office/officeart/2005/8/layout/orgChart1"/>
    <dgm:cxn modelId="{18842F5D-C55A-4DF5-9601-2F11ABD31957}" type="presOf" srcId="{8471275D-AC77-46C9-A554-A3F2062FDD08}" destId="{9B2DB0C3-3FCE-41F8-BDC8-57A55274586A}" srcOrd="0" destOrd="0" presId="urn:microsoft.com/office/officeart/2005/8/layout/orgChart1"/>
    <dgm:cxn modelId="{F3C44390-CF84-49A4-9FD9-F0EE07500FEA}" type="presOf" srcId="{8471275D-AC77-46C9-A554-A3F2062FDD08}" destId="{570D1BAE-563D-48AA-B899-FEE8284A28AB}" srcOrd="1" destOrd="0" presId="urn:microsoft.com/office/officeart/2005/8/layout/orgChart1"/>
    <dgm:cxn modelId="{34EF1EA7-2B24-41E0-8879-066C894DF440}" type="presOf" srcId="{6E5A4F9A-8A9B-454F-B0E8-E8A9724C97BB}" destId="{A7856150-8364-4482-BE2A-AAAFEE499ED6}" srcOrd="0" destOrd="0" presId="urn:microsoft.com/office/officeart/2005/8/layout/orgChart1"/>
    <dgm:cxn modelId="{A0A000B5-C30E-4AAC-9F3E-F61DE11E0C46}" srcId="{DE9E3159-F968-4C94-9726-7EB92301A89A}" destId="{D0A52BC3-B3C7-4BAC-9BB2-73921A5D09EA}" srcOrd="1" destOrd="0" parTransId="{0FCFE0B3-ECA0-4F2E-A810-91D505A3A4AD}" sibTransId="{BD6D7315-D750-4C9C-A57F-E1F75A54969C}"/>
    <dgm:cxn modelId="{294D82C2-E221-43E1-A2F2-16676540D057}" type="presOf" srcId="{D0A52BC3-B3C7-4BAC-9BB2-73921A5D09EA}" destId="{8742C47F-F6AB-47AE-AFC3-4E8111A10CAA}" srcOrd="0" destOrd="0" presId="urn:microsoft.com/office/officeart/2005/8/layout/orgChart1"/>
    <dgm:cxn modelId="{229AD2C6-9CD4-4E07-BAA1-0BE6DCE6AE17}" type="presOf" srcId="{1B28420E-3073-4F88-A3CB-8F22028F4053}" destId="{12889FFB-05B7-4458-A806-BD8C81D2670E}" srcOrd="1" destOrd="0" presId="urn:microsoft.com/office/officeart/2005/8/layout/orgChart1"/>
    <dgm:cxn modelId="{785666CE-02FB-4A09-9692-4B8B9B6AFFA7}" type="presOf" srcId="{1B28420E-3073-4F88-A3CB-8F22028F4053}" destId="{F5986CBA-E5FA-49A2-80C0-631710DD973A}" srcOrd="0" destOrd="0" presId="urn:microsoft.com/office/officeart/2005/8/layout/orgChart1"/>
    <dgm:cxn modelId="{FE2353CE-341A-4111-A8EF-FBF92DCDC1A7}" srcId="{6E5A4F9A-8A9B-454F-B0E8-E8A9724C97BB}" destId="{DE9E3159-F968-4C94-9726-7EB92301A89A}" srcOrd="0" destOrd="0" parTransId="{BC16A020-6ACC-4F0C-8C70-7932370862AA}" sibTransId="{C993456C-2442-438F-B7AD-06B2161785F0}"/>
    <dgm:cxn modelId="{0E2B4DD4-EB83-4BAA-A695-F481A4E3195D}" type="presOf" srcId="{0FCFE0B3-ECA0-4F2E-A810-91D505A3A4AD}" destId="{3CF1A282-F0F8-4431-9F18-C189510F7821}" srcOrd="0" destOrd="0" presId="urn:microsoft.com/office/officeart/2005/8/layout/orgChart1"/>
    <dgm:cxn modelId="{674EA8EB-6645-41A1-870B-450A1BE0DBBE}" type="presOf" srcId="{571A3BCB-BD93-4445-B3FF-E5C915C1E65C}" destId="{D956BEFC-B6A9-43D8-A1C3-3634C521D1CD}" srcOrd="0" destOrd="0" presId="urn:microsoft.com/office/officeart/2005/8/layout/orgChart1"/>
    <dgm:cxn modelId="{BE85C2F0-08F2-4827-B19C-1A1277368D95}" srcId="{DE9E3159-F968-4C94-9726-7EB92301A89A}" destId="{1B28420E-3073-4F88-A3CB-8F22028F4053}" srcOrd="0" destOrd="0" parTransId="{571A3BCB-BD93-4445-B3FF-E5C915C1E65C}" sibTransId="{B459EB85-CA05-4430-9F78-CF7C9EF93A76}"/>
    <dgm:cxn modelId="{22CF3CFA-07DB-45F4-A836-935BDC25B5A7}" type="presOf" srcId="{DE9E3159-F968-4C94-9726-7EB92301A89A}" destId="{8B341D97-FFAD-4FF3-B64A-73C713F9420C}" srcOrd="1" destOrd="0" presId="urn:microsoft.com/office/officeart/2005/8/layout/orgChart1"/>
    <dgm:cxn modelId="{A1A3B75D-64F5-47AC-AC6F-D622E423812F}" type="presParOf" srcId="{A7856150-8364-4482-BE2A-AAAFEE499ED6}" destId="{E5601111-BE33-4458-83F2-42CCEA067F7D}" srcOrd="0" destOrd="0" presId="urn:microsoft.com/office/officeart/2005/8/layout/orgChart1"/>
    <dgm:cxn modelId="{8431D6E7-172A-4253-A843-84F70FA89550}" type="presParOf" srcId="{E5601111-BE33-4458-83F2-42CCEA067F7D}" destId="{990481B0-B7A2-4693-A5FA-08C64930FA72}" srcOrd="0" destOrd="0" presId="urn:microsoft.com/office/officeart/2005/8/layout/orgChart1"/>
    <dgm:cxn modelId="{6F00E51B-DCDB-4639-9DE5-96B04D78EB4C}" type="presParOf" srcId="{990481B0-B7A2-4693-A5FA-08C64930FA72}" destId="{A7CC568C-37FB-46B8-AEEC-60A92BA9BF12}" srcOrd="0" destOrd="0" presId="urn:microsoft.com/office/officeart/2005/8/layout/orgChart1"/>
    <dgm:cxn modelId="{BBDEE50E-7CF9-468C-8051-8C65AA678D68}" type="presParOf" srcId="{990481B0-B7A2-4693-A5FA-08C64930FA72}" destId="{8B341D97-FFAD-4FF3-B64A-73C713F9420C}" srcOrd="1" destOrd="0" presId="urn:microsoft.com/office/officeart/2005/8/layout/orgChart1"/>
    <dgm:cxn modelId="{108355F3-91B3-4BAF-839B-D656D744FFE5}" type="presParOf" srcId="{E5601111-BE33-4458-83F2-42CCEA067F7D}" destId="{0C57824F-AC6D-4D04-89F8-43FF4284FDD4}" srcOrd="1" destOrd="0" presId="urn:microsoft.com/office/officeart/2005/8/layout/orgChart1"/>
    <dgm:cxn modelId="{2288858B-5D29-47AC-A8AE-AA7C003F299D}" type="presParOf" srcId="{0C57824F-AC6D-4D04-89F8-43FF4284FDD4}" destId="{D956BEFC-B6A9-43D8-A1C3-3634C521D1CD}" srcOrd="0" destOrd="0" presId="urn:microsoft.com/office/officeart/2005/8/layout/orgChart1"/>
    <dgm:cxn modelId="{1FEADAA1-FAEB-47B5-BEA8-3E97C03D82E1}" type="presParOf" srcId="{0C57824F-AC6D-4D04-89F8-43FF4284FDD4}" destId="{926EC8C8-C6AD-47ED-8C5C-594FC6E51D2F}" srcOrd="1" destOrd="0" presId="urn:microsoft.com/office/officeart/2005/8/layout/orgChart1"/>
    <dgm:cxn modelId="{F7839672-9ECF-4D08-A32E-5F6046730E2B}" type="presParOf" srcId="{926EC8C8-C6AD-47ED-8C5C-594FC6E51D2F}" destId="{E78387BB-4EAF-4811-9309-0DE85F826C6D}" srcOrd="0" destOrd="0" presId="urn:microsoft.com/office/officeart/2005/8/layout/orgChart1"/>
    <dgm:cxn modelId="{B08444D1-FA8D-42B8-913E-08D02CC83E59}" type="presParOf" srcId="{E78387BB-4EAF-4811-9309-0DE85F826C6D}" destId="{F5986CBA-E5FA-49A2-80C0-631710DD973A}" srcOrd="0" destOrd="0" presId="urn:microsoft.com/office/officeart/2005/8/layout/orgChart1"/>
    <dgm:cxn modelId="{5386AD51-2C43-44D5-BE69-D089E450B5E0}" type="presParOf" srcId="{E78387BB-4EAF-4811-9309-0DE85F826C6D}" destId="{12889FFB-05B7-4458-A806-BD8C81D2670E}" srcOrd="1" destOrd="0" presId="urn:microsoft.com/office/officeart/2005/8/layout/orgChart1"/>
    <dgm:cxn modelId="{B8BFE3F3-E406-474F-8A01-C9F50F114EDA}" type="presParOf" srcId="{926EC8C8-C6AD-47ED-8C5C-594FC6E51D2F}" destId="{87EA415E-CBB5-4E3F-A667-56BCAEE0D09F}" srcOrd="1" destOrd="0" presId="urn:microsoft.com/office/officeart/2005/8/layout/orgChart1"/>
    <dgm:cxn modelId="{A39A855C-12A7-4E0B-A866-61B1C8A4738C}" type="presParOf" srcId="{926EC8C8-C6AD-47ED-8C5C-594FC6E51D2F}" destId="{E4A82031-7C93-4976-A922-34AE8C451798}" srcOrd="2" destOrd="0" presId="urn:microsoft.com/office/officeart/2005/8/layout/orgChart1"/>
    <dgm:cxn modelId="{E9EE9D68-012C-422D-AC88-3926F6537E49}" type="presParOf" srcId="{0C57824F-AC6D-4D04-89F8-43FF4284FDD4}" destId="{3CF1A282-F0F8-4431-9F18-C189510F7821}" srcOrd="2" destOrd="0" presId="urn:microsoft.com/office/officeart/2005/8/layout/orgChart1"/>
    <dgm:cxn modelId="{8E56C609-00D4-4B28-BA29-23A60FB5C7C2}" type="presParOf" srcId="{0C57824F-AC6D-4D04-89F8-43FF4284FDD4}" destId="{E02BB7AE-3535-4889-9639-01B195FCC6F3}" srcOrd="3" destOrd="0" presId="urn:microsoft.com/office/officeart/2005/8/layout/orgChart1"/>
    <dgm:cxn modelId="{FF852E39-A031-4922-8259-5320DFCB2379}" type="presParOf" srcId="{E02BB7AE-3535-4889-9639-01B195FCC6F3}" destId="{DD3AD5CC-2C84-4C0A-8764-89DEE7D7F2F6}" srcOrd="0" destOrd="0" presId="urn:microsoft.com/office/officeart/2005/8/layout/orgChart1"/>
    <dgm:cxn modelId="{211673D7-F661-4920-9843-3996C7B998DF}" type="presParOf" srcId="{DD3AD5CC-2C84-4C0A-8764-89DEE7D7F2F6}" destId="{8742C47F-F6AB-47AE-AFC3-4E8111A10CAA}" srcOrd="0" destOrd="0" presId="urn:microsoft.com/office/officeart/2005/8/layout/orgChart1"/>
    <dgm:cxn modelId="{FFD8850D-0C04-4A45-9E3C-67DBE9DEE764}" type="presParOf" srcId="{DD3AD5CC-2C84-4C0A-8764-89DEE7D7F2F6}" destId="{144C4F73-6DFD-40EE-93E7-D7565C8D7E76}" srcOrd="1" destOrd="0" presId="urn:microsoft.com/office/officeart/2005/8/layout/orgChart1"/>
    <dgm:cxn modelId="{8A624688-BDAE-48E2-BBC0-959DFC3349BB}" type="presParOf" srcId="{E02BB7AE-3535-4889-9639-01B195FCC6F3}" destId="{B9B20C81-AFBB-44DD-8E5D-FB79B4E25C22}" srcOrd="1" destOrd="0" presId="urn:microsoft.com/office/officeart/2005/8/layout/orgChart1"/>
    <dgm:cxn modelId="{52106969-DF7B-41B5-A0BA-BD711F7FB8C5}" type="presParOf" srcId="{E02BB7AE-3535-4889-9639-01B195FCC6F3}" destId="{FBBFBC9A-B7B5-43EE-9B7E-558395A79DDD}" srcOrd="2" destOrd="0" presId="urn:microsoft.com/office/officeart/2005/8/layout/orgChart1"/>
    <dgm:cxn modelId="{D037209C-4528-454F-B923-0FCBCEEDB9BD}" type="presParOf" srcId="{E5601111-BE33-4458-83F2-42CCEA067F7D}" destId="{A083DBDA-9A47-4CCF-B50D-ABA71A08EAAE}" srcOrd="2" destOrd="0" presId="urn:microsoft.com/office/officeart/2005/8/layout/orgChart1"/>
    <dgm:cxn modelId="{E1817CA1-68EB-41E4-B6F3-D628CB1B5F6A}" type="presParOf" srcId="{A7856150-8364-4482-BE2A-AAAFEE499ED6}" destId="{6C1A85B5-97D3-425C-BBCB-756CABA24F51}" srcOrd="1" destOrd="0" presId="urn:microsoft.com/office/officeart/2005/8/layout/orgChart1"/>
    <dgm:cxn modelId="{5232FDC3-B234-4DB8-8E73-4732DBE5AD9A}" type="presParOf" srcId="{6C1A85B5-97D3-425C-BBCB-756CABA24F51}" destId="{EBA0317B-F233-4062-840A-16B50C6C35EA}" srcOrd="0" destOrd="0" presId="urn:microsoft.com/office/officeart/2005/8/layout/orgChart1"/>
    <dgm:cxn modelId="{590C333A-0DF2-47C3-AD61-9A09DDF7A3C0}" type="presParOf" srcId="{EBA0317B-F233-4062-840A-16B50C6C35EA}" destId="{9B2DB0C3-3FCE-41F8-BDC8-57A55274586A}" srcOrd="0" destOrd="0" presId="urn:microsoft.com/office/officeart/2005/8/layout/orgChart1"/>
    <dgm:cxn modelId="{371566C2-AC92-4E74-9008-7902C8075AFF}" type="presParOf" srcId="{EBA0317B-F233-4062-840A-16B50C6C35EA}" destId="{570D1BAE-563D-48AA-B899-FEE8284A28AB}" srcOrd="1" destOrd="0" presId="urn:microsoft.com/office/officeart/2005/8/layout/orgChart1"/>
    <dgm:cxn modelId="{426C2226-CD8A-4F6E-897D-6A9784887292}" type="presParOf" srcId="{6C1A85B5-97D3-425C-BBCB-756CABA24F51}" destId="{BEB27075-D7F4-4B79-B548-2EBCE1595CB1}" srcOrd="1" destOrd="0" presId="urn:microsoft.com/office/officeart/2005/8/layout/orgChart1"/>
    <dgm:cxn modelId="{003F96F7-3FDF-4BEA-B42F-17A3915C833E}" type="presParOf" srcId="{6C1A85B5-97D3-425C-BBCB-756CABA24F51}" destId="{7A185E96-D172-416C-B8F7-BA2539C84F2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2C27E64-B72F-4467-A482-73E3C6C2B613}"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84E9D8E5-794B-42D1-A17B-F9C5DCB3F828}">
      <dgm:prSet/>
      <dgm:spPr/>
      <dgm:t>
        <a:bodyPr/>
        <a:lstStyle/>
        <a:p>
          <a:pPr>
            <a:lnSpc>
              <a:spcPct val="100000"/>
            </a:lnSpc>
            <a:defRPr b="1"/>
          </a:pPr>
          <a:r>
            <a:rPr lang="en-US" dirty="0">
              <a:latin typeface="Neue Haas Grotesk Text Pro" panose="020B0504020202020204" pitchFamily="34" charset="0"/>
            </a:rPr>
            <a:t>Resource Adequacy</a:t>
          </a:r>
        </a:p>
      </dgm:t>
    </dgm:pt>
    <dgm:pt modelId="{4A764F49-C1E1-4674-9F6E-4AA1E4CD81AB}" type="parTrans" cxnId="{62A6D7B1-BF33-45E5-A4F4-C75AE39ED826}">
      <dgm:prSet/>
      <dgm:spPr/>
      <dgm:t>
        <a:bodyPr/>
        <a:lstStyle/>
        <a:p>
          <a:endParaRPr lang="en-US">
            <a:latin typeface="Neue Haas Grotesk Text Pro" panose="020B0504020202020204" pitchFamily="34" charset="0"/>
          </a:endParaRPr>
        </a:p>
      </dgm:t>
    </dgm:pt>
    <dgm:pt modelId="{71DE775C-2CEA-4A6F-ADE0-83103B3899E2}" type="sibTrans" cxnId="{62A6D7B1-BF33-45E5-A4F4-C75AE39ED826}">
      <dgm:prSet/>
      <dgm:spPr/>
      <dgm:t>
        <a:bodyPr/>
        <a:lstStyle/>
        <a:p>
          <a:endParaRPr lang="en-US">
            <a:latin typeface="Neue Haas Grotesk Text Pro" panose="020B0504020202020204" pitchFamily="34" charset="0"/>
          </a:endParaRPr>
        </a:p>
      </dgm:t>
    </dgm:pt>
    <dgm:pt modelId="{3F3D2BB0-EBD0-490A-9790-DA18C4D08423}">
      <dgm:prSet/>
      <dgm:spPr/>
      <dgm:t>
        <a:bodyPr/>
        <a:lstStyle/>
        <a:p>
          <a:pPr>
            <a:lnSpc>
              <a:spcPct val="100000"/>
            </a:lnSpc>
          </a:pPr>
          <a:r>
            <a:rPr lang="en-US" dirty="0">
              <a:latin typeface="Neue Haas Grotesk Text Pro" panose="020B0504020202020204" pitchFamily="34" charset="0"/>
            </a:rPr>
            <a:t>The program will have sufficient funds, physical facilities, and resources in addition to its faculty to pursue its mission, objectives, and continuous improvement (6.1)</a:t>
          </a:r>
        </a:p>
      </dgm:t>
    </dgm:pt>
    <dgm:pt modelId="{B3865EC8-DD6B-4958-AC85-7FE08180AF4E}" type="parTrans" cxnId="{8CEDAF42-6517-4EED-A62F-5576B9F0611F}">
      <dgm:prSet/>
      <dgm:spPr/>
      <dgm:t>
        <a:bodyPr/>
        <a:lstStyle/>
        <a:p>
          <a:endParaRPr lang="en-US">
            <a:latin typeface="Neue Haas Grotesk Text Pro" panose="020B0504020202020204" pitchFamily="34" charset="0"/>
          </a:endParaRPr>
        </a:p>
      </dgm:t>
    </dgm:pt>
    <dgm:pt modelId="{02D149D6-F029-47C6-B4E6-339D914060E5}" type="sibTrans" cxnId="{8CEDAF42-6517-4EED-A62F-5576B9F0611F}">
      <dgm:prSet/>
      <dgm:spPr/>
      <dgm:t>
        <a:bodyPr/>
        <a:lstStyle/>
        <a:p>
          <a:endParaRPr lang="en-US">
            <a:latin typeface="Neue Haas Grotesk Text Pro" panose="020B0504020202020204" pitchFamily="34" charset="0"/>
          </a:endParaRPr>
        </a:p>
      </dgm:t>
    </dgm:pt>
    <dgm:pt modelId="{FDA10CD7-DA32-4330-A9F3-287A8C850850}">
      <dgm:prSet/>
      <dgm:spPr/>
      <dgm:t>
        <a:bodyPr/>
        <a:lstStyle/>
        <a:p>
          <a:pPr>
            <a:lnSpc>
              <a:spcPct val="100000"/>
            </a:lnSpc>
            <a:defRPr b="1"/>
          </a:pPr>
          <a:r>
            <a:rPr lang="en-US" dirty="0">
              <a:latin typeface="Neue Haas Grotesk Text Pro" panose="020B0504020202020204" pitchFamily="34" charset="0"/>
            </a:rPr>
            <a:t>Course Availability</a:t>
          </a:r>
        </a:p>
      </dgm:t>
    </dgm:pt>
    <dgm:pt modelId="{265C4CFB-BA1F-42E8-AFA6-8F1556073303}" type="parTrans" cxnId="{3954392D-9908-46C1-BB62-FD3DF457E96B}">
      <dgm:prSet/>
      <dgm:spPr/>
      <dgm:t>
        <a:bodyPr/>
        <a:lstStyle/>
        <a:p>
          <a:endParaRPr lang="en-US">
            <a:latin typeface="Neue Haas Grotesk Text Pro" panose="020B0504020202020204" pitchFamily="34" charset="0"/>
          </a:endParaRPr>
        </a:p>
      </dgm:t>
    </dgm:pt>
    <dgm:pt modelId="{D44F2C04-320E-4E67-910F-7A56B4FB73B1}" type="sibTrans" cxnId="{3954392D-9908-46C1-BB62-FD3DF457E96B}">
      <dgm:prSet/>
      <dgm:spPr/>
      <dgm:t>
        <a:bodyPr/>
        <a:lstStyle/>
        <a:p>
          <a:endParaRPr lang="en-US">
            <a:latin typeface="Neue Haas Grotesk Text Pro" panose="020B0504020202020204" pitchFamily="34" charset="0"/>
          </a:endParaRPr>
        </a:p>
      </dgm:t>
    </dgm:pt>
    <dgm:pt modelId="{230EA58D-4CB2-4595-BB51-ACD5A27E6BD7}">
      <dgm:prSet/>
      <dgm:spPr/>
      <dgm:t>
        <a:bodyPr/>
        <a:lstStyle/>
        <a:p>
          <a:pPr>
            <a:lnSpc>
              <a:spcPct val="100000"/>
            </a:lnSpc>
          </a:pPr>
          <a:r>
            <a:rPr lang="en-US" dirty="0">
              <a:latin typeface="Neue Haas Grotesk Text Pro" panose="020B0504020202020204" pitchFamily="34" charset="0"/>
            </a:rPr>
            <a:t>Programs will offer a sufficient number of required courses for both the degree (6.2a) and any specialization (6.2b) so as to not delay student time to graduation (6.2c)</a:t>
          </a:r>
        </a:p>
      </dgm:t>
    </dgm:pt>
    <dgm:pt modelId="{AD8D2D00-3693-4822-83F9-B1D94E85221C}" type="parTrans" cxnId="{2E688680-31E1-4AE2-9F6D-16CE8AA01241}">
      <dgm:prSet/>
      <dgm:spPr/>
      <dgm:t>
        <a:bodyPr/>
        <a:lstStyle/>
        <a:p>
          <a:endParaRPr lang="en-US">
            <a:latin typeface="Neue Haas Grotesk Text Pro" panose="020B0504020202020204" pitchFamily="34" charset="0"/>
          </a:endParaRPr>
        </a:p>
      </dgm:t>
    </dgm:pt>
    <dgm:pt modelId="{2A2E1114-43E9-4FE7-AD8C-808A3BB2ED9D}" type="sibTrans" cxnId="{2E688680-31E1-4AE2-9F6D-16CE8AA01241}">
      <dgm:prSet/>
      <dgm:spPr/>
      <dgm:t>
        <a:bodyPr/>
        <a:lstStyle/>
        <a:p>
          <a:endParaRPr lang="en-US">
            <a:latin typeface="Neue Haas Grotesk Text Pro" panose="020B0504020202020204" pitchFamily="34" charset="0"/>
          </a:endParaRPr>
        </a:p>
      </dgm:t>
    </dgm:pt>
    <dgm:pt modelId="{CB6F8435-F941-412F-A068-C061D7006E75}" type="pres">
      <dgm:prSet presAssocID="{72C27E64-B72F-4467-A482-73E3C6C2B613}" presName="root" presStyleCnt="0">
        <dgm:presLayoutVars>
          <dgm:dir/>
          <dgm:resizeHandles val="exact"/>
        </dgm:presLayoutVars>
      </dgm:prSet>
      <dgm:spPr/>
    </dgm:pt>
    <dgm:pt modelId="{59076B0E-B384-44C0-9550-90799FFEC46E}" type="pres">
      <dgm:prSet presAssocID="{84E9D8E5-794B-42D1-A17B-F9C5DCB3F828}" presName="compNode" presStyleCnt="0"/>
      <dgm:spPr/>
    </dgm:pt>
    <dgm:pt modelId="{471CD6AB-B0C4-44AB-8B0F-2ACE39EFB8DE}" type="pres">
      <dgm:prSet presAssocID="{84E9D8E5-794B-42D1-A17B-F9C5DCB3F82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B7734C93-F1ED-4A84-A6C8-5F2E8344B27A}" type="pres">
      <dgm:prSet presAssocID="{84E9D8E5-794B-42D1-A17B-F9C5DCB3F828}" presName="iconSpace" presStyleCnt="0"/>
      <dgm:spPr/>
    </dgm:pt>
    <dgm:pt modelId="{AEC49368-EDC9-49F4-9C78-C8523B2F1848}" type="pres">
      <dgm:prSet presAssocID="{84E9D8E5-794B-42D1-A17B-F9C5DCB3F828}" presName="parTx" presStyleLbl="revTx" presStyleIdx="0" presStyleCnt="4">
        <dgm:presLayoutVars>
          <dgm:chMax val="0"/>
          <dgm:chPref val="0"/>
        </dgm:presLayoutVars>
      </dgm:prSet>
      <dgm:spPr/>
    </dgm:pt>
    <dgm:pt modelId="{AB15EFEC-32F6-4997-83DD-CF25214AC94C}" type="pres">
      <dgm:prSet presAssocID="{84E9D8E5-794B-42D1-A17B-F9C5DCB3F828}" presName="txSpace" presStyleCnt="0"/>
      <dgm:spPr/>
    </dgm:pt>
    <dgm:pt modelId="{6C692417-DEA8-4E15-9DC8-2E94001EF862}" type="pres">
      <dgm:prSet presAssocID="{84E9D8E5-794B-42D1-A17B-F9C5DCB3F828}" presName="desTx" presStyleLbl="revTx" presStyleIdx="1" presStyleCnt="4">
        <dgm:presLayoutVars/>
      </dgm:prSet>
      <dgm:spPr/>
    </dgm:pt>
    <dgm:pt modelId="{E434E9DF-7EDD-4CB1-8F54-C9EB3EE64918}" type="pres">
      <dgm:prSet presAssocID="{71DE775C-2CEA-4A6F-ADE0-83103B3899E2}" presName="sibTrans" presStyleCnt="0"/>
      <dgm:spPr/>
    </dgm:pt>
    <dgm:pt modelId="{C196D6B3-03AE-4E05-8665-3E1E2BA306E6}" type="pres">
      <dgm:prSet presAssocID="{FDA10CD7-DA32-4330-A9F3-287A8C850850}" presName="compNode" presStyleCnt="0"/>
      <dgm:spPr/>
    </dgm:pt>
    <dgm:pt modelId="{1C791D77-ED6A-432F-8DD2-F8A8168693A1}" type="pres">
      <dgm:prSet presAssocID="{FDA10CD7-DA32-4330-A9F3-287A8C850850}"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ily calendar outline"/>
        </a:ext>
      </dgm:extLst>
    </dgm:pt>
    <dgm:pt modelId="{05500703-C6B9-4B53-A3DB-1C2C38450973}" type="pres">
      <dgm:prSet presAssocID="{FDA10CD7-DA32-4330-A9F3-287A8C850850}" presName="iconSpace" presStyleCnt="0"/>
      <dgm:spPr/>
    </dgm:pt>
    <dgm:pt modelId="{6F2CB0D9-A43B-417B-A429-6297F9BDCAFB}" type="pres">
      <dgm:prSet presAssocID="{FDA10CD7-DA32-4330-A9F3-287A8C850850}" presName="parTx" presStyleLbl="revTx" presStyleIdx="2" presStyleCnt="4">
        <dgm:presLayoutVars>
          <dgm:chMax val="0"/>
          <dgm:chPref val="0"/>
        </dgm:presLayoutVars>
      </dgm:prSet>
      <dgm:spPr/>
    </dgm:pt>
    <dgm:pt modelId="{AAAEEF35-E31A-4CFF-A58E-BCCB2D7BBC73}" type="pres">
      <dgm:prSet presAssocID="{FDA10CD7-DA32-4330-A9F3-287A8C850850}" presName="txSpace" presStyleCnt="0"/>
      <dgm:spPr/>
    </dgm:pt>
    <dgm:pt modelId="{46D7CA45-2EC5-4B8A-8C92-42A520B3B30F}" type="pres">
      <dgm:prSet presAssocID="{FDA10CD7-DA32-4330-A9F3-287A8C850850}" presName="desTx" presStyleLbl="revTx" presStyleIdx="3" presStyleCnt="4">
        <dgm:presLayoutVars/>
      </dgm:prSet>
      <dgm:spPr/>
    </dgm:pt>
  </dgm:ptLst>
  <dgm:cxnLst>
    <dgm:cxn modelId="{3954392D-9908-46C1-BB62-FD3DF457E96B}" srcId="{72C27E64-B72F-4467-A482-73E3C6C2B613}" destId="{FDA10CD7-DA32-4330-A9F3-287A8C850850}" srcOrd="1" destOrd="0" parTransId="{265C4CFB-BA1F-42E8-AFA6-8F1556073303}" sibTransId="{D44F2C04-320E-4E67-910F-7A56B4FB73B1}"/>
    <dgm:cxn modelId="{235D445E-77C8-4DA8-B970-A8889D8DF14E}" type="presOf" srcId="{3F3D2BB0-EBD0-490A-9790-DA18C4D08423}" destId="{6C692417-DEA8-4E15-9DC8-2E94001EF862}" srcOrd="0" destOrd="0" presId="urn:microsoft.com/office/officeart/2018/2/layout/IconLabelDescriptionList"/>
    <dgm:cxn modelId="{8CEDAF42-6517-4EED-A62F-5576B9F0611F}" srcId="{84E9D8E5-794B-42D1-A17B-F9C5DCB3F828}" destId="{3F3D2BB0-EBD0-490A-9790-DA18C4D08423}" srcOrd="0" destOrd="0" parTransId="{B3865EC8-DD6B-4958-AC85-7FE08180AF4E}" sibTransId="{02D149D6-F029-47C6-B4E6-339D914060E5}"/>
    <dgm:cxn modelId="{448C9359-9325-403F-B7CB-6E6F074F208E}" type="presOf" srcId="{230EA58D-4CB2-4595-BB51-ACD5A27E6BD7}" destId="{46D7CA45-2EC5-4B8A-8C92-42A520B3B30F}" srcOrd="0" destOrd="0" presId="urn:microsoft.com/office/officeart/2018/2/layout/IconLabelDescriptionList"/>
    <dgm:cxn modelId="{2E688680-31E1-4AE2-9F6D-16CE8AA01241}" srcId="{FDA10CD7-DA32-4330-A9F3-287A8C850850}" destId="{230EA58D-4CB2-4595-BB51-ACD5A27E6BD7}" srcOrd="0" destOrd="0" parTransId="{AD8D2D00-3693-4822-83F9-B1D94E85221C}" sibTransId="{2A2E1114-43E9-4FE7-AD8C-808A3BB2ED9D}"/>
    <dgm:cxn modelId="{62A6D7B1-BF33-45E5-A4F4-C75AE39ED826}" srcId="{72C27E64-B72F-4467-A482-73E3C6C2B613}" destId="{84E9D8E5-794B-42D1-A17B-F9C5DCB3F828}" srcOrd="0" destOrd="0" parTransId="{4A764F49-C1E1-4674-9F6E-4AA1E4CD81AB}" sibTransId="{71DE775C-2CEA-4A6F-ADE0-83103B3899E2}"/>
    <dgm:cxn modelId="{A4320DD8-CA1A-4D45-A165-1BFD6DB01B2A}" type="presOf" srcId="{72C27E64-B72F-4467-A482-73E3C6C2B613}" destId="{CB6F8435-F941-412F-A068-C061D7006E75}" srcOrd="0" destOrd="0" presId="urn:microsoft.com/office/officeart/2018/2/layout/IconLabelDescriptionList"/>
    <dgm:cxn modelId="{406432F5-A1F8-471C-BA94-5B9B12470F9F}" type="presOf" srcId="{84E9D8E5-794B-42D1-A17B-F9C5DCB3F828}" destId="{AEC49368-EDC9-49F4-9C78-C8523B2F1848}" srcOrd="0" destOrd="0" presId="urn:microsoft.com/office/officeart/2018/2/layout/IconLabelDescriptionList"/>
    <dgm:cxn modelId="{97CFBBF7-6A96-4E80-8308-5598254A1E91}" type="presOf" srcId="{FDA10CD7-DA32-4330-A9F3-287A8C850850}" destId="{6F2CB0D9-A43B-417B-A429-6297F9BDCAFB}" srcOrd="0" destOrd="0" presId="urn:microsoft.com/office/officeart/2018/2/layout/IconLabelDescriptionList"/>
    <dgm:cxn modelId="{B69B7B75-FBB3-4517-B0E2-E44F68B9E9A1}" type="presParOf" srcId="{CB6F8435-F941-412F-A068-C061D7006E75}" destId="{59076B0E-B384-44C0-9550-90799FFEC46E}" srcOrd="0" destOrd="0" presId="urn:microsoft.com/office/officeart/2018/2/layout/IconLabelDescriptionList"/>
    <dgm:cxn modelId="{14288E97-F8E9-43F0-8D2F-F43895C7379F}" type="presParOf" srcId="{59076B0E-B384-44C0-9550-90799FFEC46E}" destId="{471CD6AB-B0C4-44AB-8B0F-2ACE39EFB8DE}" srcOrd="0" destOrd="0" presId="urn:microsoft.com/office/officeart/2018/2/layout/IconLabelDescriptionList"/>
    <dgm:cxn modelId="{115EEB30-470B-4876-8026-06C9B9556996}" type="presParOf" srcId="{59076B0E-B384-44C0-9550-90799FFEC46E}" destId="{B7734C93-F1ED-4A84-A6C8-5F2E8344B27A}" srcOrd="1" destOrd="0" presId="urn:microsoft.com/office/officeart/2018/2/layout/IconLabelDescriptionList"/>
    <dgm:cxn modelId="{86EF676C-53B7-426D-A0AA-7255F1D1AA8D}" type="presParOf" srcId="{59076B0E-B384-44C0-9550-90799FFEC46E}" destId="{AEC49368-EDC9-49F4-9C78-C8523B2F1848}" srcOrd="2" destOrd="0" presId="urn:microsoft.com/office/officeart/2018/2/layout/IconLabelDescriptionList"/>
    <dgm:cxn modelId="{BB09F1D2-C8EC-49E7-A041-F02E3B7496B9}" type="presParOf" srcId="{59076B0E-B384-44C0-9550-90799FFEC46E}" destId="{AB15EFEC-32F6-4997-83DD-CF25214AC94C}" srcOrd="3" destOrd="0" presId="urn:microsoft.com/office/officeart/2018/2/layout/IconLabelDescriptionList"/>
    <dgm:cxn modelId="{4DA89695-09CE-4649-9793-AC3D5B85504A}" type="presParOf" srcId="{59076B0E-B384-44C0-9550-90799FFEC46E}" destId="{6C692417-DEA8-4E15-9DC8-2E94001EF862}" srcOrd="4" destOrd="0" presId="urn:microsoft.com/office/officeart/2018/2/layout/IconLabelDescriptionList"/>
    <dgm:cxn modelId="{2965DC24-12A9-47CD-930C-175BC0319ED9}" type="presParOf" srcId="{CB6F8435-F941-412F-A068-C061D7006E75}" destId="{E434E9DF-7EDD-4CB1-8F54-C9EB3EE64918}" srcOrd="1" destOrd="0" presId="urn:microsoft.com/office/officeart/2018/2/layout/IconLabelDescriptionList"/>
    <dgm:cxn modelId="{958DCC57-FC77-42C9-BDBF-C53BF26245D3}" type="presParOf" srcId="{CB6F8435-F941-412F-A068-C061D7006E75}" destId="{C196D6B3-03AE-4E05-8665-3E1E2BA306E6}" srcOrd="2" destOrd="0" presId="urn:microsoft.com/office/officeart/2018/2/layout/IconLabelDescriptionList"/>
    <dgm:cxn modelId="{4A4E2E8C-C6C9-433E-9C29-82C2ED0A08CD}" type="presParOf" srcId="{C196D6B3-03AE-4E05-8665-3E1E2BA306E6}" destId="{1C791D77-ED6A-432F-8DD2-F8A8168693A1}" srcOrd="0" destOrd="0" presId="urn:microsoft.com/office/officeart/2018/2/layout/IconLabelDescriptionList"/>
    <dgm:cxn modelId="{479FB2CC-0B5F-4576-90F7-1FED423C066C}" type="presParOf" srcId="{C196D6B3-03AE-4E05-8665-3E1E2BA306E6}" destId="{05500703-C6B9-4B53-A3DB-1C2C38450973}" srcOrd="1" destOrd="0" presId="urn:microsoft.com/office/officeart/2018/2/layout/IconLabelDescriptionList"/>
    <dgm:cxn modelId="{74BF4F0F-3014-4CE4-A2A3-E6E13856534A}" type="presParOf" srcId="{C196D6B3-03AE-4E05-8665-3E1E2BA306E6}" destId="{6F2CB0D9-A43B-417B-A429-6297F9BDCAFB}" srcOrd="2" destOrd="0" presId="urn:microsoft.com/office/officeart/2018/2/layout/IconLabelDescriptionList"/>
    <dgm:cxn modelId="{A280F1A8-B099-4AE6-BF8E-2A62F422980F}" type="presParOf" srcId="{C196D6B3-03AE-4E05-8665-3E1E2BA306E6}" destId="{AAAEEF35-E31A-4CFF-A58E-BCCB2D7BBC73}" srcOrd="3" destOrd="0" presId="urn:microsoft.com/office/officeart/2018/2/layout/IconLabelDescriptionList"/>
    <dgm:cxn modelId="{33AAE987-C1D9-4FC8-BC92-8FFB8B99D1A8}" type="presParOf" srcId="{C196D6B3-03AE-4E05-8665-3E1E2BA306E6}" destId="{46D7CA45-2EC5-4B8A-8C92-42A520B3B30F}"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037BB4-F17A-4825-9619-76A1C37D29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B1C63C-3027-441F-8C09-E92D7CECFAD1}">
      <dgm:prSet/>
      <dgm:spPr/>
      <dgm:t>
        <a:bodyPr/>
        <a:lstStyle/>
        <a:p>
          <a:pPr>
            <a:lnSpc>
              <a:spcPct val="100000"/>
            </a:lnSpc>
          </a:pPr>
          <a:r>
            <a:rPr lang="en-US" dirty="0">
              <a:latin typeface="Neue Haas Grotesk Text Pro" panose="020B0504020202020204" pitchFamily="34" charset="0"/>
            </a:rPr>
            <a:t>Provide a broad overview of NASPAA, COPRA, and the role each play in the accreditation process</a:t>
          </a:r>
        </a:p>
      </dgm:t>
    </dgm:pt>
    <dgm:pt modelId="{54D66D23-4255-457A-84CC-022723903138}" type="parTrans" cxnId="{6579EDCD-B087-43C1-8A08-1ED7353DB71D}">
      <dgm:prSet/>
      <dgm:spPr/>
      <dgm:t>
        <a:bodyPr/>
        <a:lstStyle/>
        <a:p>
          <a:endParaRPr lang="en-US">
            <a:latin typeface="Neue Haas Grotesk Text Pro" panose="020B0504020202020204" pitchFamily="34" charset="0"/>
          </a:endParaRPr>
        </a:p>
      </dgm:t>
    </dgm:pt>
    <dgm:pt modelId="{E5720EDD-4A99-4526-8C76-0FC949087F52}" type="sibTrans" cxnId="{6579EDCD-B087-43C1-8A08-1ED7353DB71D}">
      <dgm:prSet/>
      <dgm:spPr/>
      <dgm:t>
        <a:bodyPr/>
        <a:lstStyle/>
        <a:p>
          <a:endParaRPr lang="en-US">
            <a:latin typeface="Neue Haas Grotesk Text Pro" panose="020B0504020202020204" pitchFamily="34" charset="0"/>
          </a:endParaRPr>
        </a:p>
      </dgm:t>
    </dgm:pt>
    <dgm:pt modelId="{2D056113-5512-475A-93FE-04D6A12E2DA1}">
      <dgm:prSet/>
      <dgm:spPr/>
      <dgm:t>
        <a:bodyPr/>
        <a:lstStyle/>
        <a:p>
          <a:r>
            <a:rPr lang="en-US" dirty="0">
              <a:latin typeface="Neue Haas Grotesk Text Pro" panose="020B0504020202020204" pitchFamily="34" charset="0"/>
            </a:rPr>
            <a:t>Review the value of accreditation</a:t>
          </a:r>
        </a:p>
      </dgm:t>
    </dgm:pt>
    <dgm:pt modelId="{36946A4D-03A7-4C40-A83D-FACB0C1B4018}" type="parTrans" cxnId="{3A424787-DE50-44FE-B36D-B0444B19FAAA}">
      <dgm:prSet/>
      <dgm:spPr/>
      <dgm:t>
        <a:bodyPr/>
        <a:lstStyle/>
        <a:p>
          <a:endParaRPr lang="en-US">
            <a:latin typeface="Neue Haas Grotesk Text Pro" panose="020B0504020202020204" pitchFamily="34" charset="0"/>
          </a:endParaRPr>
        </a:p>
      </dgm:t>
    </dgm:pt>
    <dgm:pt modelId="{3FA225B4-5F98-4832-95A2-5021FC9FB7BA}" type="sibTrans" cxnId="{3A424787-DE50-44FE-B36D-B0444B19FAAA}">
      <dgm:prSet/>
      <dgm:spPr/>
      <dgm:t>
        <a:bodyPr/>
        <a:lstStyle/>
        <a:p>
          <a:endParaRPr lang="en-US">
            <a:latin typeface="Neue Haas Grotesk Text Pro" panose="020B0504020202020204" pitchFamily="34" charset="0"/>
          </a:endParaRPr>
        </a:p>
      </dgm:t>
    </dgm:pt>
    <dgm:pt modelId="{6703C98F-D4D0-4979-BFC3-8730C76C7F6E}">
      <dgm:prSet/>
      <dgm:spPr/>
      <dgm:t>
        <a:bodyPr/>
        <a:lstStyle/>
        <a:p>
          <a:r>
            <a:rPr lang="en-US" dirty="0">
              <a:latin typeface="Neue Haas Grotesk Text Pro" panose="020B0504020202020204" pitchFamily="34" charset="0"/>
            </a:rPr>
            <a:t>Discuss accreditation eligibility, preconditions, and process</a:t>
          </a:r>
        </a:p>
      </dgm:t>
    </dgm:pt>
    <dgm:pt modelId="{6052A65F-3318-475F-BCA7-D370EDC09671}" type="parTrans" cxnId="{1AF4B8C1-FA63-4AB8-B360-A29C4E2ECDA7}">
      <dgm:prSet/>
      <dgm:spPr/>
      <dgm:t>
        <a:bodyPr/>
        <a:lstStyle/>
        <a:p>
          <a:endParaRPr lang="en-US">
            <a:latin typeface="Neue Haas Grotesk Text Pro" panose="020B0504020202020204" pitchFamily="34" charset="0"/>
          </a:endParaRPr>
        </a:p>
      </dgm:t>
    </dgm:pt>
    <dgm:pt modelId="{0AD9F025-3CBD-4D21-837B-FFF66DD64F3B}" type="sibTrans" cxnId="{1AF4B8C1-FA63-4AB8-B360-A29C4E2ECDA7}">
      <dgm:prSet/>
      <dgm:spPr/>
      <dgm:t>
        <a:bodyPr/>
        <a:lstStyle/>
        <a:p>
          <a:endParaRPr lang="en-US">
            <a:latin typeface="Neue Haas Grotesk Text Pro" panose="020B0504020202020204" pitchFamily="34" charset="0"/>
          </a:endParaRPr>
        </a:p>
      </dgm:t>
    </dgm:pt>
    <dgm:pt modelId="{40868C2E-F1AD-4D22-B492-4BC9E52F7FD5}">
      <dgm:prSet/>
      <dgm:spPr/>
      <dgm:t>
        <a:bodyPr/>
        <a:lstStyle/>
        <a:p>
          <a:r>
            <a:rPr lang="en-US" dirty="0">
              <a:latin typeface="Neue Haas Grotesk Text Pro" panose="020B0504020202020204" pitchFamily="34" charset="0"/>
            </a:rPr>
            <a:t>Provide an overview of the NASPAA Standards</a:t>
          </a:r>
        </a:p>
      </dgm:t>
    </dgm:pt>
    <dgm:pt modelId="{87849E13-60E9-47C1-A7B3-24383A080F3A}" type="parTrans" cxnId="{C126977E-181C-4D0C-93A3-29F0BE29124C}">
      <dgm:prSet/>
      <dgm:spPr/>
      <dgm:t>
        <a:bodyPr/>
        <a:lstStyle/>
        <a:p>
          <a:endParaRPr lang="en-US">
            <a:latin typeface="Neue Haas Grotesk Text Pro" panose="020B0504020202020204" pitchFamily="34" charset="0"/>
          </a:endParaRPr>
        </a:p>
      </dgm:t>
    </dgm:pt>
    <dgm:pt modelId="{B14D3A96-9FAF-4D67-94E0-566712B398B2}" type="sibTrans" cxnId="{C126977E-181C-4D0C-93A3-29F0BE29124C}">
      <dgm:prSet/>
      <dgm:spPr/>
      <dgm:t>
        <a:bodyPr/>
        <a:lstStyle/>
        <a:p>
          <a:endParaRPr lang="en-US">
            <a:latin typeface="Neue Haas Grotesk Text Pro" panose="020B0504020202020204" pitchFamily="34" charset="0"/>
          </a:endParaRPr>
        </a:p>
      </dgm:t>
    </dgm:pt>
    <dgm:pt modelId="{AC96F91E-0D43-4393-9016-8596DEC0885F}">
      <dgm:prSet/>
      <dgm:spPr/>
      <dgm:t>
        <a:bodyPr/>
        <a:lstStyle/>
        <a:p>
          <a:pPr>
            <a:lnSpc>
              <a:spcPct val="100000"/>
            </a:lnSpc>
          </a:pPr>
          <a:r>
            <a:rPr lang="en-US" dirty="0">
              <a:latin typeface="Neue Haas Grotesk Text Pro" panose="020B0504020202020204" pitchFamily="34" charset="0"/>
            </a:rPr>
            <a:t>Share resources that are available for additional assistance</a:t>
          </a:r>
        </a:p>
      </dgm:t>
    </dgm:pt>
    <dgm:pt modelId="{3A142A3E-0834-49C7-BB7C-D1F6F96F0C5D}" type="parTrans" cxnId="{7C3373E2-E46D-450C-AC37-1B604D17B3C3}">
      <dgm:prSet/>
      <dgm:spPr/>
      <dgm:t>
        <a:bodyPr/>
        <a:lstStyle/>
        <a:p>
          <a:endParaRPr lang="en-US">
            <a:latin typeface="Neue Haas Grotesk Text Pro" panose="020B0504020202020204" pitchFamily="34" charset="0"/>
          </a:endParaRPr>
        </a:p>
      </dgm:t>
    </dgm:pt>
    <dgm:pt modelId="{07BD961D-4BD3-4380-9E31-246028B21411}" type="sibTrans" cxnId="{7C3373E2-E46D-450C-AC37-1B604D17B3C3}">
      <dgm:prSet/>
      <dgm:spPr/>
      <dgm:t>
        <a:bodyPr/>
        <a:lstStyle/>
        <a:p>
          <a:endParaRPr lang="en-US">
            <a:latin typeface="Neue Haas Grotesk Text Pro" panose="020B0504020202020204" pitchFamily="34" charset="0"/>
          </a:endParaRPr>
        </a:p>
      </dgm:t>
    </dgm:pt>
    <dgm:pt modelId="{F4A348A6-222C-4FC8-A655-9C0534D0C133}" type="pres">
      <dgm:prSet presAssocID="{C9037BB4-F17A-4825-9619-76A1C37D29FC}" presName="root" presStyleCnt="0">
        <dgm:presLayoutVars>
          <dgm:dir/>
          <dgm:resizeHandles val="exact"/>
        </dgm:presLayoutVars>
      </dgm:prSet>
      <dgm:spPr/>
    </dgm:pt>
    <dgm:pt modelId="{E9446654-6AF5-4C10-AB69-C2BB68AD0AAE}" type="pres">
      <dgm:prSet presAssocID="{CCB1C63C-3027-441F-8C09-E92D7CECFAD1}" presName="compNode" presStyleCnt="0"/>
      <dgm:spPr/>
    </dgm:pt>
    <dgm:pt modelId="{598D4529-3DE6-4A05-BCC4-D82DAD0F7994}" type="pres">
      <dgm:prSet presAssocID="{CCB1C63C-3027-441F-8C09-E92D7CECFAD1}" presName="bgRect" presStyleLbl="bgShp" presStyleIdx="0" presStyleCnt="5"/>
      <dgm:spPr/>
    </dgm:pt>
    <dgm:pt modelId="{7846293D-5E23-4A7C-A4B7-95F17AF4EEA6}" type="pres">
      <dgm:prSet presAssocID="{CCB1C63C-3027-441F-8C09-E92D7CECFAD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927063A7-73F1-4064-B074-16C5DEC68F3E}" type="pres">
      <dgm:prSet presAssocID="{CCB1C63C-3027-441F-8C09-E92D7CECFAD1}" presName="spaceRect" presStyleCnt="0"/>
      <dgm:spPr/>
    </dgm:pt>
    <dgm:pt modelId="{88EC0E22-7A19-4C89-8491-A52EABD79C00}" type="pres">
      <dgm:prSet presAssocID="{CCB1C63C-3027-441F-8C09-E92D7CECFAD1}" presName="parTx" presStyleLbl="revTx" presStyleIdx="0" presStyleCnt="5">
        <dgm:presLayoutVars>
          <dgm:chMax val="0"/>
          <dgm:chPref val="0"/>
        </dgm:presLayoutVars>
      </dgm:prSet>
      <dgm:spPr/>
    </dgm:pt>
    <dgm:pt modelId="{841F41B8-03A3-4230-BDD3-5A53AA8B1D8C}" type="pres">
      <dgm:prSet presAssocID="{E5720EDD-4A99-4526-8C76-0FC949087F52}" presName="sibTrans" presStyleCnt="0"/>
      <dgm:spPr/>
    </dgm:pt>
    <dgm:pt modelId="{E0588454-B577-45DF-9D21-4E5DE347EAB1}" type="pres">
      <dgm:prSet presAssocID="{2D056113-5512-475A-93FE-04D6A12E2DA1}" presName="compNode" presStyleCnt="0"/>
      <dgm:spPr/>
    </dgm:pt>
    <dgm:pt modelId="{CF536E72-2D40-4A4B-B69F-BC9ACA67A650}" type="pres">
      <dgm:prSet presAssocID="{2D056113-5512-475A-93FE-04D6A12E2DA1}" presName="bgRect" presStyleLbl="bgShp" presStyleIdx="1" presStyleCnt="5"/>
      <dgm:spPr/>
    </dgm:pt>
    <dgm:pt modelId="{08CB5C2D-6C00-4FA5-B5E8-591080048434}" type="pres">
      <dgm:prSet presAssocID="{2D056113-5512-475A-93FE-04D6A12E2D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bbon"/>
        </a:ext>
      </dgm:extLst>
    </dgm:pt>
    <dgm:pt modelId="{F116AAB6-FAB6-4C1B-A53F-830185C35272}" type="pres">
      <dgm:prSet presAssocID="{2D056113-5512-475A-93FE-04D6A12E2DA1}" presName="spaceRect" presStyleCnt="0"/>
      <dgm:spPr/>
    </dgm:pt>
    <dgm:pt modelId="{A92F441D-AC11-4953-9468-3ECCAC5A50DE}" type="pres">
      <dgm:prSet presAssocID="{2D056113-5512-475A-93FE-04D6A12E2DA1}" presName="parTx" presStyleLbl="revTx" presStyleIdx="1" presStyleCnt="5">
        <dgm:presLayoutVars>
          <dgm:chMax val="0"/>
          <dgm:chPref val="0"/>
        </dgm:presLayoutVars>
      </dgm:prSet>
      <dgm:spPr/>
    </dgm:pt>
    <dgm:pt modelId="{9F1BECB0-DE27-434A-8CA0-4B2A10A33411}" type="pres">
      <dgm:prSet presAssocID="{3FA225B4-5F98-4832-95A2-5021FC9FB7BA}" presName="sibTrans" presStyleCnt="0"/>
      <dgm:spPr/>
    </dgm:pt>
    <dgm:pt modelId="{B7D1C955-2CC4-4781-86C4-825FD3251D71}" type="pres">
      <dgm:prSet presAssocID="{6703C98F-D4D0-4979-BFC3-8730C76C7F6E}" presName="compNode" presStyleCnt="0"/>
      <dgm:spPr/>
    </dgm:pt>
    <dgm:pt modelId="{CCCF9466-EFD4-48B1-9E3F-C41D3020936D}" type="pres">
      <dgm:prSet presAssocID="{6703C98F-D4D0-4979-BFC3-8730C76C7F6E}" presName="bgRect" presStyleLbl="bgShp" presStyleIdx="2" presStyleCnt="5"/>
      <dgm:spPr/>
    </dgm:pt>
    <dgm:pt modelId="{D5875216-0E05-452C-A28B-B76F9E641D4A}" type="pres">
      <dgm:prSet presAssocID="{6703C98F-D4D0-4979-BFC3-8730C76C7F6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D3A9B06-6981-4D37-BCA2-02FED0F3940D}" type="pres">
      <dgm:prSet presAssocID="{6703C98F-D4D0-4979-BFC3-8730C76C7F6E}" presName="spaceRect" presStyleCnt="0"/>
      <dgm:spPr/>
    </dgm:pt>
    <dgm:pt modelId="{18E9BF6A-CCFA-4E09-9909-4FE0CCE6CF41}" type="pres">
      <dgm:prSet presAssocID="{6703C98F-D4D0-4979-BFC3-8730C76C7F6E}" presName="parTx" presStyleLbl="revTx" presStyleIdx="2" presStyleCnt="5">
        <dgm:presLayoutVars>
          <dgm:chMax val="0"/>
          <dgm:chPref val="0"/>
        </dgm:presLayoutVars>
      </dgm:prSet>
      <dgm:spPr/>
    </dgm:pt>
    <dgm:pt modelId="{E08FDC7D-046D-4ECB-BCD2-0D1E960E13B3}" type="pres">
      <dgm:prSet presAssocID="{0AD9F025-3CBD-4D21-837B-FFF66DD64F3B}" presName="sibTrans" presStyleCnt="0"/>
      <dgm:spPr/>
    </dgm:pt>
    <dgm:pt modelId="{E2DAD4F5-4B14-48F2-804C-242925E858B2}" type="pres">
      <dgm:prSet presAssocID="{40868C2E-F1AD-4D22-B492-4BC9E52F7FD5}" presName="compNode" presStyleCnt="0"/>
      <dgm:spPr/>
    </dgm:pt>
    <dgm:pt modelId="{B6595ECD-A7E6-4215-89A0-B063DDF0D721}" type="pres">
      <dgm:prSet presAssocID="{40868C2E-F1AD-4D22-B492-4BC9E52F7FD5}" presName="bgRect" presStyleLbl="bgShp" presStyleIdx="3" presStyleCnt="5"/>
      <dgm:spPr/>
    </dgm:pt>
    <dgm:pt modelId="{B26C3CC4-3DB1-481F-9F87-3BE0F032F43E}" type="pres">
      <dgm:prSet presAssocID="{40868C2E-F1AD-4D22-B492-4BC9E52F7FD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056E6B20-63F2-4CDD-921D-5F47D4560DD8}" type="pres">
      <dgm:prSet presAssocID="{40868C2E-F1AD-4D22-B492-4BC9E52F7FD5}" presName="spaceRect" presStyleCnt="0"/>
      <dgm:spPr/>
    </dgm:pt>
    <dgm:pt modelId="{147C86D7-22DF-4322-9F71-3ED938682364}" type="pres">
      <dgm:prSet presAssocID="{40868C2E-F1AD-4D22-B492-4BC9E52F7FD5}" presName="parTx" presStyleLbl="revTx" presStyleIdx="3" presStyleCnt="5">
        <dgm:presLayoutVars>
          <dgm:chMax val="0"/>
          <dgm:chPref val="0"/>
        </dgm:presLayoutVars>
      </dgm:prSet>
      <dgm:spPr/>
    </dgm:pt>
    <dgm:pt modelId="{D6DDAB05-01F2-4B16-BD0E-DEED4457C56A}" type="pres">
      <dgm:prSet presAssocID="{B14D3A96-9FAF-4D67-94E0-566712B398B2}" presName="sibTrans" presStyleCnt="0"/>
      <dgm:spPr/>
    </dgm:pt>
    <dgm:pt modelId="{932AB58E-EF3C-403B-8976-A490924EF8A1}" type="pres">
      <dgm:prSet presAssocID="{AC96F91E-0D43-4393-9016-8596DEC0885F}" presName="compNode" presStyleCnt="0"/>
      <dgm:spPr/>
    </dgm:pt>
    <dgm:pt modelId="{952AAC45-5FAE-43B8-8FB1-DB5F7A3F382E}" type="pres">
      <dgm:prSet presAssocID="{AC96F91E-0D43-4393-9016-8596DEC0885F}" presName="bgRect" presStyleLbl="bgShp" presStyleIdx="4" presStyleCnt="5"/>
      <dgm:spPr/>
    </dgm:pt>
    <dgm:pt modelId="{F201DAF7-AF91-4368-A697-A8E22F1140F0}" type="pres">
      <dgm:prSet presAssocID="{AC96F91E-0D43-4393-9016-8596DEC0885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9B1AE36F-B36E-4F3E-8DFF-A8347E622E54}" type="pres">
      <dgm:prSet presAssocID="{AC96F91E-0D43-4393-9016-8596DEC0885F}" presName="spaceRect" presStyleCnt="0"/>
      <dgm:spPr/>
    </dgm:pt>
    <dgm:pt modelId="{F23F0FAB-102B-452F-9F20-FD38A554667E}" type="pres">
      <dgm:prSet presAssocID="{AC96F91E-0D43-4393-9016-8596DEC0885F}" presName="parTx" presStyleLbl="revTx" presStyleIdx="4" presStyleCnt="5">
        <dgm:presLayoutVars>
          <dgm:chMax val="0"/>
          <dgm:chPref val="0"/>
        </dgm:presLayoutVars>
      </dgm:prSet>
      <dgm:spPr/>
    </dgm:pt>
  </dgm:ptLst>
  <dgm:cxnLst>
    <dgm:cxn modelId="{44199601-F83F-4422-B631-6D6C7CAB08A3}" type="presOf" srcId="{AC96F91E-0D43-4393-9016-8596DEC0885F}" destId="{F23F0FAB-102B-452F-9F20-FD38A554667E}" srcOrd="0" destOrd="0" presId="urn:microsoft.com/office/officeart/2018/2/layout/IconVerticalSolidList"/>
    <dgm:cxn modelId="{CFE13356-E8CD-4295-A8AF-E3790C056B4B}" type="presOf" srcId="{6703C98F-D4D0-4979-BFC3-8730C76C7F6E}" destId="{18E9BF6A-CCFA-4E09-9909-4FE0CCE6CF41}" srcOrd="0" destOrd="0" presId="urn:microsoft.com/office/officeart/2018/2/layout/IconVerticalSolidList"/>
    <dgm:cxn modelId="{C126977E-181C-4D0C-93A3-29F0BE29124C}" srcId="{C9037BB4-F17A-4825-9619-76A1C37D29FC}" destId="{40868C2E-F1AD-4D22-B492-4BC9E52F7FD5}" srcOrd="3" destOrd="0" parTransId="{87849E13-60E9-47C1-A7B3-24383A080F3A}" sibTransId="{B14D3A96-9FAF-4D67-94E0-566712B398B2}"/>
    <dgm:cxn modelId="{4864E683-1A88-4E12-BC42-77282A9CBDB2}" type="presOf" srcId="{40868C2E-F1AD-4D22-B492-4BC9E52F7FD5}" destId="{147C86D7-22DF-4322-9F71-3ED938682364}" srcOrd="0" destOrd="0" presId="urn:microsoft.com/office/officeart/2018/2/layout/IconVerticalSolidList"/>
    <dgm:cxn modelId="{3A424787-DE50-44FE-B36D-B0444B19FAAA}" srcId="{C9037BB4-F17A-4825-9619-76A1C37D29FC}" destId="{2D056113-5512-475A-93FE-04D6A12E2DA1}" srcOrd="1" destOrd="0" parTransId="{36946A4D-03A7-4C40-A83D-FACB0C1B4018}" sibTransId="{3FA225B4-5F98-4832-95A2-5021FC9FB7BA}"/>
    <dgm:cxn modelId="{612E32C0-C233-446D-BF6A-7F63C3BE3F4C}" type="presOf" srcId="{CCB1C63C-3027-441F-8C09-E92D7CECFAD1}" destId="{88EC0E22-7A19-4C89-8491-A52EABD79C00}" srcOrd="0" destOrd="0" presId="urn:microsoft.com/office/officeart/2018/2/layout/IconVerticalSolidList"/>
    <dgm:cxn modelId="{1AF4B8C1-FA63-4AB8-B360-A29C4E2ECDA7}" srcId="{C9037BB4-F17A-4825-9619-76A1C37D29FC}" destId="{6703C98F-D4D0-4979-BFC3-8730C76C7F6E}" srcOrd="2" destOrd="0" parTransId="{6052A65F-3318-475F-BCA7-D370EDC09671}" sibTransId="{0AD9F025-3CBD-4D21-837B-FFF66DD64F3B}"/>
    <dgm:cxn modelId="{620BDEC9-991A-40B5-9E21-15A79243FA14}" type="presOf" srcId="{2D056113-5512-475A-93FE-04D6A12E2DA1}" destId="{A92F441D-AC11-4953-9468-3ECCAC5A50DE}" srcOrd="0" destOrd="0" presId="urn:microsoft.com/office/officeart/2018/2/layout/IconVerticalSolidList"/>
    <dgm:cxn modelId="{6579EDCD-B087-43C1-8A08-1ED7353DB71D}" srcId="{C9037BB4-F17A-4825-9619-76A1C37D29FC}" destId="{CCB1C63C-3027-441F-8C09-E92D7CECFAD1}" srcOrd="0" destOrd="0" parTransId="{54D66D23-4255-457A-84CC-022723903138}" sibTransId="{E5720EDD-4A99-4526-8C76-0FC949087F52}"/>
    <dgm:cxn modelId="{7C3373E2-E46D-450C-AC37-1B604D17B3C3}" srcId="{C9037BB4-F17A-4825-9619-76A1C37D29FC}" destId="{AC96F91E-0D43-4393-9016-8596DEC0885F}" srcOrd="4" destOrd="0" parTransId="{3A142A3E-0834-49C7-BB7C-D1F6F96F0C5D}" sibTransId="{07BD961D-4BD3-4380-9E31-246028B21411}"/>
    <dgm:cxn modelId="{906252FA-3C75-4721-AAFB-0817DA43C80B}" type="presOf" srcId="{C9037BB4-F17A-4825-9619-76A1C37D29FC}" destId="{F4A348A6-222C-4FC8-A655-9C0534D0C133}" srcOrd="0" destOrd="0" presId="urn:microsoft.com/office/officeart/2018/2/layout/IconVerticalSolidList"/>
    <dgm:cxn modelId="{2C7B867C-ABC7-492B-AA52-451E33563689}" type="presParOf" srcId="{F4A348A6-222C-4FC8-A655-9C0534D0C133}" destId="{E9446654-6AF5-4C10-AB69-C2BB68AD0AAE}" srcOrd="0" destOrd="0" presId="urn:microsoft.com/office/officeart/2018/2/layout/IconVerticalSolidList"/>
    <dgm:cxn modelId="{DA2F47EB-FB95-44DD-B22E-9A2E113E1A1D}" type="presParOf" srcId="{E9446654-6AF5-4C10-AB69-C2BB68AD0AAE}" destId="{598D4529-3DE6-4A05-BCC4-D82DAD0F7994}" srcOrd="0" destOrd="0" presId="urn:microsoft.com/office/officeart/2018/2/layout/IconVerticalSolidList"/>
    <dgm:cxn modelId="{BE18F87B-7956-4819-9D59-2B158219F14E}" type="presParOf" srcId="{E9446654-6AF5-4C10-AB69-C2BB68AD0AAE}" destId="{7846293D-5E23-4A7C-A4B7-95F17AF4EEA6}" srcOrd="1" destOrd="0" presId="urn:microsoft.com/office/officeart/2018/2/layout/IconVerticalSolidList"/>
    <dgm:cxn modelId="{6CA87C83-0DB0-43BE-883B-45FE757BDE26}" type="presParOf" srcId="{E9446654-6AF5-4C10-AB69-C2BB68AD0AAE}" destId="{927063A7-73F1-4064-B074-16C5DEC68F3E}" srcOrd="2" destOrd="0" presId="urn:microsoft.com/office/officeart/2018/2/layout/IconVerticalSolidList"/>
    <dgm:cxn modelId="{98D7FA42-465A-41E6-847B-41C88B9B474D}" type="presParOf" srcId="{E9446654-6AF5-4C10-AB69-C2BB68AD0AAE}" destId="{88EC0E22-7A19-4C89-8491-A52EABD79C00}" srcOrd="3" destOrd="0" presId="urn:microsoft.com/office/officeart/2018/2/layout/IconVerticalSolidList"/>
    <dgm:cxn modelId="{3143E76C-A254-4411-9C3D-BC4C6D6001CE}" type="presParOf" srcId="{F4A348A6-222C-4FC8-A655-9C0534D0C133}" destId="{841F41B8-03A3-4230-BDD3-5A53AA8B1D8C}" srcOrd="1" destOrd="0" presId="urn:microsoft.com/office/officeart/2018/2/layout/IconVerticalSolidList"/>
    <dgm:cxn modelId="{B53AE808-EA8A-4683-AD3F-BE2A0CF341AE}" type="presParOf" srcId="{F4A348A6-222C-4FC8-A655-9C0534D0C133}" destId="{E0588454-B577-45DF-9D21-4E5DE347EAB1}" srcOrd="2" destOrd="0" presId="urn:microsoft.com/office/officeart/2018/2/layout/IconVerticalSolidList"/>
    <dgm:cxn modelId="{2F34C977-6225-4EC2-8CBF-D1BC54037271}" type="presParOf" srcId="{E0588454-B577-45DF-9D21-4E5DE347EAB1}" destId="{CF536E72-2D40-4A4B-B69F-BC9ACA67A650}" srcOrd="0" destOrd="0" presId="urn:microsoft.com/office/officeart/2018/2/layout/IconVerticalSolidList"/>
    <dgm:cxn modelId="{DE46F4E0-6953-4D3D-A915-BCCA4BA47C04}" type="presParOf" srcId="{E0588454-B577-45DF-9D21-4E5DE347EAB1}" destId="{08CB5C2D-6C00-4FA5-B5E8-591080048434}" srcOrd="1" destOrd="0" presId="urn:microsoft.com/office/officeart/2018/2/layout/IconVerticalSolidList"/>
    <dgm:cxn modelId="{BCB70446-77A1-43AF-B184-3B7CFF42536D}" type="presParOf" srcId="{E0588454-B577-45DF-9D21-4E5DE347EAB1}" destId="{F116AAB6-FAB6-4C1B-A53F-830185C35272}" srcOrd="2" destOrd="0" presId="urn:microsoft.com/office/officeart/2018/2/layout/IconVerticalSolidList"/>
    <dgm:cxn modelId="{FA3231C3-9974-4CF1-87CA-3C0F1AE502EC}" type="presParOf" srcId="{E0588454-B577-45DF-9D21-4E5DE347EAB1}" destId="{A92F441D-AC11-4953-9468-3ECCAC5A50DE}" srcOrd="3" destOrd="0" presId="urn:microsoft.com/office/officeart/2018/2/layout/IconVerticalSolidList"/>
    <dgm:cxn modelId="{9363B91F-4770-46E7-A437-358EA0EDA26E}" type="presParOf" srcId="{F4A348A6-222C-4FC8-A655-9C0534D0C133}" destId="{9F1BECB0-DE27-434A-8CA0-4B2A10A33411}" srcOrd="3" destOrd="0" presId="urn:microsoft.com/office/officeart/2018/2/layout/IconVerticalSolidList"/>
    <dgm:cxn modelId="{CA5FB050-A9CB-4E29-B3C9-9644D3C8DF16}" type="presParOf" srcId="{F4A348A6-222C-4FC8-A655-9C0534D0C133}" destId="{B7D1C955-2CC4-4781-86C4-825FD3251D71}" srcOrd="4" destOrd="0" presId="urn:microsoft.com/office/officeart/2018/2/layout/IconVerticalSolidList"/>
    <dgm:cxn modelId="{E736E153-3DEF-4765-81EF-3B7765787AFA}" type="presParOf" srcId="{B7D1C955-2CC4-4781-86C4-825FD3251D71}" destId="{CCCF9466-EFD4-48B1-9E3F-C41D3020936D}" srcOrd="0" destOrd="0" presId="urn:microsoft.com/office/officeart/2018/2/layout/IconVerticalSolidList"/>
    <dgm:cxn modelId="{48945145-041A-41A7-BEDB-1347ADD13FB3}" type="presParOf" srcId="{B7D1C955-2CC4-4781-86C4-825FD3251D71}" destId="{D5875216-0E05-452C-A28B-B76F9E641D4A}" srcOrd="1" destOrd="0" presId="urn:microsoft.com/office/officeart/2018/2/layout/IconVerticalSolidList"/>
    <dgm:cxn modelId="{B4098C8F-F554-43A9-950B-A451B1D7386C}" type="presParOf" srcId="{B7D1C955-2CC4-4781-86C4-825FD3251D71}" destId="{ED3A9B06-6981-4D37-BCA2-02FED0F3940D}" srcOrd="2" destOrd="0" presId="urn:microsoft.com/office/officeart/2018/2/layout/IconVerticalSolidList"/>
    <dgm:cxn modelId="{69A0A9E9-C0E2-4EAA-B256-05960029DBFF}" type="presParOf" srcId="{B7D1C955-2CC4-4781-86C4-825FD3251D71}" destId="{18E9BF6A-CCFA-4E09-9909-4FE0CCE6CF41}" srcOrd="3" destOrd="0" presId="urn:microsoft.com/office/officeart/2018/2/layout/IconVerticalSolidList"/>
    <dgm:cxn modelId="{B0D0F545-584B-449A-B39A-B7A0A1FD12B8}" type="presParOf" srcId="{F4A348A6-222C-4FC8-A655-9C0534D0C133}" destId="{E08FDC7D-046D-4ECB-BCD2-0D1E960E13B3}" srcOrd="5" destOrd="0" presId="urn:microsoft.com/office/officeart/2018/2/layout/IconVerticalSolidList"/>
    <dgm:cxn modelId="{21696C6B-AB8D-4249-B13E-006EB67A12AF}" type="presParOf" srcId="{F4A348A6-222C-4FC8-A655-9C0534D0C133}" destId="{E2DAD4F5-4B14-48F2-804C-242925E858B2}" srcOrd="6" destOrd="0" presId="urn:microsoft.com/office/officeart/2018/2/layout/IconVerticalSolidList"/>
    <dgm:cxn modelId="{53C60AE0-9E67-44B4-A9E3-21F981FE6D11}" type="presParOf" srcId="{E2DAD4F5-4B14-48F2-804C-242925E858B2}" destId="{B6595ECD-A7E6-4215-89A0-B063DDF0D721}" srcOrd="0" destOrd="0" presId="urn:microsoft.com/office/officeart/2018/2/layout/IconVerticalSolidList"/>
    <dgm:cxn modelId="{09C29BC6-EF03-40E7-9B20-0C2F937F657E}" type="presParOf" srcId="{E2DAD4F5-4B14-48F2-804C-242925E858B2}" destId="{B26C3CC4-3DB1-481F-9F87-3BE0F032F43E}" srcOrd="1" destOrd="0" presId="urn:microsoft.com/office/officeart/2018/2/layout/IconVerticalSolidList"/>
    <dgm:cxn modelId="{C8B87F05-A626-4AC4-907C-67342C02B934}" type="presParOf" srcId="{E2DAD4F5-4B14-48F2-804C-242925E858B2}" destId="{056E6B20-63F2-4CDD-921D-5F47D4560DD8}" srcOrd="2" destOrd="0" presId="urn:microsoft.com/office/officeart/2018/2/layout/IconVerticalSolidList"/>
    <dgm:cxn modelId="{F7DAABA3-299F-4D93-BBC1-C86B6DBA8BDA}" type="presParOf" srcId="{E2DAD4F5-4B14-48F2-804C-242925E858B2}" destId="{147C86D7-22DF-4322-9F71-3ED938682364}" srcOrd="3" destOrd="0" presId="urn:microsoft.com/office/officeart/2018/2/layout/IconVerticalSolidList"/>
    <dgm:cxn modelId="{622B2EC6-A079-493F-A4B6-390B386CC4D8}" type="presParOf" srcId="{F4A348A6-222C-4FC8-A655-9C0534D0C133}" destId="{D6DDAB05-01F2-4B16-BD0E-DEED4457C56A}" srcOrd="7" destOrd="0" presId="urn:microsoft.com/office/officeart/2018/2/layout/IconVerticalSolidList"/>
    <dgm:cxn modelId="{577803BC-1EBD-457C-A855-E34A05251A34}" type="presParOf" srcId="{F4A348A6-222C-4FC8-A655-9C0534D0C133}" destId="{932AB58E-EF3C-403B-8976-A490924EF8A1}" srcOrd="8" destOrd="0" presId="urn:microsoft.com/office/officeart/2018/2/layout/IconVerticalSolidList"/>
    <dgm:cxn modelId="{FAEAEBA6-9E07-496D-AE36-972308735012}" type="presParOf" srcId="{932AB58E-EF3C-403B-8976-A490924EF8A1}" destId="{952AAC45-5FAE-43B8-8FB1-DB5F7A3F382E}" srcOrd="0" destOrd="0" presId="urn:microsoft.com/office/officeart/2018/2/layout/IconVerticalSolidList"/>
    <dgm:cxn modelId="{A437F9A3-1317-4149-A7DF-AD5084F057A6}" type="presParOf" srcId="{932AB58E-EF3C-403B-8976-A490924EF8A1}" destId="{F201DAF7-AF91-4368-A697-A8E22F1140F0}" srcOrd="1" destOrd="0" presId="urn:microsoft.com/office/officeart/2018/2/layout/IconVerticalSolidList"/>
    <dgm:cxn modelId="{E27805A5-4F73-42A9-993B-1EC6DA45EB73}" type="presParOf" srcId="{932AB58E-EF3C-403B-8976-A490924EF8A1}" destId="{9B1AE36F-B36E-4F3E-8DFF-A8347E622E54}" srcOrd="2" destOrd="0" presId="urn:microsoft.com/office/officeart/2018/2/layout/IconVerticalSolidList"/>
    <dgm:cxn modelId="{4950DA5F-A409-4AC6-A145-D0483F15C033}" type="presParOf" srcId="{932AB58E-EF3C-403B-8976-A490924EF8A1}" destId="{F23F0FAB-102B-452F-9F20-FD38A55466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F5E6CB-7648-4FFF-B0B8-50BF95D22BB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E776A60-2227-4992-B65E-B0285F7A75C2}">
      <dgm:prSet/>
      <dgm:spPr>
        <a:solidFill>
          <a:srgbClr val="A74B40"/>
        </a:solidFill>
      </dgm:spPr>
      <dgm:t>
        <a:bodyPr/>
        <a:lstStyle/>
        <a:p>
          <a:r>
            <a:rPr lang="en-US" dirty="0">
              <a:latin typeface="Neue Haas Grotesk Text Pro" panose="020B0504020202020204" pitchFamily="34" charset="0"/>
            </a:rPr>
            <a:t>Programs</a:t>
          </a:r>
        </a:p>
      </dgm:t>
    </dgm:pt>
    <dgm:pt modelId="{C3CBC2BE-1013-4E94-9BF8-7CA67D387EF9}" type="parTrans" cxnId="{913E41FE-1657-4CA3-B769-A48ECFAF9E83}">
      <dgm:prSet/>
      <dgm:spPr/>
      <dgm:t>
        <a:bodyPr/>
        <a:lstStyle/>
        <a:p>
          <a:endParaRPr lang="en-US">
            <a:latin typeface="Neue Haas Grotesk Text Pro" panose="020B0504020202020204" pitchFamily="34" charset="0"/>
          </a:endParaRPr>
        </a:p>
      </dgm:t>
    </dgm:pt>
    <dgm:pt modelId="{5C844078-8AF8-4CA6-9A4C-D27A3E04C37B}" type="sibTrans" cxnId="{913E41FE-1657-4CA3-B769-A48ECFAF9E83}">
      <dgm:prSet/>
      <dgm:spPr/>
      <dgm:t>
        <a:bodyPr/>
        <a:lstStyle/>
        <a:p>
          <a:endParaRPr lang="en-US">
            <a:latin typeface="Neue Haas Grotesk Text Pro" panose="020B0504020202020204" pitchFamily="34" charset="0"/>
          </a:endParaRPr>
        </a:p>
      </dgm:t>
    </dgm:pt>
    <dgm:pt modelId="{05A47EB8-8A0B-46EA-9E57-BA8FE8291D10}">
      <dgm:prSet/>
      <dgm:spPr/>
      <dgm:t>
        <a:bodyPr/>
        <a:lstStyle/>
        <a:p>
          <a:r>
            <a:rPr lang="en-US" dirty="0">
              <a:latin typeface="Neue Haas Grotesk Text Pro" panose="020B0504020202020204" pitchFamily="34" charset="0"/>
            </a:rPr>
            <a:t>Visibility to peers</a:t>
          </a:r>
        </a:p>
      </dgm:t>
    </dgm:pt>
    <dgm:pt modelId="{CA0B12F2-7F39-4FBB-AAD0-49213BAC873E}" type="parTrans" cxnId="{42999F30-58CF-41B8-92FA-12324CF2E237}">
      <dgm:prSet/>
      <dgm:spPr/>
      <dgm:t>
        <a:bodyPr/>
        <a:lstStyle/>
        <a:p>
          <a:endParaRPr lang="en-US">
            <a:latin typeface="Neue Haas Grotesk Text Pro" panose="020B0504020202020204" pitchFamily="34" charset="0"/>
          </a:endParaRPr>
        </a:p>
      </dgm:t>
    </dgm:pt>
    <dgm:pt modelId="{94839854-18B1-4201-99B1-DBEBA4879B13}" type="sibTrans" cxnId="{42999F30-58CF-41B8-92FA-12324CF2E237}">
      <dgm:prSet/>
      <dgm:spPr/>
      <dgm:t>
        <a:bodyPr/>
        <a:lstStyle/>
        <a:p>
          <a:endParaRPr lang="en-US">
            <a:latin typeface="Neue Haas Grotesk Text Pro" panose="020B0504020202020204" pitchFamily="34" charset="0"/>
          </a:endParaRPr>
        </a:p>
      </dgm:t>
    </dgm:pt>
    <dgm:pt modelId="{472701ED-88E1-4426-B780-09F41E35A698}">
      <dgm:prSet/>
      <dgm:spPr/>
      <dgm:t>
        <a:bodyPr/>
        <a:lstStyle/>
        <a:p>
          <a:r>
            <a:rPr lang="en-US" dirty="0">
              <a:latin typeface="Neue Haas Grotesk Text Pro" panose="020B0504020202020204" pitchFamily="34" charset="0"/>
            </a:rPr>
            <a:t>Peer-based formative assessment</a:t>
          </a:r>
        </a:p>
      </dgm:t>
    </dgm:pt>
    <dgm:pt modelId="{76770522-DEE7-4DEC-B21E-110421CF4615}" type="parTrans" cxnId="{3FE99326-9D70-4AB7-BBC4-647AEA5C82AD}">
      <dgm:prSet/>
      <dgm:spPr/>
      <dgm:t>
        <a:bodyPr/>
        <a:lstStyle/>
        <a:p>
          <a:endParaRPr lang="en-US">
            <a:latin typeface="Neue Haas Grotesk Text Pro" panose="020B0504020202020204" pitchFamily="34" charset="0"/>
          </a:endParaRPr>
        </a:p>
      </dgm:t>
    </dgm:pt>
    <dgm:pt modelId="{583E9C85-F413-45E1-AC60-91CE950798F7}" type="sibTrans" cxnId="{3FE99326-9D70-4AB7-BBC4-647AEA5C82AD}">
      <dgm:prSet/>
      <dgm:spPr/>
      <dgm:t>
        <a:bodyPr/>
        <a:lstStyle/>
        <a:p>
          <a:endParaRPr lang="en-US">
            <a:latin typeface="Neue Haas Grotesk Text Pro" panose="020B0504020202020204" pitchFamily="34" charset="0"/>
          </a:endParaRPr>
        </a:p>
      </dgm:t>
    </dgm:pt>
    <dgm:pt modelId="{AA9A421A-0F74-4FD4-8D0B-B5C696AC761B}">
      <dgm:prSet/>
      <dgm:spPr/>
      <dgm:t>
        <a:bodyPr/>
        <a:lstStyle/>
        <a:p>
          <a:r>
            <a:rPr lang="en-US" dirty="0">
              <a:latin typeface="Neue Haas Grotesk Text Pro" panose="020B0504020202020204" pitchFamily="34" charset="0"/>
            </a:rPr>
            <a:t>Program improvement</a:t>
          </a:r>
        </a:p>
      </dgm:t>
    </dgm:pt>
    <dgm:pt modelId="{6B2576E5-11CE-4951-953A-A7BB5A601C37}" type="parTrans" cxnId="{E55DFCCA-0150-4525-B47E-57A277A41D2B}">
      <dgm:prSet/>
      <dgm:spPr/>
      <dgm:t>
        <a:bodyPr/>
        <a:lstStyle/>
        <a:p>
          <a:endParaRPr lang="en-US">
            <a:latin typeface="Neue Haas Grotesk Text Pro" panose="020B0504020202020204" pitchFamily="34" charset="0"/>
          </a:endParaRPr>
        </a:p>
      </dgm:t>
    </dgm:pt>
    <dgm:pt modelId="{6EF6850E-A18A-4CBC-875F-783E187ADFB7}" type="sibTrans" cxnId="{E55DFCCA-0150-4525-B47E-57A277A41D2B}">
      <dgm:prSet/>
      <dgm:spPr/>
      <dgm:t>
        <a:bodyPr/>
        <a:lstStyle/>
        <a:p>
          <a:endParaRPr lang="en-US">
            <a:latin typeface="Neue Haas Grotesk Text Pro" panose="020B0504020202020204" pitchFamily="34" charset="0"/>
          </a:endParaRPr>
        </a:p>
      </dgm:t>
    </dgm:pt>
    <dgm:pt modelId="{BF8FA11A-D378-4FC2-91F3-AC29337C9DA5}">
      <dgm:prSet/>
      <dgm:spPr/>
      <dgm:t>
        <a:bodyPr/>
        <a:lstStyle/>
        <a:p>
          <a:r>
            <a:rPr lang="en-US" dirty="0">
              <a:latin typeface="Neue Haas Grotesk Text Pro" panose="020B0504020202020204" pitchFamily="34" charset="0"/>
            </a:rPr>
            <a:t>Strong student learning outcomes</a:t>
          </a:r>
        </a:p>
      </dgm:t>
    </dgm:pt>
    <dgm:pt modelId="{01E3FB75-D566-4517-85A8-AE2225CB7640}" type="parTrans" cxnId="{19B75626-8FD8-4A99-A82F-6B11C1CDCA4E}">
      <dgm:prSet/>
      <dgm:spPr/>
      <dgm:t>
        <a:bodyPr/>
        <a:lstStyle/>
        <a:p>
          <a:endParaRPr lang="en-US">
            <a:latin typeface="Neue Haas Grotesk Text Pro" panose="020B0504020202020204" pitchFamily="34" charset="0"/>
          </a:endParaRPr>
        </a:p>
      </dgm:t>
    </dgm:pt>
    <dgm:pt modelId="{C9A9508E-DAD8-4E10-A398-6EE4B5D96967}" type="sibTrans" cxnId="{19B75626-8FD8-4A99-A82F-6B11C1CDCA4E}">
      <dgm:prSet/>
      <dgm:spPr/>
      <dgm:t>
        <a:bodyPr/>
        <a:lstStyle/>
        <a:p>
          <a:endParaRPr lang="en-US">
            <a:latin typeface="Neue Haas Grotesk Text Pro" panose="020B0504020202020204" pitchFamily="34" charset="0"/>
          </a:endParaRPr>
        </a:p>
      </dgm:t>
    </dgm:pt>
    <dgm:pt modelId="{63772DD4-08BA-47F5-AC25-A93E461BCE39}">
      <dgm:prSet/>
      <dgm:spPr>
        <a:solidFill>
          <a:srgbClr val="9F9A3F"/>
        </a:solidFill>
      </dgm:spPr>
      <dgm:t>
        <a:bodyPr/>
        <a:lstStyle/>
        <a:p>
          <a:r>
            <a:rPr lang="en-US" dirty="0">
              <a:latin typeface="Neue Haas Grotesk Text Pro" panose="020B0504020202020204" pitchFamily="34" charset="0"/>
            </a:rPr>
            <a:t>Students</a:t>
          </a:r>
        </a:p>
      </dgm:t>
    </dgm:pt>
    <dgm:pt modelId="{FDBA1FF3-F884-45B2-A42B-1889C638A6D6}" type="parTrans" cxnId="{D13E6695-C6E7-4C79-8B87-D408B470FC35}">
      <dgm:prSet/>
      <dgm:spPr/>
      <dgm:t>
        <a:bodyPr/>
        <a:lstStyle/>
        <a:p>
          <a:endParaRPr lang="en-US">
            <a:latin typeface="Neue Haas Grotesk Text Pro" panose="020B0504020202020204" pitchFamily="34" charset="0"/>
          </a:endParaRPr>
        </a:p>
      </dgm:t>
    </dgm:pt>
    <dgm:pt modelId="{8B967B4A-B6CC-4FF3-AF3A-E9037EEC0E91}" type="sibTrans" cxnId="{D13E6695-C6E7-4C79-8B87-D408B470FC35}">
      <dgm:prSet/>
      <dgm:spPr/>
      <dgm:t>
        <a:bodyPr/>
        <a:lstStyle/>
        <a:p>
          <a:endParaRPr lang="en-US">
            <a:latin typeface="Neue Haas Grotesk Text Pro" panose="020B0504020202020204" pitchFamily="34" charset="0"/>
          </a:endParaRPr>
        </a:p>
      </dgm:t>
    </dgm:pt>
    <dgm:pt modelId="{33631F96-62A5-4888-82F8-662139BAC09C}">
      <dgm:prSet/>
      <dgm:spPr/>
      <dgm:t>
        <a:bodyPr/>
        <a:lstStyle/>
        <a:p>
          <a:r>
            <a:rPr lang="en-US" dirty="0">
              <a:latin typeface="Neue Haas Grotesk Text Pro" panose="020B0504020202020204" pitchFamily="34" charset="0"/>
            </a:rPr>
            <a:t>Quality assurance</a:t>
          </a:r>
        </a:p>
      </dgm:t>
    </dgm:pt>
    <dgm:pt modelId="{0FC8B720-7D96-4759-A80A-16AF2BEC4692}" type="parTrans" cxnId="{DE26D09A-3733-4A11-9D93-F468157ABE7D}">
      <dgm:prSet/>
      <dgm:spPr/>
      <dgm:t>
        <a:bodyPr/>
        <a:lstStyle/>
        <a:p>
          <a:endParaRPr lang="en-US">
            <a:latin typeface="Neue Haas Grotesk Text Pro" panose="020B0504020202020204" pitchFamily="34" charset="0"/>
          </a:endParaRPr>
        </a:p>
      </dgm:t>
    </dgm:pt>
    <dgm:pt modelId="{AF9DBF8E-99ED-4F38-97C2-6B2E5BB47134}" type="sibTrans" cxnId="{DE26D09A-3733-4A11-9D93-F468157ABE7D}">
      <dgm:prSet/>
      <dgm:spPr/>
      <dgm:t>
        <a:bodyPr/>
        <a:lstStyle/>
        <a:p>
          <a:endParaRPr lang="en-US">
            <a:latin typeface="Neue Haas Grotesk Text Pro" panose="020B0504020202020204" pitchFamily="34" charset="0"/>
          </a:endParaRPr>
        </a:p>
      </dgm:t>
    </dgm:pt>
    <dgm:pt modelId="{D9B7480A-4575-43EA-8412-8A8B9FC816E7}">
      <dgm:prSet/>
      <dgm:spPr/>
      <dgm:t>
        <a:bodyPr/>
        <a:lstStyle/>
        <a:p>
          <a:r>
            <a:rPr lang="en-US" dirty="0">
              <a:latin typeface="Neue Haas Grotesk Text Pro" panose="020B0504020202020204" pitchFamily="34" charset="0"/>
            </a:rPr>
            <a:t>Distinction</a:t>
          </a:r>
        </a:p>
      </dgm:t>
    </dgm:pt>
    <dgm:pt modelId="{DA0AEF52-851C-478F-A88C-7C87CB284316}" type="parTrans" cxnId="{2E282BAA-7574-4262-BC65-85DD99FCA9D7}">
      <dgm:prSet/>
      <dgm:spPr/>
      <dgm:t>
        <a:bodyPr/>
        <a:lstStyle/>
        <a:p>
          <a:endParaRPr lang="en-US">
            <a:latin typeface="Neue Haas Grotesk Text Pro" panose="020B0504020202020204" pitchFamily="34" charset="0"/>
          </a:endParaRPr>
        </a:p>
      </dgm:t>
    </dgm:pt>
    <dgm:pt modelId="{7A9A7797-F2CD-44EE-AFA9-C751E534EC60}" type="sibTrans" cxnId="{2E282BAA-7574-4262-BC65-85DD99FCA9D7}">
      <dgm:prSet/>
      <dgm:spPr/>
      <dgm:t>
        <a:bodyPr/>
        <a:lstStyle/>
        <a:p>
          <a:endParaRPr lang="en-US">
            <a:latin typeface="Neue Haas Grotesk Text Pro" panose="020B0504020202020204" pitchFamily="34" charset="0"/>
          </a:endParaRPr>
        </a:p>
      </dgm:t>
    </dgm:pt>
    <dgm:pt modelId="{58995529-A656-4608-9009-B1EE72CD1398}">
      <dgm:prSet/>
      <dgm:spPr>
        <a:solidFill>
          <a:srgbClr val="799B3F"/>
        </a:solidFill>
      </dgm:spPr>
      <dgm:t>
        <a:bodyPr/>
        <a:lstStyle/>
        <a:p>
          <a:r>
            <a:rPr lang="en-US" dirty="0">
              <a:latin typeface="Neue Haas Grotesk Text Pro" panose="020B0504020202020204" pitchFamily="34" charset="0"/>
            </a:rPr>
            <a:t>Employers</a:t>
          </a:r>
        </a:p>
      </dgm:t>
    </dgm:pt>
    <dgm:pt modelId="{61A5EDAF-FFF4-454B-95CC-52C03CEFF279}" type="parTrans" cxnId="{1B39AD82-9E23-4D4C-AB7E-90F2EF823140}">
      <dgm:prSet/>
      <dgm:spPr/>
      <dgm:t>
        <a:bodyPr/>
        <a:lstStyle/>
        <a:p>
          <a:endParaRPr lang="en-US">
            <a:latin typeface="Neue Haas Grotesk Text Pro" panose="020B0504020202020204" pitchFamily="34" charset="0"/>
          </a:endParaRPr>
        </a:p>
      </dgm:t>
    </dgm:pt>
    <dgm:pt modelId="{6EDEE517-B637-4E6C-939B-706F3BB4DB07}" type="sibTrans" cxnId="{1B39AD82-9E23-4D4C-AB7E-90F2EF823140}">
      <dgm:prSet/>
      <dgm:spPr/>
      <dgm:t>
        <a:bodyPr/>
        <a:lstStyle/>
        <a:p>
          <a:endParaRPr lang="en-US">
            <a:latin typeface="Neue Haas Grotesk Text Pro" panose="020B0504020202020204" pitchFamily="34" charset="0"/>
          </a:endParaRPr>
        </a:p>
      </dgm:t>
    </dgm:pt>
    <dgm:pt modelId="{51792012-A3BE-41E9-AE9A-65EC4665F84E}">
      <dgm:prSet/>
      <dgm:spPr/>
      <dgm:t>
        <a:bodyPr/>
        <a:lstStyle/>
        <a:p>
          <a:r>
            <a:rPr lang="en-US" dirty="0">
              <a:latin typeface="Neue Haas Grotesk Text Pro" panose="020B0504020202020204" pitchFamily="34" charset="0"/>
            </a:rPr>
            <a:t>Signal of quality and reliability</a:t>
          </a:r>
        </a:p>
      </dgm:t>
    </dgm:pt>
    <dgm:pt modelId="{387FC46B-9266-4E77-8390-3C3C141CAC72}" type="parTrans" cxnId="{D91A4C9F-1D1D-4204-972E-5F2DD7636B67}">
      <dgm:prSet/>
      <dgm:spPr/>
      <dgm:t>
        <a:bodyPr/>
        <a:lstStyle/>
        <a:p>
          <a:endParaRPr lang="en-US">
            <a:latin typeface="Neue Haas Grotesk Text Pro" panose="020B0504020202020204" pitchFamily="34" charset="0"/>
          </a:endParaRPr>
        </a:p>
      </dgm:t>
    </dgm:pt>
    <dgm:pt modelId="{BEE9825B-2793-4CA9-B165-071FFE4CDEDF}" type="sibTrans" cxnId="{D91A4C9F-1D1D-4204-972E-5F2DD7636B67}">
      <dgm:prSet/>
      <dgm:spPr/>
      <dgm:t>
        <a:bodyPr/>
        <a:lstStyle/>
        <a:p>
          <a:endParaRPr lang="en-US">
            <a:latin typeface="Neue Haas Grotesk Text Pro" panose="020B0504020202020204" pitchFamily="34" charset="0"/>
          </a:endParaRPr>
        </a:p>
      </dgm:t>
    </dgm:pt>
    <dgm:pt modelId="{86647113-DBB3-4078-9DFE-32F18E6BAADC}">
      <dgm:prSet/>
      <dgm:spPr/>
      <dgm:t>
        <a:bodyPr/>
        <a:lstStyle/>
        <a:p>
          <a:r>
            <a:rPr lang="en-US" dirty="0">
              <a:latin typeface="Neue Haas Grotesk Text Pro" panose="020B0504020202020204" pitchFamily="34" charset="0"/>
            </a:rPr>
            <a:t>Expanded partnership opportunities</a:t>
          </a:r>
        </a:p>
      </dgm:t>
    </dgm:pt>
    <dgm:pt modelId="{DDE803D0-3A7F-4C56-A4BC-5E56E117B88B}" type="parTrans" cxnId="{893B54BA-F09B-4AD9-ABFD-28DE5D0600ED}">
      <dgm:prSet/>
      <dgm:spPr/>
      <dgm:t>
        <a:bodyPr/>
        <a:lstStyle/>
        <a:p>
          <a:endParaRPr lang="en-US">
            <a:latin typeface="Neue Haas Grotesk Text Pro" panose="020B0504020202020204" pitchFamily="34" charset="0"/>
          </a:endParaRPr>
        </a:p>
      </dgm:t>
    </dgm:pt>
    <dgm:pt modelId="{E00618E0-4455-4C2E-BC1C-E95245FD3950}" type="sibTrans" cxnId="{893B54BA-F09B-4AD9-ABFD-28DE5D0600ED}">
      <dgm:prSet/>
      <dgm:spPr/>
      <dgm:t>
        <a:bodyPr/>
        <a:lstStyle/>
        <a:p>
          <a:endParaRPr lang="en-US">
            <a:latin typeface="Neue Haas Grotesk Text Pro" panose="020B0504020202020204" pitchFamily="34" charset="0"/>
          </a:endParaRPr>
        </a:p>
      </dgm:t>
    </dgm:pt>
    <dgm:pt modelId="{EA04575B-CF63-4BFF-AB5F-56A582064741}">
      <dgm:prSet/>
      <dgm:spPr>
        <a:solidFill>
          <a:srgbClr val="50983E"/>
        </a:solidFill>
      </dgm:spPr>
      <dgm:t>
        <a:bodyPr/>
        <a:lstStyle/>
        <a:p>
          <a:r>
            <a:rPr lang="en-US" dirty="0">
              <a:latin typeface="Neue Haas Grotesk Text Pro" panose="020B0504020202020204" pitchFamily="34" charset="0"/>
            </a:rPr>
            <a:t>Institutions</a:t>
          </a:r>
        </a:p>
      </dgm:t>
    </dgm:pt>
    <dgm:pt modelId="{57145110-EEFA-4099-B9D2-13379287683A}" type="parTrans" cxnId="{E4C288EB-5238-492A-98C2-D0DBE4673FB2}">
      <dgm:prSet/>
      <dgm:spPr/>
      <dgm:t>
        <a:bodyPr/>
        <a:lstStyle/>
        <a:p>
          <a:endParaRPr lang="en-US">
            <a:latin typeface="Neue Haas Grotesk Text Pro" panose="020B0504020202020204" pitchFamily="34" charset="0"/>
          </a:endParaRPr>
        </a:p>
      </dgm:t>
    </dgm:pt>
    <dgm:pt modelId="{8B9DE9E9-BFE4-4217-B693-4FAC99FEB9CC}" type="sibTrans" cxnId="{E4C288EB-5238-492A-98C2-D0DBE4673FB2}">
      <dgm:prSet/>
      <dgm:spPr/>
      <dgm:t>
        <a:bodyPr/>
        <a:lstStyle/>
        <a:p>
          <a:endParaRPr lang="en-US">
            <a:latin typeface="Neue Haas Grotesk Text Pro" panose="020B0504020202020204" pitchFamily="34" charset="0"/>
          </a:endParaRPr>
        </a:p>
      </dgm:t>
    </dgm:pt>
    <dgm:pt modelId="{1E6EA019-EC81-42DA-8FDB-39DD4E4166AB}">
      <dgm:prSet/>
      <dgm:spPr/>
      <dgm:t>
        <a:bodyPr/>
        <a:lstStyle/>
        <a:p>
          <a:r>
            <a:rPr lang="en-US" dirty="0">
              <a:latin typeface="Neue Haas Grotesk Text Pro" panose="020B0504020202020204" pitchFamily="34" charset="0"/>
            </a:rPr>
            <a:t>External indicator of quality</a:t>
          </a:r>
        </a:p>
      </dgm:t>
    </dgm:pt>
    <dgm:pt modelId="{A2ADB0AD-1CA9-48E5-9A44-406856287C02}" type="parTrans" cxnId="{A12634CC-946E-4134-B0A1-C8063F58264B}">
      <dgm:prSet/>
      <dgm:spPr/>
      <dgm:t>
        <a:bodyPr/>
        <a:lstStyle/>
        <a:p>
          <a:endParaRPr lang="en-US">
            <a:latin typeface="Neue Haas Grotesk Text Pro" panose="020B0504020202020204" pitchFamily="34" charset="0"/>
          </a:endParaRPr>
        </a:p>
      </dgm:t>
    </dgm:pt>
    <dgm:pt modelId="{F6B81F7C-964A-4B48-90EF-855A32E2F154}" type="sibTrans" cxnId="{A12634CC-946E-4134-B0A1-C8063F58264B}">
      <dgm:prSet/>
      <dgm:spPr/>
      <dgm:t>
        <a:bodyPr/>
        <a:lstStyle/>
        <a:p>
          <a:endParaRPr lang="en-US">
            <a:latin typeface="Neue Haas Grotesk Text Pro" panose="020B0504020202020204" pitchFamily="34" charset="0"/>
          </a:endParaRPr>
        </a:p>
      </dgm:t>
    </dgm:pt>
    <dgm:pt modelId="{1D6DC7B0-5EC4-4E4E-83B7-6EC8A38ABA3A}">
      <dgm:prSet/>
      <dgm:spPr>
        <a:solidFill>
          <a:srgbClr val="3D9072"/>
        </a:solidFill>
      </dgm:spPr>
      <dgm:t>
        <a:bodyPr/>
        <a:lstStyle/>
        <a:p>
          <a:r>
            <a:rPr lang="en-US" dirty="0">
              <a:latin typeface="Neue Haas Grotesk Text Pro" panose="020B0504020202020204" pitchFamily="34" charset="0"/>
            </a:rPr>
            <a:t>Public Service</a:t>
          </a:r>
        </a:p>
      </dgm:t>
    </dgm:pt>
    <dgm:pt modelId="{85E39FF9-AAD7-4838-A49D-946EA004BFA2}" type="parTrans" cxnId="{C2140E61-8764-405A-A607-7894C2EFB975}">
      <dgm:prSet/>
      <dgm:spPr/>
      <dgm:t>
        <a:bodyPr/>
        <a:lstStyle/>
        <a:p>
          <a:endParaRPr lang="en-US">
            <a:latin typeface="Neue Haas Grotesk Text Pro" panose="020B0504020202020204" pitchFamily="34" charset="0"/>
          </a:endParaRPr>
        </a:p>
      </dgm:t>
    </dgm:pt>
    <dgm:pt modelId="{2E9AE784-CBD8-4236-A1FF-5D46ABF9BD63}" type="sibTrans" cxnId="{C2140E61-8764-405A-A607-7894C2EFB975}">
      <dgm:prSet/>
      <dgm:spPr/>
      <dgm:t>
        <a:bodyPr/>
        <a:lstStyle/>
        <a:p>
          <a:endParaRPr lang="en-US">
            <a:latin typeface="Neue Haas Grotesk Text Pro" panose="020B0504020202020204" pitchFamily="34" charset="0"/>
          </a:endParaRPr>
        </a:p>
      </dgm:t>
    </dgm:pt>
    <dgm:pt modelId="{33F16D7D-B58F-4DF1-A2A4-D3727523C51D}">
      <dgm:prSet/>
      <dgm:spPr/>
      <dgm:t>
        <a:bodyPr/>
        <a:lstStyle/>
        <a:p>
          <a:r>
            <a:rPr lang="en-US" dirty="0">
              <a:latin typeface="Neue Haas Grotesk Text Pro" panose="020B0504020202020204" pitchFamily="34" charset="0"/>
            </a:rPr>
            <a:t>Expression of program commitment to the field</a:t>
          </a:r>
        </a:p>
      </dgm:t>
    </dgm:pt>
    <dgm:pt modelId="{878479DF-7EB7-4A26-A0A6-316C77FCCB63}" type="parTrans" cxnId="{7DC3B6DF-C285-40EA-A13B-5C6703B4315A}">
      <dgm:prSet/>
      <dgm:spPr/>
      <dgm:t>
        <a:bodyPr/>
        <a:lstStyle/>
        <a:p>
          <a:endParaRPr lang="en-US">
            <a:latin typeface="Neue Haas Grotesk Text Pro" panose="020B0504020202020204" pitchFamily="34" charset="0"/>
          </a:endParaRPr>
        </a:p>
      </dgm:t>
    </dgm:pt>
    <dgm:pt modelId="{41F6FB94-A3D0-4E47-8C71-CF4C34936DF4}" type="sibTrans" cxnId="{7DC3B6DF-C285-40EA-A13B-5C6703B4315A}">
      <dgm:prSet/>
      <dgm:spPr/>
      <dgm:t>
        <a:bodyPr/>
        <a:lstStyle/>
        <a:p>
          <a:endParaRPr lang="en-US">
            <a:latin typeface="Neue Haas Grotesk Text Pro" panose="020B0504020202020204" pitchFamily="34" charset="0"/>
          </a:endParaRPr>
        </a:p>
      </dgm:t>
    </dgm:pt>
    <dgm:pt modelId="{720F5DC7-1960-4C85-8735-E64779123D4A}">
      <dgm:prSet/>
      <dgm:spPr/>
      <dgm:t>
        <a:bodyPr/>
        <a:lstStyle/>
        <a:p>
          <a:r>
            <a:rPr lang="en-US" dirty="0">
              <a:latin typeface="Neue Haas Grotesk Text Pro" panose="020B0504020202020204" pitchFamily="34" charset="0"/>
            </a:rPr>
            <a:t>NASPAA accreditation elevates value of the degree globally</a:t>
          </a:r>
        </a:p>
      </dgm:t>
    </dgm:pt>
    <dgm:pt modelId="{DA29587F-8EA6-439A-93C4-9E40F35D8BB5}" type="parTrans" cxnId="{EB1331FC-3A74-406E-8051-11F2AD4DFD74}">
      <dgm:prSet/>
      <dgm:spPr/>
      <dgm:t>
        <a:bodyPr/>
        <a:lstStyle/>
        <a:p>
          <a:endParaRPr lang="en-US">
            <a:latin typeface="Neue Haas Grotesk Text Pro" panose="020B0504020202020204" pitchFamily="34" charset="0"/>
          </a:endParaRPr>
        </a:p>
      </dgm:t>
    </dgm:pt>
    <dgm:pt modelId="{F9F1C0F5-E1AF-4E31-A60A-8DD5DEC7B632}" type="sibTrans" cxnId="{EB1331FC-3A74-406E-8051-11F2AD4DFD74}">
      <dgm:prSet/>
      <dgm:spPr/>
      <dgm:t>
        <a:bodyPr/>
        <a:lstStyle/>
        <a:p>
          <a:endParaRPr lang="en-US">
            <a:latin typeface="Neue Haas Grotesk Text Pro" panose="020B0504020202020204" pitchFamily="34" charset="0"/>
          </a:endParaRPr>
        </a:p>
      </dgm:t>
    </dgm:pt>
    <dgm:pt modelId="{5010D519-3F79-44F0-A9EE-54D1FFF1E24A}" type="pres">
      <dgm:prSet presAssocID="{D3F5E6CB-7648-4FFF-B0B8-50BF95D22BB7}" presName="linear" presStyleCnt="0">
        <dgm:presLayoutVars>
          <dgm:animLvl val="lvl"/>
          <dgm:resizeHandles val="exact"/>
        </dgm:presLayoutVars>
      </dgm:prSet>
      <dgm:spPr/>
    </dgm:pt>
    <dgm:pt modelId="{DB3F52A8-AD2C-4087-A4D2-AB3EBCA3BCFE}" type="pres">
      <dgm:prSet presAssocID="{7E776A60-2227-4992-B65E-B0285F7A75C2}" presName="parentText" presStyleLbl="node1" presStyleIdx="0" presStyleCnt="5">
        <dgm:presLayoutVars>
          <dgm:chMax val="0"/>
          <dgm:bulletEnabled val="1"/>
        </dgm:presLayoutVars>
      </dgm:prSet>
      <dgm:spPr/>
    </dgm:pt>
    <dgm:pt modelId="{C75759C0-7C88-48C8-A025-421207F3B23B}" type="pres">
      <dgm:prSet presAssocID="{7E776A60-2227-4992-B65E-B0285F7A75C2}" presName="childText" presStyleLbl="revTx" presStyleIdx="0" presStyleCnt="5">
        <dgm:presLayoutVars>
          <dgm:bulletEnabled val="1"/>
        </dgm:presLayoutVars>
      </dgm:prSet>
      <dgm:spPr/>
    </dgm:pt>
    <dgm:pt modelId="{3584B21D-28E9-4C9B-9C4D-217659D85C58}" type="pres">
      <dgm:prSet presAssocID="{63772DD4-08BA-47F5-AC25-A93E461BCE39}" presName="parentText" presStyleLbl="node1" presStyleIdx="1" presStyleCnt="5">
        <dgm:presLayoutVars>
          <dgm:chMax val="0"/>
          <dgm:bulletEnabled val="1"/>
        </dgm:presLayoutVars>
      </dgm:prSet>
      <dgm:spPr/>
    </dgm:pt>
    <dgm:pt modelId="{6DE9A53D-EF9A-48CD-8268-22E888662444}" type="pres">
      <dgm:prSet presAssocID="{63772DD4-08BA-47F5-AC25-A93E461BCE39}" presName="childText" presStyleLbl="revTx" presStyleIdx="1" presStyleCnt="5">
        <dgm:presLayoutVars>
          <dgm:bulletEnabled val="1"/>
        </dgm:presLayoutVars>
      </dgm:prSet>
      <dgm:spPr/>
    </dgm:pt>
    <dgm:pt modelId="{0CC9B4DE-E997-436A-9DD1-5CFA68580DDF}" type="pres">
      <dgm:prSet presAssocID="{58995529-A656-4608-9009-B1EE72CD1398}" presName="parentText" presStyleLbl="node1" presStyleIdx="2" presStyleCnt="5">
        <dgm:presLayoutVars>
          <dgm:chMax val="0"/>
          <dgm:bulletEnabled val="1"/>
        </dgm:presLayoutVars>
      </dgm:prSet>
      <dgm:spPr/>
    </dgm:pt>
    <dgm:pt modelId="{566EB377-09B7-4DF8-8AB8-DCE1C1ED760F}" type="pres">
      <dgm:prSet presAssocID="{58995529-A656-4608-9009-B1EE72CD1398}" presName="childText" presStyleLbl="revTx" presStyleIdx="2" presStyleCnt="5">
        <dgm:presLayoutVars>
          <dgm:bulletEnabled val="1"/>
        </dgm:presLayoutVars>
      </dgm:prSet>
      <dgm:spPr/>
    </dgm:pt>
    <dgm:pt modelId="{F235F63D-A57E-47A9-A3D0-2FB4E57C59F0}" type="pres">
      <dgm:prSet presAssocID="{EA04575B-CF63-4BFF-AB5F-56A582064741}" presName="parentText" presStyleLbl="node1" presStyleIdx="3" presStyleCnt="5">
        <dgm:presLayoutVars>
          <dgm:chMax val="0"/>
          <dgm:bulletEnabled val="1"/>
        </dgm:presLayoutVars>
      </dgm:prSet>
      <dgm:spPr/>
    </dgm:pt>
    <dgm:pt modelId="{6C24EB4F-2567-475D-85D7-017A1B92C19E}" type="pres">
      <dgm:prSet presAssocID="{EA04575B-CF63-4BFF-AB5F-56A582064741}" presName="childText" presStyleLbl="revTx" presStyleIdx="3" presStyleCnt="5">
        <dgm:presLayoutVars>
          <dgm:bulletEnabled val="1"/>
        </dgm:presLayoutVars>
      </dgm:prSet>
      <dgm:spPr/>
    </dgm:pt>
    <dgm:pt modelId="{FD584419-9660-46FB-8DA1-5D9EF0C6C341}" type="pres">
      <dgm:prSet presAssocID="{1D6DC7B0-5EC4-4E4E-83B7-6EC8A38ABA3A}" presName="parentText" presStyleLbl="node1" presStyleIdx="4" presStyleCnt="5">
        <dgm:presLayoutVars>
          <dgm:chMax val="0"/>
          <dgm:bulletEnabled val="1"/>
        </dgm:presLayoutVars>
      </dgm:prSet>
      <dgm:spPr/>
    </dgm:pt>
    <dgm:pt modelId="{6A706E0C-C27E-4CC3-B62D-117D2469514A}" type="pres">
      <dgm:prSet presAssocID="{1D6DC7B0-5EC4-4E4E-83B7-6EC8A38ABA3A}" presName="childText" presStyleLbl="revTx" presStyleIdx="4" presStyleCnt="5">
        <dgm:presLayoutVars>
          <dgm:bulletEnabled val="1"/>
        </dgm:presLayoutVars>
      </dgm:prSet>
      <dgm:spPr/>
    </dgm:pt>
  </dgm:ptLst>
  <dgm:cxnLst>
    <dgm:cxn modelId="{A6FB5313-9028-4DEC-B8F3-D3A75B9EDDF4}" type="presOf" srcId="{7E776A60-2227-4992-B65E-B0285F7A75C2}" destId="{DB3F52A8-AD2C-4087-A4D2-AB3EBCA3BCFE}" srcOrd="0" destOrd="0" presId="urn:microsoft.com/office/officeart/2005/8/layout/vList2"/>
    <dgm:cxn modelId="{B91F8615-EDA2-4C98-89E3-E25D37A1805D}" type="presOf" srcId="{1D6DC7B0-5EC4-4E4E-83B7-6EC8A38ABA3A}" destId="{FD584419-9660-46FB-8DA1-5D9EF0C6C341}" srcOrd="0" destOrd="0" presId="urn:microsoft.com/office/officeart/2005/8/layout/vList2"/>
    <dgm:cxn modelId="{19B75626-8FD8-4A99-A82F-6B11C1CDCA4E}" srcId="{7E776A60-2227-4992-B65E-B0285F7A75C2}" destId="{BF8FA11A-D378-4FC2-91F3-AC29337C9DA5}" srcOrd="3" destOrd="0" parTransId="{01E3FB75-D566-4517-85A8-AE2225CB7640}" sibTransId="{C9A9508E-DAD8-4E10-A398-6EE4B5D96967}"/>
    <dgm:cxn modelId="{3FE99326-9D70-4AB7-BBC4-647AEA5C82AD}" srcId="{7E776A60-2227-4992-B65E-B0285F7A75C2}" destId="{472701ED-88E1-4426-B780-09F41E35A698}" srcOrd="1" destOrd="0" parTransId="{76770522-DEE7-4DEC-B21E-110421CF4615}" sibTransId="{583E9C85-F413-45E1-AC60-91CE950798F7}"/>
    <dgm:cxn modelId="{3E69572B-AA19-4146-AF33-CE7A9CB2A948}" type="presOf" srcId="{D9B7480A-4575-43EA-8412-8A8B9FC816E7}" destId="{6DE9A53D-EF9A-48CD-8268-22E888662444}" srcOrd="0" destOrd="1" presId="urn:microsoft.com/office/officeart/2005/8/layout/vList2"/>
    <dgm:cxn modelId="{42999F30-58CF-41B8-92FA-12324CF2E237}" srcId="{7E776A60-2227-4992-B65E-B0285F7A75C2}" destId="{05A47EB8-8A0B-46EA-9E57-BA8FE8291D10}" srcOrd="0" destOrd="0" parTransId="{CA0B12F2-7F39-4FBB-AAD0-49213BAC873E}" sibTransId="{94839854-18B1-4201-99B1-DBEBA4879B13}"/>
    <dgm:cxn modelId="{DC702138-D6DF-4668-8FC9-65A571CA2B86}" type="presOf" srcId="{720F5DC7-1960-4C85-8735-E64779123D4A}" destId="{6A706E0C-C27E-4CC3-B62D-117D2469514A}" srcOrd="0" destOrd="1" presId="urn:microsoft.com/office/officeart/2005/8/layout/vList2"/>
    <dgm:cxn modelId="{437F9C5D-8CD7-4D06-988F-E1B618C1ACA3}" type="presOf" srcId="{D3F5E6CB-7648-4FFF-B0B8-50BF95D22BB7}" destId="{5010D519-3F79-44F0-A9EE-54D1FFF1E24A}" srcOrd="0" destOrd="0" presId="urn:microsoft.com/office/officeart/2005/8/layout/vList2"/>
    <dgm:cxn modelId="{D1BA6760-2FAA-4290-A276-83AB2FB0A800}" type="presOf" srcId="{472701ED-88E1-4426-B780-09F41E35A698}" destId="{C75759C0-7C88-48C8-A025-421207F3B23B}" srcOrd="0" destOrd="1" presId="urn:microsoft.com/office/officeart/2005/8/layout/vList2"/>
    <dgm:cxn modelId="{C2140E61-8764-405A-A607-7894C2EFB975}" srcId="{D3F5E6CB-7648-4FFF-B0B8-50BF95D22BB7}" destId="{1D6DC7B0-5EC4-4E4E-83B7-6EC8A38ABA3A}" srcOrd="4" destOrd="0" parTransId="{85E39FF9-AAD7-4838-A49D-946EA004BFA2}" sibTransId="{2E9AE784-CBD8-4236-A1FF-5D46ABF9BD63}"/>
    <dgm:cxn modelId="{DF5D7662-2328-4285-A968-B0702DAD742E}" type="presOf" srcId="{51792012-A3BE-41E9-AE9A-65EC4665F84E}" destId="{566EB377-09B7-4DF8-8AB8-DCE1C1ED760F}" srcOrd="0" destOrd="0" presId="urn:microsoft.com/office/officeart/2005/8/layout/vList2"/>
    <dgm:cxn modelId="{AB51C06F-78EF-4BE4-A400-71C14A809B62}" type="presOf" srcId="{1E6EA019-EC81-42DA-8FDB-39DD4E4166AB}" destId="{6C24EB4F-2567-475D-85D7-017A1B92C19E}" srcOrd="0" destOrd="0" presId="urn:microsoft.com/office/officeart/2005/8/layout/vList2"/>
    <dgm:cxn modelId="{8BCB7676-62BF-4C14-8303-582700C8899D}" type="presOf" srcId="{05A47EB8-8A0B-46EA-9E57-BA8FE8291D10}" destId="{C75759C0-7C88-48C8-A025-421207F3B23B}" srcOrd="0" destOrd="0" presId="urn:microsoft.com/office/officeart/2005/8/layout/vList2"/>
    <dgm:cxn modelId="{B09DDC7D-F141-48FC-9795-BB88709AADE9}" type="presOf" srcId="{BF8FA11A-D378-4FC2-91F3-AC29337C9DA5}" destId="{C75759C0-7C88-48C8-A025-421207F3B23B}" srcOrd="0" destOrd="3" presId="urn:microsoft.com/office/officeart/2005/8/layout/vList2"/>
    <dgm:cxn modelId="{1B39AD82-9E23-4D4C-AB7E-90F2EF823140}" srcId="{D3F5E6CB-7648-4FFF-B0B8-50BF95D22BB7}" destId="{58995529-A656-4608-9009-B1EE72CD1398}" srcOrd="2" destOrd="0" parTransId="{61A5EDAF-FFF4-454B-95CC-52C03CEFF279}" sibTransId="{6EDEE517-B637-4E6C-939B-706F3BB4DB07}"/>
    <dgm:cxn modelId="{A7A21584-F50F-43AC-B5B0-3201131692E5}" type="presOf" srcId="{58995529-A656-4608-9009-B1EE72CD1398}" destId="{0CC9B4DE-E997-436A-9DD1-5CFA68580DDF}" srcOrd="0" destOrd="0" presId="urn:microsoft.com/office/officeart/2005/8/layout/vList2"/>
    <dgm:cxn modelId="{D13E6695-C6E7-4C79-8B87-D408B470FC35}" srcId="{D3F5E6CB-7648-4FFF-B0B8-50BF95D22BB7}" destId="{63772DD4-08BA-47F5-AC25-A93E461BCE39}" srcOrd="1" destOrd="0" parTransId="{FDBA1FF3-F884-45B2-A42B-1889C638A6D6}" sibTransId="{8B967B4A-B6CC-4FF3-AF3A-E9037EEC0E91}"/>
    <dgm:cxn modelId="{DE26D09A-3733-4A11-9D93-F468157ABE7D}" srcId="{63772DD4-08BA-47F5-AC25-A93E461BCE39}" destId="{33631F96-62A5-4888-82F8-662139BAC09C}" srcOrd="0" destOrd="0" parTransId="{0FC8B720-7D96-4759-A80A-16AF2BEC4692}" sibTransId="{AF9DBF8E-99ED-4F38-97C2-6B2E5BB47134}"/>
    <dgm:cxn modelId="{D91A4C9F-1D1D-4204-972E-5F2DD7636B67}" srcId="{58995529-A656-4608-9009-B1EE72CD1398}" destId="{51792012-A3BE-41E9-AE9A-65EC4665F84E}" srcOrd="0" destOrd="0" parTransId="{387FC46B-9266-4E77-8390-3C3C141CAC72}" sibTransId="{BEE9825B-2793-4CA9-B165-071FFE4CDEDF}"/>
    <dgm:cxn modelId="{2E282BAA-7574-4262-BC65-85DD99FCA9D7}" srcId="{63772DD4-08BA-47F5-AC25-A93E461BCE39}" destId="{D9B7480A-4575-43EA-8412-8A8B9FC816E7}" srcOrd="1" destOrd="0" parTransId="{DA0AEF52-851C-478F-A88C-7C87CB284316}" sibTransId="{7A9A7797-F2CD-44EE-AFA9-C751E534EC60}"/>
    <dgm:cxn modelId="{DCA159B4-248B-470F-A3C6-027A9346182B}" type="presOf" srcId="{33631F96-62A5-4888-82F8-662139BAC09C}" destId="{6DE9A53D-EF9A-48CD-8268-22E888662444}" srcOrd="0" destOrd="0" presId="urn:microsoft.com/office/officeart/2005/8/layout/vList2"/>
    <dgm:cxn modelId="{5845CAB5-3181-4F9E-AAFF-9E210F6B0396}" type="presOf" srcId="{EA04575B-CF63-4BFF-AB5F-56A582064741}" destId="{F235F63D-A57E-47A9-A3D0-2FB4E57C59F0}" srcOrd="0" destOrd="0" presId="urn:microsoft.com/office/officeart/2005/8/layout/vList2"/>
    <dgm:cxn modelId="{893B54BA-F09B-4AD9-ABFD-28DE5D0600ED}" srcId="{58995529-A656-4608-9009-B1EE72CD1398}" destId="{86647113-DBB3-4078-9DFE-32F18E6BAADC}" srcOrd="1" destOrd="0" parTransId="{DDE803D0-3A7F-4C56-A4BC-5E56E117B88B}" sibTransId="{E00618E0-4455-4C2E-BC1C-E95245FD3950}"/>
    <dgm:cxn modelId="{E55DFCCA-0150-4525-B47E-57A277A41D2B}" srcId="{7E776A60-2227-4992-B65E-B0285F7A75C2}" destId="{AA9A421A-0F74-4FD4-8D0B-B5C696AC761B}" srcOrd="2" destOrd="0" parTransId="{6B2576E5-11CE-4951-953A-A7BB5A601C37}" sibTransId="{6EF6850E-A18A-4CBC-875F-783E187ADFB7}"/>
    <dgm:cxn modelId="{A12634CC-946E-4134-B0A1-C8063F58264B}" srcId="{EA04575B-CF63-4BFF-AB5F-56A582064741}" destId="{1E6EA019-EC81-42DA-8FDB-39DD4E4166AB}" srcOrd="0" destOrd="0" parTransId="{A2ADB0AD-1CA9-48E5-9A44-406856287C02}" sibTransId="{F6B81F7C-964A-4B48-90EF-855A32E2F154}"/>
    <dgm:cxn modelId="{25B4CDD0-FC59-4E08-9D41-C7AE92D36194}" type="presOf" srcId="{86647113-DBB3-4078-9DFE-32F18E6BAADC}" destId="{566EB377-09B7-4DF8-8AB8-DCE1C1ED760F}" srcOrd="0" destOrd="1" presId="urn:microsoft.com/office/officeart/2005/8/layout/vList2"/>
    <dgm:cxn modelId="{961830D9-E726-4CB6-A49F-5F8206E2A5F6}" type="presOf" srcId="{33F16D7D-B58F-4DF1-A2A4-D3727523C51D}" destId="{6A706E0C-C27E-4CC3-B62D-117D2469514A}" srcOrd="0" destOrd="0" presId="urn:microsoft.com/office/officeart/2005/8/layout/vList2"/>
    <dgm:cxn modelId="{7DC3B6DF-C285-40EA-A13B-5C6703B4315A}" srcId="{1D6DC7B0-5EC4-4E4E-83B7-6EC8A38ABA3A}" destId="{33F16D7D-B58F-4DF1-A2A4-D3727523C51D}" srcOrd="0" destOrd="0" parTransId="{878479DF-7EB7-4A26-A0A6-316C77FCCB63}" sibTransId="{41F6FB94-A3D0-4E47-8C71-CF4C34936DF4}"/>
    <dgm:cxn modelId="{AF95CDE4-4941-42AC-982C-B9647B36CDFA}" type="presOf" srcId="{63772DD4-08BA-47F5-AC25-A93E461BCE39}" destId="{3584B21D-28E9-4C9B-9C4D-217659D85C58}" srcOrd="0" destOrd="0" presId="urn:microsoft.com/office/officeart/2005/8/layout/vList2"/>
    <dgm:cxn modelId="{E4C288EB-5238-492A-98C2-D0DBE4673FB2}" srcId="{D3F5E6CB-7648-4FFF-B0B8-50BF95D22BB7}" destId="{EA04575B-CF63-4BFF-AB5F-56A582064741}" srcOrd="3" destOrd="0" parTransId="{57145110-EEFA-4099-B9D2-13379287683A}" sibTransId="{8B9DE9E9-BFE4-4217-B693-4FAC99FEB9CC}"/>
    <dgm:cxn modelId="{EB1331FC-3A74-406E-8051-11F2AD4DFD74}" srcId="{1D6DC7B0-5EC4-4E4E-83B7-6EC8A38ABA3A}" destId="{720F5DC7-1960-4C85-8735-E64779123D4A}" srcOrd="1" destOrd="0" parTransId="{DA29587F-8EA6-439A-93C4-9E40F35D8BB5}" sibTransId="{F9F1C0F5-E1AF-4E31-A60A-8DD5DEC7B632}"/>
    <dgm:cxn modelId="{913E41FE-1657-4CA3-B769-A48ECFAF9E83}" srcId="{D3F5E6CB-7648-4FFF-B0B8-50BF95D22BB7}" destId="{7E776A60-2227-4992-B65E-B0285F7A75C2}" srcOrd="0" destOrd="0" parTransId="{C3CBC2BE-1013-4E94-9BF8-7CA67D387EF9}" sibTransId="{5C844078-8AF8-4CA6-9A4C-D27A3E04C37B}"/>
    <dgm:cxn modelId="{85B5BDFF-1746-4164-884D-AB16C75E914E}" type="presOf" srcId="{AA9A421A-0F74-4FD4-8D0B-B5C696AC761B}" destId="{C75759C0-7C88-48C8-A025-421207F3B23B}" srcOrd="0" destOrd="2" presId="urn:microsoft.com/office/officeart/2005/8/layout/vList2"/>
    <dgm:cxn modelId="{7DE613AB-A5B6-4A1D-8B18-0EDBDACDE24C}" type="presParOf" srcId="{5010D519-3F79-44F0-A9EE-54D1FFF1E24A}" destId="{DB3F52A8-AD2C-4087-A4D2-AB3EBCA3BCFE}" srcOrd="0" destOrd="0" presId="urn:microsoft.com/office/officeart/2005/8/layout/vList2"/>
    <dgm:cxn modelId="{8CF72BE0-4624-4506-9227-BB804AE077C5}" type="presParOf" srcId="{5010D519-3F79-44F0-A9EE-54D1FFF1E24A}" destId="{C75759C0-7C88-48C8-A025-421207F3B23B}" srcOrd="1" destOrd="0" presId="urn:microsoft.com/office/officeart/2005/8/layout/vList2"/>
    <dgm:cxn modelId="{8ACBA15E-36D9-41D4-A5D7-64A113398EAB}" type="presParOf" srcId="{5010D519-3F79-44F0-A9EE-54D1FFF1E24A}" destId="{3584B21D-28E9-4C9B-9C4D-217659D85C58}" srcOrd="2" destOrd="0" presId="urn:microsoft.com/office/officeart/2005/8/layout/vList2"/>
    <dgm:cxn modelId="{15769EA3-2F03-4368-A869-9FEC1470CF6C}" type="presParOf" srcId="{5010D519-3F79-44F0-A9EE-54D1FFF1E24A}" destId="{6DE9A53D-EF9A-48CD-8268-22E888662444}" srcOrd="3" destOrd="0" presId="urn:microsoft.com/office/officeart/2005/8/layout/vList2"/>
    <dgm:cxn modelId="{BF5BAF88-ADA7-4116-B665-5C41C5857A8E}" type="presParOf" srcId="{5010D519-3F79-44F0-A9EE-54D1FFF1E24A}" destId="{0CC9B4DE-E997-436A-9DD1-5CFA68580DDF}" srcOrd="4" destOrd="0" presId="urn:microsoft.com/office/officeart/2005/8/layout/vList2"/>
    <dgm:cxn modelId="{15D9FCEB-8E8B-46C9-89EF-AA56A4230D3A}" type="presParOf" srcId="{5010D519-3F79-44F0-A9EE-54D1FFF1E24A}" destId="{566EB377-09B7-4DF8-8AB8-DCE1C1ED760F}" srcOrd="5" destOrd="0" presId="urn:microsoft.com/office/officeart/2005/8/layout/vList2"/>
    <dgm:cxn modelId="{1455B135-C7B2-4245-9669-EDC151373590}" type="presParOf" srcId="{5010D519-3F79-44F0-A9EE-54D1FFF1E24A}" destId="{F235F63D-A57E-47A9-A3D0-2FB4E57C59F0}" srcOrd="6" destOrd="0" presId="urn:microsoft.com/office/officeart/2005/8/layout/vList2"/>
    <dgm:cxn modelId="{BEF59EBE-494E-4B96-86A5-7BBDE75D3739}" type="presParOf" srcId="{5010D519-3F79-44F0-A9EE-54D1FFF1E24A}" destId="{6C24EB4F-2567-475D-85D7-017A1B92C19E}" srcOrd="7" destOrd="0" presId="urn:microsoft.com/office/officeart/2005/8/layout/vList2"/>
    <dgm:cxn modelId="{9749E007-3D66-4844-8746-AA7A01C34150}" type="presParOf" srcId="{5010D519-3F79-44F0-A9EE-54D1FFF1E24A}" destId="{FD584419-9660-46FB-8DA1-5D9EF0C6C341}" srcOrd="8" destOrd="0" presId="urn:microsoft.com/office/officeart/2005/8/layout/vList2"/>
    <dgm:cxn modelId="{A22A1AAE-B4F3-44A0-8BD3-7850E94FEE74}" type="presParOf" srcId="{5010D519-3F79-44F0-A9EE-54D1FFF1E24A}" destId="{6A706E0C-C27E-4CC3-B62D-117D2469514A}"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25F1AA-556A-4F5E-9F92-DA5268E5908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C54455F-D15C-4220-9E61-D4489B2CE965}">
      <dgm:prSet/>
      <dgm:spPr/>
      <dgm:t>
        <a:bodyPr/>
        <a:lstStyle/>
        <a:p>
          <a:pPr>
            <a:lnSpc>
              <a:spcPct val="100000"/>
            </a:lnSpc>
          </a:pPr>
          <a:r>
            <a:rPr lang="en-US" dirty="0">
              <a:latin typeface="Neue Haas Grotesk Text Pro" panose="020B0504020202020204" pitchFamily="34" charset="0"/>
            </a:rPr>
            <a:t>Understand and ensure compliance with accreditation Prerequisites/Preconditions</a:t>
          </a:r>
        </a:p>
      </dgm:t>
    </dgm:pt>
    <dgm:pt modelId="{C3B4CBDB-5578-45FA-9DC5-1F6F21D91A01}" type="parTrans" cxnId="{D54AFC1E-4021-45DD-9B9A-1A9174B4D109}">
      <dgm:prSet/>
      <dgm:spPr/>
      <dgm:t>
        <a:bodyPr/>
        <a:lstStyle/>
        <a:p>
          <a:endParaRPr lang="en-US">
            <a:latin typeface="Neue Haas Grotesk Text Pro" panose="020B0504020202020204" pitchFamily="34" charset="0"/>
          </a:endParaRPr>
        </a:p>
      </dgm:t>
    </dgm:pt>
    <dgm:pt modelId="{2F91532C-2575-4A4C-A823-C64EC398B530}" type="sibTrans" cxnId="{D54AFC1E-4021-45DD-9B9A-1A9174B4D109}">
      <dgm:prSet/>
      <dgm:spPr/>
      <dgm:t>
        <a:bodyPr/>
        <a:lstStyle/>
        <a:p>
          <a:endParaRPr lang="en-US">
            <a:latin typeface="Neue Haas Grotesk Text Pro" panose="020B0504020202020204" pitchFamily="34" charset="0"/>
          </a:endParaRPr>
        </a:p>
      </dgm:t>
    </dgm:pt>
    <dgm:pt modelId="{7334C94B-85AA-4EAB-AB98-AB2ADBD3C4AC}">
      <dgm:prSet/>
      <dgm:spPr/>
      <dgm:t>
        <a:bodyPr/>
        <a:lstStyle/>
        <a:p>
          <a:pPr>
            <a:lnSpc>
              <a:spcPct val="100000"/>
            </a:lnSpc>
          </a:pPr>
          <a:r>
            <a:rPr lang="en-US" dirty="0">
              <a:latin typeface="Neue Haas Grotesk Text Pro" panose="020B0504020202020204" pitchFamily="34" charset="0"/>
            </a:rPr>
            <a:t>Confirm compliance with institutional membership requirements </a:t>
          </a:r>
        </a:p>
      </dgm:t>
    </dgm:pt>
    <dgm:pt modelId="{145F59E1-991B-468D-A5FF-A54903F050E9}" type="parTrans" cxnId="{0549CBBB-838D-43CD-B8F4-7AD8CB7C6F7A}">
      <dgm:prSet/>
      <dgm:spPr/>
      <dgm:t>
        <a:bodyPr/>
        <a:lstStyle/>
        <a:p>
          <a:endParaRPr lang="en-US">
            <a:latin typeface="Neue Haas Grotesk Text Pro" panose="020B0504020202020204" pitchFamily="34" charset="0"/>
          </a:endParaRPr>
        </a:p>
      </dgm:t>
    </dgm:pt>
    <dgm:pt modelId="{8D333666-CBE4-4184-9E58-E4FD19580676}" type="sibTrans" cxnId="{0549CBBB-838D-43CD-B8F4-7AD8CB7C6F7A}">
      <dgm:prSet/>
      <dgm:spPr/>
      <dgm:t>
        <a:bodyPr/>
        <a:lstStyle/>
        <a:p>
          <a:endParaRPr lang="en-US">
            <a:latin typeface="Neue Haas Grotesk Text Pro" panose="020B0504020202020204" pitchFamily="34" charset="0"/>
          </a:endParaRPr>
        </a:p>
      </dgm:t>
    </dgm:pt>
    <dgm:pt modelId="{42950419-1790-4BE3-A53C-DDA680933B02}">
      <dgm:prSet/>
      <dgm:spPr/>
      <dgm:t>
        <a:bodyPr/>
        <a:lstStyle/>
        <a:p>
          <a:pPr>
            <a:lnSpc>
              <a:spcPct val="100000"/>
            </a:lnSpc>
          </a:pPr>
          <a:r>
            <a:rPr lang="en-US" dirty="0">
              <a:latin typeface="Neue Haas Grotesk Text Pro" panose="020B0504020202020204" pitchFamily="34" charset="0"/>
            </a:rPr>
            <a:t>Complete the Eligibility Application</a:t>
          </a:r>
        </a:p>
      </dgm:t>
    </dgm:pt>
    <dgm:pt modelId="{C09D23C0-DBAF-418D-B334-D527B0020878}" type="parTrans" cxnId="{9B76B95F-3970-4C5C-9ED5-F16C885C2E8D}">
      <dgm:prSet/>
      <dgm:spPr/>
      <dgm:t>
        <a:bodyPr/>
        <a:lstStyle/>
        <a:p>
          <a:endParaRPr lang="en-US">
            <a:latin typeface="Neue Haas Grotesk Text Pro" panose="020B0504020202020204" pitchFamily="34" charset="0"/>
          </a:endParaRPr>
        </a:p>
      </dgm:t>
    </dgm:pt>
    <dgm:pt modelId="{46D56804-21F9-4ACA-9E4B-3C381E7F2967}" type="sibTrans" cxnId="{9B76B95F-3970-4C5C-9ED5-F16C885C2E8D}">
      <dgm:prSet/>
      <dgm:spPr/>
      <dgm:t>
        <a:bodyPr/>
        <a:lstStyle/>
        <a:p>
          <a:endParaRPr lang="en-US">
            <a:latin typeface="Neue Haas Grotesk Text Pro" panose="020B0504020202020204" pitchFamily="34" charset="0"/>
          </a:endParaRPr>
        </a:p>
      </dgm:t>
    </dgm:pt>
    <dgm:pt modelId="{08774B03-BB39-423C-A56F-EA976255B699}">
      <dgm:prSet/>
      <dgm:spPr/>
      <dgm:t>
        <a:bodyPr/>
        <a:lstStyle/>
        <a:p>
          <a:pPr>
            <a:lnSpc>
              <a:spcPct val="100000"/>
            </a:lnSpc>
          </a:pPr>
          <a:r>
            <a:rPr lang="en-US" dirty="0">
              <a:latin typeface="Neue Haas Grotesk Text Pro" panose="020B0504020202020204" pitchFamily="34" charset="0"/>
            </a:rPr>
            <a:t>Complete the Self-Study</a:t>
          </a:r>
        </a:p>
      </dgm:t>
    </dgm:pt>
    <dgm:pt modelId="{A981DAF9-86CC-4F97-AC71-BDACB8D713D7}" type="parTrans" cxnId="{AF4AC9B8-6E9B-4A98-9330-22B94715A5B0}">
      <dgm:prSet/>
      <dgm:spPr/>
      <dgm:t>
        <a:bodyPr/>
        <a:lstStyle/>
        <a:p>
          <a:endParaRPr lang="en-US">
            <a:latin typeface="Neue Haas Grotesk Text Pro" panose="020B0504020202020204" pitchFamily="34" charset="0"/>
          </a:endParaRPr>
        </a:p>
      </dgm:t>
    </dgm:pt>
    <dgm:pt modelId="{AC864AE2-8A9F-40CB-AC6A-CB7B9F95C14C}" type="sibTrans" cxnId="{AF4AC9B8-6E9B-4A98-9330-22B94715A5B0}">
      <dgm:prSet/>
      <dgm:spPr/>
      <dgm:t>
        <a:bodyPr/>
        <a:lstStyle/>
        <a:p>
          <a:endParaRPr lang="en-US">
            <a:latin typeface="Neue Haas Grotesk Text Pro" panose="020B0504020202020204" pitchFamily="34" charset="0"/>
          </a:endParaRPr>
        </a:p>
      </dgm:t>
    </dgm:pt>
    <dgm:pt modelId="{1ED78A5B-37E2-40CA-949D-EAF08128DF47}">
      <dgm:prSet/>
      <dgm:spPr/>
      <dgm:t>
        <a:bodyPr/>
        <a:lstStyle/>
        <a:p>
          <a:pPr>
            <a:lnSpc>
              <a:spcPct val="100000"/>
            </a:lnSpc>
          </a:pPr>
          <a:r>
            <a:rPr lang="en-US" dirty="0">
              <a:latin typeface="Neue Haas Grotesk Text Pro" panose="020B0504020202020204" pitchFamily="34" charset="0"/>
            </a:rPr>
            <a:t>Join an Accreditation Cohort</a:t>
          </a:r>
        </a:p>
      </dgm:t>
    </dgm:pt>
    <dgm:pt modelId="{BD82CFAA-6779-4918-944C-6479563AC0B0}" type="parTrans" cxnId="{25ACA2E3-4EB3-4378-81F0-6E5A2B4E6BD7}">
      <dgm:prSet/>
      <dgm:spPr/>
      <dgm:t>
        <a:bodyPr/>
        <a:lstStyle/>
        <a:p>
          <a:endParaRPr lang="en-US">
            <a:latin typeface="Neue Haas Grotesk Text Pro" panose="020B0504020202020204" pitchFamily="34" charset="0"/>
          </a:endParaRPr>
        </a:p>
      </dgm:t>
    </dgm:pt>
    <dgm:pt modelId="{427DC76F-2DFD-4559-A261-7B01CDB9FF63}" type="sibTrans" cxnId="{25ACA2E3-4EB3-4378-81F0-6E5A2B4E6BD7}">
      <dgm:prSet/>
      <dgm:spPr/>
      <dgm:t>
        <a:bodyPr/>
        <a:lstStyle/>
        <a:p>
          <a:endParaRPr lang="en-US">
            <a:latin typeface="Neue Haas Grotesk Text Pro" panose="020B0504020202020204" pitchFamily="34" charset="0"/>
          </a:endParaRPr>
        </a:p>
      </dgm:t>
    </dgm:pt>
    <dgm:pt modelId="{7D47E4A8-837D-4720-943A-3F7A6C9DC1CA}" type="pres">
      <dgm:prSet presAssocID="{1425F1AA-556A-4F5E-9F92-DA5268E5908B}" presName="root" presStyleCnt="0">
        <dgm:presLayoutVars>
          <dgm:dir/>
          <dgm:resizeHandles val="exact"/>
        </dgm:presLayoutVars>
      </dgm:prSet>
      <dgm:spPr/>
    </dgm:pt>
    <dgm:pt modelId="{1B6359DA-E300-4E24-9103-0866F5FEA63D}" type="pres">
      <dgm:prSet presAssocID="{1C54455F-D15C-4220-9E61-D4489B2CE965}" presName="compNode" presStyleCnt="0"/>
      <dgm:spPr/>
    </dgm:pt>
    <dgm:pt modelId="{941694A5-3C96-4C59-915E-B5D7ABB16DC2}" type="pres">
      <dgm:prSet presAssocID="{1C54455F-D15C-4220-9E61-D4489B2CE965}" presName="bgRect" presStyleLbl="bgShp" presStyleIdx="0" presStyleCnt="5"/>
      <dgm:spPr>
        <a:solidFill>
          <a:srgbClr val="A74B40"/>
        </a:solidFill>
      </dgm:spPr>
    </dgm:pt>
    <dgm:pt modelId="{F4BF3DDE-6338-4238-BAA6-18B8C62B6DB4}" type="pres">
      <dgm:prSet presAssocID="{1C54455F-D15C-4220-9E61-D4489B2CE96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Secure"/>
        </a:ext>
      </dgm:extLst>
    </dgm:pt>
    <dgm:pt modelId="{0EBBD22C-5FED-4D75-8E6F-B84382B3ADE7}" type="pres">
      <dgm:prSet presAssocID="{1C54455F-D15C-4220-9E61-D4489B2CE965}" presName="spaceRect" presStyleCnt="0"/>
      <dgm:spPr/>
    </dgm:pt>
    <dgm:pt modelId="{40A93C88-CF22-4324-A71D-2C083EB09688}" type="pres">
      <dgm:prSet presAssocID="{1C54455F-D15C-4220-9E61-D4489B2CE965}" presName="parTx" presStyleLbl="revTx" presStyleIdx="0" presStyleCnt="5">
        <dgm:presLayoutVars>
          <dgm:chMax val="0"/>
          <dgm:chPref val="0"/>
        </dgm:presLayoutVars>
      </dgm:prSet>
      <dgm:spPr/>
    </dgm:pt>
    <dgm:pt modelId="{8D807FFC-C914-4EEE-ADC2-63CCF2BEB97B}" type="pres">
      <dgm:prSet presAssocID="{2F91532C-2575-4A4C-A823-C64EC398B530}" presName="sibTrans" presStyleCnt="0"/>
      <dgm:spPr/>
    </dgm:pt>
    <dgm:pt modelId="{5835D9CA-CDC4-426D-8CC7-48608E588DFE}" type="pres">
      <dgm:prSet presAssocID="{7334C94B-85AA-4EAB-AB98-AB2ADBD3C4AC}" presName="compNode" presStyleCnt="0"/>
      <dgm:spPr/>
    </dgm:pt>
    <dgm:pt modelId="{B4BB0C28-4BB2-4FFE-BBCB-F0650AE72AF4}" type="pres">
      <dgm:prSet presAssocID="{7334C94B-85AA-4EAB-AB98-AB2ADBD3C4AC}" presName="bgRect" presStyleLbl="bgShp" presStyleIdx="1" presStyleCnt="5"/>
      <dgm:spPr>
        <a:solidFill>
          <a:srgbClr val="9F9A3F"/>
        </a:solidFill>
      </dgm:spPr>
    </dgm:pt>
    <dgm:pt modelId="{3E21D9B8-B03E-48CE-B2B5-A481271991B3}" type="pres">
      <dgm:prSet presAssocID="{7334C94B-85AA-4EAB-AB98-AB2ADBD3C4A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orce Management"/>
        </a:ext>
      </dgm:extLst>
    </dgm:pt>
    <dgm:pt modelId="{FECB6171-96F3-4154-BD93-976F4F4F15BA}" type="pres">
      <dgm:prSet presAssocID="{7334C94B-85AA-4EAB-AB98-AB2ADBD3C4AC}" presName="spaceRect" presStyleCnt="0"/>
      <dgm:spPr/>
    </dgm:pt>
    <dgm:pt modelId="{02E736FA-70DA-47EA-AAC5-8B5DFDA087DF}" type="pres">
      <dgm:prSet presAssocID="{7334C94B-85AA-4EAB-AB98-AB2ADBD3C4AC}" presName="parTx" presStyleLbl="revTx" presStyleIdx="1" presStyleCnt="5">
        <dgm:presLayoutVars>
          <dgm:chMax val="0"/>
          <dgm:chPref val="0"/>
        </dgm:presLayoutVars>
      </dgm:prSet>
      <dgm:spPr/>
    </dgm:pt>
    <dgm:pt modelId="{44D6DF16-7907-4E52-A5D7-60EB95729EE4}" type="pres">
      <dgm:prSet presAssocID="{8D333666-CBE4-4184-9E58-E4FD19580676}" presName="sibTrans" presStyleCnt="0"/>
      <dgm:spPr/>
    </dgm:pt>
    <dgm:pt modelId="{829171ED-2A7E-4FFD-8179-032070C1ABF5}" type="pres">
      <dgm:prSet presAssocID="{42950419-1790-4BE3-A53C-DDA680933B02}" presName="compNode" presStyleCnt="0"/>
      <dgm:spPr/>
    </dgm:pt>
    <dgm:pt modelId="{3D9C20C5-ADBE-42DD-B9D4-A6ACFDD3FCA7}" type="pres">
      <dgm:prSet presAssocID="{42950419-1790-4BE3-A53C-DDA680933B02}" presName="bgRect" presStyleLbl="bgShp" presStyleIdx="2" presStyleCnt="5"/>
      <dgm:spPr>
        <a:solidFill>
          <a:srgbClr val="799B3F"/>
        </a:solidFill>
      </dgm:spPr>
    </dgm:pt>
    <dgm:pt modelId="{752F643B-9AE2-4F01-AAB2-33B70262A3F9}" type="pres">
      <dgm:prSet presAssocID="{42950419-1790-4BE3-A53C-DDA680933B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d Badge"/>
        </a:ext>
      </dgm:extLst>
    </dgm:pt>
    <dgm:pt modelId="{B1E46235-14E3-4515-9BDD-2C5F0F2205B8}" type="pres">
      <dgm:prSet presAssocID="{42950419-1790-4BE3-A53C-DDA680933B02}" presName="spaceRect" presStyleCnt="0"/>
      <dgm:spPr/>
    </dgm:pt>
    <dgm:pt modelId="{0827239E-9020-44F3-939E-8926F08D1708}" type="pres">
      <dgm:prSet presAssocID="{42950419-1790-4BE3-A53C-DDA680933B02}" presName="parTx" presStyleLbl="revTx" presStyleIdx="2" presStyleCnt="5">
        <dgm:presLayoutVars>
          <dgm:chMax val="0"/>
          <dgm:chPref val="0"/>
        </dgm:presLayoutVars>
      </dgm:prSet>
      <dgm:spPr/>
    </dgm:pt>
    <dgm:pt modelId="{D9DE7BB7-F0D1-40D5-81F1-1F6C301FDBD2}" type="pres">
      <dgm:prSet presAssocID="{46D56804-21F9-4ACA-9E4B-3C381E7F2967}" presName="sibTrans" presStyleCnt="0"/>
      <dgm:spPr/>
    </dgm:pt>
    <dgm:pt modelId="{B776E8B4-1C70-4904-8190-8D52B3CC2A01}" type="pres">
      <dgm:prSet presAssocID="{08774B03-BB39-423C-A56F-EA976255B699}" presName="compNode" presStyleCnt="0"/>
      <dgm:spPr/>
    </dgm:pt>
    <dgm:pt modelId="{B8814009-A581-4386-9A9E-CAC7DD53EAE6}" type="pres">
      <dgm:prSet presAssocID="{08774B03-BB39-423C-A56F-EA976255B699}" presName="bgRect" presStyleLbl="bgShp" presStyleIdx="3" presStyleCnt="5"/>
      <dgm:spPr>
        <a:solidFill>
          <a:srgbClr val="50983E"/>
        </a:solidFill>
      </dgm:spPr>
    </dgm:pt>
    <dgm:pt modelId="{75E9F213-948F-4E59-B7BF-329B83535EA0}" type="pres">
      <dgm:prSet presAssocID="{08774B03-BB39-423C-A56F-EA976255B69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ngerprint"/>
        </a:ext>
      </dgm:extLst>
    </dgm:pt>
    <dgm:pt modelId="{13C841D1-60B9-4D6F-8D90-D2FB18337437}" type="pres">
      <dgm:prSet presAssocID="{08774B03-BB39-423C-A56F-EA976255B699}" presName="spaceRect" presStyleCnt="0"/>
      <dgm:spPr/>
    </dgm:pt>
    <dgm:pt modelId="{8DBB6EAB-5028-45F9-B41C-3C42B199292B}" type="pres">
      <dgm:prSet presAssocID="{08774B03-BB39-423C-A56F-EA976255B699}" presName="parTx" presStyleLbl="revTx" presStyleIdx="3" presStyleCnt="5">
        <dgm:presLayoutVars>
          <dgm:chMax val="0"/>
          <dgm:chPref val="0"/>
        </dgm:presLayoutVars>
      </dgm:prSet>
      <dgm:spPr/>
    </dgm:pt>
    <dgm:pt modelId="{0C05DAD7-6E49-49DC-B179-BF30E1B9C2B2}" type="pres">
      <dgm:prSet presAssocID="{AC864AE2-8A9F-40CB-AC6A-CB7B9F95C14C}" presName="sibTrans" presStyleCnt="0"/>
      <dgm:spPr/>
    </dgm:pt>
    <dgm:pt modelId="{DF64D4FE-ECFB-4937-92AF-E42C6367FF5B}" type="pres">
      <dgm:prSet presAssocID="{1ED78A5B-37E2-40CA-949D-EAF08128DF47}" presName="compNode" presStyleCnt="0"/>
      <dgm:spPr/>
    </dgm:pt>
    <dgm:pt modelId="{72062016-7517-473F-8CD9-8B21B2C3F9D3}" type="pres">
      <dgm:prSet presAssocID="{1ED78A5B-37E2-40CA-949D-EAF08128DF47}" presName="bgRect" presStyleLbl="bgShp" presStyleIdx="4" presStyleCnt="5"/>
      <dgm:spPr>
        <a:solidFill>
          <a:srgbClr val="3D9072"/>
        </a:solidFill>
      </dgm:spPr>
    </dgm:pt>
    <dgm:pt modelId="{9119D1D4-6578-4547-AB7E-9D2209E7A3F0}" type="pres">
      <dgm:prSet presAssocID="{1ED78A5B-37E2-40CA-949D-EAF08128DF4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spital First Aid"/>
        </a:ext>
      </dgm:extLst>
    </dgm:pt>
    <dgm:pt modelId="{684D2EAE-4581-4E82-B352-C15976B749B3}" type="pres">
      <dgm:prSet presAssocID="{1ED78A5B-37E2-40CA-949D-EAF08128DF47}" presName="spaceRect" presStyleCnt="0"/>
      <dgm:spPr/>
    </dgm:pt>
    <dgm:pt modelId="{D59630F1-FDAC-400E-B64A-B5EEFA20F3D8}" type="pres">
      <dgm:prSet presAssocID="{1ED78A5B-37E2-40CA-949D-EAF08128DF47}" presName="parTx" presStyleLbl="revTx" presStyleIdx="4" presStyleCnt="5">
        <dgm:presLayoutVars>
          <dgm:chMax val="0"/>
          <dgm:chPref val="0"/>
        </dgm:presLayoutVars>
      </dgm:prSet>
      <dgm:spPr/>
    </dgm:pt>
  </dgm:ptLst>
  <dgm:cxnLst>
    <dgm:cxn modelId="{2209031A-C075-4858-B63B-8CCAF8845857}" type="presOf" srcId="{08774B03-BB39-423C-A56F-EA976255B699}" destId="{8DBB6EAB-5028-45F9-B41C-3C42B199292B}" srcOrd="0" destOrd="0" presId="urn:microsoft.com/office/officeart/2018/2/layout/IconVerticalSolidList"/>
    <dgm:cxn modelId="{D54AFC1E-4021-45DD-9B9A-1A9174B4D109}" srcId="{1425F1AA-556A-4F5E-9F92-DA5268E5908B}" destId="{1C54455F-D15C-4220-9E61-D4489B2CE965}" srcOrd="0" destOrd="0" parTransId="{C3B4CBDB-5578-45FA-9DC5-1F6F21D91A01}" sibTransId="{2F91532C-2575-4A4C-A823-C64EC398B530}"/>
    <dgm:cxn modelId="{567EDD1F-5375-482B-9335-B770A4D3681A}" type="presOf" srcId="{1425F1AA-556A-4F5E-9F92-DA5268E5908B}" destId="{7D47E4A8-837D-4720-943A-3F7A6C9DC1CA}" srcOrd="0" destOrd="0" presId="urn:microsoft.com/office/officeart/2018/2/layout/IconVerticalSolidList"/>
    <dgm:cxn modelId="{D9E92524-19FC-4A70-8F9C-87609C3ABB20}" type="presOf" srcId="{1ED78A5B-37E2-40CA-949D-EAF08128DF47}" destId="{D59630F1-FDAC-400E-B64A-B5EEFA20F3D8}" srcOrd="0" destOrd="0" presId="urn:microsoft.com/office/officeart/2018/2/layout/IconVerticalSolidList"/>
    <dgm:cxn modelId="{9B76B95F-3970-4C5C-9ED5-F16C885C2E8D}" srcId="{1425F1AA-556A-4F5E-9F92-DA5268E5908B}" destId="{42950419-1790-4BE3-A53C-DDA680933B02}" srcOrd="2" destOrd="0" parTransId="{C09D23C0-DBAF-418D-B334-D527B0020878}" sibTransId="{46D56804-21F9-4ACA-9E4B-3C381E7F2967}"/>
    <dgm:cxn modelId="{549C7454-E2DA-4DBD-A1DB-B7EC6DC592C3}" type="presOf" srcId="{7334C94B-85AA-4EAB-AB98-AB2ADBD3C4AC}" destId="{02E736FA-70DA-47EA-AAC5-8B5DFDA087DF}" srcOrd="0" destOrd="0" presId="urn:microsoft.com/office/officeart/2018/2/layout/IconVerticalSolidList"/>
    <dgm:cxn modelId="{AF4AC9B8-6E9B-4A98-9330-22B94715A5B0}" srcId="{1425F1AA-556A-4F5E-9F92-DA5268E5908B}" destId="{08774B03-BB39-423C-A56F-EA976255B699}" srcOrd="3" destOrd="0" parTransId="{A981DAF9-86CC-4F97-AC71-BDACB8D713D7}" sibTransId="{AC864AE2-8A9F-40CB-AC6A-CB7B9F95C14C}"/>
    <dgm:cxn modelId="{0549CBBB-838D-43CD-B8F4-7AD8CB7C6F7A}" srcId="{1425F1AA-556A-4F5E-9F92-DA5268E5908B}" destId="{7334C94B-85AA-4EAB-AB98-AB2ADBD3C4AC}" srcOrd="1" destOrd="0" parTransId="{145F59E1-991B-468D-A5FF-A54903F050E9}" sibTransId="{8D333666-CBE4-4184-9E58-E4FD19580676}"/>
    <dgm:cxn modelId="{51DD19CF-7589-409E-8BBD-0ADA19A02ACC}" type="presOf" srcId="{42950419-1790-4BE3-A53C-DDA680933B02}" destId="{0827239E-9020-44F3-939E-8926F08D1708}" srcOrd="0" destOrd="0" presId="urn:microsoft.com/office/officeart/2018/2/layout/IconVerticalSolidList"/>
    <dgm:cxn modelId="{687811D0-490A-4310-B3D6-1A1EB1123A90}" type="presOf" srcId="{1C54455F-D15C-4220-9E61-D4489B2CE965}" destId="{40A93C88-CF22-4324-A71D-2C083EB09688}" srcOrd="0" destOrd="0" presId="urn:microsoft.com/office/officeart/2018/2/layout/IconVerticalSolidList"/>
    <dgm:cxn modelId="{25ACA2E3-4EB3-4378-81F0-6E5A2B4E6BD7}" srcId="{1425F1AA-556A-4F5E-9F92-DA5268E5908B}" destId="{1ED78A5B-37E2-40CA-949D-EAF08128DF47}" srcOrd="4" destOrd="0" parTransId="{BD82CFAA-6779-4918-944C-6479563AC0B0}" sibTransId="{427DC76F-2DFD-4559-A261-7B01CDB9FF63}"/>
    <dgm:cxn modelId="{F2B22902-9A1A-4927-B78E-5EBAABC52E10}" type="presParOf" srcId="{7D47E4A8-837D-4720-943A-3F7A6C9DC1CA}" destId="{1B6359DA-E300-4E24-9103-0866F5FEA63D}" srcOrd="0" destOrd="0" presId="urn:microsoft.com/office/officeart/2018/2/layout/IconVerticalSolidList"/>
    <dgm:cxn modelId="{1633F5AB-FF11-4439-833C-9FF9A926E0E1}" type="presParOf" srcId="{1B6359DA-E300-4E24-9103-0866F5FEA63D}" destId="{941694A5-3C96-4C59-915E-B5D7ABB16DC2}" srcOrd="0" destOrd="0" presId="urn:microsoft.com/office/officeart/2018/2/layout/IconVerticalSolidList"/>
    <dgm:cxn modelId="{AF3B0799-3DFA-46A3-BA69-E18DEBAE5868}" type="presParOf" srcId="{1B6359DA-E300-4E24-9103-0866F5FEA63D}" destId="{F4BF3DDE-6338-4238-BAA6-18B8C62B6DB4}" srcOrd="1" destOrd="0" presId="urn:microsoft.com/office/officeart/2018/2/layout/IconVerticalSolidList"/>
    <dgm:cxn modelId="{7FCD1E96-E839-44D5-BC61-09496DAA6CC7}" type="presParOf" srcId="{1B6359DA-E300-4E24-9103-0866F5FEA63D}" destId="{0EBBD22C-5FED-4D75-8E6F-B84382B3ADE7}" srcOrd="2" destOrd="0" presId="urn:microsoft.com/office/officeart/2018/2/layout/IconVerticalSolidList"/>
    <dgm:cxn modelId="{BDAD2F48-868C-4C9F-B6F8-0214F10F008B}" type="presParOf" srcId="{1B6359DA-E300-4E24-9103-0866F5FEA63D}" destId="{40A93C88-CF22-4324-A71D-2C083EB09688}" srcOrd="3" destOrd="0" presId="urn:microsoft.com/office/officeart/2018/2/layout/IconVerticalSolidList"/>
    <dgm:cxn modelId="{0ED286CB-E5FF-4AF3-A688-EDF4A0D70BC1}" type="presParOf" srcId="{7D47E4A8-837D-4720-943A-3F7A6C9DC1CA}" destId="{8D807FFC-C914-4EEE-ADC2-63CCF2BEB97B}" srcOrd="1" destOrd="0" presId="urn:microsoft.com/office/officeart/2018/2/layout/IconVerticalSolidList"/>
    <dgm:cxn modelId="{956B5DBD-F259-4952-BB67-1B230D1F800F}" type="presParOf" srcId="{7D47E4A8-837D-4720-943A-3F7A6C9DC1CA}" destId="{5835D9CA-CDC4-426D-8CC7-48608E588DFE}" srcOrd="2" destOrd="0" presId="urn:microsoft.com/office/officeart/2018/2/layout/IconVerticalSolidList"/>
    <dgm:cxn modelId="{C02FE606-5A83-4947-8A96-F00A0920D8CF}" type="presParOf" srcId="{5835D9CA-CDC4-426D-8CC7-48608E588DFE}" destId="{B4BB0C28-4BB2-4FFE-BBCB-F0650AE72AF4}" srcOrd="0" destOrd="0" presId="urn:microsoft.com/office/officeart/2018/2/layout/IconVerticalSolidList"/>
    <dgm:cxn modelId="{2E4870A6-9CCB-4178-950C-08BE2BD09DC0}" type="presParOf" srcId="{5835D9CA-CDC4-426D-8CC7-48608E588DFE}" destId="{3E21D9B8-B03E-48CE-B2B5-A481271991B3}" srcOrd="1" destOrd="0" presId="urn:microsoft.com/office/officeart/2018/2/layout/IconVerticalSolidList"/>
    <dgm:cxn modelId="{DB395772-E414-4C21-93BE-D9AE23550E7C}" type="presParOf" srcId="{5835D9CA-CDC4-426D-8CC7-48608E588DFE}" destId="{FECB6171-96F3-4154-BD93-976F4F4F15BA}" srcOrd="2" destOrd="0" presId="urn:microsoft.com/office/officeart/2018/2/layout/IconVerticalSolidList"/>
    <dgm:cxn modelId="{85594945-CF1E-43CD-923E-278BA306D612}" type="presParOf" srcId="{5835D9CA-CDC4-426D-8CC7-48608E588DFE}" destId="{02E736FA-70DA-47EA-AAC5-8B5DFDA087DF}" srcOrd="3" destOrd="0" presId="urn:microsoft.com/office/officeart/2018/2/layout/IconVerticalSolidList"/>
    <dgm:cxn modelId="{7BB73220-3AEF-4CDB-AD1F-D92AB159EB12}" type="presParOf" srcId="{7D47E4A8-837D-4720-943A-3F7A6C9DC1CA}" destId="{44D6DF16-7907-4E52-A5D7-60EB95729EE4}" srcOrd="3" destOrd="0" presId="urn:microsoft.com/office/officeart/2018/2/layout/IconVerticalSolidList"/>
    <dgm:cxn modelId="{DBFC0293-21B4-495F-B5E7-7196CCE02E52}" type="presParOf" srcId="{7D47E4A8-837D-4720-943A-3F7A6C9DC1CA}" destId="{829171ED-2A7E-4FFD-8179-032070C1ABF5}" srcOrd="4" destOrd="0" presId="urn:microsoft.com/office/officeart/2018/2/layout/IconVerticalSolidList"/>
    <dgm:cxn modelId="{C5C334A1-0623-4A48-9C06-4EDD819FEECF}" type="presParOf" srcId="{829171ED-2A7E-4FFD-8179-032070C1ABF5}" destId="{3D9C20C5-ADBE-42DD-B9D4-A6ACFDD3FCA7}" srcOrd="0" destOrd="0" presId="urn:microsoft.com/office/officeart/2018/2/layout/IconVerticalSolidList"/>
    <dgm:cxn modelId="{B0A6E8EE-6C8B-47ED-83B2-7E56885AA341}" type="presParOf" srcId="{829171ED-2A7E-4FFD-8179-032070C1ABF5}" destId="{752F643B-9AE2-4F01-AAB2-33B70262A3F9}" srcOrd="1" destOrd="0" presId="urn:microsoft.com/office/officeart/2018/2/layout/IconVerticalSolidList"/>
    <dgm:cxn modelId="{E5B9849F-D09D-4E17-977D-C2FEDF9571F0}" type="presParOf" srcId="{829171ED-2A7E-4FFD-8179-032070C1ABF5}" destId="{B1E46235-14E3-4515-9BDD-2C5F0F2205B8}" srcOrd="2" destOrd="0" presId="urn:microsoft.com/office/officeart/2018/2/layout/IconVerticalSolidList"/>
    <dgm:cxn modelId="{503E3491-FB8F-4E21-A88E-4B3276351285}" type="presParOf" srcId="{829171ED-2A7E-4FFD-8179-032070C1ABF5}" destId="{0827239E-9020-44F3-939E-8926F08D1708}" srcOrd="3" destOrd="0" presId="urn:microsoft.com/office/officeart/2018/2/layout/IconVerticalSolidList"/>
    <dgm:cxn modelId="{E48BCBFD-8C50-400B-9DB6-E3CEF4BDACAA}" type="presParOf" srcId="{7D47E4A8-837D-4720-943A-3F7A6C9DC1CA}" destId="{D9DE7BB7-F0D1-40D5-81F1-1F6C301FDBD2}" srcOrd="5" destOrd="0" presId="urn:microsoft.com/office/officeart/2018/2/layout/IconVerticalSolidList"/>
    <dgm:cxn modelId="{DD935A32-E0AA-4E7F-86B5-19089960DDEC}" type="presParOf" srcId="{7D47E4A8-837D-4720-943A-3F7A6C9DC1CA}" destId="{B776E8B4-1C70-4904-8190-8D52B3CC2A01}" srcOrd="6" destOrd="0" presId="urn:microsoft.com/office/officeart/2018/2/layout/IconVerticalSolidList"/>
    <dgm:cxn modelId="{0C7E0C5E-761A-4649-8029-017B63FCB564}" type="presParOf" srcId="{B776E8B4-1C70-4904-8190-8D52B3CC2A01}" destId="{B8814009-A581-4386-9A9E-CAC7DD53EAE6}" srcOrd="0" destOrd="0" presId="urn:microsoft.com/office/officeart/2018/2/layout/IconVerticalSolidList"/>
    <dgm:cxn modelId="{38E319DD-CFCE-4DC6-986C-02CAAD514E1F}" type="presParOf" srcId="{B776E8B4-1C70-4904-8190-8D52B3CC2A01}" destId="{75E9F213-948F-4E59-B7BF-329B83535EA0}" srcOrd="1" destOrd="0" presId="urn:microsoft.com/office/officeart/2018/2/layout/IconVerticalSolidList"/>
    <dgm:cxn modelId="{0809CA62-64FD-40E8-A639-70EB2F1F34FA}" type="presParOf" srcId="{B776E8B4-1C70-4904-8190-8D52B3CC2A01}" destId="{13C841D1-60B9-4D6F-8D90-D2FB18337437}" srcOrd="2" destOrd="0" presId="urn:microsoft.com/office/officeart/2018/2/layout/IconVerticalSolidList"/>
    <dgm:cxn modelId="{C35A71A5-1249-41E7-906B-C35BDAC764E4}" type="presParOf" srcId="{B776E8B4-1C70-4904-8190-8D52B3CC2A01}" destId="{8DBB6EAB-5028-45F9-B41C-3C42B199292B}" srcOrd="3" destOrd="0" presId="urn:microsoft.com/office/officeart/2018/2/layout/IconVerticalSolidList"/>
    <dgm:cxn modelId="{39D025BD-1FDE-4C10-B447-F724809424FD}" type="presParOf" srcId="{7D47E4A8-837D-4720-943A-3F7A6C9DC1CA}" destId="{0C05DAD7-6E49-49DC-B179-BF30E1B9C2B2}" srcOrd="7" destOrd="0" presId="urn:microsoft.com/office/officeart/2018/2/layout/IconVerticalSolidList"/>
    <dgm:cxn modelId="{6AC665AE-CBBE-4A15-98A3-72B9A8A9EC06}" type="presParOf" srcId="{7D47E4A8-837D-4720-943A-3F7A6C9DC1CA}" destId="{DF64D4FE-ECFB-4937-92AF-E42C6367FF5B}" srcOrd="8" destOrd="0" presId="urn:microsoft.com/office/officeart/2018/2/layout/IconVerticalSolidList"/>
    <dgm:cxn modelId="{BE0D2D99-0DB1-4FD5-BA9B-3FD43206F5F4}" type="presParOf" srcId="{DF64D4FE-ECFB-4937-92AF-E42C6367FF5B}" destId="{72062016-7517-473F-8CD9-8B21B2C3F9D3}" srcOrd="0" destOrd="0" presId="urn:microsoft.com/office/officeart/2018/2/layout/IconVerticalSolidList"/>
    <dgm:cxn modelId="{5555DE81-9531-4AA8-85E4-8299D94A6A1D}" type="presParOf" srcId="{DF64D4FE-ECFB-4937-92AF-E42C6367FF5B}" destId="{9119D1D4-6578-4547-AB7E-9D2209E7A3F0}" srcOrd="1" destOrd="0" presId="urn:microsoft.com/office/officeart/2018/2/layout/IconVerticalSolidList"/>
    <dgm:cxn modelId="{58EEE9AE-2970-43B5-B2C0-AB6863CD84B9}" type="presParOf" srcId="{DF64D4FE-ECFB-4937-92AF-E42C6367FF5B}" destId="{684D2EAE-4581-4E82-B352-C15976B749B3}" srcOrd="2" destOrd="0" presId="urn:microsoft.com/office/officeart/2018/2/layout/IconVerticalSolidList"/>
    <dgm:cxn modelId="{1C167930-EAF7-432E-8B48-5F88DF03AED1}" type="presParOf" srcId="{DF64D4FE-ECFB-4937-92AF-E42C6367FF5B}" destId="{D59630F1-FDAC-400E-B64A-B5EEFA20F3D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9A5BAD6-ECD5-46B5-9817-C0E71BCFC240}"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F3A36A07-8449-4AE5-9661-0B720A3DA153}">
      <dgm:prSet/>
      <dgm:spPr>
        <a:solidFill>
          <a:srgbClr val="A74B40"/>
        </a:solidFill>
        <a:ln>
          <a:solidFill>
            <a:srgbClr val="A74B40"/>
          </a:solidFill>
        </a:ln>
      </dgm:spPr>
      <dgm:t>
        <a:bodyPr/>
        <a:lstStyle/>
        <a:p>
          <a:r>
            <a:rPr lang="en-US" dirty="0">
              <a:latin typeface="Neue Haas Grotesk Text Pro" panose="020B0504020202020204" pitchFamily="34" charset="0"/>
            </a:rPr>
            <a:t>Precondition 1: Program Eligibility</a:t>
          </a:r>
        </a:p>
      </dgm:t>
    </dgm:pt>
    <dgm:pt modelId="{830CEA5A-2843-4647-8C17-64307BE2E072}" type="parTrans" cxnId="{4D2E4F78-F137-4C1A-AC94-F948BFE814F0}">
      <dgm:prSet/>
      <dgm:spPr/>
      <dgm:t>
        <a:bodyPr/>
        <a:lstStyle/>
        <a:p>
          <a:endParaRPr lang="en-US">
            <a:latin typeface="Neue Haas Grotesk Text Pro" panose="020B0504020202020204" pitchFamily="34" charset="0"/>
          </a:endParaRPr>
        </a:p>
      </dgm:t>
    </dgm:pt>
    <dgm:pt modelId="{0D328ED7-08D1-43B1-B680-6F0B8847F446}" type="sibTrans" cxnId="{4D2E4F78-F137-4C1A-AC94-F948BFE814F0}">
      <dgm:prSet/>
      <dgm:spPr/>
      <dgm:t>
        <a:bodyPr/>
        <a:lstStyle/>
        <a:p>
          <a:endParaRPr lang="en-US">
            <a:latin typeface="Neue Haas Grotesk Text Pro" panose="020B0504020202020204" pitchFamily="34" charset="0"/>
          </a:endParaRPr>
        </a:p>
      </dgm:t>
    </dgm:pt>
    <dgm:pt modelId="{8E7F6939-CC14-409A-BFFA-B2C5462AE407}">
      <dgm:prSet custT="1"/>
      <dgm:spPr>
        <a:solidFill>
          <a:srgbClr val="E1D0CE">
            <a:alpha val="90000"/>
          </a:srgbClr>
        </a:solidFill>
        <a:ln>
          <a:solidFill>
            <a:srgbClr val="E1D0CE">
              <a:alpha val="90000"/>
            </a:srgbClr>
          </a:solidFill>
        </a:ln>
      </dgm:spPr>
      <dgm:t>
        <a:bodyPr/>
        <a:lstStyle/>
        <a:p>
          <a:pPr>
            <a:lnSpc>
              <a:spcPct val="100000"/>
            </a:lnSpc>
          </a:pPr>
          <a:r>
            <a:rPr lang="en-US" sz="1400" dirty="0">
              <a:latin typeface="Neue Haas Grotesk Text Pro" panose="020B0504020202020204" pitchFamily="34" charset="0"/>
            </a:rPr>
            <a:t>NASPAA member in good standing; offer a Master’s Degree (or comparable post-baccalaureate title) in public affairs/policy/administration; regionally or nationally (or equivalent) accredited; have a nucleus of five qualified faculty; and demonstrate capacity for evaluation  </a:t>
          </a:r>
        </a:p>
      </dgm:t>
    </dgm:pt>
    <dgm:pt modelId="{84F996F1-3880-474E-B322-2F6F2755D1C8}" type="parTrans" cxnId="{DB2915C3-C49E-4943-A27A-DC78DB246480}">
      <dgm:prSet/>
      <dgm:spPr/>
      <dgm:t>
        <a:bodyPr/>
        <a:lstStyle/>
        <a:p>
          <a:endParaRPr lang="en-US">
            <a:latin typeface="Neue Haas Grotesk Text Pro" panose="020B0504020202020204" pitchFamily="34" charset="0"/>
          </a:endParaRPr>
        </a:p>
      </dgm:t>
    </dgm:pt>
    <dgm:pt modelId="{DCA569F3-A1B1-49F7-98C8-608ADEAF6AEE}" type="sibTrans" cxnId="{DB2915C3-C49E-4943-A27A-DC78DB246480}">
      <dgm:prSet/>
      <dgm:spPr/>
      <dgm:t>
        <a:bodyPr/>
        <a:lstStyle/>
        <a:p>
          <a:endParaRPr lang="en-US">
            <a:latin typeface="Neue Haas Grotesk Text Pro" panose="020B0504020202020204" pitchFamily="34" charset="0"/>
          </a:endParaRPr>
        </a:p>
      </dgm:t>
    </dgm:pt>
    <dgm:pt modelId="{8A4790ED-1CA7-4880-928B-490EC87CFA4C}">
      <dgm:prSet/>
      <dgm:spPr>
        <a:solidFill>
          <a:srgbClr val="9F9A3F"/>
        </a:solidFill>
        <a:ln>
          <a:solidFill>
            <a:srgbClr val="9F9A3F"/>
          </a:solidFill>
        </a:ln>
      </dgm:spPr>
      <dgm:t>
        <a:bodyPr/>
        <a:lstStyle/>
        <a:p>
          <a:r>
            <a:rPr lang="en-US" dirty="0">
              <a:latin typeface="Neue Haas Grotesk Text Pro" panose="020B0504020202020204" pitchFamily="34" charset="0"/>
            </a:rPr>
            <a:t>Precondition 2: Public Service Values</a:t>
          </a:r>
        </a:p>
      </dgm:t>
    </dgm:pt>
    <dgm:pt modelId="{3D726B2A-B155-417C-A5C8-F839CC36C21D}" type="parTrans" cxnId="{1C1C905D-0E27-4A43-9A97-E82D12AAF5A1}">
      <dgm:prSet/>
      <dgm:spPr/>
      <dgm:t>
        <a:bodyPr/>
        <a:lstStyle/>
        <a:p>
          <a:endParaRPr lang="en-US">
            <a:latin typeface="Neue Haas Grotesk Text Pro" panose="020B0504020202020204" pitchFamily="34" charset="0"/>
          </a:endParaRPr>
        </a:p>
      </dgm:t>
    </dgm:pt>
    <dgm:pt modelId="{1573F186-5964-4BFB-8C28-5CE9E2D7DBD4}" type="sibTrans" cxnId="{1C1C905D-0E27-4A43-9A97-E82D12AAF5A1}">
      <dgm:prSet/>
      <dgm:spPr/>
      <dgm:t>
        <a:bodyPr/>
        <a:lstStyle/>
        <a:p>
          <a:endParaRPr lang="en-US">
            <a:latin typeface="Neue Haas Grotesk Text Pro" panose="020B0504020202020204" pitchFamily="34" charset="0"/>
          </a:endParaRPr>
        </a:p>
      </dgm:t>
    </dgm:pt>
    <dgm:pt modelId="{A07E9B59-FA98-4CAF-B0C9-AB7F49857563}">
      <dgm:prSet/>
      <dgm:spPr>
        <a:solidFill>
          <a:srgbClr val="DFDDCE">
            <a:alpha val="90000"/>
          </a:srgbClr>
        </a:solidFill>
        <a:ln>
          <a:solidFill>
            <a:srgbClr val="DFDDCE">
              <a:alpha val="90000"/>
            </a:srgbClr>
          </a:solidFill>
        </a:ln>
      </dgm:spPr>
      <dgm:t>
        <a:bodyPr/>
        <a:lstStyle/>
        <a:p>
          <a:r>
            <a:rPr lang="en-US" dirty="0">
              <a:latin typeface="Neue Haas Grotesk Text Pro" panose="020B0504020202020204" pitchFamily="34" charset="0"/>
              <a:hlinkClick xmlns:r="http://schemas.openxmlformats.org/officeDocument/2006/relationships" r:id="rId1"/>
            </a:rPr>
            <a:t>Public service values </a:t>
          </a:r>
          <a:r>
            <a:rPr lang="en-US" dirty="0">
              <a:latin typeface="Neue Haas Grotesk Text Pro" panose="020B0504020202020204" pitchFamily="34" charset="0"/>
            </a:rPr>
            <a:t>reflected in the mission, governance, and curriculum </a:t>
          </a:r>
        </a:p>
      </dgm:t>
    </dgm:pt>
    <dgm:pt modelId="{1F5C83D7-A08A-42C2-9530-6A696947266E}" type="parTrans" cxnId="{4846B682-FF15-4CD5-9538-48365BF037D5}">
      <dgm:prSet/>
      <dgm:spPr/>
      <dgm:t>
        <a:bodyPr/>
        <a:lstStyle/>
        <a:p>
          <a:endParaRPr lang="en-US">
            <a:latin typeface="Neue Haas Grotesk Text Pro" panose="020B0504020202020204" pitchFamily="34" charset="0"/>
          </a:endParaRPr>
        </a:p>
      </dgm:t>
    </dgm:pt>
    <dgm:pt modelId="{F8A4B5F3-AF15-4137-B081-AC0D7AEBFFE5}" type="sibTrans" cxnId="{4846B682-FF15-4CD5-9538-48365BF037D5}">
      <dgm:prSet/>
      <dgm:spPr/>
      <dgm:t>
        <a:bodyPr/>
        <a:lstStyle/>
        <a:p>
          <a:endParaRPr lang="en-US">
            <a:latin typeface="Neue Haas Grotesk Text Pro" panose="020B0504020202020204" pitchFamily="34" charset="0"/>
          </a:endParaRPr>
        </a:p>
      </dgm:t>
    </dgm:pt>
    <dgm:pt modelId="{EFD38DE7-C97D-4B14-9B5F-4730584F20EB}">
      <dgm:prSet/>
      <dgm:spPr>
        <a:solidFill>
          <a:srgbClr val="50983E"/>
        </a:solidFill>
        <a:ln>
          <a:solidFill>
            <a:srgbClr val="609549"/>
          </a:solidFill>
        </a:ln>
      </dgm:spPr>
      <dgm:t>
        <a:bodyPr/>
        <a:lstStyle/>
        <a:p>
          <a:r>
            <a:rPr lang="en-US" dirty="0">
              <a:latin typeface="Neue Haas Grotesk Text Pro" panose="020B0504020202020204" pitchFamily="34" charset="0"/>
            </a:rPr>
            <a:t>Precondition 3: Primary Focus</a:t>
          </a:r>
        </a:p>
      </dgm:t>
    </dgm:pt>
    <dgm:pt modelId="{E193AB48-1AB8-43F9-9457-C5A874A42E51}" type="parTrans" cxnId="{B5B8D8FF-1ED4-4502-9E30-62E979B2A366}">
      <dgm:prSet/>
      <dgm:spPr/>
      <dgm:t>
        <a:bodyPr/>
        <a:lstStyle/>
        <a:p>
          <a:endParaRPr lang="en-US">
            <a:latin typeface="Neue Haas Grotesk Text Pro" panose="020B0504020202020204" pitchFamily="34" charset="0"/>
          </a:endParaRPr>
        </a:p>
      </dgm:t>
    </dgm:pt>
    <dgm:pt modelId="{9725637C-8794-4959-A6C3-900379711B95}" type="sibTrans" cxnId="{B5B8D8FF-1ED4-4502-9E30-62E979B2A366}">
      <dgm:prSet/>
      <dgm:spPr/>
      <dgm:t>
        <a:bodyPr/>
        <a:lstStyle/>
        <a:p>
          <a:endParaRPr lang="en-US">
            <a:latin typeface="Neue Haas Grotesk Text Pro" panose="020B0504020202020204" pitchFamily="34" charset="0"/>
          </a:endParaRPr>
        </a:p>
      </dgm:t>
    </dgm:pt>
    <dgm:pt modelId="{56DFBE9E-E4FD-4063-B809-67F2225F3F3C}">
      <dgm:prSet/>
      <dgm:spPr>
        <a:solidFill>
          <a:srgbClr val="D3DDCE">
            <a:alpha val="90000"/>
          </a:srgbClr>
        </a:solidFill>
        <a:ln>
          <a:solidFill>
            <a:srgbClr val="D3DDCE">
              <a:alpha val="90000"/>
            </a:srgbClr>
          </a:solidFill>
        </a:ln>
      </dgm:spPr>
      <dgm:t>
        <a:bodyPr/>
        <a:lstStyle/>
        <a:p>
          <a:r>
            <a:rPr lang="en-US" dirty="0">
              <a:latin typeface="Neue Haas Grotesk Text Pro" panose="020B0504020202020204" pitchFamily="34" charset="0"/>
            </a:rPr>
            <a:t>Students are prepared to be leaders, managers, and analysts in public service</a:t>
          </a:r>
        </a:p>
      </dgm:t>
    </dgm:pt>
    <dgm:pt modelId="{35D97F55-EAEC-411B-8688-821F901765B6}" type="parTrans" cxnId="{5400AB92-B3B0-4167-B3B8-74CBA3C13498}">
      <dgm:prSet/>
      <dgm:spPr/>
      <dgm:t>
        <a:bodyPr/>
        <a:lstStyle/>
        <a:p>
          <a:endParaRPr lang="en-US">
            <a:latin typeface="Neue Haas Grotesk Text Pro" panose="020B0504020202020204" pitchFamily="34" charset="0"/>
          </a:endParaRPr>
        </a:p>
      </dgm:t>
    </dgm:pt>
    <dgm:pt modelId="{6E270241-C41E-4AAF-973A-35C44F677A2B}" type="sibTrans" cxnId="{5400AB92-B3B0-4167-B3B8-74CBA3C13498}">
      <dgm:prSet/>
      <dgm:spPr/>
      <dgm:t>
        <a:bodyPr/>
        <a:lstStyle/>
        <a:p>
          <a:endParaRPr lang="en-US">
            <a:latin typeface="Neue Haas Grotesk Text Pro" panose="020B0504020202020204" pitchFamily="34" charset="0"/>
          </a:endParaRPr>
        </a:p>
      </dgm:t>
    </dgm:pt>
    <dgm:pt modelId="{CA33F313-C673-4E91-83E4-AA2205D435DC}">
      <dgm:prSet/>
      <dgm:spPr>
        <a:solidFill>
          <a:srgbClr val="3D9072"/>
        </a:solidFill>
        <a:ln>
          <a:solidFill>
            <a:srgbClr val="3D9072"/>
          </a:solidFill>
        </a:ln>
      </dgm:spPr>
      <dgm:t>
        <a:bodyPr/>
        <a:lstStyle/>
        <a:p>
          <a:r>
            <a:rPr lang="en-US" dirty="0">
              <a:latin typeface="Neue Haas Grotesk Text Pro" panose="020B0504020202020204" pitchFamily="34" charset="0"/>
            </a:rPr>
            <a:t>Precondition 4: Course of Study</a:t>
          </a:r>
        </a:p>
      </dgm:t>
    </dgm:pt>
    <dgm:pt modelId="{5972C134-82A0-45EC-88B1-5B7F2838E872}" type="parTrans" cxnId="{62DCDF12-CF19-4E53-8DC9-6198E9795AEB}">
      <dgm:prSet/>
      <dgm:spPr/>
      <dgm:t>
        <a:bodyPr/>
        <a:lstStyle/>
        <a:p>
          <a:endParaRPr lang="en-US">
            <a:latin typeface="Neue Haas Grotesk Text Pro" panose="020B0504020202020204" pitchFamily="34" charset="0"/>
          </a:endParaRPr>
        </a:p>
      </dgm:t>
    </dgm:pt>
    <dgm:pt modelId="{20BBC3F0-812B-4119-8C9B-48EBB4C763A4}" type="sibTrans" cxnId="{62DCDF12-CF19-4E53-8DC9-6198E9795AEB}">
      <dgm:prSet/>
      <dgm:spPr/>
      <dgm:t>
        <a:bodyPr/>
        <a:lstStyle/>
        <a:p>
          <a:endParaRPr lang="en-US">
            <a:latin typeface="Neue Haas Grotesk Text Pro" panose="020B0504020202020204" pitchFamily="34" charset="0"/>
          </a:endParaRPr>
        </a:p>
      </dgm:t>
    </dgm:pt>
    <dgm:pt modelId="{A5E49DC1-2C48-40F4-BEB1-D6AACCF953D2}">
      <dgm:prSet custT="1"/>
      <dgm:spPr>
        <a:solidFill>
          <a:srgbClr val="CEDBD5">
            <a:alpha val="89804"/>
          </a:srgbClr>
        </a:solidFill>
        <a:ln>
          <a:solidFill>
            <a:srgbClr val="CEDBD5">
              <a:alpha val="90000"/>
            </a:srgbClr>
          </a:solidFill>
        </a:ln>
      </dgm:spPr>
      <dgm:t>
        <a:bodyPr/>
        <a:lstStyle/>
        <a:p>
          <a:pPr>
            <a:lnSpc>
              <a:spcPct val="100000"/>
            </a:lnSpc>
          </a:pPr>
          <a:r>
            <a:rPr lang="en-US" sz="1400" dirty="0">
              <a:latin typeface="Neue Haas Grotesk Text Pro" panose="020B0504020202020204" pitchFamily="34" charset="0"/>
            </a:rPr>
            <a:t>A curriculum of at least </a:t>
          </a:r>
          <a:r>
            <a:rPr lang="en-US" sz="1400" dirty="0">
              <a:latin typeface="Neue Haas Grotesk Text Pro" panose="020B0504020202020204" pitchFamily="34" charset="0"/>
              <a:hlinkClick xmlns:r="http://schemas.openxmlformats.org/officeDocument/2006/relationships" r:id="rId2"/>
            </a:rPr>
            <a:t>36 credit hours</a:t>
          </a:r>
          <a:r>
            <a:rPr lang="en-US" sz="1400" dirty="0">
              <a:latin typeface="Neue Haas Grotesk Text Pro" panose="020B0504020202020204" pitchFamily="34" charset="0"/>
            </a:rPr>
            <a:t> (or its </a:t>
          </a:r>
          <a:r>
            <a:rPr lang="en-US" sz="1400" dirty="0">
              <a:latin typeface="Neue Haas Grotesk Text Pro" panose="020B0504020202020204" pitchFamily="34" charset="0"/>
              <a:hlinkClick xmlns:r="http://schemas.openxmlformats.org/officeDocument/2006/relationships" r:id="rId3"/>
            </a:rPr>
            <a:t>equivalent</a:t>
          </a:r>
          <a:r>
            <a:rPr lang="en-US" sz="1400" dirty="0">
              <a:latin typeface="Neue Haas Grotesk Text Pro" panose="020B0504020202020204" pitchFamily="34" charset="0"/>
            </a:rPr>
            <a:t>) that provides extensive opportunities for student and faculty interaction, collaboration, and to build interpersonal and communication skills</a:t>
          </a:r>
        </a:p>
      </dgm:t>
    </dgm:pt>
    <dgm:pt modelId="{67D3BDF5-8631-4CB1-A937-62A90A7DE5A8}" type="parTrans" cxnId="{0768E281-A5D5-4446-9C32-1B8FF4FC51DE}">
      <dgm:prSet/>
      <dgm:spPr/>
      <dgm:t>
        <a:bodyPr/>
        <a:lstStyle/>
        <a:p>
          <a:endParaRPr lang="en-US">
            <a:latin typeface="Neue Haas Grotesk Text Pro" panose="020B0504020202020204" pitchFamily="34" charset="0"/>
          </a:endParaRPr>
        </a:p>
      </dgm:t>
    </dgm:pt>
    <dgm:pt modelId="{2E7E14DF-3E05-4496-9906-B69C37845C6F}" type="sibTrans" cxnId="{0768E281-A5D5-4446-9C32-1B8FF4FC51DE}">
      <dgm:prSet/>
      <dgm:spPr/>
      <dgm:t>
        <a:bodyPr/>
        <a:lstStyle/>
        <a:p>
          <a:endParaRPr lang="en-US">
            <a:latin typeface="Neue Haas Grotesk Text Pro" panose="020B0504020202020204" pitchFamily="34" charset="0"/>
          </a:endParaRPr>
        </a:p>
      </dgm:t>
    </dgm:pt>
    <dgm:pt modelId="{4BDE64C6-D550-4C7B-9FCA-A8F5A632731E}" type="pres">
      <dgm:prSet presAssocID="{89A5BAD6-ECD5-46B5-9817-C0E71BCFC240}" presName="Name0" presStyleCnt="0">
        <dgm:presLayoutVars>
          <dgm:dir/>
          <dgm:animLvl val="lvl"/>
          <dgm:resizeHandles val="exact"/>
        </dgm:presLayoutVars>
      </dgm:prSet>
      <dgm:spPr/>
    </dgm:pt>
    <dgm:pt modelId="{38AF174D-D65A-4EAF-83AE-FCED59B42573}" type="pres">
      <dgm:prSet presAssocID="{F3A36A07-8449-4AE5-9661-0B720A3DA153}" presName="linNode" presStyleCnt="0"/>
      <dgm:spPr/>
    </dgm:pt>
    <dgm:pt modelId="{525DA415-E1DE-436B-B331-A03BE888049D}" type="pres">
      <dgm:prSet presAssocID="{F3A36A07-8449-4AE5-9661-0B720A3DA153}" presName="parentText" presStyleLbl="alignNode1" presStyleIdx="0" presStyleCnt="4">
        <dgm:presLayoutVars>
          <dgm:chMax val="1"/>
          <dgm:bulletEnabled/>
        </dgm:presLayoutVars>
      </dgm:prSet>
      <dgm:spPr/>
    </dgm:pt>
    <dgm:pt modelId="{D1404616-1BC7-4789-8B64-B6C3F5283A8C}" type="pres">
      <dgm:prSet presAssocID="{F3A36A07-8449-4AE5-9661-0B720A3DA153}" presName="descendantText" presStyleLbl="alignAccFollowNode1" presStyleIdx="0" presStyleCnt="4">
        <dgm:presLayoutVars>
          <dgm:bulletEnabled/>
        </dgm:presLayoutVars>
      </dgm:prSet>
      <dgm:spPr/>
    </dgm:pt>
    <dgm:pt modelId="{642A43FA-2BD6-4330-BC21-B14C74F4452E}" type="pres">
      <dgm:prSet presAssocID="{0D328ED7-08D1-43B1-B680-6F0B8847F446}" presName="sp" presStyleCnt="0"/>
      <dgm:spPr/>
    </dgm:pt>
    <dgm:pt modelId="{D0C1E19F-A68E-47B2-ACB0-F9C8CA35B923}" type="pres">
      <dgm:prSet presAssocID="{8A4790ED-1CA7-4880-928B-490EC87CFA4C}" presName="linNode" presStyleCnt="0"/>
      <dgm:spPr/>
    </dgm:pt>
    <dgm:pt modelId="{31F1C291-20FA-4467-AC94-00D9D97916A8}" type="pres">
      <dgm:prSet presAssocID="{8A4790ED-1CA7-4880-928B-490EC87CFA4C}" presName="parentText" presStyleLbl="alignNode1" presStyleIdx="1" presStyleCnt="4">
        <dgm:presLayoutVars>
          <dgm:chMax val="1"/>
          <dgm:bulletEnabled/>
        </dgm:presLayoutVars>
      </dgm:prSet>
      <dgm:spPr/>
    </dgm:pt>
    <dgm:pt modelId="{50E3E955-91D5-471A-B440-B33B143CA71B}" type="pres">
      <dgm:prSet presAssocID="{8A4790ED-1CA7-4880-928B-490EC87CFA4C}" presName="descendantText" presStyleLbl="alignAccFollowNode1" presStyleIdx="1" presStyleCnt="4">
        <dgm:presLayoutVars>
          <dgm:bulletEnabled/>
        </dgm:presLayoutVars>
      </dgm:prSet>
      <dgm:spPr/>
    </dgm:pt>
    <dgm:pt modelId="{F3AB9745-E49F-457F-9E20-11B9F924621E}" type="pres">
      <dgm:prSet presAssocID="{1573F186-5964-4BFB-8C28-5CE9E2D7DBD4}" presName="sp" presStyleCnt="0"/>
      <dgm:spPr/>
    </dgm:pt>
    <dgm:pt modelId="{1483063C-C1BD-4FCC-8DC6-ECF28921CE5B}" type="pres">
      <dgm:prSet presAssocID="{EFD38DE7-C97D-4B14-9B5F-4730584F20EB}" presName="linNode" presStyleCnt="0"/>
      <dgm:spPr/>
    </dgm:pt>
    <dgm:pt modelId="{52237512-2B36-4C8E-99BD-A7268017DADD}" type="pres">
      <dgm:prSet presAssocID="{EFD38DE7-C97D-4B14-9B5F-4730584F20EB}" presName="parentText" presStyleLbl="alignNode1" presStyleIdx="2" presStyleCnt="4">
        <dgm:presLayoutVars>
          <dgm:chMax val="1"/>
          <dgm:bulletEnabled/>
        </dgm:presLayoutVars>
      </dgm:prSet>
      <dgm:spPr/>
    </dgm:pt>
    <dgm:pt modelId="{D3EC643B-B343-45B9-B909-BE632CD9FBC5}" type="pres">
      <dgm:prSet presAssocID="{EFD38DE7-C97D-4B14-9B5F-4730584F20EB}" presName="descendantText" presStyleLbl="alignAccFollowNode1" presStyleIdx="2" presStyleCnt="4">
        <dgm:presLayoutVars>
          <dgm:bulletEnabled/>
        </dgm:presLayoutVars>
      </dgm:prSet>
      <dgm:spPr/>
    </dgm:pt>
    <dgm:pt modelId="{27CA46D2-5F39-43D2-B7E9-CB9265189A06}" type="pres">
      <dgm:prSet presAssocID="{9725637C-8794-4959-A6C3-900379711B95}" presName="sp" presStyleCnt="0"/>
      <dgm:spPr/>
    </dgm:pt>
    <dgm:pt modelId="{4401E7F6-4F31-4675-9787-3870344654A2}" type="pres">
      <dgm:prSet presAssocID="{CA33F313-C673-4E91-83E4-AA2205D435DC}" presName="linNode" presStyleCnt="0"/>
      <dgm:spPr/>
    </dgm:pt>
    <dgm:pt modelId="{86EFE487-6D94-4C78-B083-BA9DA1E6A76B}" type="pres">
      <dgm:prSet presAssocID="{CA33F313-C673-4E91-83E4-AA2205D435DC}" presName="parentText" presStyleLbl="alignNode1" presStyleIdx="3" presStyleCnt="4">
        <dgm:presLayoutVars>
          <dgm:chMax val="1"/>
          <dgm:bulletEnabled/>
        </dgm:presLayoutVars>
      </dgm:prSet>
      <dgm:spPr/>
    </dgm:pt>
    <dgm:pt modelId="{80B8CFF7-31F2-41A2-A992-A628948363CE}" type="pres">
      <dgm:prSet presAssocID="{CA33F313-C673-4E91-83E4-AA2205D435DC}" presName="descendantText" presStyleLbl="alignAccFollowNode1" presStyleIdx="3" presStyleCnt="4">
        <dgm:presLayoutVars>
          <dgm:bulletEnabled/>
        </dgm:presLayoutVars>
      </dgm:prSet>
      <dgm:spPr/>
    </dgm:pt>
  </dgm:ptLst>
  <dgm:cxnLst>
    <dgm:cxn modelId="{62DCDF12-CF19-4E53-8DC9-6198E9795AEB}" srcId="{89A5BAD6-ECD5-46B5-9817-C0E71BCFC240}" destId="{CA33F313-C673-4E91-83E4-AA2205D435DC}" srcOrd="3" destOrd="0" parTransId="{5972C134-82A0-45EC-88B1-5B7F2838E872}" sibTransId="{20BBC3F0-812B-4119-8C9B-48EBB4C763A4}"/>
    <dgm:cxn modelId="{804FCD37-E6DB-4E77-90BA-DF95E8ACAAB0}" type="presOf" srcId="{CA33F313-C673-4E91-83E4-AA2205D435DC}" destId="{86EFE487-6D94-4C78-B083-BA9DA1E6A76B}" srcOrd="0" destOrd="0" presId="urn:microsoft.com/office/officeart/2016/7/layout/VerticalSolidActionList"/>
    <dgm:cxn modelId="{1C1C905D-0E27-4A43-9A97-E82D12AAF5A1}" srcId="{89A5BAD6-ECD5-46B5-9817-C0E71BCFC240}" destId="{8A4790ED-1CA7-4880-928B-490EC87CFA4C}" srcOrd="1" destOrd="0" parTransId="{3D726B2A-B155-417C-A5C8-F839CC36C21D}" sibTransId="{1573F186-5964-4BFB-8C28-5CE9E2D7DBD4}"/>
    <dgm:cxn modelId="{B370524D-A5CB-43FE-840C-7194BC55CE0C}" type="presOf" srcId="{89A5BAD6-ECD5-46B5-9817-C0E71BCFC240}" destId="{4BDE64C6-D550-4C7B-9FCA-A8F5A632731E}" srcOrd="0" destOrd="0" presId="urn:microsoft.com/office/officeart/2016/7/layout/VerticalSolidActionList"/>
    <dgm:cxn modelId="{4FFFE777-7FC6-411F-8668-3635CCFCAFDE}" type="presOf" srcId="{8A4790ED-1CA7-4880-928B-490EC87CFA4C}" destId="{31F1C291-20FA-4467-AC94-00D9D97916A8}" srcOrd="0" destOrd="0" presId="urn:microsoft.com/office/officeart/2016/7/layout/VerticalSolidActionList"/>
    <dgm:cxn modelId="{4D2E4F78-F137-4C1A-AC94-F948BFE814F0}" srcId="{89A5BAD6-ECD5-46B5-9817-C0E71BCFC240}" destId="{F3A36A07-8449-4AE5-9661-0B720A3DA153}" srcOrd="0" destOrd="0" parTransId="{830CEA5A-2843-4647-8C17-64307BE2E072}" sibTransId="{0D328ED7-08D1-43B1-B680-6F0B8847F446}"/>
    <dgm:cxn modelId="{0768E281-A5D5-4446-9C32-1B8FF4FC51DE}" srcId="{CA33F313-C673-4E91-83E4-AA2205D435DC}" destId="{A5E49DC1-2C48-40F4-BEB1-D6AACCF953D2}" srcOrd="0" destOrd="0" parTransId="{67D3BDF5-8631-4CB1-A937-62A90A7DE5A8}" sibTransId="{2E7E14DF-3E05-4496-9906-B69C37845C6F}"/>
    <dgm:cxn modelId="{4846B682-FF15-4CD5-9538-48365BF037D5}" srcId="{8A4790ED-1CA7-4880-928B-490EC87CFA4C}" destId="{A07E9B59-FA98-4CAF-B0C9-AB7F49857563}" srcOrd="0" destOrd="0" parTransId="{1F5C83D7-A08A-42C2-9530-6A696947266E}" sibTransId="{F8A4B5F3-AF15-4137-B081-AC0D7AEBFFE5}"/>
    <dgm:cxn modelId="{5400AB92-B3B0-4167-B3B8-74CBA3C13498}" srcId="{EFD38DE7-C97D-4B14-9B5F-4730584F20EB}" destId="{56DFBE9E-E4FD-4063-B809-67F2225F3F3C}" srcOrd="0" destOrd="0" parTransId="{35D97F55-EAEC-411B-8688-821F901765B6}" sibTransId="{6E270241-C41E-4AAF-973A-35C44F677A2B}"/>
    <dgm:cxn modelId="{616E859B-B411-4BB5-9D9E-2875FDF21A19}" type="presOf" srcId="{EFD38DE7-C97D-4B14-9B5F-4730584F20EB}" destId="{52237512-2B36-4C8E-99BD-A7268017DADD}" srcOrd="0" destOrd="0" presId="urn:microsoft.com/office/officeart/2016/7/layout/VerticalSolidActionList"/>
    <dgm:cxn modelId="{5F88E8A1-ECD7-4589-B2FC-94870A899778}" type="presOf" srcId="{A07E9B59-FA98-4CAF-B0C9-AB7F49857563}" destId="{50E3E955-91D5-471A-B440-B33B143CA71B}" srcOrd="0" destOrd="0" presId="urn:microsoft.com/office/officeart/2016/7/layout/VerticalSolidActionList"/>
    <dgm:cxn modelId="{DD21BBAB-F782-41C6-A4BC-23C37B28A8C8}" type="presOf" srcId="{56DFBE9E-E4FD-4063-B809-67F2225F3F3C}" destId="{D3EC643B-B343-45B9-B909-BE632CD9FBC5}" srcOrd="0" destOrd="0" presId="urn:microsoft.com/office/officeart/2016/7/layout/VerticalSolidActionList"/>
    <dgm:cxn modelId="{DB2915C3-C49E-4943-A27A-DC78DB246480}" srcId="{F3A36A07-8449-4AE5-9661-0B720A3DA153}" destId="{8E7F6939-CC14-409A-BFFA-B2C5462AE407}" srcOrd="0" destOrd="0" parTransId="{84F996F1-3880-474E-B322-2F6F2755D1C8}" sibTransId="{DCA569F3-A1B1-49F7-98C8-608ADEAF6AEE}"/>
    <dgm:cxn modelId="{FF1952D1-EBFD-4892-ABF7-70BB91E82A1A}" type="presOf" srcId="{F3A36A07-8449-4AE5-9661-0B720A3DA153}" destId="{525DA415-E1DE-436B-B331-A03BE888049D}" srcOrd="0" destOrd="0" presId="urn:microsoft.com/office/officeart/2016/7/layout/VerticalSolidActionList"/>
    <dgm:cxn modelId="{E71E29DC-7629-431A-9285-ECC19B4F1BF2}" type="presOf" srcId="{A5E49DC1-2C48-40F4-BEB1-D6AACCF953D2}" destId="{80B8CFF7-31F2-41A2-A992-A628948363CE}" srcOrd="0" destOrd="0" presId="urn:microsoft.com/office/officeart/2016/7/layout/VerticalSolidActionList"/>
    <dgm:cxn modelId="{23DE25E6-83BD-488F-9CAE-E204F8848A8C}" type="presOf" srcId="{8E7F6939-CC14-409A-BFFA-B2C5462AE407}" destId="{D1404616-1BC7-4789-8B64-B6C3F5283A8C}" srcOrd="0" destOrd="0" presId="urn:microsoft.com/office/officeart/2016/7/layout/VerticalSolidActionList"/>
    <dgm:cxn modelId="{B5B8D8FF-1ED4-4502-9E30-62E979B2A366}" srcId="{89A5BAD6-ECD5-46B5-9817-C0E71BCFC240}" destId="{EFD38DE7-C97D-4B14-9B5F-4730584F20EB}" srcOrd="2" destOrd="0" parTransId="{E193AB48-1AB8-43F9-9457-C5A874A42E51}" sibTransId="{9725637C-8794-4959-A6C3-900379711B95}"/>
    <dgm:cxn modelId="{14ADC82F-57CE-4A40-A612-C74129B95BD0}" type="presParOf" srcId="{4BDE64C6-D550-4C7B-9FCA-A8F5A632731E}" destId="{38AF174D-D65A-4EAF-83AE-FCED59B42573}" srcOrd="0" destOrd="0" presId="urn:microsoft.com/office/officeart/2016/7/layout/VerticalSolidActionList"/>
    <dgm:cxn modelId="{600EAE87-FD8D-4FAD-9510-3340AFFD1989}" type="presParOf" srcId="{38AF174D-D65A-4EAF-83AE-FCED59B42573}" destId="{525DA415-E1DE-436B-B331-A03BE888049D}" srcOrd="0" destOrd="0" presId="urn:microsoft.com/office/officeart/2016/7/layout/VerticalSolidActionList"/>
    <dgm:cxn modelId="{BE77E725-AF91-4142-BD6B-3BCB257A8C68}" type="presParOf" srcId="{38AF174D-D65A-4EAF-83AE-FCED59B42573}" destId="{D1404616-1BC7-4789-8B64-B6C3F5283A8C}" srcOrd="1" destOrd="0" presId="urn:microsoft.com/office/officeart/2016/7/layout/VerticalSolidActionList"/>
    <dgm:cxn modelId="{5259A967-12F2-459C-9FCC-522C8DB56B16}" type="presParOf" srcId="{4BDE64C6-D550-4C7B-9FCA-A8F5A632731E}" destId="{642A43FA-2BD6-4330-BC21-B14C74F4452E}" srcOrd="1" destOrd="0" presId="urn:microsoft.com/office/officeart/2016/7/layout/VerticalSolidActionList"/>
    <dgm:cxn modelId="{060CDB17-1E10-4F33-98ED-7CCA2DFEFFD1}" type="presParOf" srcId="{4BDE64C6-D550-4C7B-9FCA-A8F5A632731E}" destId="{D0C1E19F-A68E-47B2-ACB0-F9C8CA35B923}" srcOrd="2" destOrd="0" presId="urn:microsoft.com/office/officeart/2016/7/layout/VerticalSolidActionList"/>
    <dgm:cxn modelId="{D0C87E49-7738-419E-B46E-CC3AC3454D3E}" type="presParOf" srcId="{D0C1E19F-A68E-47B2-ACB0-F9C8CA35B923}" destId="{31F1C291-20FA-4467-AC94-00D9D97916A8}" srcOrd="0" destOrd="0" presId="urn:microsoft.com/office/officeart/2016/7/layout/VerticalSolidActionList"/>
    <dgm:cxn modelId="{B65B833D-F647-4D6B-B2EA-3F2A325A124B}" type="presParOf" srcId="{D0C1E19F-A68E-47B2-ACB0-F9C8CA35B923}" destId="{50E3E955-91D5-471A-B440-B33B143CA71B}" srcOrd="1" destOrd="0" presId="urn:microsoft.com/office/officeart/2016/7/layout/VerticalSolidActionList"/>
    <dgm:cxn modelId="{0D15CFB0-2BCC-4364-BA49-991BE1F2E710}" type="presParOf" srcId="{4BDE64C6-D550-4C7B-9FCA-A8F5A632731E}" destId="{F3AB9745-E49F-457F-9E20-11B9F924621E}" srcOrd="3" destOrd="0" presId="urn:microsoft.com/office/officeart/2016/7/layout/VerticalSolidActionList"/>
    <dgm:cxn modelId="{CA7B6EA9-19FA-4D5C-BA4F-7C1A46E718E3}" type="presParOf" srcId="{4BDE64C6-D550-4C7B-9FCA-A8F5A632731E}" destId="{1483063C-C1BD-4FCC-8DC6-ECF28921CE5B}" srcOrd="4" destOrd="0" presId="urn:microsoft.com/office/officeart/2016/7/layout/VerticalSolidActionList"/>
    <dgm:cxn modelId="{688649E1-31F8-4533-9643-CD81E6133C02}" type="presParOf" srcId="{1483063C-C1BD-4FCC-8DC6-ECF28921CE5B}" destId="{52237512-2B36-4C8E-99BD-A7268017DADD}" srcOrd="0" destOrd="0" presId="urn:microsoft.com/office/officeart/2016/7/layout/VerticalSolidActionList"/>
    <dgm:cxn modelId="{CC3029D3-2882-4AD5-AA25-54C4D2575207}" type="presParOf" srcId="{1483063C-C1BD-4FCC-8DC6-ECF28921CE5B}" destId="{D3EC643B-B343-45B9-B909-BE632CD9FBC5}" srcOrd="1" destOrd="0" presId="urn:microsoft.com/office/officeart/2016/7/layout/VerticalSolidActionList"/>
    <dgm:cxn modelId="{10E0786D-93CC-4838-AD8B-64CF6509D094}" type="presParOf" srcId="{4BDE64C6-D550-4C7B-9FCA-A8F5A632731E}" destId="{27CA46D2-5F39-43D2-B7E9-CB9265189A06}" srcOrd="5" destOrd="0" presId="urn:microsoft.com/office/officeart/2016/7/layout/VerticalSolidActionList"/>
    <dgm:cxn modelId="{D14399B7-E2BB-4393-9ED9-D860A64B4401}" type="presParOf" srcId="{4BDE64C6-D550-4C7B-9FCA-A8F5A632731E}" destId="{4401E7F6-4F31-4675-9787-3870344654A2}" srcOrd="6" destOrd="0" presId="urn:microsoft.com/office/officeart/2016/7/layout/VerticalSolidActionList"/>
    <dgm:cxn modelId="{8C4AB669-0093-4792-AE70-837EFBFDFBEE}" type="presParOf" srcId="{4401E7F6-4F31-4675-9787-3870344654A2}" destId="{86EFE487-6D94-4C78-B083-BA9DA1E6A76B}" srcOrd="0" destOrd="0" presId="urn:microsoft.com/office/officeart/2016/7/layout/VerticalSolidActionList"/>
    <dgm:cxn modelId="{A01826A4-E163-4A84-AE25-AC660352AC43}" type="presParOf" srcId="{4401E7F6-4F31-4675-9787-3870344654A2}" destId="{80B8CFF7-31F2-41A2-A992-A628948363CE}"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DE7AC8-D9F9-46B8-88A0-0635C1D59E9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05C8EEC9-41B9-40D3-A264-DB1113E5BF89}">
      <dgm:prSet/>
      <dgm:spPr>
        <a:solidFill>
          <a:srgbClr val="50983E"/>
        </a:solidFill>
      </dgm:spPr>
      <dgm:t>
        <a:bodyPr/>
        <a:lstStyle/>
        <a:p>
          <a:r>
            <a:rPr lang="en-US" dirty="0">
              <a:latin typeface="Neue Haas Grotesk Text Pro" panose="020B0504020202020204" pitchFamily="34" charset="0"/>
            </a:rPr>
            <a:t>April 15</a:t>
          </a:r>
        </a:p>
      </dgm:t>
    </dgm:pt>
    <dgm:pt modelId="{67F9FB06-357C-478D-9A64-5C70EC914FB7}" type="parTrans" cxnId="{3720BDA1-C84C-41DD-A4DA-7CAB0EC261C8}">
      <dgm:prSet/>
      <dgm:spPr/>
      <dgm:t>
        <a:bodyPr/>
        <a:lstStyle/>
        <a:p>
          <a:endParaRPr lang="en-US">
            <a:latin typeface="Neue Haas Grotesk Text Pro" panose="020B0504020202020204" pitchFamily="34" charset="0"/>
          </a:endParaRPr>
        </a:p>
      </dgm:t>
    </dgm:pt>
    <dgm:pt modelId="{2B23C164-A674-4ACA-8B48-8B4028F132D1}" type="sibTrans" cxnId="{3720BDA1-C84C-41DD-A4DA-7CAB0EC261C8}">
      <dgm:prSet/>
      <dgm:spPr>
        <a:solidFill>
          <a:srgbClr val="D3DDCE"/>
        </a:solidFill>
      </dgm:spPr>
      <dgm:t>
        <a:bodyPr/>
        <a:lstStyle/>
        <a:p>
          <a:endParaRPr lang="en-US">
            <a:latin typeface="Neue Haas Grotesk Text Pro" panose="020B0504020202020204" pitchFamily="34" charset="0"/>
          </a:endParaRPr>
        </a:p>
      </dgm:t>
    </dgm:pt>
    <dgm:pt modelId="{8DC78875-60E8-41DF-85AC-B9E819FB5878}">
      <dgm:prSet/>
      <dgm:spPr>
        <a:solidFill>
          <a:srgbClr val="50983E"/>
        </a:solidFill>
      </dgm:spPr>
      <dgm:t>
        <a:bodyPr/>
        <a:lstStyle/>
        <a:p>
          <a:r>
            <a:rPr lang="en-US" dirty="0">
              <a:latin typeface="Neue Haas Grotesk Text Pro" panose="020B0504020202020204" pitchFamily="34" charset="0"/>
            </a:rPr>
            <a:t>May</a:t>
          </a:r>
        </a:p>
      </dgm:t>
    </dgm:pt>
    <dgm:pt modelId="{55CD241E-97CA-4CB2-9979-49F8F7BFA547}" type="parTrans" cxnId="{109378A9-195C-46D3-A2A1-DF70005AA442}">
      <dgm:prSet/>
      <dgm:spPr/>
      <dgm:t>
        <a:bodyPr/>
        <a:lstStyle/>
        <a:p>
          <a:endParaRPr lang="en-US">
            <a:latin typeface="Neue Haas Grotesk Text Pro" panose="020B0504020202020204" pitchFamily="34" charset="0"/>
          </a:endParaRPr>
        </a:p>
      </dgm:t>
    </dgm:pt>
    <dgm:pt modelId="{7C95916A-C3EE-4203-B9B5-423A6415C456}" type="sibTrans" cxnId="{109378A9-195C-46D3-A2A1-DF70005AA442}">
      <dgm:prSet/>
      <dgm:spPr>
        <a:solidFill>
          <a:srgbClr val="D3DDCE"/>
        </a:solidFill>
      </dgm:spPr>
      <dgm:t>
        <a:bodyPr/>
        <a:lstStyle/>
        <a:p>
          <a:endParaRPr lang="en-US">
            <a:latin typeface="Neue Haas Grotesk Text Pro" panose="020B0504020202020204" pitchFamily="34" charset="0"/>
          </a:endParaRPr>
        </a:p>
      </dgm:t>
    </dgm:pt>
    <dgm:pt modelId="{069F38C7-EB42-47E1-9099-5F93152546C6}">
      <dgm:prSet/>
      <dgm:spPr>
        <a:solidFill>
          <a:srgbClr val="50983E"/>
        </a:solidFill>
      </dgm:spPr>
      <dgm:t>
        <a:bodyPr/>
        <a:lstStyle/>
        <a:p>
          <a:r>
            <a:rPr lang="en-US" dirty="0">
              <a:latin typeface="Neue Haas Grotesk Text Pro" panose="020B0504020202020204" pitchFamily="34" charset="0"/>
            </a:rPr>
            <a:t>June</a:t>
          </a:r>
        </a:p>
      </dgm:t>
    </dgm:pt>
    <dgm:pt modelId="{9843549F-D198-48BB-811E-8FB7E627D42F}" type="parTrans" cxnId="{42C139D3-8450-44ED-8B5E-38359EAD6C63}">
      <dgm:prSet/>
      <dgm:spPr/>
      <dgm:t>
        <a:bodyPr/>
        <a:lstStyle/>
        <a:p>
          <a:endParaRPr lang="en-US">
            <a:latin typeface="Neue Haas Grotesk Text Pro" panose="020B0504020202020204" pitchFamily="34" charset="0"/>
          </a:endParaRPr>
        </a:p>
      </dgm:t>
    </dgm:pt>
    <dgm:pt modelId="{5F7C946C-669E-4F80-A0C8-5BE11D897CD0}" type="sibTrans" cxnId="{42C139D3-8450-44ED-8B5E-38359EAD6C63}">
      <dgm:prSet/>
      <dgm:spPr>
        <a:solidFill>
          <a:srgbClr val="D3DDCE"/>
        </a:solidFill>
      </dgm:spPr>
      <dgm:t>
        <a:bodyPr/>
        <a:lstStyle/>
        <a:p>
          <a:endParaRPr lang="en-US">
            <a:latin typeface="Neue Haas Grotesk Text Pro" panose="020B0504020202020204" pitchFamily="34" charset="0"/>
          </a:endParaRPr>
        </a:p>
      </dgm:t>
    </dgm:pt>
    <dgm:pt modelId="{CF6A0D6F-7C18-4295-990D-E8785EDE9248}">
      <dgm:prSet/>
      <dgm:spPr>
        <a:solidFill>
          <a:srgbClr val="50983E"/>
        </a:solidFill>
      </dgm:spPr>
      <dgm:t>
        <a:bodyPr/>
        <a:lstStyle/>
        <a:p>
          <a:r>
            <a:rPr lang="en-US" dirty="0">
              <a:latin typeface="Neue Haas Grotesk Text Pro" panose="020B0504020202020204" pitchFamily="34" charset="0"/>
            </a:rPr>
            <a:t>July</a:t>
          </a:r>
        </a:p>
      </dgm:t>
    </dgm:pt>
    <dgm:pt modelId="{7E999C88-DB95-49FA-B2D8-C8E1D32417A9}" type="parTrans" cxnId="{974D6FD4-8C1A-455F-A8AE-F2D7FD8FA348}">
      <dgm:prSet/>
      <dgm:spPr/>
      <dgm:t>
        <a:bodyPr/>
        <a:lstStyle/>
        <a:p>
          <a:endParaRPr lang="en-US">
            <a:latin typeface="Neue Haas Grotesk Text Pro" panose="020B0504020202020204" pitchFamily="34" charset="0"/>
          </a:endParaRPr>
        </a:p>
      </dgm:t>
    </dgm:pt>
    <dgm:pt modelId="{9B1D419E-9F36-443F-A110-4E93C3E39498}" type="sibTrans" cxnId="{974D6FD4-8C1A-455F-A8AE-F2D7FD8FA348}">
      <dgm:prSet/>
      <dgm:spPr/>
      <dgm:t>
        <a:bodyPr/>
        <a:lstStyle/>
        <a:p>
          <a:endParaRPr lang="en-US">
            <a:latin typeface="Neue Haas Grotesk Text Pro" panose="020B0504020202020204" pitchFamily="34" charset="0"/>
          </a:endParaRPr>
        </a:p>
      </dgm:t>
    </dgm:pt>
    <dgm:pt modelId="{30845D06-0B2C-4198-91AF-CAA90775FA66}">
      <dgm:prSet/>
      <dgm:spPr>
        <a:ln>
          <a:solidFill>
            <a:srgbClr val="50983E"/>
          </a:solidFill>
        </a:ln>
      </dgm:spPr>
      <dgm:t>
        <a:bodyPr/>
        <a:lstStyle/>
        <a:p>
          <a:pPr marL="0" indent="0">
            <a:buNone/>
          </a:pPr>
          <a:r>
            <a:rPr lang="en-US" dirty="0">
              <a:latin typeface="Neue Haas Grotesk Text Pro" panose="020B0504020202020204" pitchFamily="34" charset="0"/>
            </a:rPr>
            <a:t>Submit Application</a:t>
          </a:r>
        </a:p>
      </dgm:t>
    </dgm:pt>
    <dgm:pt modelId="{E9F45761-A9F5-4705-BD52-CB62DADF5F38}" type="parTrans" cxnId="{C07D245C-C46C-4002-A0E6-F3E2FB6B6707}">
      <dgm:prSet/>
      <dgm:spPr/>
      <dgm:t>
        <a:bodyPr/>
        <a:lstStyle/>
        <a:p>
          <a:endParaRPr lang="en-US">
            <a:latin typeface="Neue Haas Grotesk Text Pro" panose="020B0504020202020204" pitchFamily="34" charset="0"/>
          </a:endParaRPr>
        </a:p>
      </dgm:t>
    </dgm:pt>
    <dgm:pt modelId="{214D7B70-5EBD-46B0-9ED4-8916F9433592}" type="sibTrans" cxnId="{C07D245C-C46C-4002-A0E6-F3E2FB6B6707}">
      <dgm:prSet/>
      <dgm:spPr/>
      <dgm:t>
        <a:bodyPr/>
        <a:lstStyle/>
        <a:p>
          <a:endParaRPr lang="en-US">
            <a:latin typeface="Neue Haas Grotesk Text Pro" panose="020B0504020202020204" pitchFamily="34" charset="0"/>
          </a:endParaRPr>
        </a:p>
      </dgm:t>
    </dgm:pt>
    <dgm:pt modelId="{31F6D270-1D16-47BE-9D0C-20FBB8875285}">
      <dgm:prSet/>
      <dgm:spPr>
        <a:ln>
          <a:solidFill>
            <a:srgbClr val="50983E"/>
          </a:solidFill>
        </a:ln>
      </dgm:spPr>
      <dgm:t>
        <a:bodyPr/>
        <a:lstStyle/>
        <a:p>
          <a:pPr marL="0" indent="0">
            <a:buNone/>
          </a:pPr>
          <a:r>
            <a:rPr lang="en-US" dirty="0">
              <a:latin typeface="Neue Haas Grotesk Text Pro" panose="020B0504020202020204" pitchFamily="34" charset="0"/>
            </a:rPr>
            <a:t>Eligibility Committee Review</a:t>
          </a:r>
        </a:p>
      </dgm:t>
    </dgm:pt>
    <dgm:pt modelId="{468388B4-B6E6-46BF-84B0-864202F3B2B3}" type="parTrans" cxnId="{DC7FAB9F-17F2-4EE4-89DF-7841F41D0B04}">
      <dgm:prSet/>
      <dgm:spPr/>
      <dgm:t>
        <a:bodyPr/>
        <a:lstStyle/>
        <a:p>
          <a:endParaRPr lang="en-US">
            <a:latin typeface="Neue Haas Grotesk Text Pro" panose="020B0504020202020204" pitchFamily="34" charset="0"/>
          </a:endParaRPr>
        </a:p>
      </dgm:t>
    </dgm:pt>
    <dgm:pt modelId="{6EEB0835-8684-47DA-B271-96B4B2D7A2B4}" type="sibTrans" cxnId="{DC7FAB9F-17F2-4EE4-89DF-7841F41D0B04}">
      <dgm:prSet/>
      <dgm:spPr/>
      <dgm:t>
        <a:bodyPr/>
        <a:lstStyle/>
        <a:p>
          <a:endParaRPr lang="en-US">
            <a:latin typeface="Neue Haas Grotesk Text Pro" panose="020B0504020202020204" pitchFamily="34" charset="0"/>
          </a:endParaRPr>
        </a:p>
      </dgm:t>
    </dgm:pt>
    <dgm:pt modelId="{C1D15221-5523-4FCE-8696-F96D20516989}">
      <dgm:prSet/>
      <dgm:spPr>
        <a:ln>
          <a:solidFill>
            <a:srgbClr val="50983E"/>
          </a:solidFill>
        </a:ln>
      </dgm:spPr>
      <dgm:t>
        <a:bodyPr/>
        <a:lstStyle/>
        <a:p>
          <a:pPr marL="0" indent="0">
            <a:buNone/>
          </a:pPr>
          <a:r>
            <a:rPr lang="en-US" dirty="0">
              <a:latin typeface="Neue Haas Grotesk Text Pro" panose="020B0504020202020204" pitchFamily="34" charset="0"/>
            </a:rPr>
            <a:t>COPRA Review</a:t>
          </a:r>
        </a:p>
      </dgm:t>
    </dgm:pt>
    <dgm:pt modelId="{CD25FE7F-DC49-4782-9750-E12300029B9E}" type="parTrans" cxnId="{2C5AC0E4-D111-4747-9B14-28DFB0E7D7D0}">
      <dgm:prSet/>
      <dgm:spPr/>
      <dgm:t>
        <a:bodyPr/>
        <a:lstStyle/>
        <a:p>
          <a:endParaRPr lang="en-US">
            <a:latin typeface="Neue Haas Grotesk Text Pro" panose="020B0504020202020204" pitchFamily="34" charset="0"/>
          </a:endParaRPr>
        </a:p>
      </dgm:t>
    </dgm:pt>
    <dgm:pt modelId="{38762308-51B6-4AE0-9EFD-C6BA6A439B32}" type="sibTrans" cxnId="{2C5AC0E4-D111-4747-9B14-28DFB0E7D7D0}">
      <dgm:prSet/>
      <dgm:spPr/>
      <dgm:t>
        <a:bodyPr/>
        <a:lstStyle/>
        <a:p>
          <a:endParaRPr lang="en-US">
            <a:latin typeface="Neue Haas Grotesk Text Pro" panose="020B0504020202020204" pitchFamily="34" charset="0"/>
          </a:endParaRPr>
        </a:p>
      </dgm:t>
    </dgm:pt>
    <dgm:pt modelId="{1BD6A3F4-9C3F-4B54-8023-8FBE07D3305E}">
      <dgm:prSet/>
      <dgm:spPr>
        <a:ln>
          <a:solidFill>
            <a:srgbClr val="50983E"/>
          </a:solidFill>
        </a:ln>
      </dgm:spPr>
      <dgm:t>
        <a:bodyPr/>
        <a:lstStyle/>
        <a:p>
          <a:pPr marL="0" indent="0">
            <a:buNone/>
          </a:pPr>
          <a:r>
            <a:rPr lang="en-US" dirty="0">
              <a:latin typeface="Neue Haas Grotesk Text Pro" panose="020B0504020202020204" pitchFamily="34" charset="0"/>
            </a:rPr>
            <a:t>COPRA Direction</a:t>
          </a:r>
        </a:p>
      </dgm:t>
    </dgm:pt>
    <dgm:pt modelId="{18BAC9A1-A846-4565-9484-CCC5703CE380}" type="parTrans" cxnId="{5E0D683B-5EBD-4BB2-B1AE-2917C8560F76}">
      <dgm:prSet/>
      <dgm:spPr/>
      <dgm:t>
        <a:bodyPr/>
        <a:lstStyle/>
        <a:p>
          <a:endParaRPr lang="en-US">
            <a:latin typeface="Neue Haas Grotesk Text Pro" panose="020B0504020202020204" pitchFamily="34" charset="0"/>
          </a:endParaRPr>
        </a:p>
      </dgm:t>
    </dgm:pt>
    <dgm:pt modelId="{929D5D15-58C7-4F18-AA07-CE206275BA2C}" type="sibTrans" cxnId="{5E0D683B-5EBD-4BB2-B1AE-2917C8560F76}">
      <dgm:prSet/>
      <dgm:spPr/>
      <dgm:t>
        <a:bodyPr/>
        <a:lstStyle/>
        <a:p>
          <a:endParaRPr lang="en-US">
            <a:latin typeface="Neue Haas Grotesk Text Pro" panose="020B0504020202020204" pitchFamily="34" charset="0"/>
          </a:endParaRPr>
        </a:p>
      </dgm:t>
    </dgm:pt>
    <dgm:pt modelId="{F99F67DE-00C9-43E4-882D-18A671A77267}" type="pres">
      <dgm:prSet presAssocID="{81DE7AC8-D9F9-46B8-88A0-0635C1D59E91}" presName="Name0" presStyleCnt="0">
        <dgm:presLayoutVars>
          <dgm:dir/>
          <dgm:animLvl val="lvl"/>
          <dgm:resizeHandles val="exact"/>
        </dgm:presLayoutVars>
      </dgm:prSet>
      <dgm:spPr/>
    </dgm:pt>
    <dgm:pt modelId="{9643D3FF-C17C-450C-967A-6E9C61497F8E}" type="pres">
      <dgm:prSet presAssocID="{81DE7AC8-D9F9-46B8-88A0-0635C1D59E91}" presName="tSp" presStyleCnt="0"/>
      <dgm:spPr/>
    </dgm:pt>
    <dgm:pt modelId="{E9E51271-F32F-4753-91EF-1465375939D0}" type="pres">
      <dgm:prSet presAssocID="{81DE7AC8-D9F9-46B8-88A0-0635C1D59E91}" presName="bSp" presStyleCnt="0"/>
      <dgm:spPr/>
    </dgm:pt>
    <dgm:pt modelId="{521119BB-2E79-45E6-91B5-0F139824DE18}" type="pres">
      <dgm:prSet presAssocID="{81DE7AC8-D9F9-46B8-88A0-0635C1D59E91}" presName="process" presStyleCnt="0"/>
      <dgm:spPr/>
    </dgm:pt>
    <dgm:pt modelId="{3D9D76DC-94D8-4169-A9C8-5B510AEDB537}" type="pres">
      <dgm:prSet presAssocID="{05C8EEC9-41B9-40D3-A264-DB1113E5BF89}" presName="composite1" presStyleCnt="0"/>
      <dgm:spPr/>
    </dgm:pt>
    <dgm:pt modelId="{758DCC55-0DE3-4B6C-A806-E47D2E0E6917}" type="pres">
      <dgm:prSet presAssocID="{05C8EEC9-41B9-40D3-A264-DB1113E5BF89}" presName="dummyNode1" presStyleLbl="node1" presStyleIdx="0" presStyleCnt="4"/>
      <dgm:spPr/>
    </dgm:pt>
    <dgm:pt modelId="{40E765FA-263E-412C-AE2F-153E6400B7F9}" type="pres">
      <dgm:prSet presAssocID="{05C8EEC9-41B9-40D3-A264-DB1113E5BF89}" presName="childNode1" presStyleLbl="bgAcc1" presStyleIdx="0" presStyleCnt="4">
        <dgm:presLayoutVars>
          <dgm:bulletEnabled val="1"/>
        </dgm:presLayoutVars>
      </dgm:prSet>
      <dgm:spPr/>
    </dgm:pt>
    <dgm:pt modelId="{B440B6E8-CADD-4068-9733-6EE768BEE690}" type="pres">
      <dgm:prSet presAssocID="{05C8EEC9-41B9-40D3-A264-DB1113E5BF89}" presName="childNode1tx" presStyleLbl="bgAcc1" presStyleIdx="0" presStyleCnt="4">
        <dgm:presLayoutVars>
          <dgm:bulletEnabled val="1"/>
        </dgm:presLayoutVars>
      </dgm:prSet>
      <dgm:spPr/>
    </dgm:pt>
    <dgm:pt modelId="{DFD689E8-8E5F-4BBC-BFA4-26AD28BC3A00}" type="pres">
      <dgm:prSet presAssocID="{05C8EEC9-41B9-40D3-A264-DB1113E5BF89}" presName="parentNode1" presStyleLbl="node1" presStyleIdx="0" presStyleCnt="4">
        <dgm:presLayoutVars>
          <dgm:chMax val="1"/>
          <dgm:bulletEnabled val="1"/>
        </dgm:presLayoutVars>
      </dgm:prSet>
      <dgm:spPr/>
    </dgm:pt>
    <dgm:pt modelId="{50C774A5-D6C1-40AA-A518-C9590FB7CA70}" type="pres">
      <dgm:prSet presAssocID="{05C8EEC9-41B9-40D3-A264-DB1113E5BF89}" presName="connSite1" presStyleCnt="0"/>
      <dgm:spPr/>
    </dgm:pt>
    <dgm:pt modelId="{D1B9B688-C686-4572-A3B3-CB570B21DE69}" type="pres">
      <dgm:prSet presAssocID="{2B23C164-A674-4ACA-8B48-8B4028F132D1}" presName="Name9" presStyleLbl="sibTrans2D1" presStyleIdx="0" presStyleCnt="3"/>
      <dgm:spPr/>
    </dgm:pt>
    <dgm:pt modelId="{F165F2AC-066E-4968-9D3C-2530B6A41AC3}" type="pres">
      <dgm:prSet presAssocID="{8DC78875-60E8-41DF-85AC-B9E819FB5878}" presName="composite2" presStyleCnt="0"/>
      <dgm:spPr/>
    </dgm:pt>
    <dgm:pt modelId="{AFEBE130-7049-43B2-838F-7E67A789FEF8}" type="pres">
      <dgm:prSet presAssocID="{8DC78875-60E8-41DF-85AC-B9E819FB5878}" presName="dummyNode2" presStyleLbl="node1" presStyleIdx="0" presStyleCnt="4"/>
      <dgm:spPr/>
    </dgm:pt>
    <dgm:pt modelId="{B7F57036-E428-4644-AFA7-8136E592853F}" type="pres">
      <dgm:prSet presAssocID="{8DC78875-60E8-41DF-85AC-B9E819FB5878}" presName="childNode2" presStyleLbl="bgAcc1" presStyleIdx="1" presStyleCnt="4">
        <dgm:presLayoutVars>
          <dgm:bulletEnabled val="1"/>
        </dgm:presLayoutVars>
      </dgm:prSet>
      <dgm:spPr/>
    </dgm:pt>
    <dgm:pt modelId="{E636D036-41FE-4D91-9EEF-053F9EAE9D9F}" type="pres">
      <dgm:prSet presAssocID="{8DC78875-60E8-41DF-85AC-B9E819FB5878}" presName="childNode2tx" presStyleLbl="bgAcc1" presStyleIdx="1" presStyleCnt="4">
        <dgm:presLayoutVars>
          <dgm:bulletEnabled val="1"/>
        </dgm:presLayoutVars>
      </dgm:prSet>
      <dgm:spPr/>
    </dgm:pt>
    <dgm:pt modelId="{DC34029E-A825-468B-8C0C-2C6CC4B0F93F}" type="pres">
      <dgm:prSet presAssocID="{8DC78875-60E8-41DF-85AC-B9E819FB5878}" presName="parentNode2" presStyleLbl="node1" presStyleIdx="1" presStyleCnt="4">
        <dgm:presLayoutVars>
          <dgm:chMax val="0"/>
          <dgm:bulletEnabled val="1"/>
        </dgm:presLayoutVars>
      </dgm:prSet>
      <dgm:spPr/>
    </dgm:pt>
    <dgm:pt modelId="{DAF5BF0B-67CD-4F15-9F7C-D95646859736}" type="pres">
      <dgm:prSet presAssocID="{8DC78875-60E8-41DF-85AC-B9E819FB5878}" presName="connSite2" presStyleCnt="0"/>
      <dgm:spPr/>
    </dgm:pt>
    <dgm:pt modelId="{562AE4BB-B615-4F11-A3CB-BE720EB71BD9}" type="pres">
      <dgm:prSet presAssocID="{7C95916A-C3EE-4203-B9B5-423A6415C456}" presName="Name18" presStyleLbl="sibTrans2D1" presStyleIdx="1" presStyleCnt="3"/>
      <dgm:spPr/>
    </dgm:pt>
    <dgm:pt modelId="{991CF8F5-056D-4E4B-B3A2-6C95D141D9A6}" type="pres">
      <dgm:prSet presAssocID="{069F38C7-EB42-47E1-9099-5F93152546C6}" presName="composite1" presStyleCnt="0"/>
      <dgm:spPr/>
    </dgm:pt>
    <dgm:pt modelId="{188D74F7-0C7E-47C4-92B0-A41405F9921F}" type="pres">
      <dgm:prSet presAssocID="{069F38C7-EB42-47E1-9099-5F93152546C6}" presName="dummyNode1" presStyleLbl="node1" presStyleIdx="1" presStyleCnt="4"/>
      <dgm:spPr/>
    </dgm:pt>
    <dgm:pt modelId="{017CD88A-2CD2-4A4D-88F7-3A3C41192D50}" type="pres">
      <dgm:prSet presAssocID="{069F38C7-EB42-47E1-9099-5F93152546C6}" presName="childNode1" presStyleLbl="bgAcc1" presStyleIdx="2" presStyleCnt="4">
        <dgm:presLayoutVars>
          <dgm:bulletEnabled val="1"/>
        </dgm:presLayoutVars>
      </dgm:prSet>
      <dgm:spPr/>
    </dgm:pt>
    <dgm:pt modelId="{364B9F2B-D01D-4BC1-95C6-F2009CD9D698}" type="pres">
      <dgm:prSet presAssocID="{069F38C7-EB42-47E1-9099-5F93152546C6}" presName="childNode1tx" presStyleLbl="bgAcc1" presStyleIdx="2" presStyleCnt="4">
        <dgm:presLayoutVars>
          <dgm:bulletEnabled val="1"/>
        </dgm:presLayoutVars>
      </dgm:prSet>
      <dgm:spPr/>
    </dgm:pt>
    <dgm:pt modelId="{18D3961F-82E4-46F2-8991-FC291C40E3F5}" type="pres">
      <dgm:prSet presAssocID="{069F38C7-EB42-47E1-9099-5F93152546C6}" presName="parentNode1" presStyleLbl="node1" presStyleIdx="2" presStyleCnt="4">
        <dgm:presLayoutVars>
          <dgm:chMax val="1"/>
          <dgm:bulletEnabled val="1"/>
        </dgm:presLayoutVars>
      </dgm:prSet>
      <dgm:spPr/>
    </dgm:pt>
    <dgm:pt modelId="{2ABDA401-D9C3-457B-8E5F-1C92B7EED275}" type="pres">
      <dgm:prSet presAssocID="{069F38C7-EB42-47E1-9099-5F93152546C6}" presName="connSite1" presStyleCnt="0"/>
      <dgm:spPr/>
    </dgm:pt>
    <dgm:pt modelId="{C19B42CE-CBA0-473C-858F-09F993F14C7A}" type="pres">
      <dgm:prSet presAssocID="{5F7C946C-669E-4F80-A0C8-5BE11D897CD0}" presName="Name9" presStyleLbl="sibTrans2D1" presStyleIdx="2" presStyleCnt="3"/>
      <dgm:spPr/>
    </dgm:pt>
    <dgm:pt modelId="{97A5E774-35E1-4773-B973-2233A4F44D2F}" type="pres">
      <dgm:prSet presAssocID="{CF6A0D6F-7C18-4295-990D-E8785EDE9248}" presName="composite2" presStyleCnt="0"/>
      <dgm:spPr/>
    </dgm:pt>
    <dgm:pt modelId="{E5E3009E-D6D9-4FFA-8BCC-B130A83FD654}" type="pres">
      <dgm:prSet presAssocID="{CF6A0D6F-7C18-4295-990D-E8785EDE9248}" presName="dummyNode2" presStyleLbl="node1" presStyleIdx="2" presStyleCnt="4"/>
      <dgm:spPr/>
    </dgm:pt>
    <dgm:pt modelId="{050B585C-134E-4BDA-A266-892299449518}" type="pres">
      <dgm:prSet presAssocID="{CF6A0D6F-7C18-4295-990D-E8785EDE9248}" presName="childNode2" presStyleLbl="bgAcc1" presStyleIdx="3" presStyleCnt="4">
        <dgm:presLayoutVars>
          <dgm:bulletEnabled val="1"/>
        </dgm:presLayoutVars>
      </dgm:prSet>
      <dgm:spPr/>
    </dgm:pt>
    <dgm:pt modelId="{16CA2B23-6355-4519-A07A-7DC42B46655F}" type="pres">
      <dgm:prSet presAssocID="{CF6A0D6F-7C18-4295-990D-E8785EDE9248}" presName="childNode2tx" presStyleLbl="bgAcc1" presStyleIdx="3" presStyleCnt="4">
        <dgm:presLayoutVars>
          <dgm:bulletEnabled val="1"/>
        </dgm:presLayoutVars>
      </dgm:prSet>
      <dgm:spPr/>
    </dgm:pt>
    <dgm:pt modelId="{90DFA5C6-2EF0-4B17-8FAC-3C85E658F54B}" type="pres">
      <dgm:prSet presAssocID="{CF6A0D6F-7C18-4295-990D-E8785EDE9248}" presName="parentNode2" presStyleLbl="node1" presStyleIdx="3" presStyleCnt="4">
        <dgm:presLayoutVars>
          <dgm:chMax val="0"/>
          <dgm:bulletEnabled val="1"/>
        </dgm:presLayoutVars>
      </dgm:prSet>
      <dgm:spPr/>
    </dgm:pt>
    <dgm:pt modelId="{E0570DED-E61A-4F70-BA2E-B81D7371696E}" type="pres">
      <dgm:prSet presAssocID="{CF6A0D6F-7C18-4295-990D-E8785EDE9248}" presName="connSite2" presStyleCnt="0"/>
      <dgm:spPr/>
    </dgm:pt>
  </dgm:ptLst>
  <dgm:cxnLst>
    <dgm:cxn modelId="{91EF3402-33C2-4C05-92A2-B186C0EFE7A6}" type="presOf" srcId="{1BD6A3F4-9C3F-4B54-8023-8FBE07D3305E}" destId="{16CA2B23-6355-4519-A07A-7DC42B46655F}" srcOrd="1" destOrd="0" presId="urn:microsoft.com/office/officeart/2005/8/layout/hProcess4"/>
    <dgm:cxn modelId="{4872950F-A09B-45F9-99EB-584CB41C6D59}" type="presOf" srcId="{81DE7AC8-D9F9-46B8-88A0-0635C1D59E91}" destId="{F99F67DE-00C9-43E4-882D-18A671A77267}" srcOrd="0" destOrd="0" presId="urn:microsoft.com/office/officeart/2005/8/layout/hProcess4"/>
    <dgm:cxn modelId="{A96FB714-D7F8-47C6-934F-33E08436FEC5}" type="presOf" srcId="{30845D06-0B2C-4198-91AF-CAA90775FA66}" destId="{40E765FA-263E-412C-AE2F-153E6400B7F9}" srcOrd="0" destOrd="0" presId="urn:microsoft.com/office/officeart/2005/8/layout/hProcess4"/>
    <dgm:cxn modelId="{49BC9928-98D2-4E6C-9557-DC418906D7EB}" type="presOf" srcId="{069F38C7-EB42-47E1-9099-5F93152546C6}" destId="{18D3961F-82E4-46F2-8991-FC291C40E3F5}" srcOrd="0" destOrd="0" presId="urn:microsoft.com/office/officeart/2005/8/layout/hProcess4"/>
    <dgm:cxn modelId="{99964A2E-F8DC-4512-AC70-640CF8C37875}" type="presOf" srcId="{05C8EEC9-41B9-40D3-A264-DB1113E5BF89}" destId="{DFD689E8-8E5F-4BBC-BFA4-26AD28BC3A00}" srcOrd="0" destOrd="0" presId="urn:microsoft.com/office/officeart/2005/8/layout/hProcess4"/>
    <dgm:cxn modelId="{75D4DE32-F4C6-40E9-B394-048B491809B9}" type="presOf" srcId="{C1D15221-5523-4FCE-8696-F96D20516989}" destId="{364B9F2B-D01D-4BC1-95C6-F2009CD9D698}" srcOrd="1" destOrd="0" presId="urn:microsoft.com/office/officeart/2005/8/layout/hProcess4"/>
    <dgm:cxn modelId="{28DE0735-C31F-439D-B1C0-89B2086B3082}" type="presOf" srcId="{5F7C946C-669E-4F80-A0C8-5BE11D897CD0}" destId="{C19B42CE-CBA0-473C-858F-09F993F14C7A}" srcOrd="0" destOrd="0" presId="urn:microsoft.com/office/officeart/2005/8/layout/hProcess4"/>
    <dgm:cxn modelId="{50A99D37-F32E-4F74-8EC7-05F342A1D97C}" type="presOf" srcId="{30845D06-0B2C-4198-91AF-CAA90775FA66}" destId="{B440B6E8-CADD-4068-9733-6EE768BEE690}" srcOrd="1" destOrd="0" presId="urn:microsoft.com/office/officeart/2005/8/layout/hProcess4"/>
    <dgm:cxn modelId="{5E0D683B-5EBD-4BB2-B1AE-2917C8560F76}" srcId="{CF6A0D6F-7C18-4295-990D-E8785EDE9248}" destId="{1BD6A3F4-9C3F-4B54-8023-8FBE07D3305E}" srcOrd="0" destOrd="0" parTransId="{18BAC9A1-A846-4565-9484-CCC5703CE380}" sibTransId="{929D5D15-58C7-4F18-AA07-CE206275BA2C}"/>
    <dgm:cxn modelId="{817BA83D-7473-4F93-AD60-709FD43AF93D}" type="presOf" srcId="{31F6D270-1D16-47BE-9D0C-20FBB8875285}" destId="{B7F57036-E428-4644-AFA7-8136E592853F}" srcOrd="0" destOrd="0" presId="urn:microsoft.com/office/officeart/2005/8/layout/hProcess4"/>
    <dgm:cxn modelId="{2119EB3F-6BED-40DD-B2FC-18C790E3C460}" type="presOf" srcId="{7C95916A-C3EE-4203-B9B5-423A6415C456}" destId="{562AE4BB-B615-4F11-A3CB-BE720EB71BD9}" srcOrd="0" destOrd="0" presId="urn:microsoft.com/office/officeart/2005/8/layout/hProcess4"/>
    <dgm:cxn modelId="{C07D245C-C46C-4002-A0E6-F3E2FB6B6707}" srcId="{05C8EEC9-41B9-40D3-A264-DB1113E5BF89}" destId="{30845D06-0B2C-4198-91AF-CAA90775FA66}" srcOrd="0" destOrd="0" parTransId="{E9F45761-A9F5-4705-BD52-CB62DADF5F38}" sibTransId="{214D7B70-5EBD-46B0-9ED4-8916F9433592}"/>
    <dgm:cxn modelId="{CB2D9378-7A8A-436E-9F3E-AE4D9AFE3A98}" type="presOf" srcId="{CF6A0D6F-7C18-4295-990D-E8785EDE9248}" destId="{90DFA5C6-2EF0-4B17-8FAC-3C85E658F54B}" srcOrd="0" destOrd="0" presId="urn:microsoft.com/office/officeart/2005/8/layout/hProcess4"/>
    <dgm:cxn modelId="{4C0E7683-44F8-464B-8FB1-60B0BB0FD939}" type="presOf" srcId="{C1D15221-5523-4FCE-8696-F96D20516989}" destId="{017CD88A-2CD2-4A4D-88F7-3A3C41192D50}" srcOrd="0" destOrd="0" presId="urn:microsoft.com/office/officeart/2005/8/layout/hProcess4"/>
    <dgm:cxn modelId="{6E1E3A92-E5F0-4FCE-AC2D-502FB15C0A84}" type="presOf" srcId="{1BD6A3F4-9C3F-4B54-8023-8FBE07D3305E}" destId="{050B585C-134E-4BDA-A266-892299449518}" srcOrd="0" destOrd="0" presId="urn:microsoft.com/office/officeart/2005/8/layout/hProcess4"/>
    <dgm:cxn modelId="{36A16C9C-5A51-44CB-B509-0C40603D22E2}" type="presOf" srcId="{2B23C164-A674-4ACA-8B48-8B4028F132D1}" destId="{D1B9B688-C686-4572-A3B3-CB570B21DE69}" srcOrd="0" destOrd="0" presId="urn:microsoft.com/office/officeart/2005/8/layout/hProcess4"/>
    <dgm:cxn modelId="{DC7FAB9F-17F2-4EE4-89DF-7841F41D0B04}" srcId="{8DC78875-60E8-41DF-85AC-B9E819FB5878}" destId="{31F6D270-1D16-47BE-9D0C-20FBB8875285}" srcOrd="0" destOrd="0" parTransId="{468388B4-B6E6-46BF-84B0-864202F3B2B3}" sibTransId="{6EEB0835-8684-47DA-B271-96B4B2D7A2B4}"/>
    <dgm:cxn modelId="{3720BDA1-C84C-41DD-A4DA-7CAB0EC261C8}" srcId="{81DE7AC8-D9F9-46B8-88A0-0635C1D59E91}" destId="{05C8EEC9-41B9-40D3-A264-DB1113E5BF89}" srcOrd="0" destOrd="0" parTransId="{67F9FB06-357C-478D-9A64-5C70EC914FB7}" sibTransId="{2B23C164-A674-4ACA-8B48-8B4028F132D1}"/>
    <dgm:cxn modelId="{109378A9-195C-46D3-A2A1-DF70005AA442}" srcId="{81DE7AC8-D9F9-46B8-88A0-0635C1D59E91}" destId="{8DC78875-60E8-41DF-85AC-B9E819FB5878}" srcOrd="1" destOrd="0" parTransId="{55CD241E-97CA-4CB2-9979-49F8F7BFA547}" sibTransId="{7C95916A-C3EE-4203-B9B5-423A6415C456}"/>
    <dgm:cxn modelId="{6A589EC2-3EBD-44B3-B8F4-B1FB995409FC}" type="presOf" srcId="{8DC78875-60E8-41DF-85AC-B9E819FB5878}" destId="{DC34029E-A825-468B-8C0C-2C6CC4B0F93F}" srcOrd="0" destOrd="0" presId="urn:microsoft.com/office/officeart/2005/8/layout/hProcess4"/>
    <dgm:cxn modelId="{42C139D3-8450-44ED-8B5E-38359EAD6C63}" srcId="{81DE7AC8-D9F9-46B8-88A0-0635C1D59E91}" destId="{069F38C7-EB42-47E1-9099-5F93152546C6}" srcOrd="2" destOrd="0" parTransId="{9843549F-D198-48BB-811E-8FB7E627D42F}" sibTransId="{5F7C946C-669E-4F80-A0C8-5BE11D897CD0}"/>
    <dgm:cxn modelId="{974D6FD4-8C1A-455F-A8AE-F2D7FD8FA348}" srcId="{81DE7AC8-D9F9-46B8-88A0-0635C1D59E91}" destId="{CF6A0D6F-7C18-4295-990D-E8785EDE9248}" srcOrd="3" destOrd="0" parTransId="{7E999C88-DB95-49FA-B2D8-C8E1D32417A9}" sibTransId="{9B1D419E-9F36-443F-A110-4E93C3E39498}"/>
    <dgm:cxn modelId="{F83A99D6-C38D-438A-82E8-DE83B13F666A}" type="presOf" srcId="{31F6D270-1D16-47BE-9D0C-20FBB8875285}" destId="{E636D036-41FE-4D91-9EEF-053F9EAE9D9F}" srcOrd="1" destOrd="0" presId="urn:microsoft.com/office/officeart/2005/8/layout/hProcess4"/>
    <dgm:cxn modelId="{2C5AC0E4-D111-4747-9B14-28DFB0E7D7D0}" srcId="{069F38C7-EB42-47E1-9099-5F93152546C6}" destId="{C1D15221-5523-4FCE-8696-F96D20516989}" srcOrd="0" destOrd="0" parTransId="{CD25FE7F-DC49-4782-9750-E12300029B9E}" sibTransId="{38762308-51B6-4AE0-9EFD-C6BA6A439B32}"/>
    <dgm:cxn modelId="{E282E4C7-C948-4290-B0B3-E27030DA3D35}" type="presParOf" srcId="{F99F67DE-00C9-43E4-882D-18A671A77267}" destId="{9643D3FF-C17C-450C-967A-6E9C61497F8E}" srcOrd="0" destOrd="0" presId="urn:microsoft.com/office/officeart/2005/8/layout/hProcess4"/>
    <dgm:cxn modelId="{A41000A3-D95A-4937-9B8E-B591093C044D}" type="presParOf" srcId="{F99F67DE-00C9-43E4-882D-18A671A77267}" destId="{E9E51271-F32F-4753-91EF-1465375939D0}" srcOrd="1" destOrd="0" presId="urn:microsoft.com/office/officeart/2005/8/layout/hProcess4"/>
    <dgm:cxn modelId="{B6A7D688-7693-43CC-8396-18DEB750E4D7}" type="presParOf" srcId="{F99F67DE-00C9-43E4-882D-18A671A77267}" destId="{521119BB-2E79-45E6-91B5-0F139824DE18}" srcOrd="2" destOrd="0" presId="urn:microsoft.com/office/officeart/2005/8/layout/hProcess4"/>
    <dgm:cxn modelId="{42AC253B-19D6-42BF-ADCA-4F6AB176F2B5}" type="presParOf" srcId="{521119BB-2E79-45E6-91B5-0F139824DE18}" destId="{3D9D76DC-94D8-4169-A9C8-5B510AEDB537}" srcOrd="0" destOrd="0" presId="urn:microsoft.com/office/officeart/2005/8/layout/hProcess4"/>
    <dgm:cxn modelId="{09AC7033-DB14-4B4E-8D2F-B44C7B63C0F3}" type="presParOf" srcId="{3D9D76DC-94D8-4169-A9C8-5B510AEDB537}" destId="{758DCC55-0DE3-4B6C-A806-E47D2E0E6917}" srcOrd="0" destOrd="0" presId="urn:microsoft.com/office/officeart/2005/8/layout/hProcess4"/>
    <dgm:cxn modelId="{84217723-3CAE-4C38-AAD4-63CE33452DFB}" type="presParOf" srcId="{3D9D76DC-94D8-4169-A9C8-5B510AEDB537}" destId="{40E765FA-263E-412C-AE2F-153E6400B7F9}" srcOrd="1" destOrd="0" presId="urn:microsoft.com/office/officeart/2005/8/layout/hProcess4"/>
    <dgm:cxn modelId="{52D740AB-31B7-4919-A131-F5C7CF221ACB}" type="presParOf" srcId="{3D9D76DC-94D8-4169-A9C8-5B510AEDB537}" destId="{B440B6E8-CADD-4068-9733-6EE768BEE690}" srcOrd="2" destOrd="0" presId="urn:microsoft.com/office/officeart/2005/8/layout/hProcess4"/>
    <dgm:cxn modelId="{84F1BA10-B50F-4FDE-A717-9F79A78BE83E}" type="presParOf" srcId="{3D9D76DC-94D8-4169-A9C8-5B510AEDB537}" destId="{DFD689E8-8E5F-4BBC-BFA4-26AD28BC3A00}" srcOrd="3" destOrd="0" presId="urn:microsoft.com/office/officeart/2005/8/layout/hProcess4"/>
    <dgm:cxn modelId="{337C019C-C60A-4803-8771-9116F83FCD5F}" type="presParOf" srcId="{3D9D76DC-94D8-4169-A9C8-5B510AEDB537}" destId="{50C774A5-D6C1-40AA-A518-C9590FB7CA70}" srcOrd="4" destOrd="0" presId="urn:microsoft.com/office/officeart/2005/8/layout/hProcess4"/>
    <dgm:cxn modelId="{A5325F70-941F-47F4-8F4D-F877ACF20773}" type="presParOf" srcId="{521119BB-2E79-45E6-91B5-0F139824DE18}" destId="{D1B9B688-C686-4572-A3B3-CB570B21DE69}" srcOrd="1" destOrd="0" presId="urn:microsoft.com/office/officeart/2005/8/layout/hProcess4"/>
    <dgm:cxn modelId="{C19A8CE6-3E3C-43AC-A87F-4CBEFC7196C9}" type="presParOf" srcId="{521119BB-2E79-45E6-91B5-0F139824DE18}" destId="{F165F2AC-066E-4968-9D3C-2530B6A41AC3}" srcOrd="2" destOrd="0" presId="urn:microsoft.com/office/officeart/2005/8/layout/hProcess4"/>
    <dgm:cxn modelId="{6072F7B2-DB4C-404C-8464-4E750F4203B4}" type="presParOf" srcId="{F165F2AC-066E-4968-9D3C-2530B6A41AC3}" destId="{AFEBE130-7049-43B2-838F-7E67A789FEF8}" srcOrd="0" destOrd="0" presId="urn:microsoft.com/office/officeart/2005/8/layout/hProcess4"/>
    <dgm:cxn modelId="{8FD5383D-9595-45AE-BC4E-AA324151945C}" type="presParOf" srcId="{F165F2AC-066E-4968-9D3C-2530B6A41AC3}" destId="{B7F57036-E428-4644-AFA7-8136E592853F}" srcOrd="1" destOrd="0" presId="urn:microsoft.com/office/officeart/2005/8/layout/hProcess4"/>
    <dgm:cxn modelId="{80BE7A00-55A4-4EA5-84CB-FB4F10663627}" type="presParOf" srcId="{F165F2AC-066E-4968-9D3C-2530B6A41AC3}" destId="{E636D036-41FE-4D91-9EEF-053F9EAE9D9F}" srcOrd="2" destOrd="0" presId="urn:microsoft.com/office/officeart/2005/8/layout/hProcess4"/>
    <dgm:cxn modelId="{35982BED-31A7-48BB-954A-3825F5A09D09}" type="presParOf" srcId="{F165F2AC-066E-4968-9D3C-2530B6A41AC3}" destId="{DC34029E-A825-468B-8C0C-2C6CC4B0F93F}" srcOrd="3" destOrd="0" presId="urn:microsoft.com/office/officeart/2005/8/layout/hProcess4"/>
    <dgm:cxn modelId="{62ABBC25-E520-4B68-862D-730D08745A56}" type="presParOf" srcId="{F165F2AC-066E-4968-9D3C-2530B6A41AC3}" destId="{DAF5BF0B-67CD-4F15-9F7C-D95646859736}" srcOrd="4" destOrd="0" presId="urn:microsoft.com/office/officeart/2005/8/layout/hProcess4"/>
    <dgm:cxn modelId="{194F10F1-77B7-45C5-A513-F9888EDFB74F}" type="presParOf" srcId="{521119BB-2E79-45E6-91B5-0F139824DE18}" destId="{562AE4BB-B615-4F11-A3CB-BE720EB71BD9}" srcOrd="3" destOrd="0" presId="urn:microsoft.com/office/officeart/2005/8/layout/hProcess4"/>
    <dgm:cxn modelId="{2DDE98BD-3C74-44EE-99D8-B32B1AB2D94A}" type="presParOf" srcId="{521119BB-2E79-45E6-91B5-0F139824DE18}" destId="{991CF8F5-056D-4E4B-B3A2-6C95D141D9A6}" srcOrd="4" destOrd="0" presId="urn:microsoft.com/office/officeart/2005/8/layout/hProcess4"/>
    <dgm:cxn modelId="{671C5DF8-81BB-43F8-907A-1C9B5EB4AF2A}" type="presParOf" srcId="{991CF8F5-056D-4E4B-B3A2-6C95D141D9A6}" destId="{188D74F7-0C7E-47C4-92B0-A41405F9921F}" srcOrd="0" destOrd="0" presId="urn:microsoft.com/office/officeart/2005/8/layout/hProcess4"/>
    <dgm:cxn modelId="{1BFB8814-3F5A-45B3-BA09-496A83044B2C}" type="presParOf" srcId="{991CF8F5-056D-4E4B-B3A2-6C95D141D9A6}" destId="{017CD88A-2CD2-4A4D-88F7-3A3C41192D50}" srcOrd="1" destOrd="0" presId="urn:microsoft.com/office/officeart/2005/8/layout/hProcess4"/>
    <dgm:cxn modelId="{C66466A7-3901-438D-B5B9-D42CD809EA45}" type="presParOf" srcId="{991CF8F5-056D-4E4B-B3A2-6C95D141D9A6}" destId="{364B9F2B-D01D-4BC1-95C6-F2009CD9D698}" srcOrd="2" destOrd="0" presId="urn:microsoft.com/office/officeart/2005/8/layout/hProcess4"/>
    <dgm:cxn modelId="{DF27C385-6004-4AA5-BA77-567AA7C7459D}" type="presParOf" srcId="{991CF8F5-056D-4E4B-B3A2-6C95D141D9A6}" destId="{18D3961F-82E4-46F2-8991-FC291C40E3F5}" srcOrd="3" destOrd="0" presId="urn:microsoft.com/office/officeart/2005/8/layout/hProcess4"/>
    <dgm:cxn modelId="{4E0DB972-5776-43FD-A21B-539E8E8A6865}" type="presParOf" srcId="{991CF8F5-056D-4E4B-B3A2-6C95D141D9A6}" destId="{2ABDA401-D9C3-457B-8E5F-1C92B7EED275}" srcOrd="4" destOrd="0" presId="urn:microsoft.com/office/officeart/2005/8/layout/hProcess4"/>
    <dgm:cxn modelId="{D170784C-CBE7-4A89-967A-73D81E102696}" type="presParOf" srcId="{521119BB-2E79-45E6-91B5-0F139824DE18}" destId="{C19B42CE-CBA0-473C-858F-09F993F14C7A}" srcOrd="5" destOrd="0" presId="urn:microsoft.com/office/officeart/2005/8/layout/hProcess4"/>
    <dgm:cxn modelId="{C8811296-5D9F-4E2F-B842-BC01FA330D7D}" type="presParOf" srcId="{521119BB-2E79-45E6-91B5-0F139824DE18}" destId="{97A5E774-35E1-4773-B973-2233A4F44D2F}" srcOrd="6" destOrd="0" presId="urn:microsoft.com/office/officeart/2005/8/layout/hProcess4"/>
    <dgm:cxn modelId="{9F53316D-31A6-49DB-92B0-872D8664202E}" type="presParOf" srcId="{97A5E774-35E1-4773-B973-2233A4F44D2F}" destId="{E5E3009E-D6D9-4FFA-8BCC-B130A83FD654}" srcOrd="0" destOrd="0" presId="urn:microsoft.com/office/officeart/2005/8/layout/hProcess4"/>
    <dgm:cxn modelId="{CD0F238F-51DE-49FD-BFCE-69B6C634F16B}" type="presParOf" srcId="{97A5E774-35E1-4773-B973-2233A4F44D2F}" destId="{050B585C-134E-4BDA-A266-892299449518}" srcOrd="1" destOrd="0" presId="urn:microsoft.com/office/officeart/2005/8/layout/hProcess4"/>
    <dgm:cxn modelId="{4D9F41AC-0474-4A20-8A12-5537CEF7F2B1}" type="presParOf" srcId="{97A5E774-35E1-4773-B973-2233A4F44D2F}" destId="{16CA2B23-6355-4519-A07A-7DC42B46655F}" srcOrd="2" destOrd="0" presId="urn:microsoft.com/office/officeart/2005/8/layout/hProcess4"/>
    <dgm:cxn modelId="{C9505831-5292-42E7-B2F2-A3D83E1E2AA9}" type="presParOf" srcId="{97A5E774-35E1-4773-B973-2233A4F44D2F}" destId="{90DFA5C6-2EF0-4B17-8FAC-3C85E658F54B}" srcOrd="3" destOrd="0" presId="urn:microsoft.com/office/officeart/2005/8/layout/hProcess4"/>
    <dgm:cxn modelId="{AA49AEF0-3339-4B58-B8E6-72FC58F1C890}" type="presParOf" srcId="{97A5E774-35E1-4773-B973-2233A4F44D2F}" destId="{E0570DED-E61A-4F70-BA2E-B81D7371696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DE7AC8-D9F9-46B8-88A0-0635C1D59E91}" type="doc">
      <dgm:prSet loTypeId="urn:microsoft.com/office/officeart/2005/8/layout/hProcess4" loCatId="process" qsTypeId="urn:microsoft.com/office/officeart/2005/8/quickstyle/simple1" qsCatId="simple" csTypeId="urn:microsoft.com/office/officeart/2005/8/colors/accent5_2" csCatId="accent5" phldr="1"/>
      <dgm:spPr/>
      <dgm:t>
        <a:bodyPr/>
        <a:lstStyle/>
        <a:p>
          <a:endParaRPr lang="en-US"/>
        </a:p>
      </dgm:t>
    </dgm:pt>
    <dgm:pt modelId="{05C8EEC9-41B9-40D3-A264-DB1113E5BF89}">
      <dgm:prSet/>
      <dgm:spPr>
        <a:solidFill>
          <a:srgbClr val="A54D40"/>
        </a:solidFill>
      </dgm:spPr>
      <dgm:t>
        <a:bodyPr/>
        <a:lstStyle/>
        <a:p>
          <a:r>
            <a:rPr lang="en-US" dirty="0">
              <a:latin typeface="Neue Haas Grotesk Text Pro" panose="020B0504020202020204" pitchFamily="34" charset="0"/>
            </a:rPr>
            <a:t>August 15</a:t>
          </a:r>
        </a:p>
      </dgm:t>
    </dgm:pt>
    <dgm:pt modelId="{67F9FB06-357C-478D-9A64-5C70EC914FB7}" type="parTrans" cxnId="{3720BDA1-C84C-41DD-A4DA-7CAB0EC261C8}">
      <dgm:prSet/>
      <dgm:spPr/>
      <dgm:t>
        <a:bodyPr/>
        <a:lstStyle/>
        <a:p>
          <a:endParaRPr lang="en-US">
            <a:latin typeface="Neue Haas Grotesk Text Pro" panose="020B0504020202020204" pitchFamily="34" charset="0"/>
          </a:endParaRPr>
        </a:p>
      </dgm:t>
    </dgm:pt>
    <dgm:pt modelId="{2B23C164-A674-4ACA-8B48-8B4028F132D1}" type="sibTrans" cxnId="{3720BDA1-C84C-41DD-A4DA-7CAB0EC261C8}">
      <dgm:prSet/>
      <dgm:spPr>
        <a:solidFill>
          <a:srgbClr val="E1D0CE"/>
        </a:solidFill>
      </dgm:spPr>
      <dgm:t>
        <a:bodyPr/>
        <a:lstStyle/>
        <a:p>
          <a:endParaRPr lang="en-US">
            <a:latin typeface="Neue Haas Grotesk Text Pro" panose="020B0504020202020204" pitchFamily="34" charset="0"/>
          </a:endParaRPr>
        </a:p>
      </dgm:t>
    </dgm:pt>
    <dgm:pt modelId="{8DC78875-60E8-41DF-85AC-B9E819FB5878}">
      <dgm:prSet/>
      <dgm:spPr>
        <a:solidFill>
          <a:srgbClr val="A74B40"/>
        </a:solidFill>
      </dgm:spPr>
      <dgm:t>
        <a:bodyPr/>
        <a:lstStyle/>
        <a:p>
          <a:r>
            <a:rPr lang="en-US" dirty="0">
              <a:latin typeface="Neue Haas Grotesk Text Pro" panose="020B0504020202020204" pitchFamily="34" charset="0"/>
            </a:rPr>
            <a:t>September</a:t>
          </a:r>
        </a:p>
      </dgm:t>
    </dgm:pt>
    <dgm:pt modelId="{55CD241E-97CA-4CB2-9979-49F8F7BFA547}" type="parTrans" cxnId="{109378A9-195C-46D3-A2A1-DF70005AA442}">
      <dgm:prSet/>
      <dgm:spPr/>
      <dgm:t>
        <a:bodyPr/>
        <a:lstStyle/>
        <a:p>
          <a:endParaRPr lang="en-US">
            <a:latin typeface="Neue Haas Grotesk Text Pro" panose="020B0504020202020204" pitchFamily="34" charset="0"/>
          </a:endParaRPr>
        </a:p>
      </dgm:t>
    </dgm:pt>
    <dgm:pt modelId="{7C95916A-C3EE-4203-B9B5-423A6415C456}" type="sibTrans" cxnId="{109378A9-195C-46D3-A2A1-DF70005AA442}">
      <dgm:prSet/>
      <dgm:spPr>
        <a:solidFill>
          <a:srgbClr val="E1D0CE"/>
        </a:solidFill>
      </dgm:spPr>
      <dgm:t>
        <a:bodyPr/>
        <a:lstStyle/>
        <a:p>
          <a:endParaRPr lang="en-US">
            <a:latin typeface="Neue Haas Grotesk Text Pro" panose="020B0504020202020204" pitchFamily="34" charset="0"/>
          </a:endParaRPr>
        </a:p>
      </dgm:t>
    </dgm:pt>
    <dgm:pt modelId="{069F38C7-EB42-47E1-9099-5F93152546C6}">
      <dgm:prSet/>
      <dgm:spPr>
        <a:solidFill>
          <a:srgbClr val="A74B40"/>
        </a:solidFill>
      </dgm:spPr>
      <dgm:t>
        <a:bodyPr/>
        <a:lstStyle/>
        <a:p>
          <a:r>
            <a:rPr lang="en-US" dirty="0">
              <a:latin typeface="Neue Haas Grotesk Text Pro" panose="020B0504020202020204" pitchFamily="34" charset="0"/>
            </a:rPr>
            <a:t>October</a:t>
          </a:r>
        </a:p>
      </dgm:t>
    </dgm:pt>
    <dgm:pt modelId="{9843549F-D198-48BB-811E-8FB7E627D42F}" type="parTrans" cxnId="{42C139D3-8450-44ED-8B5E-38359EAD6C63}">
      <dgm:prSet/>
      <dgm:spPr/>
      <dgm:t>
        <a:bodyPr/>
        <a:lstStyle/>
        <a:p>
          <a:endParaRPr lang="en-US">
            <a:latin typeface="Neue Haas Grotesk Text Pro" panose="020B0504020202020204" pitchFamily="34" charset="0"/>
          </a:endParaRPr>
        </a:p>
      </dgm:t>
    </dgm:pt>
    <dgm:pt modelId="{5F7C946C-669E-4F80-A0C8-5BE11D897CD0}" type="sibTrans" cxnId="{42C139D3-8450-44ED-8B5E-38359EAD6C63}">
      <dgm:prSet/>
      <dgm:spPr>
        <a:solidFill>
          <a:srgbClr val="E1D0CE"/>
        </a:solidFill>
      </dgm:spPr>
      <dgm:t>
        <a:bodyPr/>
        <a:lstStyle/>
        <a:p>
          <a:endParaRPr lang="en-US">
            <a:latin typeface="Neue Haas Grotesk Text Pro" panose="020B0504020202020204" pitchFamily="34" charset="0"/>
          </a:endParaRPr>
        </a:p>
      </dgm:t>
    </dgm:pt>
    <dgm:pt modelId="{CF6A0D6F-7C18-4295-990D-E8785EDE9248}">
      <dgm:prSet/>
      <dgm:spPr>
        <a:solidFill>
          <a:srgbClr val="A74B40"/>
        </a:solidFill>
      </dgm:spPr>
      <dgm:t>
        <a:bodyPr/>
        <a:lstStyle/>
        <a:p>
          <a:r>
            <a:rPr lang="en-US" dirty="0">
              <a:latin typeface="Neue Haas Grotesk Text Pro" panose="020B0504020202020204" pitchFamily="34" charset="0"/>
            </a:rPr>
            <a:t>November</a:t>
          </a:r>
        </a:p>
      </dgm:t>
    </dgm:pt>
    <dgm:pt modelId="{7E999C88-DB95-49FA-B2D8-C8E1D32417A9}" type="parTrans" cxnId="{974D6FD4-8C1A-455F-A8AE-F2D7FD8FA348}">
      <dgm:prSet/>
      <dgm:spPr/>
      <dgm:t>
        <a:bodyPr/>
        <a:lstStyle/>
        <a:p>
          <a:endParaRPr lang="en-US">
            <a:latin typeface="Neue Haas Grotesk Text Pro" panose="020B0504020202020204" pitchFamily="34" charset="0"/>
          </a:endParaRPr>
        </a:p>
      </dgm:t>
    </dgm:pt>
    <dgm:pt modelId="{9B1D419E-9F36-443F-A110-4E93C3E39498}" type="sibTrans" cxnId="{974D6FD4-8C1A-455F-A8AE-F2D7FD8FA348}">
      <dgm:prSet/>
      <dgm:spPr/>
      <dgm:t>
        <a:bodyPr/>
        <a:lstStyle/>
        <a:p>
          <a:endParaRPr lang="en-US">
            <a:latin typeface="Neue Haas Grotesk Text Pro" panose="020B0504020202020204" pitchFamily="34" charset="0"/>
          </a:endParaRPr>
        </a:p>
      </dgm:t>
    </dgm:pt>
    <dgm:pt modelId="{30845D06-0B2C-4198-91AF-CAA90775FA66}">
      <dgm:prSet/>
      <dgm:spPr>
        <a:ln>
          <a:solidFill>
            <a:srgbClr val="A74B40"/>
          </a:solidFill>
        </a:ln>
      </dgm:spPr>
      <dgm:t>
        <a:bodyPr/>
        <a:lstStyle/>
        <a:p>
          <a:pPr marL="0" indent="0">
            <a:buNone/>
          </a:pPr>
          <a:r>
            <a:rPr lang="en-US" dirty="0">
              <a:latin typeface="Neue Haas Grotesk Text Pro" panose="020B0504020202020204" pitchFamily="34" charset="0"/>
            </a:rPr>
            <a:t>Submit Application</a:t>
          </a:r>
        </a:p>
      </dgm:t>
    </dgm:pt>
    <dgm:pt modelId="{E9F45761-A9F5-4705-BD52-CB62DADF5F38}" type="parTrans" cxnId="{C07D245C-C46C-4002-A0E6-F3E2FB6B6707}">
      <dgm:prSet/>
      <dgm:spPr/>
      <dgm:t>
        <a:bodyPr/>
        <a:lstStyle/>
        <a:p>
          <a:endParaRPr lang="en-US">
            <a:latin typeface="Neue Haas Grotesk Text Pro" panose="020B0504020202020204" pitchFamily="34" charset="0"/>
          </a:endParaRPr>
        </a:p>
      </dgm:t>
    </dgm:pt>
    <dgm:pt modelId="{214D7B70-5EBD-46B0-9ED4-8916F9433592}" type="sibTrans" cxnId="{C07D245C-C46C-4002-A0E6-F3E2FB6B6707}">
      <dgm:prSet/>
      <dgm:spPr/>
      <dgm:t>
        <a:bodyPr/>
        <a:lstStyle/>
        <a:p>
          <a:endParaRPr lang="en-US">
            <a:latin typeface="Neue Haas Grotesk Text Pro" panose="020B0504020202020204" pitchFamily="34" charset="0"/>
          </a:endParaRPr>
        </a:p>
      </dgm:t>
    </dgm:pt>
    <dgm:pt modelId="{31F6D270-1D16-47BE-9D0C-20FBB8875285}">
      <dgm:prSet/>
      <dgm:spPr>
        <a:ln>
          <a:solidFill>
            <a:srgbClr val="A74B40"/>
          </a:solidFill>
        </a:ln>
      </dgm:spPr>
      <dgm:t>
        <a:bodyPr/>
        <a:lstStyle/>
        <a:p>
          <a:pPr marL="0" indent="0">
            <a:buNone/>
          </a:pPr>
          <a:r>
            <a:rPr lang="en-US" dirty="0">
              <a:latin typeface="Neue Haas Grotesk Text Pro" panose="020B0504020202020204" pitchFamily="34" charset="0"/>
            </a:rPr>
            <a:t>Eligibility Committee Review</a:t>
          </a:r>
        </a:p>
      </dgm:t>
    </dgm:pt>
    <dgm:pt modelId="{468388B4-B6E6-46BF-84B0-864202F3B2B3}" type="parTrans" cxnId="{DC7FAB9F-17F2-4EE4-89DF-7841F41D0B04}">
      <dgm:prSet/>
      <dgm:spPr/>
      <dgm:t>
        <a:bodyPr/>
        <a:lstStyle/>
        <a:p>
          <a:endParaRPr lang="en-US">
            <a:latin typeface="Neue Haas Grotesk Text Pro" panose="020B0504020202020204" pitchFamily="34" charset="0"/>
          </a:endParaRPr>
        </a:p>
      </dgm:t>
    </dgm:pt>
    <dgm:pt modelId="{6EEB0835-8684-47DA-B271-96B4B2D7A2B4}" type="sibTrans" cxnId="{DC7FAB9F-17F2-4EE4-89DF-7841F41D0B04}">
      <dgm:prSet/>
      <dgm:spPr/>
      <dgm:t>
        <a:bodyPr/>
        <a:lstStyle/>
        <a:p>
          <a:endParaRPr lang="en-US">
            <a:latin typeface="Neue Haas Grotesk Text Pro" panose="020B0504020202020204" pitchFamily="34" charset="0"/>
          </a:endParaRPr>
        </a:p>
      </dgm:t>
    </dgm:pt>
    <dgm:pt modelId="{C1D15221-5523-4FCE-8696-F96D20516989}">
      <dgm:prSet/>
      <dgm:spPr>
        <a:ln>
          <a:solidFill>
            <a:srgbClr val="A74B40"/>
          </a:solidFill>
        </a:ln>
      </dgm:spPr>
      <dgm:t>
        <a:bodyPr/>
        <a:lstStyle/>
        <a:p>
          <a:pPr marL="0" indent="0">
            <a:buNone/>
          </a:pPr>
          <a:r>
            <a:rPr lang="en-US" dirty="0">
              <a:latin typeface="Neue Haas Grotesk Text Pro" panose="020B0504020202020204" pitchFamily="34" charset="0"/>
            </a:rPr>
            <a:t>COPRA Review</a:t>
          </a:r>
        </a:p>
      </dgm:t>
    </dgm:pt>
    <dgm:pt modelId="{CD25FE7F-DC49-4782-9750-E12300029B9E}" type="parTrans" cxnId="{2C5AC0E4-D111-4747-9B14-28DFB0E7D7D0}">
      <dgm:prSet/>
      <dgm:spPr/>
      <dgm:t>
        <a:bodyPr/>
        <a:lstStyle/>
        <a:p>
          <a:endParaRPr lang="en-US">
            <a:latin typeface="Neue Haas Grotesk Text Pro" panose="020B0504020202020204" pitchFamily="34" charset="0"/>
          </a:endParaRPr>
        </a:p>
      </dgm:t>
    </dgm:pt>
    <dgm:pt modelId="{38762308-51B6-4AE0-9EFD-C6BA6A439B32}" type="sibTrans" cxnId="{2C5AC0E4-D111-4747-9B14-28DFB0E7D7D0}">
      <dgm:prSet/>
      <dgm:spPr/>
      <dgm:t>
        <a:bodyPr/>
        <a:lstStyle/>
        <a:p>
          <a:endParaRPr lang="en-US">
            <a:latin typeface="Neue Haas Grotesk Text Pro" panose="020B0504020202020204" pitchFamily="34" charset="0"/>
          </a:endParaRPr>
        </a:p>
      </dgm:t>
    </dgm:pt>
    <dgm:pt modelId="{1BD6A3F4-9C3F-4B54-8023-8FBE07D3305E}">
      <dgm:prSet/>
      <dgm:spPr>
        <a:ln>
          <a:solidFill>
            <a:srgbClr val="A74B40"/>
          </a:solidFill>
        </a:ln>
      </dgm:spPr>
      <dgm:t>
        <a:bodyPr/>
        <a:lstStyle/>
        <a:p>
          <a:pPr marL="0" indent="0">
            <a:buNone/>
          </a:pPr>
          <a:r>
            <a:rPr lang="en-US" dirty="0">
              <a:latin typeface="Neue Haas Grotesk Text Pro" panose="020B0504020202020204" pitchFamily="34" charset="0"/>
            </a:rPr>
            <a:t>COPRA Direction</a:t>
          </a:r>
        </a:p>
      </dgm:t>
    </dgm:pt>
    <dgm:pt modelId="{18BAC9A1-A846-4565-9484-CCC5703CE380}" type="parTrans" cxnId="{5E0D683B-5EBD-4BB2-B1AE-2917C8560F76}">
      <dgm:prSet/>
      <dgm:spPr/>
      <dgm:t>
        <a:bodyPr/>
        <a:lstStyle/>
        <a:p>
          <a:endParaRPr lang="en-US">
            <a:latin typeface="Neue Haas Grotesk Text Pro" panose="020B0504020202020204" pitchFamily="34" charset="0"/>
          </a:endParaRPr>
        </a:p>
      </dgm:t>
    </dgm:pt>
    <dgm:pt modelId="{929D5D15-58C7-4F18-AA07-CE206275BA2C}" type="sibTrans" cxnId="{5E0D683B-5EBD-4BB2-B1AE-2917C8560F76}">
      <dgm:prSet/>
      <dgm:spPr/>
      <dgm:t>
        <a:bodyPr/>
        <a:lstStyle/>
        <a:p>
          <a:endParaRPr lang="en-US">
            <a:latin typeface="Neue Haas Grotesk Text Pro" panose="020B0504020202020204" pitchFamily="34" charset="0"/>
          </a:endParaRPr>
        </a:p>
      </dgm:t>
    </dgm:pt>
    <dgm:pt modelId="{F99F67DE-00C9-43E4-882D-18A671A77267}" type="pres">
      <dgm:prSet presAssocID="{81DE7AC8-D9F9-46B8-88A0-0635C1D59E91}" presName="Name0" presStyleCnt="0">
        <dgm:presLayoutVars>
          <dgm:dir/>
          <dgm:animLvl val="lvl"/>
          <dgm:resizeHandles val="exact"/>
        </dgm:presLayoutVars>
      </dgm:prSet>
      <dgm:spPr/>
    </dgm:pt>
    <dgm:pt modelId="{9643D3FF-C17C-450C-967A-6E9C61497F8E}" type="pres">
      <dgm:prSet presAssocID="{81DE7AC8-D9F9-46B8-88A0-0635C1D59E91}" presName="tSp" presStyleCnt="0"/>
      <dgm:spPr/>
    </dgm:pt>
    <dgm:pt modelId="{E9E51271-F32F-4753-91EF-1465375939D0}" type="pres">
      <dgm:prSet presAssocID="{81DE7AC8-D9F9-46B8-88A0-0635C1D59E91}" presName="bSp" presStyleCnt="0"/>
      <dgm:spPr/>
    </dgm:pt>
    <dgm:pt modelId="{521119BB-2E79-45E6-91B5-0F139824DE18}" type="pres">
      <dgm:prSet presAssocID="{81DE7AC8-D9F9-46B8-88A0-0635C1D59E91}" presName="process" presStyleCnt="0"/>
      <dgm:spPr/>
    </dgm:pt>
    <dgm:pt modelId="{3D9D76DC-94D8-4169-A9C8-5B510AEDB537}" type="pres">
      <dgm:prSet presAssocID="{05C8EEC9-41B9-40D3-A264-DB1113E5BF89}" presName="composite1" presStyleCnt="0"/>
      <dgm:spPr/>
    </dgm:pt>
    <dgm:pt modelId="{758DCC55-0DE3-4B6C-A806-E47D2E0E6917}" type="pres">
      <dgm:prSet presAssocID="{05C8EEC9-41B9-40D3-A264-DB1113E5BF89}" presName="dummyNode1" presStyleLbl="node1" presStyleIdx="0" presStyleCnt="4"/>
      <dgm:spPr/>
    </dgm:pt>
    <dgm:pt modelId="{40E765FA-263E-412C-AE2F-153E6400B7F9}" type="pres">
      <dgm:prSet presAssocID="{05C8EEC9-41B9-40D3-A264-DB1113E5BF89}" presName="childNode1" presStyleLbl="bgAcc1" presStyleIdx="0" presStyleCnt="4">
        <dgm:presLayoutVars>
          <dgm:bulletEnabled val="1"/>
        </dgm:presLayoutVars>
      </dgm:prSet>
      <dgm:spPr/>
    </dgm:pt>
    <dgm:pt modelId="{B440B6E8-CADD-4068-9733-6EE768BEE690}" type="pres">
      <dgm:prSet presAssocID="{05C8EEC9-41B9-40D3-A264-DB1113E5BF89}" presName="childNode1tx" presStyleLbl="bgAcc1" presStyleIdx="0" presStyleCnt="4">
        <dgm:presLayoutVars>
          <dgm:bulletEnabled val="1"/>
        </dgm:presLayoutVars>
      </dgm:prSet>
      <dgm:spPr/>
    </dgm:pt>
    <dgm:pt modelId="{DFD689E8-8E5F-4BBC-BFA4-26AD28BC3A00}" type="pres">
      <dgm:prSet presAssocID="{05C8EEC9-41B9-40D3-A264-DB1113E5BF89}" presName="parentNode1" presStyleLbl="node1" presStyleIdx="0" presStyleCnt="4">
        <dgm:presLayoutVars>
          <dgm:chMax val="1"/>
          <dgm:bulletEnabled val="1"/>
        </dgm:presLayoutVars>
      </dgm:prSet>
      <dgm:spPr/>
    </dgm:pt>
    <dgm:pt modelId="{50C774A5-D6C1-40AA-A518-C9590FB7CA70}" type="pres">
      <dgm:prSet presAssocID="{05C8EEC9-41B9-40D3-A264-DB1113E5BF89}" presName="connSite1" presStyleCnt="0"/>
      <dgm:spPr/>
    </dgm:pt>
    <dgm:pt modelId="{D1B9B688-C686-4572-A3B3-CB570B21DE69}" type="pres">
      <dgm:prSet presAssocID="{2B23C164-A674-4ACA-8B48-8B4028F132D1}" presName="Name9" presStyleLbl="sibTrans2D1" presStyleIdx="0" presStyleCnt="3"/>
      <dgm:spPr/>
    </dgm:pt>
    <dgm:pt modelId="{F165F2AC-066E-4968-9D3C-2530B6A41AC3}" type="pres">
      <dgm:prSet presAssocID="{8DC78875-60E8-41DF-85AC-B9E819FB5878}" presName="composite2" presStyleCnt="0"/>
      <dgm:spPr/>
    </dgm:pt>
    <dgm:pt modelId="{AFEBE130-7049-43B2-838F-7E67A789FEF8}" type="pres">
      <dgm:prSet presAssocID="{8DC78875-60E8-41DF-85AC-B9E819FB5878}" presName="dummyNode2" presStyleLbl="node1" presStyleIdx="0" presStyleCnt="4"/>
      <dgm:spPr/>
    </dgm:pt>
    <dgm:pt modelId="{B7F57036-E428-4644-AFA7-8136E592853F}" type="pres">
      <dgm:prSet presAssocID="{8DC78875-60E8-41DF-85AC-B9E819FB5878}" presName="childNode2" presStyleLbl="bgAcc1" presStyleIdx="1" presStyleCnt="4">
        <dgm:presLayoutVars>
          <dgm:bulletEnabled val="1"/>
        </dgm:presLayoutVars>
      </dgm:prSet>
      <dgm:spPr/>
    </dgm:pt>
    <dgm:pt modelId="{E636D036-41FE-4D91-9EEF-053F9EAE9D9F}" type="pres">
      <dgm:prSet presAssocID="{8DC78875-60E8-41DF-85AC-B9E819FB5878}" presName="childNode2tx" presStyleLbl="bgAcc1" presStyleIdx="1" presStyleCnt="4">
        <dgm:presLayoutVars>
          <dgm:bulletEnabled val="1"/>
        </dgm:presLayoutVars>
      </dgm:prSet>
      <dgm:spPr/>
    </dgm:pt>
    <dgm:pt modelId="{DC34029E-A825-468B-8C0C-2C6CC4B0F93F}" type="pres">
      <dgm:prSet presAssocID="{8DC78875-60E8-41DF-85AC-B9E819FB5878}" presName="parentNode2" presStyleLbl="node1" presStyleIdx="1" presStyleCnt="4">
        <dgm:presLayoutVars>
          <dgm:chMax val="0"/>
          <dgm:bulletEnabled val="1"/>
        </dgm:presLayoutVars>
      </dgm:prSet>
      <dgm:spPr/>
    </dgm:pt>
    <dgm:pt modelId="{DAF5BF0B-67CD-4F15-9F7C-D95646859736}" type="pres">
      <dgm:prSet presAssocID="{8DC78875-60E8-41DF-85AC-B9E819FB5878}" presName="connSite2" presStyleCnt="0"/>
      <dgm:spPr/>
    </dgm:pt>
    <dgm:pt modelId="{562AE4BB-B615-4F11-A3CB-BE720EB71BD9}" type="pres">
      <dgm:prSet presAssocID="{7C95916A-C3EE-4203-B9B5-423A6415C456}" presName="Name18" presStyleLbl="sibTrans2D1" presStyleIdx="1" presStyleCnt="3"/>
      <dgm:spPr/>
    </dgm:pt>
    <dgm:pt modelId="{991CF8F5-056D-4E4B-B3A2-6C95D141D9A6}" type="pres">
      <dgm:prSet presAssocID="{069F38C7-EB42-47E1-9099-5F93152546C6}" presName="composite1" presStyleCnt="0"/>
      <dgm:spPr/>
    </dgm:pt>
    <dgm:pt modelId="{188D74F7-0C7E-47C4-92B0-A41405F9921F}" type="pres">
      <dgm:prSet presAssocID="{069F38C7-EB42-47E1-9099-5F93152546C6}" presName="dummyNode1" presStyleLbl="node1" presStyleIdx="1" presStyleCnt="4"/>
      <dgm:spPr/>
    </dgm:pt>
    <dgm:pt modelId="{017CD88A-2CD2-4A4D-88F7-3A3C41192D50}" type="pres">
      <dgm:prSet presAssocID="{069F38C7-EB42-47E1-9099-5F93152546C6}" presName="childNode1" presStyleLbl="bgAcc1" presStyleIdx="2" presStyleCnt="4">
        <dgm:presLayoutVars>
          <dgm:bulletEnabled val="1"/>
        </dgm:presLayoutVars>
      </dgm:prSet>
      <dgm:spPr/>
    </dgm:pt>
    <dgm:pt modelId="{364B9F2B-D01D-4BC1-95C6-F2009CD9D698}" type="pres">
      <dgm:prSet presAssocID="{069F38C7-EB42-47E1-9099-5F93152546C6}" presName="childNode1tx" presStyleLbl="bgAcc1" presStyleIdx="2" presStyleCnt="4">
        <dgm:presLayoutVars>
          <dgm:bulletEnabled val="1"/>
        </dgm:presLayoutVars>
      </dgm:prSet>
      <dgm:spPr/>
    </dgm:pt>
    <dgm:pt modelId="{18D3961F-82E4-46F2-8991-FC291C40E3F5}" type="pres">
      <dgm:prSet presAssocID="{069F38C7-EB42-47E1-9099-5F93152546C6}" presName="parentNode1" presStyleLbl="node1" presStyleIdx="2" presStyleCnt="4">
        <dgm:presLayoutVars>
          <dgm:chMax val="1"/>
          <dgm:bulletEnabled val="1"/>
        </dgm:presLayoutVars>
      </dgm:prSet>
      <dgm:spPr/>
    </dgm:pt>
    <dgm:pt modelId="{2ABDA401-D9C3-457B-8E5F-1C92B7EED275}" type="pres">
      <dgm:prSet presAssocID="{069F38C7-EB42-47E1-9099-5F93152546C6}" presName="connSite1" presStyleCnt="0"/>
      <dgm:spPr/>
    </dgm:pt>
    <dgm:pt modelId="{C19B42CE-CBA0-473C-858F-09F993F14C7A}" type="pres">
      <dgm:prSet presAssocID="{5F7C946C-669E-4F80-A0C8-5BE11D897CD0}" presName="Name9" presStyleLbl="sibTrans2D1" presStyleIdx="2" presStyleCnt="3"/>
      <dgm:spPr/>
    </dgm:pt>
    <dgm:pt modelId="{97A5E774-35E1-4773-B973-2233A4F44D2F}" type="pres">
      <dgm:prSet presAssocID="{CF6A0D6F-7C18-4295-990D-E8785EDE9248}" presName="composite2" presStyleCnt="0"/>
      <dgm:spPr/>
    </dgm:pt>
    <dgm:pt modelId="{E5E3009E-D6D9-4FFA-8BCC-B130A83FD654}" type="pres">
      <dgm:prSet presAssocID="{CF6A0D6F-7C18-4295-990D-E8785EDE9248}" presName="dummyNode2" presStyleLbl="node1" presStyleIdx="2" presStyleCnt="4"/>
      <dgm:spPr/>
    </dgm:pt>
    <dgm:pt modelId="{050B585C-134E-4BDA-A266-892299449518}" type="pres">
      <dgm:prSet presAssocID="{CF6A0D6F-7C18-4295-990D-E8785EDE9248}" presName="childNode2" presStyleLbl="bgAcc1" presStyleIdx="3" presStyleCnt="4">
        <dgm:presLayoutVars>
          <dgm:bulletEnabled val="1"/>
        </dgm:presLayoutVars>
      </dgm:prSet>
      <dgm:spPr/>
    </dgm:pt>
    <dgm:pt modelId="{16CA2B23-6355-4519-A07A-7DC42B46655F}" type="pres">
      <dgm:prSet presAssocID="{CF6A0D6F-7C18-4295-990D-E8785EDE9248}" presName="childNode2tx" presStyleLbl="bgAcc1" presStyleIdx="3" presStyleCnt="4">
        <dgm:presLayoutVars>
          <dgm:bulletEnabled val="1"/>
        </dgm:presLayoutVars>
      </dgm:prSet>
      <dgm:spPr/>
    </dgm:pt>
    <dgm:pt modelId="{90DFA5C6-2EF0-4B17-8FAC-3C85E658F54B}" type="pres">
      <dgm:prSet presAssocID="{CF6A0D6F-7C18-4295-990D-E8785EDE9248}" presName="parentNode2" presStyleLbl="node1" presStyleIdx="3" presStyleCnt="4">
        <dgm:presLayoutVars>
          <dgm:chMax val="0"/>
          <dgm:bulletEnabled val="1"/>
        </dgm:presLayoutVars>
      </dgm:prSet>
      <dgm:spPr/>
    </dgm:pt>
    <dgm:pt modelId="{E0570DED-E61A-4F70-BA2E-B81D7371696E}" type="pres">
      <dgm:prSet presAssocID="{CF6A0D6F-7C18-4295-990D-E8785EDE9248}" presName="connSite2" presStyleCnt="0"/>
      <dgm:spPr/>
    </dgm:pt>
  </dgm:ptLst>
  <dgm:cxnLst>
    <dgm:cxn modelId="{91EF3402-33C2-4C05-92A2-B186C0EFE7A6}" type="presOf" srcId="{1BD6A3F4-9C3F-4B54-8023-8FBE07D3305E}" destId="{16CA2B23-6355-4519-A07A-7DC42B46655F}" srcOrd="1" destOrd="0" presId="urn:microsoft.com/office/officeart/2005/8/layout/hProcess4"/>
    <dgm:cxn modelId="{4872950F-A09B-45F9-99EB-584CB41C6D59}" type="presOf" srcId="{81DE7AC8-D9F9-46B8-88A0-0635C1D59E91}" destId="{F99F67DE-00C9-43E4-882D-18A671A77267}" srcOrd="0" destOrd="0" presId="urn:microsoft.com/office/officeart/2005/8/layout/hProcess4"/>
    <dgm:cxn modelId="{A96FB714-D7F8-47C6-934F-33E08436FEC5}" type="presOf" srcId="{30845D06-0B2C-4198-91AF-CAA90775FA66}" destId="{40E765FA-263E-412C-AE2F-153E6400B7F9}" srcOrd="0" destOrd="0" presId="urn:microsoft.com/office/officeart/2005/8/layout/hProcess4"/>
    <dgm:cxn modelId="{49BC9928-98D2-4E6C-9557-DC418906D7EB}" type="presOf" srcId="{069F38C7-EB42-47E1-9099-5F93152546C6}" destId="{18D3961F-82E4-46F2-8991-FC291C40E3F5}" srcOrd="0" destOrd="0" presId="urn:microsoft.com/office/officeart/2005/8/layout/hProcess4"/>
    <dgm:cxn modelId="{99964A2E-F8DC-4512-AC70-640CF8C37875}" type="presOf" srcId="{05C8EEC9-41B9-40D3-A264-DB1113E5BF89}" destId="{DFD689E8-8E5F-4BBC-BFA4-26AD28BC3A00}" srcOrd="0" destOrd="0" presId="urn:microsoft.com/office/officeart/2005/8/layout/hProcess4"/>
    <dgm:cxn modelId="{75D4DE32-F4C6-40E9-B394-048B491809B9}" type="presOf" srcId="{C1D15221-5523-4FCE-8696-F96D20516989}" destId="{364B9F2B-D01D-4BC1-95C6-F2009CD9D698}" srcOrd="1" destOrd="0" presId="urn:microsoft.com/office/officeart/2005/8/layout/hProcess4"/>
    <dgm:cxn modelId="{28DE0735-C31F-439D-B1C0-89B2086B3082}" type="presOf" srcId="{5F7C946C-669E-4F80-A0C8-5BE11D897CD0}" destId="{C19B42CE-CBA0-473C-858F-09F993F14C7A}" srcOrd="0" destOrd="0" presId="urn:microsoft.com/office/officeart/2005/8/layout/hProcess4"/>
    <dgm:cxn modelId="{50A99D37-F32E-4F74-8EC7-05F342A1D97C}" type="presOf" srcId="{30845D06-0B2C-4198-91AF-CAA90775FA66}" destId="{B440B6E8-CADD-4068-9733-6EE768BEE690}" srcOrd="1" destOrd="0" presId="urn:microsoft.com/office/officeart/2005/8/layout/hProcess4"/>
    <dgm:cxn modelId="{5E0D683B-5EBD-4BB2-B1AE-2917C8560F76}" srcId="{CF6A0D6F-7C18-4295-990D-E8785EDE9248}" destId="{1BD6A3F4-9C3F-4B54-8023-8FBE07D3305E}" srcOrd="0" destOrd="0" parTransId="{18BAC9A1-A846-4565-9484-CCC5703CE380}" sibTransId="{929D5D15-58C7-4F18-AA07-CE206275BA2C}"/>
    <dgm:cxn modelId="{817BA83D-7473-4F93-AD60-709FD43AF93D}" type="presOf" srcId="{31F6D270-1D16-47BE-9D0C-20FBB8875285}" destId="{B7F57036-E428-4644-AFA7-8136E592853F}" srcOrd="0" destOrd="0" presId="urn:microsoft.com/office/officeart/2005/8/layout/hProcess4"/>
    <dgm:cxn modelId="{2119EB3F-6BED-40DD-B2FC-18C790E3C460}" type="presOf" srcId="{7C95916A-C3EE-4203-B9B5-423A6415C456}" destId="{562AE4BB-B615-4F11-A3CB-BE720EB71BD9}" srcOrd="0" destOrd="0" presId="urn:microsoft.com/office/officeart/2005/8/layout/hProcess4"/>
    <dgm:cxn modelId="{C07D245C-C46C-4002-A0E6-F3E2FB6B6707}" srcId="{05C8EEC9-41B9-40D3-A264-DB1113E5BF89}" destId="{30845D06-0B2C-4198-91AF-CAA90775FA66}" srcOrd="0" destOrd="0" parTransId="{E9F45761-A9F5-4705-BD52-CB62DADF5F38}" sibTransId="{214D7B70-5EBD-46B0-9ED4-8916F9433592}"/>
    <dgm:cxn modelId="{CB2D9378-7A8A-436E-9F3E-AE4D9AFE3A98}" type="presOf" srcId="{CF6A0D6F-7C18-4295-990D-E8785EDE9248}" destId="{90DFA5C6-2EF0-4B17-8FAC-3C85E658F54B}" srcOrd="0" destOrd="0" presId="urn:microsoft.com/office/officeart/2005/8/layout/hProcess4"/>
    <dgm:cxn modelId="{4C0E7683-44F8-464B-8FB1-60B0BB0FD939}" type="presOf" srcId="{C1D15221-5523-4FCE-8696-F96D20516989}" destId="{017CD88A-2CD2-4A4D-88F7-3A3C41192D50}" srcOrd="0" destOrd="0" presId="urn:microsoft.com/office/officeart/2005/8/layout/hProcess4"/>
    <dgm:cxn modelId="{6E1E3A92-E5F0-4FCE-AC2D-502FB15C0A84}" type="presOf" srcId="{1BD6A3F4-9C3F-4B54-8023-8FBE07D3305E}" destId="{050B585C-134E-4BDA-A266-892299449518}" srcOrd="0" destOrd="0" presId="urn:microsoft.com/office/officeart/2005/8/layout/hProcess4"/>
    <dgm:cxn modelId="{36A16C9C-5A51-44CB-B509-0C40603D22E2}" type="presOf" srcId="{2B23C164-A674-4ACA-8B48-8B4028F132D1}" destId="{D1B9B688-C686-4572-A3B3-CB570B21DE69}" srcOrd="0" destOrd="0" presId="urn:microsoft.com/office/officeart/2005/8/layout/hProcess4"/>
    <dgm:cxn modelId="{DC7FAB9F-17F2-4EE4-89DF-7841F41D0B04}" srcId="{8DC78875-60E8-41DF-85AC-B9E819FB5878}" destId="{31F6D270-1D16-47BE-9D0C-20FBB8875285}" srcOrd="0" destOrd="0" parTransId="{468388B4-B6E6-46BF-84B0-864202F3B2B3}" sibTransId="{6EEB0835-8684-47DA-B271-96B4B2D7A2B4}"/>
    <dgm:cxn modelId="{3720BDA1-C84C-41DD-A4DA-7CAB0EC261C8}" srcId="{81DE7AC8-D9F9-46B8-88A0-0635C1D59E91}" destId="{05C8EEC9-41B9-40D3-A264-DB1113E5BF89}" srcOrd="0" destOrd="0" parTransId="{67F9FB06-357C-478D-9A64-5C70EC914FB7}" sibTransId="{2B23C164-A674-4ACA-8B48-8B4028F132D1}"/>
    <dgm:cxn modelId="{109378A9-195C-46D3-A2A1-DF70005AA442}" srcId="{81DE7AC8-D9F9-46B8-88A0-0635C1D59E91}" destId="{8DC78875-60E8-41DF-85AC-B9E819FB5878}" srcOrd="1" destOrd="0" parTransId="{55CD241E-97CA-4CB2-9979-49F8F7BFA547}" sibTransId="{7C95916A-C3EE-4203-B9B5-423A6415C456}"/>
    <dgm:cxn modelId="{6A589EC2-3EBD-44B3-B8F4-B1FB995409FC}" type="presOf" srcId="{8DC78875-60E8-41DF-85AC-B9E819FB5878}" destId="{DC34029E-A825-468B-8C0C-2C6CC4B0F93F}" srcOrd="0" destOrd="0" presId="urn:microsoft.com/office/officeart/2005/8/layout/hProcess4"/>
    <dgm:cxn modelId="{42C139D3-8450-44ED-8B5E-38359EAD6C63}" srcId="{81DE7AC8-D9F9-46B8-88A0-0635C1D59E91}" destId="{069F38C7-EB42-47E1-9099-5F93152546C6}" srcOrd="2" destOrd="0" parTransId="{9843549F-D198-48BB-811E-8FB7E627D42F}" sibTransId="{5F7C946C-669E-4F80-A0C8-5BE11D897CD0}"/>
    <dgm:cxn modelId="{974D6FD4-8C1A-455F-A8AE-F2D7FD8FA348}" srcId="{81DE7AC8-D9F9-46B8-88A0-0635C1D59E91}" destId="{CF6A0D6F-7C18-4295-990D-E8785EDE9248}" srcOrd="3" destOrd="0" parTransId="{7E999C88-DB95-49FA-B2D8-C8E1D32417A9}" sibTransId="{9B1D419E-9F36-443F-A110-4E93C3E39498}"/>
    <dgm:cxn modelId="{F83A99D6-C38D-438A-82E8-DE83B13F666A}" type="presOf" srcId="{31F6D270-1D16-47BE-9D0C-20FBB8875285}" destId="{E636D036-41FE-4D91-9EEF-053F9EAE9D9F}" srcOrd="1" destOrd="0" presId="urn:microsoft.com/office/officeart/2005/8/layout/hProcess4"/>
    <dgm:cxn modelId="{2C5AC0E4-D111-4747-9B14-28DFB0E7D7D0}" srcId="{069F38C7-EB42-47E1-9099-5F93152546C6}" destId="{C1D15221-5523-4FCE-8696-F96D20516989}" srcOrd="0" destOrd="0" parTransId="{CD25FE7F-DC49-4782-9750-E12300029B9E}" sibTransId="{38762308-51B6-4AE0-9EFD-C6BA6A439B32}"/>
    <dgm:cxn modelId="{E282E4C7-C948-4290-B0B3-E27030DA3D35}" type="presParOf" srcId="{F99F67DE-00C9-43E4-882D-18A671A77267}" destId="{9643D3FF-C17C-450C-967A-6E9C61497F8E}" srcOrd="0" destOrd="0" presId="urn:microsoft.com/office/officeart/2005/8/layout/hProcess4"/>
    <dgm:cxn modelId="{A41000A3-D95A-4937-9B8E-B591093C044D}" type="presParOf" srcId="{F99F67DE-00C9-43E4-882D-18A671A77267}" destId="{E9E51271-F32F-4753-91EF-1465375939D0}" srcOrd="1" destOrd="0" presId="urn:microsoft.com/office/officeart/2005/8/layout/hProcess4"/>
    <dgm:cxn modelId="{B6A7D688-7693-43CC-8396-18DEB750E4D7}" type="presParOf" srcId="{F99F67DE-00C9-43E4-882D-18A671A77267}" destId="{521119BB-2E79-45E6-91B5-0F139824DE18}" srcOrd="2" destOrd="0" presId="urn:microsoft.com/office/officeart/2005/8/layout/hProcess4"/>
    <dgm:cxn modelId="{42AC253B-19D6-42BF-ADCA-4F6AB176F2B5}" type="presParOf" srcId="{521119BB-2E79-45E6-91B5-0F139824DE18}" destId="{3D9D76DC-94D8-4169-A9C8-5B510AEDB537}" srcOrd="0" destOrd="0" presId="urn:microsoft.com/office/officeart/2005/8/layout/hProcess4"/>
    <dgm:cxn modelId="{09AC7033-DB14-4B4E-8D2F-B44C7B63C0F3}" type="presParOf" srcId="{3D9D76DC-94D8-4169-A9C8-5B510AEDB537}" destId="{758DCC55-0DE3-4B6C-A806-E47D2E0E6917}" srcOrd="0" destOrd="0" presId="urn:microsoft.com/office/officeart/2005/8/layout/hProcess4"/>
    <dgm:cxn modelId="{84217723-3CAE-4C38-AAD4-63CE33452DFB}" type="presParOf" srcId="{3D9D76DC-94D8-4169-A9C8-5B510AEDB537}" destId="{40E765FA-263E-412C-AE2F-153E6400B7F9}" srcOrd="1" destOrd="0" presId="urn:microsoft.com/office/officeart/2005/8/layout/hProcess4"/>
    <dgm:cxn modelId="{52D740AB-31B7-4919-A131-F5C7CF221ACB}" type="presParOf" srcId="{3D9D76DC-94D8-4169-A9C8-5B510AEDB537}" destId="{B440B6E8-CADD-4068-9733-6EE768BEE690}" srcOrd="2" destOrd="0" presId="urn:microsoft.com/office/officeart/2005/8/layout/hProcess4"/>
    <dgm:cxn modelId="{84F1BA10-B50F-4FDE-A717-9F79A78BE83E}" type="presParOf" srcId="{3D9D76DC-94D8-4169-A9C8-5B510AEDB537}" destId="{DFD689E8-8E5F-4BBC-BFA4-26AD28BC3A00}" srcOrd="3" destOrd="0" presId="urn:microsoft.com/office/officeart/2005/8/layout/hProcess4"/>
    <dgm:cxn modelId="{337C019C-C60A-4803-8771-9116F83FCD5F}" type="presParOf" srcId="{3D9D76DC-94D8-4169-A9C8-5B510AEDB537}" destId="{50C774A5-D6C1-40AA-A518-C9590FB7CA70}" srcOrd="4" destOrd="0" presId="urn:microsoft.com/office/officeart/2005/8/layout/hProcess4"/>
    <dgm:cxn modelId="{A5325F70-941F-47F4-8F4D-F877ACF20773}" type="presParOf" srcId="{521119BB-2E79-45E6-91B5-0F139824DE18}" destId="{D1B9B688-C686-4572-A3B3-CB570B21DE69}" srcOrd="1" destOrd="0" presId="urn:microsoft.com/office/officeart/2005/8/layout/hProcess4"/>
    <dgm:cxn modelId="{C19A8CE6-3E3C-43AC-A87F-4CBEFC7196C9}" type="presParOf" srcId="{521119BB-2E79-45E6-91B5-0F139824DE18}" destId="{F165F2AC-066E-4968-9D3C-2530B6A41AC3}" srcOrd="2" destOrd="0" presId="urn:microsoft.com/office/officeart/2005/8/layout/hProcess4"/>
    <dgm:cxn modelId="{6072F7B2-DB4C-404C-8464-4E750F4203B4}" type="presParOf" srcId="{F165F2AC-066E-4968-9D3C-2530B6A41AC3}" destId="{AFEBE130-7049-43B2-838F-7E67A789FEF8}" srcOrd="0" destOrd="0" presId="urn:microsoft.com/office/officeart/2005/8/layout/hProcess4"/>
    <dgm:cxn modelId="{8FD5383D-9595-45AE-BC4E-AA324151945C}" type="presParOf" srcId="{F165F2AC-066E-4968-9D3C-2530B6A41AC3}" destId="{B7F57036-E428-4644-AFA7-8136E592853F}" srcOrd="1" destOrd="0" presId="urn:microsoft.com/office/officeart/2005/8/layout/hProcess4"/>
    <dgm:cxn modelId="{80BE7A00-55A4-4EA5-84CB-FB4F10663627}" type="presParOf" srcId="{F165F2AC-066E-4968-9D3C-2530B6A41AC3}" destId="{E636D036-41FE-4D91-9EEF-053F9EAE9D9F}" srcOrd="2" destOrd="0" presId="urn:microsoft.com/office/officeart/2005/8/layout/hProcess4"/>
    <dgm:cxn modelId="{35982BED-31A7-48BB-954A-3825F5A09D09}" type="presParOf" srcId="{F165F2AC-066E-4968-9D3C-2530B6A41AC3}" destId="{DC34029E-A825-468B-8C0C-2C6CC4B0F93F}" srcOrd="3" destOrd="0" presId="urn:microsoft.com/office/officeart/2005/8/layout/hProcess4"/>
    <dgm:cxn modelId="{62ABBC25-E520-4B68-862D-730D08745A56}" type="presParOf" srcId="{F165F2AC-066E-4968-9D3C-2530B6A41AC3}" destId="{DAF5BF0B-67CD-4F15-9F7C-D95646859736}" srcOrd="4" destOrd="0" presId="urn:microsoft.com/office/officeart/2005/8/layout/hProcess4"/>
    <dgm:cxn modelId="{194F10F1-77B7-45C5-A513-F9888EDFB74F}" type="presParOf" srcId="{521119BB-2E79-45E6-91B5-0F139824DE18}" destId="{562AE4BB-B615-4F11-A3CB-BE720EB71BD9}" srcOrd="3" destOrd="0" presId="urn:microsoft.com/office/officeart/2005/8/layout/hProcess4"/>
    <dgm:cxn modelId="{2DDE98BD-3C74-44EE-99D8-B32B1AB2D94A}" type="presParOf" srcId="{521119BB-2E79-45E6-91B5-0F139824DE18}" destId="{991CF8F5-056D-4E4B-B3A2-6C95D141D9A6}" srcOrd="4" destOrd="0" presId="urn:microsoft.com/office/officeart/2005/8/layout/hProcess4"/>
    <dgm:cxn modelId="{671C5DF8-81BB-43F8-907A-1C9B5EB4AF2A}" type="presParOf" srcId="{991CF8F5-056D-4E4B-B3A2-6C95D141D9A6}" destId="{188D74F7-0C7E-47C4-92B0-A41405F9921F}" srcOrd="0" destOrd="0" presId="urn:microsoft.com/office/officeart/2005/8/layout/hProcess4"/>
    <dgm:cxn modelId="{1BFB8814-3F5A-45B3-BA09-496A83044B2C}" type="presParOf" srcId="{991CF8F5-056D-4E4B-B3A2-6C95D141D9A6}" destId="{017CD88A-2CD2-4A4D-88F7-3A3C41192D50}" srcOrd="1" destOrd="0" presId="urn:microsoft.com/office/officeart/2005/8/layout/hProcess4"/>
    <dgm:cxn modelId="{C66466A7-3901-438D-B5B9-D42CD809EA45}" type="presParOf" srcId="{991CF8F5-056D-4E4B-B3A2-6C95D141D9A6}" destId="{364B9F2B-D01D-4BC1-95C6-F2009CD9D698}" srcOrd="2" destOrd="0" presId="urn:microsoft.com/office/officeart/2005/8/layout/hProcess4"/>
    <dgm:cxn modelId="{DF27C385-6004-4AA5-BA77-567AA7C7459D}" type="presParOf" srcId="{991CF8F5-056D-4E4B-B3A2-6C95D141D9A6}" destId="{18D3961F-82E4-46F2-8991-FC291C40E3F5}" srcOrd="3" destOrd="0" presId="urn:microsoft.com/office/officeart/2005/8/layout/hProcess4"/>
    <dgm:cxn modelId="{4E0DB972-5776-43FD-A21B-539E8E8A6865}" type="presParOf" srcId="{991CF8F5-056D-4E4B-B3A2-6C95D141D9A6}" destId="{2ABDA401-D9C3-457B-8E5F-1C92B7EED275}" srcOrd="4" destOrd="0" presId="urn:microsoft.com/office/officeart/2005/8/layout/hProcess4"/>
    <dgm:cxn modelId="{D170784C-CBE7-4A89-967A-73D81E102696}" type="presParOf" srcId="{521119BB-2E79-45E6-91B5-0F139824DE18}" destId="{C19B42CE-CBA0-473C-858F-09F993F14C7A}" srcOrd="5" destOrd="0" presId="urn:microsoft.com/office/officeart/2005/8/layout/hProcess4"/>
    <dgm:cxn modelId="{C8811296-5D9F-4E2F-B842-BC01FA330D7D}" type="presParOf" srcId="{521119BB-2E79-45E6-91B5-0F139824DE18}" destId="{97A5E774-35E1-4773-B973-2233A4F44D2F}" srcOrd="6" destOrd="0" presId="urn:microsoft.com/office/officeart/2005/8/layout/hProcess4"/>
    <dgm:cxn modelId="{9F53316D-31A6-49DB-92B0-872D8664202E}" type="presParOf" srcId="{97A5E774-35E1-4773-B973-2233A4F44D2F}" destId="{E5E3009E-D6D9-4FFA-8BCC-B130A83FD654}" srcOrd="0" destOrd="0" presId="urn:microsoft.com/office/officeart/2005/8/layout/hProcess4"/>
    <dgm:cxn modelId="{CD0F238F-51DE-49FD-BFCE-69B6C634F16B}" type="presParOf" srcId="{97A5E774-35E1-4773-B973-2233A4F44D2F}" destId="{050B585C-134E-4BDA-A266-892299449518}" srcOrd="1" destOrd="0" presId="urn:microsoft.com/office/officeart/2005/8/layout/hProcess4"/>
    <dgm:cxn modelId="{4D9F41AC-0474-4A20-8A12-5537CEF7F2B1}" type="presParOf" srcId="{97A5E774-35E1-4773-B973-2233A4F44D2F}" destId="{16CA2B23-6355-4519-A07A-7DC42B46655F}" srcOrd="2" destOrd="0" presId="urn:microsoft.com/office/officeart/2005/8/layout/hProcess4"/>
    <dgm:cxn modelId="{C9505831-5292-42E7-B2F2-A3D83E1E2AA9}" type="presParOf" srcId="{97A5E774-35E1-4773-B973-2233A4F44D2F}" destId="{90DFA5C6-2EF0-4B17-8FAC-3C85E658F54B}" srcOrd="3" destOrd="0" presId="urn:microsoft.com/office/officeart/2005/8/layout/hProcess4"/>
    <dgm:cxn modelId="{AA49AEF0-3339-4B58-B8E6-72FC58F1C890}" type="presParOf" srcId="{97A5E774-35E1-4773-B973-2233A4F44D2F}" destId="{E0570DED-E61A-4F70-BA2E-B81D7371696E}"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794D8-F469-4995-B0B6-53C04D511C88}">
      <dsp:nvSpPr>
        <dsp:cNvPr id="0" name=""/>
        <dsp:cNvSpPr/>
      </dsp:nvSpPr>
      <dsp:spPr>
        <a:xfrm>
          <a:off x="51" y="109119"/>
          <a:ext cx="4909510" cy="1715248"/>
        </a:xfrm>
        <a:prstGeom prst="rect">
          <a:avLst/>
        </a:prstGeom>
        <a:solidFill>
          <a:srgbClr val="0E2841"/>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Neue Haas Grotesk Text Pro" panose="020B0504020202020204" pitchFamily="34" charset="0"/>
            </a:rPr>
            <a:t>The team often includes three members:</a:t>
          </a:r>
        </a:p>
      </dsp:txBody>
      <dsp:txXfrm>
        <a:off x="51" y="109119"/>
        <a:ext cx="4909510" cy="1715248"/>
      </dsp:txXfrm>
    </dsp:sp>
    <dsp:sp modelId="{04F5A068-C0FC-459F-850D-2DF1E53129D5}">
      <dsp:nvSpPr>
        <dsp:cNvPr id="0" name=""/>
        <dsp:cNvSpPr/>
      </dsp:nvSpPr>
      <dsp:spPr>
        <a:xfrm>
          <a:off x="51" y="1824368"/>
          <a:ext cx="4909510" cy="1943460"/>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ct val="15000"/>
            </a:spcAft>
            <a:buChar char="•"/>
          </a:pPr>
          <a:r>
            <a:rPr lang="en-US" sz="2400" kern="1200" dirty="0">
              <a:latin typeface="Neue Haas Grotesk Text Pro" panose="020B0504020202020204" pitchFamily="34" charset="0"/>
            </a:rPr>
            <a:t>Chair</a:t>
          </a:r>
        </a:p>
        <a:p>
          <a:pPr marL="228600" lvl="1" indent="-228600" algn="l" defTabSz="1066800">
            <a:lnSpc>
              <a:spcPct val="100000"/>
            </a:lnSpc>
            <a:spcBef>
              <a:spcPct val="0"/>
            </a:spcBef>
            <a:spcAft>
              <a:spcPct val="15000"/>
            </a:spcAft>
            <a:buChar char="•"/>
          </a:pPr>
          <a:r>
            <a:rPr lang="en-US" sz="2400" kern="1200" dirty="0">
              <a:latin typeface="Neue Haas Grotesk Text Pro" panose="020B0504020202020204" pitchFamily="34" charset="0"/>
            </a:rPr>
            <a:t>Academic (representing accredited programs)</a:t>
          </a:r>
        </a:p>
        <a:p>
          <a:pPr marL="228600" lvl="1" indent="-228600" algn="l" defTabSz="1066800">
            <a:lnSpc>
              <a:spcPct val="100000"/>
            </a:lnSpc>
            <a:spcBef>
              <a:spcPct val="0"/>
            </a:spcBef>
            <a:spcAft>
              <a:spcPct val="15000"/>
            </a:spcAft>
            <a:buChar char="•"/>
          </a:pPr>
          <a:r>
            <a:rPr lang="en-US" sz="2400" kern="1200" dirty="0">
              <a:latin typeface="Neue Haas Grotesk Text Pro" panose="020B0504020202020204" pitchFamily="34" charset="0"/>
            </a:rPr>
            <a:t>Practitioner </a:t>
          </a:r>
        </a:p>
      </dsp:txBody>
      <dsp:txXfrm>
        <a:off x="51" y="1824368"/>
        <a:ext cx="4909510" cy="1943460"/>
      </dsp:txXfrm>
    </dsp:sp>
    <dsp:sp modelId="{6EF6B53F-ED52-41B5-AF12-D66F77983344}">
      <dsp:nvSpPr>
        <dsp:cNvPr id="0" name=""/>
        <dsp:cNvSpPr/>
      </dsp:nvSpPr>
      <dsp:spPr>
        <a:xfrm>
          <a:off x="5596893" y="115005"/>
          <a:ext cx="4909510" cy="3082679"/>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Neue Haas Grotesk Text Pro" panose="020B0504020202020204" pitchFamily="34" charset="0"/>
            </a:rPr>
            <a:t>The team could include a fourth member if there are complex modalities or more than one program is under review</a:t>
          </a:r>
        </a:p>
      </dsp:txBody>
      <dsp:txXfrm>
        <a:off x="5596893" y="115005"/>
        <a:ext cx="4909510" cy="3082679"/>
      </dsp:txXfrm>
    </dsp:sp>
    <dsp:sp modelId="{C30CA67B-3BC8-4903-84E0-36B16D82F20F}">
      <dsp:nvSpPr>
        <dsp:cNvPr id="0" name=""/>
        <dsp:cNvSpPr/>
      </dsp:nvSpPr>
      <dsp:spPr>
        <a:xfrm>
          <a:off x="5596893" y="3209455"/>
          <a:ext cx="4909510" cy="552486"/>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7DF83-2BF4-4D07-81E5-2901BDCDEBBA}">
      <dsp:nvSpPr>
        <dsp:cNvPr id="0" name=""/>
        <dsp:cNvSpPr/>
      </dsp:nvSpPr>
      <dsp:spPr>
        <a:xfrm>
          <a:off x="940" y="944519"/>
          <a:ext cx="2362510" cy="911929"/>
        </a:xfrm>
        <a:prstGeom prst="chevron">
          <a:avLst>
            <a:gd name="adj" fmla="val 4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DB658-7D58-41BB-9B45-16694B00B7EA}">
      <dsp:nvSpPr>
        <dsp:cNvPr id="0" name=""/>
        <dsp:cNvSpPr/>
      </dsp:nvSpPr>
      <dsp:spPr>
        <a:xfrm>
          <a:off x="630943" y="1172501"/>
          <a:ext cx="1995008" cy="91192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Neue Haas Grotesk Text Pro" panose="020B0504020202020204" pitchFamily="34" charset="0"/>
            </a:rPr>
            <a:t>Self Study Phase</a:t>
          </a:r>
        </a:p>
      </dsp:txBody>
      <dsp:txXfrm>
        <a:off x="657652" y="1199210"/>
        <a:ext cx="1941590" cy="858511"/>
      </dsp:txXfrm>
    </dsp:sp>
    <dsp:sp modelId="{A095695C-BAB9-45E5-8D38-8F5331A303D4}">
      <dsp:nvSpPr>
        <dsp:cNvPr id="0" name=""/>
        <dsp:cNvSpPr/>
      </dsp:nvSpPr>
      <dsp:spPr>
        <a:xfrm>
          <a:off x="2699452" y="944519"/>
          <a:ext cx="2362510" cy="911929"/>
        </a:xfrm>
        <a:prstGeom prst="chevron">
          <a:avLst>
            <a:gd name="adj" fmla="val 4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AD00B-413A-436D-91BB-262065573332}">
      <dsp:nvSpPr>
        <dsp:cNvPr id="0" name=""/>
        <dsp:cNvSpPr/>
      </dsp:nvSpPr>
      <dsp:spPr>
        <a:xfrm>
          <a:off x="3329454" y="1172501"/>
          <a:ext cx="1995008" cy="91192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Neue Haas Grotesk Text Pro" panose="020B0504020202020204" pitchFamily="34" charset="0"/>
            </a:rPr>
            <a:t>Accreditation Cohort</a:t>
          </a:r>
        </a:p>
      </dsp:txBody>
      <dsp:txXfrm>
        <a:off x="3356163" y="1199210"/>
        <a:ext cx="1941590" cy="858511"/>
      </dsp:txXfrm>
    </dsp:sp>
    <dsp:sp modelId="{CAB2C696-ADD3-4D26-8D9B-416D2C1890B5}">
      <dsp:nvSpPr>
        <dsp:cNvPr id="0" name=""/>
        <dsp:cNvSpPr/>
      </dsp:nvSpPr>
      <dsp:spPr>
        <a:xfrm>
          <a:off x="5397964" y="944519"/>
          <a:ext cx="2362510" cy="911929"/>
        </a:xfrm>
        <a:prstGeom prst="chevron">
          <a:avLst>
            <a:gd name="adj" fmla="val 4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0F1EB-A248-4371-9D9A-E70CF8E84CE3}">
      <dsp:nvSpPr>
        <dsp:cNvPr id="0" name=""/>
        <dsp:cNvSpPr/>
      </dsp:nvSpPr>
      <dsp:spPr>
        <a:xfrm>
          <a:off x="6027966" y="1172501"/>
          <a:ext cx="1995008" cy="91192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Neue Haas Grotesk Text Pro" panose="020B0504020202020204" pitchFamily="34" charset="0"/>
            </a:rPr>
            <a:t>Accreditation Decision</a:t>
          </a:r>
        </a:p>
      </dsp:txBody>
      <dsp:txXfrm>
        <a:off x="6054675" y="1199210"/>
        <a:ext cx="1941590" cy="8585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39564-0E1E-47FF-83A8-D960ECB42B66}">
      <dsp:nvSpPr>
        <dsp:cNvPr id="0" name=""/>
        <dsp:cNvSpPr/>
      </dsp:nvSpPr>
      <dsp:spPr>
        <a:xfrm>
          <a:off x="4681" y="659342"/>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rPr>
            <a:t>August 15 </a:t>
          </a:r>
        </a:p>
        <a:p>
          <a:pPr marL="0" lvl="0" indent="0" algn="ctr" defTabSz="62230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Submit Self-Study Report</a:t>
          </a:r>
        </a:p>
      </dsp:txBody>
      <dsp:txXfrm>
        <a:off x="40653" y="695314"/>
        <a:ext cx="1975020" cy="1156234"/>
      </dsp:txXfrm>
    </dsp:sp>
    <dsp:sp modelId="{315129EB-8E87-4D5E-BAC8-D2DA7784C4C1}">
      <dsp:nvSpPr>
        <dsp:cNvPr id="0" name=""/>
        <dsp:cNvSpPr/>
      </dsp:nvSpPr>
      <dsp:spPr>
        <a:xfrm>
          <a:off x="2231779" y="1019608"/>
          <a:ext cx="433956" cy="507647"/>
        </a:xfrm>
        <a:prstGeom prst="rightArrow">
          <a:avLst>
            <a:gd name="adj1" fmla="val 60000"/>
            <a:gd name="adj2" fmla="val 50000"/>
          </a:avLst>
        </a:prstGeom>
        <a:solidFill>
          <a:srgbClr val="D0D0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Neue Haas Grotesk Text Pro" panose="020B0504020202020204" pitchFamily="34" charset="0"/>
          </a:endParaRPr>
        </a:p>
      </dsp:txBody>
      <dsp:txXfrm>
        <a:off x="2231779" y="1121137"/>
        <a:ext cx="303769" cy="304589"/>
      </dsp:txXfrm>
    </dsp:sp>
    <dsp:sp modelId="{682A0073-6B9B-445B-A169-16DEBC338095}">
      <dsp:nvSpPr>
        <dsp:cNvPr id="0" name=""/>
        <dsp:cNvSpPr/>
      </dsp:nvSpPr>
      <dsp:spPr>
        <a:xfrm>
          <a:off x="2870432" y="659342"/>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October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COPRA Review</a:t>
          </a:r>
        </a:p>
      </dsp:txBody>
      <dsp:txXfrm>
        <a:off x="2906404" y="695314"/>
        <a:ext cx="1975020" cy="1156234"/>
      </dsp:txXfrm>
    </dsp:sp>
    <dsp:sp modelId="{2ABD2D35-AA10-4A78-BF17-872FC997CB3E}">
      <dsp:nvSpPr>
        <dsp:cNvPr id="0" name=""/>
        <dsp:cNvSpPr/>
      </dsp:nvSpPr>
      <dsp:spPr>
        <a:xfrm>
          <a:off x="5097529" y="1019608"/>
          <a:ext cx="433956" cy="507647"/>
        </a:xfrm>
        <a:prstGeom prst="rightArrow">
          <a:avLst>
            <a:gd name="adj1" fmla="val 60000"/>
            <a:gd name="adj2" fmla="val 50000"/>
          </a:avLst>
        </a:prstGeom>
        <a:solidFill>
          <a:srgbClr val="D0D0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Neue Haas Grotesk Text Pro" panose="020B0504020202020204" pitchFamily="34" charset="0"/>
          </a:endParaRPr>
        </a:p>
      </dsp:txBody>
      <dsp:txXfrm>
        <a:off x="5097529" y="1121137"/>
        <a:ext cx="303769" cy="304589"/>
      </dsp:txXfrm>
    </dsp:sp>
    <dsp:sp modelId="{6AC83D5D-3F91-4037-A20A-C566249A8DD6}">
      <dsp:nvSpPr>
        <dsp:cNvPr id="0" name=""/>
        <dsp:cNvSpPr/>
      </dsp:nvSpPr>
      <dsp:spPr>
        <a:xfrm>
          <a:off x="5736182" y="659342"/>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November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Interim Report Issued</a:t>
          </a:r>
        </a:p>
      </dsp:txBody>
      <dsp:txXfrm>
        <a:off x="5772154" y="695314"/>
        <a:ext cx="1975020" cy="1156234"/>
      </dsp:txXfrm>
    </dsp:sp>
    <dsp:sp modelId="{C0A56A03-8F28-43E2-8C4E-A04F0EAE73C8}">
      <dsp:nvSpPr>
        <dsp:cNvPr id="0" name=""/>
        <dsp:cNvSpPr/>
      </dsp:nvSpPr>
      <dsp:spPr>
        <a:xfrm>
          <a:off x="7963279" y="1019608"/>
          <a:ext cx="433956" cy="507647"/>
        </a:xfrm>
        <a:prstGeom prst="rightArrow">
          <a:avLst>
            <a:gd name="adj1" fmla="val 60000"/>
            <a:gd name="adj2" fmla="val 50000"/>
          </a:avLst>
        </a:prstGeom>
        <a:solidFill>
          <a:srgbClr val="D0D0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Neue Haas Grotesk Text Pro" panose="020B0504020202020204" pitchFamily="34" charset="0"/>
          </a:endParaRPr>
        </a:p>
      </dsp:txBody>
      <dsp:txXfrm>
        <a:off x="7963279" y="1121137"/>
        <a:ext cx="303769" cy="304589"/>
      </dsp:txXfrm>
    </dsp:sp>
    <dsp:sp modelId="{024BDB3B-113F-4D5D-9690-542940CF3F0D}">
      <dsp:nvSpPr>
        <dsp:cNvPr id="0" name=""/>
        <dsp:cNvSpPr/>
      </dsp:nvSpPr>
      <dsp:spPr>
        <a:xfrm>
          <a:off x="8601932" y="659342"/>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December-January</a:t>
          </a:r>
          <a:r>
            <a:rPr lang="en-US" sz="1100" kern="1200" dirty="0">
              <a:solidFill>
                <a:schemeClr val="bg1"/>
              </a:solidFill>
              <a:latin typeface="Neue Haas Grotesk Text Pro" panose="020B0504020202020204" pitchFamily="34" charset="0"/>
            </a:rPr>
            <a:t> </a:t>
          </a:r>
        </a:p>
        <a:p>
          <a:pPr marL="0" lvl="0" indent="0" algn="ctr" defTabSz="622300">
            <a:lnSpc>
              <a:spcPct val="90000"/>
            </a:lnSpc>
            <a:spcBef>
              <a:spcPct val="0"/>
            </a:spcBef>
            <a:spcAft>
              <a:spcPts val="0"/>
            </a:spcAft>
            <a:buNone/>
          </a:pPr>
          <a:r>
            <a:rPr lang="en-US" sz="1100" kern="1200" dirty="0">
              <a:solidFill>
                <a:schemeClr val="bg1"/>
              </a:solidFill>
              <a:latin typeface="Neue Haas Grotesk Text Pro" panose="020B0504020202020204" pitchFamily="34" charset="0"/>
            </a:rPr>
            <a:t>Program Response</a:t>
          </a:r>
        </a:p>
        <a:p>
          <a:pPr marL="0" lvl="0" indent="0" algn="ctr" defTabSz="622300">
            <a:lnSpc>
              <a:spcPct val="90000"/>
            </a:lnSpc>
            <a:spcBef>
              <a:spcPct val="0"/>
            </a:spcBef>
            <a:spcAft>
              <a:spcPts val="0"/>
            </a:spcAft>
            <a:buNone/>
          </a:pPr>
          <a:r>
            <a:rPr lang="en-US" sz="1100" kern="1200" dirty="0">
              <a:solidFill>
                <a:schemeClr val="bg1"/>
              </a:solidFill>
              <a:latin typeface="Neue Haas Grotesk Text Pro" panose="020B0504020202020204" pitchFamily="34" charset="0"/>
            </a:rPr>
            <a:t> Outreach to the COPRA Liaison </a:t>
          </a:r>
        </a:p>
        <a:p>
          <a:pPr marL="0" lvl="0" indent="0" algn="ctr" defTabSz="62230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Site Visit Team Assembled </a:t>
          </a:r>
        </a:p>
      </dsp:txBody>
      <dsp:txXfrm>
        <a:off x="8637904" y="695314"/>
        <a:ext cx="1975020" cy="1156234"/>
      </dsp:txXfrm>
    </dsp:sp>
    <dsp:sp modelId="{A8D228CA-9B0E-4580-8B65-308924A9C02E}">
      <dsp:nvSpPr>
        <dsp:cNvPr id="0" name=""/>
        <dsp:cNvSpPr/>
      </dsp:nvSpPr>
      <dsp:spPr>
        <a:xfrm rot="5400000">
          <a:off x="9408436" y="2030808"/>
          <a:ext cx="433956" cy="507647"/>
        </a:xfrm>
        <a:prstGeom prst="rightArrow">
          <a:avLst>
            <a:gd name="adj1" fmla="val 60000"/>
            <a:gd name="adj2" fmla="val 50000"/>
          </a:avLst>
        </a:prstGeom>
        <a:solidFill>
          <a:srgbClr val="D0D0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Neue Haas Grotesk Text Pro" panose="020B0504020202020204" pitchFamily="34" charset="0"/>
          </a:endParaRPr>
        </a:p>
      </dsp:txBody>
      <dsp:txXfrm rot="-5400000">
        <a:off x="9473120" y="2067654"/>
        <a:ext cx="304589" cy="303769"/>
      </dsp:txXfrm>
    </dsp:sp>
    <dsp:sp modelId="{47EB75B9-967E-468E-83A0-5E6C85E1021B}">
      <dsp:nvSpPr>
        <dsp:cNvPr id="0" name=""/>
        <dsp:cNvSpPr/>
      </dsp:nvSpPr>
      <dsp:spPr>
        <a:xfrm>
          <a:off x="8601932" y="2706306"/>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February-March </a:t>
          </a:r>
        </a:p>
        <a:p>
          <a:pPr marL="0" lvl="0" algn="ctr" defTabSz="488950">
            <a:lnSpc>
              <a:spcPct val="90000"/>
            </a:lnSpc>
            <a:spcBef>
              <a:spcPct val="0"/>
            </a:spcBef>
            <a:spcAft>
              <a:spcPts val="0"/>
            </a:spcAft>
            <a:buNone/>
          </a:pPr>
          <a:r>
            <a:rPr lang="en-US" sz="1100" kern="1200" dirty="0">
              <a:solidFill>
                <a:schemeClr val="bg1"/>
              </a:solidFill>
              <a:latin typeface="Neue Haas Grotesk Text Pro" panose="020B0504020202020204" pitchFamily="34" charset="0"/>
            </a:rPr>
            <a:t>Plan &amp; Host Site Visit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Site Visit Team (SVT) Submits Report</a:t>
          </a:r>
        </a:p>
      </dsp:txBody>
      <dsp:txXfrm>
        <a:off x="8637904" y="2742278"/>
        <a:ext cx="1975020" cy="1156234"/>
      </dsp:txXfrm>
    </dsp:sp>
    <dsp:sp modelId="{538857E3-700A-4D73-80CF-443043545D54}">
      <dsp:nvSpPr>
        <dsp:cNvPr id="0" name=""/>
        <dsp:cNvSpPr/>
      </dsp:nvSpPr>
      <dsp:spPr>
        <a:xfrm rot="10800000">
          <a:off x="7987843" y="3066572"/>
          <a:ext cx="433956" cy="507647"/>
        </a:xfrm>
        <a:prstGeom prst="rightArrow">
          <a:avLst>
            <a:gd name="adj1" fmla="val 60000"/>
            <a:gd name="adj2" fmla="val 50000"/>
          </a:avLst>
        </a:prstGeom>
        <a:solidFill>
          <a:srgbClr val="D0D0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Neue Haas Grotesk Text Pro" panose="020B0504020202020204" pitchFamily="34" charset="0"/>
          </a:endParaRPr>
        </a:p>
      </dsp:txBody>
      <dsp:txXfrm rot="10800000">
        <a:off x="8118030" y="3168101"/>
        <a:ext cx="303769" cy="304589"/>
      </dsp:txXfrm>
    </dsp:sp>
    <dsp:sp modelId="{51E9272D-1C51-42A9-95DA-8B8F3A54D611}">
      <dsp:nvSpPr>
        <dsp:cNvPr id="0" name=""/>
        <dsp:cNvSpPr/>
      </dsp:nvSpPr>
      <dsp:spPr>
        <a:xfrm>
          <a:off x="5736182" y="2706306"/>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43"/>
            </a:spcAft>
            <a:buNone/>
          </a:pPr>
          <a:r>
            <a:rPr lang="en-US" sz="1400" b="1" kern="1200" dirty="0">
              <a:solidFill>
                <a:schemeClr val="bg1"/>
              </a:solidFill>
              <a:latin typeface="Neue Haas Grotesk Text Pro" panose="020B0504020202020204" pitchFamily="34" charset="0"/>
              <a:ea typeface="+mn-ea"/>
              <a:cs typeface="+mn-cs"/>
            </a:rPr>
            <a:t>April-May</a:t>
          </a:r>
          <a:r>
            <a:rPr lang="en-US" sz="1100" kern="1200" dirty="0">
              <a:solidFill>
                <a:schemeClr val="bg1"/>
              </a:solidFill>
              <a:latin typeface="Neue Haas Grotesk Text Pro" panose="020B0504020202020204" pitchFamily="34" charset="0"/>
            </a:rPr>
            <a:t> </a:t>
          </a:r>
        </a:p>
        <a:p>
          <a:pPr marL="0" lvl="0" indent="0" algn="ctr" defTabSz="622300">
            <a:lnSpc>
              <a:spcPct val="90000"/>
            </a:lnSpc>
            <a:spcBef>
              <a:spcPct val="0"/>
            </a:spcBef>
            <a:spcAft>
              <a:spcPts val="43"/>
            </a:spcAft>
            <a:buNone/>
          </a:pPr>
          <a:r>
            <a:rPr lang="en-US" sz="1100" kern="1200" dirty="0">
              <a:solidFill>
                <a:schemeClr val="bg1"/>
              </a:solidFill>
              <a:latin typeface="Neue Haas Grotesk Text Pro" panose="020B0504020202020204" pitchFamily="34" charset="0"/>
            </a:rPr>
            <a:t>Program Response to the Site Visit Report (optional)</a:t>
          </a:r>
        </a:p>
        <a:p>
          <a:pPr marL="0" lvl="0" indent="0" algn="ctr" defTabSz="62230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Program Outreach to the COPRA Liaison</a:t>
          </a:r>
        </a:p>
      </dsp:txBody>
      <dsp:txXfrm>
        <a:off x="5772154" y="2742278"/>
        <a:ext cx="1975020" cy="1156234"/>
      </dsp:txXfrm>
    </dsp:sp>
    <dsp:sp modelId="{D775B3C8-8FCD-4A9A-8010-430EE13CAD3B}">
      <dsp:nvSpPr>
        <dsp:cNvPr id="0" name=""/>
        <dsp:cNvSpPr/>
      </dsp:nvSpPr>
      <dsp:spPr>
        <a:xfrm rot="10800000">
          <a:off x="5122093" y="3066572"/>
          <a:ext cx="433956" cy="507647"/>
        </a:xfrm>
        <a:prstGeom prst="rightArrow">
          <a:avLst>
            <a:gd name="adj1" fmla="val 60000"/>
            <a:gd name="adj2" fmla="val 50000"/>
          </a:avLst>
        </a:prstGeom>
        <a:solidFill>
          <a:srgbClr val="D0D0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Neue Haas Grotesk Text Pro" panose="020B0504020202020204" pitchFamily="34" charset="0"/>
          </a:endParaRPr>
        </a:p>
      </dsp:txBody>
      <dsp:txXfrm rot="10800000">
        <a:off x="5252280" y="3168101"/>
        <a:ext cx="303769" cy="304589"/>
      </dsp:txXfrm>
    </dsp:sp>
    <dsp:sp modelId="{5AA1FA40-381D-4E45-B3B9-CA0111165F6D}">
      <dsp:nvSpPr>
        <dsp:cNvPr id="0" name=""/>
        <dsp:cNvSpPr/>
      </dsp:nvSpPr>
      <dsp:spPr>
        <a:xfrm>
          <a:off x="2870432" y="2706306"/>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June </a:t>
          </a:r>
        </a:p>
        <a:p>
          <a:pPr marL="0" lvl="0" algn="ctr" defTabSz="488950">
            <a:lnSpc>
              <a:spcPct val="90000"/>
            </a:lnSpc>
            <a:spcBef>
              <a:spcPct val="0"/>
            </a:spcBef>
            <a:spcAft>
              <a:spcPct val="35000"/>
            </a:spcAft>
            <a:buNone/>
          </a:pPr>
          <a:r>
            <a:rPr lang="en-US" sz="1100" kern="1200" dirty="0">
              <a:solidFill>
                <a:schemeClr val="bg1"/>
              </a:solidFill>
              <a:latin typeface="Neue Haas Grotesk Text Pro" panose="020B0504020202020204" pitchFamily="34" charset="0"/>
            </a:rPr>
            <a:t>COPRA Final Action</a:t>
          </a:r>
        </a:p>
      </dsp:txBody>
      <dsp:txXfrm>
        <a:off x="2906404" y="2742278"/>
        <a:ext cx="1975020" cy="1156234"/>
      </dsp:txXfrm>
    </dsp:sp>
    <dsp:sp modelId="{849A3144-C7F3-4A9C-B7CA-05A020E5AE86}">
      <dsp:nvSpPr>
        <dsp:cNvPr id="0" name=""/>
        <dsp:cNvSpPr/>
      </dsp:nvSpPr>
      <dsp:spPr>
        <a:xfrm rot="10800000">
          <a:off x="2256342" y="3066572"/>
          <a:ext cx="433956" cy="507647"/>
        </a:xfrm>
        <a:prstGeom prst="rightArrow">
          <a:avLst>
            <a:gd name="adj1" fmla="val 60000"/>
            <a:gd name="adj2" fmla="val 50000"/>
          </a:avLst>
        </a:prstGeom>
        <a:solidFill>
          <a:srgbClr val="D0D0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Neue Haas Grotesk Text Pro" panose="020B0504020202020204" pitchFamily="34" charset="0"/>
          </a:endParaRPr>
        </a:p>
      </dsp:txBody>
      <dsp:txXfrm rot="10800000">
        <a:off x="2386529" y="3168101"/>
        <a:ext cx="303769" cy="304589"/>
      </dsp:txXfrm>
    </dsp:sp>
    <dsp:sp modelId="{BADD34F0-FBC5-4E77-B8E0-460EE895C5CB}">
      <dsp:nvSpPr>
        <dsp:cNvPr id="0" name=""/>
        <dsp:cNvSpPr/>
      </dsp:nvSpPr>
      <dsp:spPr>
        <a:xfrm>
          <a:off x="4681" y="2706306"/>
          <a:ext cx="2046964" cy="1228178"/>
        </a:xfrm>
        <a:prstGeom prst="roundRect">
          <a:avLst>
            <a:gd name="adj" fmla="val 10000"/>
          </a:avLst>
        </a:prstGeom>
        <a:solidFill>
          <a:srgbClr val="20386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Neue Haas Grotesk Text Pro" panose="020B0504020202020204" pitchFamily="34" charset="0"/>
              <a:ea typeface="+mn-ea"/>
              <a:cs typeface="+mn-cs"/>
            </a:rPr>
            <a:t>July </a:t>
          </a:r>
        </a:p>
        <a:p>
          <a:pPr marL="0" lvl="0" indent="0" algn="ctr" defTabSz="622300">
            <a:lnSpc>
              <a:spcPct val="90000"/>
            </a:lnSpc>
            <a:spcBef>
              <a:spcPct val="0"/>
            </a:spcBef>
            <a:spcAft>
              <a:spcPct val="35000"/>
            </a:spcAft>
            <a:buNone/>
          </a:pPr>
          <a:r>
            <a:rPr lang="en-US" sz="1100" b="0" kern="1200" dirty="0">
              <a:solidFill>
                <a:schemeClr val="bg1"/>
              </a:solidFill>
              <a:latin typeface="Neue Haas Grotesk Text Pro" panose="020B0504020202020204" pitchFamily="34" charset="0"/>
              <a:ea typeface="+mn-ea"/>
              <a:cs typeface="+mn-cs"/>
            </a:rPr>
            <a:t>Accreditation</a:t>
          </a:r>
          <a:r>
            <a:rPr lang="en-US" sz="1400" b="1" kern="1200" dirty="0">
              <a:solidFill>
                <a:schemeClr val="bg1"/>
              </a:solidFill>
              <a:latin typeface="Neue Haas Grotesk Text Pro" panose="020B0504020202020204" pitchFamily="34" charset="0"/>
              <a:ea typeface="+mn-ea"/>
              <a:cs typeface="+mn-cs"/>
            </a:rPr>
            <a:t> </a:t>
          </a:r>
          <a:r>
            <a:rPr lang="en-US" sz="1100" kern="1200" dirty="0">
              <a:solidFill>
                <a:schemeClr val="bg1"/>
              </a:solidFill>
              <a:latin typeface="Neue Haas Grotesk Text Pro" panose="020B0504020202020204" pitchFamily="34" charset="0"/>
            </a:rPr>
            <a:t>Decisions Announced</a:t>
          </a:r>
        </a:p>
      </dsp:txBody>
      <dsp:txXfrm>
        <a:off x="40653" y="2742278"/>
        <a:ext cx="1975020" cy="11562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A24E6-E4FC-4356-B3B7-0F65194AC38D}">
      <dsp:nvSpPr>
        <dsp:cNvPr id="0" name=""/>
        <dsp:cNvSpPr/>
      </dsp:nvSpPr>
      <dsp:spPr>
        <a:xfrm>
          <a:off x="2344677" y="2386108"/>
          <a:ext cx="468431" cy="503564"/>
        </a:xfrm>
        <a:custGeom>
          <a:avLst/>
          <a:gdLst/>
          <a:ahLst/>
          <a:cxnLst/>
          <a:rect l="0" t="0" r="0" b="0"/>
          <a:pathLst>
            <a:path>
              <a:moveTo>
                <a:pt x="0" y="0"/>
              </a:moveTo>
              <a:lnTo>
                <a:pt x="234215" y="0"/>
              </a:lnTo>
              <a:lnTo>
                <a:pt x="234215" y="503564"/>
              </a:lnTo>
              <a:lnTo>
                <a:pt x="468431" y="503564"/>
              </a:lnTo>
            </a:path>
          </a:pathLst>
        </a:custGeom>
        <a:noFill/>
        <a:ln w="12700" cap="flat" cmpd="sng" algn="ctr">
          <a:solidFill>
            <a:srgbClr val="E1D0CE"/>
          </a:solidFill>
          <a:prstDash val="solid"/>
          <a:miter lim="800000"/>
        </a:ln>
        <a:effectLst/>
      </dsp:spPr>
      <dsp:style>
        <a:lnRef idx="2">
          <a:scrgbClr r="0" g="0" b="0"/>
        </a:lnRef>
        <a:fillRef idx="0">
          <a:scrgbClr r="0" g="0" b="0"/>
        </a:fillRef>
        <a:effectRef idx="0">
          <a:scrgbClr r="0" g="0" b="0"/>
        </a:effectRef>
        <a:fontRef idx="minor"/>
      </dsp:style>
    </dsp:sp>
    <dsp:sp modelId="{0DFC92F6-EF54-4697-84A1-06CF1BCBD998}">
      <dsp:nvSpPr>
        <dsp:cNvPr id="0" name=""/>
        <dsp:cNvSpPr/>
      </dsp:nvSpPr>
      <dsp:spPr>
        <a:xfrm>
          <a:off x="2344677" y="1882544"/>
          <a:ext cx="468431" cy="503564"/>
        </a:xfrm>
        <a:custGeom>
          <a:avLst/>
          <a:gdLst/>
          <a:ahLst/>
          <a:cxnLst/>
          <a:rect l="0" t="0" r="0" b="0"/>
          <a:pathLst>
            <a:path>
              <a:moveTo>
                <a:pt x="0" y="503564"/>
              </a:moveTo>
              <a:lnTo>
                <a:pt x="234215" y="503564"/>
              </a:lnTo>
              <a:lnTo>
                <a:pt x="234215" y="0"/>
              </a:lnTo>
              <a:lnTo>
                <a:pt x="468431" y="0"/>
              </a:lnTo>
            </a:path>
          </a:pathLst>
        </a:custGeom>
        <a:noFill/>
        <a:ln w="12700" cap="flat" cmpd="sng" algn="ctr">
          <a:solidFill>
            <a:srgbClr val="E1D0CE"/>
          </a:solidFill>
          <a:prstDash val="solid"/>
          <a:miter lim="800000"/>
        </a:ln>
        <a:effectLst/>
      </dsp:spPr>
      <dsp:style>
        <a:lnRef idx="2">
          <a:scrgbClr r="0" g="0" b="0"/>
        </a:lnRef>
        <a:fillRef idx="0">
          <a:scrgbClr r="0" g="0" b="0"/>
        </a:fillRef>
        <a:effectRef idx="0">
          <a:scrgbClr r="0" g="0" b="0"/>
        </a:effectRef>
        <a:fontRef idx="minor"/>
      </dsp:style>
    </dsp:sp>
    <dsp:sp modelId="{9DA4A528-984B-4850-B6BB-A783DB24225F}">
      <dsp:nvSpPr>
        <dsp:cNvPr id="0" name=""/>
        <dsp:cNvSpPr/>
      </dsp:nvSpPr>
      <dsp:spPr>
        <a:xfrm>
          <a:off x="2518" y="14672"/>
          <a:ext cx="2342159" cy="714358"/>
        </a:xfrm>
        <a:prstGeom prst="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Seven-year accreditation without monitoring</a:t>
          </a:r>
        </a:p>
      </dsp:txBody>
      <dsp:txXfrm>
        <a:off x="2518" y="14672"/>
        <a:ext cx="2342159" cy="714358"/>
      </dsp:txXfrm>
    </dsp:sp>
    <dsp:sp modelId="{0C23F3A6-83A7-4658-9190-C972BEEFD474}">
      <dsp:nvSpPr>
        <dsp:cNvPr id="0" name=""/>
        <dsp:cNvSpPr/>
      </dsp:nvSpPr>
      <dsp:spPr>
        <a:xfrm>
          <a:off x="2518" y="1021801"/>
          <a:ext cx="2342159" cy="714358"/>
        </a:xfrm>
        <a:prstGeom prst="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Seven-year accreditation with monitoring</a:t>
          </a:r>
        </a:p>
      </dsp:txBody>
      <dsp:txXfrm>
        <a:off x="2518" y="1021801"/>
        <a:ext cx="2342159" cy="714358"/>
      </dsp:txXfrm>
    </dsp:sp>
    <dsp:sp modelId="{305FF246-7130-4970-AB71-ED7A61B114B1}">
      <dsp:nvSpPr>
        <dsp:cNvPr id="0" name=""/>
        <dsp:cNvSpPr/>
      </dsp:nvSpPr>
      <dsp:spPr>
        <a:xfrm>
          <a:off x="2518" y="2028929"/>
          <a:ext cx="2342159" cy="714358"/>
        </a:xfrm>
        <a:prstGeom prst="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1- or 2-year deferral</a:t>
          </a:r>
        </a:p>
      </dsp:txBody>
      <dsp:txXfrm>
        <a:off x="2518" y="2028929"/>
        <a:ext cx="2342159" cy="714358"/>
      </dsp:txXfrm>
    </dsp:sp>
    <dsp:sp modelId="{2C5A2892-4EB9-49CE-A0C0-F4CD23E41806}">
      <dsp:nvSpPr>
        <dsp:cNvPr id="0" name=""/>
        <dsp:cNvSpPr/>
      </dsp:nvSpPr>
      <dsp:spPr>
        <a:xfrm>
          <a:off x="2813109" y="1525365"/>
          <a:ext cx="2342159" cy="714358"/>
        </a:xfrm>
        <a:prstGeom prst="rect">
          <a:avLst/>
        </a:prstGeom>
        <a:solidFill>
          <a:srgbClr val="E1D0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Neue Haas Grotesk Text Pro" panose="020B0504020202020204" pitchFamily="34" charset="0"/>
            </a:rPr>
            <a:t>CORPA will communicate areas of concern or nonconformance</a:t>
          </a:r>
        </a:p>
      </dsp:txBody>
      <dsp:txXfrm>
        <a:off x="2813109" y="1525365"/>
        <a:ext cx="2342159" cy="714358"/>
      </dsp:txXfrm>
    </dsp:sp>
    <dsp:sp modelId="{FE863C89-6388-4E45-9BAC-8C1A61387963}">
      <dsp:nvSpPr>
        <dsp:cNvPr id="0" name=""/>
        <dsp:cNvSpPr/>
      </dsp:nvSpPr>
      <dsp:spPr>
        <a:xfrm>
          <a:off x="2813109" y="2532493"/>
          <a:ext cx="2342159" cy="714358"/>
        </a:xfrm>
        <a:prstGeom prst="rect">
          <a:avLst/>
        </a:prstGeom>
        <a:solidFill>
          <a:srgbClr val="E1D0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Neue Haas Grotesk Text Pro" panose="020B0504020202020204" pitchFamily="34" charset="0"/>
            </a:rPr>
            <a:t>Program repeats accreditation process</a:t>
          </a:r>
        </a:p>
      </dsp:txBody>
      <dsp:txXfrm>
        <a:off x="2813109" y="2532493"/>
        <a:ext cx="2342159" cy="714358"/>
      </dsp:txXfrm>
    </dsp:sp>
    <dsp:sp modelId="{F3AAEF6D-E512-46B2-AB45-BCD19E486591}">
      <dsp:nvSpPr>
        <dsp:cNvPr id="0" name=""/>
        <dsp:cNvSpPr/>
      </dsp:nvSpPr>
      <dsp:spPr>
        <a:xfrm>
          <a:off x="2518" y="3036057"/>
          <a:ext cx="2342159" cy="714358"/>
        </a:xfrm>
        <a:prstGeom prst="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Denial of accreditation</a:t>
          </a:r>
        </a:p>
      </dsp:txBody>
      <dsp:txXfrm>
        <a:off x="2518" y="3036057"/>
        <a:ext cx="2342159" cy="7143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8742B-C1B9-47BF-95A8-1A2A73FBDD3A}">
      <dsp:nvSpPr>
        <dsp:cNvPr id="0" name=""/>
        <dsp:cNvSpPr/>
      </dsp:nvSpPr>
      <dsp:spPr>
        <a:xfrm>
          <a:off x="2356225" y="2388588"/>
          <a:ext cx="470738" cy="1012088"/>
        </a:xfrm>
        <a:custGeom>
          <a:avLst/>
          <a:gdLst/>
          <a:ahLst/>
          <a:cxnLst/>
          <a:rect l="0" t="0" r="0" b="0"/>
          <a:pathLst>
            <a:path>
              <a:moveTo>
                <a:pt x="0" y="0"/>
              </a:moveTo>
              <a:lnTo>
                <a:pt x="235369" y="0"/>
              </a:lnTo>
              <a:lnTo>
                <a:pt x="235369" y="1012088"/>
              </a:lnTo>
              <a:lnTo>
                <a:pt x="470738" y="1012088"/>
              </a:lnTo>
            </a:path>
          </a:pathLst>
        </a:custGeom>
        <a:noFill/>
        <a:ln w="12700" cap="flat" cmpd="sng" algn="ctr">
          <a:solidFill>
            <a:srgbClr val="DFDDCE"/>
          </a:solidFill>
          <a:prstDash val="solid"/>
          <a:miter lim="800000"/>
        </a:ln>
        <a:effectLst/>
      </dsp:spPr>
      <dsp:style>
        <a:lnRef idx="2">
          <a:scrgbClr r="0" g="0" b="0"/>
        </a:lnRef>
        <a:fillRef idx="0">
          <a:scrgbClr r="0" g="0" b="0"/>
        </a:fillRef>
        <a:effectRef idx="0">
          <a:scrgbClr r="0" g="0" b="0"/>
        </a:effectRef>
        <a:fontRef idx="minor"/>
      </dsp:style>
    </dsp:sp>
    <dsp:sp modelId="{7506C60C-0CD3-4AF7-9979-4055C8408FF6}">
      <dsp:nvSpPr>
        <dsp:cNvPr id="0" name=""/>
        <dsp:cNvSpPr/>
      </dsp:nvSpPr>
      <dsp:spPr>
        <a:xfrm>
          <a:off x="2356225" y="2342868"/>
          <a:ext cx="470738" cy="91440"/>
        </a:xfrm>
        <a:custGeom>
          <a:avLst/>
          <a:gdLst/>
          <a:ahLst/>
          <a:cxnLst/>
          <a:rect l="0" t="0" r="0" b="0"/>
          <a:pathLst>
            <a:path>
              <a:moveTo>
                <a:pt x="0" y="45720"/>
              </a:moveTo>
              <a:lnTo>
                <a:pt x="470738" y="45720"/>
              </a:lnTo>
            </a:path>
          </a:pathLst>
        </a:custGeom>
        <a:noFill/>
        <a:ln w="12700" cap="flat" cmpd="sng" algn="ctr">
          <a:solidFill>
            <a:srgbClr val="DFDDCE"/>
          </a:solidFill>
          <a:prstDash val="solid"/>
          <a:miter lim="800000"/>
        </a:ln>
        <a:effectLst/>
      </dsp:spPr>
      <dsp:style>
        <a:lnRef idx="2">
          <a:scrgbClr r="0" g="0" b="0"/>
        </a:lnRef>
        <a:fillRef idx="0">
          <a:scrgbClr r="0" g="0" b="0"/>
        </a:fillRef>
        <a:effectRef idx="0">
          <a:scrgbClr r="0" g="0" b="0"/>
        </a:effectRef>
        <a:fontRef idx="minor"/>
      </dsp:style>
    </dsp:sp>
    <dsp:sp modelId="{5C3A0777-884D-4D7C-A234-57D8AB6B62F8}">
      <dsp:nvSpPr>
        <dsp:cNvPr id="0" name=""/>
        <dsp:cNvSpPr/>
      </dsp:nvSpPr>
      <dsp:spPr>
        <a:xfrm>
          <a:off x="2356225" y="1376500"/>
          <a:ext cx="470738" cy="1012088"/>
        </a:xfrm>
        <a:custGeom>
          <a:avLst/>
          <a:gdLst/>
          <a:ahLst/>
          <a:cxnLst/>
          <a:rect l="0" t="0" r="0" b="0"/>
          <a:pathLst>
            <a:path>
              <a:moveTo>
                <a:pt x="0" y="1012088"/>
              </a:moveTo>
              <a:lnTo>
                <a:pt x="235369" y="1012088"/>
              </a:lnTo>
              <a:lnTo>
                <a:pt x="235369" y="0"/>
              </a:lnTo>
              <a:lnTo>
                <a:pt x="470738" y="0"/>
              </a:lnTo>
            </a:path>
          </a:pathLst>
        </a:custGeom>
        <a:noFill/>
        <a:ln w="12700" cap="flat" cmpd="sng" algn="ctr">
          <a:solidFill>
            <a:srgbClr val="DFDDCE"/>
          </a:solidFill>
          <a:prstDash val="solid"/>
          <a:miter lim="800000"/>
        </a:ln>
        <a:effectLst/>
      </dsp:spPr>
      <dsp:style>
        <a:lnRef idx="2">
          <a:scrgbClr r="0" g="0" b="0"/>
        </a:lnRef>
        <a:fillRef idx="0">
          <a:scrgbClr r="0" g="0" b="0"/>
        </a:fillRef>
        <a:effectRef idx="0">
          <a:scrgbClr r="0" g="0" b="0"/>
        </a:effectRef>
        <a:fontRef idx="minor"/>
      </dsp:style>
    </dsp:sp>
    <dsp:sp modelId="{FE18CAE0-E46C-4D8A-8E27-01343DD40DE2}">
      <dsp:nvSpPr>
        <dsp:cNvPr id="0" name=""/>
        <dsp:cNvSpPr/>
      </dsp:nvSpPr>
      <dsp:spPr>
        <a:xfrm>
          <a:off x="2530" y="5473"/>
          <a:ext cx="2353694" cy="717876"/>
        </a:xfrm>
        <a:prstGeom prst="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Seven-year accreditation without monitoring</a:t>
          </a:r>
        </a:p>
      </dsp:txBody>
      <dsp:txXfrm>
        <a:off x="2530" y="5473"/>
        <a:ext cx="2353694" cy="717876"/>
      </dsp:txXfrm>
    </dsp:sp>
    <dsp:sp modelId="{394F919A-B883-4C95-B347-64D84D4F86C4}">
      <dsp:nvSpPr>
        <dsp:cNvPr id="0" name=""/>
        <dsp:cNvSpPr/>
      </dsp:nvSpPr>
      <dsp:spPr>
        <a:xfrm>
          <a:off x="2530" y="1017561"/>
          <a:ext cx="2353694" cy="717876"/>
        </a:xfrm>
        <a:prstGeom prst="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Seven-year accreditation with monitoring</a:t>
          </a:r>
        </a:p>
      </dsp:txBody>
      <dsp:txXfrm>
        <a:off x="2530" y="1017561"/>
        <a:ext cx="2353694" cy="717876"/>
      </dsp:txXfrm>
    </dsp:sp>
    <dsp:sp modelId="{38C6EC18-B74D-4F3F-86C1-05D03DF8ED9B}">
      <dsp:nvSpPr>
        <dsp:cNvPr id="0" name=""/>
        <dsp:cNvSpPr/>
      </dsp:nvSpPr>
      <dsp:spPr>
        <a:xfrm>
          <a:off x="2530" y="2029650"/>
          <a:ext cx="2353694" cy="717876"/>
        </a:xfrm>
        <a:prstGeom prst="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One-year accreditation</a:t>
          </a:r>
        </a:p>
      </dsp:txBody>
      <dsp:txXfrm>
        <a:off x="2530" y="2029650"/>
        <a:ext cx="2353694" cy="717876"/>
      </dsp:txXfrm>
    </dsp:sp>
    <dsp:sp modelId="{051180D3-35AD-466A-B5C5-1CC7B0CB018A}">
      <dsp:nvSpPr>
        <dsp:cNvPr id="0" name=""/>
        <dsp:cNvSpPr/>
      </dsp:nvSpPr>
      <dsp:spPr>
        <a:xfrm>
          <a:off x="2826963" y="1017561"/>
          <a:ext cx="2353694" cy="717876"/>
        </a:xfrm>
        <a:prstGeom prst="rect">
          <a:avLst/>
        </a:prstGeom>
        <a:solidFill>
          <a:srgbClr val="DFDD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Neue Haas Grotesk Text Pro" panose="020B0504020202020204" pitchFamily="34" charset="0"/>
            </a:rPr>
            <a:t>CORPA will communicate areas of concern or nonconformance</a:t>
          </a:r>
        </a:p>
      </dsp:txBody>
      <dsp:txXfrm>
        <a:off x="2826963" y="1017561"/>
        <a:ext cx="2353694" cy="717876"/>
      </dsp:txXfrm>
    </dsp:sp>
    <dsp:sp modelId="{7F94D92A-BE7C-498E-93AA-742290182CD7}">
      <dsp:nvSpPr>
        <dsp:cNvPr id="0" name=""/>
        <dsp:cNvSpPr/>
      </dsp:nvSpPr>
      <dsp:spPr>
        <a:xfrm>
          <a:off x="2826963" y="2029650"/>
          <a:ext cx="2353694" cy="717876"/>
        </a:xfrm>
        <a:prstGeom prst="rect">
          <a:avLst/>
        </a:prstGeom>
        <a:solidFill>
          <a:srgbClr val="DFDD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Neue Haas Grotesk Text Pro" panose="020B0504020202020204" pitchFamily="34" charset="0"/>
            </a:rPr>
            <a:t>Program responds</a:t>
          </a:r>
        </a:p>
      </dsp:txBody>
      <dsp:txXfrm>
        <a:off x="2826963" y="2029650"/>
        <a:ext cx="2353694" cy="717876"/>
      </dsp:txXfrm>
    </dsp:sp>
    <dsp:sp modelId="{16788789-12C1-47A3-8CDB-9CA15F5F964A}">
      <dsp:nvSpPr>
        <dsp:cNvPr id="0" name=""/>
        <dsp:cNvSpPr/>
      </dsp:nvSpPr>
      <dsp:spPr>
        <a:xfrm>
          <a:off x="2826963" y="3041738"/>
          <a:ext cx="2353694" cy="717876"/>
        </a:xfrm>
        <a:prstGeom prst="rect">
          <a:avLst/>
        </a:prstGeom>
        <a:solidFill>
          <a:srgbClr val="DFDD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solidFill>
                <a:schemeClr val="tx1"/>
              </a:solidFill>
              <a:latin typeface="Neue Haas Grotesk Text Pro" panose="020B0504020202020204" pitchFamily="34" charset="0"/>
            </a:rPr>
            <a:t>Program may repeat site visit</a:t>
          </a:r>
        </a:p>
      </dsp:txBody>
      <dsp:txXfrm>
        <a:off x="2826963" y="3041738"/>
        <a:ext cx="2353694" cy="717876"/>
      </dsp:txXfrm>
    </dsp:sp>
    <dsp:sp modelId="{3AE59A2D-82CC-432A-BDE6-5E49492EA067}">
      <dsp:nvSpPr>
        <dsp:cNvPr id="0" name=""/>
        <dsp:cNvSpPr/>
      </dsp:nvSpPr>
      <dsp:spPr>
        <a:xfrm>
          <a:off x="2530" y="3041738"/>
          <a:ext cx="2353694" cy="717876"/>
        </a:xfrm>
        <a:prstGeom prst="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Neue Haas Grotesk Text Pro" panose="020B0504020202020204" pitchFamily="34" charset="0"/>
            </a:rPr>
            <a:t>Denial of accreditation</a:t>
          </a:r>
        </a:p>
      </dsp:txBody>
      <dsp:txXfrm>
        <a:off x="2530" y="3041738"/>
        <a:ext cx="2353694" cy="7178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9531C-A77A-4AA1-9FC2-7D4D5E288A19}">
      <dsp:nvSpPr>
        <dsp:cNvPr id="0" name=""/>
        <dsp:cNvSpPr/>
      </dsp:nvSpPr>
      <dsp:spPr>
        <a:xfrm>
          <a:off x="0" y="1805"/>
          <a:ext cx="10515600" cy="915310"/>
        </a:xfrm>
        <a:prstGeom prst="roundRect">
          <a:avLst>
            <a:gd name="adj" fmla="val 10000"/>
          </a:avLst>
        </a:prstGeom>
        <a:solidFill>
          <a:srgbClr val="A74B40"/>
        </a:solidFill>
        <a:ln>
          <a:noFill/>
        </a:ln>
        <a:effectLst/>
      </dsp:spPr>
      <dsp:style>
        <a:lnRef idx="0">
          <a:scrgbClr r="0" g="0" b="0"/>
        </a:lnRef>
        <a:fillRef idx="1">
          <a:scrgbClr r="0" g="0" b="0"/>
        </a:fillRef>
        <a:effectRef idx="0">
          <a:scrgbClr r="0" g="0" b="0"/>
        </a:effectRef>
        <a:fontRef idx="minor"/>
      </dsp:style>
    </dsp:sp>
    <dsp:sp modelId="{51EC48DF-D7CA-4C03-A795-1B705775381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CE793-D516-41D5-98EC-87FEDECEB34E}">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Public service values distinguish NASPAA accredited degree programs from other degree programs</a:t>
          </a:r>
        </a:p>
      </dsp:txBody>
      <dsp:txXfrm>
        <a:off x="1057183" y="1805"/>
        <a:ext cx="9458416" cy="915310"/>
      </dsp:txXfrm>
    </dsp:sp>
    <dsp:sp modelId="{6BC6932C-D834-4CE9-919B-958645A8E5A2}">
      <dsp:nvSpPr>
        <dsp:cNvPr id="0" name=""/>
        <dsp:cNvSpPr/>
      </dsp:nvSpPr>
      <dsp:spPr>
        <a:xfrm>
          <a:off x="0" y="1145944"/>
          <a:ext cx="10515600" cy="915310"/>
        </a:xfrm>
        <a:prstGeom prst="roundRect">
          <a:avLst>
            <a:gd name="adj" fmla="val 10000"/>
          </a:avLst>
        </a:prstGeom>
        <a:solidFill>
          <a:srgbClr val="9F9A3F"/>
        </a:solidFill>
        <a:ln>
          <a:noFill/>
        </a:ln>
        <a:effectLst/>
      </dsp:spPr>
      <dsp:style>
        <a:lnRef idx="0">
          <a:scrgbClr r="0" g="0" b="0"/>
        </a:lnRef>
        <a:fillRef idx="1">
          <a:scrgbClr r="0" g="0" b="0"/>
        </a:fillRef>
        <a:effectRef idx="0">
          <a:scrgbClr r="0" g="0" b="0"/>
        </a:effectRef>
        <a:fontRef idx="minor"/>
      </dsp:style>
    </dsp:sp>
    <dsp:sp modelId="{7718E78A-7AB2-4C63-AE5D-0C9839149FAC}">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0C0E2-C889-4B47-BDEB-8D6DFDD3C879}">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The program is committed to and models the values of global public service</a:t>
          </a:r>
        </a:p>
      </dsp:txBody>
      <dsp:txXfrm>
        <a:off x="1057183" y="1145944"/>
        <a:ext cx="9458416" cy="915310"/>
      </dsp:txXfrm>
    </dsp:sp>
    <dsp:sp modelId="{3CBEFD78-3F31-4E18-93CB-CA6971AD9AF6}">
      <dsp:nvSpPr>
        <dsp:cNvPr id="0" name=""/>
        <dsp:cNvSpPr/>
      </dsp:nvSpPr>
      <dsp:spPr>
        <a:xfrm>
          <a:off x="0" y="2290082"/>
          <a:ext cx="10515600" cy="915310"/>
        </a:xfrm>
        <a:prstGeom prst="roundRect">
          <a:avLst>
            <a:gd name="adj" fmla="val 10000"/>
          </a:avLst>
        </a:prstGeom>
        <a:solidFill>
          <a:srgbClr val="609549"/>
        </a:solidFill>
        <a:ln>
          <a:noFill/>
        </a:ln>
        <a:effectLst/>
      </dsp:spPr>
      <dsp:style>
        <a:lnRef idx="0">
          <a:scrgbClr r="0" g="0" b="0"/>
        </a:lnRef>
        <a:fillRef idx="1">
          <a:scrgbClr r="0" g="0" b="0"/>
        </a:fillRef>
        <a:effectRef idx="0">
          <a:scrgbClr r="0" g="0" b="0"/>
        </a:effectRef>
        <a:fontRef idx="minor"/>
      </dsp:style>
    </dsp:sp>
    <dsp:sp modelId="{12A4296F-F842-4D81-84A7-048829696F91}">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E4AEF-C5FC-4778-B6D9-F588F287362D}">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The program invests in mission-based outcomes that promote the values of public service</a:t>
          </a:r>
        </a:p>
      </dsp:txBody>
      <dsp:txXfrm>
        <a:off x="1057183" y="2290082"/>
        <a:ext cx="9458416" cy="915310"/>
      </dsp:txXfrm>
    </dsp:sp>
    <dsp:sp modelId="{8C775AD9-27B2-4035-8E94-92D36B6ED4EC}">
      <dsp:nvSpPr>
        <dsp:cNvPr id="0" name=""/>
        <dsp:cNvSpPr/>
      </dsp:nvSpPr>
      <dsp:spPr>
        <a:xfrm>
          <a:off x="0" y="3434221"/>
          <a:ext cx="10515600" cy="915310"/>
        </a:xfrm>
        <a:prstGeom prst="roundRect">
          <a:avLst>
            <a:gd name="adj" fmla="val 10000"/>
          </a:avLst>
        </a:prstGeom>
        <a:solidFill>
          <a:srgbClr val="3D9072"/>
        </a:solidFill>
        <a:ln>
          <a:noFill/>
        </a:ln>
        <a:effectLst/>
      </dsp:spPr>
      <dsp:style>
        <a:lnRef idx="0">
          <a:scrgbClr r="0" g="0" b="0"/>
        </a:lnRef>
        <a:fillRef idx="1">
          <a:scrgbClr r="0" g="0" b="0"/>
        </a:fillRef>
        <a:effectRef idx="0">
          <a:scrgbClr r="0" g="0" b="0"/>
        </a:effectRef>
        <a:fontRef idx="minor"/>
      </dsp:style>
    </dsp:sp>
    <dsp:sp modelId="{78F3AA06-F7D1-4DB7-BE70-00152E0CBAB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B24CD-D5E3-44F4-9D05-183DAF978626}">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The program engages in continuous improvement guided by a well-defined strategic management plan within the context of the communities served</a:t>
          </a:r>
        </a:p>
      </dsp:txBody>
      <dsp:txXfrm>
        <a:off x="1057183" y="3434221"/>
        <a:ext cx="9458416" cy="915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A5865-B7F9-4C96-BE66-3DBDD476044A}">
      <dsp:nvSpPr>
        <dsp:cNvPr id="0" name=""/>
        <dsp:cNvSpPr/>
      </dsp:nvSpPr>
      <dsp:spPr>
        <a:xfrm>
          <a:off x="1607699" y="658829"/>
          <a:ext cx="4402753" cy="4402753"/>
        </a:xfrm>
        <a:prstGeom prst="blockArc">
          <a:avLst>
            <a:gd name="adj1" fmla="val 9000000"/>
            <a:gd name="adj2" fmla="val 16200000"/>
            <a:gd name="adj3" fmla="val 4633"/>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487D0D-F215-4D85-B5DD-A83B83B6CDDE}">
      <dsp:nvSpPr>
        <dsp:cNvPr id="0" name=""/>
        <dsp:cNvSpPr/>
      </dsp:nvSpPr>
      <dsp:spPr>
        <a:xfrm>
          <a:off x="1607699" y="658829"/>
          <a:ext cx="4402753" cy="4402753"/>
        </a:xfrm>
        <a:prstGeom prst="blockArc">
          <a:avLst>
            <a:gd name="adj1" fmla="val 1800000"/>
            <a:gd name="adj2" fmla="val 9000000"/>
            <a:gd name="adj3" fmla="val 4633"/>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655C12-7A43-4234-9306-1F53EC47C9CD}">
      <dsp:nvSpPr>
        <dsp:cNvPr id="0" name=""/>
        <dsp:cNvSpPr/>
      </dsp:nvSpPr>
      <dsp:spPr>
        <a:xfrm>
          <a:off x="1607699" y="658829"/>
          <a:ext cx="4402753" cy="4402753"/>
        </a:xfrm>
        <a:prstGeom prst="blockArc">
          <a:avLst>
            <a:gd name="adj1" fmla="val 16200000"/>
            <a:gd name="adj2" fmla="val 1800000"/>
            <a:gd name="adj3" fmla="val 4633"/>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8252C6-402C-4099-8256-8C3851FCE40E}">
      <dsp:nvSpPr>
        <dsp:cNvPr id="0" name=""/>
        <dsp:cNvSpPr/>
      </dsp:nvSpPr>
      <dsp:spPr>
        <a:xfrm>
          <a:off x="2797290" y="1848419"/>
          <a:ext cx="2023571" cy="2023571"/>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Program Mission</a:t>
          </a:r>
        </a:p>
      </dsp:txBody>
      <dsp:txXfrm>
        <a:off x="3093635" y="2144764"/>
        <a:ext cx="1430881" cy="1430881"/>
      </dsp:txXfrm>
    </dsp:sp>
    <dsp:sp modelId="{E4FA7EAA-9846-4545-AD21-C1C67D58EC75}">
      <dsp:nvSpPr>
        <dsp:cNvPr id="0" name=""/>
        <dsp:cNvSpPr/>
      </dsp:nvSpPr>
      <dsp:spPr>
        <a:xfrm>
          <a:off x="3100825" y="1572"/>
          <a:ext cx="1416500" cy="1416500"/>
        </a:xfrm>
        <a:prstGeom prst="ellipse">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Gather Information</a:t>
          </a:r>
        </a:p>
      </dsp:txBody>
      <dsp:txXfrm>
        <a:off x="3308267" y="209014"/>
        <a:ext cx="1001616" cy="1001616"/>
      </dsp:txXfrm>
    </dsp:sp>
    <dsp:sp modelId="{DE42149C-5A07-44F4-9A5E-4914FD6998F0}">
      <dsp:nvSpPr>
        <dsp:cNvPr id="0" name=""/>
        <dsp:cNvSpPr/>
      </dsp:nvSpPr>
      <dsp:spPr>
        <a:xfrm>
          <a:off x="4963111" y="3227146"/>
          <a:ext cx="1416500" cy="1416500"/>
        </a:xfrm>
        <a:prstGeom prst="ellipse">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Analyze the Information</a:t>
          </a:r>
        </a:p>
      </dsp:txBody>
      <dsp:txXfrm>
        <a:off x="5170553" y="3434588"/>
        <a:ext cx="1001616" cy="1001616"/>
      </dsp:txXfrm>
    </dsp:sp>
    <dsp:sp modelId="{8BAF9E66-EA1A-4F01-AAEE-2836C073DF50}">
      <dsp:nvSpPr>
        <dsp:cNvPr id="0" name=""/>
        <dsp:cNvSpPr/>
      </dsp:nvSpPr>
      <dsp:spPr>
        <a:xfrm>
          <a:off x="1238539" y="3227146"/>
          <a:ext cx="1416500" cy="1416500"/>
        </a:xfrm>
        <a:prstGeom prst="ellipse">
          <a:avLst/>
        </a:prstGeom>
        <a:solidFill>
          <a:srgbClr val="6095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Act on the Information </a:t>
          </a:r>
        </a:p>
      </dsp:txBody>
      <dsp:txXfrm>
        <a:off x="1445981" y="3434588"/>
        <a:ext cx="1001616" cy="10016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C28CE-ADAB-4AFA-8A87-A8936A00A3B8}">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AE6D2-DF9A-47AD-97C9-997F603A4E76}">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An accredited program must have a transparent, identifiable, and effective governance system that encompasses the mechanisms for decision making, resource allocation, student admissions, faculty appointments, and establishing degree requirements</a:t>
          </a:r>
        </a:p>
      </dsp:txBody>
      <dsp:txXfrm>
        <a:off x="0" y="0"/>
        <a:ext cx="10515600" cy="1087834"/>
      </dsp:txXfrm>
    </dsp:sp>
    <dsp:sp modelId="{28B823BF-E88C-4487-A47F-48FA41B51344}">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1C1E9D-08DC-4641-A3D7-D9923939697F}">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The governance system includes an administrative infrastructure that aligns with and supports the program’s delivery methods </a:t>
          </a:r>
        </a:p>
      </dsp:txBody>
      <dsp:txXfrm>
        <a:off x="0" y="1087834"/>
        <a:ext cx="10515600" cy="1087834"/>
      </dsp:txXfrm>
    </dsp:sp>
    <dsp:sp modelId="{C5A0FD0D-8064-422D-8473-2E28E18443D9}">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3FBB2-1473-4C89-8B06-57F3AFCDBB13}">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Faculty, especially nucleus faculty members, should play a significant role in the program’s governance, contributing to both decision-making and program execution</a:t>
          </a:r>
        </a:p>
      </dsp:txBody>
      <dsp:txXfrm>
        <a:off x="0" y="2175669"/>
        <a:ext cx="10515600" cy="1087834"/>
      </dsp:txXfrm>
    </dsp:sp>
    <dsp:sp modelId="{42CC3F61-1FA1-42F7-8B50-591C789D2006}">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9A356-17B1-42D9-9C23-0AD1E1F041EE}">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The governance system and administrative leadership must ensure the program’s ongoing integrity and alignment with mission</a:t>
          </a:r>
        </a:p>
      </dsp:txBody>
      <dsp:txXfrm>
        <a:off x="0" y="3263503"/>
        <a:ext cx="10515600" cy="10878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3A748-3749-4CE1-803C-0F164BBFEA08}">
      <dsp:nvSpPr>
        <dsp:cNvPr id="0" name=""/>
        <dsp:cNvSpPr/>
      </dsp:nvSpPr>
      <dsp:spPr>
        <a:xfrm>
          <a:off x="51" y="246475"/>
          <a:ext cx="4913783" cy="720000"/>
        </a:xfrm>
        <a:prstGeom prst="rect">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Neue Haas Grotesk Text Pro" panose="020B0504020202020204" pitchFamily="34" charset="0"/>
            </a:rPr>
            <a:t>2.1 Administrative Capacity </a:t>
          </a:r>
        </a:p>
      </dsp:txBody>
      <dsp:txXfrm>
        <a:off x="51" y="246475"/>
        <a:ext cx="4913783" cy="720000"/>
      </dsp:txXfrm>
    </dsp:sp>
    <dsp:sp modelId="{710A99F8-3635-4963-AAD3-D54D13C0CBA4}">
      <dsp:nvSpPr>
        <dsp:cNvPr id="0" name=""/>
        <dsp:cNvSpPr/>
      </dsp:nvSpPr>
      <dsp:spPr>
        <a:xfrm>
          <a:off x="51" y="966475"/>
          <a:ext cx="4913783" cy="3139593"/>
        </a:xfrm>
        <a:prstGeom prst="rect">
          <a:avLst/>
        </a:prstGeom>
        <a:solidFill>
          <a:srgbClr val="E4E4E4"/>
        </a:solidFill>
        <a:ln w="12700" cap="flat" cmpd="sng" algn="ctr">
          <a:solidFill>
            <a:srgbClr val="E4E4E4">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Neue Haas Grotesk Text Pro" panose="020B0504020202020204" pitchFamily="34" charset="0"/>
            </a:rPr>
            <a:t>The program will have an administrative infrastructure appropriate for its mission, goals, and objectives in all delivery modalities employed</a:t>
          </a:r>
        </a:p>
      </dsp:txBody>
      <dsp:txXfrm>
        <a:off x="51" y="966475"/>
        <a:ext cx="4913783" cy="3139593"/>
      </dsp:txXfrm>
    </dsp:sp>
    <dsp:sp modelId="{89B8628F-489A-475D-9479-FDBA4A3CA649}">
      <dsp:nvSpPr>
        <dsp:cNvPr id="0" name=""/>
        <dsp:cNvSpPr/>
      </dsp:nvSpPr>
      <dsp:spPr>
        <a:xfrm>
          <a:off x="5601764" y="246475"/>
          <a:ext cx="4913783" cy="720000"/>
        </a:xfrm>
        <a:prstGeom prst="rect">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Neue Haas Grotesk Text Pro" panose="020B0504020202020204" pitchFamily="34" charset="0"/>
            </a:rPr>
            <a:t>2.2 Faculty Governance </a:t>
          </a:r>
        </a:p>
      </dsp:txBody>
      <dsp:txXfrm>
        <a:off x="5601764" y="246475"/>
        <a:ext cx="4913783" cy="720000"/>
      </dsp:txXfrm>
    </dsp:sp>
    <dsp:sp modelId="{36688662-B547-4959-95C8-2DB7AC6BFCA0}">
      <dsp:nvSpPr>
        <dsp:cNvPr id="0" name=""/>
        <dsp:cNvSpPr/>
      </dsp:nvSpPr>
      <dsp:spPr>
        <a:xfrm>
          <a:off x="5601764" y="966475"/>
          <a:ext cx="4913783" cy="313959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Neue Haas Grotesk Text Pro" panose="020B0504020202020204" pitchFamily="34" charset="0"/>
            </a:rPr>
            <a:t>An adequate faculty nucleus—at least five (5) full-time faculty members or their equivalent—will exercise substantial determining influence for the governance and implementation of the program</a:t>
          </a:r>
        </a:p>
      </dsp:txBody>
      <dsp:txXfrm>
        <a:off x="5601764" y="966475"/>
        <a:ext cx="4913783" cy="31395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21316-5AEC-4981-9344-343AB6AACDCF}">
      <dsp:nvSpPr>
        <dsp:cNvPr id="0" name=""/>
        <dsp:cNvSpPr/>
      </dsp:nvSpPr>
      <dsp:spPr>
        <a:xfrm>
          <a:off x="0" y="679"/>
          <a:ext cx="6651253" cy="1590287"/>
        </a:xfrm>
        <a:prstGeom prst="roundRect">
          <a:avLst>
            <a:gd name="adj" fmla="val 10000"/>
          </a:avLst>
        </a:prstGeom>
        <a:solidFill>
          <a:srgbClr val="A74B40"/>
        </a:solidFill>
        <a:ln>
          <a:noFill/>
        </a:ln>
        <a:effectLst/>
      </dsp:spPr>
      <dsp:style>
        <a:lnRef idx="0">
          <a:scrgbClr r="0" g="0" b="0"/>
        </a:lnRef>
        <a:fillRef idx="1">
          <a:scrgbClr r="0" g="0" b="0"/>
        </a:fillRef>
        <a:effectRef idx="0">
          <a:scrgbClr r="0" g="0" b="0"/>
        </a:effectRef>
        <a:fontRef idx="minor"/>
      </dsp:style>
    </dsp:sp>
    <dsp:sp modelId="{79E954AF-E8E8-4EFF-BCAA-B6CB362886AF}">
      <dsp:nvSpPr>
        <dsp:cNvPr id="0" name=""/>
        <dsp:cNvSpPr/>
      </dsp:nvSpPr>
      <dsp:spPr>
        <a:xfrm>
          <a:off x="481061" y="358494"/>
          <a:ext cx="874657" cy="87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4F0935-8C5F-437B-82E4-A707305FD3B1}">
      <dsp:nvSpPr>
        <dsp:cNvPr id="0" name=""/>
        <dsp:cNvSpPr/>
      </dsp:nvSpPr>
      <dsp:spPr>
        <a:xfrm>
          <a:off x="1836781" y="679"/>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Define program delivery characteristics (2.1.1)</a:t>
          </a:r>
        </a:p>
      </dsp:txBody>
      <dsp:txXfrm>
        <a:off x="1836781" y="679"/>
        <a:ext cx="4814471" cy="1590287"/>
      </dsp:txXfrm>
    </dsp:sp>
    <dsp:sp modelId="{B7E1B499-29D5-4420-BB55-ADCEA43A5078}">
      <dsp:nvSpPr>
        <dsp:cNvPr id="0" name=""/>
        <dsp:cNvSpPr/>
      </dsp:nvSpPr>
      <dsp:spPr>
        <a:xfrm>
          <a:off x="0" y="1988538"/>
          <a:ext cx="6651253" cy="1590287"/>
        </a:xfrm>
        <a:prstGeom prst="roundRect">
          <a:avLst>
            <a:gd name="adj" fmla="val 10000"/>
          </a:avLst>
        </a:prstGeom>
        <a:solidFill>
          <a:srgbClr val="9F9A3F"/>
        </a:solidFill>
        <a:ln>
          <a:noFill/>
        </a:ln>
        <a:effectLst/>
      </dsp:spPr>
      <dsp:style>
        <a:lnRef idx="0">
          <a:scrgbClr r="0" g="0" b="0"/>
        </a:lnRef>
        <a:fillRef idx="1">
          <a:scrgbClr r="0" g="0" b="0"/>
        </a:fillRef>
        <a:effectRef idx="0">
          <a:scrgbClr r="0" g="0" b="0"/>
        </a:effectRef>
        <a:fontRef idx="minor"/>
      </dsp:style>
    </dsp:sp>
    <dsp:sp modelId="{137B6D05-3AD7-4939-B1AE-152B103F96C0}">
      <dsp:nvSpPr>
        <dsp:cNvPr id="0" name=""/>
        <dsp:cNvSpPr/>
      </dsp:nvSpPr>
      <dsp:spPr>
        <a:xfrm>
          <a:off x="481061" y="2346353"/>
          <a:ext cx="874657" cy="87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22CD11-1C43-4089-99A4-8F36D0630714}">
      <dsp:nvSpPr>
        <dsp:cNvPr id="0" name=""/>
        <dsp:cNvSpPr/>
      </dsp:nvSpPr>
      <dsp:spPr>
        <a:xfrm>
          <a:off x="1836781" y="1988538"/>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Identify the administrator(s) and describe their role and decision-making authority  (2.1.2)</a:t>
          </a:r>
        </a:p>
      </dsp:txBody>
      <dsp:txXfrm>
        <a:off x="1836781" y="1988538"/>
        <a:ext cx="4814471" cy="1590287"/>
      </dsp:txXfrm>
    </dsp:sp>
    <dsp:sp modelId="{BB1362C5-13AC-43F8-BB62-2C1D93B58EBD}">
      <dsp:nvSpPr>
        <dsp:cNvPr id="0" name=""/>
        <dsp:cNvSpPr/>
      </dsp:nvSpPr>
      <dsp:spPr>
        <a:xfrm>
          <a:off x="0" y="3976397"/>
          <a:ext cx="6651253" cy="1590287"/>
        </a:xfrm>
        <a:prstGeom prst="roundRect">
          <a:avLst>
            <a:gd name="adj" fmla="val 10000"/>
          </a:avLst>
        </a:prstGeom>
        <a:solidFill>
          <a:srgbClr val="609549"/>
        </a:solidFill>
        <a:ln>
          <a:noFill/>
        </a:ln>
        <a:effectLst/>
      </dsp:spPr>
      <dsp:style>
        <a:lnRef idx="0">
          <a:scrgbClr r="0" g="0" b="0"/>
        </a:lnRef>
        <a:fillRef idx="1">
          <a:scrgbClr r="0" g="0" b="0"/>
        </a:fillRef>
        <a:effectRef idx="0">
          <a:scrgbClr r="0" g="0" b="0"/>
        </a:effectRef>
        <a:fontRef idx="minor"/>
      </dsp:style>
    </dsp:sp>
    <dsp:sp modelId="{5DD9666D-3BB1-4773-A465-4D4574B5C537}">
      <dsp:nvSpPr>
        <dsp:cNvPr id="0" name=""/>
        <dsp:cNvSpPr/>
      </dsp:nvSpPr>
      <dsp:spPr>
        <a:xfrm>
          <a:off x="481061" y="4334211"/>
          <a:ext cx="874657" cy="87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34BD81-ACFF-4155-B36E-4F1205872CE4}">
      <dsp:nvSpPr>
        <dsp:cNvPr id="0" name=""/>
        <dsp:cNvSpPr/>
      </dsp:nvSpPr>
      <dsp:spPr>
        <a:xfrm>
          <a:off x="1836781" y="3976397"/>
          <a:ext cx="4814471" cy="159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05" tIns="168305" rIns="168305" bIns="168305"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Describe how the governance arrangements support the mission of the program and match the program delivery (2.1.3)</a:t>
          </a:r>
        </a:p>
      </dsp:txBody>
      <dsp:txXfrm>
        <a:off x="1836781" y="3976397"/>
        <a:ext cx="4814471" cy="159028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DF8E6-70AF-4967-948C-3741DA183C71}">
      <dsp:nvSpPr>
        <dsp:cNvPr id="0" name=""/>
        <dsp:cNvSpPr/>
      </dsp:nvSpPr>
      <dsp:spPr>
        <a:xfrm>
          <a:off x="0" y="465"/>
          <a:ext cx="5811128" cy="1410451"/>
        </a:xfrm>
        <a:prstGeom prst="round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Neue Haas Grotesk Text Pro" panose="020B0504020202020204" pitchFamily="34" charset="0"/>
            </a:rPr>
            <a:t>Accredited programs must ensure faculty have the credentials and expertise to support its mission, instruction, and curricular outcomes. </a:t>
          </a:r>
        </a:p>
      </dsp:txBody>
      <dsp:txXfrm>
        <a:off x="68853" y="69318"/>
        <a:ext cx="5673422" cy="1272745"/>
      </dsp:txXfrm>
    </dsp:sp>
    <dsp:sp modelId="{6E31A467-35AF-435C-9674-6ADB0863E76B}">
      <dsp:nvSpPr>
        <dsp:cNvPr id="0" name=""/>
        <dsp:cNvSpPr/>
      </dsp:nvSpPr>
      <dsp:spPr>
        <a:xfrm>
          <a:off x="0" y="1422744"/>
          <a:ext cx="5811128" cy="1410451"/>
        </a:xfrm>
        <a:prstGeom prst="round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Neue Haas Grotesk Text Pro" panose="020B0504020202020204" pitchFamily="34" charset="0"/>
            </a:rPr>
            <a:t>The faculty should bring diverse identities, perspectives, and experiences that enrich discussions and prepare students for the professional workplace</a:t>
          </a:r>
        </a:p>
      </dsp:txBody>
      <dsp:txXfrm>
        <a:off x="68853" y="1491597"/>
        <a:ext cx="5673422" cy="1272745"/>
      </dsp:txXfrm>
    </dsp:sp>
    <dsp:sp modelId="{BE5D9001-F2E1-407E-B4EC-61DD62617BAF}">
      <dsp:nvSpPr>
        <dsp:cNvPr id="0" name=""/>
        <dsp:cNvSpPr/>
      </dsp:nvSpPr>
      <dsp:spPr>
        <a:xfrm>
          <a:off x="0" y="2845022"/>
          <a:ext cx="5811128" cy="141045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Neue Haas Grotesk Text Pro" panose="020B0504020202020204" pitchFamily="34" charset="0"/>
            </a:rPr>
            <a:t>The program should demonstrate its commitment and effort to promote diversity, equity, and inclusiveness in ways that eliminate barriers and reduce bias (to the extent possible within it legal and institutional framework)</a:t>
          </a:r>
        </a:p>
      </dsp:txBody>
      <dsp:txXfrm>
        <a:off x="68853" y="2913875"/>
        <a:ext cx="5673422" cy="1272745"/>
      </dsp:txXfrm>
    </dsp:sp>
    <dsp:sp modelId="{CBFABE88-99AD-4052-99AD-A640D30142CF}">
      <dsp:nvSpPr>
        <dsp:cNvPr id="0" name=""/>
        <dsp:cNvSpPr/>
      </dsp:nvSpPr>
      <dsp:spPr>
        <a:xfrm>
          <a:off x="0" y="4267301"/>
          <a:ext cx="5811128" cy="1410451"/>
        </a:xfrm>
        <a:prstGeom prst="roundRect">
          <a:avLst/>
        </a:prstGeom>
        <a:solidFill>
          <a:srgbClr val="3D90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Neue Haas Grotesk Text Pro" panose="020B0504020202020204" pitchFamily="34" charset="0"/>
            </a:rPr>
            <a:t>Program faculty should engage in the scholarship and service in public and nonprofit affairs to enhance teaching, advance the profession, and impact the community.</a:t>
          </a:r>
        </a:p>
      </dsp:txBody>
      <dsp:txXfrm>
        <a:off x="68853" y="4336154"/>
        <a:ext cx="5673422" cy="1272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16EE9-4F10-48A1-9C66-FA5734F7EB14}">
      <dsp:nvSpPr>
        <dsp:cNvPr id="0" name=""/>
        <dsp:cNvSpPr/>
      </dsp:nvSpPr>
      <dsp:spPr>
        <a:xfrm>
          <a:off x="3078" y="351219"/>
          <a:ext cx="2441930" cy="1465158"/>
        </a:xfrm>
        <a:prstGeom prst="rect">
          <a:avLst/>
        </a:prstGeom>
        <a:solidFill>
          <a:srgbClr val="A74B4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The program director, program faculty, adjuncts, and others in a program leadership role (e.g., center directors, certificate coordinators)</a:t>
          </a:r>
        </a:p>
      </dsp:txBody>
      <dsp:txXfrm>
        <a:off x="3078" y="351219"/>
        <a:ext cx="2441930" cy="1465158"/>
      </dsp:txXfrm>
    </dsp:sp>
    <dsp:sp modelId="{0E2329B6-2FE2-4C00-B08B-88D497DF115B}">
      <dsp:nvSpPr>
        <dsp:cNvPr id="0" name=""/>
        <dsp:cNvSpPr/>
      </dsp:nvSpPr>
      <dsp:spPr>
        <a:xfrm>
          <a:off x="2689201" y="351219"/>
          <a:ext cx="2441930" cy="1465158"/>
        </a:xfrm>
        <a:prstGeom prst="rect">
          <a:avLst/>
        </a:prstGeom>
        <a:solidFill>
          <a:srgbClr val="9F9A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Program support and admissions staff</a:t>
          </a:r>
        </a:p>
      </dsp:txBody>
      <dsp:txXfrm>
        <a:off x="2689201" y="351219"/>
        <a:ext cx="2441930" cy="1465158"/>
      </dsp:txXfrm>
    </dsp:sp>
    <dsp:sp modelId="{AC93C2D7-88A3-4AE4-9233-179E39DEF0A9}">
      <dsp:nvSpPr>
        <dsp:cNvPr id="0" name=""/>
        <dsp:cNvSpPr/>
      </dsp:nvSpPr>
      <dsp:spPr>
        <a:xfrm>
          <a:off x="5375324" y="351219"/>
          <a:ext cx="2441930" cy="1465158"/>
        </a:xfrm>
        <a:prstGeom prst="rect">
          <a:avLst/>
        </a:prstGeom>
        <a:solidFill>
          <a:srgbClr val="60954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Provost, Deans (graduate and college), Department chairs, &amp; the Diversity Officer </a:t>
          </a:r>
        </a:p>
      </dsp:txBody>
      <dsp:txXfrm>
        <a:off x="5375324" y="351219"/>
        <a:ext cx="2441930" cy="1465158"/>
      </dsp:txXfrm>
    </dsp:sp>
    <dsp:sp modelId="{FC5A362B-1341-4A5F-A193-988ECAF68CC1}">
      <dsp:nvSpPr>
        <dsp:cNvPr id="0" name=""/>
        <dsp:cNvSpPr/>
      </dsp:nvSpPr>
      <dsp:spPr>
        <a:xfrm>
          <a:off x="8061447" y="351219"/>
          <a:ext cx="2441930" cy="1465158"/>
        </a:xfrm>
        <a:prstGeom prst="rect">
          <a:avLst/>
        </a:prstGeom>
        <a:solidFill>
          <a:srgbClr val="3D90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Recent graduates, alumni, advisory board members</a:t>
          </a:r>
        </a:p>
      </dsp:txBody>
      <dsp:txXfrm>
        <a:off x="8061447" y="351219"/>
        <a:ext cx="2441930" cy="1465158"/>
      </dsp:txXfrm>
    </dsp:sp>
    <dsp:sp modelId="{2D426583-D1FD-45D7-A7E1-D0F55788FB39}">
      <dsp:nvSpPr>
        <dsp:cNvPr id="0" name=""/>
        <dsp:cNvSpPr/>
      </dsp:nvSpPr>
      <dsp:spPr>
        <a:xfrm>
          <a:off x="3078" y="2060570"/>
          <a:ext cx="2441930" cy="1465158"/>
        </a:xfrm>
        <a:prstGeom prst="rect">
          <a:avLst/>
        </a:prstGeom>
        <a:solidFill>
          <a:srgbClr val="3D90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Students</a:t>
          </a:r>
        </a:p>
      </dsp:txBody>
      <dsp:txXfrm>
        <a:off x="3078" y="2060570"/>
        <a:ext cx="2441930" cy="1465158"/>
      </dsp:txXfrm>
    </dsp:sp>
    <dsp:sp modelId="{13CA68BA-F7CD-4926-87C8-D9CD232E5FF3}">
      <dsp:nvSpPr>
        <dsp:cNvPr id="0" name=""/>
        <dsp:cNvSpPr/>
      </dsp:nvSpPr>
      <dsp:spPr>
        <a:xfrm>
          <a:off x="2689201" y="2060570"/>
          <a:ext cx="2441930" cy="1465158"/>
        </a:xfrm>
        <a:prstGeom prst="rect">
          <a:avLst/>
        </a:prstGeom>
        <a:solidFill>
          <a:srgbClr val="A74B4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Employers, internship supervisors, external stakeholders</a:t>
          </a:r>
        </a:p>
      </dsp:txBody>
      <dsp:txXfrm>
        <a:off x="2689201" y="2060570"/>
        <a:ext cx="2441930" cy="1465158"/>
      </dsp:txXfrm>
    </dsp:sp>
    <dsp:sp modelId="{89087C22-8A96-46FF-9A1A-3D1228EC6C63}">
      <dsp:nvSpPr>
        <dsp:cNvPr id="0" name=""/>
        <dsp:cNvSpPr/>
      </dsp:nvSpPr>
      <dsp:spPr>
        <a:xfrm>
          <a:off x="5375324" y="2060570"/>
          <a:ext cx="2441930" cy="1465158"/>
        </a:xfrm>
        <a:prstGeom prst="rect">
          <a:avLst/>
        </a:prstGeom>
        <a:solidFill>
          <a:srgbClr val="9F9A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Student support, job placement, internship support</a:t>
          </a:r>
        </a:p>
      </dsp:txBody>
      <dsp:txXfrm>
        <a:off x="5375324" y="2060570"/>
        <a:ext cx="2441930" cy="1465158"/>
      </dsp:txXfrm>
    </dsp:sp>
    <dsp:sp modelId="{ABDD72B0-F2B8-4421-8103-C40A7553568F}">
      <dsp:nvSpPr>
        <dsp:cNvPr id="0" name=""/>
        <dsp:cNvSpPr/>
      </dsp:nvSpPr>
      <dsp:spPr>
        <a:xfrm>
          <a:off x="8061447" y="2060570"/>
          <a:ext cx="2441930" cy="1465158"/>
        </a:xfrm>
        <a:prstGeom prst="rect">
          <a:avLst/>
        </a:prstGeom>
        <a:solidFill>
          <a:srgbClr val="60954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Meetings requested by COPRA or the SVT</a:t>
          </a:r>
        </a:p>
      </dsp:txBody>
      <dsp:txXfrm>
        <a:off x="8061447" y="2060570"/>
        <a:ext cx="2441930" cy="146515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E6714-B257-457E-B86D-4240326C781C}">
      <dsp:nvSpPr>
        <dsp:cNvPr id="0" name=""/>
        <dsp:cNvSpPr/>
      </dsp:nvSpPr>
      <dsp:spPr>
        <a:xfrm>
          <a:off x="0" y="314149"/>
          <a:ext cx="6666833" cy="1285200"/>
        </a:xfrm>
        <a:prstGeom prst="rect">
          <a:avLst/>
        </a:prstGeom>
        <a:solidFill>
          <a:schemeClr val="lt1">
            <a:alpha val="90000"/>
            <a:hueOff val="0"/>
            <a:satOff val="0"/>
            <a:lumOff val="0"/>
            <a:alphaOff val="0"/>
          </a:schemeClr>
        </a:solidFill>
        <a:ln w="6350" cap="flat" cmpd="sng" algn="ctr">
          <a:solidFill>
            <a:srgbClr val="A74B4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54076" rIns="517420" bIns="120904" numCol="1" spcCol="1270" anchor="t" anchorCtr="0">
          <a:noAutofit/>
        </a:bodyPr>
        <a:lstStyle/>
        <a:p>
          <a:pPr marL="171450" lvl="1" indent="-171450" algn="l" defTabSz="755650">
            <a:lnSpc>
              <a:spcPct val="100000"/>
            </a:lnSpc>
            <a:spcBef>
              <a:spcPct val="0"/>
            </a:spcBef>
            <a:spcAft>
              <a:spcPct val="15000"/>
            </a:spcAft>
            <a:buChar char="•"/>
          </a:pPr>
          <a:r>
            <a:rPr lang="en-US" sz="1700" kern="1200" dirty="0">
              <a:latin typeface="Neue Haas Grotesk Text Pro" panose="020B0504020202020204" pitchFamily="34" charset="0"/>
            </a:rPr>
            <a:t>The program's faculty members will be academically or professionally qualified to pursue the program’s mission. </a:t>
          </a:r>
        </a:p>
      </dsp:txBody>
      <dsp:txXfrm>
        <a:off x="0" y="314149"/>
        <a:ext cx="6666833" cy="1285200"/>
      </dsp:txXfrm>
    </dsp:sp>
    <dsp:sp modelId="{1D45E83F-CA03-4035-9BB9-6B84DDF5A7A7}">
      <dsp:nvSpPr>
        <dsp:cNvPr id="0" name=""/>
        <dsp:cNvSpPr/>
      </dsp:nvSpPr>
      <dsp:spPr>
        <a:xfrm>
          <a:off x="333341" y="63229"/>
          <a:ext cx="4666783" cy="501840"/>
        </a:xfrm>
        <a:prstGeom prst="roundRect">
          <a:avLst/>
        </a:prstGeom>
        <a:solidFill>
          <a:srgbClr val="A74B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3.1 Faculty Qualifications</a:t>
          </a:r>
        </a:p>
      </dsp:txBody>
      <dsp:txXfrm>
        <a:off x="357839" y="87727"/>
        <a:ext cx="4617787" cy="452844"/>
      </dsp:txXfrm>
    </dsp:sp>
    <dsp:sp modelId="{B045A5B7-D773-4390-9727-ABAC7015020B}">
      <dsp:nvSpPr>
        <dsp:cNvPr id="0" name=""/>
        <dsp:cNvSpPr/>
      </dsp:nvSpPr>
      <dsp:spPr>
        <a:xfrm>
          <a:off x="0" y="1942069"/>
          <a:ext cx="6666833" cy="1285200"/>
        </a:xfrm>
        <a:prstGeom prst="rect">
          <a:avLst/>
        </a:prstGeom>
        <a:solidFill>
          <a:schemeClr val="lt1">
            <a:alpha val="90000"/>
            <a:hueOff val="0"/>
            <a:satOff val="0"/>
            <a:lumOff val="0"/>
            <a:alphaOff val="0"/>
          </a:schemeClr>
        </a:solidFill>
        <a:ln w="6350" cap="flat" cmpd="sng" algn="ctr">
          <a:solidFill>
            <a:srgbClr val="9F9A3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54076" rIns="517420" bIns="120904" numCol="1" spcCol="1270" anchor="t" anchorCtr="0">
          <a:noAutofit/>
        </a:bodyPr>
        <a:lstStyle/>
        <a:p>
          <a:pPr marL="171450" lvl="1" indent="-171450" algn="l" defTabSz="755650">
            <a:lnSpc>
              <a:spcPct val="100000"/>
            </a:lnSpc>
            <a:spcBef>
              <a:spcPct val="0"/>
            </a:spcBef>
            <a:spcAft>
              <a:spcPct val="15000"/>
            </a:spcAft>
            <a:buChar char="•"/>
          </a:pPr>
          <a:r>
            <a:rPr lang="en-US" sz="1700" kern="1200" dirty="0">
              <a:latin typeface="Neue Haas Grotesk Text Pro" panose="020B0504020202020204" pitchFamily="34" charset="0"/>
            </a:rPr>
            <a:t>The program will promote equity, diversity and a climate of inclusiveness through its recruitment, retention, and support of faculty members.</a:t>
          </a:r>
        </a:p>
      </dsp:txBody>
      <dsp:txXfrm>
        <a:off x="0" y="1942069"/>
        <a:ext cx="6666833" cy="1285200"/>
      </dsp:txXfrm>
    </dsp:sp>
    <dsp:sp modelId="{E320E6ED-03D2-4046-8D64-9BFA3AD67FFC}">
      <dsp:nvSpPr>
        <dsp:cNvPr id="0" name=""/>
        <dsp:cNvSpPr/>
      </dsp:nvSpPr>
      <dsp:spPr>
        <a:xfrm>
          <a:off x="333341" y="1691149"/>
          <a:ext cx="4666783" cy="501840"/>
        </a:xfrm>
        <a:prstGeom prst="roundRect">
          <a:avLst/>
        </a:prstGeom>
        <a:solidFill>
          <a:srgbClr val="9F9A3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3.2 Faculty Diversity</a:t>
          </a:r>
        </a:p>
      </dsp:txBody>
      <dsp:txXfrm>
        <a:off x="357839" y="1715647"/>
        <a:ext cx="4617787" cy="452844"/>
      </dsp:txXfrm>
    </dsp:sp>
    <dsp:sp modelId="{16B6C376-7540-4AF0-B527-ADE455F6120C}">
      <dsp:nvSpPr>
        <dsp:cNvPr id="0" name=""/>
        <dsp:cNvSpPr/>
      </dsp:nvSpPr>
      <dsp:spPr>
        <a:xfrm>
          <a:off x="0" y="3569989"/>
          <a:ext cx="6666833" cy="1820700"/>
        </a:xfrm>
        <a:prstGeom prst="rect">
          <a:avLst/>
        </a:prstGeom>
        <a:solidFill>
          <a:schemeClr val="lt1">
            <a:alpha val="90000"/>
            <a:hueOff val="0"/>
            <a:satOff val="0"/>
            <a:lumOff val="0"/>
            <a:alphaOff val="0"/>
          </a:schemeClr>
        </a:solidFill>
        <a:ln w="6350" cap="flat" cmpd="sng" algn="ctr">
          <a:solidFill>
            <a:srgbClr val="609549"/>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54076" rIns="517420" bIns="120904" numCol="1" spcCol="1270" anchor="t" anchorCtr="0">
          <a:noAutofit/>
        </a:bodyPr>
        <a:lstStyle/>
        <a:p>
          <a:pPr marL="171450" lvl="1" indent="-171450" algn="l" defTabSz="755650">
            <a:lnSpc>
              <a:spcPct val="100000"/>
            </a:lnSpc>
            <a:spcBef>
              <a:spcPct val="0"/>
            </a:spcBef>
            <a:spcAft>
              <a:spcPct val="15000"/>
            </a:spcAft>
            <a:buChar char="•"/>
          </a:pPr>
          <a:r>
            <a:rPr lang="en-US" sz="1700" kern="1200" dirty="0">
              <a:latin typeface="Neue Haas Grotesk Text Pro" panose="020B0504020202020204" pitchFamily="34" charset="0"/>
            </a:rPr>
            <a:t>Program faculty members will produce scholarship and engage in professional and community service activities outside of the university appropriate to the program's mission, stage of their careers, and the expectations of their university.</a:t>
          </a:r>
        </a:p>
      </dsp:txBody>
      <dsp:txXfrm>
        <a:off x="0" y="3569989"/>
        <a:ext cx="6666833" cy="1820700"/>
      </dsp:txXfrm>
    </dsp:sp>
    <dsp:sp modelId="{BD437FC0-2B88-4F4C-9FFC-5F0F7C9FA289}">
      <dsp:nvSpPr>
        <dsp:cNvPr id="0" name=""/>
        <dsp:cNvSpPr/>
      </dsp:nvSpPr>
      <dsp:spPr>
        <a:xfrm>
          <a:off x="333341" y="3319069"/>
          <a:ext cx="4666783" cy="501840"/>
        </a:xfrm>
        <a:prstGeom prst="roundRect">
          <a:avLst/>
        </a:prstGeom>
        <a:solidFill>
          <a:srgbClr val="60954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Neue Haas Grotesk Text Pro" panose="020B0504020202020204" pitchFamily="34" charset="0"/>
            </a:rPr>
            <a:t>3.3 Research, Scholarship &amp; Service</a:t>
          </a:r>
        </a:p>
      </dsp:txBody>
      <dsp:txXfrm>
        <a:off x="357839" y="3343567"/>
        <a:ext cx="4617787" cy="4528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73F57-A663-49E7-A0E3-75A19B5E1782}">
      <dsp:nvSpPr>
        <dsp:cNvPr id="0" name=""/>
        <dsp:cNvSpPr/>
      </dsp:nvSpPr>
      <dsp:spPr>
        <a:xfrm>
          <a:off x="282221" y="368029"/>
          <a:ext cx="1371985" cy="1371985"/>
        </a:xfrm>
        <a:prstGeom prst="ellipse">
          <a:avLst/>
        </a:prstGeom>
        <a:solidFill>
          <a:srgbClr val="A74B40"/>
        </a:solidFill>
        <a:ln>
          <a:noFill/>
        </a:ln>
        <a:effectLst/>
      </dsp:spPr>
      <dsp:style>
        <a:lnRef idx="0">
          <a:scrgbClr r="0" g="0" b="0"/>
        </a:lnRef>
        <a:fillRef idx="1">
          <a:scrgbClr r="0" g="0" b="0"/>
        </a:fillRef>
        <a:effectRef idx="0">
          <a:scrgbClr r="0" g="0" b="0"/>
        </a:effectRef>
        <a:fontRef idx="minor"/>
      </dsp:style>
    </dsp:sp>
    <dsp:sp modelId="{E7B4B662-9FB9-4E0F-9FB0-BA3FB29471A2}">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47F72A-D5C5-47D4-B076-BE8CF80544F3}">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rgbClr val="A74B40"/>
              </a:solidFill>
              <a:latin typeface="Neue Haas Grotesk Text Pro" panose="020B0504020202020204" pitchFamily="34" charset="0"/>
            </a:rPr>
            <a:t>Identify at least five nucleus faculty for the self-study year and the year prior to the self-study (3.1.2)</a:t>
          </a:r>
        </a:p>
      </dsp:txBody>
      <dsp:txXfrm>
        <a:off x="1948202" y="368029"/>
        <a:ext cx="3233964" cy="1371985"/>
      </dsp:txXfrm>
    </dsp:sp>
    <dsp:sp modelId="{088CC474-3842-4DF9-86FE-706A22C4F502}">
      <dsp:nvSpPr>
        <dsp:cNvPr id="0" name=""/>
        <dsp:cNvSpPr/>
      </dsp:nvSpPr>
      <dsp:spPr>
        <a:xfrm>
          <a:off x="5745661" y="368029"/>
          <a:ext cx="1371985" cy="1371985"/>
        </a:xfrm>
        <a:prstGeom prst="ellipse">
          <a:avLst/>
        </a:prstGeom>
        <a:solidFill>
          <a:srgbClr val="9F9A3F"/>
        </a:solidFill>
        <a:ln>
          <a:noFill/>
        </a:ln>
        <a:effectLst/>
      </dsp:spPr>
      <dsp:style>
        <a:lnRef idx="0">
          <a:scrgbClr r="0" g="0" b="0"/>
        </a:lnRef>
        <a:fillRef idx="1">
          <a:scrgbClr r="0" g="0" b="0"/>
        </a:fillRef>
        <a:effectRef idx="0">
          <a:scrgbClr r="0" g="0" b="0"/>
        </a:effectRef>
        <a:fontRef idx="minor"/>
      </dsp:style>
    </dsp:sp>
    <dsp:sp modelId="{CB262F9B-7EE5-4795-AD01-7C758CA1DACB}">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F891D0-1F6A-48E2-979A-288424CFF817}">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rgbClr val="9F9A3F"/>
              </a:solidFill>
              <a:latin typeface="Neue Haas Grotesk Text Pro" panose="020B0504020202020204" pitchFamily="34" charset="0"/>
            </a:rPr>
            <a:t>Provide program policy for determining academically and professionally qualified faculty; align contributions with mission (3.1.1)</a:t>
          </a:r>
        </a:p>
      </dsp:txBody>
      <dsp:txXfrm>
        <a:off x="7411643" y="368029"/>
        <a:ext cx="3233964" cy="1371985"/>
      </dsp:txXfrm>
    </dsp:sp>
    <dsp:sp modelId="{6A8C371A-33F6-4588-91D4-F3232D6FD993}">
      <dsp:nvSpPr>
        <dsp:cNvPr id="0" name=""/>
        <dsp:cNvSpPr/>
      </dsp:nvSpPr>
      <dsp:spPr>
        <a:xfrm>
          <a:off x="282221" y="2452790"/>
          <a:ext cx="1371985" cy="1371985"/>
        </a:xfrm>
        <a:prstGeom prst="ellipse">
          <a:avLst/>
        </a:prstGeom>
        <a:solidFill>
          <a:srgbClr val="609549"/>
        </a:solidFill>
        <a:ln>
          <a:noFill/>
        </a:ln>
        <a:effectLst/>
      </dsp:spPr>
      <dsp:style>
        <a:lnRef idx="0">
          <a:scrgbClr r="0" g="0" b="0"/>
        </a:lnRef>
        <a:fillRef idx="1">
          <a:scrgbClr r="0" g="0" b="0"/>
        </a:fillRef>
        <a:effectRef idx="0">
          <a:scrgbClr r="0" g="0" b="0"/>
        </a:effectRef>
        <a:fontRef idx="minor"/>
      </dsp:style>
    </dsp:sp>
    <dsp:sp modelId="{7E65E610-EF8D-4FD2-A7E9-35D3138E88E8}">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8DE4C-51BF-47E8-A5B6-37AE4C98884C}">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rgbClr val="609549"/>
              </a:solidFill>
              <a:latin typeface="Neue Haas Grotesk Text Pro" panose="020B0504020202020204" pitchFamily="34" charset="0"/>
            </a:rPr>
            <a:t>Provide the percentage of courses that are taught by nucleus, full-time, and academically qualified faculty in the self-study year (3.1.3)</a:t>
          </a:r>
        </a:p>
      </dsp:txBody>
      <dsp:txXfrm>
        <a:off x="1948202" y="2452790"/>
        <a:ext cx="3233964" cy="1371985"/>
      </dsp:txXfrm>
    </dsp:sp>
    <dsp:sp modelId="{C11E7611-F2EA-43AA-9332-3F0DE7314EB4}">
      <dsp:nvSpPr>
        <dsp:cNvPr id="0" name=""/>
        <dsp:cNvSpPr/>
      </dsp:nvSpPr>
      <dsp:spPr>
        <a:xfrm>
          <a:off x="5745661" y="2452790"/>
          <a:ext cx="1371985" cy="1371985"/>
        </a:xfrm>
        <a:prstGeom prst="ellipse">
          <a:avLst/>
        </a:prstGeom>
        <a:solidFill>
          <a:srgbClr val="3D9072"/>
        </a:solidFill>
        <a:ln>
          <a:noFill/>
        </a:ln>
        <a:effectLst/>
      </dsp:spPr>
      <dsp:style>
        <a:lnRef idx="0">
          <a:scrgbClr r="0" g="0" b="0"/>
        </a:lnRef>
        <a:fillRef idx="1">
          <a:scrgbClr r="0" g="0" b="0"/>
        </a:fillRef>
        <a:effectRef idx="0">
          <a:scrgbClr r="0" g="0" b="0"/>
        </a:effectRef>
        <a:fontRef idx="minor"/>
      </dsp:style>
    </dsp:sp>
    <dsp:sp modelId="{A3F41436-9DCB-4310-B5D5-CC7D06C37EF9}">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266227-83CE-4C47-A873-45FC39012DD9}">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solidFill>
                <a:srgbClr val="3D9072"/>
              </a:solidFill>
              <a:latin typeface="Neue Haas Grotesk Text Pro" panose="020B0504020202020204" pitchFamily="34" charset="0"/>
            </a:rPr>
            <a:t>Describe the steps and strategies the program uses to support faculty in their efforts to remain current in the field (3.1.4)</a:t>
          </a:r>
        </a:p>
      </dsp:txBody>
      <dsp:txXfrm>
        <a:off x="7411643" y="2452790"/>
        <a:ext cx="3233964" cy="137198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4EA04-269C-4CE6-9730-AA536BF00FBE}">
      <dsp:nvSpPr>
        <dsp:cNvPr id="0" name=""/>
        <dsp:cNvSpPr/>
      </dsp:nvSpPr>
      <dsp:spPr>
        <a:xfrm>
          <a:off x="0" y="0"/>
          <a:ext cx="3414946" cy="4192805"/>
        </a:xfrm>
        <a:prstGeom prst="rect">
          <a:avLst/>
        </a:prstGeom>
        <a:solidFill>
          <a:srgbClr val="E1D0CE">
            <a:alpha val="90000"/>
          </a:srgbClr>
        </a:solidFill>
        <a:ln w="12700" cap="flat" cmpd="sng" algn="ctr">
          <a:solidFill>
            <a:srgbClr val="E1D0C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243" tIns="330200" rIns="266243" bIns="330200" numCol="1" spcCol="1270" anchor="t" anchorCtr="0">
          <a:noAutofit/>
        </a:bodyPr>
        <a:lstStyle/>
        <a:p>
          <a:pPr marL="0" lvl="0" indent="0" algn="l" defTabSz="1022350">
            <a:lnSpc>
              <a:spcPct val="100000"/>
            </a:lnSpc>
            <a:spcBef>
              <a:spcPct val="0"/>
            </a:spcBef>
            <a:spcAft>
              <a:spcPct val="35000"/>
            </a:spcAft>
            <a:buNone/>
          </a:pPr>
          <a:r>
            <a:rPr lang="en-US" sz="2300" kern="1200" dirty="0">
              <a:latin typeface="Neue Haas Grotesk Text Pro" panose="020B0504020202020204" pitchFamily="34" charset="0"/>
            </a:rPr>
            <a:t>Complete the faculty diversity table and upload DEIJA Plan to Appendix 3 (3.2.1)</a:t>
          </a:r>
        </a:p>
      </dsp:txBody>
      <dsp:txXfrm>
        <a:off x="0" y="1593265"/>
        <a:ext cx="3414946" cy="2515683"/>
      </dsp:txXfrm>
    </dsp:sp>
    <dsp:sp modelId="{26CC2F7D-A70B-4073-8E59-990EDEB07DCC}">
      <dsp:nvSpPr>
        <dsp:cNvPr id="0" name=""/>
        <dsp:cNvSpPr/>
      </dsp:nvSpPr>
      <dsp:spPr>
        <a:xfrm>
          <a:off x="1078552" y="419280"/>
          <a:ext cx="1257841" cy="1257841"/>
        </a:xfrm>
        <a:prstGeom prst="ellipse">
          <a:avLst/>
        </a:prstGeom>
        <a:solidFill>
          <a:srgbClr val="A74B40"/>
        </a:solidFill>
        <a:ln w="12700" cap="flat" cmpd="sng" algn="ctr">
          <a:solidFill>
            <a:srgbClr val="A74B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Neue Haas Grotesk Text Pro" panose="020B0504020202020204" pitchFamily="34" charset="0"/>
            </a:rPr>
            <a:t>1</a:t>
          </a:r>
        </a:p>
      </dsp:txBody>
      <dsp:txXfrm>
        <a:off x="1262759" y="603487"/>
        <a:ext cx="889427" cy="889427"/>
      </dsp:txXfrm>
    </dsp:sp>
    <dsp:sp modelId="{064FE1AF-6722-40B8-9F60-70530A9FA071}">
      <dsp:nvSpPr>
        <dsp:cNvPr id="0" name=""/>
        <dsp:cNvSpPr/>
      </dsp:nvSpPr>
      <dsp:spPr>
        <a:xfrm>
          <a:off x="0" y="4192733"/>
          <a:ext cx="3414946"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51715-DF19-4311-B968-C9A6AA9508EB}">
      <dsp:nvSpPr>
        <dsp:cNvPr id="0" name=""/>
        <dsp:cNvSpPr/>
      </dsp:nvSpPr>
      <dsp:spPr>
        <a:xfrm>
          <a:off x="3756441" y="0"/>
          <a:ext cx="3414946" cy="4192805"/>
        </a:xfrm>
        <a:prstGeom prst="rect">
          <a:avLst/>
        </a:prstGeom>
        <a:solidFill>
          <a:srgbClr val="DFDDCE">
            <a:alpha val="90000"/>
          </a:srgbClr>
        </a:solidFill>
        <a:ln w="12700" cap="flat" cmpd="sng" algn="ctr">
          <a:solidFill>
            <a:srgbClr val="DFDDC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243" tIns="330200" rIns="266243" bIns="330200" numCol="1" spcCol="1270" anchor="t" anchorCtr="0">
          <a:noAutofit/>
        </a:bodyPr>
        <a:lstStyle/>
        <a:p>
          <a:pPr marL="0" lvl="0" indent="0" algn="l" defTabSz="1022350">
            <a:lnSpc>
              <a:spcPct val="100000"/>
            </a:lnSpc>
            <a:spcBef>
              <a:spcPct val="0"/>
            </a:spcBef>
            <a:spcAft>
              <a:spcPct val="35000"/>
            </a:spcAft>
            <a:buNone/>
          </a:pPr>
          <a:r>
            <a:rPr lang="en-US" sz="2300" kern="1200" dirty="0">
              <a:latin typeface="Neue Haas Grotesk Text Pro" panose="020B0504020202020204" pitchFamily="34" charset="0"/>
            </a:rPr>
            <a:t>Explain how current faculty diversity efforts support the program mission (3.2.2)</a:t>
          </a:r>
        </a:p>
      </dsp:txBody>
      <dsp:txXfrm>
        <a:off x="3756441" y="1593265"/>
        <a:ext cx="3414946" cy="2515683"/>
      </dsp:txXfrm>
    </dsp:sp>
    <dsp:sp modelId="{F5361552-10B3-4D63-8A6A-54C6BFE5A915}">
      <dsp:nvSpPr>
        <dsp:cNvPr id="0" name=""/>
        <dsp:cNvSpPr/>
      </dsp:nvSpPr>
      <dsp:spPr>
        <a:xfrm>
          <a:off x="4834993" y="419280"/>
          <a:ext cx="1257841" cy="1257841"/>
        </a:xfrm>
        <a:prstGeom prst="ellipse">
          <a:avLst/>
        </a:prstGeom>
        <a:solidFill>
          <a:srgbClr val="9F9A3F"/>
        </a:solidFill>
        <a:ln w="12700" cap="flat" cmpd="sng" algn="ctr">
          <a:solidFill>
            <a:srgbClr val="9F9A3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Neue Haas Grotesk Text Pro" panose="020B0504020202020204" pitchFamily="34" charset="0"/>
            </a:rPr>
            <a:t>2</a:t>
          </a:r>
        </a:p>
      </dsp:txBody>
      <dsp:txXfrm>
        <a:off x="5019200" y="603487"/>
        <a:ext cx="889427" cy="889427"/>
      </dsp:txXfrm>
    </dsp:sp>
    <dsp:sp modelId="{B6ED805E-9E65-44EA-8CA6-15EBD8CE58B9}">
      <dsp:nvSpPr>
        <dsp:cNvPr id="0" name=""/>
        <dsp:cNvSpPr/>
      </dsp:nvSpPr>
      <dsp:spPr>
        <a:xfrm>
          <a:off x="3756441" y="4192733"/>
          <a:ext cx="3414946"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BB4AE9-49B5-4E99-8861-484C7296FD65}">
      <dsp:nvSpPr>
        <dsp:cNvPr id="0" name=""/>
        <dsp:cNvSpPr/>
      </dsp:nvSpPr>
      <dsp:spPr>
        <a:xfrm>
          <a:off x="7512882" y="0"/>
          <a:ext cx="3414946" cy="4192805"/>
        </a:xfrm>
        <a:prstGeom prst="rect">
          <a:avLst/>
        </a:prstGeom>
        <a:solidFill>
          <a:srgbClr val="CEDBD5">
            <a:alpha val="90000"/>
          </a:srgbClr>
        </a:solidFill>
        <a:ln w="12700" cap="flat" cmpd="sng" algn="ctr">
          <a:solidFill>
            <a:srgbClr val="D3DFD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243" tIns="330200" rIns="266243" bIns="330200" numCol="1" spcCol="1270" anchor="t" anchorCtr="0">
          <a:noAutofit/>
        </a:bodyPr>
        <a:lstStyle/>
        <a:p>
          <a:pPr marL="0" lvl="0" indent="0" algn="l" defTabSz="1022350">
            <a:lnSpc>
              <a:spcPct val="100000"/>
            </a:lnSpc>
            <a:spcBef>
              <a:spcPct val="0"/>
            </a:spcBef>
            <a:spcAft>
              <a:spcPct val="35000"/>
            </a:spcAft>
            <a:buNone/>
          </a:pPr>
          <a:r>
            <a:rPr lang="en-US" sz="2300" kern="1200" dirty="0">
              <a:latin typeface="Neue Haas Grotesk Text Pro" panose="020B0504020202020204" pitchFamily="34" charset="0"/>
            </a:rPr>
            <a:t>Describe how the diversity of the faculty has changed in the past 5 years (3.2.3)</a:t>
          </a:r>
        </a:p>
      </dsp:txBody>
      <dsp:txXfrm>
        <a:off x="7512882" y="1593265"/>
        <a:ext cx="3414946" cy="2515683"/>
      </dsp:txXfrm>
    </dsp:sp>
    <dsp:sp modelId="{B07341D4-3D3E-437D-9B22-27B3ABD79B11}">
      <dsp:nvSpPr>
        <dsp:cNvPr id="0" name=""/>
        <dsp:cNvSpPr/>
      </dsp:nvSpPr>
      <dsp:spPr>
        <a:xfrm>
          <a:off x="8591434" y="419280"/>
          <a:ext cx="1257841" cy="1257841"/>
        </a:xfrm>
        <a:prstGeom prst="ellipse">
          <a:avLst/>
        </a:prstGeom>
        <a:solidFill>
          <a:srgbClr val="3D9072"/>
        </a:solidFill>
        <a:ln w="12700" cap="flat" cmpd="sng" algn="ctr">
          <a:solidFill>
            <a:srgbClr val="3D90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Neue Haas Grotesk Text Pro" panose="020B0504020202020204" pitchFamily="34" charset="0"/>
            </a:rPr>
            <a:t>3</a:t>
          </a:r>
        </a:p>
      </dsp:txBody>
      <dsp:txXfrm>
        <a:off x="8775641" y="603487"/>
        <a:ext cx="889427" cy="889427"/>
      </dsp:txXfrm>
    </dsp:sp>
    <dsp:sp modelId="{EF664BEB-D81F-4BCA-A12F-81A3C93E0B68}">
      <dsp:nvSpPr>
        <dsp:cNvPr id="0" name=""/>
        <dsp:cNvSpPr/>
      </dsp:nvSpPr>
      <dsp:spPr>
        <a:xfrm>
          <a:off x="7512882" y="4192733"/>
          <a:ext cx="3414946"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CD3CF-06B8-4D60-B980-A7DF9B6357CD}">
      <dsp:nvSpPr>
        <dsp:cNvPr id="0" name=""/>
        <dsp:cNvSpPr/>
      </dsp:nvSpPr>
      <dsp:spPr>
        <a:xfrm rot="5400000">
          <a:off x="6753446" y="-2834329"/>
          <a:ext cx="876265" cy="6768544"/>
        </a:xfrm>
        <a:prstGeom prst="round2SameRect">
          <a:avLst/>
        </a:prstGeom>
        <a:solidFill>
          <a:srgbClr val="E1D0CE">
            <a:alpha val="90000"/>
          </a:srgbClr>
        </a:solidFill>
        <a:ln w="12700" cap="flat" cmpd="sng" algn="ctr">
          <a:solidFill>
            <a:srgbClr val="E1D0C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sz="1400" kern="1200" dirty="0">
              <a:latin typeface="Neue Haas Grotesk Text Pro" panose="020B0504020202020204" pitchFamily="34" charset="0"/>
            </a:rPr>
            <a:t>The program will have student recruitment practices appropriate for its mission</a:t>
          </a:r>
        </a:p>
      </dsp:txBody>
      <dsp:txXfrm rot="-5400000">
        <a:off x="3807307" y="154586"/>
        <a:ext cx="6725768" cy="790713"/>
      </dsp:txXfrm>
    </dsp:sp>
    <dsp:sp modelId="{EBC944E3-D40D-47A1-B8B6-8E8CEFE6F3CC}">
      <dsp:nvSpPr>
        <dsp:cNvPr id="0" name=""/>
        <dsp:cNvSpPr/>
      </dsp:nvSpPr>
      <dsp:spPr>
        <a:xfrm>
          <a:off x="0" y="2277"/>
          <a:ext cx="3807306" cy="1095331"/>
        </a:xfrm>
        <a:prstGeom prst="round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Neue Haas Grotesk Text Pro" panose="020B0504020202020204" pitchFamily="34" charset="0"/>
            </a:rPr>
            <a:t>Student Recruitment </a:t>
          </a:r>
        </a:p>
      </dsp:txBody>
      <dsp:txXfrm>
        <a:off x="53470" y="55747"/>
        <a:ext cx="3700366" cy="988391"/>
      </dsp:txXfrm>
    </dsp:sp>
    <dsp:sp modelId="{8BD1EA4F-92ED-4CE2-B5EB-73B70A085776}">
      <dsp:nvSpPr>
        <dsp:cNvPr id="0" name=""/>
        <dsp:cNvSpPr/>
      </dsp:nvSpPr>
      <dsp:spPr>
        <a:xfrm rot="5400000">
          <a:off x="6753446" y="-1684230"/>
          <a:ext cx="876265" cy="6768544"/>
        </a:xfrm>
        <a:prstGeom prst="round2SameRect">
          <a:avLst/>
        </a:prstGeom>
        <a:solidFill>
          <a:srgbClr val="DFDDCE">
            <a:alpha val="90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sz="1400" kern="1200" dirty="0">
              <a:latin typeface="Neue Haas Grotesk Text Pro" panose="020B0504020202020204" pitchFamily="34" charset="0"/>
            </a:rPr>
            <a:t>The program will have and apply well-defined admission criteria appropriate for its mission</a:t>
          </a:r>
        </a:p>
      </dsp:txBody>
      <dsp:txXfrm rot="-5400000">
        <a:off x="3807307" y="1304685"/>
        <a:ext cx="6725768" cy="790713"/>
      </dsp:txXfrm>
    </dsp:sp>
    <dsp:sp modelId="{91A52184-668D-4E9B-850F-CDCFE5ADFA60}">
      <dsp:nvSpPr>
        <dsp:cNvPr id="0" name=""/>
        <dsp:cNvSpPr/>
      </dsp:nvSpPr>
      <dsp:spPr>
        <a:xfrm>
          <a:off x="0" y="1152375"/>
          <a:ext cx="3807306" cy="1095331"/>
        </a:xfrm>
        <a:prstGeom prst="round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Neue Haas Grotesk Text Pro" panose="020B0504020202020204" pitchFamily="34" charset="0"/>
            </a:rPr>
            <a:t>Student Admission</a:t>
          </a:r>
        </a:p>
      </dsp:txBody>
      <dsp:txXfrm>
        <a:off x="53470" y="1205845"/>
        <a:ext cx="3700366" cy="988391"/>
      </dsp:txXfrm>
    </dsp:sp>
    <dsp:sp modelId="{FA270986-387C-4B67-964C-D97F0E160F95}">
      <dsp:nvSpPr>
        <dsp:cNvPr id="0" name=""/>
        <dsp:cNvSpPr/>
      </dsp:nvSpPr>
      <dsp:spPr>
        <a:xfrm rot="5400000">
          <a:off x="6753446" y="-534132"/>
          <a:ext cx="876265" cy="6768544"/>
        </a:xfrm>
        <a:prstGeom prst="round2SameRect">
          <a:avLst/>
        </a:prstGeom>
        <a:solidFill>
          <a:srgbClr val="D3DDCE">
            <a:alpha val="90000"/>
          </a:srgbClr>
        </a:solidFill>
        <a:ln w="12700" cap="flat" cmpd="sng" algn="ctr">
          <a:solidFill>
            <a:srgbClr val="D3DFD9">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sz="1400" kern="1200" dirty="0">
              <a:latin typeface="Neue Haas Grotesk Text Pro" panose="020B0504020202020204" pitchFamily="34" charset="0"/>
            </a:rPr>
            <a:t>The program will ensure the availability of support services, such as curriculum advising, internship placement and supervision, career counseling, and job placement assistance to enable students to succeed or advance in careers in public service</a:t>
          </a:r>
        </a:p>
      </dsp:txBody>
      <dsp:txXfrm rot="-5400000">
        <a:off x="3807307" y="2454783"/>
        <a:ext cx="6725768" cy="790713"/>
      </dsp:txXfrm>
    </dsp:sp>
    <dsp:sp modelId="{9E6898D3-62D6-4B05-BE20-DDB4D2FB9D37}">
      <dsp:nvSpPr>
        <dsp:cNvPr id="0" name=""/>
        <dsp:cNvSpPr/>
      </dsp:nvSpPr>
      <dsp:spPr>
        <a:xfrm>
          <a:off x="0" y="2302473"/>
          <a:ext cx="3807306" cy="1095331"/>
        </a:xfrm>
        <a:prstGeom prst="roundRect">
          <a:avLst/>
        </a:prstGeom>
        <a:solidFill>
          <a:srgbClr val="6095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Neue Haas Grotesk Text Pro" panose="020B0504020202020204" pitchFamily="34" charset="0"/>
            </a:rPr>
            <a:t>Support for Students</a:t>
          </a:r>
        </a:p>
      </dsp:txBody>
      <dsp:txXfrm>
        <a:off x="53470" y="2355943"/>
        <a:ext cx="3700366" cy="988391"/>
      </dsp:txXfrm>
    </dsp:sp>
    <dsp:sp modelId="{40CC3179-68E3-4BB9-A3F8-B4F9069A6D76}">
      <dsp:nvSpPr>
        <dsp:cNvPr id="0" name=""/>
        <dsp:cNvSpPr/>
      </dsp:nvSpPr>
      <dsp:spPr>
        <a:xfrm rot="5400000">
          <a:off x="6753446" y="615965"/>
          <a:ext cx="876265" cy="6768544"/>
        </a:xfrm>
        <a:prstGeom prst="round2SameRect">
          <a:avLst/>
        </a:prstGeom>
        <a:solidFill>
          <a:srgbClr val="CEDBD5">
            <a:alpha val="90000"/>
          </a:srgb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sz="1400" kern="1200" dirty="0">
              <a:latin typeface="Neue Haas Grotesk Text Pro" panose="020B0504020202020204" pitchFamily="34" charset="0"/>
            </a:rPr>
            <a:t>The program will promote diversity and a climate of inclusiveness through its recruitment and admissions practices, retention efforts, and student support services</a:t>
          </a:r>
        </a:p>
      </dsp:txBody>
      <dsp:txXfrm rot="-5400000">
        <a:off x="3807307" y="3604880"/>
        <a:ext cx="6725768" cy="790713"/>
      </dsp:txXfrm>
    </dsp:sp>
    <dsp:sp modelId="{21710BAA-A55C-48B6-B1BB-09C6E615CAC4}">
      <dsp:nvSpPr>
        <dsp:cNvPr id="0" name=""/>
        <dsp:cNvSpPr/>
      </dsp:nvSpPr>
      <dsp:spPr>
        <a:xfrm>
          <a:off x="0" y="3452572"/>
          <a:ext cx="3807306" cy="1095331"/>
        </a:xfrm>
        <a:prstGeom prst="roundRect">
          <a:avLst/>
        </a:prstGeom>
        <a:solidFill>
          <a:srgbClr val="3D90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Neue Haas Grotesk Text Pro" panose="020B0504020202020204" pitchFamily="34" charset="0"/>
            </a:rPr>
            <a:t>Student Diversity</a:t>
          </a:r>
        </a:p>
      </dsp:txBody>
      <dsp:txXfrm>
        <a:off x="53470" y="3506042"/>
        <a:ext cx="3700366" cy="98839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F919C-9FD4-44C1-97BA-1BBF243F6F9F}">
      <dsp:nvSpPr>
        <dsp:cNvPr id="0" name=""/>
        <dsp:cNvSpPr/>
      </dsp:nvSpPr>
      <dsp:spPr>
        <a:xfrm>
          <a:off x="821" y="179348"/>
          <a:ext cx="3327201" cy="3992641"/>
        </a:xfrm>
        <a:prstGeom prst="rect">
          <a:avLst/>
        </a:prstGeom>
        <a:solidFill>
          <a:srgbClr val="A74B40"/>
        </a:solidFill>
        <a:ln w="12700" cap="flat" cmpd="sng" algn="ctr">
          <a:solidFill>
            <a:srgbClr val="A74B40"/>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66800">
            <a:lnSpc>
              <a:spcPct val="90000"/>
            </a:lnSpc>
            <a:spcBef>
              <a:spcPct val="0"/>
            </a:spcBef>
            <a:spcAft>
              <a:spcPct val="35000"/>
            </a:spcAft>
            <a:buNone/>
            <a:defRPr cap="all"/>
          </a:pPr>
          <a:r>
            <a:rPr lang="en-US" sz="2400" kern="1200" cap="none" baseline="0" dirty="0">
              <a:latin typeface="Neue Haas Grotesk Text Pro" panose="020B0504020202020204" pitchFamily="34" charset="0"/>
            </a:rPr>
            <a:t>Describe your recruiting efforts</a:t>
          </a:r>
        </a:p>
      </dsp:txBody>
      <dsp:txXfrm>
        <a:off x="821" y="1776404"/>
        <a:ext cx="3327201" cy="2395585"/>
      </dsp:txXfrm>
    </dsp:sp>
    <dsp:sp modelId="{CF21B993-EB6E-469F-A786-3602000C4C37}">
      <dsp:nvSpPr>
        <dsp:cNvPr id="0" name=""/>
        <dsp:cNvSpPr/>
      </dsp:nvSpPr>
      <dsp:spPr>
        <a:xfrm>
          <a:off x="821"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latin typeface="Neue Haas Grotesk Text Pro" panose="020B0504020202020204" pitchFamily="34" charset="0"/>
            </a:rPr>
            <a:t>1</a:t>
          </a:r>
        </a:p>
      </dsp:txBody>
      <dsp:txXfrm>
        <a:off x="821" y="179348"/>
        <a:ext cx="3327201" cy="1597056"/>
      </dsp:txXfrm>
    </dsp:sp>
    <dsp:sp modelId="{015CDB82-6C76-401D-97FC-7279BB09896D}">
      <dsp:nvSpPr>
        <dsp:cNvPr id="0" name=""/>
        <dsp:cNvSpPr/>
      </dsp:nvSpPr>
      <dsp:spPr>
        <a:xfrm>
          <a:off x="3594199" y="179348"/>
          <a:ext cx="3327201" cy="3992641"/>
        </a:xfrm>
        <a:prstGeom prst="rect">
          <a:avLst/>
        </a:prstGeom>
        <a:solidFill>
          <a:srgbClr val="9F9A3F"/>
        </a:solidFill>
        <a:ln w="12700" cap="flat" cmpd="sng" algn="ctr">
          <a:solidFill>
            <a:srgbClr val="9F9A3F"/>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66800">
            <a:lnSpc>
              <a:spcPct val="90000"/>
            </a:lnSpc>
            <a:spcBef>
              <a:spcPct val="0"/>
            </a:spcBef>
            <a:spcAft>
              <a:spcPct val="35000"/>
            </a:spcAft>
            <a:buNone/>
            <a:defRPr cap="all"/>
          </a:pPr>
          <a:r>
            <a:rPr lang="en-US" sz="2400" kern="1200" cap="none" baseline="0" dirty="0">
              <a:latin typeface="Neue Haas Grotesk Text Pro" panose="020B0504020202020204" pitchFamily="34" charset="0"/>
            </a:rPr>
            <a:t>Explain how the recruiting efforts reflect your program's mission</a:t>
          </a:r>
        </a:p>
      </dsp:txBody>
      <dsp:txXfrm>
        <a:off x="3594199" y="1776404"/>
        <a:ext cx="3327201" cy="2395585"/>
      </dsp:txXfrm>
    </dsp:sp>
    <dsp:sp modelId="{A29700A5-EB32-44FD-B83D-7208A00BDD41}">
      <dsp:nvSpPr>
        <dsp:cNvPr id="0" name=""/>
        <dsp:cNvSpPr/>
      </dsp:nvSpPr>
      <dsp:spPr>
        <a:xfrm>
          <a:off x="3594199"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latin typeface="Neue Haas Grotesk Text Pro" panose="020B0504020202020204" pitchFamily="34" charset="0"/>
            </a:rPr>
            <a:t>2</a:t>
          </a:r>
        </a:p>
      </dsp:txBody>
      <dsp:txXfrm>
        <a:off x="3594199" y="179348"/>
        <a:ext cx="3327201" cy="1597056"/>
      </dsp:txXfrm>
    </dsp:sp>
    <dsp:sp modelId="{D6551383-46F3-4823-9EC0-5493B8029F4F}">
      <dsp:nvSpPr>
        <dsp:cNvPr id="0" name=""/>
        <dsp:cNvSpPr/>
      </dsp:nvSpPr>
      <dsp:spPr>
        <a:xfrm>
          <a:off x="7187576" y="179348"/>
          <a:ext cx="3327201" cy="3992641"/>
        </a:xfrm>
        <a:prstGeom prst="rect">
          <a:avLst/>
        </a:prstGeom>
        <a:solidFill>
          <a:srgbClr val="609549"/>
        </a:solidFill>
        <a:ln w="12700" cap="flat" cmpd="sng" algn="ctr">
          <a:solidFill>
            <a:srgbClr val="609549"/>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66800">
            <a:lnSpc>
              <a:spcPct val="90000"/>
            </a:lnSpc>
            <a:spcBef>
              <a:spcPct val="0"/>
            </a:spcBef>
            <a:spcAft>
              <a:spcPct val="35000"/>
            </a:spcAft>
            <a:buNone/>
            <a:defRPr cap="all"/>
          </a:pPr>
          <a:r>
            <a:rPr lang="en-US" sz="2400" kern="1200" cap="none" baseline="0" dirty="0">
              <a:latin typeface="Neue Haas Grotesk Text Pro" panose="020B0504020202020204" pitchFamily="34" charset="0"/>
            </a:rPr>
            <a:t>Demonstrate that your program communicates the cost of obtaining the degree</a:t>
          </a:r>
        </a:p>
      </dsp:txBody>
      <dsp:txXfrm>
        <a:off x="7187576" y="1776404"/>
        <a:ext cx="3327201" cy="2395585"/>
      </dsp:txXfrm>
    </dsp:sp>
    <dsp:sp modelId="{4F1241C5-EFE0-4C2C-B04A-DD0518B0145D}">
      <dsp:nvSpPr>
        <dsp:cNvPr id="0" name=""/>
        <dsp:cNvSpPr/>
      </dsp:nvSpPr>
      <dsp:spPr>
        <a:xfrm>
          <a:off x="7187576" y="179348"/>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latin typeface="Neue Haas Grotesk Text Pro" panose="020B0504020202020204" pitchFamily="34" charset="0"/>
            </a:rPr>
            <a:t>3</a:t>
          </a:r>
        </a:p>
      </dsp:txBody>
      <dsp:txXfrm>
        <a:off x="7187576" y="179348"/>
        <a:ext cx="3327201" cy="159705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78A12-8115-4EE3-8635-1449F893F28E}">
      <dsp:nvSpPr>
        <dsp:cNvPr id="0" name=""/>
        <dsp:cNvSpPr/>
      </dsp:nvSpPr>
      <dsp:spPr>
        <a:xfrm>
          <a:off x="0" y="2703"/>
          <a:ext cx="690051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E462BD-476B-4E10-B8A6-3EFF63E9D608}">
      <dsp:nvSpPr>
        <dsp:cNvPr id="0" name=""/>
        <dsp:cNvSpPr/>
      </dsp:nvSpPr>
      <dsp:spPr>
        <a:xfrm>
          <a:off x="0" y="0"/>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en-US" sz="2600" kern="1200" dirty="0">
              <a:latin typeface="Neue Haas Grotesk Text Pro" panose="020B0504020202020204" pitchFamily="34" charset="0"/>
            </a:rPr>
            <a:t>Discuss the explicit activities your program undertakes on an ongoing basis to promote diversity and a climate of inclusiveness (4.4.1) </a:t>
          </a:r>
        </a:p>
      </dsp:txBody>
      <dsp:txXfrm>
        <a:off x="0" y="0"/>
        <a:ext cx="6900512" cy="1843578"/>
      </dsp:txXfrm>
    </dsp:sp>
    <dsp:sp modelId="{E262243A-A71C-4AD1-A241-B4F3002B269D}">
      <dsp:nvSpPr>
        <dsp:cNvPr id="0" name=""/>
        <dsp:cNvSpPr/>
      </dsp:nvSpPr>
      <dsp:spPr>
        <a:xfrm>
          <a:off x="0" y="1846281"/>
          <a:ext cx="690051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CA9DD-D483-428C-89F6-8FA0B602BC47}">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en-US" sz="2600" kern="1200" dirty="0">
              <a:latin typeface="Neue Haas Grotesk Text Pro" panose="020B0504020202020204" pitchFamily="34" charset="0"/>
            </a:rPr>
            <a:t>Explain how your recruitment and retention efforts include outreach to historically underrepresented populations in ways that serve the program’s mission (4.4.2)</a:t>
          </a:r>
        </a:p>
      </dsp:txBody>
      <dsp:txXfrm>
        <a:off x="0" y="1846281"/>
        <a:ext cx="6900512" cy="1843578"/>
      </dsp:txXfrm>
    </dsp:sp>
    <dsp:sp modelId="{50B4C980-291D-48A0-B47B-B27B76734E08}">
      <dsp:nvSpPr>
        <dsp:cNvPr id="0" name=""/>
        <dsp:cNvSpPr/>
      </dsp:nvSpPr>
      <dsp:spPr>
        <a:xfrm>
          <a:off x="0" y="3689859"/>
          <a:ext cx="690051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110DE-C68D-4C7F-A2CB-FE453D0278CE}">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en-US" sz="2600" kern="1200" dirty="0">
              <a:latin typeface="Neue Haas Grotesk Text Pro" panose="020B0504020202020204" pitchFamily="34" charset="0"/>
            </a:rPr>
            <a:t>With respect to the legal and institutional context in which your program operates, describe the diversity of your student population (4.4.3)</a:t>
          </a:r>
        </a:p>
      </dsp:txBody>
      <dsp:txXfrm>
        <a:off x="0" y="3689859"/>
        <a:ext cx="6900512" cy="184357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4EF4D-D47E-4F04-92C0-8FDCF9F4D56F}">
      <dsp:nvSpPr>
        <dsp:cNvPr id="0" name=""/>
        <dsp:cNvSpPr/>
      </dsp:nvSpPr>
      <dsp:spPr>
        <a:xfrm>
          <a:off x="0" y="345253"/>
          <a:ext cx="6654518" cy="1482974"/>
        </a:xfrm>
        <a:prstGeom prst="round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COPRA is maintaining an approach consistent with the Standards Committee statement linked below.</a:t>
          </a:r>
        </a:p>
      </dsp:txBody>
      <dsp:txXfrm>
        <a:off x="72393" y="417646"/>
        <a:ext cx="6509732" cy="1338188"/>
      </dsp:txXfrm>
    </dsp:sp>
    <dsp:sp modelId="{87145222-4A91-48D6-A241-BC29BC323E8D}">
      <dsp:nvSpPr>
        <dsp:cNvPr id="0" name=""/>
        <dsp:cNvSpPr/>
      </dsp:nvSpPr>
      <dsp:spPr>
        <a:xfrm>
          <a:off x="0" y="2015428"/>
          <a:ext cx="6654518" cy="1482974"/>
        </a:xfrm>
        <a:prstGeom prst="round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The Standards Committee affirms support for NASPAA’s global membership and DEIJA expectations to the extent possible within their legal and institutional framework.</a:t>
          </a:r>
        </a:p>
      </dsp:txBody>
      <dsp:txXfrm>
        <a:off x="72393" y="2087821"/>
        <a:ext cx="6509732" cy="1338188"/>
      </dsp:txXfrm>
    </dsp:sp>
    <dsp:sp modelId="{8765EC3C-82B2-4A2A-8651-24D4F635C20A}">
      <dsp:nvSpPr>
        <dsp:cNvPr id="0" name=""/>
        <dsp:cNvSpPr/>
      </dsp:nvSpPr>
      <dsp:spPr>
        <a:xfrm>
          <a:off x="0" y="3685603"/>
          <a:ext cx="6654518" cy="1482974"/>
        </a:xfrm>
        <a:prstGeom prst="roundRect">
          <a:avLst/>
        </a:prstGeom>
        <a:solidFill>
          <a:srgbClr val="6095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Programs are encouraged to describe what is happening within their environment impacting their ability to report DEIJA data or provide/implement a DEIJA Plan.</a:t>
          </a:r>
        </a:p>
      </dsp:txBody>
      <dsp:txXfrm>
        <a:off x="72393" y="3757996"/>
        <a:ext cx="6509732" cy="133818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1A614-8334-4AD4-BEDB-452A1CEC540A}">
      <dsp:nvSpPr>
        <dsp:cNvPr id="0" name=""/>
        <dsp:cNvSpPr/>
      </dsp:nvSpPr>
      <dsp:spPr>
        <a:xfrm>
          <a:off x="0" y="38119"/>
          <a:ext cx="6666833" cy="1750320"/>
        </a:xfrm>
        <a:prstGeom prst="roundRect">
          <a:avLst/>
        </a:prstGeom>
        <a:solidFill>
          <a:srgbClr val="A74B4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Neue Haas Grotesk Text Pro" panose="020B0504020202020204" pitchFamily="34" charset="0"/>
            </a:rPr>
            <a:t>Program graduates should be able to serve the program’s mission and apply learned knowledge and skills, as well as demonstrate adherence to program values in executing public service work</a:t>
          </a:r>
        </a:p>
      </dsp:txBody>
      <dsp:txXfrm>
        <a:off x="85444" y="123563"/>
        <a:ext cx="6495945" cy="1579432"/>
      </dsp:txXfrm>
    </dsp:sp>
    <dsp:sp modelId="{7D31942C-F486-4CC3-B856-FCE7E8644078}">
      <dsp:nvSpPr>
        <dsp:cNvPr id="0" name=""/>
        <dsp:cNvSpPr/>
      </dsp:nvSpPr>
      <dsp:spPr>
        <a:xfrm>
          <a:off x="0" y="1851799"/>
          <a:ext cx="6666833" cy="1750320"/>
        </a:xfrm>
        <a:prstGeom prst="roundRect">
          <a:avLst/>
        </a:prstGeom>
        <a:solidFill>
          <a:srgbClr val="9F9A3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Neue Haas Grotesk Text Pro" panose="020B0504020202020204" pitchFamily="34" charset="0"/>
            </a:rPr>
            <a:t>Programs will collect and analyze evidence of student learning on the universal required competencies</a:t>
          </a:r>
        </a:p>
      </dsp:txBody>
      <dsp:txXfrm>
        <a:off x="85444" y="1937243"/>
        <a:ext cx="6495945" cy="1579432"/>
      </dsp:txXfrm>
    </dsp:sp>
    <dsp:sp modelId="{42561498-EA1F-4DB2-9DA5-078DC0EBF778}">
      <dsp:nvSpPr>
        <dsp:cNvPr id="0" name=""/>
        <dsp:cNvSpPr/>
      </dsp:nvSpPr>
      <dsp:spPr>
        <a:xfrm>
          <a:off x="0" y="3665480"/>
          <a:ext cx="6666833" cy="1750320"/>
        </a:xfrm>
        <a:prstGeom prst="roundRect">
          <a:avLst/>
        </a:prstGeom>
        <a:solidFill>
          <a:srgbClr val="50983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Neue Haas Grotesk Text Pro" panose="020B0504020202020204" pitchFamily="34" charset="0"/>
            </a:rPr>
            <a:t>Programs will use what was learned to inform decision making and guide program improvement</a:t>
          </a:r>
        </a:p>
      </dsp:txBody>
      <dsp:txXfrm>
        <a:off x="85444" y="3750924"/>
        <a:ext cx="6495945" cy="157943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A4CFF-BF17-4669-9FDC-5E8F1440D561}">
      <dsp:nvSpPr>
        <dsp:cNvPr id="0" name=""/>
        <dsp:cNvSpPr/>
      </dsp:nvSpPr>
      <dsp:spPr>
        <a:xfrm>
          <a:off x="3286" y="86684"/>
          <a:ext cx="3203971" cy="833705"/>
        </a:xfrm>
        <a:prstGeom prst="rect">
          <a:avLst/>
        </a:prstGeom>
        <a:solidFill>
          <a:srgbClr val="A74B40"/>
        </a:solidFill>
        <a:ln w="12700" cap="flat" cmpd="sng" algn="ctr">
          <a:solidFill>
            <a:srgbClr val="A74B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Neue Haas Grotesk Text Pro" panose="020B0504020202020204" pitchFamily="34" charset="0"/>
            </a:rPr>
            <a:t>Mission-specific required (Standard 5.2)</a:t>
          </a:r>
        </a:p>
      </dsp:txBody>
      <dsp:txXfrm>
        <a:off x="3286" y="86684"/>
        <a:ext cx="3203971" cy="833705"/>
      </dsp:txXfrm>
    </dsp:sp>
    <dsp:sp modelId="{991BF812-9A12-457E-994B-D8D0D44A55A4}">
      <dsp:nvSpPr>
        <dsp:cNvPr id="0" name=""/>
        <dsp:cNvSpPr/>
      </dsp:nvSpPr>
      <dsp:spPr>
        <a:xfrm>
          <a:off x="3286" y="920390"/>
          <a:ext cx="3203971" cy="3345468"/>
        </a:xfrm>
        <a:prstGeom prst="rect">
          <a:avLst/>
        </a:prstGeom>
        <a:solidFill>
          <a:srgbClr val="E1D0CE">
            <a:alpha val="90000"/>
          </a:srgbClr>
        </a:solidFill>
        <a:ln w="12700" cap="flat" cmpd="sng" algn="ctr">
          <a:solidFill>
            <a:srgbClr val="E1D0C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None/>
          </a:pPr>
          <a:r>
            <a:rPr lang="en-US" sz="2000" kern="1200" dirty="0">
              <a:latin typeface="Neue Haas Grotesk Text Pro" panose="020B0504020202020204" pitchFamily="34" charset="0"/>
            </a:rPr>
            <a:t>	The program will identify core competencies in other domains necessary and appropriate to implement its mission</a:t>
          </a:r>
        </a:p>
      </dsp:txBody>
      <dsp:txXfrm>
        <a:off x="3286" y="920390"/>
        <a:ext cx="3203971" cy="3345468"/>
      </dsp:txXfrm>
    </dsp:sp>
    <dsp:sp modelId="{3B16E248-11C8-45CB-BE1C-6542755D5DE6}">
      <dsp:nvSpPr>
        <dsp:cNvPr id="0" name=""/>
        <dsp:cNvSpPr/>
      </dsp:nvSpPr>
      <dsp:spPr>
        <a:xfrm>
          <a:off x="3655814" y="86684"/>
          <a:ext cx="3203971" cy="833705"/>
        </a:xfrm>
        <a:prstGeom prst="rect">
          <a:avLst/>
        </a:prstGeom>
        <a:solidFill>
          <a:srgbClr val="9F9A3F"/>
        </a:solidFill>
        <a:ln w="12700" cap="flat" cmpd="sng" algn="ctr">
          <a:solidFill>
            <a:srgbClr val="9F9A3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Neue Haas Grotesk Text Pro" panose="020B0504020202020204" pitchFamily="34" charset="0"/>
            </a:rPr>
            <a:t>Mission-specific elective (Standard 5.3)</a:t>
          </a:r>
        </a:p>
      </dsp:txBody>
      <dsp:txXfrm>
        <a:off x="3655814" y="86684"/>
        <a:ext cx="3203971" cy="833705"/>
      </dsp:txXfrm>
    </dsp:sp>
    <dsp:sp modelId="{6E451F1F-CBA3-4B96-9D96-9A39632474FB}">
      <dsp:nvSpPr>
        <dsp:cNvPr id="0" name=""/>
        <dsp:cNvSpPr/>
      </dsp:nvSpPr>
      <dsp:spPr>
        <a:xfrm>
          <a:off x="3655814" y="920390"/>
          <a:ext cx="3203971" cy="3345468"/>
        </a:xfrm>
        <a:prstGeom prst="rect">
          <a:avLst/>
        </a:prstGeom>
        <a:solidFill>
          <a:srgbClr val="DFDDCE">
            <a:alpha val="89804"/>
          </a:srgbClr>
        </a:solidFill>
        <a:ln w="12700" cap="flat" cmpd="sng" algn="ctr">
          <a:solidFill>
            <a:srgbClr val="E2E0D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None/>
          </a:pPr>
          <a:r>
            <a:rPr lang="en-US" sz="2000" kern="1200" dirty="0">
              <a:latin typeface="Neue Haas Grotesk Text Pro" panose="020B0504020202020204" pitchFamily="34" charset="0"/>
            </a:rPr>
            <a:t>	The program will define its objectives and competencies for optional concentrations and specializations</a:t>
          </a:r>
        </a:p>
      </dsp:txBody>
      <dsp:txXfrm>
        <a:off x="3655814" y="920390"/>
        <a:ext cx="3203971" cy="3345468"/>
      </dsp:txXfrm>
    </dsp:sp>
    <dsp:sp modelId="{E4D74EDB-2DE3-4755-9918-E0C58279E193}">
      <dsp:nvSpPr>
        <dsp:cNvPr id="0" name=""/>
        <dsp:cNvSpPr/>
      </dsp:nvSpPr>
      <dsp:spPr>
        <a:xfrm>
          <a:off x="7308342" y="86684"/>
          <a:ext cx="3203971" cy="833705"/>
        </a:xfrm>
        <a:prstGeom prst="rect">
          <a:avLst/>
        </a:prstGeom>
        <a:solidFill>
          <a:srgbClr val="50983E"/>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Neue Haas Grotesk Text Pro" panose="020B0504020202020204" pitchFamily="34" charset="0"/>
            </a:rPr>
            <a:t>Professional </a:t>
          </a:r>
        </a:p>
        <a:p>
          <a:pPr marL="0" lvl="0" indent="0" algn="ctr" defTabSz="889000">
            <a:lnSpc>
              <a:spcPct val="90000"/>
            </a:lnSpc>
            <a:spcBef>
              <a:spcPct val="0"/>
            </a:spcBef>
            <a:spcAft>
              <a:spcPct val="35000"/>
            </a:spcAft>
            <a:buNone/>
          </a:pPr>
          <a:r>
            <a:rPr lang="en-US" sz="2000" kern="1200" dirty="0">
              <a:latin typeface="Neue Haas Grotesk Text Pro" panose="020B0504020202020204" pitchFamily="34" charset="0"/>
            </a:rPr>
            <a:t>(Standard 5.4)</a:t>
          </a:r>
        </a:p>
      </dsp:txBody>
      <dsp:txXfrm>
        <a:off x="7308342" y="86684"/>
        <a:ext cx="3203971" cy="833705"/>
      </dsp:txXfrm>
    </dsp:sp>
    <dsp:sp modelId="{0B7ACA52-62C0-44B6-96B7-A2DD8195C5FA}">
      <dsp:nvSpPr>
        <dsp:cNvPr id="0" name=""/>
        <dsp:cNvSpPr/>
      </dsp:nvSpPr>
      <dsp:spPr>
        <a:xfrm>
          <a:off x="7308342" y="920390"/>
          <a:ext cx="3203971" cy="3345468"/>
        </a:xfrm>
        <a:prstGeom prst="rect">
          <a:avLst/>
        </a:prstGeom>
        <a:solidFill>
          <a:srgbClr val="D3DDCE">
            <a:alpha val="89804"/>
          </a:srgb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None/>
          </a:pPr>
          <a:r>
            <a:rPr lang="en-US" sz="2000" kern="1200" dirty="0">
              <a:latin typeface="Neue Haas Grotesk Text Pro" panose="020B0504020202020204" pitchFamily="34" charset="0"/>
            </a:rPr>
            <a:t>	The program will ensure that students apply their education, such as through experiential learning and interactions with practitioners across the broad range of public service professions and sectors</a:t>
          </a:r>
        </a:p>
      </dsp:txBody>
      <dsp:txXfrm>
        <a:off x="7308342" y="920390"/>
        <a:ext cx="3203971" cy="334546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741B1-6926-451D-B887-0F098A708E5D}">
      <dsp:nvSpPr>
        <dsp:cNvPr id="0" name=""/>
        <dsp:cNvSpPr/>
      </dsp:nvSpPr>
      <dsp:spPr>
        <a:xfrm>
          <a:off x="3583891" y="501760"/>
          <a:ext cx="3347816" cy="3347816"/>
        </a:xfrm>
        <a:prstGeom prst="blockArc">
          <a:avLst>
            <a:gd name="adj1" fmla="val 10800000"/>
            <a:gd name="adj2" fmla="val 1620000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34574D-1061-4D59-A571-66AA6F01FC17}">
      <dsp:nvSpPr>
        <dsp:cNvPr id="0" name=""/>
        <dsp:cNvSpPr/>
      </dsp:nvSpPr>
      <dsp:spPr>
        <a:xfrm>
          <a:off x="3583891" y="501760"/>
          <a:ext cx="3347816" cy="3347816"/>
        </a:xfrm>
        <a:prstGeom prst="blockArc">
          <a:avLst>
            <a:gd name="adj1" fmla="val 5400000"/>
            <a:gd name="adj2" fmla="val 1080000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1C04E-1248-4F9C-9D8D-07F294543078}">
      <dsp:nvSpPr>
        <dsp:cNvPr id="0" name=""/>
        <dsp:cNvSpPr/>
      </dsp:nvSpPr>
      <dsp:spPr>
        <a:xfrm>
          <a:off x="3583891" y="501760"/>
          <a:ext cx="3347816" cy="3347816"/>
        </a:xfrm>
        <a:prstGeom prst="blockArc">
          <a:avLst>
            <a:gd name="adj1" fmla="val 0"/>
            <a:gd name="adj2" fmla="val 540000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DB73A5-E1D2-4E0A-BC47-A333269527B1}">
      <dsp:nvSpPr>
        <dsp:cNvPr id="0" name=""/>
        <dsp:cNvSpPr/>
      </dsp:nvSpPr>
      <dsp:spPr>
        <a:xfrm>
          <a:off x="3583891" y="501760"/>
          <a:ext cx="3347816" cy="3347816"/>
        </a:xfrm>
        <a:prstGeom prst="blockArc">
          <a:avLst>
            <a:gd name="adj1" fmla="val 16200000"/>
            <a:gd name="adj2" fmla="val 0"/>
            <a:gd name="adj3" fmla="val 463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96B21D-9E26-45BC-A398-B36A53436C32}">
      <dsp:nvSpPr>
        <dsp:cNvPr id="0" name=""/>
        <dsp:cNvSpPr/>
      </dsp:nvSpPr>
      <dsp:spPr>
        <a:xfrm>
          <a:off x="4487614" y="1405483"/>
          <a:ext cx="1540371" cy="1540371"/>
        </a:xfrm>
        <a:prstGeom prst="ellipse">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The Assessment Cycle</a:t>
          </a:r>
        </a:p>
      </dsp:txBody>
      <dsp:txXfrm>
        <a:off x="4713196" y="1631065"/>
        <a:ext cx="1089207" cy="1089207"/>
      </dsp:txXfrm>
    </dsp:sp>
    <dsp:sp modelId="{5297F9A6-2429-459A-AE1A-46243B6EBF57}">
      <dsp:nvSpPr>
        <dsp:cNvPr id="0" name=""/>
        <dsp:cNvSpPr/>
      </dsp:nvSpPr>
      <dsp:spPr>
        <a:xfrm>
          <a:off x="4718670" y="1448"/>
          <a:ext cx="1078259" cy="1078259"/>
        </a:xfrm>
        <a:prstGeom prst="ellipse">
          <a:avLst/>
        </a:prstGeom>
        <a:solidFill>
          <a:srgbClr val="A74B4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eue Haas Grotesk Text Pro" panose="020B0504020202020204" pitchFamily="34" charset="0"/>
            </a:rPr>
            <a:t>Plan</a:t>
          </a:r>
        </a:p>
      </dsp:txBody>
      <dsp:txXfrm>
        <a:off x="4876577" y="159355"/>
        <a:ext cx="762445" cy="762445"/>
      </dsp:txXfrm>
    </dsp:sp>
    <dsp:sp modelId="{E1A8D4F4-AC8A-4F2B-8C28-332D1897366E}">
      <dsp:nvSpPr>
        <dsp:cNvPr id="0" name=""/>
        <dsp:cNvSpPr/>
      </dsp:nvSpPr>
      <dsp:spPr>
        <a:xfrm>
          <a:off x="6353761" y="1636539"/>
          <a:ext cx="1078259" cy="1078259"/>
        </a:xfrm>
        <a:prstGeom prst="ellipse">
          <a:avLst/>
        </a:prstGeom>
        <a:solidFill>
          <a:srgbClr val="9F9A3F"/>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Assess</a:t>
          </a:r>
        </a:p>
      </dsp:txBody>
      <dsp:txXfrm>
        <a:off x="6511668" y="1794446"/>
        <a:ext cx="762445" cy="762445"/>
      </dsp:txXfrm>
    </dsp:sp>
    <dsp:sp modelId="{7ADEFD70-E9B4-4C94-ADAB-7DF286F7A43F}">
      <dsp:nvSpPr>
        <dsp:cNvPr id="0" name=""/>
        <dsp:cNvSpPr/>
      </dsp:nvSpPr>
      <dsp:spPr>
        <a:xfrm>
          <a:off x="4718670" y="3271630"/>
          <a:ext cx="1078259" cy="1078259"/>
        </a:xfrm>
        <a:prstGeom prst="ellipse">
          <a:avLst/>
        </a:prstGeom>
        <a:solidFill>
          <a:srgbClr val="50983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Analyze</a:t>
          </a:r>
        </a:p>
      </dsp:txBody>
      <dsp:txXfrm>
        <a:off x="4876577" y="3429537"/>
        <a:ext cx="762445" cy="762445"/>
      </dsp:txXfrm>
    </dsp:sp>
    <dsp:sp modelId="{840728D9-8658-4866-B9C6-CCB6408174D7}">
      <dsp:nvSpPr>
        <dsp:cNvPr id="0" name=""/>
        <dsp:cNvSpPr/>
      </dsp:nvSpPr>
      <dsp:spPr>
        <a:xfrm>
          <a:off x="3083579" y="1636539"/>
          <a:ext cx="1078259" cy="1078259"/>
        </a:xfrm>
        <a:prstGeom prst="ellipse">
          <a:avLst/>
        </a:prstGeom>
        <a:solidFill>
          <a:srgbClr val="3D907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Reflect &amp; Improve</a:t>
          </a:r>
        </a:p>
      </dsp:txBody>
      <dsp:txXfrm>
        <a:off x="3241486" y="1794446"/>
        <a:ext cx="762445" cy="762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97B69-7002-4307-9637-B92D4255C9F1}">
      <dsp:nvSpPr>
        <dsp:cNvPr id="0" name=""/>
        <dsp:cNvSpPr/>
      </dsp:nvSpPr>
      <dsp:spPr>
        <a:xfrm rot="5400000">
          <a:off x="2890996" y="-506579"/>
          <a:ext cx="2190938" cy="3751968"/>
        </a:xfrm>
        <a:prstGeom prst="round2SameRect">
          <a:avLst/>
        </a:prstGeom>
        <a:solidFill>
          <a:srgbClr val="E1D0CE">
            <a:alpha val="89804"/>
          </a:srgb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ts val="600"/>
            </a:spcAft>
            <a:buChar char="•"/>
          </a:pPr>
          <a:r>
            <a:rPr lang="en-US" sz="1600" b="1" kern="1200" dirty="0">
              <a:latin typeface="Neue Haas Grotesk Text Pro" panose="020B0504020202020204" pitchFamily="34" charset="0"/>
            </a:rPr>
            <a:t>Judy Millesen, PhD                     </a:t>
          </a:r>
          <a:r>
            <a:rPr lang="en-US" sz="1600" kern="1200" dirty="0">
              <a:latin typeface="Neue Haas Grotesk Text Pro" panose="020B0504020202020204" pitchFamily="34" charset="0"/>
            </a:rPr>
            <a:t>Dean of Graduate Programs and Strategic Partnerships, Nebraska Wesleyan University</a:t>
          </a:r>
        </a:p>
        <a:p>
          <a:pPr marL="171450" lvl="1" indent="-171450" algn="l" defTabSz="711200">
            <a:lnSpc>
              <a:spcPct val="90000"/>
            </a:lnSpc>
            <a:spcBef>
              <a:spcPct val="0"/>
            </a:spcBef>
            <a:spcAft>
              <a:spcPct val="15000"/>
            </a:spcAft>
            <a:buNone/>
          </a:pPr>
          <a:r>
            <a:rPr lang="en-US" sz="1600" kern="1200" dirty="0">
              <a:latin typeface="Neue Haas Grotesk Text Pro" panose="020B0504020202020204" pitchFamily="34" charset="0"/>
            </a:rPr>
            <a:t>   Affiliate Faculty, Department of Public Administration and Policy, Alexander Blewett III School of Law, University of Montana</a:t>
          </a:r>
        </a:p>
      </dsp:txBody>
      <dsp:txXfrm rot="-5400000">
        <a:off x="2110482" y="380889"/>
        <a:ext cx="3645015" cy="1977032"/>
      </dsp:txXfrm>
    </dsp:sp>
    <dsp:sp modelId="{2422F9A8-7D59-4EF9-9B37-3DFC5DCD341F}">
      <dsp:nvSpPr>
        <dsp:cNvPr id="0" name=""/>
        <dsp:cNvSpPr/>
      </dsp:nvSpPr>
      <dsp:spPr>
        <a:xfrm>
          <a:off x="0" y="68"/>
          <a:ext cx="2110482" cy="2738672"/>
        </a:xfrm>
        <a:prstGeom prst="roundRect">
          <a:avLst/>
        </a:prstGeom>
        <a:solidFill>
          <a:srgbClr val="A74B4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Neue Haas Grotesk Text Pro" panose="020B0504020202020204" pitchFamily="34" charset="0"/>
            </a:rPr>
            <a:t>Your Accreditation Institute Facilitator:</a:t>
          </a:r>
          <a:endParaRPr lang="en-US" sz="2000" kern="1200" dirty="0">
            <a:latin typeface="Neue Haas Grotesk Text Pro" panose="020B0504020202020204" pitchFamily="34" charset="0"/>
          </a:endParaRPr>
        </a:p>
      </dsp:txBody>
      <dsp:txXfrm>
        <a:off x="103025" y="103093"/>
        <a:ext cx="1904432" cy="2532622"/>
      </dsp:txXfrm>
    </dsp:sp>
    <dsp:sp modelId="{45DB4887-8DB9-4F46-84D2-F894009CE260}">
      <dsp:nvSpPr>
        <dsp:cNvPr id="0" name=""/>
        <dsp:cNvSpPr/>
      </dsp:nvSpPr>
      <dsp:spPr>
        <a:xfrm rot="5400000">
          <a:off x="2890996" y="2369027"/>
          <a:ext cx="2190938" cy="3751968"/>
        </a:xfrm>
        <a:prstGeom prst="round2SameRect">
          <a:avLst/>
        </a:prstGeom>
        <a:solidFill>
          <a:srgbClr val="CEDBD5">
            <a:alpha val="89804"/>
          </a:srgb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Neue Haas Grotesk Text Pro" panose="020B0504020202020204" pitchFamily="34" charset="0"/>
            </a:rPr>
            <a:t>Madinah F. Hamidullah, PhD </a:t>
          </a:r>
          <a:r>
            <a:rPr lang="en-US" sz="1600" kern="1200" dirty="0">
              <a:latin typeface="Neue Haas Grotesk Text Pro" panose="020B0504020202020204" pitchFamily="34" charset="0"/>
            </a:rPr>
            <a:t>Professor and MPA Program Director, School of Government and International Affairs, Norman J. Radow College of Humanities and Social Sciences, Kennesaw State University </a:t>
          </a:r>
        </a:p>
        <a:p>
          <a:pPr marL="171450" lvl="1" indent="-171450" algn="l" defTabSz="711200">
            <a:lnSpc>
              <a:spcPct val="90000"/>
            </a:lnSpc>
            <a:spcBef>
              <a:spcPct val="0"/>
            </a:spcBef>
            <a:spcAft>
              <a:spcPct val="15000"/>
            </a:spcAft>
            <a:buChar char="•"/>
          </a:pPr>
          <a:endParaRPr lang="en-US" sz="1600" kern="1200" dirty="0">
            <a:latin typeface="Neue Haas Grotesk Text Pro" panose="020B0504020202020204" pitchFamily="34" charset="0"/>
          </a:endParaRPr>
        </a:p>
      </dsp:txBody>
      <dsp:txXfrm rot="-5400000">
        <a:off x="2110482" y="3256495"/>
        <a:ext cx="3645015" cy="1977032"/>
      </dsp:txXfrm>
    </dsp:sp>
    <dsp:sp modelId="{6AEAEFC7-5FFA-4157-9A3E-48846F2FD3B3}">
      <dsp:nvSpPr>
        <dsp:cNvPr id="0" name=""/>
        <dsp:cNvSpPr/>
      </dsp:nvSpPr>
      <dsp:spPr>
        <a:xfrm>
          <a:off x="0" y="2875674"/>
          <a:ext cx="2110482" cy="2738672"/>
        </a:xfrm>
        <a:prstGeom prst="roundRect">
          <a:avLst/>
        </a:prstGeom>
        <a:solidFill>
          <a:srgbClr val="50983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Neue Haas Grotesk Text Pro" panose="020B0504020202020204" pitchFamily="34" charset="0"/>
            </a:rPr>
            <a:t>2025-26 COPRA Chair:</a:t>
          </a:r>
          <a:endParaRPr lang="en-US" sz="2000" kern="1200" dirty="0">
            <a:latin typeface="Neue Haas Grotesk Text Pro" panose="020B0504020202020204" pitchFamily="34" charset="0"/>
          </a:endParaRPr>
        </a:p>
      </dsp:txBody>
      <dsp:txXfrm>
        <a:off x="103025" y="2978699"/>
        <a:ext cx="1904432" cy="253262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1A282-F0F8-4431-9F18-C189510F7821}">
      <dsp:nvSpPr>
        <dsp:cNvPr id="0" name=""/>
        <dsp:cNvSpPr/>
      </dsp:nvSpPr>
      <dsp:spPr>
        <a:xfrm>
          <a:off x="4271513" y="1632090"/>
          <a:ext cx="1972573" cy="684694"/>
        </a:xfrm>
        <a:custGeom>
          <a:avLst/>
          <a:gdLst/>
          <a:ahLst/>
          <a:cxnLst/>
          <a:rect l="0" t="0" r="0" b="0"/>
          <a:pathLst>
            <a:path>
              <a:moveTo>
                <a:pt x="0" y="0"/>
              </a:moveTo>
              <a:lnTo>
                <a:pt x="0" y="342347"/>
              </a:lnTo>
              <a:lnTo>
                <a:pt x="1972573" y="342347"/>
              </a:lnTo>
              <a:lnTo>
                <a:pt x="1972573" y="684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56BEFC-B6A9-43D8-A1C3-3634C521D1CD}">
      <dsp:nvSpPr>
        <dsp:cNvPr id="0" name=""/>
        <dsp:cNvSpPr/>
      </dsp:nvSpPr>
      <dsp:spPr>
        <a:xfrm>
          <a:off x="2298939" y="1632090"/>
          <a:ext cx="1972573" cy="684694"/>
        </a:xfrm>
        <a:custGeom>
          <a:avLst/>
          <a:gdLst/>
          <a:ahLst/>
          <a:cxnLst/>
          <a:rect l="0" t="0" r="0" b="0"/>
          <a:pathLst>
            <a:path>
              <a:moveTo>
                <a:pt x="1972573" y="0"/>
              </a:moveTo>
              <a:lnTo>
                <a:pt x="1972573" y="342347"/>
              </a:lnTo>
              <a:lnTo>
                <a:pt x="0" y="342347"/>
              </a:lnTo>
              <a:lnTo>
                <a:pt x="0" y="684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CC568C-37FB-46B8-AEEC-60A92BA9BF12}">
      <dsp:nvSpPr>
        <dsp:cNvPr id="0" name=""/>
        <dsp:cNvSpPr/>
      </dsp:nvSpPr>
      <dsp:spPr>
        <a:xfrm>
          <a:off x="2641287" y="1864"/>
          <a:ext cx="3260452" cy="1630226"/>
        </a:xfrm>
        <a:prstGeom prst="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ct val="35000"/>
            </a:spcAft>
            <a:buNone/>
          </a:pPr>
          <a:r>
            <a:rPr lang="en-US" sz="2000" kern="1200" dirty="0">
              <a:latin typeface="Neue Haas Grotesk Text Pro" panose="020B0504020202020204" pitchFamily="34" charset="0"/>
            </a:rPr>
            <a:t>Programs must provide information on how students gain an understanding of professional practice (5.4)</a:t>
          </a:r>
        </a:p>
      </dsp:txBody>
      <dsp:txXfrm>
        <a:off x="2641287" y="1864"/>
        <a:ext cx="3260452" cy="1630226"/>
      </dsp:txXfrm>
    </dsp:sp>
    <dsp:sp modelId="{F5986CBA-E5FA-49A2-80C0-631710DD973A}">
      <dsp:nvSpPr>
        <dsp:cNvPr id="0" name=""/>
        <dsp:cNvSpPr/>
      </dsp:nvSpPr>
      <dsp:spPr>
        <a:xfrm>
          <a:off x="668713" y="2316785"/>
          <a:ext cx="3260452" cy="1630226"/>
        </a:xfrm>
        <a:prstGeom prst="rect">
          <a:avLst/>
        </a:prstGeom>
        <a:solidFill>
          <a:srgbClr val="E1D0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ct val="35000"/>
            </a:spcAft>
            <a:buNone/>
          </a:pPr>
          <a:r>
            <a:rPr lang="en-US" sz="2000" kern="1200" dirty="0">
              <a:solidFill>
                <a:schemeClr val="tx1"/>
              </a:solidFill>
              <a:latin typeface="Neue Haas Grotesk Text Pro" panose="020B0504020202020204" pitchFamily="34" charset="0"/>
            </a:rPr>
            <a:t>Opportunities for applied learning (e.g., problem-based class projects, internships)</a:t>
          </a:r>
        </a:p>
      </dsp:txBody>
      <dsp:txXfrm>
        <a:off x="668713" y="2316785"/>
        <a:ext cx="3260452" cy="1630226"/>
      </dsp:txXfrm>
    </dsp:sp>
    <dsp:sp modelId="{8742C47F-F6AB-47AE-AFC3-4E8111A10CAA}">
      <dsp:nvSpPr>
        <dsp:cNvPr id="0" name=""/>
        <dsp:cNvSpPr/>
      </dsp:nvSpPr>
      <dsp:spPr>
        <a:xfrm>
          <a:off x="4613860" y="2316785"/>
          <a:ext cx="3260452" cy="1630226"/>
        </a:xfrm>
        <a:prstGeom prst="rect">
          <a:avLst/>
        </a:prstGeom>
        <a:solidFill>
          <a:srgbClr val="E1D0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ct val="35000"/>
            </a:spcAft>
            <a:buNone/>
          </a:pPr>
          <a:r>
            <a:rPr lang="en-US" sz="2000" kern="1200" dirty="0">
              <a:solidFill>
                <a:schemeClr val="tx1"/>
              </a:solidFill>
              <a:latin typeface="Neue Haas Grotesk Text Pro" panose="020B0504020202020204" pitchFamily="34" charset="0"/>
            </a:rPr>
            <a:t>Opportunities to interact with practitioners (e.g., networking events, alumni gatherings, conferences, workshops, seminars)</a:t>
          </a:r>
        </a:p>
      </dsp:txBody>
      <dsp:txXfrm>
        <a:off x="4613860" y="2316785"/>
        <a:ext cx="3260452" cy="1630226"/>
      </dsp:txXfrm>
    </dsp:sp>
    <dsp:sp modelId="{9B2DB0C3-3FCE-41F8-BDC8-57A55274586A}">
      <dsp:nvSpPr>
        <dsp:cNvPr id="0" name=""/>
        <dsp:cNvSpPr/>
      </dsp:nvSpPr>
      <dsp:spPr>
        <a:xfrm>
          <a:off x="6586434" y="1864"/>
          <a:ext cx="3260452" cy="1630226"/>
        </a:xfrm>
        <a:prstGeom prst="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ct val="35000"/>
            </a:spcAft>
            <a:buNone/>
          </a:pPr>
          <a:r>
            <a:rPr lang="en-US" sz="2000" kern="1200" dirty="0">
              <a:latin typeface="Neue Haas Grotesk Text Pro" panose="020B0504020202020204" pitchFamily="34" charset="0"/>
            </a:rPr>
            <a:t>Indicate the relative frequency of occurrences (5.4.1)</a:t>
          </a:r>
        </a:p>
      </dsp:txBody>
      <dsp:txXfrm>
        <a:off x="6586434" y="1864"/>
        <a:ext cx="3260452" cy="163022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CD6AB-B0C4-44AB-8B0F-2ACE39EFB8DE}">
      <dsp:nvSpPr>
        <dsp:cNvPr id="0" name=""/>
        <dsp:cNvSpPr/>
      </dsp:nvSpPr>
      <dsp:spPr>
        <a:xfrm>
          <a:off x="559800" y="30648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49368-EDC9-49F4-9C78-C8523B2F1848}">
      <dsp:nvSpPr>
        <dsp:cNvPr id="0" name=""/>
        <dsp:cNvSpPr/>
      </dsp:nvSpPr>
      <dsp:spPr>
        <a:xfrm>
          <a:off x="559800" y="19792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11300">
            <a:lnSpc>
              <a:spcPct val="100000"/>
            </a:lnSpc>
            <a:spcBef>
              <a:spcPct val="0"/>
            </a:spcBef>
            <a:spcAft>
              <a:spcPct val="35000"/>
            </a:spcAft>
            <a:buNone/>
            <a:defRPr b="1"/>
          </a:pPr>
          <a:r>
            <a:rPr lang="en-US" sz="3400" kern="1200" dirty="0">
              <a:latin typeface="Neue Haas Grotesk Text Pro" panose="020B0504020202020204" pitchFamily="34" charset="0"/>
            </a:rPr>
            <a:t>Resource Adequacy</a:t>
          </a:r>
        </a:p>
      </dsp:txBody>
      <dsp:txXfrm>
        <a:off x="559800" y="1979234"/>
        <a:ext cx="4320000" cy="648000"/>
      </dsp:txXfrm>
    </dsp:sp>
    <dsp:sp modelId="{6C692417-DEA8-4E15-9DC8-2E94001EF862}">
      <dsp:nvSpPr>
        <dsp:cNvPr id="0" name=""/>
        <dsp:cNvSpPr/>
      </dsp:nvSpPr>
      <dsp:spPr>
        <a:xfrm>
          <a:off x="559800" y="2702001"/>
          <a:ext cx="4320000" cy="1342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Neue Haas Grotesk Text Pro" panose="020B0504020202020204" pitchFamily="34" charset="0"/>
            </a:rPr>
            <a:t>The program will have sufficient funds, physical facilities, and resources in addition to its faculty to pursue its mission, objectives, and continuous improvement (6.1)</a:t>
          </a:r>
        </a:p>
      </dsp:txBody>
      <dsp:txXfrm>
        <a:off x="559800" y="2702001"/>
        <a:ext cx="4320000" cy="1342851"/>
      </dsp:txXfrm>
    </dsp:sp>
    <dsp:sp modelId="{1C791D77-ED6A-432F-8DD2-F8A8168693A1}">
      <dsp:nvSpPr>
        <dsp:cNvPr id="0" name=""/>
        <dsp:cNvSpPr/>
      </dsp:nvSpPr>
      <dsp:spPr>
        <a:xfrm>
          <a:off x="5635800" y="306484"/>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2CB0D9-A43B-417B-A429-6297F9BDCAFB}">
      <dsp:nvSpPr>
        <dsp:cNvPr id="0" name=""/>
        <dsp:cNvSpPr/>
      </dsp:nvSpPr>
      <dsp:spPr>
        <a:xfrm>
          <a:off x="5635800" y="19792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11300">
            <a:lnSpc>
              <a:spcPct val="100000"/>
            </a:lnSpc>
            <a:spcBef>
              <a:spcPct val="0"/>
            </a:spcBef>
            <a:spcAft>
              <a:spcPct val="35000"/>
            </a:spcAft>
            <a:buNone/>
            <a:defRPr b="1"/>
          </a:pPr>
          <a:r>
            <a:rPr lang="en-US" sz="3400" kern="1200" dirty="0">
              <a:latin typeface="Neue Haas Grotesk Text Pro" panose="020B0504020202020204" pitchFamily="34" charset="0"/>
            </a:rPr>
            <a:t>Course Availability</a:t>
          </a:r>
        </a:p>
      </dsp:txBody>
      <dsp:txXfrm>
        <a:off x="5635800" y="1979234"/>
        <a:ext cx="4320000" cy="648000"/>
      </dsp:txXfrm>
    </dsp:sp>
    <dsp:sp modelId="{46D7CA45-2EC5-4B8A-8C92-42A520B3B30F}">
      <dsp:nvSpPr>
        <dsp:cNvPr id="0" name=""/>
        <dsp:cNvSpPr/>
      </dsp:nvSpPr>
      <dsp:spPr>
        <a:xfrm>
          <a:off x="5635800" y="2702001"/>
          <a:ext cx="4320000" cy="1342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Neue Haas Grotesk Text Pro" panose="020B0504020202020204" pitchFamily="34" charset="0"/>
            </a:rPr>
            <a:t>Programs will offer a sufficient number of required courses for both the degree (6.2a) and any specialization (6.2b) so as to not delay student time to graduation (6.2c)</a:t>
          </a:r>
        </a:p>
      </dsp:txBody>
      <dsp:txXfrm>
        <a:off x="5635800" y="2702001"/>
        <a:ext cx="4320000" cy="13428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D4529-3DE6-4A05-BCC4-D82DAD0F7994}">
      <dsp:nvSpPr>
        <dsp:cNvPr id="0" name=""/>
        <dsp:cNvSpPr/>
      </dsp:nvSpPr>
      <dsp:spPr>
        <a:xfrm>
          <a:off x="0" y="4520"/>
          <a:ext cx="6949440" cy="9629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6293D-5E23-4A7C-A4B7-95F17AF4EEA6}">
      <dsp:nvSpPr>
        <dsp:cNvPr id="0" name=""/>
        <dsp:cNvSpPr/>
      </dsp:nvSpPr>
      <dsp:spPr>
        <a:xfrm>
          <a:off x="291287" y="221180"/>
          <a:ext cx="529613" cy="5296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C0E22-7A19-4C89-8491-A52EABD79C00}">
      <dsp:nvSpPr>
        <dsp:cNvPr id="0" name=""/>
        <dsp:cNvSpPr/>
      </dsp:nvSpPr>
      <dsp:spPr>
        <a:xfrm>
          <a:off x="1112187" y="4520"/>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Neue Haas Grotesk Text Pro" panose="020B0504020202020204" pitchFamily="34" charset="0"/>
            </a:rPr>
            <a:t>Provide a broad overview of NASPAA, COPRA, and the role each play in the accreditation process</a:t>
          </a:r>
        </a:p>
      </dsp:txBody>
      <dsp:txXfrm>
        <a:off x="1112187" y="4520"/>
        <a:ext cx="5837252" cy="962932"/>
      </dsp:txXfrm>
    </dsp:sp>
    <dsp:sp modelId="{CF536E72-2D40-4A4B-B69F-BC9ACA67A650}">
      <dsp:nvSpPr>
        <dsp:cNvPr id="0" name=""/>
        <dsp:cNvSpPr/>
      </dsp:nvSpPr>
      <dsp:spPr>
        <a:xfrm>
          <a:off x="0" y="1208186"/>
          <a:ext cx="6949440" cy="9629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CB5C2D-6C00-4FA5-B5E8-591080048434}">
      <dsp:nvSpPr>
        <dsp:cNvPr id="0" name=""/>
        <dsp:cNvSpPr/>
      </dsp:nvSpPr>
      <dsp:spPr>
        <a:xfrm>
          <a:off x="291287" y="1424846"/>
          <a:ext cx="529613" cy="529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F441D-AC11-4953-9468-3ECCAC5A50DE}">
      <dsp:nvSpPr>
        <dsp:cNvPr id="0" name=""/>
        <dsp:cNvSpPr/>
      </dsp:nvSpPr>
      <dsp:spPr>
        <a:xfrm>
          <a:off x="1112187" y="1208186"/>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Neue Haas Grotesk Text Pro" panose="020B0504020202020204" pitchFamily="34" charset="0"/>
            </a:rPr>
            <a:t>Review the value of accreditation</a:t>
          </a:r>
        </a:p>
      </dsp:txBody>
      <dsp:txXfrm>
        <a:off x="1112187" y="1208186"/>
        <a:ext cx="5837252" cy="962932"/>
      </dsp:txXfrm>
    </dsp:sp>
    <dsp:sp modelId="{CCCF9466-EFD4-48B1-9E3F-C41D3020936D}">
      <dsp:nvSpPr>
        <dsp:cNvPr id="0" name=""/>
        <dsp:cNvSpPr/>
      </dsp:nvSpPr>
      <dsp:spPr>
        <a:xfrm>
          <a:off x="0" y="2411852"/>
          <a:ext cx="6949440" cy="9629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875216-0E05-452C-A28B-B76F9E641D4A}">
      <dsp:nvSpPr>
        <dsp:cNvPr id="0" name=""/>
        <dsp:cNvSpPr/>
      </dsp:nvSpPr>
      <dsp:spPr>
        <a:xfrm>
          <a:off x="291287" y="2628512"/>
          <a:ext cx="529613" cy="5296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E9BF6A-CCFA-4E09-9909-4FE0CCE6CF41}">
      <dsp:nvSpPr>
        <dsp:cNvPr id="0" name=""/>
        <dsp:cNvSpPr/>
      </dsp:nvSpPr>
      <dsp:spPr>
        <a:xfrm>
          <a:off x="1112187" y="2411852"/>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Neue Haas Grotesk Text Pro" panose="020B0504020202020204" pitchFamily="34" charset="0"/>
            </a:rPr>
            <a:t>Discuss accreditation eligibility, preconditions, and process</a:t>
          </a:r>
        </a:p>
      </dsp:txBody>
      <dsp:txXfrm>
        <a:off x="1112187" y="2411852"/>
        <a:ext cx="5837252" cy="962932"/>
      </dsp:txXfrm>
    </dsp:sp>
    <dsp:sp modelId="{B6595ECD-A7E6-4215-89A0-B063DDF0D721}">
      <dsp:nvSpPr>
        <dsp:cNvPr id="0" name=""/>
        <dsp:cNvSpPr/>
      </dsp:nvSpPr>
      <dsp:spPr>
        <a:xfrm>
          <a:off x="0" y="3615518"/>
          <a:ext cx="6949440" cy="9629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6C3CC4-3DB1-481F-9F87-3BE0F032F43E}">
      <dsp:nvSpPr>
        <dsp:cNvPr id="0" name=""/>
        <dsp:cNvSpPr/>
      </dsp:nvSpPr>
      <dsp:spPr>
        <a:xfrm>
          <a:off x="291287" y="3832178"/>
          <a:ext cx="529613" cy="5296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7C86D7-22DF-4322-9F71-3ED938682364}">
      <dsp:nvSpPr>
        <dsp:cNvPr id="0" name=""/>
        <dsp:cNvSpPr/>
      </dsp:nvSpPr>
      <dsp:spPr>
        <a:xfrm>
          <a:off x="1112187" y="3615518"/>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Neue Haas Grotesk Text Pro" panose="020B0504020202020204" pitchFamily="34" charset="0"/>
            </a:rPr>
            <a:t>Provide an overview of the NASPAA Standards</a:t>
          </a:r>
        </a:p>
      </dsp:txBody>
      <dsp:txXfrm>
        <a:off x="1112187" y="3615518"/>
        <a:ext cx="5837252" cy="962932"/>
      </dsp:txXfrm>
    </dsp:sp>
    <dsp:sp modelId="{952AAC45-5FAE-43B8-8FB1-DB5F7A3F382E}">
      <dsp:nvSpPr>
        <dsp:cNvPr id="0" name=""/>
        <dsp:cNvSpPr/>
      </dsp:nvSpPr>
      <dsp:spPr>
        <a:xfrm>
          <a:off x="0" y="4819184"/>
          <a:ext cx="6949440" cy="9629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1DAF7-AF91-4368-A697-A8E22F1140F0}">
      <dsp:nvSpPr>
        <dsp:cNvPr id="0" name=""/>
        <dsp:cNvSpPr/>
      </dsp:nvSpPr>
      <dsp:spPr>
        <a:xfrm>
          <a:off x="291287" y="5035844"/>
          <a:ext cx="529613" cy="5296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3F0FAB-102B-452F-9F20-FD38A554667E}">
      <dsp:nvSpPr>
        <dsp:cNvPr id="0" name=""/>
        <dsp:cNvSpPr/>
      </dsp:nvSpPr>
      <dsp:spPr>
        <a:xfrm>
          <a:off x="1112187" y="4819184"/>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Neue Haas Grotesk Text Pro" panose="020B0504020202020204" pitchFamily="34" charset="0"/>
            </a:rPr>
            <a:t>Share resources that are available for additional assistance</a:t>
          </a:r>
        </a:p>
      </dsp:txBody>
      <dsp:txXfrm>
        <a:off x="1112187" y="4819184"/>
        <a:ext cx="5837252" cy="9629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F52A8-AD2C-4087-A4D2-AB3EBCA3BCFE}">
      <dsp:nvSpPr>
        <dsp:cNvPr id="0" name=""/>
        <dsp:cNvSpPr/>
      </dsp:nvSpPr>
      <dsp:spPr>
        <a:xfrm>
          <a:off x="0" y="74620"/>
          <a:ext cx="6949440" cy="503685"/>
        </a:xfrm>
        <a:prstGeom prst="roundRect">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Neue Haas Grotesk Text Pro" panose="020B0504020202020204" pitchFamily="34" charset="0"/>
            </a:rPr>
            <a:t>Programs</a:t>
          </a:r>
        </a:p>
      </dsp:txBody>
      <dsp:txXfrm>
        <a:off x="24588" y="99208"/>
        <a:ext cx="6900264" cy="454509"/>
      </dsp:txXfrm>
    </dsp:sp>
    <dsp:sp modelId="{C75759C0-7C88-48C8-A025-421207F3B23B}">
      <dsp:nvSpPr>
        <dsp:cNvPr id="0" name=""/>
        <dsp:cNvSpPr/>
      </dsp:nvSpPr>
      <dsp:spPr>
        <a:xfrm>
          <a:off x="0" y="578305"/>
          <a:ext cx="6949440" cy="110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Visibility to peers</a:t>
          </a:r>
        </a:p>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Peer-based formative assessment</a:t>
          </a:r>
        </a:p>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Program improvement</a:t>
          </a:r>
        </a:p>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Strong student learning outcomes</a:t>
          </a:r>
        </a:p>
      </dsp:txBody>
      <dsp:txXfrm>
        <a:off x="0" y="578305"/>
        <a:ext cx="6949440" cy="1108485"/>
      </dsp:txXfrm>
    </dsp:sp>
    <dsp:sp modelId="{3584B21D-28E9-4C9B-9C4D-217659D85C58}">
      <dsp:nvSpPr>
        <dsp:cNvPr id="0" name=""/>
        <dsp:cNvSpPr/>
      </dsp:nvSpPr>
      <dsp:spPr>
        <a:xfrm>
          <a:off x="0" y="1686790"/>
          <a:ext cx="6949440" cy="503685"/>
        </a:xfrm>
        <a:prstGeom prst="roundRect">
          <a:avLst/>
        </a:prstGeom>
        <a:solidFill>
          <a:srgbClr val="9F9A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Neue Haas Grotesk Text Pro" panose="020B0504020202020204" pitchFamily="34" charset="0"/>
            </a:rPr>
            <a:t>Students</a:t>
          </a:r>
        </a:p>
      </dsp:txBody>
      <dsp:txXfrm>
        <a:off x="24588" y="1711378"/>
        <a:ext cx="6900264" cy="454509"/>
      </dsp:txXfrm>
    </dsp:sp>
    <dsp:sp modelId="{6DE9A53D-EF9A-48CD-8268-22E888662444}">
      <dsp:nvSpPr>
        <dsp:cNvPr id="0" name=""/>
        <dsp:cNvSpPr/>
      </dsp:nvSpPr>
      <dsp:spPr>
        <a:xfrm>
          <a:off x="0" y="2190475"/>
          <a:ext cx="694944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Quality assurance</a:t>
          </a:r>
        </a:p>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Distinction</a:t>
          </a:r>
        </a:p>
      </dsp:txBody>
      <dsp:txXfrm>
        <a:off x="0" y="2190475"/>
        <a:ext cx="6949440" cy="554242"/>
      </dsp:txXfrm>
    </dsp:sp>
    <dsp:sp modelId="{0CC9B4DE-E997-436A-9DD1-5CFA68580DDF}">
      <dsp:nvSpPr>
        <dsp:cNvPr id="0" name=""/>
        <dsp:cNvSpPr/>
      </dsp:nvSpPr>
      <dsp:spPr>
        <a:xfrm>
          <a:off x="0" y="2744717"/>
          <a:ext cx="6949440" cy="503685"/>
        </a:xfrm>
        <a:prstGeom prst="roundRect">
          <a:avLst/>
        </a:prstGeom>
        <a:solidFill>
          <a:srgbClr val="799B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Neue Haas Grotesk Text Pro" panose="020B0504020202020204" pitchFamily="34" charset="0"/>
            </a:rPr>
            <a:t>Employers</a:t>
          </a:r>
        </a:p>
      </dsp:txBody>
      <dsp:txXfrm>
        <a:off x="24588" y="2769305"/>
        <a:ext cx="6900264" cy="454509"/>
      </dsp:txXfrm>
    </dsp:sp>
    <dsp:sp modelId="{566EB377-09B7-4DF8-8AB8-DCE1C1ED760F}">
      <dsp:nvSpPr>
        <dsp:cNvPr id="0" name=""/>
        <dsp:cNvSpPr/>
      </dsp:nvSpPr>
      <dsp:spPr>
        <a:xfrm>
          <a:off x="0" y="3248402"/>
          <a:ext cx="694944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Signal of quality and reliability</a:t>
          </a:r>
        </a:p>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Expanded partnership opportunities</a:t>
          </a:r>
        </a:p>
      </dsp:txBody>
      <dsp:txXfrm>
        <a:off x="0" y="3248402"/>
        <a:ext cx="6949440" cy="554242"/>
      </dsp:txXfrm>
    </dsp:sp>
    <dsp:sp modelId="{F235F63D-A57E-47A9-A3D0-2FB4E57C59F0}">
      <dsp:nvSpPr>
        <dsp:cNvPr id="0" name=""/>
        <dsp:cNvSpPr/>
      </dsp:nvSpPr>
      <dsp:spPr>
        <a:xfrm>
          <a:off x="0" y="3802645"/>
          <a:ext cx="6949440" cy="503685"/>
        </a:xfrm>
        <a:prstGeom prst="roundRect">
          <a:avLst/>
        </a:prstGeom>
        <a:solidFill>
          <a:srgbClr val="509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Neue Haas Grotesk Text Pro" panose="020B0504020202020204" pitchFamily="34" charset="0"/>
            </a:rPr>
            <a:t>Institutions</a:t>
          </a:r>
        </a:p>
      </dsp:txBody>
      <dsp:txXfrm>
        <a:off x="24588" y="3827233"/>
        <a:ext cx="6900264" cy="454509"/>
      </dsp:txXfrm>
    </dsp:sp>
    <dsp:sp modelId="{6C24EB4F-2567-475D-85D7-017A1B92C19E}">
      <dsp:nvSpPr>
        <dsp:cNvPr id="0" name=""/>
        <dsp:cNvSpPr/>
      </dsp:nvSpPr>
      <dsp:spPr>
        <a:xfrm>
          <a:off x="0" y="4306330"/>
          <a:ext cx="694944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External indicator of quality</a:t>
          </a:r>
        </a:p>
      </dsp:txBody>
      <dsp:txXfrm>
        <a:off x="0" y="4306330"/>
        <a:ext cx="6949440" cy="347760"/>
      </dsp:txXfrm>
    </dsp:sp>
    <dsp:sp modelId="{FD584419-9660-46FB-8DA1-5D9EF0C6C341}">
      <dsp:nvSpPr>
        <dsp:cNvPr id="0" name=""/>
        <dsp:cNvSpPr/>
      </dsp:nvSpPr>
      <dsp:spPr>
        <a:xfrm>
          <a:off x="0" y="4654090"/>
          <a:ext cx="6949440" cy="503685"/>
        </a:xfrm>
        <a:prstGeom prst="roundRect">
          <a:avLst/>
        </a:prstGeom>
        <a:solidFill>
          <a:srgbClr val="3D90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Neue Haas Grotesk Text Pro" panose="020B0504020202020204" pitchFamily="34" charset="0"/>
            </a:rPr>
            <a:t>Public Service</a:t>
          </a:r>
        </a:p>
      </dsp:txBody>
      <dsp:txXfrm>
        <a:off x="24588" y="4678678"/>
        <a:ext cx="6900264" cy="454509"/>
      </dsp:txXfrm>
    </dsp:sp>
    <dsp:sp modelId="{6A706E0C-C27E-4CC3-B62D-117D2469514A}">
      <dsp:nvSpPr>
        <dsp:cNvPr id="0" name=""/>
        <dsp:cNvSpPr/>
      </dsp:nvSpPr>
      <dsp:spPr>
        <a:xfrm>
          <a:off x="0" y="5157775"/>
          <a:ext cx="694944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4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Expression of program commitment to the field</a:t>
          </a:r>
        </a:p>
        <a:p>
          <a:pPr marL="171450" lvl="1" indent="-171450" algn="l" defTabSz="711200">
            <a:lnSpc>
              <a:spcPct val="90000"/>
            </a:lnSpc>
            <a:spcBef>
              <a:spcPct val="0"/>
            </a:spcBef>
            <a:spcAft>
              <a:spcPct val="20000"/>
            </a:spcAft>
            <a:buChar char="•"/>
          </a:pPr>
          <a:r>
            <a:rPr lang="en-US" sz="1600" kern="1200" dirty="0">
              <a:latin typeface="Neue Haas Grotesk Text Pro" panose="020B0504020202020204" pitchFamily="34" charset="0"/>
            </a:rPr>
            <a:t>NASPAA accreditation elevates value of the degree globally</a:t>
          </a:r>
        </a:p>
      </dsp:txBody>
      <dsp:txXfrm>
        <a:off x="0" y="5157775"/>
        <a:ext cx="6949440" cy="554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694A5-3C96-4C59-915E-B5D7ABB16DC2}">
      <dsp:nvSpPr>
        <dsp:cNvPr id="0" name=""/>
        <dsp:cNvSpPr/>
      </dsp:nvSpPr>
      <dsp:spPr>
        <a:xfrm>
          <a:off x="0" y="4520"/>
          <a:ext cx="6949440" cy="962932"/>
        </a:xfrm>
        <a:prstGeom prst="roundRect">
          <a:avLst>
            <a:gd name="adj" fmla="val 10000"/>
          </a:avLst>
        </a:prstGeom>
        <a:solidFill>
          <a:srgbClr val="A74B40"/>
        </a:solidFill>
        <a:ln>
          <a:noFill/>
        </a:ln>
        <a:effectLst/>
      </dsp:spPr>
      <dsp:style>
        <a:lnRef idx="0">
          <a:scrgbClr r="0" g="0" b="0"/>
        </a:lnRef>
        <a:fillRef idx="1">
          <a:scrgbClr r="0" g="0" b="0"/>
        </a:fillRef>
        <a:effectRef idx="0">
          <a:scrgbClr r="0" g="0" b="0"/>
        </a:effectRef>
        <a:fontRef idx="minor"/>
      </dsp:style>
    </dsp:sp>
    <dsp:sp modelId="{F4BF3DDE-6338-4238-BAA6-18B8C62B6DB4}">
      <dsp:nvSpPr>
        <dsp:cNvPr id="0" name=""/>
        <dsp:cNvSpPr/>
      </dsp:nvSpPr>
      <dsp:spPr>
        <a:xfrm>
          <a:off x="291287" y="221180"/>
          <a:ext cx="529613" cy="5296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A93C88-CF22-4324-A71D-2C083EB09688}">
      <dsp:nvSpPr>
        <dsp:cNvPr id="0" name=""/>
        <dsp:cNvSpPr/>
      </dsp:nvSpPr>
      <dsp:spPr>
        <a:xfrm>
          <a:off x="1112187" y="4520"/>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Understand and ensure compliance with accreditation Prerequisites/Preconditions</a:t>
          </a:r>
        </a:p>
      </dsp:txBody>
      <dsp:txXfrm>
        <a:off x="1112187" y="4520"/>
        <a:ext cx="5837252" cy="962932"/>
      </dsp:txXfrm>
    </dsp:sp>
    <dsp:sp modelId="{B4BB0C28-4BB2-4FFE-BBCB-F0650AE72AF4}">
      <dsp:nvSpPr>
        <dsp:cNvPr id="0" name=""/>
        <dsp:cNvSpPr/>
      </dsp:nvSpPr>
      <dsp:spPr>
        <a:xfrm>
          <a:off x="0" y="1208186"/>
          <a:ext cx="6949440" cy="962932"/>
        </a:xfrm>
        <a:prstGeom prst="roundRect">
          <a:avLst>
            <a:gd name="adj" fmla="val 10000"/>
          </a:avLst>
        </a:prstGeom>
        <a:solidFill>
          <a:srgbClr val="9F9A3F"/>
        </a:solidFill>
        <a:ln>
          <a:noFill/>
        </a:ln>
        <a:effectLst/>
      </dsp:spPr>
      <dsp:style>
        <a:lnRef idx="0">
          <a:scrgbClr r="0" g="0" b="0"/>
        </a:lnRef>
        <a:fillRef idx="1">
          <a:scrgbClr r="0" g="0" b="0"/>
        </a:fillRef>
        <a:effectRef idx="0">
          <a:scrgbClr r="0" g="0" b="0"/>
        </a:effectRef>
        <a:fontRef idx="minor"/>
      </dsp:style>
    </dsp:sp>
    <dsp:sp modelId="{3E21D9B8-B03E-48CE-B2B5-A481271991B3}">
      <dsp:nvSpPr>
        <dsp:cNvPr id="0" name=""/>
        <dsp:cNvSpPr/>
      </dsp:nvSpPr>
      <dsp:spPr>
        <a:xfrm>
          <a:off x="291287" y="1424846"/>
          <a:ext cx="529613" cy="529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E736FA-70DA-47EA-AAC5-8B5DFDA087DF}">
      <dsp:nvSpPr>
        <dsp:cNvPr id="0" name=""/>
        <dsp:cNvSpPr/>
      </dsp:nvSpPr>
      <dsp:spPr>
        <a:xfrm>
          <a:off x="1112187" y="1208186"/>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Confirm compliance with institutional membership requirements </a:t>
          </a:r>
        </a:p>
      </dsp:txBody>
      <dsp:txXfrm>
        <a:off x="1112187" y="1208186"/>
        <a:ext cx="5837252" cy="962932"/>
      </dsp:txXfrm>
    </dsp:sp>
    <dsp:sp modelId="{3D9C20C5-ADBE-42DD-B9D4-A6ACFDD3FCA7}">
      <dsp:nvSpPr>
        <dsp:cNvPr id="0" name=""/>
        <dsp:cNvSpPr/>
      </dsp:nvSpPr>
      <dsp:spPr>
        <a:xfrm>
          <a:off x="0" y="2411852"/>
          <a:ext cx="6949440" cy="962932"/>
        </a:xfrm>
        <a:prstGeom prst="roundRect">
          <a:avLst>
            <a:gd name="adj" fmla="val 10000"/>
          </a:avLst>
        </a:prstGeom>
        <a:solidFill>
          <a:srgbClr val="799B3F"/>
        </a:solidFill>
        <a:ln>
          <a:noFill/>
        </a:ln>
        <a:effectLst/>
      </dsp:spPr>
      <dsp:style>
        <a:lnRef idx="0">
          <a:scrgbClr r="0" g="0" b="0"/>
        </a:lnRef>
        <a:fillRef idx="1">
          <a:scrgbClr r="0" g="0" b="0"/>
        </a:fillRef>
        <a:effectRef idx="0">
          <a:scrgbClr r="0" g="0" b="0"/>
        </a:effectRef>
        <a:fontRef idx="minor"/>
      </dsp:style>
    </dsp:sp>
    <dsp:sp modelId="{752F643B-9AE2-4F01-AAB2-33B70262A3F9}">
      <dsp:nvSpPr>
        <dsp:cNvPr id="0" name=""/>
        <dsp:cNvSpPr/>
      </dsp:nvSpPr>
      <dsp:spPr>
        <a:xfrm>
          <a:off x="291287" y="2628512"/>
          <a:ext cx="529613" cy="5296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27239E-9020-44F3-939E-8926F08D1708}">
      <dsp:nvSpPr>
        <dsp:cNvPr id="0" name=""/>
        <dsp:cNvSpPr/>
      </dsp:nvSpPr>
      <dsp:spPr>
        <a:xfrm>
          <a:off x="1112187" y="2411852"/>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Complete the Eligibility Application</a:t>
          </a:r>
        </a:p>
      </dsp:txBody>
      <dsp:txXfrm>
        <a:off x="1112187" y="2411852"/>
        <a:ext cx="5837252" cy="962932"/>
      </dsp:txXfrm>
    </dsp:sp>
    <dsp:sp modelId="{B8814009-A581-4386-9A9E-CAC7DD53EAE6}">
      <dsp:nvSpPr>
        <dsp:cNvPr id="0" name=""/>
        <dsp:cNvSpPr/>
      </dsp:nvSpPr>
      <dsp:spPr>
        <a:xfrm>
          <a:off x="0" y="3615518"/>
          <a:ext cx="6949440" cy="962932"/>
        </a:xfrm>
        <a:prstGeom prst="roundRect">
          <a:avLst>
            <a:gd name="adj" fmla="val 10000"/>
          </a:avLst>
        </a:prstGeom>
        <a:solidFill>
          <a:srgbClr val="50983E"/>
        </a:solidFill>
        <a:ln>
          <a:noFill/>
        </a:ln>
        <a:effectLst/>
      </dsp:spPr>
      <dsp:style>
        <a:lnRef idx="0">
          <a:scrgbClr r="0" g="0" b="0"/>
        </a:lnRef>
        <a:fillRef idx="1">
          <a:scrgbClr r="0" g="0" b="0"/>
        </a:fillRef>
        <a:effectRef idx="0">
          <a:scrgbClr r="0" g="0" b="0"/>
        </a:effectRef>
        <a:fontRef idx="minor"/>
      </dsp:style>
    </dsp:sp>
    <dsp:sp modelId="{75E9F213-948F-4E59-B7BF-329B83535EA0}">
      <dsp:nvSpPr>
        <dsp:cNvPr id="0" name=""/>
        <dsp:cNvSpPr/>
      </dsp:nvSpPr>
      <dsp:spPr>
        <a:xfrm>
          <a:off x="291287" y="3832178"/>
          <a:ext cx="529613" cy="5296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BB6EAB-5028-45F9-B41C-3C42B199292B}">
      <dsp:nvSpPr>
        <dsp:cNvPr id="0" name=""/>
        <dsp:cNvSpPr/>
      </dsp:nvSpPr>
      <dsp:spPr>
        <a:xfrm>
          <a:off x="1112187" y="3615518"/>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Complete the Self-Study</a:t>
          </a:r>
        </a:p>
      </dsp:txBody>
      <dsp:txXfrm>
        <a:off x="1112187" y="3615518"/>
        <a:ext cx="5837252" cy="962932"/>
      </dsp:txXfrm>
    </dsp:sp>
    <dsp:sp modelId="{72062016-7517-473F-8CD9-8B21B2C3F9D3}">
      <dsp:nvSpPr>
        <dsp:cNvPr id="0" name=""/>
        <dsp:cNvSpPr/>
      </dsp:nvSpPr>
      <dsp:spPr>
        <a:xfrm>
          <a:off x="0" y="4819184"/>
          <a:ext cx="6949440" cy="962932"/>
        </a:xfrm>
        <a:prstGeom prst="roundRect">
          <a:avLst>
            <a:gd name="adj" fmla="val 10000"/>
          </a:avLst>
        </a:prstGeom>
        <a:solidFill>
          <a:srgbClr val="3D9072"/>
        </a:solidFill>
        <a:ln>
          <a:noFill/>
        </a:ln>
        <a:effectLst/>
      </dsp:spPr>
      <dsp:style>
        <a:lnRef idx="0">
          <a:scrgbClr r="0" g="0" b="0"/>
        </a:lnRef>
        <a:fillRef idx="1">
          <a:scrgbClr r="0" g="0" b="0"/>
        </a:fillRef>
        <a:effectRef idx="0">
          <a:scrgbClr r="0" g="0" b="0"/>
        </a:effectRef>
        <a:fontRef idx="minor"/>
      </dsp:style>
    </dsp:sp>
    <dsp:sp modelId="{9119D1D4-6578-4547-AB7E-9D2209E7A3F0}">
      <dsp:nvSpPr>
        <dsp:cNvPr id="0" name=""/>
        <dsp:cNvSpPr/>
      </dsp:nvSpPr>
      <dsp:spPr>
        <a:xfrm>
          <a:off x="291287" y="5035844"/>
          <a:ext cx="529613" cy="5296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630F1-FDAC-400E-B64A-B5EEFA20F3D8}">
      <dsp:nvSpPr>
        <dsp:cNvPr id="0" name=""/>
        <dsp:cNvSpPr/>
      </dsp:nvSpPr>
      <dsp:spPr>
        <a:xfrm>
          <a:off x="1112187" y="4819184"/>
          <a:ext cx="5837252" cy="96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10" tIns="101910" rIns="101910" bIns="10191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Neue Haas Grotesk Text Pro" panose="020B0504020202020204" pitchFamily="34" charset="0"/>
            </a:rPr>
            <a:t>Join an Accreditation Cohort</a:t>
          </a:r>
        </a:p>
      </dsp:txBody>
      <dsp:txXfrm>
        <a:off x="1112187" y="4819184"/>
        <a:ext cx="5837252" cy="9629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04616-1BC7-4789-8B64-B6C3F5283A8C}">
      <dsp:nvSpPr>
        <dsp:cNvPr id="0" name=""/>
        <dsp:cNvSpPr/>
      </dsp:nvSpPr>
      <dsp:spPr>
        <a:xfrm>
          <a:off x="1848807" y="2306"/>
          <a:ext cx="7395230" cy="1194723"/>
        </a:xfrm>
        <a:prstGeom prst="rect">
          <a:avLst/>
        </a:prstGeom>
        <a:solidFill>
          <a:srgbClr val="E1D0CE">
            <a:alpha val="90000"/>
          </a:srgbClr>
        </a:solidFill>
        <a:ln w="12700" cap="flat" cmpd="sng" algn="ctr">
          <a:solidFill>
            <a:srgbClr val="E1D0C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488" tIns="303460" rIns="143488" bIns="30346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Neue Haas Grotesk Text Pro" panose="020B0504020202020204" pitchFamily="34" charset="0"/>
            </a:rPr>
            <a:t>NASPAA member in good standing; offer a Master’s Degree (or comparable post-baccalaureate title) in public affairs/policy/administration; regionally or nationally (or equivalent) accredited; have a nucleus of five qualified faculty; and demonstrate capacity for evaluation  </a:t>
          </a:r>
        </a:p>
      </dsp:txBody>
      <dsp:txXfrm>
        <a:off x="1848807" y="2306"/>
        <a:ext cx="7395230" cy="1194723"/>
      </dsp:txXfrm>
    </dsp:sp>
    <dsp:sp modelId="{525DA415-E1DE-436B-B331-A03BE888049D}">
      <dsp:nvSpPr>
        <dsp:cNvPr id="0" name=""/>
        <dsp:cNvSpPr/>
      </dsp:nvSpPr>
      <dsp:spPr>
        <a:xfrm>
          <a:off x="0" y="2306"/>
          <a:ext cx="1848807" cy="1194723"/>
        </a:xfrm>
        <a:prstGeom prst="rect">
          <a:avLst/>
        </a:prstGeom>
        <a:solidFill>
          <a:srgbClr val="A74B40"/>
        </a:solidFill>
        <a:ln w="12700" cap="flat" cmpd="sng" algn="ctr">
          <a:solidFill>
            <a:srgbClr val="A74B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33" tIns="118012" rIns="97833" bIns="11801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eue Haas Grotesk Text Pro" panose="020B0504020202020204" pitchFamily="34" charset="0"/>
            </a:rPr>
            <a:t>Precondition 1: Program Eligibility</a:t>
          </a:r>
        </a:p>
      </dsp:txBody>
      <dsp:txXfrm>
        <a:off x="0" y="2306"/>
        <a:ext cx="1848807" cy="1194723"/>
      </dsp:txXfrm>
    </dsp:sp>
    <dsp:sp modelId="{50E3E955-91D5-471A-B440-B33B143CA71B}">
      <dsp:nvSpPr>
        <dsp:cNvPr id="0" name=""/>
        <dsp:cNvSpPr/>
      </dsp:nvSpPr>
      <dsp:spPr>
        <a:xfrm>
          <a:off x="1848807" y="1268713"/>
          <a:ext cx="7395230" cy="1194723"/>
        </a:xfrm>
        <a:prstGeom prst="rect">
          <a:avLst/>
        </a:prstGeom>
        <a:solidFill>
          <a:srgbClr val="DFDDCE">
            <a:alpha val="90000"/>
          </a:srgbClr>
        </a:solidFill>
        <a:ln w="12700" cap="flat" cmpd="sng" algn="ctr">
          <a:solidFill>
            <a:srgbClr val="DFDDC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488" tIns="303460" rIns="143488" bIns="3034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Neue Haas Grotesk Text Pro" panose="020B0504020202020204" pitchFamily="34" charset="0"/>
              <a:hlinkClick xmlns:r="http://schemas.openxmlformats.org/officeDocument/2006/relationships" r:id="rId1"/>
            </a:rPr>
            <a:t>Public service values </a:t>
          </a:r>
          <a:r>
            <a:rPr lang="en-US" sz="1400" kern="1200" dirty="0">
              <a:latin typeface="Neue Haas Grotesk Text Pro" panose="020B0504020202020204" pitchFamily="34" charset="0"/>
            </a:rPr>
            <a:t>reflected in the mission, governance, and curriculum </a:t>
          </a:r>
        </a:p>
      </dsp:txBody>
      <dsp:txXfrm>
        <a:off x="1848807" y="1268713"/>
        <a:ext cx="7395230" cy="1194723"/>
      </dsp:txXfrm>
    </dsp:sp>
    <dsp:sp modelId="{31F1C291-20FA-4467-AC94-00D9D97916A8}">
      <dsp:nvSpPr>
        <dsp:cNvPr id="0" name=""/>
        <dsp:cNvSpPr/>
      </dsp:nvSpPr>
      <dsp:spPr>
        <a:xfrm>
          <a:off x="0" y="1268713"/>
          <a:ext cx="1848807" cy="1194723"/>
        </a:xfrm>
        <a:prstGeom prst="rect">
          <a:avLst/>
        </a:prstGeom>
        <a:solidFill>
          <a:srgbClr val="9F9A3F"/>
        </a:solidFill>
        <a:ln w="12700" cap="flat" cmpd="sng" algn="ctr">
          <a:solidFill>
            <a:srgbClr val="9F9A3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33" tIns="118012" rIns="97833" bIns="11801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eue Haas Grotesk Text Pro" panose="020B0504020202020204" pitchFamily="34" charset="0"/>
            </a:rPr>
            <a:t>Precondition 2: Public Service Values</a:t>
          </a:r>
        </a:p>
      </dsp:txBody>
      <dsp:txXfrm>
        <a:off x="0" y="1268713"/>
        <a:ext cx="1848807" cy="1194723"/>
      </dsp:txXfrm>
    </dsp:sp>
    <dsp:sp modelId="{D3EC643B-B343-45B9-B909-BE632CD9FBC5}">
      <dsp:nvSpPr>
        <dsp:cNvPr id="0" name=""/>
        <dsp:cNvSpPr/>
      </dsp:nvSpPr>
      <dsp:spPr>
        <a:xfrm>
          <a:off x="1848807" y="2535119"/>
          <a:ext cx="7395230" cy="1194723"/>
        </a:xfrm>
        <a:prstGeom prst="rect">
          <a:avLst/>
        </a:prstGeom>
        <a:solidFill>
          <a:srgbClr val="D3DDCE">
            <a:alpha val="90000"/>
          </a:srgbClr>
        </a:solidFill>
        <a:ln w="12700" cap="flat" cmpd="sng" algn="ctr">
          <a:solidFill>
            <a:srgbClr val="D3DDC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488" tIns="303460" rIns="143488" bIns="3034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Neue Haas Grotesk Text Pro" panose="020B0504020202020204" pitchFamily="34" charset="0"/>
            </a:rPr>
            <a:t>Students are prepared to be leaders, managers, and analysts in public service</a:t>
          </a:r>
        </a:p>
      </dsp:txBody>
      <dsp:txXfrm>
        <a:off x="1848807" y="2535119"/>
        <a:ext cx="7395230" cy="1194723"/>
      </dsp:txXfrm>
    </dsp:sp>
    <dsp:sp modelId="{52237512-2B36-4C8E-99BD-A7268017DADD}">
      <dsp:nvSpPr>
        <dsp:cNvPr id="0" name=""/>
        <dsp:cNvSpPr/>
      </dsp:nvSpPr>
      <dsp:spPr>
        <a:xfrm>
          <a:off x="0" y="2535119"/>
          <a:ext cx="1848807" cy="1194723"/>
        </a:xfrm>
        <a:prstGeom prst="rect">
          <a:avLst/>
        </a:prstGeom>
        <a:solidFill>
          <a:srgbClr val="50983E"/>
        </a:solidFill>
        <a:ln w="12700" cap="flat" cmpd="sng" algn="ctr">
          <a:solidFill>
            <a:srgbClr val="60954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33" tIns="118012" rIns="97833" bIns="11801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eue Haas Grotesk Text Pro" panose="020B0504020202020204" pitchFamily="34" charset="0"/>
            </a:rPr>
            <a:t>Precondition 3: Primary Focus</a:t>
          </a:r>
        </a:p>
      </dsp:txBody>
      <dsp:txXfrm>
        <a:off x="0" y="2535119"/>
        <a:ext cx="1848807" cy="1194723"/>
      </dsp:txXfrm>
    </dsp:sp>
    <dsp:sp modelId="{80B8CFF7-31F2-41A2-A992-A628948363CE}">
      <dsp:nvSpPr>
        <dsp:cNvPr id="0" name=""/>
        <dsp:cNvSpPr/>
      </dsp:nvSpPr>
      <dsp:spPr>
        <a:xfrm>
          <a:off x="1848807" y="3801526"/>
          <a:ext cx="7395230" cy="1194723"/>
        </a:xfrm>
        <a:prstGeom prst="rect">
          <a:avLst/>
        </a:prstGeom>
        <a:solidFill>
          <a:srgbClr val="CEDBD5">
            <a:alpha val="89804"/>
          </a:srgbClr>
        </a:solidFill>
        <a:ln w="12700" cap="flat" cmpd="sng" algn="ctr">
          <a:solidFill>
            <a:srgbClr val="CEDBD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488" tIns="303460" rIns="143488" bIns="30346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Neue Haas Grotesk Text Pro" panose="020B0504020202020204" pitchFamily="34" charset="0"/>
            </a:rPr>
            <a:t>A curriculum of at least </a:t>
          </a:r>
          <a:r>
            <a:rPr lang="en-US" sz="1400" kern="1200" dirty="0">
              <a:latin typeface="Neue Haas Grotesk Text Pro" panose="020B0504020202020204" pitchFamily="34" charset="0"/>
              <a:hlinkClick xmlns:r="http://schemas.openxmlformats.org/officeDocument/2006/relationships" r:id="rId2"/>
            </a:rPr>
            <a:t>36 credit hours</a:t>
          </a:r>
          <a:r>
            <a:rPr lang="en-US" sz="1400" kern="1200" dirty="0">
              <a:latin typeface="Neue Haas Grotesk Text Pro" panose="020B0504020202020204" pitchFamily="34" charset="0"/>
            </a:rPr>
            <a:t> (or its </a:t>
          </a:r>
          <a:r>
            <a:rPr lang="en-US" sz="1400" kern="1200" dirty="0">
              <a:latin typeface="Neue Haas Grotesk Text Pro" panose="020B0504020202020204" pitchFamily="34" charset="0"/>
              <a:hlinkClick xmlns:r="http://schemas.openxmlformats.org/officeDocument/2006/relationships" r:id="rId3"/>
            </a:rPr>
            <a:t>equivalent</a:t>
          </a:r>
          <a:r>
            <a:rPr lang="en-US" sz="1400" kern="1200" dirty="0">
              <a:latin typeface="Neue Haas Grotesk Text Pro" panose="020B0504020202020204" pitchFamily="34" charset="0"/>
            </a:rPr>
            <a:t>) that provides extensive opportunities for student and faculty interaction, collaboration, and to build interpersonal and communication skills</a:t>
          </a:r>
        </a:p>
      </dsp:txBody>
      <dsp:txXfrm>
        <a:off x="1848807" y="3801526"/>
        <a:ext cx="7395230" cy="1194723"/>
      </dsp:txXfrm>
    </dsp:sp>
    <dsp:sp modelId="{86EFE487-6D94-4C78-B083-BA9DA1E6A76B}">
      <dsp:nvSpPr>
        <dsp:cNvPr id="0" name=""/>
        <dsp:cNvSpPr/>
      </dsp:nvSpPr>
      <dsp:spPr>
        <a:xfrm>
          <a:off x="0" y="3801526"/>
          <a:ext cx="1848807" cy="1194723"/>
        </a:xfrm>
        <a:prstGeom prst="rect">
          <a:avLst/>
        </a:prstGeom>
        <a:solidFill>
          <a:srgbClr val="3D9072"/>
        </a:solidFill>
        <a:ln w="12700" cap="flat" cmpd="sng" algn="ctr">
          <a:solidFill>
            <a:srgbClr val="3D90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33" tIns="118012" rIns="97833" bIns="11801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eue Haas Grotesk Text Pro" panose="020B0504020202020204" pitchFamily="34" charset="0"/>
            </a:rPr>
            <a:t>Precondition 4: Course of Study</a:t>
          </a:r>
        </a:p>
      </dsp:txBody>
      <dsp:txXfrm>
        <a:off x="0" y="3801526"/>
        <a:ext cx="1848807" cy="11947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765FA-263E-412C-AE2F-153E6400B7F9}">
      <dsp:nvSpPr>
        <dsp:cNvPr id="0" name=""/>
        <dsp:cNvSpPr/>
      </dsp:nvSpPr>
      <dsp:spPr>
        <a:xfrm>
          <a:off x="362569" y="547121"/>
          <a:ext cx="1274664" cy="1051331"/>
        </a:xfrm>
        <a:prstGeom prst="roundRect">
          <a:avLst>
            <a:gd name="adj" fmla="val 10000"/>
          </a:avLst>
        </a:prstGeom>
        <a:solidFill>
          <a:schemeClr val="lt1">
            <a:alpha val="90000"/>
            <a:hueOff val="0"/>
            <a:satOff val="0"/>
            <a:lumOff val="0"/>
            <a:alphaOff val="0"/>
          </a:schemeClr>
        </a:solidFill>
        <a:ln w="12700" cap="flat" cmpd="sng" algn="ctr">
          <a:solidFill>
            <a:srgbClr val="50983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0" lvl="1" indent="0" algn="l" defTabSz="755650">
            <a:lnSpc>
              <a:spcPct val="90000"/>
            </a:lnSpc>
            <a:spcBef>
              <a:spcPct val="0"/>
            </a:spcBef>
            <a:spcAft>
              <a:spcPct val="15000"/>
            </a:spcAft>
            <a:buNone/>
          </a:pPr>
          <a:r>
            <a:rPr lang="en-US" sz="1700" kern="1200" dirty="0">
              <a:latin typeface="Neue Haas Grotesk Text Pro" panose="020B0504020202020204" pitchFamily="34" charset="0"/>
            </a:rPr>
            <a:t>Submit Application</a:t>
          </a:r>
        </a:p>
      </dsp:txBody>
      <dsp:txXfrm>
        <a:off x="386763" y="571315"/>
        <a:ext cx="1226276" cy="777657"/>
      </dsp:txXfrm>
    </dsp:sp>
    <dsp:sp modelId="{D1B9B688-C686-4572-A3B3-CB570B21DE69}">
      <dsp:nvSpPr>
        <dsp:cNvPr id="0" name=""/>
        <dsp:cNvSpPr/>
      </dsp:nvSpPr>
      <dsp:spPr>
        <a:xfrm>
          <a:off x="1029059" y="618522"/>
          <a:ext cx="1670143" cy="1670143"/>
        </a:xfrm>
        <a:prstGeom prst="leftCircularArrow">
          <a:avLst>
            <a:gd name="adj1" fmla="val 4726"/>
            <a:gd name="adj2" fmla="val 604186"/>
            <a:gd name="adj3" fmla="val 2379697"/>
            <a:gd name="adj4" fmla="val 9024489"/>
            <a:gd name="adj5" fmla="val 5514"/>
          </a:avLst>
        </a:prstGeom>
        <a:solidFill>
          <a:srgbClr val="D3DDCE"/>
        </a:solidFill>
        <a:ln>
          <a:noFill/>
        </a:ln>
        <a:effectLst/>
      </dsp:spPr>
      <dsp:style>
        <a:lnRef idx="0">
          <a:scrgbClr r="0" g="0" b="0"/>
        </a:lnRef>
        <a:fillRef idx="1">
          <a:scrgbClr r="0" g="0" b="0"/>
        </a:fillRef>
        <a:effectRef idx="0">
          <a:scrgbClr r="0" g="0" b="0"/>
        </a:effectRef>
        <a:fontRef idx="minor">
          <a:schemeClr val="lt1"/>
        </a:fontRef>
      </dsp:style>
    </dsp:sp>
    <dsp:sp modelId="{DFD689E8-8E5F-4BBC-BFA4-26AD28BC3A00}">
      <dsp:nvSpPr>
        <dsp:cNvPr id="0" name=""/>
        <dsp:cNvSpPr/>
      </dsp:nvSpPr>
      <dsp:spPr>
        <a:xfrm>
          <a:off x="645827" y="1373167"/>
          <a:ext cx="1133034" cy="450570"/>
        </a:xfrm>
        <a:prstGeom prst="roundRect">
          <a:avLst>
            <a:gd name="adj" fmla="val 10000"/>
          </a:avLst>
        </a:prstGeom>
        <a:solidFill>
          <a:srgbClr val="509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Neue Haas Grotesk Text Pro" panose="020B0504020202020204" pitchFamily="34" charset="0"/>
            </a:rPr>
            <a:t>April 15</a:t>
          </a:r>
        </a:p>
      </dsp:txBody>
      <dsp:txXfrm>
        <a:off x="659024" y="1386364"/>
        <a:ext cx="1106640" cy="424176"/>
      </dsp:txXfrm>
    </dsp:sp>
    <dsp:sp modelId="{B7F57036-E428-4644-AFA7-8136E592853F}">
      <dsp:nvSpPr>
        <dsp:cNvPr id="0" name=""/>
        <dsp:cNvSpPr/>
      </dsp:nvSpPr>
      <dsp:spPr>
        <a:xfrm>
          <a:off x="2154763" y="547121"/>
          <a:ext cx="1274664" cy="1051331"/>
        </a:xfrm>
        <a:prstGeom prst="roundRect">
          <a:avLst>
            <a:gd name="adj" fmla="val 10000"/>
          </a:avLst>
        </a:prstGeom>
        <a:solidFill>
          <a:schemeClr val="lt1">
            <a:alpha val="90000"/>
            <a:hueOff val="0"/>
            <a:satOff val="0"/>
            <a:lumOff val="0"/>
            <a:alphaOff val="0"/>
          </a:schemeClr>
        </a:solidFill>
        <a:ln w="12700" cap="flat" cmpd="sng" algn="ctr">
          <a:solidFill>
            <a:srgbClr val="50983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0" lvl="1" indent="0" algn="l" defTabSz="755650">
            <a:lnSpc>
              <a:spcPct val="90000"/>
            </a:lnSpc>
            <a:spcBef>
              <a:spcPct val="0"/>
            </a:spcBef>
            <a:spcAft>
              <a:spcPct val="15000"/>
            </a:spcAft>
            <a:buNone/>
          </a:pPr>
          <a:r>
            <a:rPr lang="en-US" sz="1700" kern="1200" dirty="0">
              <a:latin typeface="Neue Haas Grotesk Text Pro" panose="020B0504020202020204" pitchFamily="34" charset="0"/>
            </a:rPr>
            <a:t>Eligibility Committee Review</a:t>
          </a:r>
        </a:p>
      </dsp:txBody>
      <dsp:txXfrm>
        <a:off x="2178957" y="796600"/>
        <a:ext cx="1226276" cy="777657"/>
      </dsp:txXfrm>
    </dsp:sp>
    <dsp:sp modelId="{562AE4BB-B615-4F11-A3CB-BE720EB71BD9}">
      <dsp:nvSpPr>
        <dsp:cNvPr id="0" name=""/>
        <dsp:cNvSpPr/>
      </dsp:nvSpPr>
      <dsp:spPr>
        <a:xfrm>
          <a:off x="2810631" y="-184314"/>
          <a:ext cx="1833017" cy="1833017"/>
        </a:xfrm>
        <a:prstGeom prst="circularArrow">
          <a:avLst>
            <a:gd name="adj1" fmla="val 4307"/>
            <a:gd name="adj2" fmla="val 544845"/>
            <a:gd name="adj3" fmla="val 19279644"/>
            <a:gd name="adj4" fmla="val 12575511"/>
            <a:gd name="adj5" fmla="val 5024"/>
          </a:avLst>
        </a:prstGeom>
        <a:solidFill>
          <a:srgbClr val="D3DDCE"/>
        </a:solidFill>
        <a:ln>
          <a:noFill/>
        </a:ln>
        <a:effectLst/>
      </dsp:spPr>
      <dsp:style>
        <a:lnRef idx="0">
          <a:scrgbClr r="0" g="0" b="0"/>
        </a:lnRef>
        <a:fillRef idx="1">
          <a:scrgbClr r="0" g="0" b="0"/>
        </a:fillRef>
        <a:effectRef idx="0">
          <a:scrgbClr r="0" g="0" b="0"/>
        </a:effectRef>
        <a:fontRef idx="minor">
          <a:schemeClr val="lt1"/>
        </a:fontRef>
      </dsp:style>
    </dsp:sp>
    <dsp:sp modelId="{DC34029E-A825-468B-8C0C-2C6CC4B0F93F}">
      <dsp:nvSpPr>
        <dsp:cNvPr id="0" name=""/>
        <dsp:cNvSpPr/>
      </dsp:nvSpPr>
      <dsp:spPr>
        <a:xfrm>
          <a:off x="2438021" y="321836"/>
          <a:ext cx="1133034" cy="450570"/>
        </a:xfrm>
        <a:prstGeom prst="roundRect">
          <a:avLst>
            <a:gd name="adj" fmla="val 10000"/>
          </a:avLst>
        </a:prstGeom>
        <a:solidFill>
          <a:srgbClr val="509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Neue Haas Grotesk Text Pro" panose="020B0504020202020204" pitchFamily="34" charset="0"/>
            </a:rPr>
            <a:t>May</a:t>
          </a:r>
        </a:p>
      </dsp:txBody>
      <dsp:txXfrm>
        <a:off x="2451218" y="335033"/>
        <a:ext cx="1106640" cy="424176"/>
      </dsp:txXfrm>
    </dsp:sp>
    <dsp:sp modelId="{017CD88A-2CD2-4A4D-88F7-3A3C41192D50}">
      <dsp:nvSpPr>
        <dsp:cNvPr id="0" name=""/>
        <dsp:cNvSpPr/>
      </dsp:nvSpPr>
      <dsp:spPr>
        <a:xfrm>
          <a:off x="3946957" y="547121"/>
          <a:ext cx="1274664" cy="1051331"/>
        </a:xfrm>
        <a:prstGeom prst="roundRect">
          <a:avLst>
            <a:gd name="adj" fmla="val 10000"/>
          </a:avLst>
        </a:prstGeom>
        <a:solidFill>
          <a:schemeClr val="lt1">
            <a:alpha val="90000"/>
            <a:hueOff val="0"/>
            <a:satOff val="0"/>
            <a:lumOff val="0"/>
            <a:alphaOff val="0"/>
          </a:schemeClr>
        </a:solidFill>
        <a:ln w="12700" cap="flat" cmpd="sng" algn="ctr">
          <a:solidFill>
            <a:srgbClr val="50983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0" lvl="1" indent="0" algn="l" defTabSz="755650">
            <a:lnSpc>
              <a:spcPct val="90000"/>
            </a:lnSpc>
            <a:spcBef>
              <a:spcPct val="0"/>
            </a:spcBef>
            <a:spcAft>
              <a:spcPct val="15000"/>
            </a:spcAft>
            <a:buNone/>
          </a:pPr>
          <a:r>
            <a:rPr lang="en-US" sz="1700" kern="1200" dirty="0">
              <a:latin typeface="Neue Haas Grotesk Text Pro" panose="020B0504020202020204" pitchFamily="34" charset="0"/>
            </a:rPr>
            <a:t>COPRA Review</a:t>
          </a:r>
        </a:p>
      </dsp:txBody>
      <dsp:txXfrm>
        <a:off x="3971151" y="571315"/>
        <a:ext cx="1226276" cy="777657"/>
      </dsp:txXfrm>
    </dsp:sp>
    <dsp:sp modelId="{C19B42CE-CBA0-473C-858F-09F993F14C7A}">
      <dsp:nvSpPr>
        <dsp:cNvPr id="0" name=""/>
        <dsp:cNvSpPr/>
      </dsp:nvSpPr>
      <dsp:spPr>
        <a:xfrm>
          <a:off x="4613448" y="618522"/>
          <a:ext cx="1670143" cy="1670143"/>
        </a:xfrm>
        <a:prstGeom prst="leftCircularArrow">
          <a:avLst>
            <a:gd name="adj1" fmla="val 4726"/>
            <a:gd name="adj2" fmla="val 604186"/>
            <a:gd name="adj3" fmla="val 2379697"/>
            <a:gd name="adj4" fmla="val 9024489"/>
            <a:gd name="adj5" fmla="val 5514"/>
          </a:avLst>
        </a:prstGeom>
        <a:solidFill>
          <a:srgbClr val="D3DDCE"/>
        </a:solidFill>
        <a:ln>
          <a:noFill/>
        </a:ln>
        <a:effectLst/>
      </dsp:spPr>
      <dsp:style>
        <a:lnRef idx="0">
          <a:scrgbClr r="0" g="0" b="0"/>
        </a:lnRef>
        <a:fillRef idx="1">
          <a:scrgbClr r="0" g="0" b="0"/>
        </a:fillRef>
        <a:effectRef idx="0">
          <a:scrgbClr r="0" g="0" b="0"/>
        </a:effectRef>
        <a:fontRef idx="minor">
          <a:schemeClr val="lt1"/>
        </a:fontRef>
      </dsp:style>
    </dsp:sp>
    <dsp:sp modelId="{18D3961F-82E4-46F2-8991-FC291C40E3F5}">
      <dsp:nvSpPr>
        <dsp:cNvPr id="0" name=""/>
        <dsp:cNvSpPr/>
      </dsp:nvSpPr>
      <dsp:spPr>
        <a:xfrm>
          <a:off x="4230216" y="1373167"/>
          <a:ext cx="1133034" cy="450570"/>
        </a:xfrm>
        <a:prstGeom prst="roundRect">
          <a:avLst>
            <a:gd name="adj" fmla="val 10000"/>
          </a:avLst>
        </a:prstGeom>
        <a:solidFill>
          <a:srgbClr val="509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Neue Haas Grotesk Text Pro" panose="020B0504020202020204" pitchFamily="34" charset="0"/>
            </a:rPr>
            <a:t>June</a:t>
          </a:r>
        </a:p>
      </dsp:txBody>
      <dsp:txXfrm>
        <a:off x="4243413" y="1386364"/>
        <a:ext cx="1106640" cy="424176"/>
      </dsp:txXfrm>
    </dsp:sp>
    <dsp:sp modelId="{050B585C-134E-4BDA-A266-892299449518}">
      <dsp:nvSpPr>
        <dsp:cNvPr id="0" name=""/>
        <dsp:cNvSpPr/>
      </dsp:nvSpPr>
      <dsp:spPr>
        <a:xfrm>
          <a:off x="5739151" y="547121"/>
          <a:ext cx="1274664" cy="1051331"/>
        </a:xfrm>
        <a:prstGeom prst="roundRect">
          <a:avLst>
            <a:gd name="adj" fmla="val 10000"/>
          </a:avLst>
        </a:prstGeom>
        <a:solidFill>
          <a:schemeClr val="lt1">
            <a:alpha val="90000"/>
            <a:hueOff val="0"/>
            <a:satOff val="0"/>
            <a:lumOff val="0"/>
            <a:alphaOff val="0"/>
          </a:schemeClr>
        </a:solidFill>
        <a:ln w="12700" cap="flat" cmpd="sng" algn="ctr">
          <a:solidFill>
            <a:srgbClr val="50983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0" lvl="1" indent="0" algn="l" defTabSz="755650">
            <a:lnSpc>
              <a:spcPct val="90000"/>
            </a:lnSpc>
            <a:spcBef>
              <a:spcPct val="0"/>
            </a:spcBef>
            <a:spcAft>
              <a:spcPct val="15000"/>
            </a:spcAft>
            <a:buNone/>
          </a:pPr>
          <a:r>
            <a:rPr lang="en-US" sz="1700" kern="1200" dirty="0">
              <a:latin typeface="Neue Haas Grotesk Text Pro" panose="020B0504020202020204" pitchFamily="34" charset="0"/>
            </a:rPr>
            <a:t>COPRA Direction</a:t>
          </a:r>
        </a:p>
      </dsp:txBody>
      <dsp:txXfrm>
        <a:off x="5763345" y="796600"/>
        <a:ext cx="1226276" cy="777657"/>
      </dsp:txXfrm>
    </dsp:sp>
    <dsp:sp modelId="{90DFA5C6-2EF0-4B17-8FAC-3C85E658F54B}">
      <dsp:nvSpPr>
        <dsp:cNvPr id="0" name=""/>
        <dsp:cNvSpPr/>
      </dsp:nvSpPr>
      <dsp:spPr>
        <a:xfrm>
          <a:off x="6022410" y="321836"/>
          <a:ext cx="1133034" cy="450570"/>
        </a:xfrm>
        <a:prstGeom prst="roundRect">
          <a:avLst>
            <a:gd name="adj" fmla="val 10000"/>
          </a:avLst>
        </a:prstGeom>
        <a:solidFill>
          <a:srgbClr val="509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Neue Haas Grotesk Text Pro" panose="020B0504020202020204" pitchFamily="34" charset="0"/>
            </a:rPr>
            <a:t>July</a:t>
          </a:r>
        </a:p>
      </dsp:txBody>
      <dsp:txXfrm>
        <a:off x="6035607" y="335033"/>
        <a:ext cx="1106640" cy="4241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765FA-263E-412C-AE2F-153E6400B7F9}">
      <dsp:nvSpPr>
        <dsp:cNvPr id="0" name=""/>
        <dsp:cNvSpPr/>
      </dsp:nvSpPr>
      <dsp:spPr>
        <a:xfrm>
          <a:off x="160078" y="617905"/>
          <a:ext cx="1439575" cy="1187348"/>
        </a:xfrm>
        <a:prstGeom prst="roundRect">
          <a:avLst>
            <a:gd name="adj" fmla="val 10000"/>
          </a:avLst>
        </a:prstGeom>
        <a:solidFill>
          <a:schemeClr val="lt1">
            <a:alpha val="90000"/>
            <a:hueOff val="0"/>
            <a:satOff val="0"/>
            <a:lumOff val="0"/>
            <a:alphaOff val="0"/>
          </a:schemeClr>
        </a:solidFill>
        <a:ln w="12700" cap="flat" cmpd="sng" algn="ctr">
          <a:solidFill>
            <a:srgbClr val="A74B4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0" lvl="1" indent="0" algn="l" defTabSz="844550">
            <a:lnSpc>
              <a:spcPct val="90000"/>
            </a:lnSpc>
            <a:spcBef>
              <a:spcPct val="0"/>
            </a:spcBef>
            <a:spcAft>
              <a:spcPct val="15000"/>
            </a:spcAft>
            <a:buNone/>
          </a:pPr>
          <a:r>
            <a:rPr lang="en-US" sz="1900" kern="1200" dirty="0">
              <a:latin typeface="Neue Haas Grotesk Text Pro" panose="020B0504020202020204" pitchFamily="34" charset="0"/>
            </a:rPr>
            <a:t>Submit Application</a:t>
          </a:r>
        </a:p>
      </dsp:txBody>
      <dsp:txXfrm>
        <a:off x="187402" y="645229"/>
        <a:ext cx="1384927" cy="878268"/>
      </dsp:txXfrm>
    </dsp:sp>
    <dsp:sp modelId="{D1B9B688-C686-4572-A3B3-CB570B21DE69}">
      <dsp:nvSpPr>
        <dsp:cNvPr id="0" name=""/>
        <dsp:cNvSpPr/>
      </dsp:nvSpPr>
      <dsp:spPr>
        <a:xfrm>
          <a:off x="921672" y="730421"/>
          <a:ext cx="1839127" cy="1839127"/>
        </a:xfrm>
        <a:prstGeom prst="leftCircularArrow">
          <a:avLst>
            <a:gd name="adj1" fmla="val 4512"/>
            <a:gd name="adj2" fmla="val 573793"/>
            <a:gd name="adj3" fmla="val 2349304"/>
            <a:gd name="adj4" fmla="val 9024489"/>
            <a:gd name="adj5" fmla="val 5265"/>
          </a:avLst>
        </a:prstGeom>
        <a:solidFill>
          <a:srgbClr val="E1D0CE"/>
        </a:solidFill>
        <a:ln>
          <a:noFill/>
        </a:ln>
        <a:effectLst/>
      </dsp:spPr>
      <dsp:style>
        <a:lnRef idx="0">
          <a:scrgbClr r="0" g="0" b="0"/>
        </a:lnRef>
        <a:fillRef idx="1">
          <a:scrgbClr r="0" g="0" b="0"/>
        </a:fillRef>
        <a:effectRef idx="0">
          <a:scrgbClr r="0" g="0" b="0"/>
        </a:effectRef>
        <a:fontRef idx="minor">
          <a:schemeClr val="lt1"/>
        </a:fontRef>
      </dsp:style>
    </dsp:sp>
    <dsp:sp modelId="{DFD689E8-8E5F-4BBC-BFA4-26AD28BC3A00}">
      <dsp:nvSpPr>
        <dsp:cNvPr id="0" name=""/>
        <dsp:cNvSpPr/>
      </dsp:nvSpPr>
      <dsp:spPr>
        <a:xfrm>
          <a:off x="479983" y="1550822"/>
          <a:ext cx="1279622" cy="508863"/>
        </a:xfrm>
        <a:prstGeom prst="roundRect">
          <a:avLst>
            <a:gd name="adj" fmla="val 10000"/>
          </a:avLst>
        </a:prstGeom>
        <a:solidFill>
          <a:srgbClr val="A54D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August 15</a:t>
          </a:r>
        </a:p>
      </dsp:txBody>
      <dsp:txXfrm>
        <a:off x="494887" y="1565726"/>
        <a:ext cx="1249814" cy="479055"/>
      </dsp:txXfrm>
    </dsp:sp>
    <dsp:sp modelId="{B7F57036-E428-4644-AFA7-8136E592853F}">
      <dsp:nvSpPr>
        <dsp:cNvPr id="0" name=""/>
        <dsp:cNvSpPr/>
      </dsp:nvSpPr>
      <dsp:spPr>
        <a:xfrm>
          <a:off x="2154798" y="617905"/>
          <a:ext cx="1439575" cy="1187348"/>
        </a:xfrm>
        <a:prstGeom prst="roundRect">
          <a:avLst>
            <a:gd name="adj" fmla="val 10000"/>
          </a:avLst>
        </a:prstGeom>
        <a:solidFill>
          <a:schemeClr val="lt1">
            <a:alpha val="90000"/>
            <a:hueOff val="0"/>
            <a:satOff val="0"/>
            <a:lumOff val="0"/>
            <a:alphaOff val="0"/>
          </a:schemeClr>
        </a:solidFill>
        <a:ln w="12700" cap="flat" cmpd="sng" algn="ctr">
          <a:solidFill>
            <a:srgbClr val="A74B4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0" lvl="1" indent="0" algn="l" defTabSz="844550">
            <a:lnSpc>
              <a:spcPct val="90000"/>
            </a:lnSpc>
            <a:spcBef>
              <a:spcPct val="0"/>
            </a:spcBef>
            <a:spcAft>
              <a:spcPct val="15000"/>
            </a:spcAft>
            <a:buNone/>
          </a:pPr>
          <a:r>
            <a:rPr lang="en-US" sz="1900" kern="1200" dirty="0">
              <a:latin typeface="Neue Haas Grotesk Text Pro" panose="020B0504020202020204" pitchFamily="34" charset="0"/>
            </a:rPr>
            <a:t>Eligibility Committee Review</a:t>
          </a:r>
        </a:p>
      </dsp:txBody>
      <dsp:txXfrm>
        <a:off x="2182122" y="899661"/>
        <a:ext cx="1384927" cy="878268"/>
      </dsp:txXfrm>
    </dsp:sp>
    <dsp:sp modelId="{562AE4BB-B615-4F11-A3CB-BE720EB71BD9}">
      <dsp:nvSpPr>
        <dsp:cNvPr id="0" name=""/>
        <dsp:cNvSpPr/>
      </dsp:nvSpPr>
      <dsp:spPr>
        <a:xfrm>
          <a:off x="2904396" y="-192944"/>
          <a:ext cx="2023073" cy="2023073"/>
        </a:xfrm>
        <a:prstGeom prst="circularArrow">
          <a:avLst>
            <a:gd name="adj1" fmla="val 4102"/>
            <a:gd name="adj2" fmla="val 516419"/>
            <a:gd name="adj3" fmla="val 19308071"/>
            <a:gd name="adj4" fmla="val 12575511"/>
            <a:gd name="adj5" fmla="val 4786"/>
          </a:avLst>
        </a:prstGeom>
        <a:solidFill>
          <a:srgbClr val="E1D0CE"/>
        </a:solidFill>
        <a:ln>
          <a:noFill/>
        </a:ln>
        <a:effectLst/>
      </dsp:spPr>
      <dsp:style>
        <a:lnRef idx="0">
          <a:scrgbClr r="0" g="0" b="0"/>
        </a:lnRef>
        <a:fillRef idx="1">
          <a:scrgbClr r="0" g="0" b="0"/>
        </a:fillRef>
        <a:effectRef idx="0">
          <a:scrgbClr r="0" g="0" b="0"/>
        </a:effectRef>
        <a:fontRef idx="minor">
          <a:schemeClr val="lt1"/>
        </a:fontRef>
      </dsp:style>
    </dsp:sp>
    <dsp:sp modelId="{DC34029E-A825-468B-8C0C-2C6CC4B0F93F}">
      <dsp:nvSpPr>
        <dsp:cNvPr id="0" name=""/>
        <dsp:cNvSpPr/>
      </dsp:nvSpPr>
      <dsp:spPr>
        <a:xfrm>
          <a:off x="2474704" y="363474"/>
          <a:ext cx="1279622" cy="508863"/>
        </a:xfrm>
        <a:prstGeom prst="roundRect">
          <a:avLst>
            <a:gd name="adj" fmla="val 10000"/>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September</a:t>
          </a:r>
        </a:p>
      </dsp:txBody>
      <dsp:txXfrm>
        <a:off x="2489608" y="378378"/>
        <a:ext cx="1249814" cy="479055"/>
      </dsp:txXfrm>
    </dsp:sp>
    <dsp:sp modelId="{017CD88A-2CD2-4A4D-88F7-3A3C41192D50}">
      <dsp:nvSpPr>
        <dsp:cNvPr id="0" name=""/>
        <dsp:cNvSpPr/>
      </dsp:nvSpPr>
      <dsp:spPr>
        <a:xfrm>
          <a:off x="4149518" y="617905"/>
          <a:ext cx="1439575" cy="1187348"/>
        </a:xfrm>
        <a:prstGeom prst="roundRect">
          <a:avLst>
            <a:gd name="adj" fmla="val 10000"/>
          </a:avLst>
        </a:prstGeom>
        <a:solidFill>
          <a:schemeClr val="lt1">
            <a:alpha val="90000"/>
            <a:hueOff val="0"/>
            <a:satOff val="0"/>
            <a:lumOff val="0"/>
            <a:alphaOff val="0"/>
          </a:schemeClr>
        </a:solidFill>
        <a:ln w="12700" cap="flat" cmpd="sng" algn="ctr">
          <a:solidFill>
            <a:srgbClr val="A74B4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0" lvl="1" indent="0" algn="l" defTabSz="844550">
            <a:lnSpc>
              <a:spcPct val="90000"/>
            </a:lnSpc>
            <a:spcBef>
              <a:spcPct val="0"/>
            </a:spcBef>
            <a:spcAft>
              <a:spcPct val="15000"/>
            </a:spcAft>
            <a:buNone/>
          </a:pPr>
          <a:r>
            <a:rPr lang="en-US" sz="1900" kern="1200" dirty="0">
              <a:latin typeface="Neue Haas Grotesk Text Pro" panose="020B0504020202020204" pitchFamily="34" charset="0"/>
            </a:rPr>
            <a:t>COPRA Review</a:t>
          </a:r>
        </a:p>
      </dsp:txBody>
      <dsp:txXfrm>
        <a:off x="4176842" y="645229"/>
        <a:ext cx="1384927" cy="878268"/>
      </dsp:txXfrm>
    </dsp:sp>
    <dsp:sp modelId="{C19B42CE-CBA0-473C-858F-09F993F14C7A}">
      <dsp:nvSpPr>
        <dsp:cNvPr id="0" name=""/>
        <dsp:cNvSpPr/>
      </dsp:nvSpPr>
      <dsp:spPr>
        <a:xfrm>
          <a:off x="4911112" y="730421"/>
          <a:ext cx="1839127" cy="1839127"/>
        </a:xfrm>
        <a:prstGeom prst="leftCircularArrow">
          <a:avLst>
            <a:gd name="adj1" fmla="val 4512"/>
            <a:gd name="adj2" fmla="val 573793"/>
            <a:gd name="adj3" fmla="val 2349304"/>
            <a:gd name="adj4" fmla="val 9024489"/>
            <a:gd name="adj5" fmla="val 5265"/>
          </a:avLst>
        </a:prstGeom>
        <a:solidFill>
          <a:srgbClr val="E1D0CE"/>
        </a:solidFill>
        <a:ln>
          <a:noFill/>
        </a:ln>
        <a:effectLst/>
      </dsp:spPr>
      <dsp:style>
        <a:lnRef idx="0">
          <a:scrgbClr r="0" g="0" b="0"/>
        </a:lnRef>
        <a:fillRef idx="1">
          <a:scrgbClr r="0" g="0" b="0"/>
        </a:fillRef>
        <a:effectRef idx="0">
          <a:scrgbClr r="0" g="0" b="0"/>
        </a:effectRef>
        <a:fontRef idx="minor">
          <a:schemeClr val="lt1"/>
        </a:fontRef>
      </dsp:style>
    </dsp:sp>
    <dsp:sp modelId="{18D3961F-82E4-46F2-8991-FC291C40E3F5}">
      <dsp:nvSpPr>
        <dsp:cNvPr id="0" name=""/>
        <dsp:cNvSpPr/>
      </dsp:nvSpPr>
      <dsp:spPr>
        <a:xfrm>
          <a:off x="4469424" y="1550822"/>
          <a:ext cx="1279622" cy="508863"/>
        </a:xfrm>
        <a:prstGeom prst="roundRect">
          <a:avLst>
            <a:gd name="adj" fmla="val 10000"/>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October</a:t>
          </a:r>
        </a:p>
      </dsp:txBody>
      <dsp:txXfrm>
        <a:off x="4484328" y="1565726"/>
        <a:ext cx="1249814" cy="479055"/>
      </dsp:txXfrm>
    </dsp:sp>
    <dsp:sp modelId="{050B585C-134E-4BDA-A266-892299449518}">
      <dsp:nvSpPr>
        <dsp:cNvPr id="0" name=""/>
        <dsp:cNvSpPr/>
      </dsp:nvSpPr>
      <dsp:spPr>
        <a:xfrm>
          <a:off x="6144238" y="617905"/>
          <a:ext cx="1439575" cy="1187348"/>
        </a:xfrm>
        <a:prstGeom prst="roundRect">
          <a:avLst>
            <a:gd name="adj" fmla="val 10000"/>
          </a:avLst>
        </a:prstGeom>
        <a:solidFill>
          <a:schemeClr val="lt1">
            <a:alpha val="90000"/>
            <a:hueOff val="0"/>
            <a:satOff val="0"/>
            <a:lumOff val="0"/>
            <a:alphaOff val="0"/>
          </a:schemeClr>
        </a:solidFill>
        <a:ln w="12700" cap="flat" cmpd="sng" algn="ctr">
          <a:solidFill>
            <a:srgbClr val="A74B4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0" lvl="1" indent="0" algn="l" defTabSz="844550">
            <a:lnSpc>
              <a:spcPct val="90000"/>
            </a:lnSpc>
            <a:spcBef>
              <a:spcPct val="0"/>
            </a:spcBef>
            <a:spcAft>
              <a:spcPct val="15000"/>
            </a:spcAft>
            <a:buNone/>
          </a:pPr>
          <a:r>
            <a:rPr lang="en-US" sz="1900" kern="1200" dirty="0">
              <a:latin typeface="Neue Haas Grotesk Text Pro" panose="020B0504020202020204" pitchFamily="34" charset="0"/>
            </a:rPr>
            <a:t>COPRA Direction</a:t>
          </a:r>
        </a:p>
      </dsp:txBody>
      <dsp:txXfrm>
        <a:off x="6171562" y="899661"/>
        <a:ext cx="1384927" cy="878268"/>
      </dsp:txXfrm>
    </dsp:sp>
    <dsp:sp modelId="{90DFA5C6-2EF0-4B17-8FAC-3C85E658F54B}">
      <dsp:nvSpPr>
        <dsp:cNvPr id="0" name=""/>
        <dsp:cNvSpPr/>
      </dsp:nvSpPr>
      <dsp:spPr>
        <a:xfrm>
          <a:off x="6464144" y="363474"/>
          <a:ext cx="1279622" cy="508863"/>
        </a:xfrm>
        <a:prstGeom prst="roundRect">
          <a:avLst>
            <a:gd name="adj" fmla="val 10000"/>
          </a:avLst>
        </a:prstGeom>
        <a:solidFill>
          <a:srgbClr val="A74B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November</a:t>
          </a:r>
        </a:p>
      </dsp:txBody>
      <dsp:txXfrm>
        <a:off x="6479048" y="378378"/>
        <a:ext cx="1249814" cy="47905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4D9C8-EA71-4620-BBF5-B9F98D7AD304}" type="datetimeFigureOut">
              <a:rPr lang="en-US" smtClean="0"/>
              <a:t>10/7/2025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A8F44-5C4E-4653-9126-3CBD56848AA0}" type="slidenum">
              <a:rPr lang="en-US" smtClean="0"/>
              <a:t>‹#›</a:t>
            </a:fld>
            <a:endParaRPr lang="en-US" dirty="0"/>
          </a:p>
        </p:txBody>
      </p:sp>
    </p:spTree>
    <p:extLst>
      <p:ext uri="{BB962C8B-B14F-4D97-AF65-F5344CB8AC3E}">
        <p14:creationId xmlns:p14="http://schemas.microsoft.com/office/powerpoint/2010/main" val="149498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A8F44-5C4E-4653-9126-3CBD56848AA0}" type="slidenum">
              <a:rPr lang="en-US" smtClean="0"/>
              <a:t>1</a:t>
            </a:fld>
            <a:endParaRPr lang="en-US" dirty="0"/>
          </a:p>
        </p:txBody>
      </p:sp>
    </p:spTree>
    <p:extLst>
      <p:ext uri="{BB962C8B-B14F-4D97-AF65-F5344CB8AC3E}">
        <p14:creationId xmlns:p14="http://schemas.microsoft.com/office/powerpoint/2010/main" val="16955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A8F44-5C4E-4653-9126-3CBD56848AA0}" type="slidenum">
              <a:rPr lang="en-US" smtClean="0"/>
              <a:t>34</a:t>
            </a:fld>
            <a:endParaRPr lang="en-US" dirty="0"/>
          </a:p>
        </p:txBody>
      </p:sp>
    </p:spTree>
    <p:extLst>
      <p:ext uri="{BB962C8B-B14F-4D97-AF65-F5344CB8AC3E}">
        <p14:creationId xmlns:p14="http://schemas.microsoft.com/office/powerpoint/2010/main" val="229249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outstanding public service leaders</a:t>
            </a:r>
          </a:p>
          <a:p>
            <a:r>
              <a:rPr lang="en-US" dirty="0"/>
              <a:t>Cultivate connection that contribute to the well-being of our community</a:t>
            </a:r>
          </a:p>
          <a:p>
            <a:r>
              <a:rPr lang="en-US" dirty="0"/>
              <a:t>Promote faculty excellence in teaching, scholarship, and service</a:t>
            </a:r>
          </a:p>
          <a:p>
            <a:r>
              <a:rPr lang="en-US" dirty="0"/>
              <a:t>Offer superior student activities and support</a:t>
            </a:r>
          </a:p>
          <a:p>
            <a:r>
              <a:rPr lang="en-US" dirty="0"/>
              <a:t>Build healthy programmatic, administrative, and governance capacity</a:t>
            </a:r>
          </a:p>
          <a:p>
            <a:r>
              <a:rPr lang="en-US" dirty="0"/>
              <a:t>Foster a welcoming environment for students, staff, and faculty</a:t>
            </a:r>
          </a:p>
          <a:p>
            <a:r>
              <a:rPr lang="en-US" dirty="0"/>
              <a:t>You might also have goals that sound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Expand community outreach and involvement</a:t>
            </a:r>
          </a:p>
          <a:p>
            <a:r>
              <a:rPr lang="en-US" dirty="0"/>
              <a:t>Use data-informed decision-making for program improvements</a:t>
            </a:r>
          </a:p>
          <a:p>
            <a:r>
              <a:rPr lang="en-US" dirty="0"/>
              <a:t>Maintain and grow the reputation and recognition of the program</a:t>
            </a:r>
          </a:p>
          <a:p>
            <a:endParaRPr lang="en-US" dirty="0"/>
          </a:p>
        </p:txBody>
      </p:sp>
      <p:sp>
        <p:nvSpPr>
          <p:cNvPr id="4" name="Slide Number Placeholder 3"/>
          <p:cNvSpPr>
            <a:spLocks noGrp="1"/>
          </p:cNvSpPr>
          <p:nvPr>
            <p:ph type="sldNum" sz="quarter" idx="5"/>
          </p:nvPr>
        </p:nvSpPr>
        <p:spPr/>
        <p:txBody>
          <a:bodyPr/>
          <a:lstStyle/>
          <a:p>
            <a:fld id="{930A8F44-5C4E-4653-9126-3CBD56848AA0}" type="slidenum">
              <a:rPr lang="en-US" smtClean="0"/>
              <a:t>39</a:t>
            </a:fld>
            <a:endParaRPr lang="en-US" dirty="0"/>
          </a:p>
        </p:txBody>
      </p:sp>
    </p:spTree>
    <p:extLst>
      <p:ext uri="{BB962C8B-B14F-4D97-AF65-F5344CB8AC3E}">
        <p14:creationId xmlns:p14="http://schemas.microsoft.com/office/powerpoint/2010/main" val="36583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7307E-3FEF-4D29-BA8D-29B0C315D56F}" type="slidenum">
              <a:rPr lang="en-US" smtClean="0"/>
              <a:t>60</a:t>
            </a:fld>
            <a:endParaRPr lang="en-US" dirty="0"/>
          </a:p>
        </p:txBody>
      </p:sp>
    </p:spTree>
    <p:extLst>
      <p:ext uri="{BB962C8B-B14F-4D97-AF65-F5344CB8AC3E}">
        <p14:creationId xmlns:p14="http://schemas.microsoft.com/office/powerpoint/2010/main" val="107752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A8F44-5C4E-4653-9126-3CBD56848AA0}" type="slidenum">
              <a:rPr lang="en-US" smtClean="0"/>
              <a:t>83</a:t>
            </a:fld>
            <a:endParaRPr lang="en-US" dirty="0"/>
          </a:p>
        </p:txBody>
      </p:sp>
    </p:spTree>
    <p:extLst>
      <p:ext uri="{BB962C8B-B14F-4D97-AF65-F5344CB8AC3E}">
        <p14:creationId xmlns:p14="http://schemas.microsoft.com/office/powerpoint/2010/main" val="103310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B0FF-15B5-46D9-B7FD-7258AA4338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CC7FA-6DD2-42ED-B4D6-D6EC5462F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2AB7C-BF38-4B0A-B7BB-78FB2AB2D976}"/>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5" name="Footer Placeholder 4">
            <a:extLst>
              <a:ext uri="{FF2B5EF4-FFF2-40B4-BE49-F238E27FC236}">
                <a16:creationId xmlns:a16="http://schemas.microsoft.com/office/drawing/2014/main" id="{DC0762B7-0CC6-4DE1-A5AC-EEB53760DC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0C4E9-B254-42D9-987E-9A7B9C53969A}"/>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324510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D845-69D1-4E8A-9FBF-88D6484DCF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039AFB-84C5-4FE6-B7DD-4DA3A0960A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FF3A4-02B3-48A0-8C23-87ED2076F8E7}"/>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5" name="Footer Placeholder 4">
            <a:extLst>
              <a:ext uri="{FF2B5EF4-FFF2-40B4-BE49-F238E27FC236}">
                <a16:creationId xmlns:a16="http://schemas.microsoft.com/office/drawing/2014/main" id="{9D56348E-E714-42D1-ABC6-6C6AFC0E60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4E4686-B34A-464E-91C8-DA08AFDC2712}"/>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16297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87EAA3-3446-4C94-831B-F54C64AC42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9101CB-57F6-44CE-A631-505085D39D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2A422-BC97-497F-A6E7-9E4D6078864E}"/>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5" name="Footer Placeholder 4">
            <a:extLst>
              <a:ext uri="{FF2B5EF4-FFF2-40B4-BE49-F238E27FC236}">
                <a16:creationId xmlns:a16="http://schemas.microsoft.com/office/drawing/2014/main" id="{231C4F47-3808-44DD-AB52-2661251CA7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1024CB-52AF-45D3-99EB-FB444444C532}"/>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358800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623CE-BCEC-189D-92E1-9804CB6BE4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0763B-39B5-4363-B402-5CFE470A297B}"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5AB4DF70-B4E9-E140-C7A5-9B4FC42F8C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4B2481B0-25FB-070F-0404-64F94CA144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C2923-BF92-45FB-876D-9AECE807C0F9}"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057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50E7-2BD2-2C34-F6A8-A208CBDEB1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909EC-F3AC-A9D6-1C8C-23A84AEC6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681D81-D547-B7F2-60C9-533C3AEAC1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DE517C-36B9-4C41-94DC-E04E757F78A3}"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37CBC184-F18F-CC5E-1DDF-97E28D7E6A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55135B69-BB71-FC2A-5A6C-DED143E84E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BA330-DBAA-4A79-8767-52533C4119EA}"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2883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D8E85-8376-5E7D-257F-939422A94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2B8A9-B3A9-D5EB-F1C6-3DD68A8B9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B05DD-1295-2C88-395A-3D0CFBCF37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DE517C-36B9-4C41-94DC-E04E757F78A3}"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106FC155-A6BD-88A3-560F-836751BBBD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143E10F6-7C83-E7D4-A006-F43C475B2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BA330-DBAA-4A79-8767-52533C4119EA}"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590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A2E2-5523-4EDE-A583-97B4C9F5A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43657-DD94-4195-8270-FF8212F28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26A2A-7E21-4AEA-853D-040D06076945}"/>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5" name="Footer Placeholder 4">
            <a:extLst>
              <a:ext uri="{FF2B5EF4-FFF2-40B4-BE49-F238E27FC236}">
                <a16:creationId xmlns:a16="http://schemas.microsoft.com/office/drawing/2014/main" id="{04C5B5F4-1E11-439C-95DE-221FDBA64D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632FA5-EC4F-474C-A3E7-F215DF2DC326}"/>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3717567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1D01-6955-4F28-9C3F-305AF5AACD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E60837-D64E-4B66-B550-6143BC3A52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ED656E-A7A9-48B8-A293-CE8F1109AAA9}"/>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5" name="Footer Placeholder 4">
            <a:extLst>
              <a:ext uri="{FF2B5EF4-FFF2-40B4-BE49-F238E27FC236}">
                <a16:creationId xmlns:a16="http://schemas.microsoft.com/office/drawing/2014/main" id="{4D208AFC-C253-4B8F-803C-07894DCBA1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AEB273-DA16-4B1E-A5C8-14862331BB14}"/>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2258706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5604-A98D-4D6C-9529-E503EFF5B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4191F-9687-4B33-B30B-8645818B88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F8DF15-5FE8-4FFF-AE65-70A2721DA7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01378-F9E9-47F0-8B95-99D2A1A9646E}"/>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6" name="Footer Placeholder 5">
            <a:extLst>
              <a:ext uri="{FF2B5EF4-FFF2-40B4-BE49-F238E27FC236}">
                <a16:creationId xmlns:a16="http://schemas.microsoft.com/office/drawing/2014/main" id="{13A250B1-593A-4771-99DB-993944FD86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8B943A-7414-463C-9583-AEE7BA54FA51}"/>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1131534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E8E8-C487-4274-8C40-68CC3BD1E2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BC2CAB-672F-4BB8-8A69-719E149D4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26B7A3-9858-49E9-9F30-36921C071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3C0F46-FF51-4610-B409-1E6B8EF5F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896D46-030A-4CD3-884A-4C162350C1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9C0EE-3928-483D-995F-A1D6AD7D3036}"/>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8" name="Footer Placeholder 7">
            <a:extLst>
              <a:ext uri="{FF2B5EF4-FFF2-40B4-BE49-F238E27FC236}">
                <a16:creationId xmlns:a16="http://schemas.microsoft.com/office/drawing/2014/main" id="{3BCF81D2-408B-4C53-87C1-CE7BD9ABB40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438F74E-A960-4FD5-B396-9B56296DA692}"/>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137595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776A-5B31-49CF-8310-D139CF78E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4AAD90-7F24-418C-8CFB-48D70766C648}"/>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4" name="Footer Placeholder 3">
            <a:extLst>
              <a:ext uri="{FF2B5EF4-FFF2-40B4-BE49-F238E27FC236}">
                <a16:creationId xmlns:a16="http://schemas.microsoft.com/office/drawing/2014/main" id="{FE5B8E34-D01D-4F54-84A1-F9AB39A39C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87F775D-6F36-4381-AA2F-457C24988BBA}"/>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266049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F14F3-3875-4ACC-8FCB-892B0372B72C}"/>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3" name="Footer Placeholder 2">
            <a:extLst>
              <a:ext uri="{FF2B5EF4-FFF2-40B4-BE49-F238E27FC236}">
                <a16:creationId xmlns:a16="http://schemas.microsoft.com/office/drawing/2014/main" id="{E4CEC9E2-5942-4A29-9C0C-9EF8245B1ED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304A6A-771B-4D48-986C-67DA941D4120}"/>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384245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514A-26E5-447C-B382-3612603F5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230A7-78BF-4A1A-A010-C851E5E92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BF369-9D9B-4F26-A288-070BDA563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7911A-0CFB-4401-963E-A96DAC078BE9}"/>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6" name="Footer Placeholder 5">
            <a:extLst>
              <a:ext uri="{FF2B5EF4-FFF2-40B4-BE49-F238E27FC236}">
                <a16:creationId xmlns:a16="http://schemas.microsoft.com/office/drawing/2014/main" id="{2D43397A-78E4-40FC-A859-BF581C810F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5E3F8C-9E31-4408-98AB-ED972EF0556F}"/>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414370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6D1-027D-4682-838B-588D09384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43FCF0-3628-437A-B9D9-AF633A53A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CD7F4F-0079-40EB-BBE8-88E0D81D4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F7201-54FF-44A6-A987-63B045559F8C}"/>
              </a:ext>
            </a:extLst>
          </p:cNvPr>
          <p:cNvSpPr>
            <a:spLocks noGrp="1"/>
          </p:cNvSpPr>
          <p:nvPr>
            <p:ph type="dt" sz="half" idx="10"/>
          </p:nvPr>
        </p:nvSpPr>
        <p:spPr/>
        <p:txBody>
          <a:bodyPr/>
          <a:lstStyle/>
          <a:p>
            <a:fld id="{244A8053-0CC0-431D-89D4-32225726A932}" type="datetimeFigureOut">
              <a:rPr lang="en-US" smtClean="0"/>
              <a:t>10/7/2025</a:t>
            </a:fld>
            <a:endParaRPr lang="en-US" dirty="0"/>
          </a:p>
        </p:txBody>
      </p:sp>
      <p:sp>
        <p:nvSpPr>
          <p:cNvPr id="6" name="Footer Placeholder 5">
            <a:extLst>
              <a:ext uri="{FF2B5EF4-FFF2-40B4-BE49-F238E27FC236}">
                <a16:creationId xmlns:a16="http://schemas.microsoft.com/office/drawing/2014/main" id="{74EE8B46-DFF4-4280-AF19-5186FD8202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A1FCEF-8E51-4377-9E79-BF1FE661DB13}"/>
              </a:ext>
            </a:extLst>
          </p:cNvPr>
          <p:cNvSpPr>
            <a:spLocks noGrp="1"/>
          </p:cNvSpPr>
          <p:nvPr>
            <p:ph type="sldNum" sz="quarter" idx="12"/>
          </p:nvPr>
        </p:nvSpPr>
        <p:spPr/>
        <p:txBody>
          <a:bodyPr/>
          <a:lstStyle/>
          <a:p>
            <a:fld id="{BF93955F-62DF-4453-95AE-B3D53C6A08C3}" type="slidenum">
              <a:rPr lang="en-US" smtClean="0"/>
              <a:t>‹#›</a:t>
            </a:fld>
            <a:endParaRPr lang="en-US" dirty="0"/>
          </a:p>
        </p:txBody>
      </p:sp>
    </p:spTree>
    <p:extLst>
      <p:ext uri="{BB962C8B-B14F-4D97-AF65-F5344CB8AC3E}">
        <p14:creationId xmlns:p14="http://schemas.microsoft.com/office/powerpoint/2010/main" val="64501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56B4B-2229-4BB4-9A6C-50DA7A55E4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E408B-35BB-45ED-953B-654771EB5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D8233-7877-46BC-89DE-C8CC98B49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A8053-0CC0-431D-89D4-32225726A932}" type="datetimeFigureOut">
              <a:rPr lang="en-US" smtClean="0"/>
              <a:t>10/7/2025</a:t>
            </a:fld>
            <a:endParaRPr lang="en-US" dirty="0"/>
          </a:p>
        </p:txBody>
      </p:sp>
      <p:sp>
        <p:nvSpPr>
          <p:cNvPr id="5" name="Footer Placeholder 4">
            <a:extLst>
              <a:ext uri="{FF2B5EF4-FFF2-40B4-BE49-F238E27FC236}">
                <a16:creationId xmlns:a16="http://schemas.microsoft.com/office/drawing/2014/main" id="{E0760DDB-A6A3-44DC-B188-9A396D9853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8510B52-2611-43BB-BF6D-D9DAFF947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3955F-62DF-4453-95AE-B3D53C6A08C3}" type="slidenum">
              <a:rPr lang="en-US" smtClean="0"/>
              <a:t>‹#›</a:t>
            </a:fld>
            <a:endParaRPr lang="en-US" dirty="0"/>
          </a:p>
        </p:txBody>
      </p:sp>
    </p:spTree>
    <p:extLst>
      <p:ext uri="{BB962C8B-B14F-4D97-AF65-F5344CB8AC3E}">
        <p14:creationId xmlns:p14="http://schemas.microsoft.com/office/powerpoint/2010/main" val="370963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80048D-945F-22CF-8E6B-B438956C45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0A3DAA-A6CC-3805-F2B1-7936D660D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DEF06-06D2-A855-B1F7-E8154BF074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00763B-39B5-4363-B402-5CFE470A297B}" type="datetimeFigureOut">
              <a:rPr lang="en-US" smtClean="0"/>
              <a:t>10/7/2025</a:t>
            </a:fld>
            <a:endParaRPr lang="en-US" dirty="0"/>
          </a:p>
        </p:txBody>
      </p:sp>
      <p:sp>
        <p:nvSpPr>
          <p:cNvPr id="5" name="Footer Placeholder 4">
            <a:extLst>
              <a:ext uri="{FF2B5EF4-FFF2-40B4-BE49-F238E27FC236}">
                <a16:creationId xmlns:a16="http://schemas.microsoft.com/office/drawing/2014/main" id="{9BFD5BC4-9B5F-2417-4220-59F0AAB254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7EAF73C-6D9F-0CFB-0558-FC8D51214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9C2923-BF92-45FB-876D-9AECE807C0F9}" type="slidenum">
              <a:rPr lang="en-US" smtClean="0"/>
              <a:t>‹#›</a:t>
            </a:fld>
            <a:endParaRPr lang="en-US" dirty="0"/>
          </a:p>
        </p:txBody>
      </p:sp>
    </p:spTree>
    <p:extLst>
      <p:ext uri="{BB962C8B-B14F-4D97-AF65-F5344CB8AC3E}">
        <p14:creationId xmlns:p14="http://schemas.microsoft.com/office/powerpoint/2010/main" val="2096722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tinyurl.com/2s3znp3p"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inyurl.com/2s3znp3p"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hyperlink" Target="https://clipart-library.com/stop-light-images.html"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inyurl.com/2s3znp3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inyurl.com/2s3znp3p"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9.xml.rels><?xml version="1.0" encoding="UTF-8" standalone="yes"?>
<Relationships xmlns="http://schemas.openxmlformats.org/package/2006/relationships"><Relationship Id="rId3" Type="http://schemas.openxmlformats.org/officeDocument/2006/relationships/hyperlink" Target="https://www.naspaa.org/sites/default/files/docs/2024-11/COPRA%20Policy%20Statement%2011.2024.pdf" TargetMode="External"/><Relationship Id="rId2" Type="http://schemas.openxmlformats.org/officeDocument/2006/relationships/hyperlink" Target="https://www.naspaa.org/sites/default/files/docs/2023-08/FINAL-%20Statement%20from%20Standards%20Committee.pdf" TargetMode="External"/><Relationship Id="rId1" Type="http://schemas.openxmlformats.org/officeDocument/2006/relationships/slideLayout" Target="../slideLayouts/slideLayout2.xml"/><Relationship Id="rId4" Type="http://schemas.openxmlformats.org/officeDocument/2006/relationships/hyperlink" Target="https://www.naspaa.org/sites/default/files/docs/2025-09/Statement%20from%20COPRA%20and%20NASPAA%20Standards%20Committee%20Chairs%2C%20March%206%2C%202025.pdf"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mailto:copra@naspaa.or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www.naspaa.org/sites/default/files/docs/2024-11/COPRA%20Policy%20Statement%2011.2024.pdf" TargetMode="External"/><Relationship Id="rId3" Type="http://schemas.openxmlformats.org/officeDocument/2006/relationships/diagramLayout" Target="../diagrams/layout26.xml"/><Relationship Id="rId7" Type="http://schemas.openxmlformats.org/officeDocument/2006/relationships/hyperlink" Target="https://www.naspaa.org/sites/default/files/docs/2023-08/FINAL-%20Statement%20from%20Standards%20Committee.pdf" TargetMode="Externa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hyperlink" Target="https://www.naspaa.org/sites/default/files/docs/2025-09/Statement%20from%20COPRA%20and%20NASPAA%20Standards%20Committee%20Chairs%2C%20March%206%2C%202025.pdf" TargetMode="Externa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inyurl.com/2s3znp3p" TargetMode="Externa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hyperlink" Target="https://www.naspaa.org/sites/default/files/docs/2024-10/ODU_Assessment%20Plan.pdf" TargetMode="Externa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inyurl.com/2s3znp3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inyurl.com/2s3znp3p"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svg"/><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ed pencils inside a pencil holder which is on top of a wood table">
            <a:extLst>
              <a:ext uri="{FF2B5EF4-FFF2-40B4-BE49-F238E27FC236}">
                <a16:creationId xmlns:a16="http://schemas.microsoft.com/office/drawing/2014/main" id="{0E1E3561-FD60-D9A7-61AC-CC8A6315507A}"/>
              </a:ext>
            </a:extLst>
          </p:cNvPr>
          <p:cNvPicPr>
            <a:picLocks noChangeAspect="1"/>
          </p:cNvPicPr>
          <p:nvPr/>
        </p:nvPicPr>
        <p:blipFill>
          <a:blip r:embed="rId3">
            <a:alphaModFix amt="60000"/>
            <a:extLst>
              <a:ext uri="{BEBA8EAE-BF5A-486C-A8C5-ECC9F3942E4B}">
                <a14:imgProps xmlns:a14="http://schemas.microsoft.com/office/drawing/2010/main">
                  <a14:imgLayer r:embed="rId4">
                    <a14:imgEffect>
                      <a14:colorTemperature colorTemp="4700"/>
                    </a14:imgEffect>
                  </a14:imgLayer>
                </a14:imgProps>
              </a:ext>
            </a:extLst>
          </a:blip>
          <a:srcRect t="15730"/>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53D79DB4-ED0C-DCD1-44EF-4D5B1843CA4C}"/>
              </a:ext>
            </a:extLst>
          </p:cNvPr>
          <p:cNvSpPr>
            <a:spLocks noGrp="1"/>
          </p:cNvSpPr>
          <p:nvPr>
            <p:ph type="ctrTitle"/>
          </p:nvPr>
        </p:nvSpPr>
        <p:spPr>
          <a:xfrm>
            <a:off x="404883" y="329904"/>
            <a:ext cx="7588155" cy="2236264"/>
          </a:xfrm>
        </p:spPr>
        <p:txBody>
          <a:bodyPr>
            <a:normAutofit/>
          </a:bodyPr>
          <a:lstStyle/>
          <a:p>
            <a:r>
              <a:rPr lang="en-US" sz="5400" dirty="0">
                <a:solidFill>
                  <a:srgbClr val="FFFFFF"/>
                </a:solidFill>
                <a:latin typeface="Neue Haas Grotesk Text Pro" panose="020B0504020202020204" pitchFamily="34" charset="0"/>
              </a:rPr>
              <a:t>Welcome to the 2025 Accreditation Institute</a:t>
            </a:r>
          </a:p>
        </p:txBody>
      </p:sp>
      <p:sp>
        <p:nvSpPr>
          <p:cNvPr id="3" name="Subtitle 2">
            <a:extLst>
              <a:ext uri="{FF2B5EF4-FFF2-40B4-BE49-F238E27FC236}">
                <a16:creationId xmlns:a16="http://schemas.microsoft.com/office/drawing/2014/main" id="{4F35CA15-21B1-4598-D2AE-CDEF35C6111E}"/>
              </a:ext>
            </a:extLst>
          </p:cNvPr>
          <p:cNvSpPr>
            <a:spLocks noGrp="1"/>
          </p:cNvSpPr>
          <p:nvPr>
            <p:ph type="subTitle" idx="1"/>
          </p:nvPr>
        </p:nvSpPr>
        <p:spPr>
          <a:xfrm>
            <a:off x="814977" y="3584787"/>
            <a:ext cx="3794077" cy="1414091"/>
          </a:xfrm>
        </p:spPr>
        <p:txBody>
          <a:bodyPr>
            <a:normAutofit/>
          </a:bodyPr>
          <a:lstStyle/>
          <a:p>
            <a:pPr algn="l"/>
            <a:endParaRPr lang="en-US" dirty="0">
              <a:solidFill>
                <a:srgbClr val="FFFFFF"/>
              </a:solidFill>
              <a:latin typeface="Neue Haas Grotesk Text Pro" panose="020B0504020202020204" pitchFamily="34" charset="0"/>
            </a:endParaRPr>
          </a:p>
        </p:txBody>
      </p:sp>
      <p:sp>
        <p:nvSpPr>
          <p:cNvPr id="5" name="Subtitle 2">
            <a:extLst>
              <a:ext uri="{FF2B5EF4-FFF2-40B4-BE49-F238E27FC236}">
                <a16:creationId xmlns:a16="http://schemas.microsoft.com/office/drawing/2014/main" id="{E0790A81-729C-8574-E23B-7568C6057A41}"/>
              </a:ext>
            </a:extLst>
          </p:cNvPr>
          <p:cNvSpPr txBox="1">
            <a:spLocks/>
          </p:cNvSpPr>
          <p:nvPr/>
        </p:nvSpPr>
        <p:spPr>
          <a:xfrm>
            <a:off x="4034971" y="3429000"/>
            <a:ext cx="4029853" cy="14140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FFFF"/>
                </a:solidFill>
                <a:latin typeface="Neue Haas Grotesk Text Pro" panose="020B0504020202020204" pitchFamily="34" charset="0"/>
              </a:rPr>
              <a:t>Agenda &amp; Schedule:</a:t>
            </a:r>
          </a:p>
          <a:p>
            <a:pPr algn="l"/>
            <a:r>
              <a:rPr lang="en-US" sz="2200" dirty="0">
                <a:solidFill>
                  <a:schemeClr val="accent1">
                    <a:lumMod val="40000"/>
                    <a:lumOff val="60000"/>
                  </a:schemeClr>
                </a:solidFill>
                <a:latin typeface="Neue Haas Grotesk Text Pro" panose="020B0504020202020204" pitchFamily="34" charset="0"/>
                <a:hlinkClick r:id="rId5">
                  <a:extLst>
                    <a:ext uri="{A12FA001-AC4F-418D-AE19-62706E023703}">
                      <ahyp:hlinkClr xmlns:ahyp="http://schemas.microsoft.com/office/drawing/2018/hyperlinkcolor" val="tx"/>
                    </a:ext>
                  </a:extLst>
                </a:hlinkClick>
              </a:rPr>
              <a:t>https://tinyurl.com/2s3znp3p</a:t>
            </a:r>
            <a:endParaRPr lang="en-US" sz="2200" dirty="0">
              <a:solidFill>
                <a:schemeClr val="accent1">
                  <a:lumMod val="40000"/>
                  <a:lumOff val="60000"/>
                </a:schemeClr>
              </a:solidFill>
              <a:latin typeface="Neue Haas Grotesk Text Pro" panose="020B0504020202020204" pitchFamily="34" charset="0"/>
            </a:endParaRPr>
          </a:p>
          <a:p>
            <a:pPr algn="l"/>
            <a:r>
              <a:rPr lang="en-US" sz="2200" dirty="0">
                <a:solidFill>
                  <a:srgbClr val="FFFFFF"/>
                </a:solidFill>
                <a:latin typeface="Neue Haas Grotesk Text Pro" panose="020B0504020202020204" pitchFamily="34" charset="0"/>
              </a:rPr>
              <a:t>or scan the QR code</a:t>
            </a:r>
          </a:p>
        </p:txBody>
      </p:sp>
      <p:pic>
        <p:nvPicPr>
          <p:cNvPr id="7" name="Picture 6" descr="A qr code on a white background&#10;&#10;AI-generated content may be incorrect.">
            <a:extLst>
              <a:ext uri="{FF2B5EF4-FFF2-40B4-BE49-F238E27FC236}">
                <a16:creationId xmlns:a16="http://schemas.microsoft.com/office/drawing/2014/main" id="{D261F59B-7CD2-7C78-B353-3E242DB6D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7431" y="4189789"/>
            <a:ext cx="1488235" cy="1488235"/>
          </a:xfrm>
          <a:prstGeom prst="rect">
            <a:avLst/>
          </a:prstGeom>
        </p:spPr>
      </p:pic>
    </p:spTree>
    <p:extLst>
      <p:ext uri="{BB962C8B-B14F-4D97-AF65-F5344CB8AC3E}">
        <p14:creationId xmlns:p14="http://schemas.microsoft.com/office/powerpoint/2010/main" val="3621798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7E3C6-E968-28AC-4798-906587999109}"/>
              </a:ext>
            </a:extLst>
          </p:cNvPr>
          <p:cNvSpPr>
            <a:spLocks noGrp="1"/>
          </p:cNvSpPr>
          <p:nvPr>
            <p:ph type="title"/>
          </p:nvPr>
        </p:nvSpPr>
        <p:spPr>
          <a:xfrm>
            <a:off x="640080" y="325369"/>
            <a:ext cx="4368602" cy="1956841"/>
          </a:xfrm>
        </p:spPr>
        <p:txBody>
          <a:bodyPr anchor="b">
            <a:normAutofit/>
          </a:bodyPr>
          <a:lstStyle/>
          <a:p>
            <a:r>
              <a:rPr lang="en-US" sz="4000" b="1" dirty="0">
                <a:latin typeface="Neue Haas Grotesk Text Pro" panose="020B0504020202020204" pitchFamily="34" charset="0"/>
              </a:rPr>
              <a:t>Breakfast Sponsor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1D3261"/>
          </a:solidFill>
          <a:ln w="44450" cap="rnd">
            <a:solidFill>
              <a:srgbClr val="1D3261"/>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red text with white text&#10;&#10;AI-generated content may be incorrect.">
            <a:extLst>
              <a:ext uri="{FF2B5EF4-FFF2-40B4-BE49-F238E27FC236}">
                <a16:creationId xmlns:a16="http://schemas.microsoft.com/office/drawing/2014/main" id="{B5DE8F85-D14A-C83B-22AD-2D5CCCBC1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010" y="2903984"/>
            <a:ext cx="4243387" cy="3278980"/>
          </a:xfrm>
        </p:spPr>
      </p:pic>
      <p:sp>
        <p:nvSpPr>
          <p:cNvPr id="8" name="Rectangle 7">
            <a:extLst>
              <a:ext uri="{FF2B5EF4-FFF2-40B4-BE49-F238E27FC236}">
                <a16:creationId xmlns:a16="http://schemas.microsoft.com/office/drawing/2014/main" id="{571E7495-1FF8-873D-8871-E0D4238BB1A9}"/>
              </a:ext>
            </a:extLst>
          </p:cNvPr>
          <p:cNvSpPr/>
          <p:nvPr/>
        </p:nvSpPr>
        <p:spPr>
          <a:xfrm>
            <a:off x="5275842" y="1619182"/>
            <a:ext cx="6465491" cy="1809818"/>
          </a:xfrm>
          <a:prstGeom prst="rect">
            <a:avLst/>
          </a:prstGeom>
          <a:noFill/>
        </p:spPr>
        <p:txBody>
          <a:bodyPr wrap="none" lIns="91440" tIns="45720" rIns="91440" bIns="45720">
            <a:prstTxWarp prst="textArchUp">
              <a:avLst>
                <a:gd name="adj" fmla="val 10752564"/>
              </a:avLst>
            </a:prstTxWarp>
            <a:spAutoFit/>
          </a:bodyPr>
          <a:lstStyle/>
          <a:p>
            <a:pPr algn="ctr"/>
            <a:r>
              <a:rPr lang="en-US" sz="5400" b="1" cap="none" spc="0" dirty="0">
                <a:ln w="12700">
                  <a:solidFill>
                    <a:srgbClr val="1D3261"/>
                  </a:solidFill>
                  <a:prstDash val="solid"/>
                </a:ln>
                <a:solidFill>
                  <a:srgbClr val="1D3261"/>
                </a:solidFill>
                <a:effectLst>
                  <a:outerShdw dist="38100" dir="2640000" algn="bl" rotWithShape="0">
                    <a:schemeClr val="accent1"/>
                  </a:outerShdw>
                </a:effectLst>
              </a:rPr>
              <a:t>Accreditation Institute</a:t>
            </a:r>
          </a:p>
          <a:p>
            <a:pPr algn="ctr"/>
            <a:r>
              <a:rPr lang="en-US" sz="5400" b="1" dirty="0">
                <a:ln w="12700">
                  <a:solidFill>
                    <a:srgbClr val="1D3261"/>
                  </a:solidFill>
                  <a:prstDash val="solid"/>
                </a:ln>
                <a:solidFill>
                  <a:srgbClr val="1D3261"/>
                </a:solidFill>
                <a:effectLst>
                  <a:outerShdw dist="38100" dir="2640000" algn="bl" rotWithShape="0">
                    <a:schemeClr val="accent1"/>
                  </a:outerShdw>
                </a:effectLst>
              </a:rPr>
              <a:t>Sponsor</a:t>
            </a:r>
            <a:endParaRPr lang="en-US" sz="5400" b="1" cap="none" spc="0" dirty="0">
              <a:ln w="12700">
                <a:solidFill>
                  <a:srgbClr val="1D3261"/>
                </a:solidFill>
                <a:prstDash val="solid"/>
              </a:ln>
              <a:solidFill>
                <a:srgbClr val="1D3261"/>
              </a:solidFill>
              <a:effectLst>
                <a:outerShdw dist="38100" dir="2640000" algn="bl" rotWithShape="0">
                  <a:schemeClr val="accent1"/>
                </a:outerShdw>
              </a:effectLst>
            </a:endParaRPr>
          </a:p>
        </p:txBody>
      </p:sp>
      <p:pic>
        <p:nvPicPr>
          <p:cNvPr id="4" name="Picture 3" descr="A green and black logo&#10;&#10;AI-generated content may be incorrect.">
            <a:extLst>
              <a:ext uri="{FF2B5EF4-FFF2-40B4-BE49-F238E27FC236}">
                <a16:creationId xmlns:a16="http://schemas.microsoft.com/office/drawing/2014/main" id="{F3BA59F2-5287-0A58-4ED3-C2AEAA0A0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15" y="2270004"/>
            <a:ext cx="7850747" cy="3070513"/>
          </a:xfrm>
          <a:prstGeom prst="rect">
            <a:avLst/>
          </a:prstGeom>
        </p:spPr>
      </p:pic>
    </p:spTree>
    <p:extLst>
      <p:ext uri="{BB962C8B-B14F-4D97-AF65-F5344CB8AC3E}">
        <p14:creationId xmlns:p14="http://schemas.microsoft.com/office/powerpoint/2010/main" val="339366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FCDFE4-5A1C-C5F6-5366-42FD751A2B9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29DDD3B-F39A-F260-E57C-740F1DFFC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70193F-C027-7C1F-CFE1-6146289B72B4}"/>
              </a:ext>
            </a:extLst>
          </p:cNvPr>
          <p:cNvSpPr>
            <a:spLocks noGrp="1"/>
          </p:cNvSpPr>
          <p:nvPr>
            <p:ph type="title"/>
          </p:nvPr>
        </p:nvSpPr>
        <p:spPr>
          <a:xfrm>
            <a:off x="640080" y="325369"/>
            <a:ext cx="3999653" cy="1956841"/>
          </a:xfrm>
        </p:spPr>
        <p:txBody>
          <a:bodyPr anchor="b">
            <a:normAutofit/>
          </a:bodyPr>
          <a:lstStyle/>
          <a:p>
            <a:r>
              <a:rPr lang="en-US" sz="4000" b="1" dirty="0">
                <a:latin typeface="Neue Haas Grotesk Text Pro" panose="020B0504020202020204" pitchFamily="34" charset="0"/>
              </a:rPr>
              <a:t>Lunch Sponsors</a:t>
            </a:r>
          </a:p>
        </p:txBody>
      </p:sp>
      <p:sp>
        <p:nvSpPr>
          <p:cNvPr id="14" name="sketchy line">
            <a:extLst>
              <a:ext uri="{FF2B5EF4-FFF2-40B4-BE49-F238E27FC236}">
                <a16:creationId xmlns:a16="http://schemas.microsoft.com/office/drawing/2014/main" id="{81C66095-19D8-9867-5A13-21E92E82C0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1D3261"/>
          </a:solidFill>
          <a:ln w="44450" cap="rnd">
            <a:solidFill>
              <a:srgbClr val="1D3261"/>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up of a logo&#10;&#10;AI-generated content may be incorrect.">
            <a:extLst>
              <a:ext uri="{FF2B5EF4-FFF2-40B4-BE49-F238E27FC236}">
                <a16:creationId xmlns:a16="http://schemas.microsoft.com/office/drawing/2014/main" id="{5ECEB804-9F33-FE33-DBBE-65E3C6E68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85" y="2910066"/>
            <a:ext cx="6387451" cy="1959894"/>
          </a:xfrm>
          <a:prstGeom prst="rect">
            <a:avLst/>
          </a:prstGeom>
        </p:spPr>
      </p:pic>
      <p:pic>
        <p:nvPicPr>
          <p:cNvPr id="13" name="Content Placeholder 12" descr="A close up of a logo&#10;&#10;AI-generated content may be incorrect.">
            <a:extLst>
              <a:ext uri="{FF2B5EF4-FFF2-40B4-BE49-F238E27FC236}">
                <a16:creationId xmlns:a16="http://schemas.microsoft.com/office/drawing/2014/main" id="{529CA0B0-B630-47A0-6148-CDCF12827B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5174744"/>
            <a:ext cx="5169749" cy="773514"/>
          </a:xfrm>
        </p:spPr>
      </p:pic>
      <p:sp>
        <p:nvSpPr>
          <p:cNvPr id="16" name="Rectangle 15">
            <a:extLst>
              <a:ext uri="{FF2B5EF4-FFF2-40B4-BE49-F238E27FC236}">
                <a16:creationId xmlns:a16="http://schemas.microsoft.com/office/drawing/2014/main" id="{58531D39-9A01-0EC5-33EB-9FA3E23511E4}"/>
              </a:ext>
            </a:extLst>
          </p:cNvPr>
          <p:cNvSpPr/>
          <p:nvPr/>
        </p:nvSpPr>
        <p:spPr>
          <a:xfrm>
            <a:off x="5418668" y="1674674"/>
            <a:ext cx="6465491" cy="1809818"/>
          </a:xfrm>
          <a:prstGeom prst="rect">
            <a:avLst/>
          </a:prstGeom>
          <a:noFill/>
        </p:spPr>
        <p:txBody>
          <a:bodyPr wrap="none" lIns="91440" tIns="45720" rIns="91440" bIns="45720">
            <a:prstTxWarp prst="textArchUp">
              <a:avLst>
                <a:gd name="adj" fmla="val 10752564"/>
              </a:avLst>
            </a:prstTxWarp>
            <a:spAutoFit/>
          </a:bodyPr>
          <a:lstStyle/>
          <a:p>
            <a:pPr algn="ctr"/>
            <a:r>
              <a:rPr lang="en-US" sz="5400" b="1" cap="none" spc="0" dirty="0">
                <a:ln w="12700">
                  <a:solidFill>
                    <a:srgbClr val="1D3261"/>
                  </a:solidFill>
                  <a:prstDash val="solid"/>
                </a:ln>
                <a:solidFill>
                  <a:srgbClr val="1D3261"/>
                </a:solidFill>
                <a:effectLst>
                  <a:outerShdw dist="38100" dir="2640000" algn="bl" rotWithShape="0">
                    <a:schemeClr val="accent1"/>
                  </a:outerShdw>
                </a:effectLst>
              </a:rPr>
              <a:t>Accreditation Institute</a:t>
            </a:r>
          </a:p>
          <a:p>
            <a:pPr algn="ctr"/>
            <a:r>
              <a:rPr lang="en-US" sz="5400" b="1" dirty="0">
                <a:ln w="12700">
                  <a:solidFill>
                    <a:srgbClr val="1D3261"/>
                  </a:solidFill>
                  <a:prstDash val="solid"/>
                </a:ln>
                <a:solidFill>
                  <a:srgbClr val="1D3261"/>
                </a:solidFill>
                <a:effectLst>
                  <a:outerShdw dist="38100" dir="2640000" algn="bl" rotWithShape="0">
                    <a:schemeClr val="accent1"/>
                  </a:outerShdw>
                </a:effectLst>
              </a:rPr>
              <a:t>Sponsor</a:t>
            </a:r>
            <a:endParaRPr lang="en-US" sz="5400" b="1" cap="none" spc="0" dirty="0">
              <a:ln w="12700">
                <a:solidFill>
                  <a:srgbClr val="1D3261"/>
                </a:solidFill>
                <a:prstDash val="solid"/>
              </a:ln>
              <a:solidFill>
                <a:srgbClr val="1D3261"/>
              </a:solidFill>
              <a:effectLst>
                <a:outerShdw dist="38100" dir="2640000" algn="bl" rotWithShape="0">
                  <a:schemeClr val="accent1"/>
                </a:outerShdw>
              </a:effectLst>
            </a:endParaRPr>
          </a:p>
        </p:txBody>
      </p:sp>
      <p:pic>
        <p:nvPicPr>
          <p:cNvPr id="3" name="Picture 2" descr="A green and black logo&#10;&#10;AI-generated content may be incorrect.">
            <a:extLst>
              <a:ext uri="{FF2B5EF4-FFF2-40B4-BE49-F238E27FC236}">
                <a16:creationId xmlns:a16="http://schemas.microsoft.com/office/drawing/2014/main" id="{9950BD91-26D5-AAA3-CB5C-C64B6C026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484" y="2282210"/>
            <a:ext cx="6423392" cy="2512259"/>
          </a:xfrm>
          <a:prstGeom prst="rect">
            <a:avLst/>
          </a:prstGeom>
        </p:spPr>
      </p:pic>
    </p:spTree>
    <p:extLst>
      <p:ext uri="{BB962C8B-B14F-4D97-AF65-F5344CB8AC3E}">
        <p14:creationId xmlns:p14="http://schemas.microsoft.com/office/powerpoint/2010/main" val="32915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E14E34-5B2A-E6C2-05FA-E9A69685AE1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31E130C-984D-B230-0CE4-AF1BD733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80880C-9FE7-F760-6176-ADB1F96ED8C6}"/>
              </a:ext>
            </a:extLst>
          </p:cNvPr>
          <p:cNvSpPr>
            <a:spLocks noGrp="1"/>
          </p:cNvSpPr>
          <p:nvPr>
            <p:ph type="title"/>
          </p:nvPr>
        </p:nvSpPr>
        <p:spPr>
          <a:xfrm>
            <a:off x="640080" y="325369"/>
            <a:ext cx="3999653" cy="1956841"/>
          </a:xfrm>
        </p:spPr>
        <p:txBody>
          <a:bodyPr anchor="b">
            <a:normAutofit/>
          </a:bodyPr>
          <a:lstStyle/>
          <a:p>
            <a:r>
              <a:rPr lang="en-US" sz="4000" b="1" dirty="0">
                <a:latin typeface="Neue Haas Grotesk Text Pro" panose="020B0504020202020204" pitchFamily="34" charset="0"/>
              </a:rPr>
              <a:t>Break &amp; Beverage Sponsors</a:t>
            </a:r>
          </a:p>
        </p:txBody>
      </p:sp>
      <p:sp>
        <p:nvSpPr>
          <p:cNvPr id="14" name="sketchy line">
            <a:extLst>
              <a:ext uri="{FF2B5EF4-FFF2-40B4-BE49-F238E27FC236}">
                <a16:creationId xmlns:a16="http://schemas.microsoft.com/office/drawing/2014/main" id="{3BFD28A6-CCE7-12E7-1A1E-D4A7A52DB4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1D3261"/>
          </a:solidFill>
          <a:ln w="44450" cap="rnd">
            <a:solidFill>
              <a:srgbClr val="1D3261"/>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C6E967-1AC0-2D83-CC1C-195EFFF7FCF9}"/>
              </a:ext>
            </a:extLst>
          </p:cNvPr>
          <p:cNvSpPr/>
          <p:nvPr/>
        </p:nvSpPr>
        <p:spPr>
          <a:xfrm>
            <a:off x="5418668" y="1674674"/>
            <a:ext cx="6465491" cy="1809818"/>
          </a:xfrm>
          <a:prstGeom prst="rect">
            <a:avLst/>
          </a:prstGeom>
          <a:noFill/>
        </p:spPr>
        <p:txBody>
          <a:bodyPr wrap="none" lIns="91440" tIns="45720" rIns="91440" bIns="45720">
            <a:prstTxWarp prst="textArchUp">
              <a:avLst>
                <a:gd name="adj" fmla="val 10752564"/>
              </a:avLst>
            </a:prstTxWarp>
            <a:spAutoFit/>
          </a:bodyPr>
          <a:lstStyle/>
          <a:p>
            <a:pPr algn="ctr"/>
            <a:r>
              <a:rPr lang="en-US" sz="5400" b="1" cap="none" spc="0" dirty="0">
                <a:ln w="12700">
                  <a:solidFill>
                    <a:srgbClr val="1D3261"/>
                  </a:solidFill>
                  <a:prstDash val="solid"/>
                </a:ln>
                <a:solidFill>
                  <a:srgbClr val="1D3261"/>
                </a:solidFill>
                <a:effectLst>
                  <a:outerShdw dist="38100" dir="2640000" algn="bl" rotWithShape="0">
                    <a:schemeClr val="accent1"/>
                  </a:outerShdw>
                </a:effectLst>
              </a:rPr>
              <a:t>Accreditation Institute</a:t>
            </a:r>
          </a:p>
          <a:p>
            <a:pPr algn="ctr"/>
            <a:r>
              <a:rPr lang="en-US" sz="5400" b="1" dirty="0">
                <a:ln w="12700">
                  <a:solidFill>
                    <a:srgbClr val="1D3261"/>
                  </a:solidFill>
                  <a:prstDash val="solid"/>
                </a:ln>
                <a:solidFill>
                  <a:srgbClr val="1D3261"/>
                </a:solidFill>
                <a:effectLst>
                  <a:outerShdw dist="38100" dir="2640000" algn="bl" rotWithShape="0">
                    <a:schemeClr val="accent1"/>
                  </a:outerShdw>
                </a:effectLst>
              </a:rPr>
              <a:t>Sponsor</a:t>
            </a:r>
            <a:endParaRPr lang="en-US" sz="5400" b="1" cap="none" spc="0" dirty="0">
              <a:ln w="12700">
                <a:solidFill>
                  <a:srgbClr val="1D3261"/>
                </a:solidFill>
                <a:prstDash val="solid"/>
              </a:ln>
              <a:solidFill>
                <a:srgbClr val="1D3261"/>
              </a:solidFill>
              <a:effectLst>
                <a:outerShdw dist="38100" dir="2640000" algn="bl" rotWithShape="0">
                  <a:schemeClr val="accent1"/>
                </a:outerShdw>
              </a:effectLst>
            </a:endParaRPr>
          </a:p>
        </p:txBody>
      </p:sp>
      <p:pic>
        <p:nvPicPr>
          <p:cNvPr id="7" name="Content Placeholder 6" descr="A black background with red text&#10;&#10;AI-generated content may be incorrect.">
            <a:extLst>
              <a:ext uri="{FF2B5EF4-FFF2-40B4-BE49-F238E27FC236}">
                <a16:creationId xmlns:a16="http://schemas.microsoft.com/office/drawing/2014/main" id="{BD3BD878-A5A4-B414-4668-359DB1B2F7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455" y="3850516"/>
            <a:ext cx="2417564" cy="1435176"/>
          </a:xfrm>
        </p:spPr>
      </p:pic>
      <p:pic>
        <p:nvPicPr>
          <p:cNvPr id="18" name="Picture 17" descr="A logo for a school&#10;&#10;AI-generated content may be incorrect.">
            <a:extLst>
              <a:ext uri="{FF2B5EF4-FFF2-40B4-BE49-F238E27FC236}">
                <a16:creationId xmlns:a16="http://schemas.microsoft.com/office/drawing/2014/main" id="{713A24C2-C93B-E02E-F6CC-E1A671635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826" y="3678686"/>
            <a:ext cx="2229151" cy="2229151"/>
          </a:xfrm>
          <a:prstGeom prst="rect">
            <a:avLst/>
          </a:prstGeom>
        </p:spPr>
      </p:pic>
      <p:pic>
        <p:nvPicPr>
          <p:cNvPr id="10" name="Picture 9" descr="A close-up of a logo&#10;&#10;AI-generated content may be incorrect.">
            <a:extLst>
              <a:ext uri="{FF2B5EF4-FFF2-40B4-BE49-F238E27FC236}">
                <a16:creationId xmlns:a16="http://schemas.microsoft.com/office/drawing/2014/main" id="{F738F169-157C-7B1C-AAD5-EC3330FA6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41" y="2801152"/>
            <a:ext cx="5353958" cy="1192004"/>
          </a:xfrm>
          <a:prstGeom prst="rect">
            <a:avLst/>
          </a:prstGeom>
        </p:spPr>
      </p:pic>
      <p:pic>
        <p:nvPicPr>
          <p:cNvPr id="15" name="Picture 14" descr="A close-up of a logo&#10;&#10;AI-generated content may be incorrect.">
            <a:extLst>
              <a:ext uri="{FF2B5EF4-FFF2-40B4-BE49-F238E27FC236}">
                <a16:creationId xmlns:a16="http://schemas.microsoft.com/office/drawing/2014/main" id="{688E7554-5AEA-791B-E19D-BEF947ED8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73" y="5381030"/>
            <a:ext cx="3909676" cy="924839"/>
          </a:xfrm>
          <a:prstGeom prst="rect">
            <a:avLst/>
          </a:prstGeom>
        </p:spPr>
      </p:pic>
      <p:pic>
        <p:nvPicPr>
          <p:cNvPr id="3" name="Picture 2" descr="A green and black logo&#10;&#10;AI-generated content may be incorrect.">
            <a:extLst>
              <a:ext uri="{FF2B5EF4-FFF2-40B4-BE49-F238E27FC236}">
                <a16:creationId xmlns:a16="http://schemas.microsoft.com/office/drawing/2014/main" id="{628D3037-B0B8-D712-CA4C-D78FCD708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719" y="2282210"/>
            <a:ext cx="6465491" cy="2528725"/>
          </a:xfrm>
          <a:prstGeom prst="rect">
            <a:avLst/>
          </a:prstGeom>
        </p:spPr>
      </p:pic>
    </p:spTree>
    <p:extLst>
      <p:ext uri="{BB962C8B-B14F-4D97-AF65-F5344CB8AC3E}">
        <p14:creationId xmlns:p14="http://schemas.microsoft.com/office/powerpoint/2010/main" val="2641795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gradFill flip="none" rotWithShape="1">
            <a:gsLst>
              <a:gs pos="0">
                <a:srgbClr val="203864">
                  <a:tint val="66000"/>
                  <a:satMod val="160000"/>
                </a:srgbClr>
              </a:gs>
              <a:gs pos="50000">
                <a:srgbClr val="203864">
                  <a:tint val="44500"/>
                  <a:satMod val="160000"/>
                </a:srgbClr>
              </a:gs>
              <a:gs pos="100000">
                <a:srgbClr val="203864">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5C818-1871-95FE-6FC3-B340DE003DA9}"/>
              </a:ext>
            </a:extLst>
          </p:cNvPr>
          <p:cNvSpPr>
            <a:spLocks noGrp="1"/>
          </p:cNvSpPr>
          <p:nvPr>
            <p:ph type="title"/>
          </p:nvPr>
        </p:nvSpPr>
        <p:spPr>
          <a:xfrm>
            <a:off x="640080" y="2074363"/>
            <a:ext cx="2752354" cy="2709275"/>
          </a:xfrm>
          <a:prstGeom prst="ellipse">
            <a:avLst/>
          </a:prstGeom>
          <a:solidFill>
            <a:srgbClr val="203864"/>
          </a:solidFill>
          <a:ln w="174625" cmpd="thinThick">
            <a:solidFill>
              <a:srgbClr val="203864"/>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Schedule</a:t>
            </a:r>
          </a:p>
        </p:txBody>
      </p:sp>
      <p:graphicFrame>
        <p:nvGraphicFramePr>
          <p:cNvPr id="7" name="Content Placeholder 3">
            <a:extLst>
              <a:ext uri="{FF2B5EF4-FFF2-40B4-BE49-F238E27FC236}">
                <a16:creationId xmlns:a16="http://schemas.microsoft.com/office/drawing/2014/main" id="{E32937E9-8D60-3317-E4A8-73B48057AC2E}"/>
              </a:ext>
            </a:extLst>
          </p:cNvPr>
          <p:cNvGraphicFramePr>
            <a:graphicFrameLocks/>
          </p:cNvGraphicFramePr>
          <p:nvPr>
            <p:extLst>
              <p:ext uri="{D42A27DB-BD31-4B8C-83A1-F6EECF244321}">
                <p14:modId xmlns:p14="http://schemas.microsoft.com/office/powerpoint/2010/main" val="1217225074"/>
              </p:ext>
            </p:extLst>
          </p:nvPr>
        </p:nvGraphicFramePr>
        <p:xfrm>
          <a:off x="4131697" y="961812"/>
          <a:ext cx="7002005" cy="4930992"/>
        </p:xfrm>
        <a:graphic>
          <a:graphicData uri="http://schemas.openxmlformats.org/drawingml/2006/table">
            <a:tbl>
              <a:tblPr firstRow="1" bandRow="1">
                <a:tableStyleId>{2A488322-F2BA-4B5B-9748-0D474271808F}</a:tableStyleId>
              </a:tblPr>
              <a:tblGrid>
                <a:gridCol w="5471243">
                  <a:extLst>
                    <a:ext uri="{9D8B030D-6E8A-4147-A177-3AD203B41FA5}">
                      <a16:colId xmlns:a16="http://schemas.microsoft.com/office/drawing/2014/main" val="260053806"/>
                    </a:ext>
                  </a:extLst>
                </a:gridCol>
                <a:gridCol w="1530762">
                  <a:extLst>
                    <a:ext uri="{9D8B030D-6E8A-4147-A177-3AD203B41FA5}">
                      <a16:colId xmlns:a16="http://schemas.microsoft.com/office/drawing/2014/main" val="3465019590"/>
                    </a:ext>
                  </a:extLst>
                </a:gridCol>
              </a:tblGrid>
              <a:tr h="351910">
                <a:tc gridSpan="2">
                  <a:txBody>
                    <a:bodyPr/>
                    <a:lstStyle/>
                    <a:p>
                      <a:pPr algn="ctr"/>
                      <a:r>
                        <a:rPr lang="en-US" sz="1600" dirty="0">
                          <a:latin typeface="Neue Haas Grotesk Text Pro" panose="020B0504020202020204" pitchFamily="34" charset="0"/>
                        </a:rPr>
                        <a:t>2025 NASPAA Accreditation Institute</a:t>
                      </a:r>
                    </a:p>
                  </a:txBody>
                  <a:tcPr marL="72132" marR="72132" marT="36066" marB="36066">
                    <a:solidFill>
                      <a:srgbClr val="203864"/>
                    </a:solidFill>
                  </a:tcPr>
                </a:tc>
                <a:tc hMerge="1">
                  <a:txBody>
                    <a:bodyPr/>
                    <a:lstStyle/>
                    <a:p>
                      <a:endParaRPr lang="en-US"/>
                    </a:p>
                  </a:txBody>
                  <a:tcPr/>
                </a:tc>
                <a:extLst>
                  <a:ext uri="{0D108BD9-81ED-4DB2-BD59-A6C34878D82A}">
                    <a16:rowId xmlns:a16="http://schemas.microsoft.com/office/drawing/2014/main" val="833755489"/>
                  </a:ext>
                </a:extLst>
              </a:tr>
              <a:tr h="503962">
                <a:tc>
                  <a:txBody>
                    <a:bodyPr/>
                    <a:lstStyle/>
                    <a:p>
                      <a:r>
                        <a:rPr lang="en-US" sz="1400" b="1" dirty="0">
                          <a:latin typeface="Neue Haas Grotesk Text Pro" panose="020B0504020202020204" pitchFamily="34" charset="0"/>
                        </a:rPr>
                        <a:t>Breakfast and Networking</a:t>
                      </a:r>
                    </a:p>
                    <a:p>
                      <a:r>
                        <a:rPr lang="en-US" sz="1200" dirty="0">
                          <a:latin typeface="Neue Haas Grotesk Text Pro" panose="020B0504020202020204" pitchFamily="34" charset="0"/>
                        </a:rPr>
                        <a:t>Overview of the Site Visit Process</a:t>
                      </a:r>
                    </a:p>
                  </a:txBody>
                  <a:tcPr marL="72132" marR="72132" marT="36066" marB="36066"/>
                </a:tc>
                <a:tc>
                  <a:txBody>
                    <a:bodyPr/>
                    <a:lstStyle/>
                    <a:p>
                      <a:r>
                        <a:rPr lang="en-US" sz="1200" dirty="0">
                          <a:latin typeface="Neue Haas Grotesk Text Pro" panose="020B0504020202020204" pitchFamily="34" charset="0"/>
                        </a:rPr>
                        <a:t>8:00-9:00am</a:t>
                      </a:r>
                    </a:p>
                  </a:txBody>
                  <a:tcPr marL="72132" marR="72132" marT="36066" marB="36066" anchor="ctr"/>
                </a:tc>
                <a:extLst>
                  <a:ext uri="{0D108BD9-81ED-4DB2-BD59-A6C34878D82A}">
                    <a16:rowId xmlns:a16="http://schemas.microsoft.com/office/drawing/2014/main" val="513968829"/>
                  </a:ext>
                </a:extLst>
              </a:tr>
              <a:tr h="868887">
                <a:tc>
                  <a:txBody>
                    <a:bodyPr/>
                    <a:lstStyle/>
                    <a:p>
                      <a:r>
                        <a:rPr lang="en-US" sz="1400" b="1" dirty="0">
                          <a:latin typeface="Neue Haas Grotesk Text Pro" panose="020B0504020202020204" pitchFamily="34" charset="0"/>
                        </a:rPr>
                        <a:t>Session 1</a:t>
                      </a:r>
                    </a:p>
                    <a:p>
                      <a:r>
                        <a:rPr lang="en-US" sz="1200" dirty="0">
                          <a:latin typeface="Neue Haas Grotesk Text Pro" panose="020B0504020202020204" pitchFamily="34" charset="0"/>
                        </a:rPr>
                        <a:t>Value of Accreditation and Peer Review</a:t>
                      </a:r>
                    </a:p>
                    <a:p>
                      <a:r>
                        <a:rPr lang="en-US" sz="1200" dirty="0">
                          <a:latin typeface="Neue Haas Grotesk Text Pro" panose="020B0504020202020204" pitchFamily="34" charset="0"/>
                        </a:rPr>
                        <a:t>Preconditions and Eligibility</a:t>
                      </a:r>
                    </a:p>
                    <a:p>
                      <a:r>
                        <a:rPr lang="en-US" sz="1200" dirty="0">
                          <a:latin typeface="Neue Haas Grotesk Text Pro" panose="020B0504020202020204" pitchFamily="34" charset="0"/>
                        </a:rPr>
                        <a:t>Accreditation Process and Timeline</a:t>
                      </a:r>
                    </a:p>
                  </a:txBody>
                  <a:tcPr marL="72132" marR="72132" marT="36066" marB="36066"/>
                </a:tc>
                <a:tc>
                  <a:txBody>
                    <a:bodyPr/>
                    <a:lstStyle/>
                    <a:p>
                      <a:r>
                        <a:rPr lang="en-US" sz="1200" dirty="0">
                          <a:latin typeface="Neue Haas Grotesk Text Pro" panose="020B0504020202020204" pitchFamily="34" charset="0"/>
                        </a:rPr>
                        <a:t>9:20-10:30am</a:t>
                      </a:r>
                    </a:p>
                  </a:txBody>
                  <a:tcPr marL="72132" marR="72132" marT="36066" marB="36066" anchor="ctr"/>
                </a:tc>
                <a:extLst>
                  <a:ext uri="{0D108BD9-81ED-4DB2-BD59-A6C34878D82A}">
                    <a16:rowId xmlns:a16="http://schemas.microsoft.com/office/drawing/2014/main" val="256071577"/>
                  </a:ext>
                </a:extLst>
              </a:tr>
              <a:tr h="503962">
                <a:tc>
                  <a:txBody>
                    <a:bodyPr/>
                    <a:lstStyle/>
                    <a:p>
                      <a:r>
                        <a:rPr lang="en-US" sz="1400" b="1" dirty="0">
                          <a:latin typeface="Neue Haas Grotesk Text Pro" panose="020B0504020202020204" pitchFamily="34" charset="0"/>
                        </a:rPr>
                        <a:t>Session 2</a:t>
                      </a:r>
                    </a:p>
                    <a:p>
                      <a:r>
                        <a:rPr lang="en-US" sz="1200" dirty="0">
                          <a:latin typeface="Neue Haas Grotesk Text Pro" panose="020B0504020202020204" pitchFamily="34" charset="0"/>
                        </a:rPr>
                        <a:t>Standard 1: Managing the Program Strategically</a:t>
                      </a:r>
                    </a:p>
                  </a:txBody>
                  <a:tcPr marL="72132" marR="72132" marT="36066" marB="36066"/>
                </a:tc>
                <a:tc>
                  <a:txBody>
                    <a:bodyPr/>
                    <a:lstStyle/>
                    <a:p>
                      <a:r>
                        <a:rPr lang="en-US" sz="1200" dirty="0">
                          <a:latin typeface="Neue Haas Grotesk Text Pro" panose="020B0504020202020204" pitchFamily="34" charset="0"/>
                        </a:rPr>
                        <a:t>10:45-12:00noon</a:t>
                      </a:r>
                    </a:p>
                  </a:txBody>
                  <a:tcPr marL="72132" marR="72132" marT="36066" marB="36066" anchor="ctr"/>
                </a:tc>
                <a:extLst>
                  <a:ext uri="{0D108BD9-81ED-4DB2-BD59-A6C34878D82A}">
                    <a16:rowId xmlns:a16="http://schemas.microsoft.com/office/drawing/2014/main" val="2279940963"/>
                  </a:ext>
                </a:extLst>
              </a:tr>
              <a:tr h="321499">
                <a:tc>
                  <a:txBody>
                    <a:bodyPr/>
                    <a:lstStyle/>
                    <a:p>
                      <a:r>
                        <a:rPr lang="en-US" sz="1400" b="1" dirty="0">
                          <a:latin typeface="Neue Haas Grotesk Text Pro" panose="020B0504020202020204" pitchFamily="34" charset="0"/>
                        </a:rPr>
                        <a:t>Lunch</a:t>
                      </a:r>
                    </a:p>
                  </a:txBody>
                  <a:tcPr marL="72132" marR="72132" marT="36066" marB="36066" anchor="ctr"/>
                </a:tc>
                <a:tc>
                  <a:txBody>
                    <a:bodyPr/>
                    <a:lstStyle/>
                    <a:p>
                      <a:r>
                        <a:rPr lang="en-US" sz="1200" dirty="0">
                          <a:latin typeface="Neue Haas Grotesk Text Pro" panose="020B0504020202020204" pitchFamily="34" charset="0"/>
                        </a:rPr>
                        <a:t>12:00-1:00pm</a:t>
                      </a:r>
                    </a:p>
                  </a:txBody>
                  <a:tcPr marL="72132" marR="72132" marT="36066" marB="36066" anchor="ctr"/>
                </a:tc>
                <a:extLst>
                  <a:ext uri="{0D108BD9-81ED-4DB2-BD59-A6C34878D82A}">
                    <a16:rowId xmlns:a16="http://schemas.microsoft.com/office/drawing/2014/main" val="3465703204"/>
                  </a:ext>
                </a:extLst>
              </a:tr>
              <a:tr h="868887">
                <a:tc>
                  <a:txBody>
                    <a:bodyPr/>
                    <a:lstStyle/>
                    <a:p>
                      <a:r>
                        <a:rPr lang="en-US" sz="1400" b="1" dirty="0">
                          <a:latin typeface="Neue Haas Grotesk Text Pro" panose="020B0504020202020204" pitchFamily="34" charset="0"/>
                        </a:rPr>
                        <a:t>Session 3</a:t>
                      </a:r>
                    </a:p>
                    <a:p>
                      <a:r>
                        <a:rPr lang="en-US" sz="1200" dirty="0">
                          <a:latin typeface="Neue Haas Grotesk Text Pro" panose="020B0504020202020204" pitchFamily="34" charset="0"/>
                        </a:rPr>
                        <a:t>Standard 2: Matching Governance with the Mission</a:t>
                      </a:r>
                    </a:p>
                    <a:p>
                      <a:r>
                        <a:rPr lang="en-US" sz="1200" dirty="0">
                          <a:latin typeface="Neue Haas Grotesk Text Pro" panose="020B0504020202020204" pitchFamily="34" charset="0"/>
                        </a:rPr>
                        <a:t>Standard 3: Matching Operations with the Mission: Faculty Performance</a:t>
                      </a:r>
                    </a:p>
                    <a:p>
                      <a:r>
                        <a:rPr lang="en-US" sz="1200" dirty="0">
                          <a:latin typeface="Neue Haas Grotesk Text Pro" panose="020B0504020202020204" pitchFamily="34" charset="0"/>
                        </a:rPr>
                        <a:t>Standard 4: Matching Operations with the Mission: Serving Students</a:t>
                      </a:r>
                    </a:p>
                  </a:txBody>
                  <a:tcPr marL="72132" marR="72132" marT="36066" marB="36066"/>
                </a:tc>
                <a:tc>
                  <a:txBody>
                    <a:bodyPr/>
                    <a:lstStyle/>
                    <a:p>
                      <a:r>
                        <a:rPr lang="en-US" sz="1200" dirty="0">
                          <a:latin typeface="Neue Haas Grotesk Text Pro" panose="020B0504020202020204" pitchFamily="34" charset="0"/>
                        </a:rPr>
                        <a:t>1:00-2:30pm</a:t>
                      </a:r>
                    </a:p>
                  </a:txBody>
                  <a:tcPr marL="72132" marR="72132" marT="36066" marB="36066" anchor="ctr"/>
                </a:tc>
                <a:extLst>
                  <a:ext uri="{0D108BD9-81ED-4DB2-BD59-A6C34878D82A}">
                    <a16:rowId xmlns:a16="http://schemas.microsoft.com/office/drawing/2014/main" val="677042306"/>
                  </a:ext>
                </a:extLst>
              </a:tr>
              <a:tr h="503962">
                <a:tc>
                  <a:txBody>
                    <a:bodyPr/>
                    <a:lstStyle/>
                    <a:p>
                      <a:r>
                        <a:rPr lang="en-US" sz="1400" b="1" dirty="0">
                          <a:latin typeface="Neue Haas Grotesk Text Pro" panose="020B0504020202020204" pitchFamily="34" charset="0"/>
                        </a:rPr>
                        <a:t>Session 4</a:t>
                      </a:r>
                    </a:p>
                    <a:p>
                      <a:r>
                        <a:rPr lang="en-US" sz="1200" dirty="0">
                          <a:latin typeface="Neue Haas Grotesk Text Pro" panose="020B0504020202020204" pitchFamily="34" charset="0"/>
                        </a:rPr>
                        <a:t>Standard 5: Matching Operations with Mission: Student Learning</a:t>
                      </a:r>
                    </a:p>
                  </a:txBody>
                  <a:tcPr marL="72132" marR="72132" marT="36066" marB="36066"/>
                </a:tc>
                <a:tc>
                  <a:txBody>
                    <a:bodyPr/>
                    <a:lstStyle/>
                    <a:p>
                      <a:r>
                        <a:rPr lang="en-US" sz="1200" dirty="0">
                          <a:latin typeface="Neue Haas Grotesk Text Pro" panose="020B0504020202020204" pitchFamily="34" charset="0"/>
                        </a:rPr>
                        <a:t>2:45-4:15pm</a:t>
                      </a:r>
                    </a:p>
                  </a:txBody>
                  <a:tcPr marL="72132" marR="72132" marT="36066" marB="36066" anchor="ctr"/>
                </a:tc>
                <a:extLst>
                  <a:ext uri="{0D108BD9-81ED-4DB2-BD59-A6C34878D82A}">
                    <a16:rowId xmlns:a16="http://schemas.microsoft.com/office/drawing/2014/main" val="1401857176"/>
                  </a:ext>
                </a:extLst>
              </a:tr>
              <a:tr h="686424">
                <a:tc>
                  <a:txBody>
                    <a:bodyPr/>
                    <a:lstStyle/>
                    <a:p>
                      <a:r>
                        <a:rPr lang="en-US" sz="1400" b="1" dirty="0">
                          <a:latin typeface="Neue Haas Grotesk Text Pro" panose="020B0504020202020204" pitchFamily="34" charset="0"/>
                        </a:rPr>
                        <a:t>Session 5:</a:t>
                      </a:r>
                    </a:p>
                    <a:p>
                      <a:r>
                        <a:rPr lang="en-US" sz="1200" dirty="0">
                          <a:latin typeface="Neue Haas Grotesk Text Pro" panose="020B0504020202020204" pitchFamily="34" charset="0"/>
                        </a:rPr>
                        <a:t>Standard 6: Matching Resources with the Mission: Resource Adequacy</a:t>
                      </a:r>
                    </a:p>
                    <a:p>
                      <a:r>
                        <a:rPr lang="en-US" sz="1200" dirty="0">
                          <a:latin typeface="Neue Haas Grotesk Text Pro" panose="020B0504020202020204" pitchFamily="34" charset="0"/>
                        </a:rPr>
                        <a:t>Standard 7: Matching Communications with the Mission</a:t>
                      </a:r>
                    </a:p>
                  </a:txBody>
                  <a:tcPr marL="72132" marR="72132" marT="36066" marB="36066"/>
                </a:tc>
                <a:tc>
                  <a:txBody>
                    <a:bodyPr/>
                    <a:lstStyle/>
                    <a:p>
                      <a:r>
                        <a:rPr lang="en-US" sz="1200" dirty="0">
                          <a:latin typeface="Neue Haas Grotesk Text Pro" panose="020B0504020202020204" pitchFamily="34" charset="0"/>
                        </a:rPr>
                        <a:t>4:30-5:00pm</a:t>
                      </a:r>
                    </a:p>
                  </a:txBody>
                  <a:tcPr marL="72132" marR="72132" marT="36066" marB="36066" anchor="ctr"/>
                </a:tc>
                <a:extLst>
                  <a:ext uri="{0D108BD9-81ED-4DB2-BD59-A6C34878D82A}">
                    <a16:rowId xmlns:a16="http://schemas.microsoft.com/office/drawing/2014/main" val="3225707052"/>
                  </a:ext>
                </a:extLst>
              </a:tr>
              <a:tr h="321499">
                <a:tc>
                  <a:txBody>
                    <a:bodyPr/>
                    <a:lstStyle/>
                    <a:p>
                      <a:r>
                        <a:rPr lang="en-US" sz="1400" b="1" dirty="0">
                          <a:latin typeface="Neue Haas Grotesk Text Pro" panose="020B0504020202020204" pitchFamily="34" charset="0"/>
                        </a:rPr>
                        <a:t>Wrap-Up and Final Thoughts</a:t>
                      </a:r>
                    </a:p>
                  </a:txBody>
                  <a:tcPr marL="72132" marR="72132" marT="36066" marB="36066"/>
                </a:tc>
                <a:tc>
                  <a:txBody>
                    <a:bodyPr/>
                    <a:lstStyle/>
                    <a:p>
                      <a:r>
                        <a:rPr lang="en-US" sz="1200" dirty="0">
                          <a:latin typeface="Neue Haas Grotesk Text Pro" panose="020B0504020202020204" pitchFamily="34" charset="0"/>
                        </a:rPr>
                        <a:t>5:00-5:30pm</a:t>
                      </a:r>
                    </a:p>
                  </a:txBody>
                  <a:tcPr marL="72132" marR="72132" marT="36066" marB="36066" anchor="ctr"/>
                </a:tc>
                <a:extLst>
                  <a:ext uri="{0D108BD9-81ED-4DB2-BD59-A6C34878D82A}">
                    <a16:rowId xmlns:a16="http://schemas.microsoft.com/office/drawing/2014/main" val="1131305294"/>
                  </a:ext>
                </a:extLst>
              </a:tr>
            </a:tbl>
          </a:graphicData>
        </a:graphic>
      </p:graphicFrame>
    </p:spTree>
    <p:extLst>
      <p:ext uri="{BB962C8B-B14F-4D97-AF65-F5344CB8AC3E}">
        <p14:creationId xmlns:p14="http://schemas.microsoft.com/office/powerpoint/2010/main" val="354745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67FD57-2AF2-0697-F775-66F23C481574}"/>
              </a:ext>
            </a:extLst>
          </p:cNvPr>
          <p:cNvPicPr>
            <a:picLocks noGrp="1" noChangeAspect="1"/>
          </p:cNvPicPr>
          <p:nvPr>
            <p:ph idx="1"/>
          </p:nvPr>
        </p:nvPicPr>
        <p:blipFill>
          <a:blip r:embed="rId2"/>
          <a:srcRect b="1747"/>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5311858"/>
            <a:ext cx="12192000" cy="74483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493A81-6F20-BA7D-4D95-3B98A4E15E6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latin typeface="Neue Haas Grotesk Text Pro" panose="020B0504020202020204" pitchFamily="34" charset="0"/>
              </a:rPr>
              <a:t>Where is Your Program Located?</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Star with solid fill">
            <a:extLst>
              <a:ext uri="{FF2B5EF4-FFF2-40B4-BE49-F238E27FC236}">
                <a16:creationId xmlns:a16="http://schemas.microsoft.com/office/drawing/2014/main" id="{2AD1019A-2C11-41E8-9117-AFCB29293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419" y="5301462"/>
            <a:ext cx="765628" cy="765628"/>
          </a:xfrm>
          <a:prstGeom prst="rect">
            <a:avLst/>
          </a:prstGeom>
        </p:spPr>
      </p:pic>
      <p:pic>
        <p:nvPicPr>
          <p:cNvPr id="9" name="Graphic 8" descr="Star with solid fill">
            <a:extLst>
              <a:ext uri="{FF2B5EF4-FFF2-40B4-BE49-F238E27FC236}">
                <a16:creationId xmlns:a16="http://schemas.microsoft.com/office/drawing/2014/main" id="{49632AFD-1D72-E731-1844-A1C95C0DAA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4953" y="5291066"/>
            <a:ext cx="765628" cy="765628"/>
          </a:xfrm>
          <a:prstGeom prst="rect">
            <a:avLst/>
          </a:prstGeom>
        </p:spPr>
      </p:pic>
    </p:spTree>
    <p:extLst>
      <p:ext uri="{BB962C8B-B14F-4D97-AF65-F5344CB8AC3E}">
        <p14:creationId xmlns:p14="http://schemas.microsoft.com/office/powerpoint/2010/main" val="80223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24346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94F852F-E472-3FFE-E85F-D27A45082015}"/>
              </a:ext>
            </a:extLst>
          </p:cNvPr>
          <p:cNvSpPr>
            <a:spLocks noGrp="1"/>
          </p:cNvSpPr>
          <p:nvPr>
            <p:ph type="title"/>
          </p:nvPr>
        </p:nvSpPr>
        <p:spPr>
          <a:xfrm>
            <a:off x="709684" y="1562100"/>
            <a:ext cx="3795642" cy="3733800"/>
          </a:xfrm>
        </p:spPr>
        <p:txBody>
          <a:bodyPr>
            <a:normAutofit/>
          </a:bodyPr>
          <a:lstStyle/>
          <a:p>
            <a:pPr algn="ctr"/>
            <a:r>
              <a:rPr lang="en-US" b="1" dirty="0">
                <a:solidFill>
                  <a:schemeClr val="tx1">
                    <a:lumMod val="85000"/>
                    <a:lumOff val="15000"/>
                  </a:schemeClr>
                </a:solidFill>
                <a:latin typeface="Neue Haas Grotesk Text Pro" panose="020B0504020202020204" pitchFamily="34" charset="0"/>
              </a:rPr>
              <a:t>Who is here? </a:t>
            </a:r>
          </a:p>
        </p:txBody>
      </p:sp>
      <p:sp>
        <p:nvSpPr>
          <p:cNvPr id="3" name="Content Placeholder 2">
            <a:extLst>
              <a:ext uri="{FF2B5EF4-FFF2-40B4-BE49-F238E27FC236}">
                <a16:creationId xmlns:a16="http://schemas.microsoft.com/office/drawing/2014/main" id="{71832D9F-DBF2-93B8-E3D9-FA4B321FE48C}"/>
              </a:ext>
            </a:extLst>
          </p:cNvPr>
          <p:cNvSpPr>
            <a:spLocks noGrp="1"/>
          </p:cNvSpPr>
          <p:nvPr>
            <p:ph idx="1"/>
          </p:nvPr>
        </p:nvSpPr>
        <p:spPr>
          <a:xfrm>
            <a:off x="5728305" y="670529"/>
            <a:ext cx="5135592" cy="5391150"/>
          </a:xfrm>
        </p:spPr>
        <p:txBody>
          <a:bodyPr anchor="ctr">
            <a:normAutofit/>
          </a:bodyPr>
          <a:lstStyle/>
          <a:p>
            <a:pPr marL="0" indent="0">
              <a:buNone/>
            </a:pPr>
            <a:endParaRPr lang="en-US" sz="2000" dirty="0">
              <a:solidFill>
                <a:schemeClr val="tx1">
                  <a:lumMod val="85000"/>
                  <a:lumOff val="15000"/>
                </a:schemeClr>
              </a:solidFill>
            </a:endParaRPr>
          </a:p>
          <a:p>
            <a:pPr marL="0" indent="0">
              <a:buNone/>
            </a:pPr>
            <a:endParaRPr lang="en-US" sz="2000" dirty="0">
              <a:solidFill>
                <a:schemeClr val="tx1">
                  <a:lumMod val="85000"/>
                  <a:lumOff val="15000"/>
                </a:schemeClr>
              </a:solidFill>
            </a:endParaRPr>
          </a:p>
          <a:p>
            <a:pPr marL="0" indent="0">
              <a:buNone/>
            </a:pPr>
            <a:endParaRPr lang="en-US" sz="2000" dirty="0">
              <a:solidFill>
                <a:schemeClr val="tx1">
                  <a:lumMod val="85000"/>
                  <a:lumOff val="15000"/>
                </a:schemeClr>
              </a:solidFill>
            </a:endParaRPr>
          </a:p>
          <a:p>
            <a:pPr marL="0" indent="0">
              <a:buNone/>
            </a:pPr>
            <a:endParaRPr lang="en-US" sz="2000" dirty="0">
              <a:solidFill>
                <a:schemeClr val="tx1">
                  <a:lumMod val="85000"/>
                  <a:lumOff val="15000"/>
                </a:schemeClr>
              </a:solidFill>
            </a:endParaRPr>
          </a:p>
          <a:p>
            <a:pPr marL="0" indent="0">
              <a:buNone/>
            </a:pPr>
            <a:endParaRPr lang="en-US" sz="2000" dirty="0">
              <a:solidFill>
                <a:schemeClr val="tx1">
                  <a:lumMod val="85000"/>
                  <a:lumOff val="15000"/>
                </a:schemeClr>
              </a:solidFill>
            </a:endParaRPr>
          </a:p>
        </p:txBody>
      </p:sp>
      <p:sp>
        <p:nvSpPr>
          <p:cNvPr id="4" name="TextBox 3">
            <a:extLst>
              <a:ext uri="{FF2B5EF4-FFF2-40B4-BE49-F238E27FC236}">
                <a16:creationId xmlns:a16="http://schemas.microsoft.com/office/drawing/2014/main" id="{8142AC36-3A79-EA65-0420-E18F30C23EFF}"/>
              </a:ext>
            </a:extLst>
          </p:cNvPr>
          <p:cNvSpPr txBox="1"/>
          <p:nvPr/>
        </p:nvSpPr>
        <p:spPr>
          <a:xfrm>
            <a:off x="6483047" y="1427238"/>
            <a:ext cx="5084838" cy="3754874"/>
          </a:xfrm>
          <a:prstGeom prst="rect">
            <a:avLst/>
          </a:prstGeom>
          <a:noFill/>
        </p:spPr>
        <p:txBody>
          <a:bodyPr wrap="square" rtlCol="0">
            <a:spAutoFit/>
          </a:bodyPr>
          <a:lstStyle/>
          <a:p>
            <a:pPr>
              <a:spcAft>
                <a:spcPts val="2400"/>
              </a:spcAft>
            </a:pPr>
            <a:r>
              <a:rPr lang="en-US" sz="2800" dirty="0">
                <a:latin typeface="Neue Haas Grotesk Text Pro" panose="020B0504020202020204" pitchFamily="34" charset="0"/>
              </a:rPr>
              <a:t>Program Director or Principal Representative</a:t>
            </a:r>
          </a:p>
          <a:p>
            <a:pPr>
              <a:spcAft>
                <a:spcPts val="2400"/>
              </a:spcAft>
            </a:pPr>
            <a:r>
              <a:rPr lang="en-US" sz="2800" dirty="0">
                <a:latin typeface="Neue Haas Grotesk Text Pro" panose="020B0504020202020204" pitchFamily="34" charset="0"/>
              </a:rPr>
              <a:t>Dean or Department Chair</a:t>
            </a:r>
          </a:p>
          <a:p>
            <a:pPr>
              <a:spcAft>
                <a:spcPts val="2400"/>
              </a:spcAft>
            </a:pPr>
            <a:r>
              <a:rPr lang="en-US" sz="2800" dirty="0">
                <a:latin typeface="Neue Haas Grotesk Text Pro" panose="020B0504020202020204" pitchFamily="34" charset="0"/>
              </a:rPr>
              <a:t>Faculty or Staff</a:t>
            </a:r>
          </a:p>
          <a:p>
            <a:pPr>
              <a:spcAft>
                <a:spcPts val="2400"/>
              </a:spcAft>
            </a:pPr>
            <a:r>
              <a:rPr lang="en-US" sz="2800" dirty="0">
                <a:latin typeface="Neue Haas Grotesk Text Pro" panose="020B0504020202020204" pitchFamily="34" charset="0"/>
              </a:rPr>
              <a:t>Student</a:t>
            </a:r>
          </a:p>
          <a:p>
            <a:endParaRPr lang="en-US" dirty="0"/>
          </a:p>
        </p:txBody>
      </p:sp>
      <p:pic>
        <p:nvPicPr>
          <p:cNvPr id="20" name="Picture 19">
            <a:extLst>
              <a:ext uri="{FF2B5EF4-FFF2-40B4-BE49-F238E27FC236}">
                <a16:creationId xmlns:a16="http://schemas.microsoft.com/office/drawing/2014/main" id="{BF697AD0-6F8A-90F7-F090-84A6E4D9D73B}"/>
              </a:ext>
            </a:extLst>
          </p:cNvPr>
          <p:cNvPicPr>
            <a:picLocks noChangeAspect="1"/>
          </p:cNvPicPr>
          <p:nvPr/>
        </p:nvPicPr>
        <p:blipFill>
          <a:blip r:embed="rId2"/>
          <a:stretch>
            <a:fillRect/>
          </a:stretch>
        </p:blipFill>
        <p:spPr>
          <a:xfrm>
            <a:off x="5803381" y="2502294"/>
            <a:ext cx="612648" cy="627713"/>
          </a:xfrm>
          <a:prstGeom prst="rect">
            <a:avLst/>
          </a:prstGeom>
        </p:spPr>
      </p:pic>
      <p:pic>
        <p:nvPicPr>
          <p:cNvPr id="22" name="Picture 21">
            <a:extLst>
              <a:ext uri="{FF2B5EF4-FFF2-40B4-BE49-F238E27FC236}">
                <a16:creationId xmlns:a16="http://schemas.microsoft.com/office/drawing/2014/main" id="{8D1E88CF-7646-7DE1-5BBE-169B8485D146}"/>
              </a:ext>
            </a:extLst>
          </p:cNvPr>
          <p:cNvPicPr>
            <a:picLocks noChangeAspect="1"/>
          </p:cNvPicPr>
          <p:nvPr/>
        </p:nvPicPr>
        <p:blipFill>
          <a:blip r:embed="rId3"/>
          <a:stretch>
            <a:fillRect/>
          </a:stretch>
        </p:blipFill>
        <p:spPr>
          <a:xfrm>
            <a:off x="5802414" y="1547176"/>
            <a:ext cx="613615" cy="603557"/>
          </a:xfrm>
          <a:prstGeom prst="rect">
            <a:avLst/>
          </a:prstGeom>
        </p:spPr>
      </p:pic>
      <p:pic>
        <p:nvPicPr>
          <p:cNvPr id="24" name="Picture 23">
            <a:extLst>
              <a:ext uri="{FF2B5EF4-FFF2-40B4-BE49-F238E27FC236}">
                <a16:creationId xmlns:a16="http://schemas.microsoft.com/office/drawing/2014/main" id="{597633A2-861E-A82D-9861-770311A7744A}"/>
              </a:ext>
            </a:extLst>
          </p:cNvPr>
          <p:cNvPicPr>
            <a:picLocks noChangeAspect="1"/>
          </p:cNvPicPr>
          <p:nvPr/>
        </p:nvPicPr>
        <p:blipFill>
          <a:blip r:embed="rId4"/>
          <a:stretch>
            <a:fillRect/>
          </a:stretch>
        </p:blipFill>
        <p:spPr>
          <a:xfrm>
            <a:off x="5835923" y="4031516"/>
            <a:ext cx="613615" cy="628704"/>
          </a:xfrm>
          <a:prstGeom prst="rect">
            <a:avLst/>
          </a:prstGeom>
        </p:spPr>
      </p:pic>
      <p:pic>
        <p:nvPicPr>
          <p:cNvPr id="26" name="Picture 25">
            <a:extLst>
              <a:ext uri="{FF2B5EF4-FFF2-40B4-BE49-F238E27FC236}">
                <a16:creationId xmlns:a16="http://schemas.microsoft.com/office/drawing/2014/main" id="{672CA862-0E8B-EE88-3D82-0FC64C123446}"/>
              </a:ext>
            </a:extLst>
          </p:cNvPr>
          <p:cNvPicPr>
            <a:picLocks noChangeAspect="1"/>
          </p:cNvPicPr>
          <p:nvPr/>
        </p:nvPicPr>
        <p:blipFill>
          <a:blip r:embed="rId5"/>
          <a:stretch>
            <a:fillRect/>
          </a:stretch>
        </p:blipFill>
        <p:spPr>
          <a:xfrm>
            <a:off x="5840955" y="3281114"/>
            <a:ext cx="589020" cy="603504"/>
          </a:xfrm>
          <a:prstGeom prst="rect">
            <a:avLst/>
          </a:prstGeom>
        </p:spPr>
      </p:pic>
    </p:spTree>
    <p:extLst>
      <p:ext uri="{BB962C8B-B14F-4D97-AF65-F5344CB8AC3E}">
        <p14:creationId xmlns:p14="http://schemas.microsoft.com/office/powerpoint/2010/main" val="22051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24346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0343E04-EAF3-70B8-F879-5BBF780ED280}"/>
              </a:ext>
            </a:extLst>
          </p:cNvPr>
          <p:cNvSpPr>
            <a:spLocks noGrp="1"/>
          </p:cNvSpPr>
          <p:nvPr>
            <p:ph type="title"/>
          </p:nvPr>
        </p:nvSpPr>
        <p:spPr>
          <a:xfrm>
            <a:off x="1137036" y="548640"/>
            <a:ext cx="9543405" cy="1188720"/>
          </a:xfrm>
        </p:spPr>
        <p:txBody>
          <a:bodyPr>
            <a:normAutofit/>
          </a:bodyPr>
          <a:lstStyle/>
          <a:p>
            <a:r>
              <a:rPr lang="en-US" sz="3700" b="1" dirty="0">
                <a:solidFill>
                  <a:schemeClr val="tx1">
                    <a:lumMod val="85000"/>
                    <a:lumOff val="15000"/>
                  </a:schemeClr>
                </a:solidFill>
                <a:latin typeface="Neue Haas Grotesk Text Pro" panose="020B0504020202020204" pitchFamily="34" charset="0"/>
              </a:rPr>
              <a:t>Where are you in the Accreditation Process?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243464">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007EE46-EC0A-AE71-A06C-4AB772C8144D}"/>
              </a:ext>
            </a:extLst>
          </p:cNvPr>
          <p:cNvSpPr txBox="1"/>
          <p:nvPr/>
        </p:nvSpPr>
        <p:spPr>
          <a:xfrm>
            <a:off x="2540000" y="2762552"/>
            <a:ext cx="6468533" cy="2492990"/>
          </a:xfrm>
          <a:prstGeom prst="rect">
            <a:avLst/>
          </a:prstGeom>
          <a:noFill/>
        </p:spPr>
        <p:txBody>
          <a:bodyPr wrap="square" rtlCol="0">
            <a:spAutoFit/>
          </a:bodyPr>
          <a:lstStyle/>
          <a:p>
            <a:pPr>
              <a:spcAft>
                <a:spcPts val="2400"/>
              </a:spcAft>
            </a:pPr>
            <a:r>
              <a:rPr lang="en-US" sz="2400" dirty="0">
                <a:latin typeface="Neue Haas Grotesk Text Pro" panose="020B0504020202020204" pitchFamily="34" charset="0"/>
              </a:rPr>
              <a:t>Submitted SSR in August 2025</a:t>
            </a:r>
          </a:p>
          <a:p>
            <a:pPr>
              <a:spcAft>
                <a:spcPts val="2400"/>
              </a:spcAft>
            </a:pPr>
            <a:r>
              <a:rPr lang="en-US" sz="2400" dirty="0">
                <a:latin typeface="Neue Haas Grotesk Text Pro" panose="020B0504020202020204" pitchFamily="34" charset="0"/>
              </a:rPr>
              <a:t>Currently writing self-study</a:t>
            </a:r>
          </a:p>
          <a:p>
            <a:pPr>
              <a:spcAft>
                <a:spcPts val="2400"/>
              </a:spcAft>
            </a:pPr>
            <a:r>
              <a:rPr lang="en-US" sz="2400" dirty="0">
                <a:latin typeface="Neue Haas Grotesk Text Pro" panose="020B0504020202020204" pitchFamily="34" charset="0"/>
              </a:rPr>
              <a:t>Seeking first time accreditation</a:t>
            </a:r>
          </a:p>
          <a:p>
            <a:pPr>
              <a:spcAft>
                <a:spcPts val="2400"/>
              </a:spcAft>
            </a:pPr>
            <a:r>
              <a:rPr lang="en-US" sz="2400" dirty="0">
                <a:latin typeface="Neue Haas Grotesk Text Pro" panose="020B0504020202020204" pitchFamily="34" charset="0"/>
              </a:rPr>
              <a:t>Here to learn more about the process</a:t>
            </a:r>
          </a:p>
        </p:txBody>
      </p:sp>
      <p:pic>
        <p:nvPicPr>
          <p:cNvPr id="9" name="Graphic 8" descr="Heart with solid fill">
            <a:extLst>
              <a:ext uri="{FF2B5EF4-FFF2-40B4-BE49-F238E27FC236}">
                <a16:creationId xmlns:a16="http://schemas.microsoft.com/office/drawing/2014/main" id="{E102D43F-383E-B855-741E-A1C7C6C072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2343" y="2687908"/>
            <a:ext cx="609597" cy="609597"/>
          </a:xfrm>
          <a:prstGeom prst="rect">
            <a:avLst/>
          </a:prstGeom>
        </p:spPr>
      </p:pic>
      <p:pic>
        <p:nvPicPr>
          <p:cNvPr id="11" name="Graphic 10" descr="Heart with solid fill">
            <a:extLst>
              <a:ext uri="{FF2B5EF4-FFF2-40B4-BE49-F238E27FC236}">
                <a16:creationId xmlns:a16="http://schemas.microsoft.com/office/drawing/2014/main" id="{D1C46835-049C-A0D7-2F7E-E4FA272FBA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2342" y="3309943"/>
            <a:ext cx="609597" cy="609597"/>
          </a:xfrm>
          <a:prstGeom prst="rect">
            <a:avLst/>
          </a:prstGeom>
        </p:spPr>
      </p:pic>
      <p:pic>
        <p:nvPicPr>
          <p:cNvPr id="13" name="Graphic 12" descr="Heart with solid fill">
            <a:extLst>
              <a:ext uri="{FF2B5EF4-FFF2-40B4-BE49-F238E27FC236}">
                <a16:creationId xmlns:a16="http://schemas.microsoft.com/office/drawing/2014/main" id="{AA0F5122-A071-4019-8E84-0E379AF792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2342" y="3975698"/>
            <a:ext cx="609597" cy="609597"/>
          </a:xfrm>
          <a:prstGeom prst="rect">
            <a:avLst/>
          </a:prstGeom>
        </p:spPr>
      </p:pic>
      <p:pic>
        <p:nvPicPr>
          <p:cNvPr id="14" name="Graphic 13" descr="Heart with solid fill">
            <a:extLst>
              <a:ext uri="{FF2B5EF4-FFF2-40B4-BE49-F238E27FC236}">
                <a16:creationId xmlns:a16="http://schemas.microsoft.com/office/drawing/2014/main" id="{7063E277-F12D-63F0-BD54-122088C928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2342" y="4695544"/>
            <a:ext cx="609597" cy="609597"/>
          </a:xfrm>
          <a:prstGeom prst="rect">
            <a:avLst/>
          </a:prstGeom>
        </p:spPr>
      </p:pic>
    </p:spTree>
    <p:extLst>
      <p:ext uri="{BB962C8B-B14F-4D97-AF65-F5344CB8AC3E}">
        <p14:creationId xmlns:p14="http://schemas.microsoft.com/office/powerpoint/2010/main" val="183412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658C03-9B07-8C6E-6F67-227F8E58BAC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D08000-4795-DA17-9408-986022BE7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ed pencils inside a pencil holder which is on top of a wood table">
            <a:extLst>
              <a:ext uri="{FF2B5EF4-FFF2-40B4-BE49-F238E27FC236}">
                <a16:creationId xmlns:a16="http://schemas.microsoft.com/office/drawing/2014/main" id="{4B350AB0-CEDE-CDF6-A19A-B9841A60EC0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colorTemperature colorTemp="4700"/>
                    </a14:imgEffect>
                  </a14:imgLayer>
                </a14:imgProps>
              </a:ext>
            </a:extLst>
          </a:blip>
          <a:srcRect t="15730"/>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88886878-BC84-D60C-D364-D8301E7AFA54}"/>
              </a:ext>
            </a:extLst>
          </p:cNvPr>
          <p:cNvSpPr>
            <a:spLocks noGrp="1"/>
          </p:cNvSpPr>
          <p:nvPr>
            <p:ph type="ctrTitle"/>
          </p:nvPr>
        </p:nvSpPr>
        <p:spPr>
          <a:xfrm>
            <a:off x="502920" y="473826"/>
            <a:ext cx="7588155" cy="2250440"/>
          </a:xfrm>
        </p:spPr>
        <p:txBody>
          <a:bodyPr>
            <a:normAutofit/>
          </a:bodyPr>
          <a:lstStyle/>
          <a:p>
            <a:pPr algn="l">
              <a:lnSpc>
                <a:spcPct val="100000"/>
              </a:lnSpc>
            </a:pPr>
            <a:r>
              <a:rPr lang="en-US" sz="5400" b="1" dirty="0">
                <a:solidFill>
                  <a:schemeClr val="bg1"/>
                </a:solidFill>
                <a:latin typeface="Neue Haas Grotesk Text Pro" panose="020B0504020202020204" pitchFamily="34" charset="0"/>
              </a:rPr>
              <a:t>Session 1</a:t>
            </a:r>
            <a:br>
              <a:rPr lang="en-US" sz="5400" dirty="0">
                <a:solidFill>
                  <a:schemeClr val="bg1"/>
                </a:solidFill>
                <a:latin typeface="Neue Haas Grotesk Text Pro" panose="020B0504020202020204" pitchFamily="34" charset="0"/>
              </a:rPr>
            </a:br>
            <a:br>
              <a:rPr lang="en-US" sz="2000" dirty="0">
                <a:solidFill>
                  <a:schemeClr val="bg1"/>
                </a:solidFill>
                <a:latin typeface="Neue Haas Grotesk Text Pro" panose="020B0504020202020204" pitchFamily="34" charset="0"/>
              </a:rPr>
            </a:br>
            <a:r>
              <a:rPr lang="en-US" sz="2000" b="1" dirty="0">
                <a:solidFill>
                  <a:schemeClr val="bg1"/>
                </a:solidFill>
                <a:latin typeface="Neue Haas Grotesk Text Pro" panose="020B0504020202020204" pitchFamily="34" charset="0"/>
              </a:rPr>
              <a:t>Value of Accreditation and Peer Review</a:t>
            </a:r>
            <a:br>
              <a:rPr lang="en-US" sz="2000" b="1" dirty="0">
                <a:solidFill>
                  <a:schemeClr val="bg1"/>
                </a:solidFill>
                <a:latin typeface="Neue Haas Grotesk Text Pro" panose="020B0504020202020204" pitchFamily="34" charset="0"/>
              </a:rPr>
            </a:br>
            <a:r>
              <a:rPr lang="en-US" sz="2000" b="1" dirty="0">
                <a:solidFill>
                  <a:schemeClr val="bg1"/>
                </a:solidFill>
                <a:latin typeface="Neue Haas Grotesk Text Pro" panose="020B0504020202020204" pitchFamily="34" charset="0"/>
              </a:rPr>
              <a:t>Preconditions and Eligibility</a:t>
            </a:r>
            <a:br>
              <a:rPr lang="en-US" sz="2000" b="1" dirty="0">
                <a:solidFill>
                  <a:schemeClr val="bg1"/>
                </a:solidFill>
                <a:latin typeface="Neue Haas Grotesk Text Pro" panose="020B0504020202020204" pitchFamily="34" charset="0"/>
              </a:rPr>
            </a:br>
            <a:r>
              <a:rPr lang="en-US" sz="2000" b="1" dirty="0">
                <a:solidFill>
                  <a:schemeClr val="bg1"/>
                </a:solidFill>
                <a:latin typeface="Neue Haas Grotesk Text Pro" panose="020B0504020202020204" pitchFamily="34" charset="0"/>
              </a:rPr>
              <a:t>Accreditation Process and Timeline</a:t>
            </a:r>
            <a:endParaRPr lang="en-US" sz="5400" b="1" dirty="0">
              <a:solidFill>
                <a:schemeClr val="bg1"/>
              </a:solidFill>
              <a:latin typeface="Neue Haas Grotesk Text Pro" panose="020B0504020202020204" pitchFamily="34" charset="0"/>
            </a:endParaRPr>
          </a:p>
        </p:txBody>
      </p:sp>
      <p:sp>
        <p:nvSpPr>
          <p:cNvPr id="3" name="Subtitle 2">
            <a:extLst>
              <a:ext uri="{FF2B5EF4-FFF2-40B4-BE49-F238E27FC236}">
                <a16:creationId xmlns:a16="http://schemas.microsoft.com/office/drawing/2014/main" id="{F75891F0-BE82-D27B-D6D7-FB2D5C3D1E53}"/>
              </a:ext>
            </a:extLst>
          </p:cNvPr>
          <p:cNvSpPr>
            <a:spLocks noGrp="1"/>
          </p:cNvSpPr>
          <p:nvPr>
            <p:ph type="subTitle" idx="1"/>
          </p:nvPr>
        </p:nvSpPr>
        <p:spPr>
          <a:xfrm>
            <a:off x="924098" y="3533883"/>
            <a:ext cx="3683000" cy="1199703"/>
          </a:xfrm>
        </p:spPr>
        <p:txBody>
          <a:bodyPr>
            <a:normAutofit/>
          </a:bodyPr>
          <a:lstStyle/>
          <a:p>
            <a:pPr algn="l"/>
            <a:endParaRPr lang="en-US" sz="2200" dirty="0">
              <a:solidFill>
                <a:srgbClr val="FFFFFF"/>
              </a:solidFill>
              <a:latin typeface="Neue Haas Grotesk Text Pro" panose="020B0504020202020204" pitchFamily="34" charset="0"/>
            </a:endParaRPr>
          </a:p>
        </p:txBody>
      </p:sp>
      <p:sp>
        <p:nvSpPr>
          <p:cNvPr id="7" name="Subtitle 2">
            <a:extLst>
              <a:ext uri="{FF2B5EF4-FFF2-40B4-BE49-F238E27FC236}">
                <a16:creationId xmlns:a16="http://schemas.microsoft.com/office/drawing/2014/main" id="{EF682F21-A3CF-4207-1B48-F1B2298E5E93}"/>
              </a:ext>
            </a:extLst>
          </p:cNvPr>
          <p:cNvSpPr txBox="1">
            <a:spLocks/>
          </p:cNvSpPr>
          <p:nvPr/>
        </p:nvSpPr>
        <p:spPr>
          <a:xfrm>
            <a:off x="4034971" y="3429000"/>
            <a:ext cx="4029853" cy="14140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FFFF"/>
                </a:solidFill>
                <a:latin typeface="Neue Haas Grotesk Text Pro" panose="020B0504020202020204" pitchFamily="34" charset="0"/>
              </a:rPr>
              <a:t>Agenda &amp; Schedule:</a:t>
            </a:r>
          </a:p>
          <a:p>
            <a:pPr algn="l"/>
            <a:r>
              <a:rPr lang="en-US" sz="2200" dirty="0">
                <a:solidFill>
                  <a:schemeClr val="accent1">
                    <a:lumMod val="40000"/>
                    <a:lumOff val="60000"/>
                  </a:schemeClr>
                </a:solidFill>
                <a:latin typeface="Neue Haas Grotesk Text Pro" panose="020B0504020202020204" pitchFamily="34" charset="0"/>
                <a:hlinkClick r:id="rId4">
                  <a:extLst>
                    <a:ext uri="{A12FA001-AC4F-418D-AE19-62706E023703}">
                      <ahyp:hlinkClr xmlns:ahyp="http://schemas.microsoft.com/office/drawing/2018/hyperlinkcolor" val="tx"/>
                    </a:ext>
                  </a:extLst>
                </a:hlinkClick>
              </a:rPr>
              <a:t>https://tinyurl.com/2s3znp3p</a:t>
            </a:r>
            <a:endParaRPr lang="en-US" sz="2200" dirty="0">
              <a:solidFill>
                <a:schemeClr val="accent1">
                  <a:lumMod val="40000"/>
                  <a:lumOff val="60000"/>
                </a:schemeClr>
              </a:solidFill>
              <a:latin typeface="Neue Haas Grotesk Text Pro" panose="020B0504020202020204" pitchFamily="34" charset="0"/>
            </a:endParaRPr>
          </a:p>
          <a:p>
            <a:pPr algn="l"/>
            <a:r>
              <a:rPr lang="en-US" sz="2200" dirty="0">
                <a:solidFill>
                  <a:srgbClr val="FFFFFF"/>
                </a:solidFill>
                <a:latin typeface="Neue Haas Grotesk Text Pro" panose="020B0504020202020204" pitchFamily="34" charset="0"/>
              </a:rPr>
              <a:t>or scan the QR code</a:t>
            </a:r>
          </a:p>
        </p:txBody>
      </p:sp>
      <p:pic>
        <p:nvPicPr>
          <p:cNvPr id="8" name="Picture 7" descr="A qr code on a white background&#10;&#10;AI-generated content may be incorrect.">
            <a:extLst>
              <a:ext uri="{FF2B5EF4-FFF2-40B4-BE49-F238E27FC236}">
                <a16:creationId xmlns:a16="http://schemas.microsoft.com/office/drawing/2014/main" id="{2C12AE9A-9183-3792-E4D9-0FB76D6A9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431" y="4189789"/>
            <a:ext cx="1488235" cy="1488235"/>
          </a:xfrm>
          <a:prstGeom prst="rect">
            <a:avLst/>
          </a:prstGeom>
        </p:spPr>
      </p:pic>
    </p:spTree>
    <p:extLst>
      <p:ext uri="{BB962C8B-B14F-4D97-AF65-F5344CB8AC3E}">
        <p14:creationId xmlns:p14="http://schemas.microsoft.com/office/powerpoint/2010/main" val="2156828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072182-C700-1147-0374-5E4FA6609007}"/>
              </a:ext>
            </a:extLst>
          </p:cNvPr>
          <p:cNvSpPr>
            <a:spLocks noGrp="1"/>
          </p:cNvSpPr>
          <p:nvPr>
            <p:ph type="title"/>
          </p:nvPr>
        </p:nvSpPr>
        <p:spPr>
          <a:xfrm>
            <a:off x="612649" y="548638"/>
            <a:ext cx="3493008" cy="5788152"/>
          </a:xfrm>
        </p:spPr>
        <p:txBody>
          <a:bodyPr anchor="ctr">
            <a:normAutofit/>
          </a:bodyPr>
          <a:lstStyle/>
          <a:p>
            <a:r>
              <a:rPr lang="en-US" sz="4000" b="1" dirty="0">
                <a:latin typeface="Neue Haas Grotesk Text Pro" panose="020B0504020202020204" pitchFamily="34" charset="0"/>
              </a:rPr>
              <a:t>Goals for the Session</a:t>
            </a:r>
          </a:p>
        </p:txBody>
      </p:sp>
      <p:graphicFrame>
        <p:nvGraphicFramePr>
          <p:cNvPr id="5" name="Content Placeholder 2">
            <a:extLst>
              <a:ext uri="{FF2B5EF4-FFF2-40B4-BE49-F238E27FC236}">
                <a16:creationId xmlns:a16="http://schemas.microsoft.com/office/drawing/2014/main" id="{173D77F4-D4D1-0635-B344-EE34FC932983}"/>
              </a:ext>
            </a:extLst>
          </p:cNvPr>
          <p:cNvGraphicFramePr>
            <a:graphicFrameLocks noGrp="1"/>
          </p:cNvGraphicFramePr>
          <p:nvPr>
            <p:ph idx="1"/>
            <p:extLst>
              <p:ext uri="{D42A27DB-BD31-4B8C-83A1-F6EECF244321}">
                <p14:modId xmlns:p14="http://schemas.microsoft.com/office/powerpoint/2010/main" val="2135957010"/>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223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CC97-3DE8-8FB9-F30B-BCFB1CAA7B34}"/>
              </a:ext>
            </a:extLst>
          </p:cNvPr>
          <p:cNvSpPr>
            <a:spLocks noGrp="1"/>
          </p:cNvSpPr>
          <p:nvPr>
            <p:ph type="title"/>
          </p:nvPr>
        </p:nvSpPr>
        <p:spPr/>
        <p:txBody>
          <a:bodyPr>
            <a:normAutofit/>
          </a:bodyPr>
          <a:lstStyle/>
          <a:p>
            <a:r>
              <a:rPr lang="en-US" sz="3600" b="1" dirty="0">
                <a:latin typeface="Neue Haas Grotesk Text Pro" panose="020B0504020202020204" pitchFamily="34" charset="0"/>
              </a:rPr>
              <a:t>Understanding the Players and their Roles</a:t>
            </a:r>
          </a:p>
        </p:txBody>
      </p:sp>
      <p:sp>
        <p:nvSpPr>
          <p:cNvPr id="4" name="Content Placeholder 3">
            <a:extLst>
              <a:ext uri="{FF2B5EF4-FFF2-40B4-BE49-F238E27FC236}">
                <a16:creationId xmlns:a16="http://schemas.microsoft.com/office/drawing/2014/main" id="{EF2528D0-2A47-D5B8-2054-9389157C0941}"/>
              </a:ext>
            </a:extLst>
          </p:cNvPr>
          <p:cNvSpPr>
            <a:spLocks noGrp="1"/>
          </p:cNvSpPr>
          <p:nvPr>
            <p:ph sz="half" idx="2"/>
          </p:nvPr>
        </p:nvSpPr>
        <p:spPr>
          <a:xfrm>
            <a:off x="8370189" y="2693670"/>
            <a:ext cx="3551682" cy="3671570"/>
          </a:xfrm>
          <a:prstGeom prst="roundRect">
            <a:avLst/>
          </a:prstGeom>
          <a:solidFill>
            <a:schemeClr val="bg1">
              <a:lumMod val="95000"/>
            </a:schemeClr>
          </a:solidFill>
        </p:spPr>
        <p:txBody>
          <a:bodyPr>
            <a:normAutofit lnSpcReduction="10000"/>
          </a:bodyPr>
          <a:lstStyle/>
          <a:p>
            <a:pPr marL="0" indent="0">
              <a:buNone/>
            </a:pPr>
            <a:r>
              <a:rPr lang="en-US" sz="2400" b="1" dirty="0">
                <a:solidFill>
                  <a:srgbClr val="A54D40"/>
                </a:solidFill>
                <a:latin typeface="Neue Haas Grotesk Text Pro" panose="020B0504020202020204" pitchFamily="34" charset="0"/>
              </a:rPr>
              <a:t>COPRA</a:t>
            </a:r>
          </a:p>
          <a:p>
            <a:pPr marL="0" indent="0">
              <a:lnSpc>
                <a:spcPct val="110000"/>
              </a:lnSpc>
              <a:buNone/>
            </a:pPr>
            <a:r>
              <a:rPr lang="en-US" sz="1400" dirty="0">
                <a:latin typeface="Neue Haas Grotesk Text Pro" panose="020B0504020202020204" pitchFamily="34" charset="0"/>
              </a:rPr>
              <a:t>The Commission on Peer Review and Accreditation (COPRA) is the Council for Higher Education Accreditation (CHEA)-recognized accreditation body for master's degree programs in public and nonprofit policy, affairs, and administration globally.</a:t>
            </a:r>
          </a:p>
          <a:p>
            <a:pPr marL="0" indent="0">
              <a:lnSpc>
                <a:spcPct val="110000"/>
              </a:lnSpc>
              <a:buNone/>
            </a:pPr>
            <a:r>
              <a:rPr lang="en-US" sz="1400" dirty="0">
                <a:latin typeface="Neue Haas Grotesk Text Pro" panose="020B0504020202020204" pitchFamily="34" charset="0"/>
              </a:rPr>
              <a:t>COPRA consists of 14 members, 13 of which are academic professionals and one who is a current practitioner. </a:t>
            </a:r>
          </a:p>
        </p:txBody>
      </p:sp>
      <p:sp>
        <p:nvSpPr>
          <p:cNvPr id="5" name="TextBox 4">
            <a:extLst>
              <a:ext uri="{FF2B5EF4-FFF2-40B4-BE49-F238E27FC236}">
                <a16:creationId xmlns:a16="http://schemas.microsoft.com/office/drawing/2014/main" id="{BC22AB07-329D-CE5E-DFF7-8A358B7289CE}"/>
              </a:ext>
            </a:extLst>
          </p:cNvPr>
          <p:cNvSpPr txBox="1"/>
          <p:nvPr/>
        </p:nvSpPr>
        <p:spPr>
          <a:xfrm>
            <a:off x="4549140" y="2693670"/>
            <a:ext cx="3478532" cy="2739390"/>
          </a:xfrm>
          <a:prstGeom prst="rect">
            <a:avLst/>
          </a:prstGeom>
          <a:noFill/>
        </p:spPr>
        <p:txBody>
          <a:bodyPr wrap="square" rtlCol="0">
            <a:spAutoFit/>
          </a:bodyPr>
          <a:lstStyle/>
          <a:p>
            <a:endParaRPr lang="en-US" dirty="0"/>
          </a:p>
        </p:txBody>
      </p:sp>
      <p:sp>
        <p:nvSpPr>
          <p:cNvPr id="6" name="Flowchart: Connector 5">
            <a:extLst>
              <a:ext uri="{FF2B5EF4-FFF2-40B4-BE49-F238E27FC236}">
                <a16:creationId xmlns:a16="http://schemas.microsoft.com/office/drawing/2014/main" id="{747F30DA-CD6D-7BDB-2155-F8CF82A4353B}"/>
              </a:ext>
            </a:extLst>
          </p:cNvPr>
          <p:cNvSpPr/>
          <p:nvPr/>
        </p:nvSpPr>
        <p:spPr>
          <a:xfrm>
            <a:off x="5029835" y="2346960"/>
            <a:ext cx="2570480" cy="2551430"/>
          </a:xfrm>
          <a:prstGeom prst="flowChartConnector">
            <a:avLst/>
          </a:prstGeom>
          <a:no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ADB7576D-AC5C-2576-C630-91C30B307808}"/>
              </a:ext>
            </a:extLst>
          </p:cNvPr>
          <p:cNvSpPr/>
          <p:nvPr/>
        </p:nvSpPr>
        <p:spPr>
          <a:xfrm>
            <a:off x="4775200" y="2941320"/>
            <a:ext cx="1351280" cy="1000760"/>
          </a:xfrm>
          <a:prstGeom prst="roundRect">
            <a:avLst/>
          </a:prstGeom>
          <a:solidFill>
            <a:srgbClr val="203864"/>
          </a:solid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solidFill>
                  <a:schemeClr val="bg1"/>
                </a:solidFill>
                <a:latin typeface="Neue Haas Grotesk Text Pro" panose="020B0504020202020204" pitchFamily="34" charset="0"/>
              </a:rPr>
              <a:t>210</a:t>
            </a:r>
          </a:p>
          <a:p>
            <a:pPr algn="ctr"/>
            <a:r>
              <a:rPr lang="en-US" sz="1600" dirty="0">
                <a:solidFill>
                  <a:schemeClr val="bg1"/>
                </a:solidFill>
                <a:latin typeface="Neue Haas Grotesk Text Pro" panose="020B0504020202020204" pitchFamily="34" charset="0"/>
              </a:rPr>
              <a:t>Accredited Programs</a:t>
            </a:r>
          </a:p>
        </p:txBody>
      </p:sp>
      <p:sp>
        <p:nvSpPr>
          <p:cNvPr id="8" name="Rectangle: Rounded Corners 7">
            <a:extLst>
              <a:ext uri="{FF2B5EF4-FFF2-40B4-BE49-F238E27FC236}">
                <a16:creationId xmlns:a16="http://schemas.microsoft.com/office/drawing/2014/main" id="{79EE9361-67A4-7985-A1BC-BC37E4E45C54}"/>
              </a:ext>
            </a:extLst>
          </p:cNvPr>
          <p:cNvSpPr/>
          <p:nvPr/>
        </p:nvSpPr>
        <p:spPr>
          <a:xfrm>
            <a:off x="6469380" y="2941320"/>
            <a:ext cx="1443100" cy="1002030"/>
          </a:xfrm>
          <a:prstGeom prst="roundRect">
            <a:avLst/>
          </a:prstGeom>
          <a:solidFill>
            <a:srgbClr val="2038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Neue Haas Grotesk Text Pro" panose="020B0504020202020204" pitchFamily="34" charset="0"/>
              </a:rPr>
              <a:t>11</a:t>
            </a:r>
          </a:p>
          <a:p>
            <a:pPr algn="ctr"/>
            <a:r>
              <a:rPr lang="en-US" sz="1600" dirty="0">
                <a:solidFill>
                  <a:schemeClr val="bg1"/>
                </a:solidFill>
                <a:latin typeface="Neue Haas Grotesk Text Pro" panose="020B0504020202020204" pitchFamily="34" charset="0"/>
              </a:rPr>
              <a:t>Countries</a:t>
            </a:r>
          </a:p>
        </p:txBody>
      </p:sp>
      <p:sp>
        <p:nvSpPr>
          <p:cNvPr id="9" name="Rectangle: Rounded Corners 8">
            <a:extLst>
              <a:ext uri="{FF2B5EF4-FFF2-40B4-BE49-F238E27FC236}">
                <a16:creationId xmlns:a16="http://schemas.microsoft.com/office/drawing/2014/main" id="{7BA692EF-DC98-30B8-647F-BFA9CBDA6919}"/>
              </a:ext>
            </a:extLst>
          </p:cNvPr>
          <p:cNvSpPr/>
          <p:nvPr/>
        </p:nvSpPr>
        <p:spPr>
          <a:xfrm>
            <a:off x="5531357" y="4375783"/>
            <a:ext cx="1443101" cy="966469"/>
          </a:xfrm>
          <a:prstGeom prst="roundRect">
            <a:avLst/>
          </a:prstGeom>
          <a:solidFill>
            <a:srgbClr val="2038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Neue Haas Grotesk Text Pro" panose="020B0504020202020204" pitchFamily="34" charset="0"/>
              </a:rPr>
              <a:t>196</a:t>
            </a:r>
          </a:p>
          <a:p>
            <a:pPr algn="ctr"/>
            <a:r>
              <a:rPr lang="en-US" sz="1600" dirty="0">
                <a:solidFill>
                  <a:schemeClr val="bg1"/>
                </a:solidFill>
                <a:latin typeface="Neue Haas Grotesk Text Pro" panose="020B0504020202020204" pitchFamily="34" charset="0"/>
              </a:rPr>
              <a:t>Schools</a:t>
            </a:r>
          </a:p>
        </p:txBody>
      </p:sp>
      <p:sp>
        <p:nvSpPr>
          <p:cNvPr id="10" name="TextBox 9">
            <a:extLst>
              <a:ext uri="{FF2B5EF4-FFF2-40B4-BE49-F238E27FC236}">
                <a16:creationId xmlns:a16="http://schemas.microsoft.com/office/drawing/2014/main" id="{950BC8C7-8BC3-CADF-C224-1F87982D8DC4}"/>
              </a:ext>
            </a:extLst>
          </p:cNvPr>
          <p:cNvSpPr txBox="1"/>
          <p:nvPr/>
        </p:nvSpPr>
        <p:spPr>
          <a:xfrm>
            <a:off x="485775" y="1432560"/>
            <a:ext cx="3874770" cy="2879654"/>
          </a:xfrm>
          <a:prstGeom prst="round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A54D40"/>
                </a:solidFill>
                <a:effectLst/>
                <a:uLnTx/>
                <a:uFillTx/>
                <a:latin typeface="Neue Haas Grotesk Text Pro"/>
                <a:ea typeface="+mn-ea"/>
                <a:cs typeface="+mn-cs"/>
              </a:rPr>
              <a:t>NASPAA</a:t>
            </a: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Neue Haas Grotesk Text Pro"/>
                <a:ea typeface="+mn-ea"/>
                <a:cs typeface="+mn-cs"/>
              </a:rPr>
              <a:t>NASPAA is a Global Network of more than 300 institutional member schools at universities around the world that award degrees in public administration, public policy, public affairs, nonprofit, and related fields. Accredited programs emphasize a commitment to public service values, performance management, and high-quality education</a:t>
            </a:r>
          </a:p>
        </p:txBody>
      </p:sp>
    </p:spTree>
    <p:extLst>
      <p:ext uri="{BB962C8B-B14F-4D97-AF65-F5344CB8AC3E}">
        <p14:creationId xmlns:p14="http://schemas.microsoft.com/office/powerpoint/2010/main" val="317086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An early morning coffee with bread and a newspaper on top of the table">
            <a:extLst>
              <a:ext uri="{FF2B5EF4-FFF2-40B4-BE49-F238E27FC236}">
                <a16:creationId xmlns:a16="http://schemas.microsoft.com/office/drawing/2014/main" id="{380E5F67-3B18-DEC9-72A7-F20BDF25AE2E}"/>
              </a:ext>
            </a:extLst>
          </p:cNvPr>
          <p:cNvPicPr>
            <a:picLocks noChangeAspect="1"/>
          </p:cNvPicPr>
          <p:nvPr/>
        </p:nvPicPr>
        <p:blipFill>
          <a:blip r:embed="rId2"/>
          <a:srcRect t="8882" b="6848"/>
          <a:stretch>
            <a:fillRect/>
          </a:stretch>
        </p:blipFill>
        <p:spPr>
          <a:xfrm>
            <a:off x="20" y="-22"/>
            <a:ext cx="12191977" cy="6858022"/>
          </a:xfrm>
          <a:prstGeom prst="rect">
            <a:avLst/>
          </a:prstGeom>
        </p:spPr>
      </p:pic>
      <p:sp>
        <p:nvSpPr>
          <p:cNvPr id="16" name="Rectangle 1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3CEF35F-2629-2291-BA08-88E5FC803C71}"/>
              </a:ext>
            </a:extLst>
          </p:cNvPr>
          <p:cNvSpPr>
            <a:spLocks noGrp="1"/>
          </p:cNvSpPr>
          <p:nvPr>
            <p:ph type="ctrTitle"/>
          </p:nvPr>
        </p:nvSpPr>
        <p:spPr>
          <a:xfrm>
            <a:off x="643466" y="643467"/>
            <a:ext cx="5452529" cy="3569242"/>
          </a:xfrm>
        </p:spPr>
        <p:txBody>
          <a:bodyPr anchor="t">
            <a:normAutofit/>
          </a:bodyPr>
          <a:lstStyle/>
          <a:p>
            <a:pPr algn="l"/>
            <a:r>
              <a:rPr lang="en-US" sz="5200" dirty="0">
                <a:solidFill>
                  <a:srgbClr val="FFFFFF"/>
                </a:solidFill>
              </a:rPr>
              <a:t>Breakfast Discussion</a:t>
            </a:r>
          </a:p>
        </p:txBody>
      </p:sp>
      <p:sp>
        <p:nvSpPr>
          <p:cNvPr id="3" name="Subtitle 2">
            <a:extLst>
              <a:ext uri="{FF2B5EF4-FFF2-40B4-BE49-F238E27FC236}">
                <a16:creationId xmlns:a16="http://schemas.microsoft.com/office/drawing/2014/main" id="{6E118C3E-11A3-AE05-85F1-B25750D5A1ED}"/>
              </a:ext>
            </a:extLst>
          </p:cNvPr>
          <p:cNvSpPr>
            <a:spLocks noGrp="1"/>
          </p:cNvSpPr>
          <p:nvPr>
            <p:ph type="subTitle" idx="1"/>
          </p:nvPr>
        </p:nvSpPr>
        <p:spPr>
          <a:xfrm>
            <a:off x="643466" y="4551037"/>
            <a:ext cx="5449479" cy="1578054"/>
          </a:xfrm>
        </p:spPr>
        <p:txBody>
          <a:bodyPr anchor="b">
            <a:normAutofit/>
          </a:bodyPr>
          <a:lstStyle/>
          <a:p>
            <a:pPr algn="l"/>
            <a:r>
              <a:rPr lang="en-US" dirty="0">
                <a:solidFill>
                  <a:srgbClr val="FFFFFF"/>
                </a:solidFill>
              </a:rPr>
              <a:t>Overview of the Site Visit Process</a:t>
            </a:r>
          </a:p>
        </p:txBody>
      </p:sp>
      <p:sp>
        <p:nvSpPr>
          <p:cNvPr id="18" name="Rectangle 1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97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7272F-C28F-E959-B10D-8245F7797CD9}"/>
              </a:ext>
            </a:extLst>
          </p:cNvPr>
          <p:cNvSpPr>
            <a:spLocks noGrp="1"/>
          </p:cNvSpPr>
          <p:nvPr>
            <p:ph type="title"/>
          </p:nvPr>
        </p:nvSpPr>
        <p:spPr/>
        <p:txBody>
          <a:bodyPr/>
          <a:lstStyle/>
          <a:p>
            <a:r>
              <a:rPr lang="en-US" b="1" dirty="0">
                <a:latin typeface="Neue Haas Grotesk Text Pro" panose="020B0504020202020204" pitchFamily="34" charset="0"/>
              </a:rPr>
              <a:t>Global Representation of NASPAA Members and Accredited Programs</a:t>
            </a:r>
          </a:p>
        </p:txBody>
      </p:sp>
      <p:pic>
        <p:nvPicPr>
          <p:cNvPr id="3" name="Picture 2">
            <a:extLst>
              <a:ext uri="{FF2B5EF4-FFF2-40B4-BE49-F238E27FC236}">
                <a16:creationId xmlns:a16="http://schemas.microsoft.com/office/drawing/2014/main" id="{3B5CA603-DD43-244F-B3BD-2E065973C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543" y="1910113"/>
            <a:ext cx="7814118" cy="4892545"/>
          </a:xfrm>
          <a:prstGeom prst="rect">
            <a:avLst/>
          </a:prstGeom>
        </p:spPr>
      </p:pic>
    </p:spTree>
    <p:extLst>
      <p:ext uri="{BB962C8B-B14F-4D97-AF65-F5344CB8AC3E}">
        <p14:creationId xmlns:p14="http://schemas.microsoft.com/office/powerpoint/2010/main" val="229607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3E0CED-6D96-2FF5-6967-0D53F716B0D2}"/>
              </a:ext>
            </a:extLst>
          </p:cNvPr>
          <p:cNvSpPr>
            <a:spLocks noGrp="1"/>
          </p:cNvSpPr>
          <p:nvPr>
            <p:ph type="title"/>
          </p:nvPr>
        </p:nvSpPr>
        <p:spPr>
          <a:xfrm>
            <a:off x="612649" y="548638"/>
            <a:ext cx="3493008" cy="5788152"/>
          </a:xfrm>
        </p:spPr>
        <p:txBody>
          <a:bodyPr anchor="ctr">
            <a:normAutofit/>
          </a:bodyPr>
          <a:lstStyle/>
          <a:p>
            <a:r>
              <a:rPr lang="en-US" sz="3700" b="1" dirty="0">
                <a:latin typeface="Neue Haas Grotesk Text Pro" panose="020B0504020202020204" pitchFamily="34" charset="0"/>
              </a:rPr>
              <a:t>Benefits of Accreditation</a:t>
            </a:r>
          </a:p>
        </p:txBody>
      </p:sp>
      <p:graphicFrame>
        <p:nvGraphicFramePr>
          <p:cNvPr id="5" name="Content Placeholder 2">
            <a:extLst>
              <a:ext uri="{FF2B5EF4-FFF2-40B4-BE49-F238E27FC236}">
                <a16:creationId xmlns:a16="http://schemas.microsoft.com/office/drawing/2014/main" id="{C97B7A93-F25F-24BE-B1C9-D46FC62C26F3}"/>
              </a:ext>
            </a:extLst>
          </p:cNvPr>
          <p:cNvGraphicFramePr>
            <a:graphicFrameLocks noGrp="1"/>
          </p:cNvGraphicFramePr>
          <p:nvPr>
            <p:ph idx="1"/>
            <p:extLst>
              <p:ext uri="{D42A27DB-BD31-4B8C-83A1-F6EECF244321}">
                <p14:modId xmlns:p14="http://schemas.microsoft.com/office/powerpoint/2010/main" val="2337835515"/>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572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872F-4A25-9A13-D9A0-3661640B0B22}"/>
              </a:ext>
            </a:extLst>
          </p:cNvPr>
          <p:cNvSpPr>
            <a:spLocks noGrp="1"/>
          </p:cNvSpPr>
          <p:nvPr>
            <p:ph type="title"/>
          </p:nvPr>
        </p:nvSpPr>
        <p:spPr/>
        <p:txBody>
          <a:bodyPr/>
          <a:lstStyle/>
          <a:p>
            <a:r>
              <a:rPr lang="en-US" b="1" dirty="0">
                <a:latin typeface="Neue Haas Grotesk Text Pro" panose="020B0504020202020204" pitchFamily="34" charset="0"/>
              </a:rPr>
              <a:t>Peer Insights</a:t>
            </a:r>
          </a:p>
        </p:txBody>
      </p:sp>
      <p:pic>
        <p:nvPicPr>
          <p:cNvPr id="5" name="Picture 4">
            <a:extLst>
              <a:ext uri="{FF2B5EF4-FFF2-40B4-BE49-F238E27FC236}">
                <a16:creationId xmlns:a16="http://schemas.microsoft.com/office/drawing/2014/main" id="{A02A067B-60C6-BC70-D78C-F3C39DA78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895" y="1690688"/>
            <a:ext cx="8497486" cy="4782217"/>
          </a:xfrm>
          <a:prstGeom prst="rect">
            <a:avLst/>
          </a:prstGeom>
        </p:spPr>
      </p:pic>
    </p:spTree>
    <p:extLst>
      <p:ext uri="{BB962C8B-B14F-4D97-AF65-F5344CB8AC3E}">
        <p14:creationId xmlns:p14="http://schemas.microsoft.com/office/powerpoint/2010/main" val="3888078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D1D515-CE4B-DCF8-4CE0-026A88103204}"/>
              </a:ext>
            </a:extLst>
          </p:cNvPr>
          <p:cNvSpPr>
            <a:spLocks noGrp="1"/>
          </p:cNvSpPr>
          <p:nvPr>
            <p:ph type="title"/>
          </p:nvPr>
        </p:nvSpPr>
        <p:spPr>
          <a:xfrm>
            <a:off x="612649" y="548638"/>
            <a:ext cx="3493008" cy="5788152"/>
          </a:xfrm>
        </p:spPr>
        <p:txBody>
          <a:bodyPr anchor="ctr">
            <a:normAutofit/>
          </a:bodyPr>
          <a:lstStyle/>
          <a:p>
            <a:r>
              <a:rPr lang="en-US" sz="3700" b="1" dirty="0">
                <a:latin typeface="Neue Haas Grotesk Text Pro" panose="020B0504020202020204" pitchFamily="34" charset="0"/>
              </a:rPr>
              <a:t>Steps in the Accreditation Process</a:t>
            </a:r>
          </a:p>
        </p:txBody>
      </p:sp>
      <p:graphicFrame>
        <p:nvGraphicFramePr>
          <p:cNvPr id="5" name="Content Placeholder 2">
            <a:extLst>
              <a:ext uri="{FF2B5EF4-FFF2-40B4-BE49-F238E27FC236}">
                <a16:creationId xmlns:a16="http://schemas.microsoft.com/office/drawing/2014/main" id="{C9514DD0-DCC8-63C9-2DAA-3B485C5D55B2}"/>
              </a:ext>
            </a:extLst>
          </p:cNvPr>
          <p:cNvGraphicFramePr>
            <a:graphicFrameLocks noGrp="1"/>
          </p:cNvGraphicFramePr>
          <p:nvPr>
            <p:ph idx="1"/>
            <p:extLst>
              <p:ext uri="{D42A27DB-BD31-4B8C-83A1-F6EECF244321}">
                <p14:modId xmlns:p14="http://schemas.microsoft.com/office/powerpoint/2010/main" val="3726739192"/>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3924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466FCC-26A6-AD0C-513D-472AAABEC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F970CE-3062-5FED-C489-B28E4DDAD079}"/>
              </a:ext>
            </a:extLst>
          </p:cNvPr>
          <p:cNvSpPr>
            <a:spLocks noGrp="1"/>
          </p:cNvSpPr>
          <p:nvPr>
            <p:ph type="title"/>
          </p:nvPr>
        </p:nvSpPr>
        <p:spPr>
          <a:xfrm>
            <a:off x="698375" y="536285"/>
            <a:ext cx="8245600" cy="753236"/>
          </a:xfrm>
        </p:spPr>
        <p:txBody>
          <a:bodyPr>
            <a:normAutofit/>
          </a:bodyPr>
          <a:lstStyle/>
          <a:p>
            <a:r>
              <a:rPr lang="en-US" sz="3000" b="1" dirty="0">
                <a:latin typeface="Neue Haas Grotesk Text Pro" panose="020B0504020202020204" pitchFamily="34" charset="0"/>
              </a:rPr>
              <a:t>Preconditions for Accreditation Review</a:t>
            </a:r>
          </a:p>
        </p:txBody>
      </p:sp>
      <p:graphicFrame>
        <p:nvGraphicFramePr>
          <p:cNvPr id="15" name="Content Placeholder 2">
            <a:extLst>
              <a:ext uri="{FF2B5EF4-FFF2-40B4-BE49-F238E27FC236}">
                <a16:creationId xmlns:a16="http://schemas.microsoft.com/office/drawing/2014/main" id="{5E4B7FB8-3E92-32C7-CA43-19AE4579515E}"/>
              </a:ext>
            </a:extLst>
          </p:cNvPr>
          <p:cNvGraphicFramePr>
            <a:graphicFrameLocks noGrp="1"/>
          </p:cNvGraphicFramePr>
          <p:nvPr>
            <p:ph idx="1"/>
            <p:extLst>
              <p:ext uri="{D42A27DB-BD31-4B8C-83A1-F6EECF244321}">
                <p14:modId xmlns:p14="http://schemas.microsoft.com/office/powerpoint/2010/main" val="1005532180"/>
              </p:ext>
            </p:extLst>
          </p:nvPr>
        </p:nvGraphicFramePr>
        <p:xfrm>
          <a:off x="1473981" y="1406815"/>
          <a:ext cx="9244038" cy="4998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5636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5969-3602-8953-CAB6-1E103FDBDB17}"/>
              </a:ext>
            </a:extLst>
          </p:cNvPr>
          <p:cNvSpPr>
            <a:spLocks noGrp="1"/>
          </p:cNvSpPr>
          <p:nvPr>
            <p:ph type="title"/>
          </p:nvPr>
        </p:nvSpPr>
        <p:spPr/>
        <p:txBody>
          <a:bodyPr/>
          <a:lstStyle/>
          <a:p>
            <a:r>
              <a:rPr lang="en-US" b="1" dirty="0">
                <a:latin typeface="Neue Haas Grotesk Text Pro" panose="020B0504020202020204" pitchFamily="34" charset="0"/>
              </a:rPr>
              <a:t>Steps in the Eligibility Process</a:t>
            </a:r>
          </a:p>
        </p:txBody>
      </p:sp>
      <p:graphicFrame>
        <p:nvGraphicFramePr>
          <p:cNvPr id="6" name="Content Placeholder 5">
            <a:extLst>
              <a:ext uri="{FF2B5EF4-FFF2-40B4-BE49-F238E27FC236}">
                <a16:creationId xmlns:a16="http://schemas.microsoft.com/office/drawing/2014/main" id="{EFDDB33E-BA1B-A5A6-B211-513541F7D936}"/>
              </a:ext>
            </a:extLst>
          </p:cNvPr>
          <p:cNvGraphicFramePr>
            <a:graphicFrameLocks noGrp="1"/>
          </p:cNvGraphicFramePr>
          <p:nvPr>
            <p:ph idx="1"/>
            <p:extLst>
              <p:ext uri="{D42A27DB-BD31-4B8C-83A1-F6EECF244321}">
                <p14:modId xmlns:p14="http://schemas.microsoft.com/office/powerpoint/2010/main" val="2560539070"/>
              </p:ext>
            </p:extLst>
          </p:nvPr>
        </p:nvGraphicFramePr>
        <p:xfrm>
          <a:off x="414527" y="1734045"/>
          <a:ext cx="7518014" cy="2145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5">
            <a:extLst>
              <a:ext uri="{FF2B5EF4-FFF2-40B4-BE49-F238E27FC236}">
                <a16:creationId xmlns:a16="http://schemas.microsoft.com/office/drawing/2014/main" id="{EAE41F33-0BD3-50C2-81F7-2377EA32339F}"/>
              </a:ext>
            </a:extLst>
          </p:cNvPr>
          <p:cNvGraphicFramePr>
            <a:graphicFrameLocks/>
          </p:cNvGraphicFramePr>
          <p:nvPr>
            <p:extLst>
              <p:ext uri="{D42A27DB-BD31-4B8C-83A1-F6EECF244321}">
                <p14:modId xmlns:p14="http://schemas.microsoft.com/office/powerpoint/2010/main" val="264353322"/>
              </p:ext>
            </p:extLst>
          </p:nvPr>
        </p:nvGraphicFramePr>
        <p:xfrm>
          <a:off x="3683000" y="3922977"/>
          <a:ext cx="7903845" cy="24231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8972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5A664-9C30-2526-A062-C1FB51D52E6E}"/>
              </a:ext>
            </a:extLst>
          </p:cNvPr>
          <p:cNvSpPr>
            <a:spLocks noGrp="1"/>
          </p:cNvSpPr>
          <p:nvPr>
            <p:ph type="title"/>
          </p:nvPr>
        </p:nvSpPr>
        <p:spPr/>
        <p:txBody>
          <a:bodyPr/>
          <a:lstStyle/>
          <a:p>
            <a:r>
              <a:rPr lang="en-US" b="1" dirty="0">
                <a:latin typeface="Neue Haas Grotesk Text Pro" panose="020B0504020202020204" pitchFamily="34" charset="0"/>
              </a:rPr>
              <a:t>COPRA Direction:</a:t>
            </a:r>
            <a:br>
              <a:rPr lang="en-US" b="1" dirty="0">
                <a:latin typeface="Neue Haas Grotesk Text Pro" panose="020B0504020202020204" pitchFamily="34" charset="0"/>
              </a:rPr>
            </a:br>
            <a:r>
              <a:rPr lang="en-US" b="1" dirty="0">
                <a:latin typeface="Neue Haas Grotesk Text Pro" panose="020B0504020202020204" pitchFamily="34" charset="0"/>
              </a:rPr>
              <a:t>Outcomes &amp; Recommendations</a:t>
            </a:r>
          </a:p>
        </p:txBody>
      </p:sp>
      <p:pic>
        <p:nvPicPr>
          <p:cNvPr id="5" name="Picture 4" descr="A traffic light with a yellow circle&#10;&#10;AI-generated content may be incorrect.">
            <a:extLst>
              <a:ext uri="{FF2B5EF4-FFF2-40B4-BE49-F238E27FC236}">
                <a16:creationId xmlns:a16="http://schemas.microsoft.com/office/drawing/2014/main" id="{28ED6F8F-A947-7AE7-ED73-9F8B990B4BB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7550" y="1746463"/>
            <a:ext cx="1980326" cy="4677486"/>
          </a:xfrm>
          <a:prstGeom prst="rect">
            <a:avLst/>
          </a:prstGeom>
        </p:spPr>
      </p:pic>
      <p:sp>
        <p:nvSpPr>
          <p:cNvPr id="10" name="TextBox 9">
            <a:extLst>
              <a:ext uri="{FF2B5EF4-FFF2-40B4-BE49-F238E27FC236}">
                <a16:creationId xmlns:a16="http://schemas.microsoft.com/office/drawing/2014/main" id="{434F7FFC-9688-1C68-5E72-5D46AE75F073}"/>
              </a:ext>
            </a:extLst>
          </p:cNvPr>
          <p:cNvSpPr txBox="1"/>
          <p:nvPr/>
        </p:nvSpPr>
        <p:spPr>
          <a:xfrm>
            <a:off x="2621665" y="2269348"/>
            <a:ext cx="8142790" cy="918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927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Neue Haas Grotesk Text Pro" panose="020B0504020202020204" pitchFamily="34" charset="0"/>
              </a:rPr>
              <a:t>Do Not Proceed</a:t>
            </a:r>
          </a:p>
          <a:p>
            <a:pPr marL="0" lvl="0" indent="0" algn="l" defTabSz="1022350">
              <a:lnSpc>
                <a:spcPct val="90000"/>
              </a:lnSpc>
              <a:spcBef>
                <a:spcPct val="0"/>
              </a:spcBef>
              <a:spcAft>
                <a:spcPct val="35000"/>
              </a:spcAft>
              <a:buNone/>
            </a:pPr>
            <a:r>
              <a:rPr lang="en-US" sz="2300" kern="1200" dirty="0">
                <a:latin typeface="Neue Haas Grotesk Text Pro" panose="020B0504020202020204" pitchFamily="34" charset="0"/>
              </a:rPr>
              <a:t>Program appears to need more than a 3-year horizon</a:t>
            </a:r>
          </a:p>
        </p:txBody>
      </p:sp>
      <p:sp>
        <p:nvSpPr>
          <p:cNvPr id="13" name="TextBox 12">
            <a:extLst>
              <a:ext uri="{FF2B5EF4-FFF2-40B4-BE49-F238E27FC236}">
                <a16:creationId xmlns:a16="http://schemas.microsoft.com/office/drawing/2014/main" id="{2235736E-E233-5F69-70AF-8AAA4CA933BF}"/>
              </a:ext>
            </a:extLst>
          </p:cNvPr>
          <p:cNvSpPr txBox="1"/>
          <p:nvPr/>
        </p:nvSpPr>
        <p:spPr>
          <a:xfrm>
            <a:off x="2570107" y="3393564"/>
            <a:ext cx="6799599" cy="13255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927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Neue Haas Grotesk Text Pro" panose="020B0504020202020204" pitchFamily="34" charset="0"/>
              </a:rPr>
              <a:t>Proceed With Caution</a:t>
            </a:r>
          </a:p>
          <a:p>
            <a:pPr marL="0" lvl="0" indent="0" algn="l" defTabSz="1022350">
              <a:lnSpc>
                <a:spcPct val="90000"/>
              </a:lnSpc>
              <a:spcBef>
                <a:spcPct val="0"/>
              </a:spcBef>
              <a:spcAft>
                <a:spcPct val="35000"/>
              </a:spcAft>
              <a:buNone/>
            </a:pPr>
            <a:r>
              <a:rPr lang="en-US" sz="2300" kern="1200" dirty="0">
                <a:latin typeface="Neue Haas Grotesk Text Pro" panose="020B0504020202020204" pitchFamily="34" charset="0"/>
              </a:rPr>
              <a:t>Typically, a 2-3-year time horizon</a:t>
            </a:r>
          </a:p>
        </p:txBody>
      </p:sp>
      <p:sp>
        <p:nvSpPr>
          <p:cNvPr id="16" name="TextBox 15">
            <a:extLst>
              <a:ext uri="{FF2B5EF4-FFF2-40B4-BE49-F238E27FC236}">
                <a16:creationId xmlns:a16="http://schemas.microsoft.com/office/drawing/2014/main" id="{E7C5FAAF-52B8-7DA8-570A-7C5E6CD5E223}"/>
              </a:ext>
            </a:extLst>
          </p:cNvPr>
          <p:cNvSpPr txBox="1"/>
          <p:nvPr/>
        </p:nvSpPr>
        <p:spPr>
          <a:xfrm>
            <a:off x="2570107" y="4924578"/>
            <a:ext cx="9952560" cy="13492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927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Neue Haas Grotesk Text Pro" panose="020B0504020202020204" pitchFamily="34" charset="0"/>
              </a:rPr>
              <a:t>Proceed to Self-Study</a:t>
            </a:r>
          </a:p>
          <a:p>
            <a:pPr marL="0" lvl="0" indent="0" algn="l" defTabSz="1022350">
              <a:lnSpc>
                <a:spcPct val="90000"/>
              </a:lnSpc>
              <a:spcBef>
                <a:spcPct val="0"/>
              </a:spcBef>
              <a:spcAft>
                <a:spcPct val="35000"/>
              </a:spcAft>
              <a:buNone/>
            </a:pPr>
            <a:r>
              <a:rPr lang="en-US" sz="2300" kern="1200" dirty="0">
                <a:latin typeface="Neue Haas Grotesk Text Pro" panose="020B0504020202020204" pitchFamily="34" charset="0"/>
              </a:rPr>
              <a:t>Typically, a 1-2-year time horizon</a:t>
            </a:r>
          </a:p>
        </p:txBody>
      </p:sp>
    </p:spTree>
    <p:extLst>
      <p:ext uri="{BB962C8B-B14F-4D97-AF65-F5344CB8AC3E}">
        <p14:creationId xmlns:p14="http://schemas.microsoft.com/office/powerpoint/2010/main" val="3322094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F38EE3-0E3A-6038-2AEA-8DF579A62421}"/>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Neue Haas Grotesk Text Pro" panose="020B0504020202020204" pitchFamily="34" charset="0"/>
              </a:rPr>
              <a:t>Is your Program Ready?</a:t>
            </a:r>
          </a:p>
        </p:txBody>
      </p:sp>
      <p:sp>
        <p:nvSpPr>
          <p:cNvPr id="3" name="Content Placeholder 2">
            <a:extLst>
              <a:ext uri="{FF2B5EF4-FFF2-40B4-BE49-F238E27FC236}">
                <a16:creationId xmlns:a16="http://schemas.microsoft.com/office/drawing/2014/main" id="{4233736B-FB5C-F9F1-445B-48AF7C31BDB6}"/>
              </a:ext>
            </a:extLst>
          </p:cNvPr>
          <p:cNvSpPr>
            <a:spLocks noGrp="1"/>
          </p:cNvSpPr>
          <p:nvPr>
            <p:ph idx="1"/>
          </p:nvPr>
        </p:nvSpPr>
        <p:spPr>
          <a:xfrm>
            <a:off x="4810259" y="649480"/>
            <a:ext cx="6555347" cy="5546047"/>
          </a:xfrm>
        </p:spPr>
        <p:txBody>
          <a:bodyPr anchor="ctr">
            <a:normAutofit/>
          </a:bodyPr>
          <a:lstStyle/>
          <a:p>
            <a:pPr>
              <a:lnSpc>
                <a:spcPct val="100000"/>
              </a:lnSpc>
              <a:buFont typeface="Wingdings" panose="05000000000000000000" pitchFamily="2" charset="2"/>
              <a:buChar char="ü"/>
            </a:pPr>
            <a:r>
              <a:rPr lang="en-US" sz="2000" dirty="0">
                <a:latin typeface="Neue Haas Grotesk Text Pro" panose="020B0504020202020204" pitchFamily="34" charset="0"/>
              </a:rPr>
              <a:t>Meets preconditions</a:t>
            </a:r>
          </a:p>
          <a:p>
            <a:pPr>
              <a:lnSpc>
                <a:spcPct val="100000"/>
              </a:lnSpc>
              <a:buFont typeface="Wingdings" panose="05000000000000000000" pitchFamily="2" charset="2"/>
              <a:buChar char="ü"/>
            </a:pPr>
            <a:r>
              <a:rPr lang="en-US" sz="2000" dirty="0">
                <a:latin typeface="Neue Haas Grotesk Text Pro" panose="020B0504020202020204" pitchFamily="34" charset="0"/>
              </a:rPr>
              <a:t>Collects required data</a:t>
            </a:r>
          </a:p>
          <a:p>
            <a:pPr>
              <a:lnSpc>
                <a:spcPct val="100000"/>
              </a:lnSpc>
              <a:buFont typeface="Wingdings" panose="05000000000000000000" pitchFamily="2" charset="2"/>
              <a:buChar char="ü"/>
            </a:pPr>
            <a:r>
              <a:rPr lang="en-US" sz="2000" dirty="0">
                <a:latin typeface="Neue Haas Grotesk Text Pro" panose="020B0504020202020204" pitchFamily="34" charset="0"/>
              </a:rPr>
              <a:t>Engages in strategic program management </a:t>
            </a:r>
          </a:p>
          <a:p>
            <a:pPr lvl="1">
              <a:lnSpc>
                <a:spcPct val="100000"/>
              </a:lnSpc>
              <a:buFont typeface="Courier New" panose="02070309020205020404" pitchFamily="49" charset="0"/>
              <a:buChar char="o"/>
            </a:pPr>
            <a:r>
              <a:rPr lang="en-US" sz="2000" dirty="0">
                <a:latin typeface="Neue Haas Grotesk Text Pro" panose="020B0504020202020204" pitchFamily="34" charset="0"/>
              </a:rPr>
              <a:t>Including an actionable DEI or DEIJA plan</a:t>
            </a:r>
          </a:p>
          <a:p>
            <a:pPr>
              <a:lnSpc>
                <a:spcPct val="100000"/>
              </a:lnSpc>
              <a:buFont typeface="Wingdings" panose="05000000000000000000" pitchFamily="2" charset="2"/>
              <a:buChar char="ü"/>
            </a:pPr>
            <a:r>
              <a:rPr lang="en-US" sz="2000" dirty="0">
                <a:latin typeface="Neue Haas Grotesk Text Pro" panose="020B0504020202020204" pitchFamily="34" charset="0"/>
              </a:rPr>
              <a:t>Established process for assessing student learning</a:t>
            </a:r>
          </a:p>
          <a:p>
            <a:pPr lvl="1">
              <a:lnSpc>
                <a:spcPct val="100000"/>
              </a:lnSpc>
              <a:buFont typeface="Courier New" panose="02070309020205020404" pitchFamily="49" charset="0"/>
              <a:buChar char="o"/>
            </a:pPr>
            <a:r>
              <a:rPr lang="en-US" sz="2000" dirty="0">
                <a:latin typeface="Neue Haas Grotesk Text Pro" panose="020B0504020202020204" pitchFamily="34" charset="0"/>
              </a:rPr>
              <a:t>Ongoing evidence of closing the loop for at least three universal competencies</a:t>
            </a:r>
          </a:p>
          <a:p>
            <a:pPr>
              <a:lnSpc>
                <a:spcPct val="100000"/>
              </a:lnSpc>
              <a:buFont typeface="Wingdings" panose="05000000000000000000" pitchFamily="2" charset="2"/>
              <a:buChar char="ü"/>
            </a:pPr>
            <a:r>
              <a:rPr lang="en-US" sz="2000" dirty="0">
                <a:latin typeface="Neue Haas Grotesk Text Pro" panose="020B0504020202020204" pitchFamily="34" charset="0"/>
              </a:rPr>
              <a:t>Institutional support for accreditation/reaccreditation</a:t>
            </a:r>
          </a:p>
          <a:p>
            <a:pPr lvl="1">
              <a:lnSpc>
                <a:spcPct val="100000"/>
              </a:lnSpc>
              <a:buFont typeface="Courier New" panose="02070309020205020404" pitchFamily="49" charset="0"/>
              <a:buChar char="o"/>
            </a:pPr>
            <a:r>
              <a:rPr lang="en-US" sz="2000" dirty="0">
                <a:latin typeface="Neue Haas Grotesk Text Pro" panose="020B0504020202020204" pitchFamily="34" charset="0"/>
              </a:rPr>
              <a:t>Preparing the Self-Study Report</a:t>
            </a:r>
          </a:p>
          <a:p>
            <a:pPr lvl="1">
              <a:lnSpc>
                <a:spcPct val="100000"/>
              </a:lnSpc>
              <a:buFont typeface="Courier New" panose="02070309020205020404" pitchFamily="49" charset="0"/>
              <a:buChar char="o"/>
            </a:pPr>
            <a:r>
              <a:rPr lang="en-US" sz="2000" dirty="0">
                <a:latin typeface="Neue Haas Grotesk Text Pro" panose="020B0504020202020204" pitchFamily="34" charset="0"/>
              </a:rPr>
              <a:t>Hosting the Site Visit Team</a:t>
            </a:r>
          </a:p>
          <a:p>
            <a:pPr>
              <a:lnSpc>
                <a:spcPct val="100000"/>
              </a:lnSpc>
              <a:buFont typeface="Wingdings" panose="05000000000000000000" pitchFamily="2" charset="2"/>
              <a:buChar char="ü"/>
            </a:pPr>
            <a:r>
              <a:rPr lang="en-US" sz="2000" dirty="0">
                <a:latin typeface="Neue Haas Grotesk Text Pro" panose="020B0504020202020204" pitchFamily="34" charset="0"/>
              </a:rPr>
              <a:t>Capacity to pay accreditation fees</a:t>
            </a:r>
          </a:p>
          <a:p>
            <a:endParaRPr lang="en-US" sz="2000" dirty="0"/>
          </a:p>
        </p:txBody>
      </p:sp>
    </p:spTree>
    <p:extLst>
      <p:ext uri="{BB962C8B-B14F-4D97-AF65-F5344CB8AC3E}">
        <p14:creationId xmlns:p14="http://schemas.microsoft.com/office/powerpoint/2010/main" val="63441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0716-223C-C783-FDA0-5C34F73D8E8C}"/>
              </a:ext>
            </a:extLst>
          </p:cNvPr>
          <p:cNvSpPr>
            <a:spLocks noGrp="1"/>
          </p:cNvSpPr>
          <p:nvPr>
            <p:ph type="title"/>
          </p:nvPr>
        </p:nvSpPr>
        <p:spPr/>
        <p:txBody>
          <a:bodyPr/>
          <a:lstStyle/>
          <a:p>
            <a:r>
              <a:rPr lang="en-US" b="1" dirty="0">
                <a:latin typeface="Neue Haas Grotesk Text Pro" panose="020B0504020202020204" pitchFamily="34" charset="0"/>
              </a:rPr>
              <a:t>Accreditation Process</a:t>
            </a:r>
          </a:p>
        </p:txBody>
      </p:sp>
      <p:graphicFrame>
        <p:nvGraphicFramePr>
          <p:cNvPr id="4" name="Content Placeholder 3">
            <a:extLst>
              <a:ext uri="{FF2B5EF4-FFF2-40B4-BE49-F238E27FC236}">
                <a16:creationId xmlns:a16="http://schemas.microsoft.com/office/drawing/2014/main" id="{13F2CBCC-C5EA-FC5F-1F49-0BCB05FE580A}"/>
              </a:ext>
            </a:extLst>
          </p:cNvPr>
          <p:cNvGraphicFramePr>
            <a:graphicFrameLocks noGrp="1"/>
          </p:cNvGraphicFramePr>
          <p:nvPr>
            <p:ph idx="1"/>
            <p:extLst>
              <p:ext uri="{D42A27DB-BD31-4B8C-83A1-F6EECF244321}">
                <p14:modId xmlns:p14="http://schemas.microsoft.com/office/powerpoint/2010/main" val="1751160883"/>
              </p:ext>
            </p:extLst>
          </p:nvPr>
        </p:nvGraphicFramePr>
        <p:xfrm>
          <a:off x="655320" y="1670685"/>
          <a:ext cx="8023916" cy="3028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a:extLst>
              <a:ext uri="{FF2B5EF4-FFF2-40B4-BE49-F238E27FC236}">
                <a16:creationId xmlns:a16="http://schemas.microsoft.com/office/drawing/2014/main" id="{E5F45201-BDE0-A94A-E0C9-F6EBAB01AC73}"/>
              </a:ext>
            </a:extLst>
          </p:cNvPr>
          <p:cNvGraphicFramePr>
            <a:graphicFrameLocks noGrp="1"/>
          </p:cNvGraphicFramePr>
          <p:nvPr>
            <p:extLst>
              <p:ext uri="{D42A27DB-BD31-4B8C-83A1-F6EECF244321}">
                <p14:modId xmlns:p14="http://schemas.microsoft.com/office/powerpoint/2010/main" val="2246404248"/>
              </p:ext>
            </p:extLst>
          </p:nvPr>
        </p:nvGraphicFramePr>
        <p:xfrm>
          <a:off x="612648" y="4699635"/>
          <a:ext cx="11133582" cy="1371600"/>
        </p:xfrm>
        <a:graphic>
          <a:graphicData uri="http://schemas.openxmlformats.org/drawingml/2006/table">
            <a:tbl>
              <a:tblPr firstRow="1" bandRow="1">
                <a:tableStyleId>{2D5ABB26-0587-4C30-8999-92F81FD0307C}</a:tableStyleId>
              </a:tblPr>
              <a:tblGrid>
                <a:gridCol w="2450592">
                  <a:extLst>
                    <a:ext uri="{9D8B030D-6E8A-4147-A177-3AD203B41FA5}">
                      <a16:colId xmlns:a16="http://schemas.microsoft.com/office/drawing/2014/main" val="3693716565"/>
                    </a:ext>
                  </a:extLst>
                </a:gridCol>
                <a:gridCol w="3097530">
                  <a:extLst>
                    <a:ext uri="{9D8B030D-6E8A-4147-A177-3AD203B41FA5}">
                      <a16:colId xmlns:a16="http://schemas.microsoft.com/office/drawing/2014/main" val="1321351196"/>
                    </a:ext>
                  </a:extLst>
                </a:gridCol>
                <a:gridCol w="2259330">
                  <a:extLst>
                    <a:ext uri="{9D8B030D-6E8A-4147-A177-3AD203B41FA5}">
                      <a16:colId xmlns:a16="http://schemas.microsoft.com/office/drawing/2014/main" val="1886287564"/>
                    </a:ext>
                  </a:extLst>
                </a:gridCol>
                <a:gridCol w="3326130">
                  <a:extLst>
                    <a:ext uri="{9D8B030D-6E8A-4147-A177-3AD203B41FA5}">
                      <a16:colId xmlns:a16="http://schemas.microsoft.com/office/drawing/2014/main" val="130282572"/>
                    </a:ext>
                  </a:extLst>
                </a:gridCol>
              </a:tblGrid>
              <a:tr h="370840">
                <a:tc>
                  <a:txBody>
                    <a:bodyPr/>
                    <a:lstStyle/>
                    <a:p>
                      <a:r>
                        <a:rPr lang="en-US" sz="1400" dirty="0">
                          <a:latin typeface="Neue Haas Grotesk Text Pro" panose="020B0504020202020204" pitchFamily="34" charset="0"/>
                        </a:rPr>
                        <a:t>Prepare program data for self-study report</a:t>
                      </a:r>
                    </a:p>
                    <a:p>
                      <a:r>
                        <a:rPr lang="en-US" sz="1400" dirty="0">
                          <a:latin typeface="Neue Haas Grotesk Text Pro" panose="020B0504020202020204" pitchFamily="34" charset="0"/>
                        </a:rPr>
                        <a:t>Submission – August 15</a:t>
                      </a:r>
                    </a:p>
                  </a:txBody>
                  <a:tcPr/>
                </a:tc>
                <a:tc>
                  <a:txBody>
                    <a:bodyPr/>
                    <a:lstStyle/>
                    <a:p>
                      <a:pPr marL="274320" lvl="1"/>
                      <a:r>
                        <a:rPr lang="en-US" sz="1400" dirty="0">
                          <a:latin typeface="Neue Haas Grotesk Text Pro" panose="020B0504020202020204" pitchFamily="34" charset="0"/>
                        </a:rPr>
                        <a:t>COPRA meets – October</a:t>
                      </a:r>
                    </a:p>
                    <a:p>
                      <a:pPr marL="274320" lvl="1"/>
                      <a:r>
                        <a:rPr lang="en-US" sz="1400" dirty="0">
                          <a:latin typeface="Neue Haas Grotesk Text Pro" panose="020B0504020202020204" pitchFamily="34" charset="0"/>
                        </a:rPr>
                        <a:t>Interim Report – November</a:t>
                      </a:r>
                    </a:p>
                    <a:p>
                      <a:pPr marL="274320" lvl="1"/>
                      <a:r>
                        <a:rPr lang="en-US" sz="1400" dirty="0">
                          <a:latin typeface="Neue Haas Grotesk Text Pro" panose="020B0504020202020204" pitchFamily="34" charset="0"/>
                        </a:rPr>
                        <a:t>Program Response – January</a:t>
                      </a:r>
                    </a:p>
                    <a:p>
                      <a:pPr marL="274320" lvl="1"/>
                      <a:r>
                        <a:rPr lang="en-US" sz="1400" dirty="0">
                          <a:latin typeface="Neue Haas Grotesk Text Pro" panose="020B0504020202020204" pitchFamily="34" charset="0"/>
                        </a:rPr>
                        <a:t>Host Site Visit Team – Early Spring</a:t>
                      </a:r>
                    </a:p>
                    <a:p>
                      <a:endParaRPr lang="en-US" sz="1400" dirty="0">
                        <a:latin typeface="Neue Haas Grotesk Text Pro" panose="020B0504020202020204" pitchFamily="34" charset="0"/>
                      </a:endParaRPr>
                    </a:p>
                  </a:txBody>
                  <a:tcPr/>
                </a:tc>
                <a:tc>
                  <a:txBody>
                    <a:bodyPr/>
                    <a:lstStyle/>
                    <a:p>
                      <a:r>
                        <a:rPr lang="en-US" sz="1400" dirty="0">
                          <a:latin typeface="Neue Haas Grotesk Text Pro" panose="020B0504020202020204" pitchFamily="34" charset="0"/>
                        </a:rPr>
                        <a:t>COPRA Accreditation Decisions - June</a:t>
                      </a:r>
                    </a:p>
                  </a:txBody>
                  <a:tcPr/>
                </a:tc>
                <a:tc>
                  <a:txBody>
                    <a:bodyPr/>
                    <a:lstStyle/>
                    <a:p>
                      <a:pPr lvl="1"/>
                      <a:r>
                        <a:rPr lang="en-US" sz="1400" dirty="0">
                          <a:latin typeface="Neue Haas Grotesk Text Pro" panose="020B0504020202020204" pitchFamily="34" charset="0"/>
                        </a:rPr>
                        <a:t>Annual Maintenance Reports Due – November 1</a:t>
                      </a:r>
                    </a:p>
                  </a:txBody>
                  <a:tcPr/>
                </a:tc>
                <a:extLst>
                  <a:ext uri="{0D108BD9-81ED-4DB2-BD59-A6C34878D82A}">
                    <a16:rowId xmlns:a16="http://schemas.microsoft.com/office/drawing/2014/main" val="2904019692"/>
                  </a:ext>
                </a:extLst>
              </a:tr>
            </a:tbl>
          </a:graphicData>
        </a:graphic>
      </p:graphicFrame>
      <p:sp>
        <p:nvSpPr>
          <p:cNvPr id="6" name="Flowchart: Connector 5">
            <a:extLst>
              <a:ext uri="{FF2B5EF4-FFF2-40B4-BE49-F238E27FC236}">
                <a16:creationId xmlns:a16="http://schemas.microsoft.com/office/drawing/2014/main" id="{E21F65F9-9301-0235-AB51-3356B365BE6C}"/>
              </a:ext>
            </a:extLst>
          </p:cNvPr>
          <p:cNvSpPr/>
          <p:nvPr/>
        </p:nvSpPr>
        <p:spPr>
          <a:xfrm>
            <a:off x="9069704" y="1951977"/>
            <a:ext cx="2411095" cy="2466366"/>
          </a:xfrm>
          <a:prstGeom prst="flowChartConnector">
            <a:avLst/>
          </a:prstGeom>
          <a:solidFill>
            <a:srgbClr val="2038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A4898533-8B3C-1129-DDA2-B0FD4D0229D7}"/>
              </a:ext>
            </a:extLst>
          </p:cNvPr>
          <p:cNvSpPr/>
          <p:nvPr/>
        </p:nvSpPr>
        <p:spPr>
          <a:xfrm>
            <a:off x="9331960" y="2686710"/>
            <a:ext cx="1934266" cy="9912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Neue Haas Grotesk Text Pro" panose="020B0504020202020204" pitchFamily="34" charset="0"/>
              </a:rPr>
              <a:t>Continuous program evaluation and annual reporting</a:t>
            </a:r>
          </a:p>
        </p:txBody>
      </p:sp>
    </p:spTree>
    <p:extLst>
      <p:ext uri="{BB962C8B-B14F-4D97-AF65-F5344CB8AC3E}">
        <p14:creationId xmlns:p14="http://schemas.microsoft.com/office/powerpoint/2010/main" val="987886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6467-5858-619B-537A-3ACD2E7D69BD}"/>
              </a:ext>
            </a:extLst>
          </p:cNvPr>
          <p:cNvSpPr>
            <a:spLocks noGrp="1"/>
          </p:cNvSpPr>
          <p:nvPr>
            <p:ph type="title"/>
          </p:nvPr>
        </p:nvSpPr>
        <p:spPr/>
        <p:txBody>
          <a:bodyPr/>
          <a:lstStyle/>
          <a:p>
            <a:r>
              <a:rPr lang="en-US" b="1" dirty="0">
                <a:latin typeface="Neue Haas Grotesk Text Pro" panose="020B0504020202020204" pitchFamily="34" charset="0"/>
              </a:rPr>
              <a:t>Accreditation Timeline</a:t>
            </a:r>
          </a:p>
        </p:txBody>
      </p:sp>
      <p:graphicFrame>
        <p:nvGraphicFramePr>
          <p:cNvPr id="4" name="Content Placeholder 3">
            <a:extLst>
              <a:ext uri="{FF2B5EF4-FFF2-40B4-BE49-F238E27FC236}">
                <a16:creationId xmlns:a16="http://schemas.microsoft.com/office/drawing/2014/main" id="{196CA0BB-95DA-9BEA-E3DD-3D2A992176D0}"/>
              </a:ext>
            </a:extLst>
          </p:cNvPr>
          <p:cNvGraphicFramePr>
            <a:graphicFrameLocks noGrp="1"/>
          </p:cNvGraphicFramePr>
          <p:nvPr>
            <p:ph idx="1"/>
            <p:extLst>
              <p:ext uri="{D42A27DB-BD31-4B8C-83A1-F6EECF244321}">
                <p14:modId xmlns:p14="http://schemas.microsoft.com/office/powerpoint/2010/main" val="4114585320"/>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625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99528" y="554152"/>
            <a:ext cx="5742189" cy="5742189"/>
          </a:xfrm>
          <a:prstGeom prst="ellipse">
            <a:avLst/>
          </a:prstGeom>
          <a:solidFill>
            <a:srgbClr val="0E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949EA6-4178-661C-F8DD-0649C2E7463F}"/>
              </a:ext>
            </a:extLst>
          </p:cNvPr>
          <p:cNvSpPr>
            <a:spLocks noGrp="1"/>
          </p:cNvSpPr>
          <p:nvPr>
            <p:ph type="title"/>
          </p:nvPr>
        </p:nvSpPr>
        <p:spPr>
          <a:xfrm>
            <a:off x="1245072" y="1289765"/>
            <a:ext cx="3651101" cy="4270963"/>
          </a:xfrm>
        </p:spPr>
        <p:txBody>
          <a:bodyPr anchor="ctr">
            <a:normAutofit/>
          </a:bodyPr>
          <a:lstStyle/>
          <a:p>
            <a:pPr algn="ctr"/>
            <a:r>
              <a:rPr lang="en-US" sz="5600" b="1" dirty="0">
                <a:solidFill>
                  <a:srgbClr val="FFFFFF"/>
                </a:solidFill>
                <a:latin typeface="Neue Haas Grotesk Text Pro" panose="020B0504020202020204" pitchFamily="34" charset="0"/>
              </a:rPr>
              <a:t>Site Visit Overview</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lumMod val="50000"/>
            </a:schemeClr>
          </a:solidFill>
          <a:ln w="776" cap="flat">
            <a:solidFill>
              <a:schemeClr val="accent1">
                <a:lumMod val="50000"/>
              </a:schemeClr>
            </a:solidFill>
            <a:prstDash val="solid"/>
            <a:miter/>
          </a:ln>
        </p:spPr>
        <p:txBody>
          <a:bodyPr rtlCol="0" anchor="ctr"/>
          <a:lstStyle/>
          <a:p>
            <a:endParaRPr lang="en-US" dirty="0"/>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lumMod val="50000"/>
            </a:schemeClr>
          </a:solidFill>
          <a:ln w="751" cap="flat">
            <a:solidFill>
              <a:schemeClr val="accent1">
                <a:lumMod val="50000"/>
              </a:schemeClr>
            </a:solidFill>
            <a:prstDash val="solid"/>
            <a:miter/>
          </a:ln>
        </p:spPr>
        <p:txBody>
          <a:bodyPr rtlCol="0" anchor="ctr"/>
          <a:lstStyle/>
          <a:p>
            <a:endParaRPr lang="en-US" dirty="0"/>
          </a:p>
        </p:txBody>
      </p:sp>
      <p:sp>
        <p:nvSpPr>
          <p:cNvPr id="3" name="Content Placeholder 2">
            <a:extLst>
              <a:ext uri="{FF2B5EF4-FFF2-40B4-BE49-F238E27FC236}">
                <a16:creationId xmlns:a16="http://schemas.microsoft.com/office/drawing/2014/main" id="{4FD63914-DA04-3D6E-E16D-45CE716335FB}"/>
              </a:ext>
            </a:extLst>
          </p:cNvPr>
          <p:cNvSpPr>
            <a:spLocks noGrp="1"/>
          </p:cNvSpPr>
          <p:nvPr>
            <p:ph idx="1"/>
          </p:nvPr>
        </p:nvSpPr>
        <p:spPr>
          <a:xfrm>
            <a:off x="6297233" y="518400"/>
            <a:ext cx="4771607" cy="5837949"/>
          </a:xfrm>
        </p:spPr>
        <p:txBody>
          <a:bodyPr anchor="ctr">
            <a:normAutofit/>
          </a:bodyPr>
          <a:lstStyle/>
          <a:p>
            <a:pPr>
              <a:lnSpc>
                <a:spcPct val="100000"/>
              </a:lnSpc>
            </a:pPr>
            <a:r>
              <a:rPr lang="en-US" sz="2000" dirty="0">
                <a:solidFill>
                  <a:schemeClr val="tx1">
                    <a:alpha val="80000"/>
                  </a:schemeClr>
                </a:solidFill>
                <a:latin typeface="Neue Haas Grotesk Text Pro" panose="020B0504020202020204" pitchFamily="34" charset="0"/>
              </a:rPr>
              <a:t>Site visits are typically held over three days</a:t>
            </a:r>
          </a:p>
          <a:p>
            <a:pPr>
              <a:lnSpc>
                <a:spcPct val="100000"/>
              </a:lnSpc>
            </a:pPr>
            <a:r>
              <a:rPr lang="en-US" sz="2000" dirty="0">
                <a:solidFill>
                  <a:schemeClr val="tx1">
                    <a:alpha val="80000"/>
                  </a:schemeClr>
                </a:solidFill>
                <a:latin typeface="Neue Haas Grotesk Text Pro" panose="020B0504020202020204" pitchFamily="34" charset="0"/>
              </a:rPr>
              <a:t>Visits embrace both evaluative and formative processes</a:t>
            </a:r>
          </a:p>
          <a:p>
            <a:pPr>
              <a:lnSpc>
                <a:spcPct val="100000"/>
              </a:lnSpc>
            </a:pPr>
            <a:r>
              <a:rPr lang="en-US" sz="2000" dirty="0">
                <a:solidFill>
                  <a:schemeClr val="tx1">
                    <a:alpha val="80000"/>
                  </a:schemeClr>
                </a:solidFill>
                <a:latin typeface="Neue Haas Grotesk Text Pro" panose="020B0504020202020204" pitchFamily="34" charset="0"/>
              </a:rPr>
              <a:t>The role of the Site Visit Team </a:t>
            </a:r>
          </a:p>
          <a:p>
            <a:pPr lvl="1">
              <a:lnSpc>
                <a:spcPct val="100000"/>
              </a:lnSpc>
            </a:pPr>
            <a:r>
              <a:rPr lang="en-US" sz="2000" dirty="0">
                <a:solidFill>
                  <a:schemeClr val="tx1">
                    <a:alpha val="80000"/>
                  </a:schemeClr>
                </a:solidFill>
                <a:latin typeface="Neue Haas Grotesk Text Pro" panose="020B0504020202020204" pitchFamily="34" charset="0"/>
              </a:rPr>
              <a:t>“Eyes and ears” of COPRA</a:t>
            </a:r>
          </a:p>
          <a:p>
            <a:pPr lvl="1">
              <a:lnSpc>
                <a:spcPct val="100000"/>
              </a:lnSpc>
            </a:pPr>
            <a:r>
              <a:rPr lang="en-US" sz="2000" dirty="0">
                <a:solidFill>
                  <a:schemeClr val="tx1">
                    <a:alpha val="80000"/>
                  </a:schemeClr>
                </a:solidFill>
                <a:latin typeface="Neue Haas Grotesk Text Pro" panose="020B0504020202020204" pitchFamily="34" charset="0"/>
              </a:rPr>
              <a:t>Fulfills a reporting function not a decision-making function</a:t>
            </a:r>
          </a:p>
          <a:p>
            <a:pPr>
              <a:lnSpc>
                <a:spcPct val="100000"/>
              </a:lnSpc>
            </a:pPr>
            <a:r>
              <a:rPr lang="en-US" sz="2000" dirty="0">
                <a:solidFill>
                  <a:schemeClr val="tx1">
                    <a:alpha val="80000"/>
                  </a:schemeClr>
                </a:solidFill>
                <a:latin typeface="Neue Haas Grotesk Text Pro" panose="020B0504020202020204" pitchFamily="34" charset="0"/>
              </a:rPr>
              <a:t>Resources </a:t>
            </a:r>
          </a:p>
          <a:p>
            <a:pPr lvl="1">
              <a:lnSpc>
                <a:spcPct val="100000"/>
              </a:lnSpc>
            </a:pPr>
            <a:r>
              <a:rPr lang="en-US" sz="2000" dirty="0">
                <a:solidFill>
                  <a:schemeClr val="tx1">
                    <a:alpha val="80000"/>
                  </a:schemeClr>
                </a:solidFill>
                <a:latin typeface="Neue Haas Grotesk Text Pro" panose="020B0504020202020204" pitchFamily="34" charset="0"/>
              </a:rPr>
              <a:t>Site Visit Manual </a:t>
            </a:r>
          </a:p>
          <a:p>
            <a:pPr lvl="1">
              <a:lnSpc>
                <a:spcPct val="100000"/>
              </a:lnSpc>
            </a:pPr>
            <a:r>
              <a:rPr lang="en-US" sz="2000" dirty="0">
                <a:solidFill>
                  <a:schemeClr val="tx1">
                    <a:alpha val="80000"/>
                  </a:schemeClr>
                </a:solidFill>
                <a:latin typeface="Neue Haas Grotesk Text Pro" panose="020B0504020202020204" pitchFamily="34" charset="0"/>
              </a:rPr>
              <a:t>COPRA Liaison</a:t>
            </a:r>
          </a:p>
          <a:p>
            <a:pPr lvl="1">
              <a:lnSpc>
                <a:spcPct val="100000"/>
              </a:lnSpc>
            </a:pPr>
            <a:r>
              <a:rPr lang="en-US" sz="2000" dirty="0">
                <a:solidFill>
                  <a:schemeClr val="tx1">
                    <a:alpha val="80000"/>
                  </a:schemeClr>
                </a:solidFill>
                <a:latin typeface="Neue Haas Grotesk Text Pro" panose="020B0504020202020204" pitchFamily="34" charset="0"/>
              </a:rPr>
              <a:t>Self-Study</a:t>
            </a:r>
          </a:p>
          <a:p>
            <a:pPr lvl="1">
              <a:lnSpc>
                <a:spcPct val="100000"/>
              </a:lnSpc>
            </a:pPr>
            <a:r>
              <a:rPr lang="en-US" sz="2000" dirty="0">
                <a:solidFill>
                  <a:schemeClr val="tx1">
                    <a:alpha val="80000"/>
                  </a:schemeClr>
                </a:solidFill>
                <a:latin typeface="Neue Haas Grotesk Text Pro" panose="020B0504020202020204" pitchFamily="34" charset="0"/>
              </a:rPr>
              <a:t>Interim Report</a:t>
            </a:r>
          </a:p>
          <a:p>
            <a:pPr lvl="1">
              <a:lnSpc>
                <a:spcPct val="100000"/>
              </a:lnSpc>
            </a:pPr>
            <a:r>
              <a:rPr lang="en-US" sz="2000" dirty="0">
                <a:solidFill>
                  <a:schemeClr val="tx1">
                    <a:alpha val="80000"/>
                  </a:schemeClr>
                </a:solidFill>
                <a:latin typeface="Neue Haas Grotesk Text Pro" panose="020B0504020202020204" pitchFamily="34" charset="0"/>
              </a:rPr>
              <a:t>Peer Examples</a:t>
            </a:r>
          </a:p>
          <a:p>
            <a:pPr lvl="1">
              <a:lnSpc>
                <a:spcPct val="100000"/>
              </a:lnSpc>
            </a:pPr>
            <a:r>
              <a:rPr lang="en-US" sz="2000" dirty="0">
                <a:solidFill>
                  <a:schemeClr val="tx1">
                    <a:alpha val="80000"/>
                  </a:schemeClr>
                </a:solidFill>
                <a:latin typeface="Neue Haas Grotesk Text Pro" panose="020B0504020202020204" pitchFamily="34" charset="0"/>
              </a:rPr>
              <a:t>NASPAA Staff</a:t>
            </a:r>
          </a:p>
          <a:p>
            <a:pPr lvl="1"/>
            <a:endParaRPr lang="en-US" sz="2000" dirty="0">
              <a:solidFill>
                <a:schemeClr val="tx1">
                  <a:alpha val="80000"/>
                </a:schemeClr>
              </a:solidFill>
              <a:latin typeface="Neue Haas Grotesk Text Pro" panose="020B0504020202020204" pitchFamily="34"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lumMod val="50000"/>
            </a:schemeClr>
          </a:solidFill>
          <a:ln w="516" cap="flat">
            <a:solidFill>
              <a:schemeClr val="accent1">
                <a:lumMod val="50000"/>
              </a:schemeClr>
            </a:solid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254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834659-6D7A-FEE3-5715-78231CB143EB}"/>
              </a:ext>
            </a:extLst>
          </p:cNvPr>
          <p:cNvSpPr>
            <a:spLocks noGrp="1"/>
          </p:cNvSpPr>
          <p:nvPr>
            <p:ph type="title"/>
          </p:nvPr>
        </p:nvSpPr>
        <p:spPr/>
        <p:txBody>
          <a:bodyPr/>
          <a:lstStyle/>
          <a:p>
            <a:r>
              <a:rPr lang="en-US" b="1" dirty="0">
                <a:latin typeface="Neue Haas Grotesk Text Pro" panose="020B0504020202020204" pitchFamily="34" charset="0"/>
              </a:rPr>
              <a:t>COPRA Final Action</a:t>
            </a:r>
          </a:p>
        </p:txBody>
      </p:sp>
      <p:sp>
        <p:nvSpPr>
          <p:cNvPr id="8" name="Text Placeholder 7">
            <a:extLst>
              <a:ext uri="{FF2B5EF4-FFF2-40B4-BE49-F238E27FC236}">
                <a16:creationId xmlns:a16="http://schemas.microsoft.com/office/drawing/2014/main" id="{B76D04A5-557F-1958-3EF9-81CF6C252C0C}"/>
              </a:ext>
            </a:extLst>
          </p:cNvPr>
          <p:cNvSpPr>
            <a:spLocks noGrp="1"/>
          </p:cNvSpPr>
          <p:nvPr>
            <p:ph type="body" idx="1"/>
          </p:nvPr>
        </p:nvSpPr>
        <p:spPr>
          <a:xfrm>
            <a:off x="539826" y="1497315"/>
            <a:ext cx="5157787" cy="823912"/>
          </a:xfrm>
        </p:spPr>
        <p:txBody>
          <a:bodyPr/>
          <a:lstStyle/>
          <a:p>
            <a:r>
              <a:rPr lang="en-US" cap="none" dirty="0">
                <a:latin typeface="Neue Haas Grotesk Text Pro" panose="020B0504020202020204" pitchFamily="34" charset="0"/>
              </a:rPr>
              <a:t>First time accreditation</a:t>
            </a:r>
          </a:p>
        </p:txBody>
      </p:sp>
      <p:graphicFrame>
        <p:nvGraphicFramePr>
          <p:cNvPr id="12" name="Content Placeholder 11">
            <a:extLst>
              <a:ext uri="{FF2B5EF4-FFF2-40B4-BE49-F238E27FC236}">
                <a16:creationId xmlns:a16="http://schemas.microsoft.com/office/drawing/2014/main" id="{E176BB6E-583F-0180-724E-40E5BA8F2E13}"/>
              </a:ext>
            </a:extLst>
          </p:cNvPr>
          <p:cNvGraphicFramePr>
            <a:graphicFrameLocks noGrp="1"/>
          </p:cNvGraphicFramePr>
          <p:nvPr>
            <p:ph sz="half" idx="2"/>
            <p:extLst>
              <p:ext uri="{D42A27DB-BD31-4B8C-83A1-F6EECF244321}">
                <p14:modId xmlns:p14="http://schemas.microsoft.com/office/powerpoint/2010/main" val="4268807417"/>
              </p:ext>
            </p:extLst>
          </p:nvPr>
        </p:nvGraphicFramePr>
        <p:xfrm>
          <a:off x="609600" y="2386894"/>
          <a:ext cx="5157787" cy="3765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Placeholder 9">
            <a:extLst>
              <a:ext uri="{FF2B5EF4-FFF2-40B4-BE49-F238E27FC236}">
                <a16:creationId xmlns:a16="http://schemas.microsoft.com/office/drawing/2014/main" id="{B7856A22-D0B4-74FA-C987-62C297D90C8F}"/>
              </a:ext>
            </a:extLst>
          </p:cNvPr>
          <p:cNvSpPr>
            <a:spLocks noGrp="1"/>
          </p:cNvSpPr>
          <p:nvPr>
            <p:ph type="body" sz="quarter" idx="3"/>
          </p:nvPr>
        </p:nvSpPr>
        <p:spPr>
          <a:xfrm>
            <a:off x="6096000" y="1497315"/>
            <a:ext cx="5183188" cy="823912"/>
          </a:xfrm>
        </p:spPr>
        <p:txBody>
          <a:bodyPr/>
          <a:lstStyle/>
          <a:p>
            <a:r>
              <a:rPr lang="en-US" cap="none" dirty="0">
                <a:latin typeface="Neue Haas Grotesk Text Pro" panose="020B0504020202020204" pitchFamily="34" charset="0"/>
              </a:rPr>
              <a:t>Reaccreditation</a:t>
            </a:r>
          </a:p>
        </p:txBody>
      </p:sp>
      <p:graphicFrame>
        <p:nvGraphicFramePr>
          <p:cNvPr id="13" name="Content Placeholder 12">
            <a:extLst>
              <a:ext uri="{FF2B5EF4-FFF2-40B4-BE49-F238E27FC236}">
                <a16:creationId xmlns:a16="http://schemas.microsoft.com/office/drawing/2014/main" id="{C3536FAA-9D46-E451-B83E-D2BB057F4BE8}"/>
              </a:ext>
            </a:extLst>
          </p:cNvPr>
          <p:cNvGraphicFramePr>
            <a:graphicFrameLocks noGrp="1"/>
          </p:cNvGraphicFramePr>
          <p:nvPr>
            <p:ph sz="quarter" idx="4"/>
            <p:extLst>
              <p:ext uri="{D42A27DB-BD31-4B8C-83A1-F6EECF244321}">
                <p14:modId xmlns:p14="http://schemas.microsoft.com/office/powerpoint/2010/main" val="3395432707"/>
              </p:ext>
            </p:extLst>
          </p:nvPr>
        </p:nvGraphicFramePr>
        <p:xfrm>
          <a:off x="6172199" y="2386894"/>
          <a:ext cx="5183189" cy="37650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46113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21579-932C-626B-D0AA-1955F4FD5CCF}"/>
              </a:ext>
            </a:extLst>
          </p:cNvPr>
          <p:cNvSpPr>
            <a:spLocks noGrp="1"/>
          </p:cNvSpPr>
          <p:nvPr>
            <p:ph type="title"/>
          </p:nvPr>
        </p:nvSpPr>
        <p:spPr>
          <a:xfrm>
            <a:off x="5568534" y="603504"/>
            <a:ext cx="5916169" cy="1527048"/>
          </a:xfrm>
        </p:spPr>
        <p:txBody>
          <a:bodyPr anchor="b">
            <a:normAutofit/>
          </a:bodyPr>
          <a:lstStyle/>
          <a:p>
            <a:r>
              <a:rPr lang="en-US" b="1" dirty="0">
                <a:latin typeface="Neue Haas Grotesk Text Pro" panose="020B0504020202020204" pitchFamily="34" charset="0"/>
              </a:rPr>
              <a:t>Resources Available for the Self-Study</a:t>
            </a:r>
          </a:p>
        </p:txBody>
      </p:sp>
      <p:pic>
        <p:nvPicPr>
          <p:cNvPr id="5" name="Picture 4" descr="Pen placed on top of a signature line">
            <a:extLst>
              <a:ext uri="{FF2B5EF4-FFF2-40B4-BE49-F238E27FC236}">
                <a16:creationId xmlns:a16="http://schemas.microsoft.com/office/drawing/2014/main" id="{8129EE22-BB73-3052-AC45-45EDBA1418EF}"/>
              </a:ext>
            </a:extLst>
          </p:cNvPr>
          <p:cNvPicPr>
            <a:picLocks noChangeAspect="1"/>
          </p:cNvPicPr>
          <p:nvPr/>
        </p:nvPicPr>
        <p:blipFill>
          <a:blip r:embed="rId2"/>
          <a:srcRect l="51051" r="1156" b="-1"/>
          <a:stretch>
            <a:fillRect/>
          </a:stretch>
        </p:blipFill>
        <p:spPr>
          <a:xfrm>
            <a:off x="20" y="10"/>
            <a:ext cx="4910308" cy="6857990"/>
          </a:xfrm>
          <a:prstGeom prst="rect">
            <a:avLst/>
          </a:prstGeom>
        </p:spPr>
      </p:pic>
      <p:sp>
        <p:nvSpPr>
          <p:cNvPr id="3" name="Content Placeholder 2">
            <a:extLst>
              <a:ext uri="{FF2B5EF4-FFF2-40B4-BE49-F238E27FC236}">
                <a16:creationId xmlns:a16="http://schemas.microsoft.com/office/drawing/2014/main" id="{4BC4044D-E41A-2622-AAA7-EBC41BE43AF9}"/>
              </a:ext>
            </a:extLst>
          </p:cNvPr>
          <p:cNvSpPr>
            <a:spLocks noGrp="1"/>
          </p:cNvSpPr>
          <p:nvPr>
            <p:ph idx="1"/>
          </p:nvPr>
        </p:nvSpPr>
        <p:spPr>
          <a:xfrm>
            <a:off x="5568533" y="2214282"/>
            <a:ext cx="5916169" cy="2946998"/>
          </a:xfrm>
        </p:spPr>
        <p:txBody>
          <a:bodyPr>
            <a:normAutofit/>
          </a:bodyPr>
          <a:lstStyle/>
          <a:p>
            <a:pPr>
              <a:lnSpc>
                <a:spcPct val="100000"/>
              </a:lnSpc>
            </a:pPr>
            <a:r>
              <a:rPr lang="en-US" sz="2000" dirty="0">
                <a:latin typeface="Neue Haas Grotesk Text Pro" panose="020B0504020202020204" pitchFamily="34" charset="0"/>
              </a:rPr>
              <a:t>Self-Study Instructions</a:t>
            </a:r>
          </a:p>
          <a:p>
            <a:pPr>
              <a:lnSpc>
                <a:spcPct val="100000"/>
              </a:lnSpc>
            </a:pPr>
            <a:r>
              <a:rPr lang="en-US" sz="2000" dirty="0">
                <a:latin typeface="Neue Haas Grotesk Text Pro" panose="020B0504020202020204" pitchFamily="34" charset="0"/>
              </a:rPr>
              <a:t>Glossary of Terms</a:t>
            </a:r>
          </a:p>
          <a:p>
            <a:pPr>
              <a:lnSpc>
                <a:spcPct val="100000"/>
              </a:lnSpc>
            </a:pPr>
            <a:r>
              <a:rPr lang="en-US" sz="2000" dirty="0">
                <a:latin typeface="Neue Haas Grotesk Text Pro" panose="020B0504020202020204" pitchFamily="34" charset="0"/>
              </a:rPr>
              <a:t>Basis of Judgement and Rationale</a:t>
            </a:r>
          </a:p>
          <a:p>
            <a:pPr>
              <a:lnSpc>
                <a:spcPct val="100000"/>
              </a:lnSpc>
            </a:pPr>
            <a:r>
              <a:rPr lang="en-US" sz="2000" dirty="0">
                <a:latin typeface="Neue Haas Grotesk Text Pro" panose="020B0504020202020204" pitchFamily="34" charset="0"/>
              </a:rPr>
              <a:t>COPRA Policy Statements</a:t>
            </a:r>
          </a:p>
          <a:p>
            <a:pPr>
              <a:lnSpc>
                <a:spcPct val="100000"/>
              </a:lnSpc>
            </a:pPr>
            <a:r>
              <a:rPr lang="en-US" sz="2000" dirty="0">
                <a:latin typeface="Neue Haas Grotesk Text Pro" panose="020B0504020202020204" pitchFamily="34" charset="0"/>
              </a:rPr>
              <a:t>Readiness Self-Assessment</a:t>
            </a:r>
          </a:p>
          <a:p>
            <a:pPr>
              <a:lnSpc>
                <a:spcPct val="100000"/>
              </a:lnSpc>
            </a:pPr>
            <a:r>
              <a:rPr lang="en-US" sz="2000" dirty="0">
                <a:latin typeface="Neue Haas Grotesk Text Pro" panose="020B0504020202020204" pitchFamily="34" charset="0"/>
              </a:rPr>
              <a:t>Best Practice Peer Examples and Archive of Accreditation Institute Materials</a:t>
            </a:r>
          </a:p>
          <a:p>
            <a:pPr marL="0" indent="0">
              <a:lnSpc>
                <a:spcPct val="110000"/>
              </a:lnSpc>
              <a:buNone/>
            </a:pPr>
            <a:endParaRPr lang="en-US" sz="1500" dirty="0">
              <a:latin typeface="Neue Haas Grotesk Text Pro" panose="020B0504020202020204" pitchFamily="34" charset="0"/>
            </a:endParaRPr>
          </a:p>
        </p:txBody>
      </p:sp>
      <p:sp>
        <p:nvSpPr>
          <p:cNvPr id="4" name="TextBox 3">
            <a:extLst>
              <a:ext uri="{FF2B5EF4-FFF2-40B4-BE49-F238E27FC236}">
                <a16:creationId xmlns:a16="http://schemas.microsoft.com/office/drawing/2014/main" id="{3D540C80-4B80-6738-29F8-D666F111D693}"/>
              </a:ext>
            </a:extLst>
          </p:cNvPr>
          <p:cNvSpPr txBox="1"/>
          <p:nvPr/>
        </p:nvSpPr>
        <p:spPr>
          <a:xfrm>
            <a:off x="5636097" y="5351486"/>
            <a:ext cx="5781040" cy="1123712"/>
          </a:xfrm>
          <a:prstGeom prst="roundRect">
            <a:avLst/>
          </a:prstGeom>
          <a:solidFill>
            <a:schemeClr val="bg1">
              <a:lumMod val="95000"/>
            </a:schemeClr>
          </a:solidFill>
        </p:spPr>
        <p:txBody>
          <a:bodyPr wrap="square" rtlCol="0">
            <a:spAutoFit/>
          </a:bodyPr>
          <a:lstStyle/>
          <a:p>
            <a:r>
              <a:rPr lang="en-US" sz="2000" dirty="0">
                <a:latin typeface="Neue Haas Grotesk Text Pro" panose="020B0504020202020204" pitchFamily="34" charset="0"/>
              </a:rPr>
              <a:t>And, don’t forget to reach out to the NASPAA staff, they can be incredibly helpful as you complete your self-study.</a:t>
            </a:r>
          </a:p>
        </p:txBody>
      </p:sp>
    </p:spTree>
    <p:extLst>
      <p:ext uri="{BB962C8B-B14F-4D97-AF65-F5344CB8AC3E}">
        <p14:creationId xmlns:p14="http://schemas.microsoft.com/office/powerpoint/2010/main" val="3747014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658C03-9B07-8C6E-6F67-227F8E58BAC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D08000-4795-DA17-9408-986022BE7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ed pencils inside a pencil holder which is on top of a wood table">
            <a:extLst>
              <a:ext uri="{FF2B5EF4-FFF2-40B4-BE49-F238E27FC236}">
                <a16:creationId xmlns:a16="http://schemas.microsoft.com/office/drawing/2014/main" id="{4B350AB0-CEDE-CDF6-A19A-B9841A60EC0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colorTemperature colorTemp="4700"/>
                    </a14:imgEffect>
                  </a14:imgLayer>
                </a14:imgProps>
              </a:ext>
            </a:extLst>
          </a:blip>
          <a:srcRect t="15730"/>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8886878-BC84-D60C-D364-D8301E7AFA54}"/>
              </a:ext>
            </a:extLst>
          </p:cNvPr>
          <p:cNvSpPr>
            <a:spLocks noGrp="1"/>
          </p:cNvSpPr>
          <p:nvPr>
            <p:ph type="ctrTitle"/>
          </p:nvPr>
        </p:nvSpPr>
        <p:spPr>
          <a:xfrm>
            <a:off x="767301" y="355007"/>
            <a:ext cx="7588155" cy="2250440"/>
          </a:xfrm>
        </p:spPr>
        <p:txBody>
          <a:bodyPr>
            <a:normAutofit/>
          </a:bodyPr>
          <a:lstStyle/>
          <a:p>
            <a:pPr algn="l">
              <a:lnSpc>
                <a:spcPct val="100000"/>
              </a:lnSpc>
            </a:pPr>
            <a:r>
              <a:rPr lang="en-US" sz="5400" b="1" dirty="0">
                <a:solidFill>
                  <a:srgbClr val="FFFFFF"/>
                </a:solidFill>
                <a:latin typeface="Neue Haas Grotesk Text Pro" panose="020B0504020202020204" pitchFamily="34" charset="0"/>
              </a:rPr>
              <a:t>Session 2</a:t>
            </a:r>
            <a:br>
              <a:rPr lang="en-US" sz="5400" dirty="0">
                <a:solidFill>
                  <a:srgbClr val="FFFFFF"/>
                </a:solidFill>
                <a:latin typeface="Neue Haas Grotesk Text Pro" panose="020B0504020202020204" pitchFamily="34" charset="0"/>
              </a:rPr>
            </a:br>
            <a:br>
              <a:rPr lang="en-US" sz="2000" dirty="0">
                <a:latin typeface="Neue Haas Grotesk Text Pro" panose="020B0504020202020204" pitchFamily="34" charset="0"/>
              </a:rPr>
            </a:br>
            <a:r>
              <a:rPr lang="en-US" sz="2200" b="1" dirty="0">
                <a:solidFill>
                  <a:schemeClr val="bg1"/>
                </a:solidFill>
                <a:latin typeface="Neue Haas Grotesk Text Pro" panose="020B0504020202020204" pitchFamily="34" charset="0"/>
              </a:rPr>
              <a:t>Standard 1: Managing the Program Strategically</a:t>
            </a:r>
          </a:p>
        </p:txBody>
      </p:sp>
      <p:sp>
        <p:nvSpPr>
          <p:cNvPr id="3" name="Subtitle 2">
            <a:extLst>
              <a:ext uri="{FF2B5EF4-FFF2-40B4-BE49-F238E27FC236}">
                <a16:creationId xmlns:a16="http://schemas.microsoft.com/office/drawing/2014/main" id="{F75891F0-BE82-D27B-D6D7-FB2D5C3D1E53}"/>
              </a:ext>
            </a:extLst>
          </p:cNvPr>
          <p:cNvSpPr>
            <a:spLocks noGrp="1"/>
          </p:cNvSpPr>
          <p:nvPr>
            <p:ph type="subTitle" idx="1"/>
          </p:nvPr>
        </p:nvSpPr>
        <p:spPr>
          <a:xfrm>
            <a:off x="713509" y="3758376"/>
            <a:ext cx="3683000" cy="1199703"/>
          </a:xfrm>
        </p:spPr>
        <p:txBody>
          <a:bodyPr>
            <a:normAutofit/>
          </a:bodyPr>
          <a:lstStyle/>
          <a:p>
            <a:pPr algn="l"/>
            <a:endParaRPr lang="en-US" dirty="0">
              <a:solidFill>
                <a:srgbClr val="FFFFFF"/>
              </a:solidFill>
              <a:latin typeface="Neue Haas Grotesk Text Pro" panose="020B0504020202020204" pitchFamily="34" charset="0"/>
            </a:endParaRPr>
          </a:p>
        </p:txBody>
      </p:sp>
      <p:sp>
        <p:nvSpPr>
          <p:cNvPr id="7" name="Subtitle 2">
            <a:extLst>
              <a:ext uri="{FF2B5EF4-FFF2-40B4-BE49-F238E27FC236}">
                <a16:creationId xmlns:a16="http://schemas.microsoft.com/office/drawing/2014/main" id="{39CEA015-51E1-7A34-CCE8-C55BE49536D1}"/>
              </a:ext>
            </a:extLst>
          </p:cNvPr>
          <p:cNvSpPr txBox="1">
            <a:spLocks/>
          </p:cNvSpPr>
          <p:nvPr/>
        </p:nvSpPr>
        <p:spPr>
          <a:xfrm>
            <a:off x="4034971" y="3429000"/>
            <a:ext cx="4029853" cy="14140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FFFF"/>
                </a:solidFill>
                <a:latin typeface="Neue Haas Grotesk Text Pro" panose="020B0504020202020204" pitchFamily="34" charset="0"/>
              </a:rPr>
              <a:t>Agenda &amp; Schedule:</a:t>
            </a:r>
          </a:p>
          <a:p>
            <a:pPr algn="l"/>
            <a:r>
              <a:rPr lang="en-US" sz="2200" dirty="0">
                <a:solidFill>
                  <a:schemeClr val="accent1">
                    <a:lumMod val="40000"/>
                    <a:lumOff val="60000"/>
                  </a:schemeClr>
                </a:solidFill>
                <a:latin typeface="Neue Haas Grotesk Text Pro" panose="020B0504020202020204" pitchFamily="34" charset="0"/>
                <a:hlinkClick r:id="rId4">
                  <a:extLst>
                    <a:ext uri="{A12FA001-AC4F-418D-AE19-62706E023703}">
                      <ahyp:hlinkClr xmlns:ahyp="http://schemas.microsoft.com/office/drawing/2018/hyperlinkcolor" val="tx"/>
                    </a:ext>
                  </a:extLst>
                </a:hlinkClick>
              </a:rPr>
              <a:t>https://tinyurl.com/2s3znp3p</a:t>
            </a:r>
            <a:endParaRPr lang="en-US" sz="2200" dirty="0">
              <a:solidFill>
                <a:schemeClr val="accent1">
                  <a:lumMod val="40000"/>
                  <a:lumOff val="60000"/>
                </a:schemeClr>
              </a:solidFill>
              <a:latin typeface="Neue Haas Grotesk Text Pro" panose="020B0504020202020204" pitchFamily="34" charset="0"/>
            </a:endParaRPr>
          </a:p>
          <a:p>
            <a:pPr algn="l"/>
            <a:r>
              <a:rPr lang="en-US" sz="2200" dirty="0">
                <a:solidFill>
                  <a:srgbClr val="FFFFFF"/>
                </a:solidFill>
                <a:latin typeface="Neue Haas Grotesk Text Pro" panose="020B0504020202020204" pitchFamily="34" charset="0"/>
              </a:rPr>
              <a:t>or scan the QR code</a:t>
            </a:r>
          </a:p>
        </p:txBody>
      </p:sp>
      <p:pic>
        <p:nvPicPr>
          <p:cNvPr id="8" name="Picture 7" descr="A qr code on a white background&#10;&#10;AI-generated content may be incorrect.">
            <a:extLst>
              <a:ext uri="{FF2B5EF4-FFF2-40B4-BE49-F238E27FC236}">
                <a16:creationId xmlns:a16="http://schemas.microsoft.com/office/drawing/2014/main" id="{76E37138-622B-7DE4-DD2D-B3CF21DE6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431" y="4189789"/>
            <a:ext cx="1488235" cy="1488235"/>
          </a:xfrm>
          <a:prstGeom prst="rect">
            <a:avLst/>
          </a:prstGeom>
        </p:spPr>
      </p:pic>
    </p:spTree>
    <p:extLst>
      <p:ext uri="{BB962C8B-B14F-4D97-AF65-F5344CB8AC3E}">
        <p14:creationId xmlns:p14="http://schemas.microsoft.com/office/powerpoint/2010/main" val="2720433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CACD3-5B8C-3983-D9DD-630601F8B280}"/>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Neue Haas Grotesk Text Pro" panose="020B0504020202020204" pitchFamily="34" charset="0"/>
              </a:rPr>
              <a:t>Goals for the Session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EF73B89-6EE0-A683-5B3E-AC4207858173}"/>
              </a:ext>
            </a:extLst>
          </p:cNvPr>
          <p:cNvSpPr>
            <a:spLocks noGrp="1"/>
          </p:cNvSpPr>
          <p:nvPr>
            <p:ph idx="1"/>
          </p:nvPr>
        </p:nvSpPr>
        <p:spPr>
          <a:xfrm>
            <a:off x="4447308" y="636190"/>
            <a:ext cx="6906491" cy="5585619"/>
          </a:xfrm>
        </p:spPr>
        <p:txBody>
          <a:bodyPr anchor="ctr">
            <a:normAutofit fontScale="85000" lnSpcReduction="10000"/>
          </a:bodyPr>
          <a:lstStyle/>
          <a:p>
            <a:pPr>
              <a:lnSpc>
                <a:spcPct val="120000"/>
              </a:lnSpc>
            </a:pPr>
            <a:r>
              <a:rPr lang="en-US" dirty="0">
                <a:latin typeface="Neue Haas Grotesk Text Pro" panose="020B0504020202020204" pitchFamily="34" charset="0"/>
              </a:rPr>
              <a:t>Comprehensive overview of expectations for Standard 1</a:t>
            </a:r>
          </a:p>
          <a:p>
            <a:pPr lvl="1">
              <a:lnSpc>
                <a:spcPct val="120000"/>
              </a:lnSpc>
            </a:pPr>
            <a:r>
              <a:rPr lang="en-US" dirty="0">
                <a:latin typeface="Neue Haas Grotesk Text Pro" panose="020B0504020202020204" pitchFamily="34" charset="0"/>
              </a:rPr>
              <a:t>What it means and how to document evidence that programs are strategically managed</a:t>
            </a:r>
          </a:p>
          <a:p>
            <a:pPr>
              <a:lnSpc>
                <a:spcPct val="120000"/>
              </a:lnSpc>
            </a:pPr>
            <a:r>
              <a:rPr lang="en-US" dirty="0">
                <a:latin typeface="Neue Haas Grotesk Text Pro" panose="020B0504020202020204" pitchFamily="34" charset="0"/>
              </a:rPr>
              <a:t>Highlight the role of mission in strategic program management</a:t>
            </a:r>
          </a:p>
          <a:p>
            <a:pPr>
              <a:lnSpc>
                <a:spcPct val="120000"/>
              </a:lnSpc>
            </a:pPr>
            <a:r>
              <a:rPr lang="en-US" dirty="0">
                <a:latin typeface="Neue Haas Grotesk Text Pro" panose="020B0504020202020204" pitchFamily="34" charset="0"/>
              </a:rPr>
              <a:t>Identify various program stakeholders and how their engagement aligns with mission</a:t>
            </a:r>
          </a:p>
          <a:p>
            <a:pPr>
              <a:lnSpc>
                <a:spcPct val="120000"/>
              </a:lnSpc>
            </a:pPr>
            <a:r>
              <a:rPr lang="en-US" dirty="0">
                <a:latin typeface="Neue Haas Grotesk Text Pro" panose="020B0504020202020204" pitchFamily="34" charset="0"/>
              </a:rPr>
              <a:t>Define observable programmatic goals and outcomes that advance the mission</a:t>
            </a:r>
          </a:p>
          <a:p>
            <a:pPr>
              <a:lnSpc>
                <a:spcPct val="120000"/>
              </a:lnSpc>
            </a:pPr>
            <a:r>
              <a:rPr lang="en-US" dirty="0">
                <a:latin typeface="Neue Haas Grotesk Text Pro" panose="020B0504020202020204" pitchFamily="34" charset="0"/>
              </a:rPr>
              <a:t>Discuss program evaluation processes and how performance outcome link to mission</a:t>
            </a:r>
          </a:p>
          <a:p>
            <a:endParaRPr lang="en-US" dirty="0">
              <a:latin typeface="Neue Haas Grotesk Text Pro" panose="020B0504020202020204" pitchFamily="34" charset="0"/>
            </a:endParaRPr>
          </a:p>
        </p:txBody>
      </p:sp>
    </p:spTree>
    <p:extLst>
      <p:ext uri="{BB962C8B-B14F-4D97-AF65-F5344CB8AC3E}">
        <p14:creationId xmlns:p14="http://schemas.microsoft.com/office/powerpoint/2010/main" val="2023733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6F515A-5DDD-B5CD-E3E8-1A79C269AF83}"/>
              </a:ext>
            </a:extLst>
          </p:cNvPr>
          <p:cNvSpPr>
            <a:spLocks noGrp="1"/>
          </p:cNvSpPr>
          <p:nvPr>
            <p:ph type="title"/>
          </p:nvPr>
        </p:nvSpPr>
        <p:spPr>
          <a:xfrm>
            <a:off x="838200" y="365125"/>
            <a:ext cx="10515600" cy="1325563"/>
          </a:xfrm>
        </p:spPr>
        <p:txBody>
          <a:bodyPr>
            <a:normAutofit/>
          </a:bodyPr>
          <a:lstStyle/>
          <a:p>
            <a:r>
              <a:rPr lang="en-US" b="1" dirty="0">
                <a:latin typeface="Neue Haas Grotesk Text Pro" panose="020B0504020202020204" pitchFamily="34" charset="0"/>
              </a:rPr>
              <a:t>Setting the Context </a:t>
            </a:r>
          </a:p>
        </p:txBody>
      </p:sp>
      <p:sp>
        <p:nvSpPr>
          <p:cNvPr id="3" name="Content Placeholder 2">
            <a:extLst>
              <a:ext uri="{FF2B5EF4-FFF2-40B4-BE49-F238E27FC236}">
                <a16:creationId xmlns:a16="http://schemas.microsoft.com/office/drawing/2014/main" id="{4AB0F980-14E2-EF3D-B186-FB7B4EA6E9C2}"/>
              </a:ext>
            </a:extLst>
          </p:cNvPr>
          <p:cNvSpPr>
            <a:spLocks noGrp="1"/>
          </p:cNvSpPr>
          <p:nvPr>
            <p:ph idx="1"/>
          </p:nvPr>
        </p:nvSpPr>
        <p:spPr>
          <a:xfrm>
            <a:off x="838201" y="1551214"/>
            <a:ext cx="4872038" cy="4625749"/>
          </a:xfrm>
        </p:spPr>
        <p:txBody>
          <a:bodyPr>
            <a:normAutofit fontScale="92500" lnSpcReduction="10000"/>
          </a:bodyPr>
          <a:lstStyle/>
          <a:p>
            <a:pPr marL="0" indent="0">
              <a:lnSpc>
                <a:spcPct val="110000"/>
              </a:lnSpc>
              <a:spcAft>
                <a:spcPts val="600"/>
              </a:spcAft>
              <a:buNone/>
            </a:pPr>
            <a:r>
              <a:rPr lang="en-US" dirty="0">
                <a:latin typeface="Neue Haas Grotesk Text Pro" panose="020B0504020202020204" pitchFamily="34" charset="0"/>
              </a:rPr>
              <a:t>The accreditation process starts with mission and commitment to demonstrating that mission drives day-to-day strategic program management</a:t>
            </a:r>
          </a:p>
          <a:p>
            <a:pPr marL="0" indent="0">
              <a:lnSpc>
                <a:spcPct val="110000"/>
              </a:lnSpc>
              <a:buNone/>
            </a:pPr>
            <a:r>
              <a:rPr lang="en-US" dirty="0">
                <a:latin typeface="Neue Haas Grotesk Text Pro" panose="020B0504020202020204" pitchFamily="34" charset="0"/>
              </a:rPr>
              <a:t>It involves:</a:t>
            </a:r>
          </a:p>
          <a:p>
            <a:pPr lvl="1">
              <a:lnSpc>
                <a:spcPct val="110000"/>
              </a:lnSpc>
            </a:pPr>
            <a:r>
              <a:rPr lang="en-US" sz="2200" dirty="0">
                <a:latin typeface="Neue Haas Grotesk Text Pro" panose="020B0504020202020204" pitchFamily="34" charset="0"/>
              </a:rPr>
              <a:t>Telling your story</a:t>
            </a:r>
          </a:p>
          <a:p>
            <a:pPr lvl="1">
              <a:lnSpc>
                <a:spcPct val="110000"/>
              </a:lnSpc>
            </a:pPr>
            <a:r>
              <a:rPr lang="en-US" sz="2200" dirty="0">
                <a:latin typeface="Neue Haas Grotesk Text Pro" panose="020B0504020202020204" pitchFamily="34" charset="0"/>
              </a:rPr>
              <a:t>Introducing your stakeholders</a:t>
            </a:r>
          </a:p>
          <a:p>
            <a:pPr lvl="1">
              <a:lnSpc>
                <a:spcPct val="110000"/>
              </a:lnSpc>
            </a:pPr>
            <a:r>
              <a:rPr lang="en-US" sz="2200" dirty="0">
                <a:latin typeface="Neue Haas Grotesk Text Pro" panose="020B0504020202020204" pitchFamily="34" charset="0"/>
              </a:rPr>
              <a:t>Sharing your plan</a:t>
            </a:r>
          </a:p>
          <a:p>
            <a:pPr lvl="1">
              <a:lnSpc>
                <a:spcPct val="110000"/>
              </a:lnSpc>
            </a:pPr>
            <a:r>
              <a:rPr lang="en-US" sz="2200" dirty="0">
                <a:latin typeface="Neue Haas Grotesk Text Pro" panose="020B0504020202020204" pitchFamily="34" charset="0"/>
              </a:rPr>
              <a:t>Evaluating your performance</a:t>
            </a:r>
          </a:p>
          <a:p>
            <a:endParaRPr lang="en-US" sz="2000" dirty="0">
              <a:latin typeface="Neue Haas Grotesk Text Pro" panose="020B0504020202020204" pitchFamily="34" charset="0"/>
            </a:endParaRPr>
          </a:p>
          <a:p>
            <a:endParaRPr lang="en-US" sz="2000" dirty="0">
              <a:latin typeface="Neue Haas Grotesk Text Pro" panose="020B0504020202020204" pitchFamily="34" charset="0"/>
            </a:endParaRPr>
          </a:p>
        </p:txBody>
      </p:sp>
      <p:pic>
        <p:nvPicPr>
          <p:cNvPr id="8" name="Picture 7">
            <a:extLst>
              <a:ext uri="{FF2B5EF4-FFF2-40B4-BE49-F238E27FC236}">
                <a16:creationId xmlns:a16="http://schemas.microsoft.com/office/drawing/2014/main" id="{773E24C3-B634-AB3F-3775-6C7C48F44ABC}"/>
              </a:ext>
            </a:extLst>
          </p:cNvPr>
          <p:cNvPicPr>
            <a:picLocks noChangeAspect="1"/>
          </p:cNvPicPr>
          <p:nvPr/>
        </p:nvPicPr>
        <p:blipFill>
          <a:blip r:embed="rId3"/>
          <a:stretch>
            <a:fillRect/>
          </a:stretch>
        </p:blipFill>
        <p:spPr>
          <a:xfrm>
            <a:off x="6481762" y="883784"/>
            <a:ext cx="1743075" cy="2619375"/>
          </a:xfrm>
          <a:prstGeom prst="rect">
            <a:avLst/>
          </a:prstGeom>
        </p:spPr>
      </p:pic>
      <p:pic>
        <p:nvPicPr>
          <p:cNvPr id="9" name="Picture 8">
            <a:extLst>
              <a:ext uri="{FF2B5EF4-FFF2-40B4-BE49-F238E27FC236}">
                <a16:creationId xmlns:a16="http://schemas.microsoft.com/office/drawing/2014/main" id="{83CAAF96-6136-BA51-0671-4B2D8617A296}"/>
              </a:ext>
            </a:extLst>
          </p:cNvPr>
          <p:cNvPicPr>
            <a:picLocks noChangeAspect="1"/>
          </p:cNvPicPr>
          <p:nvPr/>
        </p:nvPicPr>
        <p:blipFill>
          <a:blip r:embed="rId4"/>
          <a:stretch>
            <a:fillRect/>
          </a:stretch>
        </p:blipFill>
        <p:spPr>
          <a:xfrm>
            <a:off x="9135332" y="1472634"/>
            <a:ext cx="2143125" cy="2143125"/>
          </a:xfrm>
          <a:prstGeom prst="rect">
            <a:avLst/>
          </a:prstGeom>
        </p:spPr>
      </p:pic>
      <p:pic>
        <p:nvPicPr>
          <p:cNvPr id="11" name="Picture 10">
            <a:extLst>
              <a:ext uri="{FF2B5EF4-FFF2-40B4-BE49-F238E27FC236}">
                <a16:creationId xmlns:a16="http://schemas.microsoft.com/office/drawing/2014/main" id="{E3A2EFFB-2A89-D0D6-2825-2686A5A21321}"/>
              </a:ext>
            </a:extLst>
          </p:cNvPr>
          <p:cNvPicPr>
            <a:picLocks noChangeAspect="1"/>
          </p:cNvPicPr>
          <p:nvPr/>
        </p:nvPicPr>
        <p:blipFill>
          <a:blip r:embed="rId5"/>
          <a:stretch>
            <a:fillRect/>
          </a:stretch>
        </p:blipFill>
        <p:spPr>
          <a:xfrm>
            <a:off x="6745240" y="3975667"/>
            <a:ext cx="1895475" cy="2409825"/>
          </a:xfrm>
          <a:prstGeom prst="rect">
            <a:avLst/>
          </a:prstGeom>
        </p:spPr>
      </p:pic>
      <p:pic>
        <p:nvPicPr>
          <p:cNvPr id="12" name="Picture 11">
            <a:extLst>
              <a:ext uri="{FF2B5EF4-FFF2-40B4-BE49-F238E27FC236}">
                <a16:creationId xmlns:a16="http://schemas.microsoft.com/office/drawing/2014/main" id="{B1938472-3314-C2FD-E802-08C0B7F93CB6}"/>
              </a:ext>
            </a:extLst>
          </p:cNvPr>
          <p:cNvPicPr>
            <a:picLocks noChangeAspect="1"/>
          </p:cNvPicPr>
          <p:nvPr/>
        </p:nvPicPr>
        <p:blipFill>
          <a:blip r:embed="rId6"/>
          <a:stretch>
            <a:fillRect/>
          </a:stretch>
        </p:blipFill>
        <p:spPr>
          <a:xfrm>
            <a:off x="9343271" y="4393066"/>
            <a:ext cx="2143125" cy="2143125"/>
          </a:xfrm>
          <a:prstGeom prst="rect">
            <a:avLst/>
          </a:prstGeom>
        </p:spPr>
      </p:pic>
    </p:spTree>
    <p:extLst>
      <p:ext uri="{BB962C8B-B14F-4D97-AF65-F5344CB8AC3E}">
        <p14:creationId xmlns:p14="http://schemas.microsoft.com/office/powerpoint/2010/main" val="140188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4571-2865-D1C6-9D57-77D3A5023AAD}"/>
              </a:ext>
            </a:extLst>
          </p:cNvPr>
          <p:cNvSpPr>
            <a:spLocks noGrp="1"/>
          </p:cNvSpPr>
          <p:nvPr>
            <p:ph type="title"/>
          </p:nvPr>
        </p:nvSpPr>
        <p:spPr/>
        <p:txBody>
          <a:bodyPr/>
          <a:lstStyle/>
          <a:p>
            <a:r>
              <a:rPr lang="en-US" b="1" dirty="0">
                <a:latin typeface="Neue Haas Grotesk Text Pro" panose="020B0504020202020204" pitchFamily="34" charset="0"/>
              </a:rPr>
              <a:t>Rationale and Assumptions</a:t>
            </a:r>
          </a:p>
        </p:txBody>
      </p:sp>
      <p:graphicFrame>
        <p:nvGraphicFramePr>
          <p:cNvPr id="5" name="Content Placeholder 2">
            <a:extLst>
              <a:ext uri="{FF2B5EF4-FFF2-40B4-BE49-F238E27FC236}">
                <a16:creationId xmlns:a16="http://schemas.microsoft.com/office/drawing/2014/main" id="{2A629B53-96AD-8149-848D-02223BCFC5FD}"/>
              </a:ext>
            </a:extLst>
          </p:cNvPr>
          <p:cNvGraphicFramePr>
            <a:graphicFrameLocks noGrp="1"/>
          </p:cNvGraphicFramePr>
          <p:nvPr>
            <p:ph idx="1"/>
            <p:extLst>
              <p:ext uri="{D42A27DB-BD31-4B8C-83A1-F6EECF244321}">
                <p14:modId xmlns:p14="http://schemas.microsoft.com/office/powerpoint/2010/main" val="8629567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084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DF2804-154D-83E4-8055-E7FCB5ADAD49}"/>
              </a:ext>
            </a:extLst>
          </p:cNvPr>
          <p:cNvSpPr>
            <a:spLocks noGrp="1"/>
          </p:cNvSpPr>
          <p:nvPr>
            <p:ph type="title"/>
          </p:nvPr>
        </p:nvSpPr>
        <p:spPr>
          <a:xfrm>
            <a:off x="6119829" y="-208357"/>
            <a:ext cx="5742820" cy="1807305"/>
          </a:xfrm>
        </p:spPr>
        <p:txBody>
          <a:bodyPr>
            <a:normAutofit/>
          </a:bodyPr>
          <a:lstStyle/>
          <a:p>
            <a:r>
              <a:rPr lang="en-US" b="1" dirty="0">
                <a:latin typeface="Neue Haas Grotesk Text Pro" panose="020B0504020202020204" pitchFamily="34" charset="0"/>
              </a:rPr>
              <a:t>Standard 1.1 Mission</a:t>
            </a:r>
          </a:p>
        </p:txBody>
      </p:sp>
      <p:pic>
        <p:nvPicPr>
          <p:cNvPr id="5" name="Picture 4" descr="Gold coloured compass">
            <a:extLst>
              <a:ext uri="{FF2B5EF4-FFF2-40B4-BE49-F238E27FC236}">
                <a16:creationId xmlns:a16="http://schemas.microsoft.com/office/drawing/2014/main" id="{4F94E9F9-ECD5-30F5-4223-1BF9D22FC346}"/>
              </a:ext>
            </a:extLst>
          </p:cNvPr>
          <p:cNvPicPr>
            <a:picLocks noChangeAspect="1"/>
          </p:cNvPicPr>
          <p:nvPr/>
        </p:nvPicPr>
        <p:blipFill rotWithShape="1">
          <a:blip r:embed="rId2"/>
          <a:srcRect l="38943" r="152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3C1DF521-8DF1-0794-5D2B-6F7D749713F9}"/>
              </a:ext>
            </a:extLst>
          </p:cNvPr>
          <p:cNvSpPr>
            <a:spLocks noGrp="1"/>
          </p:cNvSpPr>
          <p:nvPr>
            <p:ph idx="1"/>
          </p:nvPr>
        </p:nvSpPr>
        <p:spPr>
          <a:xfrm>
            <a:off x="6313765" y="3535355"/>
            <a:ext cx="5541716" cy="1935214"/>
          </a:xfrm>
        </p:spPr>
        <p:txBody>
          <a:bodyPr>
            <a:noAutofit/>
          </a:bodyPr>
          <a:lstStyle/>
          <a:p>
            <a:pPr marL="0" indent="0">
              <a:lnSpc>
                <a:spcPct val="110000"/>
              </a:lnSpc>
              <a:buNone/>
            </a:pPr>
            <a:r>
              <a:rPr lang="en-US" sz="2000" dirty="0">
                <a:latin typeface="Neue Haas Grotesk Text Pro" panose="020B0504020202020204" pitchFamily="34" charset="0"/>
              </a:rPr>
              <a:t>Share your mission and the date it was adopted (1.1.1)</a:t>
            </a:r>
          </a:p>
          <a:p>
            <a:pPr marL="0" indent="0">
              <a:lnSpc>
                <a:spcPct val="110000"/>
              </a:lnSpc>
              <a:buNone/>
            </a:pPr>
            <a:r>
              <a:rPr lang="en-US" sz="2000" dirty="0">
                <a:latin typeface="Neue Haas Grotesk Text Pro" panose="020B0504020202020204" pitchFamily="34" charset="0"/>
              </a:rPr>
              <a:t>Describe the process, including who was involved in developing or reviewing the mission along with how you use and share the mission (1.1.2)</a:t>
            </a:r>
          </a:p>
          <a:p>
            <a:pPr marL="0" indent="0">
              <a:lnSpc>
                <a:spcPct val="110000"/>
              </a:lnSpc>
              <a:buNone/>
            </a:pPr>
            <a:r>
              <a:rPr lang="en-US" sz="2000" dirty="0">
                <a:latin typeface="Neue Haas Grotesk Text Pro" panose="020B0504020202020204" pitchFamily="34" charset="0"/>
              </a:rPr>
              <a:t>Share the public values inherent in the mission (1.1.3)</a:t>
            </a:r>
          </a:p>
          <a:p>
            <a:pPr marL="0" indent="0">
              <a:lnSpc>
                <a:spcPct val="110000"/>
              </a:lnSpc>
              <a:buNone/>
            </a:pPr>
            <a:endParaRPr lang="en-US" sz="2000" dirty="0">
              <a:latin typeface="Neue Haas Grotesk Text Pro" panose="020B0504020202020204" pitchFamily="34" charset="0"/>
            </a:endParaRPr>
          </a:p>
        </p:txBody>
      </p:sp>
      <p:sp>
        <p:nvSpPr>
          <p:cNvPr id="4" name="TextBox 3">
            <a:extLst>
              <a:ext uri="{FF2B5EF4-FFF2-40B4-BE49-F238E27FC236}">
                <a16:creationId xmlns:a16="http://schemas.microsoft.com/office/drawing/2014/main" id="{EC4F0A91-E27E-DA94-B67E-081107BDFA13}"/>
              </a:ext>
            </a:extLst>
          </p:cNvPr>
          <p:cNvSpPr txBox="1"/>
          <p:nvPr/>
        </p:nvSpPr>
        <p:spPr>
          <a:xfrm>
            <a:off x="6116569" y="1001135"/>
            <a:ext cx="5936109" cy="2281476"/>
          </a:xfrm>
          <a:prstGeom prst="roundRect">
            <a:avLst/>
          </a:prstGeom>
          <a:solidFill>
            <a:schemeClr val="bg2">
              <a:lumMod val="90000"/>
            </a:schemeClr>
          </a:solidFill>
        </p:spPr>
        <p:txBody>
          <a:bodyPr wrap="square" rtlCol="0">
            <a:spAutoFit/>
          </a:bodyPr>
          <a:lstStyle/>
          <a:p>
            <a:r>
              <a:rPr lang="en-US" sz="1600" i="1" dirty="0">
                <a:latin typeface="Neue Haas Grotesk Text Pro" panose="020B0504020202020204" pitchFamily="34" charset="0"/>
              </a:rPr>
              <a:t>The program will have a statement of mission that guides performance expectations and their evaluation, including:</a:t>
            </a:r>
          </a:p>
          <a:p>
            <a:pPr marL="285750" indent="-285750">
              <a:buFont typeface="Arial" panose="020B0604020202020204" pitchFamily="34" charset="0"/>
              <a:buChar char="•"/>
            </a:pPr>
            <a:r>
              <a:rPr lang="en-US" sz="1600" i="1" dirty="0">
                <a:latin typeface="Neue Haas Grotesk Text Pro" panose="020B0504020202020204" pitchFamily="34" charset="0"/>
              </a:rPr>
              <a:t>Its purpose and public service values, given the program’s particular emphasis on public service,</a:t>
            </a:r>
          </a:p>
          <a:p>
            <a:pPr marL="285750" indent="-285750">
              <a:buFont typeface="Arial" panose="020B0604020202020204" pitchFamily="34" charset="0"/>
              <a:buChar char="•"/>
            </a:pPr>
            <a:r>
              <a:rPr lang="en-US" sz="1600" i="1" dirty="0">
                <a:latin typeface="Neue Haas Grotesk Text Pro" panose="020B0504020202020204" pitchFamily="34" charset="0"/>
              </a:rPr>
              <a:t>The population of students, employers, and professionals the program intends to serve, and</a:t>
            </a:r>
          </a:p>
          <a:p>
            <a:pPr marL="285750" indent="-285750">
              <a:buFont typeface="Arial" panose="020B0604020202020204" pitchFamily="34" charset="0"/>
              <a:buChar char="•"/>
            </a:pPr>
            <a:r>
              <a:rPr lang="en-US" sz="1600" i="1" dirty="0">
                <a:latin typeface="Neue Haas Grotesk Text Pro" panose="020B0504020202020204" pitchFamily="34" charset="0"/>
              </a:rPr>
              <a:t>The contributions it intends to produce to advance the knowledge, research, and practice of public service</a:t>
            </a:r>
          </a:p>
        </p:txBody>
      </p:sp>
    </p:spTree>
    <p:extLst>
      <p:ext uri="{BB962C8B-B14F-4D97-AF65-F5344CB8AC3E}">
        <p14:creationId xmlns:p14="http://schemas.microsoft.com/office/powerpoint/2010/main" val="1777643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1D0CE"/>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694C08-7C7D-45A2-986A-258D63F2B46B}"/>
              </a:ext>
            </a:extLst>
          </p:cNvPr>
          <p:cNvSpPr txBox="1"/>
          <p:nvPr/>
        </p:nvSpPr>
        <p:spPr>
          <a:xfrm>
            <a:off x="207370" y="6008815"/>
            <a:ext cx="1577626" cy="736938"/>
          </a:xfrm>
          <a:prstGeom prst="rect">
            <a:avLst/>
          </a:prstGeom>
          <a:solidFill>
            <a:schemeClr val="bg1">
              <a:lumMod val="85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456E85D-F098-4615-8D05-B67FACCA2453}"/>
              </a:ext>
            </a:extLst>
          </p:cNvPr>
          <p:cNvSpPr txBox="1"/>
          <p:nvPr/>
        </p:nvSpPr>
        <p:spPr>
          <a:xfrm>
            <a:off x="531613" y="1948922"/>
            <a:ext cx="2467775" cy="1815882"/>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Students</a:t>
            </a:r>
          </a:p>
          <a:p>
            <a:r>
              <a:rPr lang="en-US" sz="1400" dirty="0"/>
              <a:t>Faculty</a:t>
            </a:r>
          </a:p>
          <a:p>
            <a:r>
              <a:rPr lang="en-US" sz="1400" dirty="0"/>
              <a:t>Staff</a:t>
            </a:r>
          </a:p>
          <a:p>
            <a:r>
              <a:rPr lang="en-US" sz="1400" dirty="0"/>
              <a:t>Department of Political Science</a:t>
            </a:r>
          </a:p>
          <a:p>
            <a:r>
              <a:rPr lang="en-US" sz="1400" dirty="0"/>
              <a:t>College of Humanities &amp; Social </a:t>
            </a:r>
          </a:p>
          <a:p>
            <a:r>
              <a:rPr lang="en-US" sz="1400" dirty="0"/>
              <a:t>    Sciences</a:t>
            </a:r>
          </a:p>
          <a:p>
            <a:r>
              <a:rPr lang="en-US" sz="1400" dirty="0"/>
              <a:t>Graduate College</a:t>
            </a:r>
          </a:p>
          <a:p>
            <a:r>
              <a:rPr lang="en-US" sz="1400" dirty="0"/>
              <a:t>Riley Center</a:t>
            </a:r>
          </a:p>
        </p:txBody>
      </p:sp>
      <p:sp>
        <p:nvSpPr>
          <p:cNvPr id="6" name="TextBox 5">
            <a:extLst>
              <a:ext uri="{FF2B5EF4-FFF2-40B4-BE49-F238E27FC236}">
                <a16:creationId xmlns:a16="http://schemas.microsoft.com/office/drawing/2014/main" id="{3F543E86-2F2D-4738-90EE-C1EA119C7B1D}"/>
              </a:ext>
            </a:extLst>
          </p:cNvPr>
          <p:cNvSpPr txBox="1"/>
          <p:nvPr/>
        </p:nvSpPr>
        <p:spPr>
          <a:xfrm>
            <a:off x="519960" y="4061611"/>
            <a:ext cx="2467776" cy="95410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Alumni</a:t>
            </a:r>
          </a:p>
          <a:p>
            <a:r>
              <a:rPr lang="en-US" sz="1400" dirty="0"/>
              <a:t>Advisory Committee Members</a:t>
            </a:r>
          </a:p>
          <a:p>
            <a:r>
              <a:rPr lang="en-US" sz="1400" dirty="0"/>
              <a:t>Project Partners</a:t>
            </a:r>
          </a:p>
          <a:p>
            <a:r>
              <a:rPr lang="en-US" sz="1400" dirty="0"/>
              <a:t>Internship Coordinators</a:t>
            </a:r>
          </a:p>
        </p:txBody>
      </p:sp>
      <p:sp>
        <p:nvSpPr>
          <p:cNvPr id="7" name="TextBox 6">
            <a:extLst>
              <a:ext uri="{FF2B5EF4-FFF2-40B4-BE49-F238E27FC236}">
                <a16:creationId xmlns:a16="http://schemas.microsoft.com/office/drawing/2014/main" id="{D861C330-8194-407A-BED4-4AC47EF50E39}"/>
              </a:ext>
            </a:extLst>
          </p:cNvPr>
          <p:cNvSpPr txBox="1"/>
          <p:nvPr/>
        </p:nvSpPr>
        <p:spPr>
          <a:xfrm>
            <a:off x="568792" y="5331968"/>
            <a:ext cx="2441965"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NASPAA</a:t>
            </a:r>
          </a:p>
          <a:p>
            <a:r>
              <a:rPr lang="en-US" sz="1400" dirty="0"/>
              <a:t>SACS</a:t>
            </a:r>
          </a:p>
        </p:txBody>
      </p:sp>
      <p:sp>
        <p:nvSpPr>
          <p:cNvPr id="11" name="TextBox 10">
            <a:extLst>
              <a:ext uri="{FF2B5EF4-FFF2-40B4-BE49-F238E27FC236}">
                <a16:creationId xmlns:a16="http://schemas.microsoft.com/office/drawing/2014/main" id="{299484B6-BD90-4368-B181-D8534FE7DF22}"/>
              </a:ext>
            </a:extLst>
          </p:cNvPr>
          <p:cNvSpPr txBox="1"/>
          <p:nvPr/>
        </p:nvSpPr>
        <p:spPr>
          <a:xfrm>
            <a:off x="519960" y="1254275"/>
            <a:ext cx="2467776"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STAKEHOLDERS</a:t>
            </a:r>
          </a:p>
        </p:txBody>
      </p:sp>
      <p:sp>
        <p:nvSpPr>
          <p:cNvPr id="32" name="TextBox 31">
            <a:extLst>
              <a:ext uri="{FF2B5EF4-FFF2-40B4-BE49-F238E27FC236}">
                <a16:creationId xmlns:a16="http://schemas.microsoft.com/office/drawing/2014/main" id="{4EC86A07-D54E-47DA-8B29-3B61A182FFC2}"/>
              </a:ext>
            </a:extLst>
          </p:cNvPr>
          <p:cNvSpPr txBox="1"/>
          <p:nvPr/>
        </p:nvSpPr>
        <p:spPr>
          <a:xfrm>
            <a:off x="454579" y="154822"/>
            <a:ext cx="11207076" cy="369332"/>
          </a:xfrm>
          <a:prstGeom prst="rect">
            <a:avLst/>
          </a:prstGeom>
          <a:solidFill>
            <a:srgbClr val="843C0C"/>
          </a:solidFill>
          <a:effectLst>
            <a:outerShdw blurRad="50800" dist="38100" algn="l" rotWithShape="0">
              <a:prstClr val="black">
                <a:alpha val="40000"/>
              </a:prstClr>
            </a:outerShdw>
          </a:effectLst>
        </p:spPr>
        <p:txBody>
          <a:bodyPr wrap="square" rtlCol="0">
            <a:spAutoFit/>
          </a:bodyPr>
          <a:lstStyle/>
          <a:p>
            <a:pPr algn="ctr"/>
            <a:r>
              <a:rPr lang="en-US" b="1" dirty="0">
                <a:solidFill>
                  <a:schemeClr val="bg1"/>
                </a:solidFill>
              </a:rPr>
              <a:t>College of Charleston Master of Public Administration Program</a:t>
            </a:r>
          </a:p>
        </p:txBody>
      </p:sp>
      <p:sp>
        <p:nvSpPr>
          <p:cNvPr id="26" name="TextBox 25">
            <a:extLst>
              <a:ext uri="{FF2B5EF4-FFF2-40B4-BE49-F238E27FC236}">
                <a16:creationId xmlns:a16="http://schemas.microsoft.com/office/drawing/2014/main" id="{A2EFB013-6010-4DA3-BD7B-9A9383EB1021}"/>
              </a:ext>
            </a:extLst>
          </p:cNvPr>
          <p:cNvSpPr txBox="1"/>
          <p:nvPr/>
        </p:nvSpPr>
        <p:spPr>
          <a:xfrm>
            <a:off x="454579" y="604090"/>
            <a:ext cx="11207076" cy="52322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Our mission is to prepare public service leaders. Upon graduation our students will have the ability to think critically and creatively about public issues, the dedication and capacity to serve a diverse community, and the skills to enter a professional position in a public organization. </a:t>
            </a:r>
          </a:p>
        </p:txBody>
      </p:sp>
      <p:pic>
        <p:nvPicPr>
          <p:cNvPr id="3" name="Picture 2" descr="A picture containing food&#10;&#10;Description automatically generated">
            <a:extLst>
              <a:ext uri="{FF2B5EF4-FFF2-40B4-BE49-F238E27FC236}">
                <a16:creationId xmlns:a16="http://schemas.microsoft.com/office/drawing/2014/main" id="{57D5FEBD-60F4-47B1-91AC-CDD16858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13" y="6116798"/>
            <a:ext cx="1359293" cy="523220"/>
          </a:xfrm>
          <a:prstGeom prst="rect">
            <a:avLst/>
          </a:prstGeom>
          <a:ln w="19050">
            <a:solidFill>
              <a:srgbClr val="843C0C"/>
            </a:solidFill>
          </a:ln>
        </p:spPr>
      </p:pic>
    </p:spTree>
    <p:extLst>
      <p:ext uri="{BB962C8B-B14F-4D97-AF65-F5344CB8AC3E}">
        <p14:creationId xmlns:p14="http://schemas.microsoft.com/office/powerpoint/2010/main" val="3913832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1D0E-7D8B-AAC1-F52F-1972642BB313}"/>
              </a:ext>
            </a:extLst>
          </p:cNvPr>
          <p:cNvSpPr>
            <a:spLocks noGrp="1"/>
          </p:cNvSpPr>
          <p:nvPr>
            <p:ph type="title"/>
          </p:nvPr>
        </p:nvSpPr>
        <p:spPr>
          <a:xfrm>
            <a:off x="185889" y="3310164"/>
            <a:ext cx="3290887" cy="2452687"/>
          </a:xfrm>
        </p:spPr>
        <p:txBody>
          <a:bodyPr anchor="ctr">
            <a:normAutofit/>
          </a:bodyPr>
          <a:lstStyle/>
          <a:p>
            <a:r>
              <a:rPr lang="en-US" sz="3600" b="1" dirty="0">
                <a:latin typeface="Neue Haas Grotesk Text Pro" panose="020B0504020202020204" pitchFamily="34" charset="0"/>
              </a:rPr>
              <a:t>Standard 1.2: Performance Expectations</a:t>
            </a:r>
          </a:p>
        </p:txBody>
      </p:sp>
      <p:pic>
        <p:nvPicPr>
          <p:cNvPr id="8" name="Picture 7" descr="Three arrows on bullseye">
            <a:extLst>
              <a:ext uri="{FF2B5EF4-FFF2-40B4-BE49-F238E27FC236}">
                <a16:creationId xmlns:a16="http://schemas.microsoft.com/office/drawing/2014/main" id="{3AF11FD1-F06B-8378-1DFC-BEE7C6F75EA5}"/>
              </a:ext>
            </a:extLst>
          </p:cNvPr>
          <p:cNvPicPr>
            <a:picLocks noChangeAspect="1"/>
          </p:cNvPicPr>
          <p:nvPr/>
        </p:nvPicPr>
        <p:blipFill rotWithShape="1">
          <a:blip r:embed="rId2">
            <a:extLst>
              <a:ext uri="{28A0092B-C50C-407E-A947-70E740481C1C}">
                <a14:useLocalDpi xmlns:a14="http://schemas.microsoft.com/office/drawing/2010/main" val="0"/>
              </a:ext>
            </a:extLst>
          </a:blip>
          <a:srcRect t="50669" b="286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F777B97-D7F4-462C-DD7C-B16FC3F37216}"/>
              </a:ext>
            </a:extLst>
          </p:cNvPr>
          <p:cNvSpPr>
            <a:spLocks noGrp="1"/>
          </p:cNvSpPr>
          <p:nvPr>
            <p:ph idx="1"/>
          </p:nvPr>
        </p:nvSpPr>
        <p:spPr>
          <a:xfrm>
            <a:off x="4223982" y="3752850"/>
            <a:ext cx="7485413" cy="2452687"/>
          </a:xfrm>
        </p:spPr>
        <p:txBody>
          <a:bodyPr anchor="ctr">
            <a:normAutofit/>
          </a:bodyPr>
          <a:lstStyle/>
          <a:p>
            <a:r>
              <a:rPr lang="en-US" sz="2000" dirty="0">
                <a:latin typeface="Neue Haas Grotesk Text Pro" panose="020B0504020202020204" pitchFamily="34" charset="0"/>
              </a:rPr>
              <a:t>Link observable program goals, objectives, and outcomes across the seven standards in ways that are consistent with mission inclusive of, but beyond student learning (1.2.1)</a:t>
            </a:r>
          </a:p>
          <a:p>
            <a:r>
              <a:rPr lang="en-US" sz="2000" dirty="0">
                <a:latin typeface="Neue Haas Grotesk Text Pro" panose="020B0504020202020204" pitchFamily="34" charset="0"/>
              </a:rPr>
              <a:t>Be sure program goals are identifiable and measurable</a:t>
            </a:r>
          </a:p>
          <a:p>
            <a:r>
              <a:rPr lang="en-US" sz="2000" dirty="0">
                <a:latin typeface="Neue Haas Grotesk Text Pro" panose="020B0504020202020204" pitchFamily="34" charset="0"/>
              </a:rPr>
              <a:t>In addition to being mission-based, program goals must reflect public service values</a:t>
            </a:r>
          </a:p>
        </p:txBody>
      </p:sp>
      <p:sp>
        <p:nvSpPr>
          <p:cNvPr id="4" name="TextBox 3">
            <a:extLst>
              <a:ext uri="{FF2B5EF4-FFF2-40B4-BE49-F238E27FC236}">
                <a16:creationId xmlns:a16="http://schemas.microsoft.com/office/drawing/2014/main" id="{7FDB4D8C-64F0-6040-01B2-18A5E7238011}"/>
              </a:ext>
            </a:extLst>
          </p:cNvPr>
          <p:cNvSpPr txBox="1"/>
          <p:nvPr/>
        </p:nvSpPr>
        <p:spPr>
          <a:xfrm>
            <a:off x="145143" y="5320165"/>
            <a:ext cx="4117220" cy="1464231"/>
          </a:xfrm>
          <a:prstGeom prst="roundRect">
            <a:avLst/>
          </a:prstGeom>
          <a:solidFill>
            <a:srgbClr val="B4D9F6"/>
          </a:solidFill>
        </p:spPr>
        <p:txBody>
          <a:bodyPr wrap="square" rtlCol="0">
            <a:spAutoFit/>
          </a:bodyPr>
          <a:lstStyle/>
          <a:p>
            <a:r>
              <a:rPr lang="en-US" sz="1600" i="1" dirty="0">
                <a:latin typeface="Neue Haas Grotesk Text Pro" panose="020B0504020202020204" pitchFamily="34" charset="0"/>
              </a:rPr>
              <a:t>The program will establish observable program goals, objectives, and outcomes, consistent with its mission and of which students learning is one, but not the only component</a:t>
            </a:r>
          </a:p>
        </p:txBody>
      </p:sp>
    </p:spTree>
    <p:extLst>
      <p:ext uri="{BB962C8B-B14F-4D97-AF65-F5344CB8AC3E}">
        <p14:creationId xmlns:p14="http://schemas.microsoft.com/office/powerpoint/2010/main" val="190217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E1D0CE"/>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694C08-7C7D-45A2-986A-258D63F2B46B}"/>
              </a:ext>
            </a:extLst>
          </p:cNvPr>
          <p:cNvSpPr txBox="1"/>
          <p:nvPr/>
        </p:nvSpPr>
        <p:spPr>
          <a:xfrm>
            <a:off x="207370" y="6008815"/>
            <a:ext cx="1577626" cy="736938"/>
          </a:xfrm>
          <a:prstGeom prst="rect">
            <a:avLst/>
          </a:prstGeom>
          <a:solidFill>
            <a:schemeClr val="bg1">
              <a:lumMod val="85000"/>
            </a:schemeClr>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7CFCF4CB-8645-4436-9FE8-F971994DBB06}"/>
              </a:ext>
            </a:extLst>
          </p:cNvPr>
          <p:cNvSpPr txBox="1"/>
          <p:nvPr/>
        </p:nvSpPr>
        <p:spPr>
          <a:xfrm>
            <a:off x="8328348" y="1242451"/>
            <a:ext cx="3336789"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PROGRAM GOALS</a:t>
            </a:r>
          </a:p>
        </p:txBody>
      </p:sp>
      <p:sp>
        <p:nvSpPr>
          <p:cNvPr id="18" name="TextBox 17">
            <a:extLst>
              <a:ext uri="{FF2B5EF4-FFF2-40B4-BE49-F238E27FC236}">
                <a16:creationId xmlns:a16="http://schemas.microsoft.com/office/drawing/2014/main" id="{2D9AE1D4-4028-4E86-9BBB-C26A4298FC0D}"/>
              </a:ext>
            </a:extLst>
          </p:cNvPr>
          <p:cNvSpPr txBox="1"/>
          <p:nvPr/>
        </p:nvSpPr>
        <p:spPr>
          <a:xfrm>
            <a:off x="8301644" y="1798491"/>
            <a:ext cx="3336789" cy="30777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Prepare outstanding public service leaders</a:t>
            </a:r>
          </a:p>
        </p:txBody>
      </p:sp>
      <p:sp>
        <p:nvSpPr>
          <p:cNvPr id="19" name="TextBox 18">
            <a:extLst>
              <a:ext uri="{FF2B5EF4-FFF2-40B4-BE49-F238E27FC236}">
                <a16:creationId xmlns:a16="http://schemas.microsoft.com/office/drawing/2014/main" id="{763C5214-9B17-4E13-8B84-111F341BC750}"/>
              </a:ext>
            </a:extLst>
          </p:cNvPr>
          <p:cNvSpPr txBox="1"/>
          <p:nvPr/>
        </p:nvSpPr>
        <p:spPr>
          <a:xfrm>
            <a:off x="8301644" y="2317808"/>
            <a:ext cx="3304958"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Cultivate connections that contribute to the well-being of our community</a:t>
            </a:r>
          </a:p>
        </p:txBody>
      </p:sp>
      <p:sp>
        <p:nvSpPr>
          <p:cNvPr id="22" name="TextBox 21">
            <a:extLst>
              <a:ext uri="{FF2B5EF4-FFF2-40B4-BE49-F238E27FC236}">
                <a16:creationId xmlns:a16="http://schemas.microsoft.com/office/drawing/2014/main" id="{1D72B171-7FBF-4137-AAF9-45801DF94D01}"/>
              </a:ext>
            </a:extLst>
          </p:cNvPr>
          <p:cNvSpPr txBox="1"/>
          <p:nvPr/>
        </p:nvSpPr>
        <p:spPr>
          <a:xfrm>
            <a:off x="8321723" y="3944920"/>
            <a:ext cx="3304958" cy="30777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Offer superior student support activities</a:t>
            </a:r>
          </a:p>
        </p:txBody>
      </p:sp>
      <p:sp>
        <p:nvSpPr>
          <p:cNvPr id="23" name="TextBox 22">
            <a:extLst>
              <a:ext uri="{FF2B5EF4-FFF2-40B4-BE49-F238E27FC236}">
                <a16:creationId xmlns:a16="http://schemas.microsoft.com/office/drawing/2014/main" id="{5F79AD71-4412-48D6-BBB6-DF9275BE8383}"/>
              </a:ext>
            </a:extLst>
          </p:cNvPr>
          <p:cNvSpPr txBox="1"/>
          <p:nvPr/>
        </p:nvSpPr>
        <p:spPr>
          <a:xfrm>
            <a:off x="8363662" y="4473136"/>
            <a:ext cx="3304958"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Build healthy programmatic, administrative, and governance capacity</a:t>
            </a:r>
          </a:p>
        </p:txBody>
      </p:sp>
      <p:sp>
        <p:nvSpPr>
          <p:cNvPr id="24" name="TextBox 23">
            <a:extLst>
              <a:ext uri="{FF2B5EF4-FFF2-40B4-BE49-F238E27FC236}">
                <a16:creationId xmlns:a16="http://schemas.microsoft.com/office/drawing/2014/main" id="{CDDCEFBC-6466-4670-9714-FA6F04FC6123}"/>
              </a:ext>
            </a:extLst>
          </p:cNvPr>
          <p:cNvSpPr txBox="1"/>
          <p:nvPr/>
        </p:nvSpPr>
        <p:spPr>
          <a:xfrm>
            <a:off x="8344548" y="5457790"/>
            <a:ext cx="3304958" cy="738664"/>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Foster a welcoming environment for all students, faculty, and staff that values and strengthens the diversity of the program</a:t>
            </a:r>
          </a:p>
        </p:txBody>
      </p:sp>
      <p:sp>
        <p:nvSpPr>
          <p:cNvPr id="25" name="TextBox 24">
            <a:extLst>
              <a:ext uri="{FF2B5EF4-FFF2-40B4-BE49-F238E27FC236}">
                <a16:creationId xmlns:a16="http://schemas.microsoft.com/office/drawing/2014/main" id="{72AABE2D-FB2E-48EB-8581-70864FA195EE}"/>
              </a:ext>
            </a:extLst>
          </p:cNvPr>
          <p:cNvSpPr txBox="1"/>
          <p:nvPr/>
        </p:nvSpPr>
        <p:spPr>
          <a:xfrm>
            <a:off x="8321722" y="3026140"/>
            <a:ext cx="3304958" cy="738664"/>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Promote faculty excellence in teaching, scholarship, outreach, and professional service</a:t>
            </a:r>
          </a:p>
        </p:txBody>
      </p:sp>
      <p:sp>
        <p:nvSpPr>
          <p:cNvPr id="32" name="TextBox 31">
            <a:extLst>
              <a:ext uri="{FF2B5EF4-FFF2-40B4-BE49-F238E27FC236}">
                <a16:creationId xmlns:a16="http://schemas.microsoft.com/office/drawing/2014/main" id="{4EC86A07-D54E-47DA-8B29-3B61A182FFC2}"/>
              </a:ext>
            </a:extLst>
          </p:cNvPr>
          <p:cNvSpPr txBox="1"/>
          <p:nvPr/>
        </p:nvSpPr>
        <p:spPr>
          <a:xfrm>
            <a:off x="454579" y="154822"/>
            <a:ext cx="11207076" cy="369332"/>
          </a:xfrm>
          <a:prstGeom prst="rect">
            <a:avLst/>
          </a:prstGeom>
          <a:solidFill>
            <a:srgbClr val="843C0C"/>
          </a:solidFill>
          <a:effectLst>
            <a:outerShdw blurRad="50800" dist="38100" algn="l" rotWithShape="0">
              <a:prstClr val="black">
                <a:alpha val="40000"/>
              </a:prstClr>
            </a:outerShdw>
          </a:effectLst>
        </p:spPr>
        <p:txBody>
          <a:bodyPr wrap="square" rtlCol="0">
            <a:spAutoFit/>
          </a:bodyPr>
          <a:lstStyle/>
          <a:p>
            <a:pPr algn="ctr"/>
            <a:r>
              <a:rPr lang="en-US" b="1" dirty="0">
                <a:solidFill>
                  <a:schemeClr val="bg1"/>
                </a:solidFill>
              </a:rPr>
              <a:t>College of Charleston Master of Public Administration Program</a:t>
            </a:r>
          </a:p>
        </p:txBody>
      </p:sp>
      <p:sp>
        <p:nvSpPr>
          <p:cNvPr id="26" name="TextBox 25">
            <a:extLst>
              <a:ext uri="{FF2B5EF4-FFF2-40B4-BE49-F238E27FC236}">
                <a16:creationId xmlns:a16="http://schemas.microsoft.com/office/drawing/2014/main" id="{A2EFB013-6010-4DA3-BD7B-9A9383EB1021}"/>
              </a:ext>
            </a:extLst>
          </p:cNvPr>
          <p:cNvSpPr txBox="1"/>
          <p:nvPr/>
        </p:nvSpPr>
        <p:spPr>
          <a:xfrm>
            <a:off x="454579" y="604090"/>
            <a:ext cx="11207076" cy="52322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Our mission is to prepare public service leaders. Upon graduation our students will have the ability to think critically and creatively about public issues, the dedication and capacity to serve a diverse community, and the skills to enter a professional position in a public organization. </a:t>
            </a:r>
          </a:p>
        </p:txBody>
      </p:sp>
      <p:pic>
        <p:nvPicPr>
          <p:cNvPr id="3" name="Picture 2" descr="A picture containing food&#10;&#10;Description automatically generated">
            <a:extLst>
              <a:ext uri="{FF2B5EF4-FFF2-40B4-BE49-F238E27FC236}">
                <a16:creationId xmlns:a16="http://schemas.microsoft.com/office/drawing/2014/main" id="{57D5FEBD-60F4-47B1-91AC-CDD168588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13" y="6116798"/>
            <a:ext cx="1359293" cy="523220"/>
          </a:xfrm>
          <a:prstGeom prst="rect">
            <a:avLst/>
          </a:prstGeom>
          <a:ln w="19050">
            <a:solidFill>
              <a:srgbClr val="843C0C"/>
            </a:solidFill>
          </a:ln>
        </p:spPr>
      </p:pic>
      <p:sp>
        <p:nvSpPr>
          <p:cNvPr id="2" name="TextBox 1">
            <a:extLst>
              <a:ext uri="{FF2B5EF4-FFF2-40B4-BE49-F238E27FC236}">
                <a16:creationId xmlns:a16="http://schemas.microsoft.com/office/drawing/2014/main" id="{E98C2626-C03F-23DF-6A43-EE0F1A0871CD}"/>
              </a:ext>
            </a:extLst>
          </p:cNvPr>
          <p:cNvSpPr txBox="1"/>
          <p:nvPr/>
        </p:nvSpPr>
        <p:spPr>
          <a:xfrm>
            <a:off x="531613" y="1948922"/>
            <a:ext cx="2467775" cy="1815882"/>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Students</a:t>
            </a:r>
          </a:p>
          <a:p>
            <a:r>
              <a:rPr lang="en-US" sz="1400" dirty="0"/>
              <a:t>Faculty</a:t>
            </a:r>
          </a:p>
          <a:p>
            <a:r>
              <a:rPr lang="en-US" sz="1400" dirty="0"/>
              <a:t>Staff</a:t>
            </a:r>
          </a:p>
          <a:p>
            <a:r>
              <a:rPr lang="en-US" sz="1400" dirty="0"/>
              <a:t>Department of Political Science</a:t>
            </a:r>
          </a:p>
          <a:p>
            <a:r>
              <a:rPr lang="en-US" sz="1400" dirty="0"/>
              <a:t>College of Humanities &amp; Social </a:t>
            </a:r>
          </a:p>
          <a:p>
            <a:r>
              <a:rPr lang="en-US" sz="1400" dirty="0"/>
              <a:t>    Sciences</a:t>
            </a:r>
          </a:p>
          <a:p>
            <a:r>
              <a:rPr lang="en-US" sz="1400" dirty="0"/>
              <a:t>Graduate College</a:t>
            </a:r>
          </a:p>
          <a:p>
            <a:r>
              <a:rPr lang="en-US" sz="1400" dirty="0"/>
              <a:t>Riley Center</a:t>
            </a:r>
          </a:p>
        </p:txBody>
      </p:sp>
      <p:sp>
        <p:nvSpPr>
          <p:cNvPr id="8" name="TextBox 7">
            <a:extLst>
              <a:ext uri="{FF2B5EF4-FFF2-40B4-BE49-F238E27FC236}">
                <a16:creationId xmlns:a16="http://schemas.microsoft.com/office/drawing/2014/main" id="{57DF52DB-D130-1BCC-854C-47F43EEAD70F}"/>
              </a:ext>
            </a:extLst>
          </p:cNvPr>
          <p:cNvSpPr txBox="1"/>
          <p:nvPr/>
        </p:nvSpPr>
        <p:spPr>
          <a:xfrm>
            <a:off x="519960" y="4061611"/>
            <a:ext cx="2467776" cy="95410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Alumni</a:t>
            </a:r>
          </a:p>
          <a:p>
            <a:r>
              <a:rPr lang="en-US" sz="1400" dirty="0"/>
              <a:t>Advisory Committee Members</a:t>
            </a:r>
          </a:p>
          <a:p>
            <a:r>
              <a:rPr lang="en-US" sz="1400" dirty="0"/>
              <a:t>Project Partners</a:t>
            </a:r>
          </a:p>
          <a:p>
            <a:r>
              <a:rPr lang="en-US" sz="1400" dirty="0"/>
              <a:t>Internship Coordinators</a:t>
            </a:r>
          </a:p>
        </p:txBody>
      </p:sp>
      <p:sp>
        <p:nvSpPr>
          <p:cNvPr id="10" name="TextBox 9">
            <a:extLst>
              <a:ext uri="{FF2B5EF4-FFF2-40B4-BE49-F238E27FC236}">
                <a16:creationId xmlns:a16="http://schemas.microsoft.com/office/drawing/2014/main" id="{2D1998CC-F4BA-E94B-8702-A7AA6A42CBA4}"/>
              </a:ext>
            </a:extLst>
          </p:cNvPr>
          <p:cNvSpPr txBox="1"/>
          <p:nvPr/>
        </p:nvSpPr>
        <p:spPr>
          <a:xfrm>
            <a:off x="568792" y="5331968"/>
            <a:ext cx="2441965"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NASPAA</a:t>
            </a:r>
          </a:p>
          <a:p>
            <a:r>
              <a:rPr lang="en-US" sz="1400" dirty="0"/>
              <a:t>SACS</a:t>
            </a:r>
          </a:p>
        </p:txBody>
      </p:sp>
      <p:sp>
        <p:nvSpPr>
          <p:cNvPr id="14" name="TextBox 13">
            <a:extLst>
              <a:ext uri="{FF2B5EF4-FFF2-40B4-BE49-F238E27FC236}">
                <a16:creationId xmlns:a16="http://schemas.microsoft.com/office/drawing/2014/main" id="{BAA91EF7-FD9B-F4AF-8397-219A24C6F05A}"/>
              </a:ext>
            </a:extLst>
          </p:cNvPr>
          <p:cNvSpPr txBox="1"/>
          <p:nvPr/>
        </p:nvSpPr>
        <p:spPr>
          <a:xfrm>
            <a:off x="519960" y="1254275"/>
            <a:ext cx="2467776"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STAKEHOLDERS</a:t>
            </a:r>
          </a:p>
        </p:txBody>
      </p:sp>
    </p:spTree>
    <p:extLst>
      <p:ext uri="{BB962C8B-B14F-4D97-AF65-F5344CB8AC3E}">
        <p14:creationId xmlns:p14="http://schemas.microsoft.com/office/powerpoint/2010/main" val="393504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536A912F-A720-D1E7-43F0-703ECBC1F9CE}"/>
              </a:ext>
            </a:extLst>
          </p:cNvPr>
          <p:cNvSpPr>
            <a:spLocks noGrp="1"/>
          </p:cNvSpPr>
          <p:nvPr>
            <p:ph type="title"/>
          </p:nvPr>
        </p:nvSpPr>
        <p:spPr>
          <a:xfrm>
            <a:off x="841248" y="685800"/>
            <a:ext cx="10506456" cy="1157005"/>
          </a:xfrm>
        </p:spPr>
        <p:txBody>
          <a:bodyPr anchor="b">
            <a:normAutofit/>
          </a:bodyPr>
          <a:lstStyle/>
          <a:p>
            <a:r>
              <a:rPr lang="en-US" b="1" dirty="0">
                <a:latin typeface="Neue Haas Grotesk Text Pro" panose="020B0504020202020204" pitchFamily="34" charset="0"/>
              </a:rPr>
              <a:t>The Site Visit Team and Their Roles</a:t>
            </a:r>
          </a:p>
        </p:txBody>
      </p:sp>
      <p:sp>
        <p:nvSpPr>
          <p:cNvPr id="13" name="Rectangle 12">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CCEE869-7403-4A08-DC46-AF28A7DFB626}"/>
              </a:ext>
            </a:extLst>
          </p:cNvPr>
          <p:cNvGraphicFramePr>
            <a:graphicFrameLocks noGrp="1"/>
          </p:cNvGraphicFramePr>
          <p:nvPr>
            <p:ph idx="1"/>
            <p:extLst>
              <p:ext uri="{D42A27DB-BD31-4B8C-83A1-F6EECF244321}">
                <p14:modId xmlns:p14="http://schemas.microsoft.com/office/powerpoint/2010/main" val="871905708"/>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9361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4EEF0D6-2D1F-491D-AC56-0F0F95A31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11A3F6-C0EB-CDCE-7F0D-F8731A05078D}"/>
              </a:ext>
            </a:extLst>
          </p:cNvPr>
          <p:cNvSpPr>
            <a:spLocks noGrp="1"/>
          </p:cNvSpPr>
          <p:nvPr>
            <p:ph type="title"/>
          </p:nvPr>
        </p:nvSpPr>
        <p:spPr>
          <a:xfrm>
            <a:off x="640080" y="643467"/>
            <a:ext cx="3779520" cy="3569241"/>
          </a:xfrm>
        </p:spPr>
        <p:txBody>
          <a:bodyPr vert="horz" lIns="91440" tIns="45720" rIns="91440" bIns="45720" rtlCol="0" anchor="b">
            <a:normAutofit/>
          </a:bodyPr>
          <a:lstStyle/>
          <a:p>
            <a:r>
              <a:rPr lang="en-US" sz="5100" b="1" kern="1200" dirty="0">
                <a:solidFill>
                  <a:schemeClr val="tx1"/>
                </a:solidFill>
                <a:latin typeface="Neue Haas Grotesk Text Pro" panose="020B0504020202020204" pitchFamily="34" charset="0"/>
              </a:rPr>
              <a:t>Naming What You Do</a:t>
            </a:r>
          </a:p>
        </p:txBody>
      </p:sp>
      <p:sp>
        <p:nvSpPr>
          <p:cNvPr id="3" name="Content Placeholder 2">
            <a:extLst>
              <a:ext uri="{FF2B5EF4-FFF2-40B4-BE49-F238E27FC236}">
                <a16:creationId xmlns:a16="http://schemas.microsoft.com/office/drawing/2014/main" id="{ED9F36A1-08A0-7A80-9847-CA68E5977C7A}"/>
              </a:ext>
            </a:extLst>
          </p:cNvPr>
          <p:cNvSpPr>
            <a:spLocks noGrp="1"/>
          </p:cNvSpPr>
          <p:nvPr>
            <p:ph idx="1"/>
          </p:nvPr>
        </p:nvSpPr>
        <p:spPr>
          <a:xfrm>
            <a:off x="640080" y="4631161"/>
            <a:ext cx="3779520" cy="1569486"/>
          </a:xfrm>
        </p:spPr>
        <p:txBody>
          <a:bodyPr vert="horz" lIns="91440" tIns="45720" rIns="91440" bIns="45720" rtlCol="0">
            <a:normAutofit/>
          </a:bodyPr>
          <a:lstStyle/>
          <a:p>
            <a:pPr marL="0" indent="0">
              <a:buNone/>
            </a:pPr>
            <a:r>
              <a:rPr lang="en-US" sz="2400" kern="1200" dirty="0">
                <a:solidFill>
                  <a:schemeClr val="tx1"/>
                </a:solidFill>
                <a:latin typeface="Neue Haas Grotesk Text Pro" panose="020B0504020202020204" pitchFamily="34" charset="0"/>
              </a:rPr>
              <a:t>Describe the things your program does to accomplish the goals you have established</a:t>
            </a:r>
          </a:p>
        </p:txBody>
      </p:sp>
      <p:pic>
        <p:nvPicPr>
          <p:cNvPr id="9" name="Picture 8" descr="Large and small hands holding red heart">
            <a:extLst>
              <a:ext uri="{FF2B5EF4-FFF2-40B4-BE49-F238E27FC236}">
                <a16:creationId xmlns:a16="http://schemas.microsoft.com/office/drawing/2014/main" id="{DDF06623-93D4-4AA7-B132-6E10BE1F08E5}"/>
              </a:ext>
            </a:extLst>
          </p:cNvPr>
          <p:cNvPicPr>
            <a:picLocks noChangeAspect="1"/>
          </p:cNvPicPr>
          <p:nvPr/>
        </p:nvPicPr>
        <p:blipFill rotWithShape="1">
          <a:blip r:embed="rId2">
            <a:extLst>
              <a:ext uri="{28A0092B-C50C-407E-A947-70E740481C1C}">
                <a14:useLocalDpi xmlns:a14="http://schemas.microsoft.com/office/drawing/2010/main" val="0"/>
              </a:ext>
            </a:extLst>
          </a:blip>
          <a:srcRect l="15263" r="57787"/>
          <a:stretch/>
        </p:blipFill>
        <p:spPr>
          <a:xfrm>
            <a:off x="4688495" y="-2"/>
            <a:ext cx="3285713" cy="6858000"/>
          </a:xfrm>
          <a:custGeom>
            <a:avLst/>
            <a:gdLst/>
            <a:ahLst/>
            <a:cxnLst/>
            <a:rect l="l" t="t" r="r" b="b"/>
            <a:pathLst>
              <a:path w="3285713" h="6858000">
                <a:moveTo>
                  <a:pt x="16970" y="0"/>
                </a:moveTo>
                <a:lnTo>
                  <a:pt x="3269111" y="0"/>
                </a:lnTo>
                <a:lnTo>
                  <a:pt x="3265544" y="140686"/>
                </a:lnTo>
                <a:cubicBezTo>
                  <a:pt x="3266106" y="312749"/>
                  <a:pt x="3278516" y="484544"/>
                  <a:pt x="3276399" y="655695"/>
                </a:cubicBezTo>
                <a:cubicBezTo>
                  <a:pt x="3275270" y="750938"/>
                  <a:pt x="3254102" y="845927"/>
                  <a:pt x="3258053" y="941424"/>
                </a:cubicBezTo>
                <a:cubicBezTo>
                  <a:pt x="3269625" y="1230836"/>
                  <a:pt x="3265815" y="1520375"/>
                  <a:pt x="3280916" y="1809660"/>
                </a:cubicBezTo>
                <a:cubicBezTo>
                  <a:pt x="3290682" y="1950657"/>
                  <a:pt x="3285530" y="2092164"/>
                  <a:pt x="3265533" y="2232285"/>
                </a:cubicBezTo>
                <a:cubicBezTo>
                  <a:pt x="3248879" y="2337306"/>
                  <a:pt x="3259182" y="2443217"/>
                  <a:pt x="3266238" y="2548746"/>
                </a:cubicBezTo>
                <a:cubicBezTo>
                  <a:pt x="3274847" y="2676498"/>
                  <a:pt x="3279504" y="2804125"/>
                  <a:pt x="3265391" y="2932131"/>
                </a:cubicBezTo>
                <a:cubicBezTo>
                  <a:pt x="3255231" y="3023183"/>
                  <a:pt x="3264686" y="3114743"/>
                  <a:pt x="3270331" y="3206050"/>
                </a:cubicBezTo>
                <a:cubicBezTo>
                  <a:pt x="3277669" y="3301343"/>
                  <a:pt x="3277669" y="3396993"/>
                  <a:pt x="3270331" y="3492287"/>
                </a:cubicBezTo>
                <a:cubicBezTo>
                  <a:pt x="3262965" y="3579403"/>
                  <a:pt x="3264715" y="3666937"/>
                  <a:pt x="3275553" y="3753761"/>
                </a:cubicBezTo>
                <a:cubicBezTo>
                  <a:pt x="3287407" y="3855353"/>
                  <a:pt x="3278234" y="3956946"/>
                  <a:pt x="3269625" y="4058539"/>
                </a:cubicBezTo>
                <a:cubicBezTo>
                  <a:pt x="3254243" y="4237342"/>
                  <a:pt x="3261158" y="4416017"/>
                  <a:pt x="3272448" y="4594439"/>
                </a:cubicBezTo>
                <a:cubicBezTo>
                  <a:pt x="3279674" y="4717278"/>
                  <a:pt x="3275708" y="4840446"/>
                  <a:pt x="3260594" y="4962713"/>
                </a:cubicBezTo>
                <a:cubicBezTo>
                  <a:pt x="3257912" y="4987031"/>
                  <a:pt x="3256818" y="5011382"/>
                  <a:pt x="3256271" y="5035748"/>
                </a:cubicBezTo>
                <a:lnTo>
                  <a:pt x="3255961" y="5057561"/>
                </a:lnTo>
                <a:lnTo>
                  <a:pt x="3252009" y="5100947"/>
                </a:lnTo>
                <a:lnTo>
                  <a:pt x="3255359" y="5173266"/>
                </a:lnTo>
                <a:lnTo>
                  <a:pt x="3255007" y="5180867"/>
                </a:lnTo>
                <a:lnTo>
                  <a:pt x="3260282" y="5238783"/>
                </a:lnTo>
                <a:lnTo>
                  <a:pt x="3271301" y="5440455"/>
                </a:lnTo>
                <a:cubicBezTo>
                  <a:pt x="3272550" y="5528263"/>
                  <a:pt x="3270254" y="5616112"/>
                  <a:pt x="3264404" y="5703831"/>
                </a:cubicBezTo>
                <a:cubicBezTo>
                  <a:pt x="3255795" y="5865363"/>
                  <a:pt x="3264686" y="6026641"/>
                  <a:pt x="3275130" y="6188047"/>
                </a:cubicBezTo>
                <a:cubicBezTo>
                  <a:pt x="3287548" y="6379930"/>
                  <a:pt x="3267791" y="6571686"/>
                  <a:pt x="3264827" y="6763568"/>
                </a:cubicBezTo>
                <a:cubicBezTo>
                  <a:pt x="3264545" y="6780776"/>
                  <a:pt x="3265603" y="6798015"/>
                  <a:pt x="3266909" y="6815254"/>
                </a:cubicBezTo>
                <a:lnTo>
                  <a:pt x="3269857" y="6858000"/>
                </a:lnTo>
                <a:lnTo>
                  <a:pt x="15795" y="6858000"/>
                </a:lnTo>
                <a:lnTo>
                  <a:pt x="11716" y="6584216"/>
                </a:lnTo>
                <a:cubicBezTo>
                  <a:pt x="9693" y="6488368"/>
                  <a:pt x="8801" y="6392585"/>
                  <a:pt x="14216" y="6297024"/>
                </a:cubicBezTo>
                <a:cubicBezTo>
                  <a:pt x="20970" y="6178401"/>
                  <a:pt x="19695" y="6058378"/>
                  <a:pt x="14981" y="5940264"/>
                </a:cubicBezTo>
                <a:cubicBezTo>
                  <a:pt x="10266" y="5822153"/>
                  <a:pt x="3896" y="5703912"/>
                  <a:pt x="14981" y="5585799"/>
                </a:cubicBezTo>
                <a:cubicBezTo>
                  <a:pt x="23136" y="5483192"/>
                  <a:pt x="25047" y="5380177"/>
                  <a:pt x="20714" y="5277330"/>
                </a:cubicBezTo>
                <a:cubicBezTo>
                  <a:pt x="15745" y="5098058"/>
                  <a:pt x="6063" y="4918659"/>
                  <a:pt x="16637" y="4739386"/>
                </a:cubicBezTo>
                <a:cubicBezTo>
                  <a:pt x="32819" y="4468249"/>
                  <a:pt x="23136" y="4197366"/>
                  <a:pt x="10394" y="3926484"/>
                </a:cubicBezTo>
                <a:cubicBezTo>
                  <a:pt x="1475" y="3741096"/>
                  <a:pt x="-5915" y="3555837"/>
                  <a:pt x="6827" y="3370449"/>
                </a:cubicBezTo>
                <a:cubicBezTo>
                  <a:pt x="19822" y="3179328"/>
                  <a:pt x="35749" y="2988333"/>
                  <a:pt x="25939" y="2796448"/>
                </a:cubicBezTo>
                <a:cubicBezTo>
                  <a:pt x="19568" y="2674258"/>
                  <a:pt x="7463" y="2552194"/>
                  <a:pt x="15364" y="2429877"/>
                </a:cubicBezTo>
                <a:cubicBezTo>
                  <a:pt x="21696" y="2301584"/>
                  <a:pt x="19861" y="2173023"/>
                  <a:pt x="9885" y="2044959"/>
                </a:cubicBezTo>
                <a:cubicBezTo>
                  <a:pt x="4151" y="1980959"/>
                  <a:pt x="4151" y="1916564"/>
                  <a:pt x="9885" y="1852564"/>
                </a:cubicBezTo>
                <a:cubicBezTo>
                  <a:pt x="26168" y="1696405"/>
                  <a:pt x="30423" y="1539214"/>
                  <a:pt x="22626" y="1382405"/>
                </a:cubicBezTo>
                <a:cubicBezTo>
                  <a:pt x="18166" y="1264292"/>
                  <a:pt x="10394" y="1146307"/>
                  <a:pt x="15872" y="1027940"/>
                </a:cubicBezTo>
                <a:cubicBezTo>
                  <a:pt x="22370" y="889440"/>
                  <a:pt x="27340" y="750814"/>
                  <a:pt x="20970" y="612314"/>
                </a:cubicBezTo>
                <a:cubicBezTo>
                  <a:pt x="14267" y="463706"/>
                  <a:pt x="15452" y="314847"/>
                  <a:pt x="24536" y="166365"/>
                </a:cubicBezTo>
                <a:close/>
              </a:path>
            </a:pathLst>
          </a:custGeom>
        </p:spPr>
      </p:pic>
      <p:pic>
        <p:nvPicPr>
          <p:cNvPr id="7" name="Picture 6" descr="Person in a wheelchair reading">
            <a:extLst>
              <a:ext uri="{FF2B5EF4-FFF2-40B4-BE49-F238E27FC236}">
                <a16:creationId xmlns:a16="http://schemas.microsoft.com/office/drawing/2014/main" id="{D1A2ECBC-9DEC-8CA3-DDC4-AA10F844E549}"/>
              </a:ext>
            </a:extLst>
          </p:cNvPr>
          <p:cNvPicPr>
            <a:picLocks noChangeAspect="1"/>
          </p:cNvPicPr>
          <p:nvPr/>
        </p:nvPicPr>
        <p:blipFill rotWithShape="1">
          <a:blip r:embed="rId3">
            <a:extLst>
              <a:ext uri="{28A0092B-C50C-407E-A947-70E740481C1C}">
                <a14:useLocalDpi xmlns:a14="http://schemas.microsoft.com/office/drawing/2010/main" val="0"/>
              </a:ext>
            </a:extLst>
          </a:blip>
          <a:srcRect l="22886" r="13045" b="3"/>
          <a:stretch/>
        </p:blipFill>
        <p:spPr>
          <a:xfrm>
            <a:off x="8165645" y="3"/>
            <a:ext cx="4026354" cy="4194731"/>
          </a:xfrm>
          <a:custGeom>
            <a:avLst/>
            <a:gdLst/>
            <a:ahLst/>
            <a:cxnLst/>
            <a:rect l="l" t="t" r="r" b="b"/>
            <a:pathLst>
              <a:path w="4026354" h="4194731">
                <a:moveTo>
                  <a:pt x="23605" y="0"/>
                </a:moveTo>
                <a:lnTo>
                  <a:pt x="4026354" y="0"/>
                </a:lnTo>
                <a:lnTo>
                  <a:pt x="4026354" y="4174564"/>
                </a:lnTo>
                <a:lnTo>
                  <a:pt x="3905945" y="4162010"/>
                </a:lnTo>
                <a:cubicBezTo>
                  <a:pt x="3861284" y="4160178"/>
                  <a:pt x="3816513" y="4161154"/>
                  <a:pt x="3771885" y="4164948"/>
                </a:cubicBezTo>
                <a:cubicBezTo>
                  <a:pt x="3541871" y="4179705"/>
                  <a:pt x="3311601" y="4173044"/>
                  <a:pt x="3081586" y="4176309"/>
                </a:cubicBezTo>
                <a:cubicBezTo>
                  <a:pt x="2773880" y="4180750"/>
                  <a:pt x="2466429" y="4169388"/>
                  <a:pt x="2158851" y="4168344"/>
                </a:cubicBezTo>
                <a:cubicBezTo>
                  <a:pt x="2095807" y="4168083"/>
                  <a:pt x="2032508" y="4171478"/>
                  <a:pt x="1969719" y="4176701"/>
                </a:cubicBezTo>
                <a:cubicBezTo>
                  <a:pt x="1882731" y="4183754"/>
                  <a:pt x="1796889" y="4174873"/>
                  <a:pt x="1710666" y="4166515"/>
                </a:cubicBezTo>
                <a:cubicBezTo>
                  <a:pt x="1606738" y="4156460"/>
                  <a:pt x="1503066" y="4165340"/>
                  <a:pt x="1399776" y="4176963"/>
                </a:cubicBezTo>
                <a:cubicBezTo>
                  <a:pt x="1222450" y="4196539"/>
                  <a:pt x="1043788" y="4199947"/>
                  <a:pt x="865876" y="4187149"/>
                </a:cubicBezTo>
                <a:cubicBezTo>
                  <a:pt x="669356" y="4173436"/>
                  <a:pt x="472966" y="4175918"/>
                  <a:pt x="276446" y="4176963"/>
                </a:cubicBezTo>
                <a:lnTo>
                  <a:pt x="21362" y="4176292"/>
                </a:lnTo>
                <a:lnTo>
                  <a:pt x="14458" y="4122289"/>
                </a:lnTo>
                <a:cubicBezTo>
                  <a:pt x="3338" y="4042652"/>
                  <a:pt x="-1375" y="3962394"/>
                  <a:pt x="346" y="3882149"/>
                </a:cubicBezTo>
                <a:cubicBezTo>
                  <a:pt x="205" y="3686075"/>
                  <a:pt x="9942" y="3490382"/>
                  <a:pt x="27583" y="3294816"/>
                </a:cubicBezTo>
                <a:cubicBezTo>
                  <a:pt x="31859" y="3222826"/>
                  <a:pt x="29926" y="3150656"/>
                  <a:pt x="21797" y="3078932"/>
                </a:cubicBezTo>
                <a:cubicBezTo>
                  <a:pt x="13668" y="2997950"/>
                  <a:pt x="16505" y="2916371"/>
                  <a:pt x="30264" y="2835999"/>
                </a:cubicBezTo>
                <a:cubicBezTo>
                  <a:pt x="47622" y="2740756"/>
                  <a:pt x="39860" y="2645512"/>
                  <a:pt x="33510" y="2550269"/>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8" y="288533"/>
                </a:cubicBezTo>
                <a:close/>
              </a:path>
            </a:pathLst>
          </a:custGeom>
        </p:spPr>
      </p:pic>
      <p:pic>
        <p:nvPicPr>
          <p:cNvPr id="5" name="Picture 4" descr="Group of standing people looking at whiteboard on classroom wall, man wearing glasses holding whiteboard marker and writing">
            <a:extLst>
              <a:ext uri="{FF2B5EF4-FFF2-40B4-BE49-F238E27FC236}">
                <a16:creationId xmlns:a16="http://schemas.microsoft.com/office/drawing/2014/main" id="{1F193780-9A0F-0CCB-47ED-36807409B621}"/>
              </a:ext>
            </a:extLst>
          </p:cNvPr>
          <p:cNvPicPr>
            <a:picLocks noChangeAspect="1"/>
          </p:cNvPicPr>
          <p:nvPr/>
        </p:nvPicPr>
        <p:blipFill rotWithShape="1">
          <a:blip r:embed="rId4">
            <a:extLst>
              <a:ext uri="{28A0092B-C50C-407E-A947-70E740481C1C}">
                <a14:useLocalDpi xmlns:a14="http://schemas.microsoft.com/office/drawing/2010/main" val="0"/>
              </a:ext>
            </a:extLst>
          </a:blip>
          <a:srcRect t="6767" r="-1" b="-1"/>
          <a:stretch/>
        </p:blipFill>
        <p:spPr>
          <a:xfrm>
            <a:off x="8182768" y="4362938"/>
            <a:ext cx="4009232" cy="2495062"/>
          </a:xfrm>
          <a:custGeom>
            <a:avLst/>
            <a:gdLst/>
            <a:ahLst/>
            <a:cxnLst/>
            <a:rect l="l" t="t" r="r" b="b"/>
            <a:pathLst>
              <a:path w="4009232" h="2495062">
                <a:moveTo>
                  <a:pt x="2357618" y="4"/>
                </a:moveTo>
                <a:cubicBezTo>
                  <a:pt x="2402184" y="-78"/>
                  <a:pt x="2446761" y="1163"/>
                  <a:pt x="2491337" y="4428"/>
                </a:cubicBezTo>
                <a:cubicBezTo>
                  <a:pt x="2641421" y="17813"/>
                  <a:pt x="2792204" y="21079"/>
                  <a:pt x="2942707" y="14222"/>
                </a:cubicBezTo>
                <a:cubicBezTo>
                  <a:pt x="3063650" y="5694"/>
                  <a:pt x="3184962" y="4206"/>
                  <a:pt x="3306070" y="9782"/>
                </a:cubicBezTo>
                <a:cubicBezTo>
                  <a:pt x="3418912" y="16442"/>
                  <a:pt x="3531755" y="23233"/>
                  <a:pt x="3644979" y="19315"/>
                </a:cubicBezTo>
                <a:cubicBezTo>
                  <a:pt x="3690065" y="17748"/>
                  <a:pt x="3734514" y="15789"/>
                  <a:pt x="3779218" y="13177"/>
                </a:cubicBezTo>
                <a:cubicBezTo>
                  <a:pt x="3820337" y="9619"/>
                  <a:pt x="3861567" y="7938"/>
                  <a:pt x="3902788" y="8133"/>
                </a:cubicBezTo>
                <a:lnTo>
                  <a:pt x="4009232" y="13493"/>
                </a:lnTo>
                <a:lnTo>
                  <a:pt x="4009232" y="2495062"/>
                </a:lnTo>
                <a:lnTo>
                  <a:pt x="6243" y="2495062"/>
                </a:lnTo>
                <a:lnTo>
                  <a:pt x="25280" y="2123536"/>
                </a:lnTo>
                <a:cubicBezTo>
                  <a:pt x="28243" y="1879841"/>
                  <a:pt x="36288" y="1635638"/>
                  <a:pt x="11167" y="1392705"/>
                </a:cubicBezTo>
                <a:cubicBezTo>
                  <a:pt x="-5908" y="1228125"/>
                  <a:pt x="865" y="1064307"/>
                  <a:pt x="3970" y="899855"/>
                </a:cubicBezTo>
                <a:cubicBezTo>
                  <a:pt x="7498" y="715082"/>
                  <a:pt x="5805" y="530184"/>
                  <a:pt x="5805" y="345412"/>
                </a:cubicBezTo>
                <a:cubicBezTo>
                  <a:pt x="5522" y="265027"/>
                  <a:pt x="10321" y="185150"/>
                  <a:pt x="18506" y="105145"/>
                </a:cubicBezTo>
                <a:cubicBezTo>
                  <a:pt x="21435" y="76128"/>
                  <a:pt x="22749" y="47150"/>
                  <a:pt x="22780" y="18221"/>
                </a:cubicBezTo>
                <a:lnTo>
                  <a:pt x="22508" y="11325"/>
                </a:lnTo>
                <a:lnTo>
                  <a:pt x="119228" y="7824"/>
                </a:lnTo>
                <a:cubicBezTo>
                  <a:pt x="263604" y="-156"/>
                  <a:pt x="408364" y="3162"/>
                  <a:pt x="552257" y="17748"/>
                </a:cubicBezTo>
                <a:cubicBezTo>
                  <a:pt x="654057" y="25440"/>
                  <a:pt x="756316" y="24213"/>
                  <a:pt x="857924" y="14092"/>
                </a:cubicBezTo>
                <a:cubicBezTo>
                  <a:pt x="1044382" y="-1710"/>
                  <a:pt x="1230457" y="10958"/>
                  <a:pt x="1416533" y="21666"/>
                </a:cubicBezTo>
                <a:cubicBezTo>
                  <a:pt x="1596750" y="32113"/>
                  <a:pt x="1776839" y="24408"/>
                  <a:pt x="1957056" y="17487"/>
                </a:cubicBezTo>
                <a:cubicBezTo>
                  <a:pt x="2090308" y="12394"/>
                  <a:pt x="2223918" y="249"/>
                  <a:pt x="2357618" y="4"/>
                </a:cubicBezTo>
                <a:close/>
              </a:path>
            </a:pathLst>
          </a:custGeom>
        </p:spPr>
      </p:pic>
    </p:spTree>
    <p:extLst>
      <p:ext uri="{BB962C8B-B14F-4D97-AF65-F5344CB8AC3E}">
        <p14:creationId xmlns:p14="http://schemas.microsoft.com/office/powerpoint/2010/main" val="595565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E1D0CE"/>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694C08-7C7D-45A2-986A-258D63F2B46B}"/>
              </a:ext>
            </a:extLst>
          </p:cNvPr>
          <p:cNvSpPr txBox="1"/>
          <p:nvPr/>
        </p:nvSpPr>
        <p:spPr>
          <a:xfrm>
            <a:off x="207370" y="6008815"/>
            <a:ext cx="1577626" cy="736938"/>
          </a:xfrm>
          <a:prstGeom prst="rect">
            <a:avLst/>
          </a:prstGeom>
          <a:solidFill>
            <a:schemeClr val="bg1">
              <a:lumMod val="85000"/>
            </a:scheme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405932A3-4F22-42CC-B602-C89804A068EB}"/>
              </a:ext>
            </a:extLst>
          </p:cNvPr>
          <p:cNvSpPr txBox="1"/>
          <p:nvPr/>
        </p:nvSpPr>
        <p:spPr>
          <a:xfrm>
            <a:off x="3377082" y="1251571"/>
            <a:ext cx="2555557"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WHAT WE DO</a:t>
            </a:r>
          </a:p>
        </p:txBody>
      </p:sp>
      <p:sp>
        <p:nvSpPr>
          <p:cNvPr id="15" name="TextBox 14">
            <a:extLst>
              <a:ext uri="{FF2B5EF4-FFF2-40B4-BE49-F238E27FC236}">
                <a16:creationId xmlns:a16="http://schemas.microsoft.com/office/drawing/2014/main" id="{3CE3260F-FD7D-4A0B-B0B2-2801E1914598}"/>
              </a:ext>
            </a:extLst>
          </p:cNvPr>
          <p:cNvSpPr txBox="1"/>
          <p:nvPr/>
        </p:nvSpPr>
        <p:spPr>
          <a:xfrm>
            <a:off x="3363968" y="1798491"/>
            <a:ext cx="2581787" cy="289310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Teaching </a:t>
            </a:r>
          </a:p>
          <a:p>
            <a:r>
              <a:rPr lang="en-US" sz="1400" dirty="0"/>
              <a:t>Research</a:t>
            </a:r>
          </a:p>
          <a:p>
            <a:r>
              <a:rPr lang="en-US" sz="1400" dirty="0"/>
              <a:t>Co-authoring with Students</a:t>
            </a:r>
          </a:p>
          <a:p>
            <a:r>
              <a:rPr lang="en-US" sz="1400" dirty="0"/>
              <a:t>Guest Lectures and Talks</a:t>
            </a:r>
          </a:p>
          <a:p>
            <a:r>
              <a:rPr lang="en-US" sz="1400" dirty="0"/>
              <a:t>Student Engaged Learning</a:t>
            </a:r>
          </a:p>
          <a:p>
            <a:r>
              <a:rPr lang="en-US" sz="1400" dirty="0"/>
              <a:t>Project-Based Work </a:t>
            </a:r>
          </a:p>
          <a:p>
            <a:r>
              <a:rPr lang="en-US" sz="1400" dirty="0"/>
              <a:t>Advising</a:t>
            </a:r>
          </a:p>
          <a:p>
            <a:r>
              <a:rPr lang="en-US" sz="1400" dirty="0"/>
              <a:t>Career Counseling</a:t>
            </a:r>
          </a:p>
          <a:p>
            <a:r>
              <a:rPr lang="en-US" sz="1400" dirty="0"/>
              <a:t>Recruitment</a:t>
            </a:r>
          </a:p>
          <a:p>
            <a:r>
              <a:rPr lang="en-US" sz="1400" dirty="0"/>
              <a:t>Student Social Gatherings</a:t>
            </a:r>
          </a:p>
          <a:p>
            <a:r>
              <a:rPr lang="en-US" sz="1400" dirty="0"/>
              <a:t>Alumni Events</a:t>
            </a:r>
          </a:p>
          <a:p>
            <a:r>
              <a:rPr lang="en-US" sz="1400" dirty="0"/>
              <a:t>Community Conversations</a:t>
            </a:r>
          </a:p>
          <a:p>
            <a:r>
              <a:rPr lang="en-US" sz="1400" dirty="0"/>
              <a:t>Summer Book Club</a:t>
            </a:r>
          </a:p>
        </p:txBody>
      </p:sp>
      <p:sp>
        <p:nvSpPr>
          <p:cNvPr id="27" name="TextBox 26">
            <a:extLst>
              <a:ext uri="{FF2B5EF4-FFF2-40B4-BE49-F238E27FC236}">
                <a16:creationId xmlns:a16="http://schemas.microsoft.com/office/drawing/2014/main" id="{B0AFD1F5-487A-45F9-AE67-2934715E90D9}"/>
              </a:ext>
            </a:extLst>
          </p:cNvPr>
          <p:cNvSpPr txBox="1"/>
          <p:nvPr/>
        </p:nvSpPr>
        <p:spPr>
          <a:xfrm>
            <a:off x="3354024" y="4993413"/>
            <a:ext cx="2613045" cy="1384995"/>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pPr indent="-274320"/>
            <a:r>
              <a:rPr lang="en-US" sz="1400" dirty="0"/>
              <a:t>Strategic Planning</a:t>
            </a:r>
          </a:p>
          <a:p>
            <a:pPr indent="-274320"/>
            <a:r>
              <a:rPr lang="en-US" sz="1400" dirty="0"/>
              <a:t>Diversity Efforts</a:t>
            </a:r>
          </a:p>
          <a:p>
            <a:pPr indent="-274320"/>
            <a:r>
              <a:rPr lang="en-US" sz="1400" dirty="0"/>
              <a:t>Faculty Development</a:t>
            </a:r>
          </a:p>
          <a:p>
            <a:pPr indent="-274320"/>
            <a:r>
              <a:rPr lang="en-US" sz="1400" dirty="0"/>
              <a:t>Professional Development</a:t>
            </a:r>
          </a:p>
          <a:p>
            <a:pPr indent="-274320"/>
            <a:r>
              <a:rPr lang="en-US" sz="1400" dirty="0"/>
              <a:t>Curriculum Development &amp; </a:t>
            </a:r>
          </a:p>
          <a:p>
            <a:pPr indent="-274320"/>
            <a:r>
              <a:rPr lang="en-US" sz="1400" dirty="0"/>
              <a:t>    Review</a:t>
            </a:r>
          </a:p>
        </p:txBody>
      </p:sp>
      <p:sp>
        <p:nvSpPr>
          <p:cNvPr id="32" name="TextBox 31">
            <a:extLst>
              <a:ext uri="{FF2B5EF4-FFF2-40B4-BE49-F238E27FC236}">
                <a16:creationId xmlns:a16="http://schemas.microsoft.com/office/drawing/2014/main" id="{4EC86A07-D54E-47DA-8B29-3B61A182FFC2}"/>
              </a:ext>
            </a:extLst>
          </p:cNvPr>
          <p:cNvSpPr txBox="1"/>
          <p:nvPr/>
        </p:nvSpPr>
        <p:spPr>
          <a:xfrm>
            <a:off x="454579" y="154822"/>
            <a:ext cx="11207076" cy="369332"/>
          </a:xfrm>
          <a:prstGeom prst="rect">
            <a:avLst/>
          </a:prstGeom>
          <a:solidFill>
            <a:srgbClr val="843C0C"/>
          </a:solidFill>
          <a:effectLst>
            <a:outerShdw blurRad="50800" dist="38100" algn="l" rotWithShape="0">
              <a:prstClr val="black">
                <a:alpha val="40000"/>
              </a:prstClr>
            </a:outerShdw>
          </a:effectLst>
        </p:spPr>
        <p:txBody>
          <a:bodyPr wrap="square" rtlCol="0">
            <a:spAutoFit/>
          </a:bodyPr>
          <a:lstStyle/>
          <a:p>
            <a:pPr algn="ctr"/>
            <a:r>
              <a:rPr lang="en-US" b="1" dirty="0">
                <a:solidFill>
                  <a:schemeClr val="bg1"/>
                </a:solidFill>
              </a:rPr>
              <a:t>College of Charleston Master of Public Administration Program</a:t>
            </a:r>
          </a:p>
        </p:txBody>
      </p:sp>
      <p:sp>
        <p:nvSpPr>
          <p:cNvPr id="26" name="TextBox 25">
            <a:extLst>
              <a:ext uri="{FF2B5EF4-FFF2-40B4-BE49-F238E27FC236}">
                <a16:creationId xmlns:a16="http://schemas.microsoft.com/office/drawing/2014/main" id="{A2EFB013-6010-4DA3-BD7B-9A9383EB1021}"/>
              </a:ext>
            </a:extLst>
          </p:cNvPr>
          <p:cNvSpPr txBox="1"/>
          <p:nvPr/>
        </p:nvSpPr>
        <p:spPr>
          <a:xfrm>
            <a:off x="454579" y="604090"/>
            <a:ext cx="11207076" cy="52322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Our mission is to prepare public service leaders. Upon graduation our students will have the ability to think critically and creatively about public issues, the dedication and capacity to serve a diverse community, and the skills to enter a professional position in a public organization. </a:t>
            </a:r>
          </a:p>
        </p:txBody>
      </p:sp>
      <p:pic>
        <p:nvPicPr>
          <p:cNvPr id="3" name="Picture 2" descr="A picture containing food&#10;&#10;Description automatically generated">
            <a:extLst>
              <a:ext uri="{FF2B5EF4-FFF2-40B4-BE49-F238E27FC236}">
                <a16:creationId xmlns:a16="http://schemas.microsoft.com/office/drawing/2014/main" id="{57D5FEBD-60F4-47B1-91AC-CDD16858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13" y="6116798"/>
            <a:ext cx="1359293" cy="523220"/>
          </a:xfrm>
          <a:prstGeom prst="rect">
            <a:avLst/>
          </a:prstGeom>
          <a:ln w="19050">
            <a:solidFill>
              <a:srgbClr val="843C0C"/>
            </a:solidFill>
          </a:ln>
        </p:spPr>
      </p:pic>
    </p:spTree>
    <p:extLst>
      <p:ext uri="{BB962C8B-B14F-4D97-AF65-F5344CB8AC3E}">
        <p14:creationId xmlns:p14="http://schemas.microsoft.com/office/powerpoint/2010/main" val="931564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57395A-1CF7-B1B7-6EFE-D783B591F67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B73348-7AEB-4DC0-8E1F-F81A021F93A7}"/>
              </a:ext>
            </a:extLst>
          </p:cNvPr>
          <p:cNvSpPr>
            <a:spLocks noGrp="1"/>
          </p:cNvSpPr>
          <p:nvPr>
            <p:ph type="title"/>
          </p:nvPr>
        </p:nvSpPr>
        <p:spPr>
          <a:xfrm>
            <a:off x="1364212" y="-87362"/>
            <a:ext cx="9718111" cy="1576446"/>
          </a:xfrm>
        </p:spPr>
        <p:txBody>
          <a:bodyPr anchor="ctr">
            <a:normAutofit/>
          </a:bodyPr>
          <a:lstStyle/>
          <a:p>
            <a:r>
              <a:rPr lang="en-US" sz="4000" b="1" dirty="0">
                <a:solidFill>
                  <a:srgbClr val="FFFFFF"/>
                </a:solidFill>
                <a:latin typeface="Neue Haas Grotesk Text Pro" panose="020B0504020202020204" pitchFamily="34" charset="0"/>
              </a:rPr>
              <a:t>Standard 1.3 Program Evaluation</a:t>
            </a:r>
          </a:p>
        </p:txBody>
      </p:sp>
      <p:graphicFrame>
        <p:nvGraphicFramePr>
          <p:cNvPr id="6" name="Content Placeholder 5">
            <a:extLst>
              <a:ext uri="{FF2B5EF4-FFF2-40B4-BE49-F238E27FC236}">
                <a16:creationId xmlns:a16="http://schemas.microsoft.com/office/drawing/2014/main" id="{F992DFA2-5FF0-48A5-A279-06BD614AE5E8}"/>
              </a:ext>
            </a:extLst>
          </p:cNvPr>
          <p:cNvGraphicFramePr>
            <a:graphicFrameLocks noGrp="1"/>
          </p:cNvGraphicFramePr>
          <p:nvPr>
            <p:ph idx="1"/>
            <p:extLst>
              <p:ext uri="{D42A27DB-BD31-4B8C-83A1-F6EECF244321}">
                <p14:modId xmlns:p14="http://schemas.microsoft.com/office/powerpoint/2010/main" val="1815722146"/>
              </p:ext>
            </p:extLst>
          </p:nvPr>
        </p:nvGraphicFramePr>
        <p:xfrm>
          <a:off x="632084" y="2896678"/>
          <a:ext cx="10927831" cy="3327688"/>
        </p:xfrm>
        <a:graphic>
          <a:graphicData uri="http://schemas.openxmlformats.org/drawingml/2006/table">
            <a:tbl>
              <a:tblPr firstRow="1" bandRow="1">
                <a:tableStyleId>{5C22544A-7EE6-4342-B048-85BDC9FD1C3A}</a:tableStyleId>
              </a:tblPr>
              <a:tblGrid>
                <a:gridCol w="4870663">
                  <a:extLst>
                    <a:ext uri="{9D8B030D-6E8A-4147-A177-3AD203B41FA5}">
                      <a16:colId xmlns:a16="http://schemas.microsoft.com/office/drawing/2014/main" val="99584853"/>
                    </a:ext>
                  </a:extLst>
                </a:gridCol>
                <a:gridCol w="1161699">
                  <a:extLst>
                    <a:ext uri="{9D8B030D-6E8A-4147-A177-3AD203B41FA5}">
                      <a16:colId xmlns:a16="http://schemas.microsoft.com/office/drawing/2014/main" val="2486053184"/>
                    </a:ext>
                  </a:extLst>
                </a:gridCol>
                <a:gridCol w="4895469">
                  <a:extLst>
                    <a:ext uri="{9D8B030D-6E8A-4147-A177-3AD203B41FA5}">
                      <a16:colId xmlns:a16="http://schemas.microsoft.com/office/drawing/2014/main" val="1726199281"/>
                    </a:ext>
                  </a:extLst>
                </a:gridCol>
              </a:tblGrid>
              <a:tr h="3233394">
                <a:tc>
                  <a:txBody>
                    <a:bodyPr/>
                    <a:lstStyle/>
                    <a:p>
                      <a:pPr>
                        <a:spcAft>
                          <a:spcPts val="1200"/>
                        </a:spcAft>
                      </a:pPr>
                      <a:r>
                        <a:rPr lang="en-US" sz="2500" b="0" dirty="0">
                          <a:solidFill>
                            <a:schemeClr val="tx1"/>
                          </a:solidFill>
                          <a:latin typeface="Neue Haas Grotesk Text Pro" panose="020B0504020202020204" pitchFamily="34" charset="0"/>
                        </a:rPr>
                        <a:t>Program Performance Outcomes (1.3.1)</a:t>
                      </a:r>
                    </a:p>
                    <a:p>
                      <a:pPr marL="548640" lvl="1" indent="-285750">
                        <a:buFont typeface="Arial" panose="020B0604020202020204" pitchFamily="34" charset="0"/>
                        <a:buChar char="•"/>
                      </a:pPr>
                      <a:r>
                        <a:rPr lang="en-US" sz="1900" b="0" dirty="0">
                          <a:solidFill>
                            <a:schemeClr val="tx1"/>
                          </a:solidFill>
                          <a:latin typeface="Neue Haas Grotesk Text Pro" panose="020B0504020202020204" pitchFamily="34" charset="0"/>
                        </a:rPr>
                        <a:t>Link the things you want to accomplish with your mission and the constituents served by your program</a:t>
                      </a:r>
                    </a:p>
                    <a:p>
                      <a:pPr marL="548640" lvl="1" indent="-285750">
                        <a:buFont typeface="Arial" panose="020B0604020202020204" pitchFamily="34" charset="0"/>
                        <a:buChar char="•"/>
                      </a:pPr>
                      <a:r>
                        <a:rPr lang="en-US" sz="1900" b="0" dirty="0">
                          <a:solidFill>
                            <a:schemeClr val="tx1"/>
                          </a:solidFill>
                          <a:latin typeface="Neue Haas Grotesk Text Pro" panose="020B0504020202020204" pitchFamily="34" charset="0"/>
                        </a:rPr>
                        <a:t>Demonstrate how this work advances the knowledge, research, and practice of public service</a:t>
                      </a:r>
                    </a:p>
                    <a:p>
                      <a:endParaRPr lang="en-US" sz="1900" dirty="0">
                        <a:latin typeface="Neue Haas Grotesk Text Pro" panose="020B0504020202020204" pitchFamily="34" charset="0"/>
                      </a:endParaRPr>
                    </a:p>
                  </a:txBody>
                  <a:tcPr marL="96808" marR="96808" marT="48404" marB="48404">
                    <a:solidFill>
                      <a:srgbClr val="9F9A3F"/>
                    </a:solidFill>
                  </a:tcPr>
                </a:tc>
                <a:tc>
                  <a:txBody>
                    <a:bodyPr/>
                    <a:lstStyle/>
                    <a:p>
                      <a:endParaRPr lang="en-US" sz="1900" dirty="0"/>
                    </a:p>
                  </a:txBody>
                  <a:tcPr marL="96808" marR="96808" marT="48404" marB="48404">
                    <a:noFill/>
                  </a:tcPr>
                </a:tc>
                <a:tc>
                  <a:txBody>
                    <a:bodyPr/>
                    <a:lstStyle/>
                    <a:p>
                      <a:pPr>
                        <a:spcAft>
                          <a:spcPts val="1200"/>
                        </a:spcAft>
                      </a:pPr>
                      <a:r>
                        <a:rPr lang="en-US" sz="2500" b="0" dirty="0">
                          <a:latin typeface="Neue Haas Grotesk Text Pro" panose="020B0504020202020204" pitchFamily="34" charset="0"/>
                        </a:rPr>
                        <a:t>Program Evaluation Process (1.3.2)</a:t>
                      </a:r>
                    </a:p>
                    <a:p>
                      <a:pPr marL="548640" lvl="1" indent="-285750">
                        <a:buFont typeface="Arial" panose="020B0604020202020204" pitchFamily="34" charset="0"/>
                        <a:buChar char="•"/>
                      </a:pPr>
                      <a:r>
                        <a:rPr lang="en-US" sz="1900" b="0" dirty="0">
                          <a:latin typeface="Neue Haas Grotesk Text Pro" panose="020B0504020202020204" pitchFamily="34" charset="0"/>
                        </a:rPr>
                        <a:t>Describe ongoing program evaluation process</a:t>
                      </a:r>
                    </a:p>
                    <a:p>
                      <a:pPr marL="548640" lvl="1" indent="-285750">
                        <a:buFont typeface="Arial" panose="020B0604020202020204" pitchFamily="34" charset="0"/>
                        <a:buChar char="•"/>
                      </a:pPr>
                      <a:r>
                        <a:rPr lang="en-US" sz="1900" b="0" dirty="0">
                          <a:latin typeface="Neue Haas Grotesk Text Pro" panose="020B0504020202020204" pitchFamily="34" charset="0"/>
                        </a:rPr>
                        <a:t>Include how evaluation results influence decision making and program operations</a:t>
                      </a:r>
                    </a:p>
                    <a:p>
                      <a:endParaRPr lang="en-US" sz="1900" dirty="0">
                        <a:latin typeface="Neue Haas Grotesk Text Pro" panose="020B0504020202020204" pitchFamily="34" charset="0"/>
                      </a:endParaRPr>
                    </a:p>
                  </a:txBody>
                  <a:tcPr marL="96808" marR="96808" marT="48404" marB="48404">
                    <a:solidFill>
                      <a:srgbClr val="609549"/>
                    </a:solidFill>
                  </a:tcPr>
                </a:tc>
                <a:extLst>
                  <a:ext uri="{0D108BD9-81ED-4DB2-BD59-A6C34878D82A}">
                    <a16:rowId xmlns:a16="http://schemas.microsoft.com/office/drawing/2014/main" val="2719507722"/>
                  </a:ext>
                </a:extLst>
              </a:tr>
            </a:tbl>
          </a:graphicData>
        </a:graphic>
      </p:graphicFrame>
      <p:sp>
        <p:nvSpPr>
          <p:cNvPr id="3" name="TextBox 2">
            <a:extLst>
              <a:ext uri="{FF2B5EF4-FFF2-40B4-BE49-F238E27FC236}">
                <a16:creationId xmlns:a16="http://schemas.microsoft.com/office/drawing/2014/main" id="{BB88E41C-0EC9-DEA8-7505-2813875A5625}"/>
              </a:ext>
            </a:extLst>
          </p:cNvPr>
          <p:cNvSpPr txBox="1"/>
          <p:nvPr/>
        </p:nvSpPr>
        <p:spPr>
          <a:xfrm>
            <a:off x="759351" y="1027734"/>
            <a:ext cx="10927831" cy="923330"/>
          </a:xfrm>
          <a:prstGeom prst="rect">
            <a:avLst/>
          </a:prstGeom>
          <a:noFill/>
        </p:spPr>
        <p:txBody>
          <a:bodyPr wrap="square" rtlCol="0">
            <a:spAutoFit/>
          </a:bodyPr>
          <a:lstStyle/>
          <a:p>
            <a:r>
              <a:rPr lang="en-US" i="1" dirty="0">
                <a:solidFill>
                  <a:schemeClr val="bg1"/>
                </a:solidFill>
                <a:latin typeface="Neue Haas Grotesk Text Pro" panose="020B0504020202020204" pitchFamily="34" charset="0"/>
              </a:rPr>
              <a:t>The program will collect, apply, and report information about its performance and its operations to guide the evolution of the program’s mission and the program’s design and continuous improvement with respect to standards two through seven</a:t>
            </a:r>
          </a:p>
        </p:txBody>
      </p:sp>
    </p:spTree>
    <p:extLst>
      <p:ext uri="{BB962C8B-B14F-4D97-AF65-F5344CB8AC3E}">
        <p14:creationId xmlns:p14="http://schemas.microsoft.com/office/powerpoint/2010/main" val="3242494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833907-56DD-959C-152F-B2B1B8C0C961}"/>
              </a:ext>
            </a:extLst>
          </p:cNvPr>
          <p:cNvSpPr>
            <a:spLocks noGrp="1" noRot="1" noMove="1" noResize="1" noEditPoints="1" noAdjustHandles="1" noChangeArrowheads="1" noChangeShapeType="1"/>
          </p:cNvSpPr>
          <p:nvPr>
            <p:ph type="title"/>
          </p:nvPr>
        </p:nvSpPr>
        <p:spPr>
          <a:xfrm>
            <a:off x="640080" y="325369"/>
            <a:ext cx="4368602" cy="1956841"/>
          </a:xfrm>
        </p:spPr>
        <p:txBody>
          <a:bodyPr anchor="b">
            <a:normAutofit/>
          </a:bodyPr>
          <a:lstStyle/>
          <a:p>
            <a:r>
              <a:rPr lang="en-US" sz="4200" b="1" dirty="0">
                <a:latin typeface="Neue Haas Grotesk Text Pro" panose="020B0504020202020204" pitchFamily="34" charset="0"/>
              </a:rPr>
              <a:t>Identifying the Data Collected</a:t>
            </a:r>
          </a:p>
        </p:txBody>
      </p:sp>
      <p:sp>
        <p:nvSpPr>
          <p:cNvPr id="3" name="Content Placeholder 2">
            <a:extLst>
              <a:ext uri="{FF2B5EF4-FFF2-40B4-BE49-F238E27FC236}">
                <a16:creationId xmlns:a16="http://schemas.microsoft.com/office/drawing/2014/main" id="{E454B0FF-BCA0-ECDB-6BFA-9A200161924B}"/>
              </a:ext>
            </a:extLst>
          </p:cNvPr>
          <p:cNvSpPr>
            <a:spLocks noGrp="1"/>
          </p:cNvSpPr>
          <p:nvPr>
            <p:ph idx="1"/>
          </p:nvPr>
        </p:nvSpPr>
        <p:spPr>
          <a:xfrm>
            <a:off x="640080" y="2389864"/>
            <a:ext cx="4243589" cy="3563868"/>
          </a:xfrm>
        </p:spPr>
        <p:txBody>
          <a:bodyPr>
            <a:noAutofit/>
          </a:bodyPr>
          <a:lstStyle/>
          <a:p>
            <a:pPr>
              <a:lnSpc>
                <a:spcPct val="100000"/>
              </a:lnSpc>
            </a:pPr>
            <a:r>
              <a:rPr lang="en-US" sz="1800" dirty="0">
                <a:latin typeface="Neue Haas Grotesk Text Pro" panose="020B0504020202020204" pitchFamily="34" charset="0"/>
              </a:rPr>
              <a:t>All programs collect data. Share data that are collected to inform decision making about your program goals. </a:t>
            </a:r>
          </a:p>
          <a:p>
            <a:pPr>
              <a:lnSpc>
                <a:spcPct val="100000"/>
              </a:lnSpc>
            </a:pPr>
            <a:r>
              <a:rPr lang="en-US" sz="1800" dirty="0">
                <a:latin typeface="Neue Haas Grotesk Text Pro" panose="020B0504020202020204" pitchFamily="34" charset="0"/>
              </a:rPr>
              <a:t>The data shared to demonstrate compliance with Standard 1 builds out the story of how your program accomplishes its mission-related goals and objectives.</a:t>
            </a:r>
          </a:p>
          <a:p>
            <a:pPr>
              <a:lnSpc>
                <a:spcPct val="100000"/>
              </a:lnSpc>
            </a:pPr>
            <a:r>
              <a:rPr lang="en-US" sz="1800" dirty="0">
                <a:latin typeface="Neue Haas Grotesk Text Pro" panose="020B0504020202020204" pitchFamily="34" charset="0"/>
              </a:rPr>
              <a:t>Focus on data quality (not quantity) and share the information you use to make decisions for your program.</a:t>
            </a:r>
          </a:p>
        </p:txBody>
      </p:sp>
      <p:pic>
        <p:nvPicPr>
          <p:cNvPr id="5" name="Picture 4" descr="People with tablet">
            <a:extLst>
              <a:ext uri="{FF2B5EF4-FFF2-40B4-BE49-F238E27FC236}">
                <a16:creationId xmlns:a16="http://schemas.microsoft.com/office/drawing/2014/main" id="{41749BCE-B403-0A3D-4C29-594B7E2D479D}"/>
              </a:ext>
            </a:extLst>
          </p:cNvPr>
          <p:cNvPicPr>
            <a:picLocks noChangeAspect="1"/>
          </p:cNvPicPr>
          <p:nvPr/>
        </p:nvPicPr>
        <p:blipFill rotWithShape="1">
          <a:blip r:embed="rId2">
            <a:extLst>
              <a:ext uri="{28A0092B-C50C-407E-A947-70E740481C1C}">
                <a14:useLocalDpi xmlns:a14="http://schemas.microsoft.com/office/drawing/2010/main" val="0"/>
              </a:ext>
            </a:extLst>
          </a:blip>
          <a:srcRect l="18329" r="1471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04944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E1D0CE"/>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694C08-7C7D-45A2-986A-258D63F2B46B}"/>
              </a:ext>
            </a:extLst>
          </p:cNvPr>
          <p:cNvSpPr txBox="1"/>
          <p:nvPr/>
        </p:nvSpPr>
        <p:spPr>
          <a:xfrm>
            <a:off x="207370" y="6008815"/>
            <a:ext cx="1577626" cy="736938"/>
          </a:xfrm>
          <a:prstGeom prst="rect">
            <a:avLst/>
          </a:prstGeom>
          <a:solidFill>
            <a:schemeClr val="bg1">
              <a:lumMod val="85000"/>
            </a:schemeClr>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F9A85ABF-CB39-4BBD-9ED1-29F31755C345}"/>
              </a:ext>
            </a:extLst>
          </p:cNvPr>
          <p:cNvSpPr txBox="1"/>
          <p:nvPr/>
        </p:nvSpPr>
        <p:spPr>
          <a:xfrm>
            <a:off x="6310335" y="1236720"/>
            <a:ext cx="2445738"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INFORMATION COLLECTED</a:t>
            </a:r>
          </a:p>
        </p:txBody>
      </p:sp>
      <p:sp>
        <p:nvSpPr>
          <p:cNvPr id="16" name="TextBox 15">
            <a:extLst>
              <a:ext uri="{FF2B5EF4-FFF2-40B4-BE49-F238E27FC236}">
                <a16:creationId xmlns:a16="http://schemas.microsoft.com/office/drawing/2014/main" id="{A777C59C-4149-4676-B848-FF425C4FE9DA}"/>
              </a:ext>
            </a:extLst>
          </p:cNvPr>
          <p:cNvSpPr txBox="1"/>
          <p:nvPr/>
        </p:nvSpPr>
        <p:spPr>
          <a:xfrm>
            <a:off x="6310335" y="1808873"/>
            <a:ext cx="2445738" cy="1384995"/>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Teaching Observations</a:t>
            </a:r>
          </a:p>
          <a:p>
            <a:r>
              <a:rPr lang="en-US" sz="1400" dirty="0"/>
              <a:t>Course Evaluations</a:t>
            </a:r>
          </a:p>
          <a:p>
            <a:r>
              <a:rPr lang="en-US" sz="1400" dirty="0"/>
              <a:t>Reflective Essay Assignments </a:t>
            </a:r>
          </a:p>
          <a:p>
            <a:r>
              <a:rPr lang="en-US" sz="1400" dirty="0"/>
              <a:t>    &amp; Review</a:t>
            </a:r>
          </a:p>
          <a:p>
            <a:r>
              <a:rPr lang="en-US" sz="1400" dirty="0"/>
              <a:t>Portfolio Review</a:t>
            </a:r>
          </a:p>
          <a:p>
            <a:r>
              <a:rPr lang="en-US" sz="1400" dirty="0"/>
              <a:t>Degree Completion</a:t>
            </a:r>
          </a:p>
        </p:txBody>
      </p:sp>
      <p:sp>
        <p:nvSpPr>
          <p:cNvPr id="28" name="TextBox 27">
            <a:extLst>
              <a:ext uri="{FF2B5EF4-FFF2-40B4-BE49-F238E27FC236}">
                <a16:creationId xmlns:a16="http://schemas.microsoft.com/office/drawing/2014/main" id="{A93AF99A-85A8-4081-A34A-B138378FAFDE}"/>
              </a:ext>
            </a:extLst>
          </p:cNvPr>
          <p:cNvSpPr txBox="1"/>
          <p:nvPr/>
        </p:nvSpPr>
        <p:spPr>
          <a:xfrm>
            <a:off x="6310334" y="3434690"/>
            <a:ext cx="2445737" cy="1169551"/>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Annual Faculty Review</a:t>
            </a:r>
          </a:p>
          <a:p>
            <a:r>
              <a:rPr lang="en-US" sz="1400" dirty="0"/>
              <a:t>Scholarly Productivity</a:t>
            </a:r>
          </a:p>
          <a:p>
            <a:r>
              <a:rPr lang="en-US" sz="1400" dirty="0"/>
              <a:t>Conference Participation</a:t>
            </a:r>
          </a:p>
          <a:p>
            <a:r>
              <a:rPr lang="en-US" sz="1400" dirty="0"/>
              <a:t>Adjunct Credentialing &amp; </a:t>
            </a:r>
          </a:p>
          <a:p>
            <a:r>
              <a:rPr lang="en-US" sz="1400" dirty="0"/>
              <a:t>    Evaluation</a:t>
            </a:r>
          </a:p>
        </p:txBody>
      </p:sp>
      <p:sp>
        <p:nvSpPr>
          <p:cNvPr id="29" name="TextBox 28">
            <a:extLst>
              <a:ext uri="{FF2B5EF4-FFF2-40B4-BE49-F238E27FC236}">
                <a16:creationId xmlns:a16="http://schemas.microsoft.com/office/drawing/2014/main" id="{0622ABF4-7187-49A8-9131-3A2A62901D4E}"/>
              </a:ext>
            </a:extLst>
          </p:cNvPr>
          <p:cNvSpPr txBox="1"/>
          <p:nvPr/>
        </p:nvSpPr>
        <p:spPr>
          <a:xfrm>
            <a:off x="6310335" y="4835588"/>
            <a:ext cx="2445736" cy="738664"/>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Recent Graduate Survey</a:t>
            </a:r>
          </a:p>
          <a:p>
            <a:r>
              <a:rPr lang="en-US" sz="1400" dirty="0"/>
              <a:t>Alumni Survey</a:t>
            </a:r>
          </a:p>
          <a:p>
            <a:r>
              <a:rPr lang="en-US" sz="1400" dirty="0"/>
              <a:t>Internship Supervisor Survey</a:t>
            </a:r>
          </a:p>
        </p:txBody>
      </p:sp>
      <p:sp>
        <p:nvSpPr>
          <p:cNvPr id="30" name="TextBox 29">
            <a:extLst>
              <a:ext uri="{FF2B5EF4-FFF2-40B4-BE49-F238E27FC236}">
                <a16:creationId xmlns:a16="http://schemas.microsoft.com/office/drawing/2014/main" id="{2BBFA8B5-5675-45E7-859B-891CE5361066}"/>
              </a:ext>
            </a:extLst>
          </p:cNvPr>
          <p:cNvSpPr txBox="1"/>
          <p:nvPr/>
        </p:nvSpPr>
        <p:spPr>
          <a:xfrm>
            <a:off x="6310336" y="5855188"/>
            <a:ext cx="2445735"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Enrollment Statistics</a:t>
            </a:r>
          </a:p>
          <a:p>
            <a:r>
              <a:rPr lang="en-US" sz="1400" dirty="0"/>
              <a:t>Budget Adequacy</a:t>
            </a:r>
          </a:p>
        </p:txBody>
      </p:sp>
      <p:sp>
        <p:nvSpPr>
          <p:cNvPr id="32" name="TextBox 31">
            <a:extLst>
              <a:ext uri="{FF2B5EF4-FFF2-40B4-BE49-F238E27FC236}">
                <a16:creationId xmlns:a16="http://schemas.microsoft.com/office/drawing/2014/main" id="{4EC86A07-D54E-47DA-8B29-3B61A182FFC2}"/>
              </a:ext>
            </a:extLst>
          </p:cNvPr>
          <p:cNvSpPr txBox="1"/>
          <p:nvPr/>
        </p:nvSpPr>
        <p:spPr>
          <a:xfrm>
            <a:off x="454579" y="154822"/>
            <a:ext cx="11207076" cy="369332"/>
          </a:xfrm>
          <a:prstGeom prst="rect">
            <a:avLst/>
          </a:prstGeom>
          <a:solidFill>
            <a:srgbClr val="843C0C"/>
          </a:solidFill>
          <a:effectLst>
            <a:outerShdw blurRad="50800" dist="38100" algn="l" rotWithShape="0">
              <a:prstClr val="black">
                <a:alpha val="40000"/>
              </a:prstClr>
            </a:outerShdw>
          </a:effectLst>
        </p:spPr>
        <p:txBody>
          <a:bodyPr wrap="square" rtlCol="0">
            <a:spAutoFit/>
          </a:bodyPr>
          <a:lstStyle/>
          <a:p>
            <a:pPr algn="ctr"/>
            <a:r>
              <a:rPr lang="en-US" b="1" dirty="0">
                <a:solidFill>
                  <a:schemeClr val="bg1"/>
                </a:solidFill>
              </a:rPr>
              <a:t>College of Charleston Master of Public Administration Program</a:t>
            </a:r>
          </a:p>
        </p:txBody>
      </p:sp>
      <p:sp>
        <p:nvSpPr>
          <p:cNvPr id="26" name="TextBox 25">
            <a:extLst>
              <a:ext uri="{FF2B5EF4-FFF2-40B4-BE49-F238E27FC236}">
                <a16:creationId xmlns:a16="http://schemas.microsoft.com/office/drawing/2014/main" id="{A2EFB013-6010-4DA3-BD7B-9A9383EB1021}"/>
              </a:ext>
            </a:extLst>
          </p:cNvPr>
          <p:cNvSpPr txBox="1"/>
          <p:nvPr/>
        </p:nvSpPr>
        <p:spPr>
          <a:xfrm>
            <a:off x="454579" y="604090"/>
            <a:ext cx="11207076" cy="52322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Our mission is to prepare public service leaders. Upon graduation our students will have the ability to think critically and creatively about public issues, the dedication and capacity to serve a diverse community, and the skills to enter a professional position in a public organization. </a:t>
            </a:r>
          </a:p>
        </p:txBody>
      </p:sp>
      <p:pic>
        <p:nvPicPr>
          <p:cNvPr id="3" name="Picture 2" descr="A picture containing food&#10;&#10;Description automatically generated">
            <a:extLst>
              <a:ext uri="{FF2B5EF4-FFF2-40B4-BE49-F238E27FC236}">
                <a16:creationId xmlns:a16="http://schemas.microsoft.com/office/drawing/2014/main" id="{57D5FEBD-60F4-47B1-91AC-CDD16858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13" y="6116798"/>
            <a:ext cx="1359293" cy="523220"/>
          </a:xfrm>
          <a:prstGeom prst="rect">
            <a:avLst/>
          </a:prstGeom>
          <a:ln w="19050">
            <a:solidFill>
              <a:srgbClr val="843C0C"/>
            </a:solidFill>
          </a:ln>
        </p:spPr>
      </p:pic>
    </p:spTree>
    <p:extLst>
      <p:ext uri="{BB962C8B-B14F-4D97-AF65-F5344CB8AC3E}">
        <p14:creationId xmlns:p14="http://schemas.microsoft.com/office/powerpoint/2010/main" val="2095242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9B169-3FB9-29B5-3B11-A4651582BE73}"/>
              </a:ext>
            </a:extLst>
          </p:cNvPr>
          <p:cNvSpPr>
            <a:spLocks noGrp="1"/>
          </p:cNvSpPr>
          <p:nvPr>
            <p:ph type="title"/>
          </p:nvPr>
        </p:nvSpPr>
        <p:spPr>
          <a:xfrm>
            <a:off x="838201" y="365125"/>
            <a:ext cx="5251316" cy="1807305"/>
          </a:xfrm>
        </p:spPr>
        <p:txBody>
          <a:bodyPr>
            <a:normAutofit/>
          </a:bodyPr>
          <a:lstStyle/>
          <a:p>
            <a:r>
              <a:rPr lang="en-US" b="1" dirty="0">
                <a:latin typeface="Neue Haas Grotesk Text Pro" panose="020B0504020202020204" pitchFamily="34" charset="0"/>
              </a:rPr>
              <a:t>The Added Bonus</a:t>
            </a:r>
          </a:p>
        </p:txBody>
      </p:sp>
      <p:sp>
        <p:nvSpPr>
          <p:cNvPr id="3" name="Content Placeholder 2">
            <a:extLst>
              <a:ext uri="{FF2B5EF4-FFF2-40B4-BE49-F238E27FC236}">
                <a16:creationId xmlns:a16="http://schemas.microsoft.com/office/drawing/2014/main" id="{B2A300B6-5148-6FC1-45B0-5730204BB772}"/>
              </a:ext>
            </a:extLst>
          </p:cNvPr>
          <p:cNvSpPr>
            <a:spLocks noGrp="1"/>
          </p:cNvSpPr>
          <p:nvPr>
            <p:ph idx="1"/>
          </p:nvPr>
        </p:nvSpPr>
        <p:spPr>
          <a:xfrm>
            <a:off x="835153" y="1790095"/>
            <a:ext cx="4619621" cy="4866520"/>
          </a:xfrm>
        </p:spPr>
        <p:txBody>
          <a:bodyPr>
            <a:normAutofit fontScale="92500" lnSpcReduction="20000"/>
          </a:bodyPr>
          <a:lstStyle/>
          <a:p>
            <a:pPr>
              <a:lnSpc>
                <a:spcPct val="110000"/>
              </a:lnSpc>
            </a:pPr>
            <a:r>
              <a:rPr lang="en-US" sz="2000" dirty="0">
                <a:latin typeface="Neue Haas Grotesk Text Pro" panose="020B0504020202020204" pitchFamily="34" charset="0"/>
              </a:rPr>
              <a:t>Standard 1 encourages programs to tell the story of their work; the data shared includes:</a:t>
            </a:r>
          </a:p>
          <a:p>
            <a:pPr lvl="1">
              <a:lnSpc>
                <a:spcPct val="110000"/>
              </a:lnSpc>
            </a:pPr>
            <a:r>
              <a:rPr lang="en-US" sz="1600" dirty="0">
                <a:latin typeface="Neue Haas Grotesk Text Pro" panose="020B0504020202020204" pitchFamily="34" charset="0"/>
              </a:rPr>
              <a:t>Program mission</a:t>
            </a:r>
          </a:p>
          <a:p>
            <a:pPr lvl="1">
              <a:lnSpc>
                <a:spcPct val="110000"/>
              </a:lnSpc>
            </a:pPr>
            <a:r>
              <a:rPr lang="en-US" sz="1600" dirty="0">
                <a:latin typeface="Neue Haas Grotesk Text Pro" panose="020B0504020202020204" pitchFamily="34" charset="0"/>
              </a:rPr>
              <a:t>Program stakeholders</a:t>
            </a:r>
          </a:p>
          <a:p>
            <a:pPr lvl="1">
              <a:lnSpc>
                <a:spcPct val="110000"/>
              </a:lnSpc>
            </a:pPr>
            <a:r>
              <a:rPr lang="en-US" sz="1600" dirty="0">
                <a:latin typeface="Neue Haas Grotesk Text Pro" panose="020B0504020202020204" pitchFamily="34" charset="0"/>
              </a:rPr>
              <a:t>Goals that have been established to achieve mission</a:t>
            </a:r>
          </a:p>
          <a:p>
            <a:pPr lvl="1">
              <a:lnSpc>
                <a:spcPct val="110000"/>
              </a:lnSpc>
            </a:pPr>
            <a:r>
              <a:rPr lang="en-US" sz="1600" dirty="0">
                <a:latin typeface="Neue Haas Grotesk Text Pro" panose="020B0504020202020204" pitchFamily="34" charset="0"/>
              </a:rPr>
              <a:t>Activities that will be undertaken to accomplish the goals</a:t>
            </a:r>
          </a:p>
          <a:p>
            <a:pPr lvl="1">
              <a:lnSpc>
                <a:spcPct val="110000"/>
              </a:lnSpc>
            </a:pPr>
            <a:r>
              <a:rPr lang="en-US" sz="1600" dirty="0">
                <a:latin typeface="Neue Haas Grotesk Text Pro" panose="020B0504020202020204" pitchFamily="34" charset="0"/>
              </a:rPr>
              <a:t>Information collected to make sure outcomes are achieved</a:t>
            </a:r>
          </a:p>
          <a:p>
            <a:pPr>
              <a:lnSpc>
                <a:spcPct val="110000"/>
              </a:lnSpc>
            </a:pPr>
            <a:r>
              <a:rPr lang="en-US" sz="2000" dirty="0">
                <a:latin typeface="Neue Haas Grotesk Text Pro" panose="020B0504020202020204" pitchFamily="34" charset="0"/>
              </a:rPr>
              <a:t>When programs tell a coherent story in Standard 1, they have implicitly shared their logic model, AND they have a strong value proposition that is the foundation for the remaining Standards. </a:t>
            </a:r>
          </a:p>
        </p:txBody>
      </p:sp>
      <p:pic>
        <p:nvPicPr>
          <p:cNvPr id="5" name="Picture 4" descr="White puzzle with one red piece">
            <a:extLst>
              <a:ext uri="{FF2B5EF4-FFF2-40B4-BE49-F238E27FC236}">
                <a16:creationId xmlns:a16="http://schemas.microsoft.com/office/drawing/2014/main" id="{A200BB6B-FB18-6616-E27A-A5E37A2BDDF5}"/>
              </a:ext>
            </a:extLst>
          </p:cNvPr>
          <p:cNvPicPr>
            <a:picLocks noChangeAspect="1"/>
          </p:cNvPicPr>
          <p:nvPr/>
        </p:nvPicPr>
        <p:blipFill rotWithShape="1">
          <a:blip r:embed="rId2"/>
          <a:srcRect l="26328" r="2476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17170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E1D0CE"/>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694C08-7C7D-45A2-986A-258D63F2B46B}"/>
              </a:ext>
            </a:extLst>
          </p:cNvPr>
          <p:cNvSpPr txBox="1"/>
          <p:nvPr/>
        </p:nvSpPr>
        <p:spPr>
          <a:xfrm>
            <a:off x="207370" y="6008815"/>
            <a:ext cx="1577626" cy="736938"/>
          </a:xfrm>
          <a:prstGeom prst="rect">
            <a:avLst/>
          </a:prstGeom>
          <a:solidFill>
            <a:schemeClr val="bg1">
              <a:lumMod val="85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456E85D-F098-4615-8D05-B67FACCA2453}"/>
              </a:ext>
            </a:extLst>
          </p:cNvPr>
          <p:cNvSpPr txBox="1"/>
          <p:nvPr/>
        </p:nvSpPr>
        <p:spPr>
          <a:xfrm>
            <a:off x="531613" y="1948922"/>
            <a:ext cx="2467775" cy="1815882"/>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Students</a:t>
            </a:r>
          </a:p>
          <a:p>
            <a:r>
              <a:rPr lang="en-US" sz="1400" dirty="0"/>
              <a:t>Faculty</a:t>
            </a:r>
          </a:p>
          <a:p>
            <a:r>
              <a:rPr lang="en-US" sz="1400" dirty="0"/>
              <a:t>Staff</a:t>
            </a:r>
          </a:p>
          <a:p>
            <a:r>
              <a:rPr lang="en-US" sz="1400" dirty="0"/>
              <a:t>Department of Political Science</a:t>
            </a:r>
          </a:p>
          <a:p>
            <a:r>
              <a:rPr lang="en-US" sz="1400" dirty="0"/>
              <a:t>College of Humanities &amp; Social </a:t>
            </a:r>
          </a:p>
          <a:p>
            <a:r>
              <a:rPr lang="en-US" sz="1400" dirty="0"/>
              <a:t>    Sciences</a:t>
            </a:r>
          </a:p>
          <a:p>
            <a:r>
              <a:rPr lang="en-US" sz="1400" dirty="0"/>
              <a:t>Graduate College</a:t>
            </a:r>
          </a:p>
          <a:p>
            <a:r>
              <a:rPr lang="en-US" sz="1400" dirty="0"/>
              <a:t>Riley Center</a:t>
            </a:r>
          </a:p>
        </p:txBody>
      </p:sp>
      <p:sp>
        <p:nvSpPr>
          <p:cNvPr id="6" name="TextBox 5">
            <a:extLst>
              <a:ext uri="{FF2B5EF4-FFF2-40B4-BE49-F238E27FC236}">
                <a16:creationId xmlns:a16="http://schemas.microsoft.com/office/drawing/2014/main" id="{3F543E86-2F2D-4738-90EE-C1EA119C7B1D}"/>
              </a:ext>
            </a:extLst>
          </p:cNvPr>
          <p:cNvSpPr txBox="1"/>
          <p:nvPr/>
        </p:nvSpPr>
        <p:spPr>
          <a:xfrm>
            <a:off x="519960" y="4061611"/>
            <a:ext cx="2467776" cy="95410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Alumni</a:t>
            </a:r>
          </a:p>
          <a:p>
            <a:r>
              <a:rPr lang="en-US" sz="1400" dirty="0"/>
              <a:t>Advisory Committee Members</a:t>
            </a:r>
          </a:p>
          <a:p>
            <a:r>
              <a:rPr lang="en-US" sz="1400" dirty="0"/>
              <a:t>Project Partners</a:t>
            </a:r>
          </a:p>
          <a:p>
            <a:r>
              <a:rPr lang="en-US" sz="1400" dirty="0"/>
              <a:t>Internship Coordinators</a:t>
            </a:r>
          </a:p>
        </p:txBody>
      </p:sp>
      <p:sp>
        <p:nvSpPr>
          <p:cNvPr id="7" name="TextBox 6">
            <a:extLst>
              <a:ext uri="{FF2B5EF4-FFF2-40B4-BE49-F238E27FC236}">
                <a16:creationId xmlns:a16="http://schemas.microsoft.com/office/drawing/2014/main" id="{D861C330-8194-407A-BED4-4AC47EF50E39}"/>
              </a:ext>
            </a:extLst>
          </p:cNvPr>
          <p:cNvSpPr txBox="1"/>
          <p:nvPr/>
        </p:nvSpPr>
        <p:spPr>
          <a:xfrm>
            <a:off x="568792" y="5331968"/>
            <a:ext cx="2441965"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NASPAA</a:t>
            </a:r>
          </a:p>
          <a:p>
            <a:r>
              <a:rPr lang="en-US" sz="1400" dirty="0"/>
              <a:t>SACS</a:t>
            </a:r>
          </a:p>
        </p:txBody>
      </p:sp>
      <p:sp>
        <p:nvSpPr>
          <p:cNvPr id="9" name="TextBox 8">
            <a:extLst>
              <a:ext uri="{FF2B5EF4-FFF2-40B4-BE49-F238E27FC236}">
                <a16:creationId xmlns:a16="http://schemas.microsoft.com/office/drawing/2014/main" id="{405932A3-4F22-42CC-B602-C89804A068EB}"/>
              </a:ext>
            </a:extLst>
          </p:cNvPr>
          <p:cNvSpPr txBox="1"/>
          <p:nvPr/>
        </p:nvSpPr>
        <p:spPr>
          <a:xfrm>
            <a:off x="3377082" y="1251571"/>
            <a:ext cx="2555557"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WHAT WE DO</a:t>
            </a:r>
          </a:p>
        </p:txBody>
      </p:sp>
      <p:sp>
        <p:nvSpPr>
          <p:cNvPr id="11" name="TextBox 10">
            <a:extLst>
              <a:ext uri="{FF2B5EF4-FFF2-40B4-BE49-F238E27FC236}">
                <a16:creationId xmlns:a16="http://schemas.microsoft.com/office/drawing/2014/main" id="{299484B6-BD90-4368-B181-D8534FE7DF22}"/>
              </a:ext>
            </a:extLst>
          </p:cNvPr>
          <p:cNvSpPr txBox="1"/>
          <p:nvPr/>
        </p:nvSpPr>
        <p:spPr>
          <a:xfrm>
            <a:off x="519960" y="1254275"/>
            <a:ext cx="2467776"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WHO WE COUNT ON</a:t>
            </a:r>
          </a:p>
        </p:txBody>
      </p:sp>
      <p:sp>
        <p:nvSpPr>
          <p:cNvPr id="12" name="TextBox 11">
            <a:extLst>
              <a:ext uri="{FF2B5EF4-FFF2-40B4-BE49-F238E27FC236}">
                <a16:creationId xmlns:a16="http://schemas.microsoft.com/office/drawing/2014/main" id="{F9A85ABF-CB39-4BBD-9ED1-29F31755C345}"/>
              </a:ext>
            </a:extLst>
          </p:cNvPr>
          <p:cNvSpPr txBox="1"/>
          <p:nvPr/>
        </p:nvSpPr>
        <p:spPr>
          <a:xfrm>
            <a:off x="6310335" y="1236720"/>
            <a:ext cx="2287274"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HOW WE MEASURE</a:t>
            </a:r>
          </a:p>
        </p:txBody>
      </p:sp>
      <p:sp>
        <p:nvSpPr>
          <p:cNvPr id="13" name="TextBox 12">
            <a:extLst>
              <a:ext uri="{FF2B5EF4-FFF2-40B4-BE49-F238E27FC236}">
                <a16:creationId xmlns:a16="http://schemas.microsoft.com/office/drawing/2014/main" id="{7CFCF4CB-8645-4436-9FE8-F971994DBB06}"/>
              </a:ext>
            </a:extLst>
          </p:cNvPr>
          <p:cNvSpPr txBox="1"/>
          <p:nvPr/>
        </p:nvSpPr>
        <p:spPr>
          <a:xfrm>
            <a:off x="8874330" y="1242451"/>
            <a:ext cx="2790807" cy="338554"/>
          </a:xfrm>
          <a:prstGeom prst="rect">
            <a:avLst/>
          </a:prstGeom>
          <a:solidFill>
            <a:schemeClr val="bg1">
              <a:lumMod val="8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600" b="1" dirty="0"/>
              <a:t>TO CREATE</a:t>
            </a:r>
          </a:p>
        </p:txBody>
      </p:sp>
      <p:sp>
        <p:nvSpPr>
          <p:cNvPr id="15" name="TextBox 14">
            <a:extLst>
              <a:ext uri="{FF2B5EF4-FFF2-40B4-BE49-F238E27FC236}">
                <a16:creationId xmlns:a16="http://schemas.microsoft.com/office/drawing/2014/main" id="{3CE3260F-FD7D-4A0B-B0B2-2801E1914598}"/>
              </a:ext>
            </a:extLst>
          </p:cNvPr>
          <p:cNvSpPr txBox="1"/>
          <p:nvPr/>
        </p:nvSpPr>
        <p:spPr>
          <a:xfrm>
            <a:off x="3363968" y="1798491"/>
            <a:ext cx="2581787" cy="289310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Teaching </a:t>
            </a:r>
          </a:p>
          <a:p>
            <a:r>
              <a:rPr lang="en-US" sz="1400" dirty="0"/>
              <a:t>Research</a:t>
            </a:r>
          </a:p>
          <a:p>
            <a:r>
              <a:rPr lang="en-US" sz="1400" dirty="0"/>
              <a:t>Co-authoring with Students</a:t>
            </a:r>
          </a:p>
          <a:p>
            <a:r>
              <a:rPr lang="en-US" sz="1400" dirty="0"/>
              <a:t>Guest Lectures and Talks</a:t>
            </a:r>
          </a:p>
          <a:p>
            <a:r>
              <a:rPr lang="en-US" sz="1400" dirty="0"/>
              <a:t>Student Engaged Learning</a:t>
            </a:r>
          </a:p>
          <a:p>
            <a:r>
              <a:rPr lang="en-US" sz="1400" dirty="0"/>
              <a:t>Project-Based Work </a:t>
            </a:r>
          </a:p>
          <a:p>
            <a:r>
              <a:rPr lang="en-US" sz="1400" dirty="0"/>
              <a:t>Advising</a:t>
            </a:r>
          </a:p>
          <a:p>
            <a:r>
              <a:rPr lang="en-US" sz="1400" dirty="0"/>
              <a:t>Career Counseling</a:t>
            </a:r>
          </a:p>
          <a:p>
            <a:r>
              <a:rPr lang="en-US" sz="1400" dirty="0"/>
              <a:t>Recruitment</a:t>
            </a:r>
          </a:p>
          <a:p>
            <a:r>
              <a:rPr lang="en-US" sz="1400" dirty="0"/>
              <a:t>Student Social Gatherings</a:t>
            </a:r>
          </a:p>
          <a:p>
            <a:r>
              <a:rPr lang="en-US" sz="1400" dirty="0"/>
              <a:t>Alumni Events</a:t>
            </a:r>
          </a:p>
          <a:p>
            <a:r>
              <a:rPr lang="en-US" sz="1400" dirty="0"/>
              <a:t>Community Conversations</a:t>
            </a:r>
          </a:p>
          <a:p>
            <a:r>
              <a:rPr lang="en-US" sz="1400" dirty="0"/>
              <a:t>Summer Book Club</a:t>
            </a:r>
          </a:p>
        </p:txBody>
      </p:sp>
      <p:sp>
        <p:nvSpPr>
          <p:cNvPr id="16" name="TextBox 15">
            <a:extLst>
              <a:ext uri="{FF2B5EF4-FFF2-40B4-BE49-F238E27FC236}">
                <a16:creationId xmlns:a16="http://schemas.microsoft.com/office/drawing/2014/main" id="{A777C59C-4149-4676-B848-FF425C4FE9DA}"/>
              </a:ext>
            </a:extLst>
          </p:cNvPr>
          <p:cNvSpPr txBox="1"/>
          <p:nvPr/>
        </p:nvSpPr>
        <p:spPr>
          <a:xfrm>
            <a:off x="6310335" y="1808873"/>
            <a:ext cx="2313461" cy="1384995"/>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Teaching Observations</a:t>
            </a:r>
          </a:p>
          <a:p>
            <a:r>
              <a:rPr lang="en-US" sz="1400" dirty="0"/>
              <a:t>Course Evaluations</a:t>
            </a:r>
          </a:p>
          <a:p>
            <a:r>
              <a:rPr lang="en-US" sz="1400" dirty="0"/>
              <a:t>Reflective Essay Assignments </a:t>
            </a:r>
          </a:p>
          <a:p>
            <a:r>
              <a:rPr lang="en-US" sz="1400" dirty="0"/>
              <a:t>    &amp; Review</a:t>
            </a:r>
          </a:p>
          <a:p>
            <a:r>
              <a:rPr lang="en-US" sz="1400" dirty="0"/>
              <a:t>Portfolio Review</a:t>
            </a:r>
          </a:p>
          <a:p>
            <a:r>
              <a:rPr lang="en-US" sz="1400" dirty="0"/>
              <a:t>Degree Completion</a:t>
            </a:r>
          </a:p>
        </p:txBody>
      </p:sp>
      <p:sp>
        <p:nvSpPr>
          <p:cNvPr id="18" name="TextBox 17">
            <a:extLst>
              <a:ext uri="{FF2B5EF4-FFF2-40B4-BE49-F238E27FC236}">
                <a16:creationId xmlns:a16="http://schemas.microsoft.com/office/drawing/2014/main" id="{2D9AE1D4-4028-4E86-9BBB-C26A4298FC0D}"/>
              </a:ext>
            </a:extLst>
          </p:cNvPr>
          <p:cNvSpPr txBox="1"/>
          <p:nvPr/>
        </p:nvSpPr>
        <p:spPr>
          <a:xfrm>
            <a:off x="8901036" y="1798491"/>
            <a:ext cx="2737397" cy="30777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Outstanding public service leaders</a:t>
            </a:r>
          </a:p>
        </p:txBody>
      </p:sp>
      <p:sp>
        <p:nvSpPr>
          <p:cNvPr id="19" name="TextBox 18">
            <a:extLst>
              <a:ext uri="{FF2B5EF4-FFF2-40B4-BE49-F238E27FC236}">
                <a16:creationId xmlns:a16="http://schemas.microsoft.com/office/drawing/2014/main" id="{763C5214-9B17-4E13-8B84-111F341BC750}"/>
              </a:ext>
            </a:extLst>
          </p:cNvPr>
          <p:cNvSpPr txBox="1"/>
          <p:nvPr/>
        </p:nvSpPr>
        <p:spPr>
          <a:xfrm>
            <a:off x="8878412" y="2317808"/>
            <a:ext cx="2728190"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Connections that contribute to the well-being of the community</a:t>
            </a:r>
          </a:p>
        </p:txBody>
      </p:sp>
      <p:sp>
        <p:nvSpPr>
          <p:cNvPr id="22" name="TextBox 21">
            <a:extLst>
              <a:ext uri="{FF2B5EF4-FFF2-40B4-BE49-F238E27FC236}">
                <a16:creationId xmlns:a16="http://schemas.microsoft.com/office/drawing/2014/main" id="{1D72B171-7FBF-4137-AAF9-45801DF94D01}"/>
              </a:ext>
            </a:extLst>
          </p:cNvPr>
          <p:cNvSpPr txBox="1"/>
          <p:nvPr/>
        </p:nvSpPr>
        <p:spPr>
          <a:xfrm>
            <a:off x="8870849" y="3944920"/>
            <a:ext cx="2755831" cy="30777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Superior student support activities</a:t>
            </a:r>
          </a:p>
        </p:txBody>
      </p:sp>
      <p:sp>
        <p:nvSpPr>
          <p:cNvPr id="23" name="TextBox 22">
            <a:extLst>
              <a:ext uri="{FF2B5EF4-FFF2-40B4-BE49-F238E27FC236}">
                <a16:creationId xmlns:a16="http://schemas.microsoft.com/office/drawing/2014/main" id="{5F79AD71-4412-48D6-BBB6-DF9275BE8383}"/>
              </a:ext>
            </a:extLst>
          </p:cNvPr>
          <p:cNvSpPr txBox="1"/>
          <p:nvPr/>
        </p:nvSpPr>
        <p:spPr>
          <a:xfrm>
            <a:off x="8870850" y="4473136"/>
            <a:ext cx="2797770" cy="738664"/>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Healthy programmatic, administrative, and governance capacity</a:t>
            </a:r>
          </a:p>
        </p:txBody>
      </p:sp>
      <p:sp>
        <p:nvSpPr>
          <p:cNvPr id="24" name="TextBox 23">
            <a:extLst>
              <a:ext uri="{FF2B5EF4-FFF2-40B4-BE49-F238E27FC236}">
                <a16:creationId xmlns:a16="http://schemas.microsoft.com/office/drawing/2014/main" id="{CDDCEFBC-6466-4670-9714-FA6F04FC6123}"/>
              </a:ext>
            </a:extLst>
          </p:cNvPr>
          <p:cNvSpPr txBox="1"/>
          <p:nvPr/>
        </p:nvSpPr>
        <p:spPr>
          <a:xfrm>
            <a:off x="8848024" y="5457790"/>
            <a:ext cx="2801482" cy="954107"/>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A welcoming environment for all students, faculty, and staff that values and strengthens the diversity of the program</a:t>
            </a:r>
          </a:p>
        </p:txBody>
      </p:sp>
      <p:sp>
        <p:nvSpPr>
          <p:cNvPr id="25" name="TextBox 24">
            <a:extLst>
              <a:ext uri="{FF2B5EF4-FFF2-40B4-BE49-F238E27FC236}">
                <a16:creationId xmlns:a16="http://schemas.microsoft.com/office/drawing/2014/main" id="{72AABE2D-FB2E-48EB-8581-70864FA195EE}"/>
              </a:ext>
            </a:extLst>
          </p:cNvPr>
          <p:cNvSpPr txBox="1"/>
          <p:nvPr/>
        </p:nvSpPr>
        <p:spPr>
          <a:xfrm>
            <a:off x="8870848" y="3026140"/>
            <a:ext cx="2755831" cy="738664"/>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Faculty excellence in teaching, scholarship, outreach, and professional service</a:t>
            </a:r>
          </a:p>
        </p:txBody>
      </p:sp>
      <p:sp>
        <p:nvSpPr>
          <p:cNvPr id="27" name="TextBox 26">
            <a:extLst>
              <a:ext uri="{FF2B5EF4-FFF2-40B4-BE49-F238E27FC236}">
                <a16:creationId xmlns:a16="http://schemas.microsoft.com/office/drawing/2014/main" id="{B0AFD1F5-487A-45F9-AE67-2934715E90D9}"/>
              </a:ext>
            </a:extLst>
          </p:cNvPr>
          <p:cNvSpPr txBox="1"/>
          <p:nvPr/>
        </p:nvSpPr>
        <p:spPr>
          <a:xfrm>
            <a:off x="3354024" y="4993413"/>
            <a:ext cx="2613045" cy="1384995"/>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pPr indent="-274320"/>
            <a:r>
              <a:rPr lang="en-US" sz="1400" dirty="0"/>
              <a:t>Strategic Planning</a:t>
            </a:r>
          </a:p>
          <a:p>
            <a:pPr indent="-274320"/>
            <a:r>
              <a:rPr lang="en-US" sz="1400" dirty="0"/>
              <a:t>Diversity Efforts</a:t>
            </a:r>
          </a:p>
          <a:p>
            <a:pPr indent="-274320"/>
            <a:r>
              <a:rPr lang="en-US" sz="1400" dirty="0"/>
              <a:t>Faculty Development</a:t>
            </a:r>
          </a:p>
          <a:p>
            <a:pPr indent="-274320"/>
            <a:r>
              <a:rPr lang="en-US" sz="1400" dirty="0"/>
              <a:t>Professional Development</a:t>
            </a:r>
          </a:p>
          <a:p>
            <a:pPr indent="-274320"/>
            <a:r>
              <a:rPr lang="en-US" sz="1400" dirty="0"/>
              <a:t>Curriculum Development &amp; </a:t>
            </a:r>
          </a:p>
          <a:p>
            <a:pPr indent="-274320"/>
            <a:r>
              <a:rPr lang="en-US" sz="1400" dirty="0"/>
              <a:t>    Review</a:t>
            </a:r>
          </a:p>
        </p:txBody>
      </p:sp>
      <p:sp>
        <p:nvSpPr>
          <p:cNvPr id="28" name="TextBox 27">
            <a:extLst>
              <a:ext uri="{FF2B5EF4-FFF2-40B4-BE49-F238E27FC236}">
                <a16:creationId xmlns:a16="http://schemas.microsoft.com/office/drawing/2014/main" id="{A93AF99A-85A8-4081-A34A-B138378FAFDE}"/>
              </a:ext>
            </a:extLst>
          </p:cNvPr>
          <p:cNvSpPr txBox="1"/>
          <p:nvPr/>
        </p:nvSpPr>
        <p:spPr>
          <a:xfrm>
            <a:off x="6310335" y="3434690"/>
            <a:ext cx="2313462" cy="1169551"/>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Annual Faculty Review</a:t>
            </a:r>
          </a:p>
          <a:p>
            <a:r>
              <a:rPr lang="en-US" sz="1400" dirty="0"/>
              <a:t>Scholarly Productivity</a:t>
            </a:r>
          </a:p>
          <a:p>
            <a:r>
              <a:rPr lang="en-US" sz="1400" dirty="0"/>
              <a:t>Conference Participation</a:t>
            </a:r>
          </a:p>
          <a:p>
            <a:r>
              <a:rPr lang="en-US" sz="1400" dirty="0"/>
              <a:t>Adjunct Credentialing &amp; </a:t>
            </a:r>
          </a:p>
          <a:p>
            <a:r>
              <a:rPr lang="en-US" sz="1400" dirty="0"/>
              <a:t>    Evaluation</a:t>
            </a:r>
          </a:p>
        </p:txBody>
      </p:sp>
      <p:sp>
        <p:nvSpPr>
          <p:cNvPr id="29" name="TextBox 28">
            <a:extLst>
              <a:ext uri="{FF2B5EF4-FFF2-40B4-BE49-F238E27FC236}">
                <a16:creationId xmlns:a16="http://schemas.microsoft.com/office/drawing/2014/main" id="{0622ABF4-7187-49A8-9131-3A2A62901D4E}"/>
              </a:ext>
            </a:extLst>
          </p:cNvPr>
          <p:cNvSpPr txBox="1"/>
          <p:nvPr/>
        </p:nvSpPr>
        <p:spPr>
          <a:xfrm>
            <a:off x="6310335" y="4835588"/>
            <a:ext cx="2313462" cy="738664"/>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Recent Graduate Survey</a:t>
            </a:r>
          </a:p>
          <a:p>
            <a:r>
              <a:rPr lang="en-US" sz="1400" dirty="0"/>
              <a:t>Alumni Survey</a:t>
            </a:r>
          </a:p>
          <a:p>
            <a:r>
              <a:rPr lang="en-US" sz="1400" dirty="0"/>
              <a:t>Internship Supervisor Survey</a:t>
            </a:r>
          </a:p>
        </p:txBody>
      </p:sp>
      <p:sp>
        <p:nvSpPr>
          <p:cNvPr id="30" name="TextBox 29">
            <a:extLst>
              <a:ext uri="{FF2B5EF4-FFF2-40B4-BE49-F238E27FC236}">
                <a16:creationId xmlns:a16="http://schemas.microsoft.com/office/drawing/2014/main" id="{2BBFA8B5-5675-45E7-859B-891CE5361066}"/>
              </a:ext>
            </a:extLst>
          </p:cNvPr>
          <p:cNvSpPr txBox="1"/>
          <p:nvPr/>
        </p:nvSpPr>
        <p:spPr>
          <a:xfrm>
            <a:off x="6310336" y="5855188"/>
            <a:ext cx="2313461" cy="523220"/>
          </a:xfrm>
          <a:prstGeom prst="rect">
            <a:avLst/>
          </a:prstGeom>
          <a:solidFill>
            <a:schemeClr val="bg1"/>
          </a:solidFill>
          <a:ln>
            <a:solidFill>
              <a:schemeClr val="tx1"/>
            </a:solidFill>
          </a:ln>
          <a:effectLst>
            <a:outerShdw blurRad="50800" dist="38100" algn="l" rotWithShape="0">
              <a:prstClr val="black">
                <a:alpha val="40000"/>
              </a:prstClr>
            </a:outerShdw>
          </a:effectLst>
        </p:spPr>
        <p:txBody>
          <a:bodyPr wrap="square" rtlCol="0">
            <a:spAutoFit/>
          </a:bodyPr>
          <a:lstStyle/>
          <a:p>
            <a:r>
              <a:rPr lang="en-US" sz="1400" dirty="0"/>
              <a:t>Enrollment Statistics</a:t>
            </a:r>
          </a:p>
          <a:p>
            <a:r>
              <a:rPr lang="en-US" sz="1400" dirty="0"/>
              <a:t>Budget Adequacy</a:t>
            </a:r>
          </a:p>
        </p:txBody>
      </p:sp>
      <p:sp>
        <p:nvSpPr>
          <p:cNvPr id="32" name="TextBox 31">
            <a:extLst>
              <a:ext uri="{FF2B5EF4-FFF2-40B4-BE49-F238E27FC236}">
                <a16:creationId xmlns:a16="http://schemas.microsoft.com/office/drawing/2014/main" id="{4EC86A07-D54E-47DA-8B29-3B61A182FFC2}"/>
              </a:ext>
            </a:extLst>
          </p:cNvPr>
          <p:cNvSpPr txBox="1"/>
          <p:nvPr/>
        </p:nvSpPr>
        <p:spPr>
          <a:xfrm>
            <a:off x="454579" y="154822"/>
            <a:ext cx="11207076" cy="369332"/>
          </a:xfrm>
          <a:prstGeom prst="rect">
            <a:avLst/>
          </a:prstGeom>
          <a:solidFill>
            <a:srgbClr val="843C0C"/>
          </a:solidFill>
          <a:effectLst>
            <a:outerShdw blurRad="50800" dist="38100" algn="l" rotWithShape="0">
              <a:prstClr val="black">
                <a:alpha val="40000"/>
              </a:prstClr>
            </a:outerShdw>
          </a:effectLst>
        </p:spPr>
        <p:txBody>
          <a:bodyPr wrap="square" rtlCol="0">
            <a:spAutoFit/>
          </a:bodyPr>
          <a:lstStyle/>
          <a:p>
            <a:pPr algn="ctr"/>
            <a:r>
              <a:rPr lang="en-US" b="1" dirty="0">
                <a:solidFill>
                  <a:schemeClr val="bg1"/>
                </a:solidFill>
              </a:rPr>
              <a:t>College of Charleston Master of Public Administration Program</a:t>
            </a:r>
          </a:p>
        </p:txBody>
      </p:sp>
      <p:sp>
        <p:nvSpPr>
          <p:cNvPr id="26" name="TextBox 25">
            <a:extLst>
              <a:ext uri="{FF2B5EF4-FFF2-40B4-BE49-F238E27FC236}">
                <a16:creationId xmlns:a16="http://schemas.microsoft.com/office/drawing/2014/main" id="{A2EFB013-6010-4DA3-BD7B-9A9383EB1021}"/>
              </a:ext>
            </a:extLst>
          </p:cNvPr>
          <p:cNvSpPr txBox="1"/>
          <p:nvPr/>
        </p:nvSpPr>
        <p:spPr>
          <a:xfrm>
            <a:off x="454579" y="604090"/>
            <a:ext cx="11207076" cy="52322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Our mission is to prepare public service leaders. Upon graduation our students will have the ability to think critically and creatively about public issues, the dedication and capacity to serve a diverse community, and the skills to enter a professional position in a public organization. </a:t>
            </a:r>
          </a:p>
        </p:txBody>
      </p:sp>
      <p:pic>
        <p:nvPicPr>
          <p:cNvPr id="3" name="Picture 2" descr="A picture containing food&#10;&#10;Description automatically generated">
            <a:extLst>
              <a:ext uri="{FF2B5EF4-FFF2-40B4-BE49-F238E27FC236}">
                <a16:creationId xmlns:a16="http://schemas.microsoft.com/office/drawing/2014/main" id="{57D5FEBD-60F4-47B1-91AC-CDD16858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13" y="6116798"/>
            <a:ext cx="1359293" cy="523220"/>
          </a:xfrm>
          <a:prstGeom prst="rect">
            <a:avLst/>
          </a:prstGeom>
          <a:ln w="19050">
            <a:solidFill>
              <a:srgbClr val="843C0C"/>
            </a:solidFill>
          </a:ln>
        </p:spPr>
      </p:pic>
    </p:spTree>
    <p:extLst>
      <p:ext uri="{BB962C8B-B14F-4D97-AF65-F5344CB8AC3E}">
        <p14:creationId xmlns:p14="http://schemas.microsoft.com/office/powerpoint/2010/main" val="4201344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E1845-6764-37D3-5969-552BF8B46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2B779-CEA1-568A-0353-CADFCA985BDA}"/>
              </a:ext>
            </a:extLst>
          </p:cNvPr>
          <p:cNvSpPr>
            <a:spLocks noGrp="1"/>
          </p:cNvSpPr>
          <p:nvPr>
            <p:ph type="title"/>
          </p:nvPr>
        </p:nvSpPr>
        <p:spPr/>
        <p:txBody>
          <a:bodyPr/>
          <a:lstStyle/>
          <a:p>
            <a:r>
              <a:rPr lang="en-US" b="1" dirty="0">
                <a:latin typeface="Neue Haas Grotesk Text Pro" panose="020B0504020202020204" pitchFamily="34" charset="0"/>
              </a:rPr>
              <a:t>Closing the Loop</a:t>
            </a:r>
          </a:p>
        </p:txBody>
      </p:sp>
      <p:sp>
        <p:nvSpPr>
          <p:cNvPr id="3" name="Content Placeholder 2">
            <a:extLst>
              <a:ext uri="{FF2B5EF4-FFF2-40B4-BE49-F238E27FC236}">
                <a16:creationId xmlns:a16="http://schemas.microsoft.com/office/drawing/2014/main" id="{FD3064D2-AF8E-D4B7-0A06-DE5ACAA435AE}"/>
              </a:ext>
            </a:extLst>
          </p:cNvPr>
          <p:cNvSpPr>
            <a:spLocks noGrp="1"/>
          </p:cNvSpPr>
          <p:nvPr>
            <p:ph idx="1"/>
          </p:nvPr>
        </p:nvSpPr>
        <p:spPr>
          <a:xfrm>
            <a:off x="838199" y="1825625"/>
            <a:ext cx="4348843" cy="4351338"/>
          </a:xfrm>
        </p:spPr>
        <p:txBody>
          <a:bodyPr>
            <a:normAutofit fontScale="92500"/>
          </a:bodyPr>
          <a:lstStyle/>
          <a:p>
            <a:pPr marL="0" indent="0">
              <a:lnSpc>
                <a:spcPct val="110000"/>
              </a:lnSpc>
              <a:spcAft>
                <a:spcPts val="1000"/>
              </a:spcAft>
              <a:buNone/>
            </a:pPr>
            <a:r>
              <a:rPr lang="en-US" dirty="0">
                <a:latin typeface="Neue Haas Grotesk Text Pro" panose="020B0504020202020204" pitchFamily="34" charset="0"/>
              </a:rPr>
              <a:t>Share information collected about the things that are done to achieve mission-related goals.</a:t>
            </a:r>
          </a:p>
          <a:p>
            <a:pPr marL="0" indent="0">
              <a:lnSpc>
                <a:spcPct val="110000"/>
              </a:lnSpc>
              <a:buNone/>
            </a:pPr>
            <a:r>
              <a:rPr lang="en-US" dirty="0">
                <a:latin typeface="Neue Haas Grotesk Text Pro" panose="020B0504020202020204" pitchFamily="34" charset="0"/>
              </a:rPr>
              <a:t>Explain how those data were reviewed, and how you used that information to inform future decision making.</a:t>
            </a:r>
          </a:p>
        </p:txBody>
      </p:sp>
      <p:graphicFrame>
        <p:nvGraphicFramePr>
          <p:cNvPr id="9" name="Diagram 8">
            <a:extLst>
              <a:ext uri="{FF2B5EF4-FFF2-40B4-BE49-F238E27FC236}">
                <a16:creationId xmlns:a16="http://schemas.microsoft.com/office/drawing/2014/main" id="{F50D53A7-7CC9-92CB-D5A1-E38FBADFA270}"/>
              </a:ext>
            </a:extLst>
          </p:cNvPr>
          <p:cNvGraphicFramePr/>
          <p:nvPr>
            <p:extLst>
              <p:ext uri="{D42A27DB-BD31-4B8C-83A1-F6EECF244321}">
                <p14:modId xmlns:p14="http://schemas.microsoft.com/office/powerpoint/2010/main" val="2576148219"/>
              </p:ext>
            </p:extLst>
          </p:nvPr>
        </p:nvGraphicFramePr>
        <p:xfrm>
          <a:off x="5519652" y="886691"/>
          <a:ext cx="7618152" cy="5347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087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B169-3FB9-29B5-3B11-A4651582BE73}"/>
              </a:ext>
            </a:extLst>
          </p:cNvPr>
          <p:cNvSpPr>
            <a:spLocks noGrp="1"/>
          </p:cNvSpPr>
          <p:nvPr>
            <p:ph type="title"/>
          </p:nvPr>
        </p:nvSpPr>
        <p:spPr>
          <a:xfrm>
            <a:off x="481013" y="3752849"/>
            <a:ext cx="3459616" cy="2452687"/>
          </a:xfrm>
        </p:spPr>
        <p:txBody>
          <a:bodyPr anchor="ctr">
            <a:normAutofit/>
          </a:bodyPr>
          <a:lstStyle/>
          <a:p>
            <a:r>
              <a:rPr lang="en-US" sz="3600" b="1" dirty="0">
                <a:latin typeface="Neue Haas Grotesk Text Pro" panose="020B0504020202020204" pitchFamily="34" charset="0"/>
              </a:rPr>
              <a:t>Closing the Loop: Decision Making</a:t>
            </a:r>
          </a:p>
        </p:txBody>
      </p:sp>
      <p:pic>
        <p:nvPicPr>
          <p:cNvPr id="5" name="Picture 4" descr="Fork in rural forest road">
            <a:extLst>
              <a:ext uri="{FF2B5EF4-FFF2-40B4-BE49-F238E27FC236}">
                <a16:creationId xmlns:a16="http://schemas.microsoft.com/office/drawing/2014/main" id="{2E102722-C916-99FA-E6AA-32A5FFF4CF3E}"/>
              </a:ext>
            </a:extLst>
          </p:cNvPr>
          <p:cNvPicPr>
            <a:picLocks noChangeAspect="1"/>
          </p:cNvPicPr>
          <p:nvPr/>
        </p:nvPicPr>
        <p:blipFill rotWithShape="1">
          <a:blip r:embed="rId2">
            <a:extLst>
              <a:ext uri="{28A0092B-C50C-407E-A947-70E740481C1C}">
                <a14:useLocalDpi xmlns:a14="http://schemas.microsoft.com/office/drawing/2010/main" val="0"/>
              </a:ext>
            </a:extLst>
          </a:blip>
          <a:srcRect t="13575" b="3279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2A300B6-5148-6FC1-45B0-5730204BB772}"/>
              </a:ext>
            </a:extLst>
          </p:cNvPr>
          <p:cNvSpPr>
            <a:spLocks noGrp="1"/>
          </p:cNvSpPr>
          <p:nvPr>
            <p:ph idx="1"/>
          </p:nvPr>
        </p:nvSpPr>
        <p:spPr>
          <a:xfrm>
            <a:off x="4223982" y="3752849"/>
            <a:ext cx="7485413" cy="2778579"/>
          </a:xfrm>
        </p:spPr>
        <p:txBody>
          <a:bodyPr anchor="ctr">
            <a:normAutofit/>
          </a:bodyPr>
          <a:lstStyle/>
          <a:p>
            <a:r>
              <a:rPr lang="en-US" sz="2400" dirty="0">
                <a:latin typeface="Neue Haas Grotesk Text Pro" panose="020B0504020202020204" pitchFamily="34" charset="0"/>
              </a:rPr>
              <a:t>Here are a few examples:</a:t>
            </a:r>
          </a:p>
          <a:p>
            <a:pPr lvl="1">
              <a:lnSpc>
                <a:spcPct val="100000"/>
              </a:lnSpc>
            </a:pPr>
            <a:r>
              <a:rPr lang="en-US" sz="1500" dirty="0">
                <a:latin typeface="Neue Haas Grotesk Text Pro" panose="020B0504020202020204" pitchFamily="34" charset="0"/>
              </a:rPr>
              <a:t>Alumni survey results indicate high satisfaction with a particular outreach event, so you decide to continue the activity or offer additional similar activities</a:t>
            </a:r>
          </a:p>
          <a:p>
            <a:pPr lvl="1">
              <a:lnSpc>
                <a:spcPct val="100000"/>
              </a:lnSpc>
            </a:pPr>
            <a:r>
              <a:rPr lang="en-US" sz="1500" dirty="0">
                <a:latin typeface="Neue Haas Grotesk Text Pro" panose="020B0504020202020204" pitchFamily="34" charset="0"/>
              </a:rPr>
              <a:t>Review of research productivity shows an impressive number of faculty publications over a particular time period, so you write a press release</a:t>
            </a:r>
          </a:p>
          <a:p>
            <a:pPr lvl="1">
              <a:lnSpc>
                <a:spcPct val="100000"/>
              </a:lnSpc>
            </a:pPr>
            <a:r>
              <a:rPr lang="en-US" sz="1500" dirty="0">
                <a:latin typeface="Neue Haas Grotesk Text Pro" panose="020B0504020202020204" pitchFamily="34" charset="0"/>
              </a:rPr>
              <a:t>Portfolio review shows a program-wide learning deficit, so you make course adjustments</a:t>
            </a:r>
          </a:p>
          <a:p>
            <a:pPr lvl="1">
              <a:lnSpc>
                <a:spcPct val="100000"/>
              </a:lnSpc>
            </a:pPr>
            <a:r>
              <a:rPr lang="en-US" sz="1500" dirty="0">
                <a:latin typeface="Neue Haas Grotesk Text Pro" panose="020B0504020202020204" pitchFamily="34" charset="0"/>
              </a:rPr>
              <a:t>Students express interest in or concern over a current event, so you add programming to address these topics </a:t>
            </a:r>
          </a:p>
        </p:txBody>
      </p:sp>
    </p:spTree>
    <p:extLst>
      <p:ext uri="{BB962C8B-B14F-4D97-AF65-F5344CB8AC3E}">
        <p14:creationId xmlns:p14="http://schemas.microsoft.com/office/powerpoint/2010/main" val="3220933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658C03-9B07-8C6E-6F67-227F8E58BAC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D08000-4795-DA17-9408-986022BE7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ed pencils inside a pencil holder which is on top of a wood table">
            <a:extLst>
              <a:ext uri="{FF2B5EF4-FFF2-40B4-BE49-F238E27FC236}">
                <a16:creationId xmlns:a16="http://schemas.microsoft.com/office/drawing/2014/main" id="{4B350AB0-CEDE-CDF6-A19A-B9841A60EC0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colorTemperature colorTemp="4700"/>
                    </a14:imgEffect>
                  </a14:imgLayer>
                </a14:imgProps>
              </a:ext>
            </a:extLst>
          </a:blip>
          <a:srcRect t="15730"/>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88886878-BC84-D60C-D364-D8301E7AFA54}"/>
              </a:ext>
            </a:extLst>
          </p:cNvPr>
          <p:cNvSpPr>
            <a:spLocks noGrp="1"/>
          </p:cNvSpPr>
          <p:nvPr>
            <p:ph type="ctrTitle"/>
          </p:nvPr>
        </p:nvSpPr>
        <p:spPr>
          <a:xfrm>
            <a:off x="429250" y="340822"/>
            <a:ext cx="8288029" cy="2250440"/>
          </a:xfrm>
        </p:spPr>
        <p:txBody>
          <a:bodyPr>
            <a:normAutofit fontScale="90000"/>
          </a:bodyPr>
          <a:lstStyle/>
          <a:p>
            <a:pPr algn="l">
              <a:lnSpc>
                <a:spcPct val="100000"/>
              </a:lnSpc>
            </a:pPr>
            <a:r>
              <a:rPr lang="en-US" b="1" dirty="0">
                <a:solidFill>
                  <a:srgbClr val="FFFFFF"/>
                </a:solidFill>
                <a:latin typeface="Neue Haas Grotesk Text Pro" panose="020B0504020202020204" pitchFamily="34" charset="0"/>
              </a:rPr>
              <a:t>Session 3</a:t>
            </a:r>
            <a:br>
              <a:rPr lang="en-US" sz="5400" dirty="0">
                <a:solidFill>
                  <a:srgbClr val="FFFFFF"/>
                </a:solidFill>
                <a:latin typeface="Neue Haas Grotesk Text Pro" panose="020B0504020202020204" pitchFamily="34" charset="0"/>
              </a:rPr>
            </a:br>
            <a:br>
              <a:rPr lang="en-US" sz="2000" dirty="0">
                <a:latin typeface="Neue Haas Grotesk Text Pro" panose="020B0504020202020204" pitchFamily="34" charset="0"/>
              </a:rPr>
            </a:br>
            <a:r>
              <a:rPr lang="en-US" sz="2000" b="1" dirty="0">
                <a:solidFill>
                  <a:schemeClr val="bg1"/>
                </a:solidFill>
                <a:latin typeface="Neue Haas Grotesk Text Pro" panose="020B0504020202020204" pitchFamily="34" charset="0"/>
              </a:rPr>
              <a:t>Standard 2: Matching Governance with Mission</a:t>
            </a:r>
            <a:br>
              <a:rPr lang="en-US" sz="2000" b="1" dirty="0">
                <a:solidFill>
                  <a:schemeClr val="bg1"/>
                </a:solidFill>
                <a:latin typeface="Neue Haas Grotesk Text Pro" panose="020B0504020202020204" pitchFamily="34" charset="0"/>
              </a:rPr>
            </a:br>
            <a:r>
              <a:rPr lang="en-US" sz="2000" b="1" dirty="0">
                <a:solidFill>
                  <a:schemeClr val="bg1"/>
                </a:solidFill>
                <a:latin typeface="Neue Haas Grotesk Text Pro" panose="020B0504020202020204" pitchFamily="34" charset="0"/>
              </a:rPr>
              <a:t>Standard 3: Matching Operations with the Mission, Faculty Performance</a:t>
            </a:r>
            <a:br>
              <a:rPr lang="en-US" sz="2000" b="1" dirty="0">
                <a:solidFill>
                  <a:schemeClr val="bg1"/>
                </a:solidFill>
                <a:latin typeface="Neue Haas Grotesk Text Pro" panose="020B0504020202020204" pitchFamily="34" charset="0"/>
              </a:rPr>
            </a:br>
            <a:r>
              <a:rPr lang="en-US" sz="2000" b="1" dirty="0">
                <a:solidFill>
                  <a:schemeClr val="bg1"/>
                </a:solidFill>
                <a:latin typeface="Neue Haas Grotesk Text Pro" panose="020B0504020202020204" pitchFamily="34" charset="0"/>
              </a:rPr>
              <a:t>Standard 4: Matching Operations with the Mission, Serving Students</a:t>
            </a:r>
            <a:endParaRPr lang="en-US" sz="5400" b="1" dirty="0">
              <a:solidFill>
                <a:srgbClr val="FFFFFF"/>
              </a:solidFill>
              <a:latin typeface="Neue Haas Grotesk Text Pro" panose="020B0504020202020204" pitchFamily="34" charset="0"/>
            </a:endParaRPr>
          </a:p>
        </p:txBody>
      </p:sp>
      <p:sp>
        <p:nvSpPr>
          <p:cNvPr id="3" name="Subtitle 2">
            <a:extLst>
              <a:ext uri="{FF2B5EF4-FFF2-40B4-BE49-F238E27FC236}">
                <a16:creationId xmlns:a16="http://schemas.microsoft.com/office/drawing/2014/main" id="{F75891F0-BE82-D27B-D6D7-FB2D5C3D1E53}"/>
              </a:ext>
            </a:extLst>
          </p:cNvPr>
          <p:cNvSpPr>
            <a:spLocks noGrp="1"/>
          </p:cNvSpPr>
          <p:nvPr>
            <p:ph type="subTitle" idx="1"/>
          </p:nvPr>
        </p:nvSpPr>
        <p:spPr>
          <a:xfrm>
            <a:off x="543824" y="3536193"/>
            <a:ext cx="3683000" cy="1199703"/>
          </a:xfrm>
        </p:spPr>
        <p:txBody>
          <a:bodyPr>
            <a:normAutofit/>
          </a:bodyPr>
          <a:lstStyle/>
          <a:p>
            <a:pPr algn="l"/>
            <a:endParaRPr lang="en-US" dirty="0">
              <a:solidFill>
                <a:srgbClr val="FFFFFF"/>
              </a:solidFill>
              <a:latin typeface="Neue Haas Grotesk Text Pro" panose="020B0504020202020204" pitchFamily="34" charset="0"/>
            </a:endParaRPr>
          </a:p>
        </p:txBody>
      </p:sp>
      <p:sp>
        <p:nvSpPr>
          <p:cNvPr id="7" name="Subtitle 2">
            <a:extLst>
              <a:ext uri="{FF2B5EF4-FFF2-40B4-BE49-F238E27FC236}">
                <a16:creationId xmlns:a16="http://schemas.microsoft.com/office/drawing/2014/main" id="{7731398B-62BA-7AF5-EE2C-C81DCC628C3B}"/>
              </a:ext>
            </a:extLst>
          </p:cNvPr>
          <p:cNvSpPr txBox="1">
            <a:spLocks/>
          </p:cNvSpPr>
          <p:nvPr/>
        </p:nvSpPr>
        <p:spPr>
          <a:xfrm>
            <a:off x="4034971" y="3429000"/>
            <a:ext cx="4029853" cy="14140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FFFF"/>
                </a:solidFill>
                <a:latin typeface="Neue Haas Grotesk Text Pro" panose="020B0504020202020204" pitchFamily="34" charset="0"/>
              </a:rPr>
              <a:t>Agenda &amp; Schedule:</a:t>
            </a:r>
          </a:p>
          <a:p>
            <a:pPr algn="l"/>
            <a:r>
              <a:rPr lang="en-US" sz="2200" dirty="0">
                <a:solidFill>
                  <a:schemeClr val="accent1">
                    <a:lumMod val="40000"/>
                    <a:lumOff val="60000"/>
                  </a:schemeClr>
                </a:solidFill>
                <a:latin typeface="Neue Haas Grotesk Text Pro" panose="020B0504020202020204" pitchFamily="34" charset="0"/>
                <a:hlinkClick r:id="rId4">
                  <a:extLst>
                    <a:ext uri="{A12FA001-AC4F-418D-AE19-62706E023703}">
                      <ahyp:hlinkClr xmlns:ahyp="http://schemas.microsoft.com/office/drawing/2018/hyperlinkcolor" val="tx"/>
                    </a:ext>
                  </a:extLst>
                </a:hlinkClick>
              </a:rPr>
              <a:t>https://tinyurl.com/2s3znp3p</a:t>
            </a:r>
            <a:endParaRPr lang="en-US" sz="2200" dirty="0">
              <a:solidFill>
                <a:schemeClr val="accent1">
                  <a:lumMod val="40000"/>
                  <a:lumOff val="60000"/>
                </a:schemeClr>
              </a:solidFill>
              <a:latin typeface="Neue Haas Grotesk Text Pro" panose="020B0504020202020204" pitchFamily="34" charset="0"/>
            </a:endParaRPr>
          </a:p>
          <a:p>
            <a:pPr algn="l"/>
            <a:r>
              <a:rPr lang="en-US" sz="2200" dirty="0">
                <a:solidFill>
                  <a:srgbClr val="FFFFFF"/>
                </a:solidFill>
                <a:latin typeface="Neue Haas Grotesk Text Pro" panose="020B0504020202020204" pitchFamily="34" charset="0"/>
              </a:rPr>
              <a:t>or scan the QR code</a:t>
            </a:r>
          </a:p>
        </p:txBody>
      </p:sp>
      <p:pic>
        <p:nvPicPr>
          <p:cNvPr id="8" name="Picture 7" descr="A qr code on a white background&#10;&#10;AI-generated content may be incorrect.">
            <a:extLst>
              <a:ext uri="{FF2B5EF4-FFF2-40B4-BE49-F238E27FC236}">
                <a16:creationId xmlns:a16="http://schemas.microsoft.com/office/drawing/2014/main" id="{A89D4DED-8413-B093-8DD2-E65E923B9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431" y="4189789"/>
            <a:ext cx="1488235" cy="1488235"/>
          </a:xfrm>
          <a:prstGeom prst="rect">
            <a:avLst/>
          </a:prstGeom>
        </p:spPr>
      </p:pic>
    </p:spTree>
    <p:extLst>
      <p:ext uri="{BB962C8B-B14F-4D97-AF65-F5344CB8AC3E}">
        <p14:creationId xmlns:p14="http://schemas.microsoft.com/office/powerpoint/2010/main" val="248185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908D42-A9C6-BD8E-F789-705CAA8F8ED1}"/>
              </a:ext>
            </a:extLst>
          </p:cNvPr>
          <p:cNvSpPr>
            <a:spLocks noGrp="1"/>
          </p:cNvSpPr>
          <p:nvPr>
            <p:ph type="title"/>
          </p:nvPr>
        </p:nvSpPr>
        <p:spPr>
          <a:xfrm>
            <a:off x="841248" y="685800"/>
            <a:ext cx="10506456" cy="1157005"/>
          </a:xfrm>
        </p:spPr>
        <p:txBody>
          <a:bodyPr anchor="b">
            <a:normAutofit/>
          </a:bodyPr>
          <a:lstStyle/>
          <a:p>
            <a:r>
              <a:rPr lang="en-US" sz="4000" b="1" dirty="0">
                <a:latin typeface="Neue Haas Grotesk Text Pro" panose="020B0504020202020204" pitchFamily="34" charset="0"/>
              </a:rPr>
              <a:t>The Site Visit Team Typically Meets With:</a:t>
            </a:r>
          </a:p>
        </p:txBody>
      </p:sp>
      <p:sp>
        <p:nvSpPr>
          <p:cNvPr id="11" name="Rectangle 10">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FE6C2E5-35CB-07B5-047D-1F89185950AD}"/>
              </a:ext>
            </a:extLst>
          </p:cNvPr>
          <p:cNvGraphicFramePr>
            <a:graphicFrameLocks noGrp="1"/>
          </p:cNvGraphicFramePr>
          <p:nvPr>
            <p:ph idx="1"/>
            <p:extLst>
              <p:ext uri="{D42A27DB-BD31-4B8C-83A1-F6EECF244321}">
                <p14:modId xmlns:p14="http://schemas.microsoft.com/office/powerpoint/2010/main" val="3552489221"/>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42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6DE7CB-E529-42D1-F982-B2567224A001}"/>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Neue Haas Grotesk Text Pro" panose="020B0504020202020204" pitchFamily="34" charset="0"/>
              </a:rPr>
              <a:t>Goals for the Session</a:t>
            </a:r>
          </a:p>
        </p:txBody>
      </p:sp>
      <p:sp>
        <p:nvSpPr>
          <p:cNvPr id="3" name="Content Placeholder 2">
            <a:extLst>
              <a:ext uri="{FF2B5EF4-FFF2-40B4-BE49-F238E27FC236}">
                <a16:creationId xmlns:a16="http://schemas.microsoft.com/office/drawing/2014/main" id="{A815590C-46F7-65AC-7A49-AD93A4E88753}"/>
              </a:ext>
            </a:extLst>
          </p:cNvPr>
          <p:cNvSpPr>
            <a:spLocks noGrp="1"/>
          </p:cNvSpPr>
          <p:nvPr>
            <p:ph idx="1"/>
          </p:nvPr>
        </p:nvSpPr>
        <p:spPr>
          <a:xfrm>
            <a:off x="4810259" y="649480"/>
            <a:ext cx="6555347" cy="5546047"/>
          </a:xfrm>
        </p:spPr>
        <p:txBody>
          <a:bodyPr anchor="ctr">
            <a:normAutofit/>
          </a:bodyPr>
          <a:lstStyle/>
          <a:p>
            <a:pPr>
              <a:lnSpc>
                <a:spcPct val="100000"/>
              </a:lnSpc>
            </a:pPr>
            <a:r>
              <a:rPr lang="en-US" sz="2400" dirty="0">
                <a:latin typeface="Neue Haas Grotesk Text Pro" panose="020B0504020202020204" pitchFamily="34" charset="0"/>
              </a:rPr>
              <a:t>Overview of Standards 2, 3, &amp; 4</a:t>
            </a:r>
          </a:p>
          <a:p>
            <a:pPr lvl="1">
              <a:lnSpc>
                <a:spcPct val="100000"/>
              </a:lnSpc>
            </a:pPr>
            <a:r>
              <a:rPr lang="en-US" sz="2000" dirty="0">
                <a:latin typeface="Neue Haas Grotesk Text Pro" panose="020B0504020202020204" pitchFamily="34" charset="0"/>
              </a:rPr>
              <a:t>Discuss how programs are managed, by whom, and with what kind of autonomy</a:t>
            </a:r>
          </a:p>
          <a:p>
            <a:pPr lvl="1">
              <a:lnSpc>
                <a:spcPct val="100000"/>
              </a:lnSpc>
            </a:pPr>
            <a:r>
              <a:rPr lang="en-US" sz="2000" dirty="0">
                <a:latin typeface="Neue Haas Grotesk Text Pro" panose="020B0504020202020204" pitchFamily="34" charset="0"/>
              </a:rPr>
              <a:t>Define program delivery characteristics (modalities) and discuss the importance of identifying any differences in curriculum, expectations regarding the degree, governance structure, or student population served</a:t>
            </a:r>
          </a:p>
          <a:p>
            <a:pPr lvl="1">
              <a:lnSpc>
                <a:spcPct val="100000"/>
              </a:lnSpc>
            </a:pPr>
            <a:r>
              <a:rPr lang="en-US" sz="2000" dirty="0">
                <a:latin typeface="Neue Haas Grotesk Text Pro" panose="020B0504020202020204" pitchFamily="34" charset="0"/>
              </a:rPr>
              <a:t>Review expectations regarding faculty qualifications and ongoing professional development</a:t>
            </a:r>
          </a:p>
          <a:p>
            <a:pPr lvl="1">
              <a:lnSpc>
                <a:spcPct val="100000"/>
              </a:lnSpc>
            </a:pPr>
            <a:r>
              <a:rPr lang="en-US" sz="2000" dirty="0">
                <a:latin typeface="Neue Haas Grotesk Text Pro" panose="020B0504020202020204" pitchFamily="34" charset="0"/>
              </a:rPr>
              <a:t>Discuss ways programs can assure students are exposed to diverse views and backgrounds</a:t>
            </a:r>
          </a:p>
          <a:p>
            <a:pPr lvl="1">
              <a:lnSpc>
                <a:spcPct val="100000"/>
              </a:lnSpc>
            </a:pPr>
            <a:r>
              <a:rPr lang="en-US" sz="2000" dirty="0">
                <a:latin typeface="Neue Haas Grotesk Text Pro" panose="020B0504020202020204" pitchFamily="34" charset="0"/>
              </a:rPr>
              <a:t>Explain requirements related to recruiting, serving, supporting, and retaining students</a:t>
            </a:r>
          </a:p>
          <a:p>
            <a:pPr lvl="1"/>
            <a:endParaRPr lang="en-US" sz="2000" dirty="0">
              <a:latin typeface="Neue Haas Grotesk Text Pro" panose="020B0504020202020204" pitchFamily="34" charset="0"/>
            </a:endParaRPr>
          </a:p>
        </p:txBody>
      </p:sp>
    </p:spTree>
    <p:extLst>
      <p:ext uri="{BB962C8B-B14F-4D97-AF65-F5344CB8AC3E}">
        <p14:creationId xmlns:p14="http://schemas.microsoft.com/office/powerpoint/2010/main" val="3024041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B3B36D4-1DF9-00F1-5C4F-5F145FC10C7D}"/>
              </a:ext>
            </a:extLst>
          </p:cNvPr>
          <p:cNvSpPr>
            <a:spLocks noGrp="1"/>
          </p:cNvSpPr>
          <p:nvPr>
            <p:ph type="title"/>
          </p:nvPr>
        </p:nvSpPr>
        <p:spPr>
          <a:xfrm>
            <a:off x="1285241" y="1008993"/>
            <a:ext cx="9519726" cy="3542045"/>
          </a:xfrm>
        </p:spPr>
        <p:txBody>
          <a:bodyPr vert="horz" lIns="91440" tIns="45720" rIns="91440" bIns="45720" rtlCol="0" anchor="b">
            <a:normAutofit fontScale="90000"/>
          </a:bodyPr>
          <a:lstStyle/>
          <a:p>
            <a:r>
              <a:rPr lang="en-US" sz="8100" kern="1200" dirty="0">
                <a:solidFill>
                  <a:schemeClr val="tx1"/>
                </a:solidFill>
                <a:latin typeface="Neue Haas Grotesk Text Pro" panose="020B0504020202020204" pitchFamily="34" charset="0"/>
              </a:rPr>
              <a:t>Standard 2: Matching Governance with Mission</a:t>
            </a:r>
          </a:p>
        </p:txBody>
      </p:sp>
      <p:sp>
        <p:nvSpPr>
          <p:cNvPr id="5" name="Text Placeholder 4">
            <a:extLst>
              <a:ext uri="{FF2B5EF4-FFF2-40B4-BE49-F238E27FC236}">
                <a16:creationId xmlns:a16="http://schemas.microsoft.com/office/drawing/2014/main" id="{E340FDFF-13AA-F40E-AC26-12F2F4B2D786}"/>
              </a:ext>
            </a:extLst>
          </p:cNvPr>
          <p:cNvSpPr>
            <a:spLocks noGrp="1"/>
          </p:cNvSpPr>
          <p:nvPr>
            <p:ph type="body" idx="1"/>
          </p:nvPr>
        </p:nvSpPr>
        <p:spPr>
          <a:xfrm>
            <a:off x="1285241" y="4582814"/>
            <a:ext cx="7132335" cy="1312657"/>
          </a:xfrm>
        </p:spPr>
        <p:txBody>
          <a:bodyPr vert="horz" lIns="91440" tIns="45720" rIns="91440" bIns="45720" rtlCol="0" anchor="t">
            <a:normAutofit/>
          </a:bodyPr>
          <a:lstStyle/>
          <a:p>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1843885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83740-4303-9321-FD45-B0A5975C8F06}"/>
              </a:ext>
            </a:extLst>
          </p:cNvPr>
          <p:cNvSpPr>
            <a:spLocks noGrp="1"/>
          </p:cNvSpPr>
          <p:nvPr>
            <p:ph type="title"/>
          </p:nvPr>
        </p:nvSpPr>
        <p:spPr/>
        <p:txBody>
          <a:bodyPr/>
          <a:lstStyle/>
          <a:p>
            <a:r>
              <a:rPr lang="en-US" b="1" dirty="0">
                <a:latin typeface="Neue Haas Grotesk Text Pro" panose="020B0504020202020204" pitchFamily="34" charset="0"/>
              </a:rPr>
              <a:t>Rationale &amp; Assumptions</a:t>
            </a:r>
          </a:p>
        </p:txBody>
      </p:sp>
      <p:graphicFrame>
        <p:nvGraphicFramePr>
          <p:cNvPr id="7" name="Content Placeholder 4">
            <a:extLst>
              <a:ext uri="{FF2B5EF4-FFF2-40B4-BE49-F238E27FC236}">
                <a16:creationId xmlns:a16="http://schemas.microsoft.com/office/drawing/2014/main" id="{D0903142-6A68-8EA7-DC89-BE4A52D52268}"/>
              </a:ext>
            </a:extLst>
          </p:cNvPr>
          <p:cNvGraphicFramePr>
            <a:graphicFrameLocks noGrp="1"/>
          </p:cNvGraphicFramePr>
          <p:nvPr>
            <p:ph idx="1"/>
            <p:extLst>
              <p:ext uri="{D42A27DB-BD31-4B8C-83A1-F6EECF244321}">
                <p14:modId xmlns:p14="http://schemas.microsoft.com/office/powerpoint/2010/main" val="5407503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9691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BD8E1A-EC16-D8B1-A3CE-DCAD8355FF5B}"/>
              </a:ext>
            </a:extLst>
          </p:cNvPr>
          <p:cNvSpPr>
            <a:spLocks noGrp="1"/>
          </p:cNvSpPr>
          <p:nvPr>
            <p:ph type="title"/>
          </p:nvPr>
        </p:nvSpPr>
        <p:spPr>
          <a:xfrm>
            <a:off x="838200" y="557188"/>
            <a:ext cx="10515600" cy="1133499"/>
          </a:xfrm>
        </p:spPr>
        <p:txBody>
          <a:bodyPr>
            <a:normAutofit fontScale="90000"/>
          </a:bodyPr>
          <a:lstStyle/>
          <a:p>
            <a:pPr algn="ctr"/>
            <a:r>
              <a:rPr lang="en-US" sz="5200" b="1" dirty="0">
                <a:latin typeface="Neue Haas Grotesk Text Pro" panose="020B0504020202020204" pitchFamily="34" charset="0"/>
              </a:rPr>
              <a:t>Matching Governance with Mission</a:t>
            </a:r>
          </a:p>
        </p:txBody>
      </p:sp>
      <p:graphicFrame>
        <p:nvGraphicFramePr>
          <p:cNvPr id="5" name="Content Placeholder 2">
            <a:extLst>
              <a:ext uri="{FF2B5EF4-FFF2-40B4-BE49-F238E27FC236}">
                <a16:creationId xmlns:a16="http://schemas.microsoft.com/office/drawing/2014/main" id="{8FE6675D-6D05-0BA1-B0EE-D5A3955803BF}"/>
              </a:ext>
            </a:extLst>
          </p:cNvPr>
          <p:cNvGraphicFramePr>
            <a:graphicFrameLocks noGrp="1"/>
          </p:cNvGraphicFramePr>
          <p:nvPr>
            <p:ph idx="1"/>
            <p:extLst>
              <p:ext uri="{D42A27DB-BD31-4B8C-83A1-F6EECF244321}">
                <p14:modId xmlns:p14="http://schemas.microsoft.com/office/powerpoint/2010/main" val="78449558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7367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2137142"/>
            <a:ext cx="4675363" cy="3236981"/>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32707" cap="flat">
            <a:noFill/>
            <a:prstDash val="solid"/>
            <a:miter/>
          </a:ln>
        </p:spPr>
        <p:txBody>
          <a:bodyPr wrap="square" rtlCol="0" anchor="ctr">
            <a:noAutofit/>
          </a:bodyPr>
          <a:lstStyle/>
          <a:p>
            <a:pPr algn="ctr"/>
            <a:endParaRPr lang="en-US" dirty="0">
              <a:solidFill>
                <a:schemeClr val="bg1"/>
              </a:solidFill>
            </a:endParaRPr>
          </a:p>
        </p:txBody>
      </p:sp>
      <p:sp>
        <p:nvSpPr>
          <p:cNvPr id="2" name="Title 1">
            <a:extLst>
              <a:ext uri="{FF2B5EF4-FFF2-40B4-BE49-F238E27FC236}">
                <a16:creationId xmlns:a16="http://schemas.microsoft.com/office/drawing/2014/main" id="{846C2D35-6D10-4D31-DED2-763FB8E50AE1}"/>
              </a:ext>
            </a:extLst>
          </p:cNvPr>
          <p:cNvSpPr>
            <a:spLocks noGrp="1"/>
          </p:cNvSpPr>
          <p:nvPr>
            <p:ph type="title"/>
          </p:nvPr>
        </p:nvSpPr>
        <p:spPr>
          <a:xfrm>
            <a:off x="767938" y="1594884"/>
            <a:ext cx="4110046" cy="3978016"/>
          </a:xfrm>
        </p:spPr>
        <p:txBody>
          <a:bodyPr>
            <a:normAutofit/>
          </a:bodyPr>
          <a:lstStyle/>
          <a:p>
            <a:r>
              <a:rPr lang="en-US" sz="4000" b="1" dirty="0">
                <a:solidFill>
                  <a:schemeClr val="bg1"/>
                </a:solidFill>
                <a:latin typeface="Neue Haas Grotesk Text Pro" panose="020B0504020202020204" pitchFamily="34" charset="0"/>
              </a:rPr>
              <a:t>Standard 2.1 Administrative Capacity</a:t>
            </a:r>
          </a:p>
        </p:txBody>
      </p:sp>
      <p:graphicFrame>
        <p:nvGraphicFramePr>
          <p:cNvPr id="5" name="Content Placeholder 2">
            <a:extLst>
              <a:ext uri="{FF2B5EF4-FFF2-40B4-BE49-F238E27FC236}">
                <a16:creationId xmlns:a16="http://schemas.microsoft.com/office/drawing/2014/main" id="{54C6EE0C-EF87-CEB6-D96B-1AC6B3005F80}"/>
              </a:ext>
            </a:extLst>
          </p:cNvPr>
          <p:cNvGraphicFramePr>
            <a:graphicFrameLocks noGrp="1"/>
          </p:cNvGraphicFramePr>
          <p:nvPr>
            <p:ph idx="1"/>
            <p:extLst>
              <p:ext uri="{D42A27DB-BD31-4B8C-83A1-F6EECF244321}">
                <p14:modId xmlns:p14="http://schemas.microsoft.com/office/powerpoint/2010/main" val="2045990914"/>
              </p:ext>
            </p:extLst>
          </p:nvPr>
        </p:nvGraphicFramePr>
        <p:xfrm>
          <a:off x="4702547" y="609600"/>
          <a:ext cx="6651253" cy="556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9201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936686-7C9A-8663-10FE-90561E2636D2}"/>
              </a:ext>
            </a:extLst>
          </p:cNvPr>
          <p:cNvSpPr>
            <a:spLocks noGrp="1"/>
          </p:cNvSpPr>
          <p:nvPr>
            <p:ph type="title"/>
          </p:nvPr>
        </p:nvSpPr>
        <p:spPr>
          <a:xfrm>
            <a:off x="761803" y="350196"/>
            <a:ext cx="4646904" cy="1624520"/>
          </a:xfrm>
        </p:spPr>
        <p:txBody>
          <a:bodyPr anchor="ctr">
            <a:normAutofit fontScale="90000"/>
          </a:bodyPr>
          <a:lstStyle/>
          <a:p>
            <a:r>
              <a:rPr lang="en-US" sz="4000" b="1" dirty="0">
                <a:latin typeface="Neue Haas Grotesk Text Pro" panose="020B0504020202020204" pitchFamily="34" charset="0"/>
              </a:rPr>
              <a:t>Standard 2.2 </a:t>
            </a:r>
            <a:br>
              <a:rPr lang="en-US" sz="4000" b="1" dirty="0">
                <a:latin typeface="Neue Haas Grotesk Text Pro" panose="020B0504020202020204" pitchFamily="34" charset="0"/>
              </a:rPr>
            </a:br>
            <a:r>
              <a:rPr lang="en-US" sz="4000" b="1" dirty="0">
                <a:latin typeface="Neue Haas Grotesk Text Pro" panose="020B0504020202020204" pitchFamily="34" charset="0"/>
              </a:rPr>
              <a:t>Faculty Governance</a:t>
            </a:r>
          </a:p>
        </p:txBody>
      </p:sp>
      <p:sp>
        <p:nvSpPr>
          <p:cNvPr id="3" name="Content Placeholder 2">
            <a:extLst>
              <a:ext uri="{FF2B5EF4-FFF2-40B4-BE49-F238E27FC236}">
                <a16:creationId xmlns:a16="http://schemas.microsoft.com/office/drawing/2014/main" id="{3491D5EA-DBCF-FB49-6800-3BD1A701F38A}"/>
              </a:ext>
            </a:extLst>
          </p:cNvPr>
          <p:cNvSpPr>
            <a:spLocks noGrp="1"/>
          </p:cNvSpPr>
          <p:nvPr>
            <p:ph idx="1"/>
          </p:nvPr>
        </p:nvSpPr>
        <p:spPr>
          <a:xfrm>
            <a:off x="611372" y="2324912"/>
            <a:ext cx="4981354" cy="4304488"/>
          </a:xfrm>
        </p:spPr>
        <p:txBody>
          <a:bodyPr anchor="ctr">
            <a:normAutofit fontScale="85000" lnSpcReduction="10000"/>
          </a:bodyPr>
          <a:lstStyle/>
          <a:p>
            <a:pPr>
              <a:lnSpc>
                <a:spcPct val="110000"/>
              </a:lnSpc>
            </a:pPr>
            <a:r>
              <a:rPr lang="en-US" dirty="0">
                <a:latin typeface="Neue Haas Grotesk Text Pro" panose="020B0504020202020204" pitchFamily="34" charset="0"/>
              </a:rPr>
              <a:t>Identify nucleus (2.2.1a) and instructional faculty (2.2.1b)</a:t>
            </a:r>
          </a:p>
          <a:p>
            <a:pPr lvl="1">
              <a:lnSpc>
                <a:spcPct val="110000"/>
              </a:lnSpc>
            </a:pPr>
            <a:r>
              <a:rPr lang="en-US" sz="2000" dirty="0">
                <a:latin typeface="Neue Haas Grotesk Text Pro" panose="020B0504020202020204" pitchFamily="34" charset="0"/>
              </a:rPr>
              <a:t>There must be at least five (5) nucleus faculty members</a:t>
            </a:r>
          </a:p>
          <a:p>
            <a:pPr>
              <a:lnSpc>
                <a:spcPct val="110000"/>
              </a:lnSpc>
            </a:pPr>
            <a:r>
              <a:rPr lang="en-US" dirty="0">
                <a:latin typeface="Neue Haas Grotesk Text Pro" panose="020B0504020202020204" pitchFamily="34" charset="0"/>
              </a:rPr>
              <a:t>Define “substantial determining influence” (2.2.2a) and explain how both, the faculty (2.2.2b) and program director (2.2.2c) are involved in involved in program governance and implementation</a:t>
            </a:r>
          </a:p>
        </p:txBody>
      </p:sp>
      <p:pic>
        <p:nvPicPr>
          <p:cNvPr id="5" name="Picture 4" descr="Neat empty education desk">
            <a:extLst>
              <a:ext uri="{FF2B5EF4-FFF2-40B4-BE49-F238E27FC236}">
                <a16:creationId xmlns:a16="http://schemas.microsoft.com/office/drawing/2014/main" id="{820C6C7C-B9D4-78BC-54C4-45F0443852CB}"/>
              </a:ext>
            </a:extLst>
          </p:cNvPr>
          <p:cNvPicPr>
            <a:picLocks noChangeAspect="1"/>
          </p:cNvPicPr>
          <p:nvPr/>
        </p:nvPicPr>
        <p:blipFill rotWithShape="1">
          <a:blip r:embed="rId2"/>
          <a:srcRect l="22727" r="17873" b="-2"/>
          <a:stretch/>
        </p:blipFill>
        <p:spPr>
          <a:xfrm>
            <a:off x="6096000" y="1"/>
            <a:ext cx="6102825" cy="6858000"/>
          </a:xfrm>
          <a:prstGeom prst="rect">
            <a:avLst/>
          </a:prstGeom>
        </p:spPr>
      </p:pic>
    </p:spTree>
    <p:extLst>
      <p:ext uri="{BB962C8B-B14F-4D97-AF65-F5344CB8AC3E}">
        <p14:creationId xmlns:p14="http://schemas.microsoft.com/office/powerpoint/2010/main" val="3583733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B4B2C-7E2E-D107-1DF8-8813D0A9003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F63DD-9DCE-3505-A215-E76A3CFCA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C4052DA5-E915-E3DE-7E5F-2D2BC923AE2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B9103A-2B2A-EEF5-858A-D6711948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92858B7-2F68-6C2A-BE47-9A6E7A1095C7}"/>
              </a:ext>
            </a:extLst>
          </p:cNvPr>
          <p:cNvSpPr>
            <a:spLocks noGrp="1"/>
          </p:cNvSpPr>
          <p:nvPr>
            <p:ph type="title"/>
          </p:nvPr>
        </p:nvSpPr>
        <p:spPr>
          <a:xfrm>
            <a:off x="1263975" y="1487458"/>
            <a:ext cx="9519726" cy="3542045"/>
          </a:xfrm>
        </p:spPr>
        <p:txBody>
          <a:bodyPr vert="horz" lIns="91440" tIns="45720" rIns="91440" bIns="45720" rtlCol="0" anchor="b">
            <a:normAutofit fontScale="90000"/>
          </a:bodyPr>
          <a:lstStyle/>
          <a:p>
            <a:r>
              <a:rPr lang="en-US" sz="8100" kern="1200" dirty="0">
                <a:solidFill>
                  <a:schemeClr val="tx1"/>
                </a:solidFill>
                <a:latin typeface="Neue Haas Grotesk Text Pro" panose="020B0504020202020204" pitchFamily="34" charset="0"/>
              </a:rPr>
              <a:t>Standard 3: Matching Operations with the Mission, Faculty Performance</a:t>
            </a:r>
          </a:p>
        </p:txBody>
      </p:sp>
    </p:spTree>
    <p:extLst>
      <p:ext uri="{BB962C8B-B14F-4D97-AF65-F5344CB8AC3E}">
        <p14:creationId xmlns:p14="http://schemas.microsoft.com/office/powerpoint/2010/main" val="3164437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BFAEE07-4BE0-236C-85CD-D95D62B30706}"/>
              </a:ext>
            </a:extLst>
          </p:cNvPr>
          <p:cNvSpPr>
            <a:spLocks noGrp="1"/>
          </p:cNvSpPr>
          <p:nvPr>
            <p:ph type="title"/>
          </p:nvPr>
        </p:nvSpPr>
        <p:spPr>
          <a:xfrm>
            <a:off x="297711" y="673770"/>
            <a:ext cx="3987209" cy="2027227"/>
          </a:xfrm>
        </p:spPr>
        <p:txBody>
          <a:bodyPr anchor="t">
            <a:normAutofit/>
          </a:bodyPr>
          <a:lstStyle/>
          <a:p>
            <a:r>
              <a:rPr lang="en-US" sz="4600" b="1" dirty="0">
                <a:solidFill>
                  <a:srgbClr val="FFFFFF"/>
                </a:solidFill>
                <a:latin typeface="Neue Haas Grotesk Text Pro" panose="020B0504020202020204" pitchFamily="34" charset="0"/>
              </a:rPr>
              <a:t>Rationale &amp; Assumptions</a:t>
            </a:r>
          </a:p>
        </p:txBody>
      </p:sp>
      <p:graphicFrame>
        <p:nvGraphicFramePr>
          <p:cNvPr id="5" name="Content Placeholder 2">
            <a:extLst>
              <a:ext uri="{FF2B5EF4-FFF2-40B4-BE49-F238E27FC236}">
                <a16:creationId xmlns:a16="http://schemas.microsoft.com/office/drawing/2014/main" id="{9EE59E7C-BD56-1309-BA69-7CF01576A11C}"/>
              </a:ext>
            </a:extLst>
          </p:cNvPr>
          <p:cNvGraphicFramePr>
            <a:graphicFrameLocks noGrp="1"/>
          </p:cNvGraphicFramePr>
          <p:nvPr>
            <p:ph idx="1"/>
            <p:extLst>
              <p:ext uri="{D42A27DB-BD31-4B8C-83A1-F6EECF244321}">
                <p14:modId xmlns:p14="http://schemas.microsoft.com/office/powerpoint/2010/main" val="1973334442"/>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3982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47CB62-D0A3-0417-0CD4-3762CB503B9E}"/>
              </a:ext>
            </a:extLst>
          </p:cNvPr>
          <p:cNvSpPr>
            <a:spLocks noGrp="1"/>
          </p:cNvSpPr>
          <p:nvPr>
            <p:ph type="title"/>
          </p:nvPr>
        </p:nvSpPr>
        <p:spPr>
          <a:xfrm>
            <a:off x="586478" y="1683756"/>
            <a:ext cx="3115265" cy="2396359"/>
          </a:xfrm>
        </p:spPr>
        <p:txBody>
          <a:bodyPr anchor="b">
            <a:normAutofit fontScale="90000"/>
          </a:bodyPr>
          <a:lstStyle/>
          <a:p>
            <a:pPr algn="r">
              <a:lnSpc>
                <a:spcPct val="100000"/>
              </a:lnSpc>
            </a:pPr>
            <a:r>
              <a:rPr lang="en-US" sz="3100" b="1" dirty="0">
                <a:solidFill>
                  <a:srgbClr val="FFFFFF"/>
                </a:solidFill>
                <a:latin typeface="Neue Haas Grotesk Text Pro" panose="020B0504020202020204" pitchFamily="34" charset="0"/>
              </a:rPr>
              <a:t>Standard 3:</a:t>
            </a:r>
            <a:br>
              <a:rPr lang="en-US" sz="3100" b="1" dirty="0">
                <a:solidFill>
                  <a:srgbClr val="FFFFFF"/>
                </a:solidFill>
                <a:latin typeface="Neue Haas Grotesk Text Pro" panose="020B0504020202020204" pitchFamily="34" charset="0"/>
              </a:rPr>
            </a:br>
            <a:r>
              <a:rPr lang="en-US" sz="3100" b="1" dirty="0">
                <a:solidFill>
                  <a:srgbClr val="FFFFFF"/>
                </a:solidFill>
                <a:latin typeface="Neue Haas Grotesk Text Pro" panose="020B0504020202020204" pitchFamily="34" charset="0"/>
              </a:rPr>
              <a:t>Matching Operations with Mission: Faculty Performance</a:t>
            </a:r>
          </a:p>
        </p:txBody>
      </p:sp>
      <p:graphicFrame>
        <p:nvGraphicFramePr>
          <p:cNvPr id="5" name="Content Placeholder 2">
            <a:extLst>
              <a:ext uri="{FF2B5EF4-FFF2-40B4-BE49-F238E27FC236}">
                <a16:creationId xmlns:a16="http://schemas.microsoft.com/office/drawing/2014/main" id="{EE81AB10-07F5-22DA-7004-9AEB2E3EF083}"/>
              </a:ext>
            </a:extLst>
          </p:cNvPr>
          <p:cNvGraphicFramePr>
            <a:graphicFrameLocks noGrp="1"/>
          </p:cNvGraphicFramePr>
          <p:nvPr>
            <p:ph idx="1"/>
            <p:extLst>
              <p:ext uri="{D42A27DB-BD31-4B8C-83A1-F6EECF244321}">
                <p14:modId xmlns:p14="http://schemas.microsoft.com/office/powerpoint/2010/main" val="79759793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0775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E83425-E89C-64EE-CF0D-72393D13AD53}"/>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latin typeface="Neue Haas Grotesk Text Pro" panose="020B0504020202020204" pitchFamily="34" charset="0"/>
              </a:rPr>
              <a:t>Standard 3.1 Faculty Qualifications</a:t>
            </a:r>
          </a:p>
        </p:txBody>
      </p:sp>
      <p:graphicFrame>
        <p:nvGraphicFramePr>
          <p:cNvPr id="13" name="Content Placeholder 2">
            <a:extLst>
              <a:ext uri="{FF2B5EF4-FFF2-40B4-BE49-F238E27FC236}">
                <a16:creationId xmlns:a16="http://schemas.microsoft.com/office/drawing/2014/main" id="{BA4D5B0B-81F8-CEF0-7F64-6C5452FED0AF}"/>
              </a:ext>
            </a:extLst>
          </p:cNvPr>
          <p:cNvGraphicFramePr>
            <a:graphicFrameLocks noGrp="1"/>
          </p:cNvGraphicFramePr>
          <p:nvPr>
            <p:ph idx="1"/>
            <p:extLst>
              <p:ext uri="{D42A27DB-BD31-4B8C-83A1-F6EECF244321}">
                <p14:modId xmlns:p14="http://schemas.microsoft.com/office/powerpoint/2010/main" val="315354603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205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0E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A86F23-D7D6-E9E0-E57E-D2130DA49618}"/>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Neue Haas Grotesk Text Pro" panose="020B0504020202020204" pitchFamily="34" charset="0"/>
              </a:rPr>
              <a:t>Post-Site Visit Process &amp; Actions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DECD5B-F32C-8D41-76FD-34CC81A41E66}"/>
              </a:ext>
            </a:extLst>
          </p:cNvPr>
          <p:cNvSpPr>
            <a:spLocks noGrp="1"/>
          </p:cNvSpPr>
          <p:nvPr>
            <p:ph idx="1"/>
          </p:nvPr>
        </p:nvSpPr>
        <p:spPr>
          <a:xfrm>
            <a:off x="4447308" y="591344"/>
            <a:ext cx="6906491" cy="5585619"/>
          </a:xfrm>
        </p:spPr>
        <p:txBody>
          <a:bodyPr anchor="ctr">
            <a:normAutofit fontScale="85000" lnSpcReduction="20000"/>
          </a:bodyPr>
          <a:lstStyle/>
          <a:p>
            <a:pPr>
              <a:lnSpc>
                <a:spcPct val="120000"/>
              </a:lnSpc>
            </a:pPr>
            <a:r>
              <a:rPr lang="en-US" dirty="0">
                <a:latin typeface="Neue Haas Grotesk Text Pro" panose="020B0504020202020204" pitchFamily="34" charset="0"/>
              </a:rPr>
              <a:t>SVT Chair compiles report within one (1) month of the site visit and submits draft through CIVICORE</a:t>
            </a:r>
          </a:p>
          <a:p>
            <a:pPr>
              <a:lnSpc>
                <a:spcPct val="120000"/>
              </a:lnSpc>
            </a:pPr>
            <a:r>
              <a:rPr lang="en-US" dirty="0">
                <a:latin typeface="Neue Haas Grotesk Text Pro" panose="020B0504020202020204" pitchFamily="34" charset="0"/>
              </a:rPr>
              <a:t>Program has an opportunity to review for factual errors</a:t>
            </a:r>
          </a:p>
          <a:p>
            <a:pPr>
              <a:lnSpc>
                <a:spcPct val="120000"/>
              </a:lnSpc>
            </a:pPr>
            <a:r>
              <a:rPr lang="en-US" dirty="0">
                <a:latin typeface="Neue Haas Grotesk Text Pro" panose="020B0504020202020204" pitchFamily="34" charset="0"/>
              </a:rPr>
              <a:t>SVT Chair finalizes the report and “locks for review” through the CIVICORE site</a:t>
            </a:r>
          </a:p>
          <a:p>
            <a:pPr>
              <a:lnSpc>
                <a:spcPct val="120000"/>
              </a:lnSpc>
            </a:pPr>
            <a:r>
              <a:rPr lang="en-US" dirty="0">
                <a:latin typeface="Neue Haas Grotesk Text Pro" panose="020B0504020202020204" pitchFamily="34" charset="0"/>
              </a:rPr>
              <a:t>Program may engage with their COPRA Liaison and/or submit a final written response (by May) that:</a:t>
            </a:r>
          </a:p>
          <a:p>
            <a:pPr lvl="1">
              <a:lnSpc>
                <a:spcPct val="120000"/>
              </a:lnSpc>
            </a:pPr>
            <a:r>
              <a:rPr lang="en-US" dirty="0">
                <a:latin typeface="Neue Haas Grotesk Text Pro" panose="020B0504020202020204" pitchFamily="34" charset="0"/>
              </a:rPr>
              <a:t>Clarifies or contextualizes SVT findings</a:t>
            </a:r>
          </a:p>
          <a:p>
            <a:pPr lvl="1">
              <a:lnSpc>
                <a:spcPct val="120000"/>
              </a:lnSpc>
            </a:pPr>
            <a:r>
              <a:rPr lang="en-US" dirty="0">
                <a:latin typeface="Neue Haas Grotesk Text Pro" panose="020B0504020202020204" pitchFamily="34" charset="0"/>
              </a:rPr>
              <a:t>Provides new or updated data</a:t>
            </a:r>
          </a:p>
          <a:p>
            <a:pPr lvl="1">
              <a:lnSpc>
                <a:spcPct val="120000"/>
              </a:lnSpc>
            </a:pPr>
            <a:r>
              <a:rPr lang="en-US" dirty="0">
                <a:latin typeface="Neue Haas Grotesk Text Pro" panose="020B0504020202020204" pitchFamily="34" charset="0"/>
              </a:rPr>
              <a:t>Reports on progress</a:t>
            </a:r>
          </a:p>
          <a:p>
            <a:endParaRPr lang="en-US" dirty="0">
              <a:latin typeface="Neue Haas Grotesk Text Pro" panose="020B0504020202020204" pitchFamily="34" charset="0"/>
            </a:endParaRPr>
          </a:p>
        </p:txBody>
      </p:sp>
    </p:spTree>
    <p:extLst>
      <p:ext uri="{BB962C8B-B14F-4D97-AF65-F5344CB8AC3E}">
        <p14:creationId xmlns:p14="http://schemas.microsoft.com/office/powerpoint/2010/main" val="1393243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064F5E-B5DF-98DF-29EE-0943DC43F830}"/>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latin typeface="Neue Haas Grotesk Text Pro" panose="020B0504020202020204" pitchFamily="34" charset="0"/>
              </a:rPr>
              <a:t>Standard 3.2 Faculty Diversity</a:t>
            </a:r>
          </a:p>
        </p:txBody>
      </p:sp>
      <p:graphicFrame>
        <p:nvGraphicFramePr>
          <p:cNvPr id="5" name="Content Placeholder 2">
            <a:extLst>
              <a:ext uri="{FF2B5EF4-FFF2-40B4-BE49-F238E27FC236}">
                <a16:creationId xmlns:a16="http://schemas.microsoft.com/office/drawing/2014/main" id="{2CB2AB23-A651-53A6-E9CC-25AC4001D0FF}"/>
              </a:ext>
            </a:extLst>
          </p:cNvPr>
          <p:cNvGraphicFramePr>
            <a:graphicFrameLocks noGrp="1"/>
          </p:cNvGraphicFramePr>
          <p:nvPr>
            <p:ph idx="1"/>
            <p:extLst>
              <p:ext uri="{D42A27DB-BD31-4B8C-83A1-F6EECF244321}">
                <p14:modId xmlns:p14="http://schemas.microsoft.com/office/powerpoint/2010/main" val="241310673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56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B2DB22-2331-3EA5-7B2E-45ADBE0A12D9}"/>
              </a:ext>
            </a:extLst>
          </p:cNvPr>
          <p:cNvSpPr>
            <a:spLocks noGrp="1"/>
          </p:cNvSpPr>
          <p:nvPr>
            <p:ph type="title"/>
          </p:nvPr>
        </p:nvSpPr>
        <p:spPr>
          <a:xfrm>
            <a:off x="761800" y="762001"/>
            <a:ext cx="5334197" cy="1708242"/>
          </a:xfrm>
        </p:spPr>
        <p:txBody>
          <a:bodyPr anchor="ctr">
            <a:normAutofit fontScale="90000"/>
          </a:bodyPr>
          <a:lstStyle/>
          <a:p>
            <a:r>
              <a:rPr lang="en-US" sz="4000" b="1" dirty="0">
                <a:latin typeface="Neue Haas Grotesk Text Pro" panose="020B0504020202020204" pitchFamily="34" charset="0"/>
              </a:rPr>
              <a:t>Standard 3.3 Research, Scholarship, and Service</a:t>
            </a:r>
          </a:p>
        </p:txBody>
      </p:sp>
      <p:sp>
        <p:nvSpPr>
          <p:cNvPr id="3" name="Content Placeholder 2">
            <a:extLst>
              <a:ext uri="{FF2B5EF4-FFF2-40B4-BE49-F238E27FC236}">
                <a16:creationId xmlns:a16="http://schemas.microsoft.com/office/drawing/2014/main" id="{A1766A70-EF61-65A6-BBB4-FCEB0EB27A3F}"/>
              </a:ext>
            </a:extLst>
          </p:cNvPr>
          <p:cNvSpPr>
            <a:spLocks noGrp="1"/>
          </p:cNvSpPr>
          <p:nvPr>
            <p:ph idx="1"/>
          </p:nvPr>
        </p:nvSpPr>
        <p:spPr>
          <a:xfrm>
            <a:off x="761800" y="2470244"/>
            <a:ext cx="5334197" cy="3769835"/>
          </a:xfrm>
        </p:spPr>
        <p:txBody>
          <a:bodyPr anchor="ctr">
            <a:normAutofit fontScale="92500"/>
          </a:bodyPr>
          <a:lstStyle/>
          <a:p>
            <a:pPr>
              <a:lnSpc>
                <a:spcPct val="110000"/>
              </a:lnSpc>
            </a:pPr>
            <a:r>
              <a:rPr lang="en-US" dirty="0">
                <a:latin typeface="Neue Haas Grotesk Text Pro" panose="020B0504020202020204" pitchFamily="34" charset="0"/>
              </a:rPr>
              <a:t>Provide one “exemplary” activity for five of your nucleus faculty members (3.3.1)</a:t>
            </a:r>
          </a:p>
          <a:p>
            <a:pPr>
              <a:lnSpc>
                <a:spcPct val="100000"/>
              </a:lnSpc>
            </a:pPr>
            <a:r>
              <a:rPr lang="en-US" dirty="0">
                <a:latin typeface="Neue Haas Grotesk Text Pro" panose="020B0504020202020204" pitchFamily="34" charset="0"/>
              </a:rPr>
              <a:t>Provide some overall significant outcomes or impacts on public service related to these “exemplary efforts” (3.3.2)</a:t>
            </a:r>
          </a:p>
        </p:txBody>
      </p:sp>
      <p:pic>
        <p:nvPicPr>
          <p:cNvPr id="5" name="Picture 4" descr="Working space background">
            <a:extLst>
              <a:ext uri="{FF2B5EF4-FFF2-40B4-BE49-F238E27FC236}">
                <a16:creationId xmlns:a16="http://schemas.microsoft.com/office/drawing/2014/main" id="{6DB0CC3E-70BE-4591-9F16-2AE09720DE8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48164"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234215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BF0AF7-1816-589A-ADBC-ADC575B624E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26EBD4-5061-AA7C-ABD8-E495EFE20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F49FC050-01CD-332A-CCEE-6C85FDB9AA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D0D5EA-4E15-4BE8-1899-100A382C0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7BFCE2E-F747-2A9C-3B09-5FF945B4F601}"/>
              </a:ext>
            </a:extLst>
          </p:cNvPr>
          <p:cNvSpPr>
            <a:spLocks noGrp="1"/>
          </p:cNvSpPr>
          <p:nvPr>
            <p:ph type="title"/>
          </p:nvPr>
        </p:nvSpPr>
        <p:spPr>
          <a:xfrm>
            <a:off x="1263975" y="1487458"/>
            <a:ext cx="9519726" cy="3542045"/>
          </a:xfrm>
        </p:spPr>
        <p:txBody>
          <a:bodyPr vert="horz" lIns="91440" tIns="45720" rIns="91440" bIns="45720" rtlCol="0" anchor="b">
            <a:normAutofit fontScale="90000"/>
          </a:bodyPr>
          <a:lstStyle/>
          <a:p>
            <a:r>
              <a:rPr lang="en-US" sz="8100" kern="1200" dirty="0">
                <a:solidFill>
                  <a:schemeClr val="tx1"/>
                </a:solidFill>
                <a:latin typeface="Neue Haas Grotesk Text Pro" panose="020B0504020202020204" pitchFamily="34" charset="0"/>
              </a:rPr>
              <a:t>Standard 4: Matching Operations with the Mission, Serving Students</a:t>
            </a:r>
          </a:p>
        </p:txBody>
      </p:sp>
    </p:spTree>
    <p:extLst>
      <p:ext uri="{BB962C8B-B14F-4D97-AF65-F5344CB8AC3E}">
        <p14:creationId xmlns:p14="http://schemas.microsoft.com/office/powerpoint/2010/main" val="421922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E65B-835A-4990-67C2-173898C1A264}"/>
              </a:ext>
            </a:extLst>
          </p:cNvPr>
          <p:cNvSpPr>
            <a:spLocks noGrp="1"/>
          </p:cNvSpPr>
          <p:nvPr>
            <p:ph type="title"/>
          </p:nvPr>
        </p:nvSpPr>
        <p:spPr>
          <a:xfrm>
            <a:off x="838200" y="604358"/>
            <a:ext cx="10515600" cy="1022424"/>
          </a:xfrm>
        </p:spPr>
        <p:txBody>
          <a:bodyPr>
            <a:normAutofit fontScale="90000"/>
          </a:bodyPr>
          <a:lstStyle/>
          <a:p>
            <a:r>
              <a:rPr lang="en-US" b="1" dirty="0">
                <a:latin typeface="Neue Haas Grotesk Text Pro" panose="020B0504020202020204" pitchFamily="34" charset="0"/>
              </a:rPr>
              <a:t>Rationale &amp; Assumptions</a:t>
            </a:r>
            <a:br>
              <a:rPr lang="en-US" b="1" dirty="0">
                <a:latin typeface="Neue Haas Grotesk Text Pro" panose="020B0504020202020204" pitchFamily="34" charset="0"/>
              </a:rPr>
            </a:br>
            <a:endParaRPr lang="en-US" b="1" dirty="0">
              <a:latin typeface="Neue Haas Grotesk Text Pro" panose="020B0504020202020204" pitchFamily="34" charset="0"/>
            </a:endParaRPr>
          </a:p>
        </p:txBody>
      </p:sp>
      <p:graphicFrame>
        <p:nvGraphicFramePr>
          <p:cNvPr id="5" name="Content Placeholder 2">
            <a:extLst>
              <a:ext uri="{FF2B5EF4-FFF2-40B4-BE49-F238E27FC236}">
                <a16:creationId xmlns:a16="http://schemas.microsoft.com/office/drawing/2014/main" id="{BA01A492-2DA3-DDB6-931B-1EC5E27EBFEE}"/>
              </a:ext>
            </a:extLst>
          </p:cNvPr>
          <p:cNvGraphicFramePr>
            <a:graphicFrameLocks noGrp="1"/>
          </p:cNvGraphicFramePr>
          <p:nvPr>
            <p:ph idx="1"/>
            <p:extLst>
              <p:ext uri="{D42A27DB-BD31-4B8C-83A1-F6EECF244321}">
                <p14:modId xmlns:p14="http://schemas.microsoft.com/office/powerpoint/2010/main" val="3016546895"/>
              </p:ext>
            </p:extLst>
          </p:nvPr>
        </p:nvGraphicFramePr>
        <p:xfrm>
          <a:off x="838199" y="1626782"/>
          <a:ext cx="10575851" cy="4550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0265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40B34C-497F-A9FA-B3D3-06A132A36E8B}"/>
              </a:ext>
            </a:extLst>
          </p:cNvPr>
          <p:cNvSpPr>
            <a:spLocks noGrp="1"/>
          </p:cNvSpPr>
          <p:nvPr>
            <p:ph type="title"/>
          </p:nvPr>
        </p:nvSpPr>
        <p:spPr>
          <a:xfrm>
            <a:off x="838200" y="365125"/>
            <a:ext cx="10515600" cy="1325563"/>
          </a:xfrm>
        </p:spPr>
        <p:txBody>
          <a:bodyPr>
            <a:normAutofit/>
          </a:bodyPr>
          <a:lstStyle/>
          <a:p>
            <a:r>
              <a:rPr lang="en-US" b="1" dirty="0">
                <a:latin typeface="Neue Haas Grotesk Text Pro" panose="020B0504020202020204" pitchFamily="34" charset="0"/>
              </a:rPr>
              <a:t>Standard 4.1 Student Recruitment</a:t>
            </a:r>
          </a:p>
        </p:txBody>
      </p:sp>
      <p:graphicFrame>
        <p:nvGraphicFramePr>
          <p:cNvPr id="5" name="Content Placeholder 2">
            <a:extLst>
              <a:ext uri="{FF2B5EF4-FFF2-40B4-BE49-F238E27FC236}">
                <a16:creationId xmlns:a16="http://schemas.microsoft.com/office/drawing/2014/main" id="{1387E08E-7873-C3A1-AAD8-73C37FBF3C9A}"/>
              </a:ext>
            </a:extLst>
          </p:cNvPr>
          <p:cNvGraphicFramePr>
            <a:graphicFrameLocks noGrp="1"/>
          </p:cNvGraphicFramePr>
          <p:nvPr>
            <p:ph idx="1"/>
            <p:extLst>
              <p:ext uri="{D42A27DB-BD31-4B8C-83A1-F6EECF244321}">
                <p14:modId xmlns:p14="http://schemas.microsoft.com/office/powerpoint/2010/main" val="228142947"/>
              </p:ext>
            </p:extLst>
          </p:nvPr>
        </p:nvGraphicFramePr>
        <p:xfrm>
          <a:off x="838200" y="209867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8016A0E-4B86-C845-3A93-755D2196C442}"/>
              </a:ext>
            </a:extLst>
          </p:cNvPr>
          <p:cNvSpPr txBox="1"/>
          <p:nvPr/>
        </p:nvSpPr>
        <p:spPr>
          <a:xfrm>
            <a:off x="838200" y="1321356"/>
            <a:ext cx="9284304" cy="369332"/>
          </a:xfrm>
          <a:prstGeom prst="rect">
            <a:avLst/>
          </a:prstGeom>
          <a:noFill/>
        </p:spPr>
        <p:txBody>
          <a:bodyPr wrap="square" rtlCol="0">
            <a:spAutoFit/>
          </a:bodyPr>
          <a:lstStyle/>
          <a:p>
            <a:r>
              <a:rPr lang="en-US" i="1" dirty="0">
                <a:latin typeface="Neue Haas Grotesk Text Pro" panose="020B0504020202020204" pitchFamily="34" charset="0"/>
              </a:rPr>
              <a:t>The program will have student recruitment practices appropriate for its mission</a:t>
            </a:r>
          </a:p>
        </p:txBody>
      </p:sp>
    </p:spTree>
    <p:extLst>
      <p:ext uri="{BB962C8B-B14F-4D97-AF65-F5344CB8AC3E}">
        <p14:creationId xmlns:p14="http://schemas.microsoft.com/office/powerpoint/2010/main" val="2653473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7485-C18E-9BBC-8306-4B00E0DAF1BE}"/>
              </a:ext>
            </a:extLst>
          </p:cNvPr>
          <p:cNvSpPr>
            <a:spLocks noGrp="1"/>
          </p:cNvSpPr>
          <p:nvPr>
            <p:ph type="title"/>
          </p:nvPr>
        </p:nvSpPr>
        <p:spPr>
          <a:xfrm>
            <a:off x="7655556" y="326757"/>
            <a:ext cx="4205059" cy="1415270"/>
          </a:xfrm>
        </p:spPr>
        <p:txBody>
          <a:bodyPr anchor="t">
            <a:normAutofit/>
          </a:bodyPr>
          <a:lstStyle/>
          <a:p>
            <a:r>
              <a:rPr lang="en-US" sz="3200" b="1" dirty="0">
                <a:latin typeface="Neue Haas Grotesk Text Pro" panose="020B0504020202020204" pitchFamily="34" charset="0"/>
              </a:rPr>
              <a:t>Standard 4.2 Student Admissions</a:t>
            </a:r>
          </a:p>
        </p:txBody>
      </p:sp>
      <p:pic>
        <p:nvPicPr>
          <p:cNvPr id="5" name="Picture 4" descr="Abstract blurred public library with bookshelves">
            <a:extLst>
              <a:ext uri="{FF2B5EF4-FFF2-40B4-BE49-F238E27FC236}">
                <a16:creationId xmlns:a16="http://schemas.microsoft.com/office/drawing/2014/main" id="{CF89609D-D929-DBAD-43CE-C8AFD0932093}"/>
              </a:ext>
            </a:extLst>
          </p:cNvPr>
          <p:cNvPicPr>
            <a:picLocks noChangeAspect="1"/>
          </p:cNvPicPr>
          <p:nvPr/>
        </p:nvPicPr>
        <p:blipFill rotWithShape="1">
          <a:blip r:embed="rId2"/>
          <a:srcRect l="1977" r="24316" b="-1"/>
          <a:stretch/>
        </p:blipFill>
        <p:spPr>
          <a:xfrm>
            <a:off x="-9885" y="10"/>
            <a:ext cx="6989806" cy="6857990"/>
          </a:xfrm>
          <a:prstGeom prst="rect">
            <a:avLst/>
          </a:prstGeom>
        </p:spPr>
      </p:pic>
      <p:sp>
        <p:nvSpPr>
          <p:cNvPr id="3" name="Content Placeholder 2">
            <a:extLst>
              <a:ext uri="{FF2B5EF4-FFF2-40B4-BE49-F238E27FC236}">
                <a16:creationId xmlns:a16="http://schemas.microsoft.com/office/drawing/2014/main" id="{026EAF99-70D1-62A0-92CA-9F5E458D77D1}"/>
              </a:ext>
            </a:extLst>
          </p:cNvPr>
          <p:cNvSpPr>
            <a:spLocks noGrp="1"/>
          </p:cNvSpPr>
          <p:nvPr>
            <p:ph idx="1"/>
          </p:nvPr>
        </p:nvSpPr>
        <p:spPr>
          <a:xfrm>
            <a:off x="7746407" y="1967687"/>
            <a:ext cx="4023360" cy="4563556"/>
          </a:xfrm>
        </p:spPr>
        <p:txBody>
          <a:bodyPr>
            <a:normAutofit fontScale="85000" lnSpcReduction="10000"/>
          </a:bodyPr>
          <a:lstStyle/>
          <a:p>
            <a:pPr>
              <a:lnSpc>
                <a:spcPct val="110000"/>
              </a:lnSpc>
            </a:pPr>
            <a:r>
              <a:rPr lang="en-US" sz="2000" dirty="0">
                <a:latin typeface="Neue Haas Grotesk Text Pro" panose="020B0504020202020204" pitchFamily="34" charset="0"/>
              </a:rPr>
              <a:t>Describe your admissions policies (4.2.1a), explain any exceptions or alternative pathways (4.2.1b), and share how these policies are mission aligned </a:t>
            </a:r>
          </a:p>
          <a:p>
            <a:pPr>
              <a:lnSpc>
                <a:spcPct val="110000"/>
              </a:lnSpc>
            </a:pPr>
            <a:r>
              <a:rPr lang="en-US" sz="2000" dirty="0">
                <a:latin typeface="Neue Haas Grotesk Text Pro" panose="020B0504020202020204" pitchFamily="34" charset="0"/>
              </a:rPr>
              <a:t>Complete the Admissions Criteria table (4.2.1c)</a:t>
            </a:r>
          </a:p>
          <a:p>
            <a:pPr>
              <a:lnSpc>
                <a:spcPct val="110000"/>
              </a:lnSpc>
            </a:pPr>
            <a:r>
              <a:rPr lang="en-US" sz="2000" dirty="0">
                <a:latin typeface="Neue Haas Grotesk Text Pro" panose="020B0504020202020204" pitchFamily="34" charset="0"/>
              </a:rPr>
              <a:t>Share application, admission, and enrollment data for the Self-Study Year (SSY) (4.2.2a), provides the FTE for enrolled students in the fall semester of the SSY (4.2.2b), and discuss how the pool of admitted and enrolled students reflects the program mission (4.2.2a)</a:t>
            </a:r>
          </a:p>
          <a:p>
            <a:pPr>
              <a:lnSpc>
                <a:spcPct val="110000"/>
              </a:lnSpc>
            </a:pPr>
            <a:endParaRPr lang="en-US" sz="2000" dirty="0">
              <a:latin typeface="Neue Haas Grotesk Text Pro" panose="020B0504020202020204" pitchFamily="34" charset="0"/>
            </a:endParaRPr>
          </a:p>
          <a:p>
            <a:pPr>
              <a:lnSpc>
                <a:spcPct val="110000"/>
              </a:lnSpc>
            </a:pPr>
            <a:endParaRPr lang="en-US" sz="2000" dirty="0">
              <a:latin typeface="Neue Haas Grotesk Text Pro" panose="020B0504020202020204" pitchFamily="34" charset="0"/>
            </a:endParaRPr>
          </a:p>
        </p:txBody>
      </p:sp>
      <p:sp>
        <p:nvSpPr>
          <p:cNvPr id="4" name="TextBox 3">
            <a:extLst>
              <a:ext uri="{FF2B5EF4-FFF2-40B4-BE49-F238E27FC236}">
                <a16:creationId xmlns:a16="http://schemas.microsoft.com/office/drawing/2014/main" id="{BC6A4037-71DE-7B8E-2B7A-832E6B5DF9BB}"/>
              </a:ext>
            </a:extLst>
          </p:cNvPr>
          <p:cNvSpPr txBox="1"/>
          <p:nvPr/>
        </p:nvSpPr>
        <p:spPr>
          <a:xfrm>
            <a:off x="7259815" y="1243493"/>
            <a:ext cx="4996543" cy="646331"/>
          </a:xfrm>
          <a:prstGeom prst="rect">
            <a:avLst/>
          </a:prstGeom>
          <a:noFill/>
        </p:spPr>
        <p:txBody>
          <a:bodyPr wrap="square" rtlCol="0">
            <a:spAutoFit/>
          </a:bodyPr>
          <a:lstStyle/>
          <a:p>
            <a:r>
              <a:rPr lang="en-US" i="1" dirty="0">
                <a:latin typeface="Neue Haas Grotesk Text Pro" panose="020B0504020202020204" pitchFamily="34" charset="0"/>
              </a:rPr>
              <a:t>The program will have and apply well-defined admission criteria appropriate for its mission</a:t>
            </a:r>
          </a:p>
        </p:txBody>
      </p:sp>
    </p:spTree>
    <p:extLst>
      <p:ext uri="{BB962C8B-B14F-4D97-AF65-F5344CB8AC3E}">
        <p14:creationId xmlns:p14="http://schemas.microsoft.com/office/powerpoint/2010/main" val="2061269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048F-5CA0-D7DA-93BE-3A96C3B78850}"/>
              </a:ext>
            </a:extLst>
          </p:cNvPr>
          <p:cNvSpPr>
            <a:spLocks noGrp="1"/>
          </p:cNvSpPr>
          <p:nvPr>
            <p:ph type="title"/>
          </p:nvPr>
        </p:nvSpPr>
        <p:spPr/>
        <p:txBody>
          <a:bodyPr/>
          <a:lstStyle/>
          <a:p>
            <a:r>
              <a:rPr lang="en-US" b="1" dirty="0">
                <a:latin typeface="Neue Haas Grotesk Text Pro" panose="020B0504020202020204" pitchFamily="34" charset="0"/>
              </a:rPr>
              <a:t>A Note About Multiple Modalities</a:t>
            </a:r>
          </a:p>
        </p:txBody>
      </p:sp>
      <p:sp>
        <p:nvSpPr>
          <p:cNvPr id="7" name="Oval 6">
            <a:extLst>
              <a:ext uri="{FF2B5EF4-FFF2-40B4-BE49-F238E27FC236}">
                <a16:creationId xmlns:a16="http://schemas.microsoft.com/office/drawing/2014/main" id="{15DA0369-2024-6030-868C-7E566493B117}"/>
              </a:ext>
            </a:extLst>
          </p:cNvPr>
          <p:cNvSpPr/>
          <p:nvPr/>
        </p:nvSpPr>
        <p:spPr>
          <a:xfrm>
            <a:off x="8285239" y="1986747"/>
            <a:ext cx="1086152" cy="1098249"/>
          </a:xfrm>
          <a:prstGeom prst="ellipse">
            <a:avLst/>
          </a:prstGeom>
          <a:solidFill>
            <a:srgbClr val="609549"/>
          </a:solidFill>
          <a:ln>
            <a:solidFill>
              <a:srgbClr val="609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Neue Haas Grotesk Text Pro" panose="020B0504020202020204" pitchFamily="34" charset="0"/>
              </a:rPr>
              <a:t>3</a:t>
            </a:r>
          </a:p>
        </p:txBody>
      </p:sp>
      <p:sp>
        <p:nvSpPr>
          <p:cNvPr id="8" name="Oval 7">
            <a:extLst>
              <a:ext uri="{FF2B5EF4-FFF2-40B4-BE49-F238E27FC236}">
                <a16:creationId xmlns:a16="http://schemas.microsoft.com/office/drawing/2014/main" id="{DA69F6E6-FC6D-D6DF-BD3A-BB4E3F860D81}"/>
              </a:ext>
            </a:extLst>
          </p:cNvPr>
          <p:cNvSpPr/>
          <p:nvPr/>
        </p:nvSpPr>
        <p:spPr>
          <a:xfrm>
            <a:off x="8994020" y="3813317"/>
            <a:ext cx="1086152" cy="1098249"/>
          </a:xfrm>
          <a:prstGeom prst="ellipse">
            <a:avLst/>
          </a:prstGeom>
          <a:solidFill>
            <a:srgbClr val="3D9072"/>
          </a:solidFill>
          <a:ln>
            <a:solidFill>
              <a:srgbClr val="3D9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Neue Haas Grotesk Text Pro" panose="020B0504020202020204" pitchFamily="34" charset="0"/>
              </a:rPr>
              <a:t>4+</a:t>
            </a:r>
          </a:p>
        </p:txBody>
      </p:sp>
      <p:sp>
        <p:nvSpPr>
          <p:cNvPr id="9" name="Oval 8">
            <a:extLst>
              <a:ext uri="{FF2B5EF4-FFF2-40B4-BE49-F238E27FC236}">
                <a16:creationId xmlns:a16="http://schemas.microsoft.com/office/drawing/2014/main" id="{0E5D510D-AAEB-5FE4-7E67-97CD90D996AD}"/>
              </a:ext>
            </a:extLst>
          </p:cNvPr>
          <p:cNvSpPr/>
          <p:nvPr/>
        </p:nvSpPr>
        <p:spPr>
          <a:xfrm>
            <a:off x="6774542" y="3477780"/>
            <a:ext cx="1086152" cy="1098249"/>
          </a:xfrm>
          <a:prstGeom prst="ellipse">
            <a:avLst/>
          </a:prstGeom>
          <a:solidFill>
            <a:srgbClr val="9F9A3F"/>
          </a:solidFill>
          <a:ln>
            <a:solidFill>
              <a:srgbClr val="9F9A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Neue Haas Grotesk Text Pro" panose="020B0504020202020204" pitchFamily="34" charset="0"/>
              </a:rPr>
              <a:t>2</a:t>
            </a:r>
          </a:p>
        </p:txBody>
      </p:sp>
      <p:sp>
        <p:nvSpPr>
          <p:cNvPr id="10" name="Oval 9">
            <a:extLst>
              <a:ext uri="{FF2B5EF4-FFF2-40B4-BE49-F238E27FC236}">
                <a16:creationId xmlns:a16="http://schemas.microsoft.com/office/drawing/2014/main" id="{EBB7A8F2-4FC2-83A0-A32D-DD40663A7D03}"/>
              </a:ext>
            </a:extLst>
          </p:cNvPr>
          <p:cNvSpPr/>
          <p:nvPr/>
        </p:nvSpPr>
        <p:spPr>
          <a:xfrm>
            <a:off x="6279848" y="1805416"/>
            <a:ext cx="1086152" cy="1098249"/>
          </a:xfrm>
          <a:prstGeom prst="ellipse">
            <a:avLst/>
          </a:prstGeom>
          <a:solidFill>
            <a:srgbClr val="A74B40"/>
          </a:solidFill>
          <a:ln>
            <a:solidFill>
              <a:srgbClr val="A74B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Neue Haas Grotesk Text Pro" panose="020B0504020202020204" pitchFamily="34" charset="0"/>
              </a:rPr>
              <a:t>1</a:t>
            </a:r>
          </a:p>
        </p:txBody>
      </p:sp>
      <p:sp>
        <p:nvSpPr>
          <p:cNvPr id="11" name="TextBox 10">
            <a:extLst>
              <a:ext uri="{FF2B5EF4-FFF2-40B4-BE49-F238E27FC236}">
                <a16:creationId xmlns:a16="http://schemas.microsoft.com/office/drawing/2014/main" id="{D3EDC4F5-D845-27BA-CF23-C8ECB710B72F}"/>
              </a:ext>
            </a:extLst>
          </p:cNvPr>
          <p:cNvSpPr txBox="1"/>
          <p:nvPr/>
        </p:nvSpPr>
        <p:spPr>
          <a:xfrm>
            <a:off x="1838476" y="5518648"/>
            <a:ext cx="8515047" cy="830997"/>
          </a:xfrm>
          <a:prstGeom prst="rect">
            <a:avLst/>
          </a:prstGeom>
          <a:noFill/>
        </p:spPr>
        <p:txBody>
          <a:bodyPr wrap="square" rtlCol="0">
            <a:spAutoFit/>
          </a:bodyPr>
          <a:lstStyle/>
          <a:p>
            <a:pPr algn="ctr"/>
            <a:r>
              <a:rPr lang="en-US" sz="2400" dirty="0">
                <a:latin typeface="Neue Haas Grotesk Text Pro" panose="020B0504020202020204" pitchFamily="34" charset="0"/>
              </a:rPr>
              <a:t>Programs with multiple modalities will need to complete an additional table for each modality</a:t>
            </a:r>
          </a:p>
        </p:txBody>
      </p:sp>
      <p:pic>
        <p:nvPicPr>
          <p:cNvPr id="16" name="Picture 15">
            <a:extLst>
              <a:ext uri="{FF2B5EF4-FFF2-40B4-BE49-F238E27FC236}">
                <a16:creationId xmlns:a16="http://schemas.microsoft.com/office/drawing/2014/main" id="{1EE6D609-C11A-CBA0-5760-E0D2B83D74D6}"/>
              </a:ext>
            </a:extLst>
          </p:cNvPr>
          <p:cNvPicPr>
            <a:picLocks noChangeAspect="1"/>
          </p:cNvPicPr>
          <p:nvPr/>
        </p:nvPicPr>
        <p:blipFill>
          <a:blip r:embed="rId2"/>
          <a:stretch>
            <a:fillRect/>
          </a:stretch>
        </p:blipFill>
        <p:spPr>
          <a:xfrm rot="21102566">
            <a:off x="1581417" y="1858236"/>
            <a:ext cx="3233793" cy="3086802"/>
          </a:xfrm>
          <a:prstGeom prst="rect">
            <a:avLst/>
          </a:prstGeom>
        </p:spPr>
      </p:pic>
      <p:pic>
        <p:nvPicPr>
          <p:cNvPr id="18" name="Picture 17">
            <a:extLst>
              <a:ext uri="{FF2B5EF4-FFF2-40B4-BE49-F238E27FC236}">
                <a16:creationId xmlns:a16="http://schemas.microsoft.com/office/drawing/2014/main" id="{1BF3D9AA-97B6-B289-FDDC-A2AD43FA15B6}"/>
              </a:ext>
            </a:extLst>
          </p:cNvPr>
          <p:cNvPicPr>
            <a:picLocks noChangeAspect="1"/>
          </p:cNvPicPr>
          <p:nvPr/>
        </p:nvPicPr>
        <p:blipFill>
          <a:blip r:embed="rId3"/>
          <a:stretch>
            <a:fillRect/>
          </a:stretch>
        </p:blipFill>
        <p:spPr>
          <a:xfrm>
            <a:off x="10204659" y="2378330"/>
            <a:ext cx="560119" cy="590601"/>
          </a:xfrm>
          <a:prstGeom prst="rect">
            <a:avLst/>
          </a:prstGeom>
        </p:spPr>
      </p:pic>
      <p:pic>
        <p:nvPicPr>
          <p:cNvPr id="22" name="Picture 21">
            <a:extLst>
              <a:ext uri="{FF2B5EF4-FFF2-40B4-BE49-F238E27FC236}">
                <a16:creationId xmlns:a16="http://schemas.microsoft.com/office/drawing/2014/main" id="{3305E55F-92B7-CA27-D900-0F90C18D522A}"/>
              </a:ext>
            </a:extLst>
          </p:cNvPr>
          <p:cNvPicPr>
            <a:picLocks noChangeAspect="1"/>
          </p:cNvPicPr>
          <p:nvPr/>
        </p:nvPicPr>
        <p:blipFill>
          <a:blip r:embed="rId3"/>
          <a:stretch>
            <a:fillRect/>
          </a:stretch>
        </p:blipFill>
        <p:spPr>
          <a:xfrm>
            <a:off x="5057523" y="4437012"/>
            <a:ext cx="560119" cy="590601"/>
          </a:xfrm>
          <a:prstGeom prst="rect">
            <a:avLst/>
          </a:prstGeom>
        </p:spPr>
      </p:pic>
      <p:pic>
        <p:nvPicPr>
          <p:cNvPr id="26" name="Picture 25">
            <a:extLst>
              <a:ext uri="{FF2B5EF4-FFF2-40B4-BE49-F238E27FC236}">
                <a16:creationId xmlns:a16="http://schemas.microsoft.com/office/drawing/2014/main" id="{B1B64C4B-D491-6AE4-05B7-6B747E5428CE}"/>
              </a:ext>
            </a:extLst>
          </p:cNvPr>
          <p:cNvPicPr>
            <a:picLocks noChangeAspect="1"/>
          </p:cNvPicPr>
          <p:nvPr/>
        </p:nvPicPr>
        <p:blipFill>
          <a:blip r:embed="rId4"/>
          <a:stretch>
            <a:fillRect/>
          </a:stretch>
        </p:blipFill>
        <p:spPr>
          <a:xfrm>
            <a:off x="985847" y="1675225"/>
            <a:ext cx="590601" cy="541067"/>
          </a:xfrm>
          <a:prstGeom prst="rect">
            <a:avLst/>
          </a:prstGeom>
        </p:spPr>
      </p:pic>
    </p:spTree>
    <p:extLst>
      <p:ext uri="{BB962C8B-B14F-4D97-AF65-F5344CB8AC3E}">
        <p14:creationId xmlns:p14="http://schemas.microsoft.com/office/powerpoint/2010/main" val="3158154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owing graduation caps">
            <a:extLst>
              <a:ext uri="{FF2B5EF4-FFF2-40B4-BE49-F238E27FC236}">
                <a16:creationId xmlns:a16="http://schemas.microsoft.com/office/drawing/2014/main" id="{6E6E923C-FFA0-E454-94E4-BA43DE2A93BA}"/>
              </a:ext>
            </a:extLst>
          </p:cNvPr>
          <p:cNvPicPr>
            <a:picLocks noChangeAspect="1"/>
          </p:cNvPicPr>
          <p:nvPr/>
        </p:nvPicPr>
        <p:blipFill>
          <a:blip r:embed="rId2">
            <a:alphaModFix amt="50000"/>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98" b="7898"/>
          <a:stretch/>
        </p:blipFill>
        <p:spPr>
          <a:xfrm>
            <a:off x="21" y="10"/>
            <a:ext cx="12191979" cy="6857990"/>
          </a:xfrm>
          <a:prstGeom prst="rect">
            <a:avLst/>
          </a:prstGeom>
        </p:spPr>
      </p:pic>
      <p:sp useBgFill="1">
        <p:nvSpPr>
          <p:cNvPr id="9" name="Rectangle 8">
            <a:extLst>
              <a:ext uri="{FF2B5EF4-FFF2-40B4-BE49-F238E27FC236}">
                <a16:creationId xmlns:a16="http://schemas.microsoft.com/office/drawing/2014/main" id="{8EB2B82E-9519-13BE-F662-21976E2C7A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50990" y="983512"/>
            <a:ext cx="10664709" cy="48909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D4B6D-98AC-FC1F-C027-D5917CB77E53}"/>
              </a:ext>
            </a:extLst>
          </p:cNvPr>
          <p:cNvSpPr>
            <a:spLocks noGrp="1"/>
          </p:cNvSpPr>
          <p:nvPr>
            <p:ph type="title"/>
          </p:nvPr>
        </p:nvSpPr>
        <p:spPr>
          <a:xfrm>
            <a:off x="1107924" y="1776391"/>
            <a:ext cx="2805008" cy="2751955"/>
          </a:xfrm>
        </p:spPr>
        <p:txBody>
          <a:bodyPr anchor="t">
            <a:normAutofit/>
          </a:bodyPr>
          <a:lstStyle/>
          <a:p>
            <a:r>
              <a:rPr lang="en-US" sz="3200" b="1" dirty="0">
                <a:latin typeface="Neue Haas Grotesk Text Pro" panose="020B0504020202020204" pitchFamily="34" charset="0"/>
              </a:rPr>
              <a:t>Standard 4.3 </a:t>
            </a:r>
            <a:br>
              <a:rPr lang="en-US" sz="3200" b="1" dirty="0">
                <a:latin typeface="Neue Haas Grotesk Text Pro" panose="020B0504020202020204" pitchFamily="34" charset="0"/>
              </a:rPr>
            </a:br>
            <a:r>
              <a:rPr lang="en-US" sz="3200" b="1" dirty="0">
                <a:latin typeface="Neue Haas Grotesk Text Pro" panose="020B0504020202020204" pitchFamily="34" charset="0"/>
              </a:rPr>
              <a:t>Support for Students</a:t>
            </a:r>
          </a:p>
        </p:txBody>
      </p:sp>
      <p:sp>
        <p:nvSpPr>
          <p:cNvPr id="3" name="Content Placeholder 2">
            <a:extLst>
              <a:ext uri="{FF2B5EF4-FFF2-40B4-BE49-F238E27FC236}">
                <a16:creationId xmlns:a16="http://schemas.microsoft.com/office/drawing/2014/main" id="{1A9B8F07-A91D-84DD-F5A8-3820C0DE21EA}"/>
              </a:ext>
            </a:extLst>
          </p:cNvPr>
          <p:cNvSpPr>
            <a:spLocks noGrp="1"/>
          </p:cNvSpPr>
          <p:nvPr>
            <p:ph idx="1"/>
          </p:nvPr>
        </p:nvSpPr>
        <p:spPr>
          <a:xfrm>
            <a:off x="4063999" y="1288285"/>
            <a:ext cx="6976533" cy="4087906"/>
          </a:xfrm>
        </p:spPr>
        <p:txBody>
          <a:bodyPr>
            <a:noAutofit/>
          </a:bodyPr>
          <a:lstStyle/>
          <a:p>
            <a:pPr>
              <a:lnSpc>
                <a:spcPct val="100000"/>
              </a:lnSpc>
            </a:pPr>
            <a:r>
              <a:rPr lang="en-US" sz="1800" dirty="0">
                <a:latin typeface="Neue Haas Grotesk Text Pro" panose="020B0504020202020204" pitchFamily="34" charset="0"/>
              </a:rPr>
              <a:t>Describe how you share academic continuance and graduation standards with current and prospective students (4.3.1)</a:t>
            </a:r>
          </a:p>
          <a:p>
            <a:pPr>
              <a:lnSpc>
                <a:spcPct val="100000"/>
              </a:lnSpc>
            </a:pPr>
            <a:r>
              <a:rPr lang="en-US" sz="1800" dirty="0">
                <a:latin typeface="Neue Haas Grotesk Text Pro" panose="020B0504020202020204" pitchFamily="34" charset="0"/>
              </a:rPr>
              <a:t>Share the kinds of support systems in place to assist students who might need additional help (4.3.2)</a:t>
            </a:r>
          </a:p>
          <a:p>
            <a:pPr>
              <a:lnSpc>
                <a:spcPct val="100000"/>
              </a:lnSpc>
            </a:pPr>
            <a:r>
              <a:rPr lang="en-US" sz="1800" dirty="0">
                <a:latin typeface="Neue Haas Grotesk Text Pro" panose="020B0504020202020204" pitchFamily="34" charset="0"/>
              </a:rPr>
              <a:t>Provide completion and persistence rates for the group of students who entered the program in the academic year that began 5 years before the self-study year (4.3.3a)</a:t>
            </a:r>
          </a:p>
          <a:p>
            <a:pPr>
              <a:lnSpc>
                <a:spcPct val="100000"/>
              </a:lnSpc>
            </a:pPr>
            <a:r>
              <a:rPr lang="en-US" sz="1800" dirty="0">
                <a:latin typeface="Neue Haas Grotesk Text Pro" panose="020B0504020202020204" pitchFamily="34" charset="0"/>
              </a:rPr>
              <a:t>List student support services, including internship requirements and support (4.3.4), number of placements, and a sample of at least ten placements (4.3.4a) </a:t>
            </a:r>
          </a:p>
          <a:p>
            <a:pPr>
              <a:lnSpc>
                <a:spcPct val="100000"/>
              </a:lnSpc>
            </a:pPr>
            <a:r>
              <a:rPr lang="en-US" sz="1800" dirty="0">
                <a:latin typeface="Neue Haas Grotesk Text Pro" panose="020B0504020202020204" pitchFamily="34" charset="0"/>
              </a:rPr>
              <a:t>Document employment statistics for the year prior to the SSY, six (6) months post-graduation (total and by modality) (4.3.4b)</a:t>
            </a:r>
          </a:p>
        </p:txBody>
      </p:sp>
      <p:sp>
        <p:nvSpPr>
          <p:cNvPr id="4" name="TextBox 3">
            <a:extLst>
              <a:ext uri="{FF2B5EF4-FFF2-40B4-BE49-F238E27FC236}">
                <a16:creationId xmlns:a16="http://schemas.microsoft.com/office/drawing/2014/main" id="{33539B0B-9686-6F02-FC30-AEAED840CFF1}"/>
              </a:ext>
            </a:extLst>
          </p:cNvPr>
          <p:cNvSpPr txBox="1"/>
          <p:nvPr/>
        </p:nvSpPr>
        <p:spPr>
          <a:xfrm>
            <a:off x="1107924" y="3170092"/>
            <a:ext cx="2805008" cy="1815882"/>
          </a:xfrm>
          <a:prstGeom prst="rect">
            <a:avLst/>
          </a:prstGeom>
          <a:noFill/>
        </p:spPr>
        <p:txBody>
          <a:bodyPr wrap="square" rtlCol="0">
            <a:spAutoFit/>
          </a:bodyPr>
          <a:lstStyle/>
          <a:p>
            <a:r>
              <a:rPr lang="en-US" sz="1400" i="1" dirty="0">
                <a:latin typeface="Neue Haas Grotesk Text Pro" panose="020B0504020202020204" pitchFamily="34" charset="0"/>
              </a:rPr>
              <a:t>The program will ensure the availability of support services, such as curriculum advising, internship placement and supervision, career counseling, and job placement assistance to enable students to progress in careers in public service</a:t>
            </a:r>
          </a:p>
        </p:txBody>
      </p:sp>
    </p:spTree>
    <p:extLst>
      <p:ext uri="{BB962C8B-B14F-4D97-AF65-F5344CB8AC3E}">
        <p14:creationId xmlns:p14="http://schemas.microsoft.com/office/powerpoint/2010/main" val="21442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8635F1-62F3-A266-9BC5-0DEE2C94847A}"/>
              </a:ext>
            </a:extLst>
          </p:cNvPr>
          <p:cNvSpPr>
            <a:spLocks noGrp="1"/>
          </p:cNvSpPr>
          <p:nvPr>
            <p:ph type="title"/>
          </p:nvPr>
        </p:nvSpPr>
        <p:spPr>
          <a:xfrm>
            <a:off x="659191" y="-254225"/>
            <a:ext cx="3418659" cy="5583148"/>
          </a:xfrm>
        </p:spPr>
        <p:txBody>
          <a:bodyPr anchor="ctr">
            <a:normAutofit/>
          </a:bodyPr>
          <a:lstStyle/>
          <a:p>
            <a:r>
              <a:rPr lang="en-US" sz="4800" b="1" dirty="0">
                <a:latin typeface="Neue Haas Grotesk Text Pro" panose="020B0504020202020204" pitchFamily="34" charset="0"/>
              </a:rPr>
              <a:t>Standard 4.4 Student Diversity</a:t>
            </a:r>
          </a:p>
        </p:txBody>
      </p:sp>
      <p:sp>
        <p:nvSpPr>
          <p:cNvPr id="1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1">
              <a:lumMod val="50000"/>
            </a:schemeClr>
          </a:solidFill>
          <a:ln w="41275" cap="rnd">
            <a:solidFill>
              <a:schemeClr val="accent1">
                <a:lumMod val="50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Content Placeholder 2">
            <a:extLst>
              <a:ext uri="{FF2B5EF4-FFF2-40B4-BE49-F238E27FC236}">
                <a16:creationId xmlns:a16="http://schemas.microsoft.com/office/drawing/2014/main" id="{02A262A1-DBA3-AC33-92A6-8D2032B7FDE8}"/>
              </a:ext>
            </a:extLst>
          </p:cNvPr>
          <p:cNvGraphicFramePr>
            <a:graphicFrameLocks noGrp="1"/>
          </p:cNvGraphicFramePr>
          <p:nvPr>
            <p:ph idx="1"/>
            <p:extLst>
              <p:ext uri="{D42A27DB-BD31-4B8C-83A1-F6EECF244321}">
                <p14:modId xmlns:p14="http://schemas.microsoft.com/office/powerpoint/2010/main" val="95404295"/>
              </p:ext>
            </p:extLst>
          </p:nvPr>
        </p:nvGraphicFramePr>
        <p:xfrm>
          <a:off x="4737040" y="714364"/>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DF5C373-F604-538D-9F93-68FC98915B04}"/>
              </a:ext>
            </a:extLst>
          </p:cNvPr>
          <p:cNvSpPr txBox="1"/>
          <p:nvPr/>
        </p:nvSpPr>
        <p:spPr>
          <a:xfrm>
            <a:off x="659191" y="4015969"/>
            <a:ext cx="2805008" cy="2009061"/>
          </a:xfrm>
          <a:prstGeom prst="roundRect">
            <a:avLst/>
          </a:prstGeom>
          <a:solidFill>
            <a:schemeClr val="bg2">
              <a:lumMod val="90000"/>
            </a:schemeClr>
          </a:solidFill>
        </p:spPr>
        <p:txBody>
          <a:bodyPr wrap="square" rtlCol="0">
            <a:spAutoFit/>
          </a:bodyPr>
          <a:lstStyle/>
          <a:p>
            <a:r>
              <a:rPr lang="en-US" sz="1600" i="1" dirty="0">
                <a:latin typeface="Neue Haas Grotesk Text Pro" panose="020B0504020202020204" pitchFamily="34" charset="0"/>
              </a:rPr>
              <a:t>The program will promote diversity and a climate of inclusiveness through its recruitment, admissions practices, retention efforts, and student support services</a:t>
            </a:r>
          </a:p>
        </p:txBody>
      </p:sp>
    </p:spTree>
    <p:extLst>
      <p:ext uri="{BB962C8B-B14F-4D97-AF65-F5344CB8AC3E}">
        <p14:creationId xmlns:p14="http://schemas.microsoft.com/office/powerpoint/2010/main" val="134930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20386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421EC2F-648C-F238-1D43-0A32449690E3}"/>
              </a:ext>
            </a:extLst>
          </p:cNvPr>
          <p:cNvSpPr>
            <a:spLocks noGrp="1"/>
          </p:cNvSpPr>
          <p:nvPr>
            <p:ph type="title"/>
          </p:nvPr>
        </p:nvSpPr>
        <p:spPr>
          <a:xfrm>
            <a:off x="1137036" y="548640"/>
            <a:ext cx="9543405" cy="1188720"/>
          </a:xfrm>
        </p:spPr>
        <p:txBody>
          <a:bodyPr>
            <a:normAutofit/>
          </a:bodyPr>
          <a:lstStyle/>
          <a:p>
            <a:r>
              <a:rPr lang="en-US" b="1" dirty="0">
                <a:solidFill>
                  <a:schemeClr val="tx1">
                    <a:lumMod val="85000"/>
                    <a:lumOff val="15000"/>
                  </a:schemeClr>
                </a:solidFill>
                <a:latin typeface="Neue Haas Grotesk Text Pro" panose="020B0504020202020204" pitchFamily="34" charset="0"/>
              </a:rPr>
              <a:t>Policies Regarding Diversity</a:t>
            </a:r>
          </a:p>
        </p:txBody>
      </p:sp>
      <p:sp>
        <p:nvSpPr>
          <p:cNvPr id="3" name="Content Placeholder 2">
            <a:extLst>
              <a:ext uri="{FF2B5EF4-FFF2-40B4-BE49-F238E27FC236}">
                <a16:creationId xmlns:a16="http://schemas.microsoft.com/office/drawing/2014/main" id="{6CDF4CA9-5D4F-FDD8-9101-DEE96D3AA535}"/>
              </a:ext>
            </a:extLst>
          </p:cNvPr>
          <p:cNvSpPr>
            <a:spLocks noGrp="1"/>
          </p:cNvSpPr>
          <p:nvPr>
            <p:ph idx="1"/>
          </p:nvPr>
        </p:nvSpPr>
        <p:spPr>
          <a:xfrm>
            <a:off x="1957987" y="2431765"/>
            <a:ext cx="8276026" cy="3320031"/>
          </a:xfrm>
        </p:spPr>
        <p:txBody>
          <a:bodyPr anchor="ctr">
            <a:normAutofit/>
          </a:bodyPr>
          <a:lstStyle/>
          <a:p>
            <a:pPr marL="0" indent="0">
              <a:lnSpc>
                <a:spcPct val="100000"/>
              </a:lnSpc>
              <a:buNone/>
            </a:pPr>
            <a:r>
              <a:rPr lang="en-US" sz="2000" dirty="0">
                <a:solidFill>
                  <a:schemeClr val="tx1">
                    <a:lumMod val="85000"/>
                    <a:lumOff val="15000"/>
                  </a:schemeClr>
                </a:solidFill>
                <a:latin typeface="Neue Haas Grotesk Text Pro" panose="020B0504020202020204" pitchFamily="34" charset="0"/>
              </a:rPr>
              <a:t>The Standards Committee issued a </a:t>
            </a:r>
            <a:r>
              <a:rPr lang="en-US" sz="2000" u="sng" dirty="0">
                <a:solidFill>
                  <a:schemeClr val="tx1">
                    <a:lumMod val="85000"/>
                    <a:lumOff val="15000"/>
                  </a:schemeClr>
                </a:solidFill>
                <a:latin typeface="Neue Haas Grotesk Text Pro" panose="020B0504020202020204" pitchFamily="34" charset="0"/>
                <a:hlinkClick r:id="rId2"/>
              </a:rPr>
              <a:t>statement</a:t>
            </a:r>
            <a:r>
              <a:rPr lang="en-US" sz="2000" dirty="0">
                <a:solidFill>
                  <a:schemeClr val="tx1">
                    <a:lumMod val="85000"/>
                    <a:lumOff val="15000"/>
                  </a:schemeClr>
                </a:solidFill>
                <a:latin typeface="Neue Haas Grotesk Text Pro" panose="020B0504020202020204" pitchFamily="34" charset="0"/>
              </a:rPr>
              <a:t> in August 2023 affirming NASPAA’s commitment to DEIJA while recognizing that programs may be restricted by governing authorities from engaging in DEIJA-related activities. In November 2024, COPRA released a </a:t>
            </a:r>
            <a:r>
              <a:rPr lang="en-US" sz="2000" u="sng" dirty="0">
                <a:solidFill>
                  <a:schemeClr val="tx1">
                    <a:lumMod val="85000"/>
                    <a:lumOff val="15000"/>
                  </a:schemeClr>
                </a:solidFill>
                <a:latin typeface="Neue Haas Grotesk Text Pro" panose="020B0504020202020204" pitchFamily="34" charset="0"/>
                <a:hlinkClick r:id="rId3"/>
              </a:rPr>
              <a:t>related policy statement</a:t>
            </a:r>
            <a:r>
              <a:rPr lang="en-US" sz="2000" dirty="0">
                <a:solidFill>
                  <a:schemeClr val="tx1">
                    <a:lumMod val="85000"/>
                    <a:lumOff val="15000"/>
                  </a:schemeClr>
                </a:solidFill>
                <a:latin typeface="Neue Haas Grotesk Text Pro" panose="020B0504020202020204" pitchFamily="34" charset="0"/>
              </a:rPr>
              <a:t> regarding reporting on diversity. The Chairs of COPRA and the Standards Committee released a </a:t>
            </a:r>
            <a:r>
              <a:rPr lang="en-US" sz="2000" u="sng" dirty="0">
                <a:solidFill>
                  <a:schemeClr val="tx1">
                    <a:lumMod val="85000"/>
                    <a:lumOff val="15000"/>
                  </a:schemeClr>
                </a:solidFill>
                <a:latin typeface="Neue Haas Grotesk Text Pro" panose="020B0504020202020204" pitchFamily="34" charset="0"/>
                <a:hlinkClick r:id="rId4"/>
              </a:rPr>
              <a:t>joint statement</a:t>
            </a:r>
            <a:r>
              <a:rPr lang="en-US" sz="2000" dirty="0">
                <a:solidFill>
                  <a:schemeClr val="tx1">
                    <a:lumMod val="85000"/>
                    <a:lumOff val="15000"/>
                  </a:schemeClr>
                </a:solidFill>
                <a:latin typeface="Neue Haas Grotesk Text Pro" panose="020B0504020202020204" pitchFamily="34" charset="0"/>
              </a:rPr>
              <a:t> in March 2025, reaffirming the two previous statements, emphasizing that programs should operate within their legal and institutional frameworks and noting updates to the Self-Study Instructions that reflect flexibility for affected programs.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203864">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152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12E580-A032-00D1-6ECC-D888BA8A534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C60F63-716C-439E-D34A-977514DE3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971F910-D113-50F2-6239-FFE8BB941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F58DE6-AD0D-5453-222A-69C0EEAE2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88C2C76-46E2-3199-776D-DEC7C4839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D0A70E8-C9A6-919C-838E-93E010BF9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576DF4-F095-CADD-7846-997FE39DDF52}"/>
              </a:ext>
            </a:extLst>
          </p:cNvPr>
          <p:cNvSpPr>
            <a:spLocks noGrp="1"/>
          </p:cNvSpPr>
          <p:nvPr>
            <p:ph type="title"/>
          </p:nvPr>
        </p:nvSpPr>
        <p:spPr>
          <a:xfrm>
            <a:off x="1371599" y="294538"/>
            <a:ext cx="9895951" cy="1033669"/>
          </a:xfrm>
        </p:spPr>
        <p:txBody>
          <a:bodyPr>
            <a:normAutofit/>
          </a:bodyPr>
          <a:lstStyle/>
          <a:p>
            <a:r>
              <a:rPr lang="en-US" sz="4000" b="1" dirty="0">
                <a:solidFill>
                  <a:srgbClr val="FFFFFF"/>
                </a:solidFill>
                <a:latin typeface="Neue Haas Grotesk Text Pro" panose="020B0504020202020204" pitchFamily="34" charset="0"/>
              </a:rPr>
              <a:t>Interested in Becoming a Site Visitor?</a:t>
            </a:r>
          </a:p>
        </p:txBody>
      </p:sp>
      <p:sp>
        <p:nvSpPr>
          <p:cNvPr id="3" name="Content Placeholder 2">
            <a:extLst>
              <a:ext uri="{FF2B5EF4-FFF2-40B4-BE49-F238E27FC236}">
                <a16:creationId xmlns:a16="http://schemas.microsoft.com/office/drawing/2014/main" id="{80E9766B-4FBB-8F70-48F2-CC845AFB5519}"/>
              </a:ext>
            </a:extLst>
          </p:cNvPr>
          <p:cNvSpPr>
            <a:spLocks noGrp="1"/>
          </p:cNvSpPr>
          <p:nvPr>
            <p:ph idx="1"/>
          </p:nvPr>
        </p:nvSpPr>
        <p:spPr>
          <a:xfrm>
            <a:off x="1371599" y="2616032"/>
            <a:ext cx="9724031" cy="3712527"/>
          </a:xfrm>
        </p:spPr>
        <p:txBody>
          <a:bodyPr anchor="ctr">
            <a:noAutofit/>
          </a:bodyPr>
          <a:lstStyle/>
          <a:p>
            <a:pPr>
              <a:lnSpc>
                <a:spcPct val="100000"/>
              </a:lnSpc>
            </a:pPr>
            <a:r>
              <a:rPr lang="en-US" dirty="0">
                <a:latin typeface="Neue Haas Grotesk Text Pro" panose="020B0504020202020204" pitchFamily="34" charset="0"/>
              </a:rPr>
              <a:t>All site visit training takes place online during the summer</a:t>
            </a:r>
          </a:p>
          <a:p>
            <a:pPr>
              <a:lnSpc>
                <a:spcPct val="100000"/>
              </a:lnSpc>
            </a:pPr>
            <a:r>
              <a:rPr lang="en-US" dirty="0">
                <a:latin typeface="Neue Haas Grotesk Text Pro" panose="020B0504020202020204" pitchFamily="34" charset="0"/>
              </a:rPr>
              <a:t>A great way to learn about the process!</a:t>
            </a:r>
          </a:p>
          <a:p>
            <a:pPr>
              <a:lnSpc>
                <a:spcPct val="100000"/>
              </a:lnSpc>
            </a:pPr>
            <a:r>
              <a:rPr lang="en-US" dirty="0">
                <a:latin typeface="Neue Haas Grotesk Text Pro" panose="020B0504020202020204" pitchFamily="34" charset="0"/>
              </a:rPr>
              <a:t>If interested in completing the online training, please contact </a:t>
            </a:r>
            <a:r>
              <a:rPr lang="en-US" dirty="0">
                <a:latin typeface="Neue Haas Grotesk Text Pro" panose="020B0504020202020204" pitchFamily="34" charset="0"/>
                <a:hlinkClick r:id="rId2"/>
              </a:rPr>
              <a:t>copra@naspaa.org</a:t>
            </a:r>
            <a:r>
              <a:rPr lang="en-US" dirty="0">
                <a:latin typeface="Neue Haas Grotesk Text Pro" panose="020B0504020202020204" pitchFamily="34" charset="0"/>
              </a:rPr>
              <a:t> and be on the lookout for communication regarding training opportunities</a:t>
            </a:r>
          </a:p>
          <a:p>
            <a:pPr marL="457200" lvl="1" indent="0">
              <a:buNone/>
            </a:pPr>
            <a:endParaRPr lang="en-US" sz="2800" dirty="0">
              <a:latin typeface="Neue Haas Grotesk Text Pro" panose="020B0504020202020204" pitchFamily="34" charset="0"/>
            </a:endParaRPr>
          </a:p>
          <a:p>
            <a:pPr lvl="1"/>
            <a:endParaRPr lang="en-US" sz="2800" dirty="0">
              <a:latin typeface="Neue Haas Grotesk Text Pro" panose="020B0504020202020204" pitchFamily="34" charset="0"/>
            </a:endParaRPr>
          </a:p>
        </p:txBody>
      </p:sp>
    </p:spTree>
    <p:extLst>
      <p:ext uri="{BB962C8B-B14F-4D97-AF65-F5344CB8AC3E}">
        <p14:creationId xmlns:p14="http://schemas.microsoft.com/office/powerpoint/2010/main" val="791657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3C93DB-79D9-3DF7-1EEE-1D801DE40A75}"/>
              </a:ext>
            </a:extLst>
          </p:cNvPr>
          <p:cNvSpPr>
            <a:spLocks noGrp="1"/>
          </p:cNvSpPr>
          <p:nvPr>
            <p:ph type="title"/>
          </p:nvPr>
        </p:nvSpPr>
        <p:spPr>
          <a:xfrm>
            <a:off x="621792" y="1161288"/>
            <a:ext cx="3602736" cy="4526280"/>
          </a:xfrm>
        </p:spPr>
        <p:txBody>
          <a:bodyPr>
            <a:normAutofit/>
          </a:bodyPr>
          <a:lstStyle/>
          <a:p>
            <a:r>
              <a:rPr lang="en-US" sz="4000" b="1" dirty="0">
                <a:latin typeface="Neue Haas Grotesk Text Pro" panose="020B0504020202020204" pitchFamily="34" charset="0"/>
              </a:rPr>
              <a:t>Programs with Data Restrictions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22F65B6-CFAA-8637-95B0-BD68719800A7}"/>
              </a:ext>
            </a:extLst>
          </p:cNvPr>
          <p:cNvGraphicFramePr>
            <a:graphicFrameLocks noGrp="1"/>
          </p:cNvGraphicFramePr>
          <p:nvPr>
            <p:ph idx="1"/>
            <p:extLst>
              <p:ext uri="{D42A27DB-BD31-4B8C-83A1-F6EECF244321}">
                <p14:modId xmlns:p14="http://schemas.microsoft.com/office/powerpoint/2010/main" val="1731559601"/>
              </p:ext>
            </p:extLst>
          </p:nvPr>
        </p:nvGraphicFramePr>
        <p:xfrm>
          <a:off x="5058510" y="-84900"/>
          <a:ext cx="665451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CB87108-5FFB-E31C-1196-A361ECE253D4}"/>
              </a:ext>
            </a:extLst>
          </p:cNvPr>
          <p:cNvSpPr txBox="1"/>
          <p:nvPr/>
        </p:nvSpPr>
        <p:spPr>
          <a:xfrm>
            <a:off x="4601233" y="5244266"/>
            <a:ext cx="8404976" cy="369332"/>
          </a:xfrm>
          <a:prstGeom prst="rect">
            <a:avLst/>
          </a:prstGeom>
          <a:noFill/>
        </p:spPr>
        <p:txBody>
          <a:bodyPr wrap="square" rtlCol="0">
            <a:spAutoFit/>
          </a:bodyPr>
          <a:lstStyle/>
          <a:p>
            <a:pPr lvl="0"/>
            <a:r>
              <a:rPr lang="en-US" dirty="0">
                <a:latin typeface="Neue Haas Grotesk Text Pro" panose="020B0504020202020204" pitchFamily="34" charset="0"/>
                <a:hlinkClick r:id="rId7"/>
              </a:rPr>
              <a:t>August 1, 2023 Statement from the NASPAA Standards Committee</a:t>
            </a:r>
            <a:endParaRPr lang="en-US" dirty="0">
              <a:latin typeface="Neue Haas Grotesk Text Pro" panose="020B0504020202020204" pitchFamily="34" charset="0"/>
            </a:endParaRPr>
          </a:p>
        </p:txBody>
      </p:sp>
      <p:sp>
        <p:nvSpPr>
          <p:cNvPr id="3" name="TextBox 2">
            <a:extLst>
              <a:ext uri="{FF2B5EF4-FFF2-40B4-BE49-F238E27FC236}">
                <a16:creationId xmlns:a16="http://schemas.microsoft.com/office/drawing/2014/main" id="{4682CCBE-D00C-4D83-7B13-BEE20F8045DF}"/>
              </a:ext>
            </a:extLst>
          </p:cNvPr>
          <p:cNvSpPr txBox="1"/>
          <p:nvPr/>
        </p:nvSpPr>
        <p:spPr>
          <a:xfrm>
            <a:off x="4431898" y="5698498"/>
            <a:ext cx="6749143" cy="369332"/>
          </a:xfrm>
          <a:prstGeom prst="rect">
            <a:avLst/>
          </a:prstGeom>
          <a:noFill/>
        </p:spPr>
        <p:txBody>
          <a:bodyPr wrap="square" rtlCol="0">
            <a:spAutoFit/>
          </a:bodyPr>
          <a:lstStyle/>
          <a:p>
            <a:pPr marR="0" lvl="0">
              <a:buSzPts val="1000"/>
              <a:tabLst>
                <a:tab pos="457200" algn="l"/>
              </a:tabLst>
            </a:pPr>
            <a:r>
              <a:rPr lang="en-US" sz="1800" u="sng" dirty="0">
                <a:solidFill>
                  <a:srgbClr val="0000FF"/>
                </a:solidFill>
                <a:effectLst/>
                <a:latin typeface="Neue Haas Grotesk Text Pro" panose="020B0504020202020204" pitchFamily="34" charset="0"/>
                <a:ea typeface="Times New Roman" panose="02020603050405020304" pitchFamily="18" charset="0"/>
                <a:cs typeface="Aptos" panose="020B0004020202020204" pitchFamily="34" charset="0"/>
                <a:hlinkClick r:id="rId8"/>
              </a:rPr>
              <a:t>November 8, 2024, COPRA Policy Statement</a:t>
            </a:r>
            <a:r>
              <a:rPr lang="en-US" sz="1800" dirty="0">
                <a:effectLst/>
                <a:latin typeface="Neue Haas Grotesk Text Pro" panose="020B0504020202020204" pitchFamily="34" charset="0"/>
                <a:ea typeface="Times New Roman" panose="02020603050405020304" pitchFamily="18" charset="0"/>
                <a:cs typeface="Aptos" panose="020B0004020202020204" pitchFamily="34" charset="0"/>
              </a:rPr>
              <a:t> </a:t>
            </a:r>
            <a:endParaRPr lang="en-US" sz="1800" dirty="0">
              <a:effectLst/>
              <a:latin typeface="Neue Haas Grotesk Text Pro" panose="020B0504020202020204" pitchFamily="34" charset="0"/>
              <a:ea typeface="Aptos" panose="020B0004020202020204" pitchFamily="34" charset="0"/>
              <a:cs typeface="Aptos" panose="020B0004020202020204" pitchFamily="34" charset="0"/>
            </a:endParaRPr>
          </a:p>
        </p:txBody>
      </p:sp>
      <p:sp>
        <p:nvSpPr>
          <p:cNvPr id="6" name="TextBox 5">
            <a:extLst>
              <a:ext uri="{FF2B5EF4-FFF2-40B4-BE49-F238E27FC236}">
                <a16:creationId xmlns:a16="http://schemas.microsoft.com/office/drawing/2014/main" id="{585073DE-0D6C-6DFB-0CFB-DC801E858FA0}"/>
              </a:ext>
            </a:extLst>
          </p:cNvPr>
          <p:cNvSpPr txBox="1"/>
          <p:nvPr/>
        </p:nvSpPr>
        <p:spPr>
          <a:xfrm>
            <a:off x="4083548" y="6139749"/>
            <a:ext cx="7537549" cy="646331"/>
          </a:xfrm>
          <a:prstGeom prst="rect">
            <a:avLst/>
          </a:prstGeom>
          <a:noFill/>
        </p:spPr>
        <p:txBody>
          <a:bodyPr wrap="square" rtlCol="0">
            <a:spAutoFit/>
          </a:bodyPr>
          <a:lstStyle/>
          <a:p>
            <a:pPr marR="0" lvl="0">
              <a:buSzPts val="1000"/>
              <a:tabLst>
                <a:tab pos="457200" algn="l"/>
              </a:tabLst>
            </a:pPr>
            <a:r>
              <a:rPr lang="en-US" sz="1800" u="sng" dirty="0">
                <a:solidFill>
                  <a:srgbClr val="0000FF"/>
                </a:solidFill>
                <a:effectLst/>
                <a:latin typeface="Neue Haas Grotesk Text Pro" panose="020B0504020202020204" pitchFamily="34" charset="0"/>
                <a:ea typeface="Times New Roman" panose="02020603050405020304" pitchFamily="18" charset="0"/>
                <a:cs typeface="Aptos" panose="020B0004020202020204" pitchFamily="34" charset="0"/>
                <a:hlinkClick r:id="rId9"/>
              </a:rPr>
              <a:t>March 6, 2025, Joint Statement from the NASPAA COPRA Chair and Standards Committee Chair</a:t>
            </a:r>
            <a:endParaRPr lang="en-US" sz="1800" dirty="0">
              <a:effectLst/>
              <a:latin typeface="Neue Haas Grotesk Text Pro" panose="020B05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055090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658C03-9B07-8C6E-6F67-227F8E58BAC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D08000-4795-DA17-9408-986022BE7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ed pencils inside a pencil holder which is on top of a wood table">
            <a:extLst>
              <a:ext uri="{FF2B5EF4-FFF2-40B4-BE49-F238E27FC236}">
                <a16:creationId xmlns:a16="http://schemas.microsoft.com/office/drawing/2014/main" id="{4B350AB0-CEDE-CDF6-A19A-B9841A60EC0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colorTemperature colorTemp="4700"/>
                    </a14:imgEffect>
                  </a14:imgLayer>
                </a14:imgProps>
              </a:ext>
            </a:extLst>
          </a:blip>
          <a:srcRect t="15730"/>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88886878-BC84-D60C-D364-D8301E7AFA54}"/>
              </a:ext>
            </a:extLst>
          </p:cNvPr>
          <p:cNvSpPr>
            <a:spLocks noGrp="1"/>
          </p:cNvSpPr>
          <p:nvPr>
            <p:ph type="ctrTitle"/>
          </p:nvPr>
        </p:nvSpPr>
        <p:spPr>
          <a:xfrm>
            <a:off x="502920" y="432856"/>
            <a:ext cx="6870017" cy="1872706"/>
          </a:xfrm>
        </p:spPr>
        <p:txBody>
          <a:bodyPr>
            <a:normAutofit/>
          </a:bodyPr>
          <a:lstStyle/>
          <a:p>
            <a:pPr algn="l">
              <a:lnSpc>
                <a:spcPct val="100000"/>
              </a:lnSpc>
            </a:pPr>
            <a:r>
              <a:rPr lang="en-US" sz="5400" b="1" dirty="0">
                <a:solidFill>
                  <a:srgbClr val="FFFFFF"/>
                </a:solidFill>
                <a:latin typeface="Neue Haas Grotesk Text Pro" panose="020B0504020202020204" pitchFamily="34" charset="0"/>
              </a:rPr>
              <a:t>Session 4</a:t>
            </a:r>
            <a:br>
              <a:rPr lang="en-US" sz="5400" dirty="0">
                <a:solidFill>
                  <a:srgbClr val="FFFFFF"/>
                </a:solidFill>
                <a:latin typeface="Neue Haas Grotesk Text Pro" panose="020B0504020202020204" pitchFamily="34" charset="0"/>
              </a:rPr>
            </a:br>
            <a:br>
              <a:rPr lang="en-US" sz="2000" dirty="0">
                <a:latin typeface="Neue Haas Grotesk Text Pro" panose="020B0504020202020204" pitchFamily="34" charset="0"/>
              </a:rPr>
            </a:br>
            <a:r>
              <a:rPr lang="en-US" sz="2000" b="1" dirty="0">
                <a:solidFill>
                  <a:schemeClr val="bg1"/>
                </a:solidFill>
                <a:latin typeface="Neue Haas Grotesk Text Pro" panose="020B0504020202020204" pitchFamily="34" charset="0"/>
              </a:rPr>
              <a:t>Standard 5: Matching Operations with the Mission: Student Learning</a:t>
            </a:r>
            <a:endParaRPr lang="en-US" sz="5400" b="1" dirty="0">
              <a:solidFill>
                <a:srgbClr val="FFFFFF"/>
              </a:solidFill>
              <a:latin typeface="Neue Haas Grotesk Text Pro" panose="020B0504020202020204" pitchFamily="34" charset="0"/>
            </a:endParaRPr>
          </a:p>
        </p:txBody>
      </p:sp>
      <p:sp>
        <p:nvSpPr>
          <p:cNvPr id="3" name="Subtitle 2">
            <a:extLst>
              <a:ext uri="{FF2B5EF4-FFF2-40B4-BE49-F238E27FC236}">
                <a16:creationId xmlns:a16="http://schemas.microsoft.com/office/drawing/2014/main" id="{F75891F0-BE82-D27B-D6D7-FB2D5C3D1E53}"/>
              </a:ext>
            </a:extLst>
          </p:cNvPr>
          <p:cNvSpPr>
            <a:spLocks noGrp="1"/>
          </p:cNvSpPr>
          <p:nvPr>
            <p:ph type="subTitle" idx="1"/>
          </p:nvPr>
        </p:nvSpPr>
        <p:spPr>
          <a:xfrm>
            <a:off x="502920" y="3536193"/>
            <a:ext cx="3683000" cy="1199703"/>
          </a:xfrm>
        </p:spPr>
        <p:txBody>
          <a:bodyPr>
            <a:normAutofit/>
          </a:bodyPr>
          <a:lstStyle/>
          <a:p>
            <a:pPr algn="l"/>
            <a:endParaRPr lang="en-US" dirty="0">
              <a:solidFill>
                <a:srgbClr val="FFFFFF"/>
              </a:solidFill>
              <a:latin typeface="Neue Haas Grotesk Text Pro" panose="020B0504020202020204" pitchFamily="34" charset="0"/>
            </a:endParaRPr>
          </a:p>
        </p:txBody>
      </p:sp>
      <p:sp>
        <p:nvSpPr>
          <p:cNvPr id="7" name="Subtitle 2">
            <a:extLst>
              <a:ext uri="{FF2B5EF4-FFF2-40B4-BE49-F238E27FC236}">
                <a16:creationId xmlns:a16="http://schemas.microsoft.com/office/drawing/2014/main" id="{654AF43E-5201-07D4-DC26-8F2D60CED63C}"/>
              </a:ext>
            </a:extLst>
          </p:cNvPr>
          <p:cNvSpPr txBox="1">
            <a:spLocks/>
          </p:cNvSpPr>
          <p:nvPr/>
        </p:nvSpPr>
        <p:spPr>
          <a:xfrm>
            <a:off x="4034971" y="3429000"/>
            <a:ext cx="4029853" cy="14140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FFFF"/>
                </a:solidFill>
                <a:latin typeface="Neue Haas Grotesk Text Pro" panose="020B0504020202020204" pitchFamily="34" charset="0"/>
              </a:rPr>
              <a:t>Agenda &amp; Schedule:</a:t>
            </a:r>
          </a:p>
          <a:p>
            <a:pPr algn="l"/>
            <a:r>
              <a:rPr lang="en-US" sz="2200" dirty="0">
                <a:solidFill>
                  <a:schemeClr val="accent1">
                    <a:lumMod val="40000"/>
                    <a:lumOff val="60000"/>
                  </a:schemeClr>
                </a:solidFill>
                <a:latin typeface="Neue Haas Grotesk Text Pro" panose="020B0504020202020204" pitchFamily="34" charset="0"/>
                <a:hlinkClick r:id="rId4">
                  <a:extLst>
                    <a:ext uri="{A12FA001-AC4F-418D-AE19-62706E023703}">
                      <ahyp:hlinkClr xmlns:ahyp="http://schemas.microsoft.com/office/drawing/2018/hyperlinkcolor" val="tx"/>
                    </a:ext>
                  </a:extLst>
                </a:hlinkClick>
              </a:rPr>
              <a:t>https://tinyurl.com/2s3znp3p</a:t>
            </a:r>
            <a:endParaRPr lang="en-US" sz="2200" dirty="0">
              <a:solidFill>
                <a:schemeClr val="accent1">
                  <a:lumMod val="40000"/>
                  <a:lumOff val="60000"/>
                </a:schemeClr>
              </a:solidFill>
              <a:latin typeface="Neue Haas Grotesk Text Pro" panose="020B0504020202020204" pitchFamily="34" charset="0"/>
            </a:endParaRPr>
          </a:p>
          <a:p>
            <a:pPr algn="l"/>
            <a:r>
              <a:rPr lang="en-US" sz="2200" dirty="0">
                <a:solidFill>
                  <a:srgbClr val="FFFFFF"/>
                </a:solidFill>
                <a:latin typeface="Neue Haas Grotesk Text Pro" panose="020B0504020202020204" pitchFamily="34" charset="0"/>
              </a:rPr>
              <a:t>or scan the QR code</a:t>
            </a:r>
          </a:p>
        </p:txBody>
      </p:sp>
      <p:pic>
        <p:nvPicPr>
          <p:cNvPr id="8" name="Picture 7" descr="A qr code on a white background&#10;&#10;AI-generated content may be incorrect.">
            <a:extLst>
              <a:ext uri="{FF2B5EF4-FFF2-40B4-BE49-F238E27FC236}">
                <a16:creationId xmlns:a16="http://schemas.microsoft.com/office/drawing/2014/main" id="{95AD7C07-03CF-6B5B-A996-90205AE3F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431" y="4189789"/>
            <a:ext cx="1488235" cy="1488235"/>
          </a:xfrm>
          <a:prstGeom prst="rect">
            <a:avLst/>
          </a:prstGeom>
        </p:spPr>
      </p:pic>
    </p:spTree>
    <p:extLst>
      <p:ext uri="{BB962C8B-B14F-4D97-AF65-F5344CB8AC3E}">
        <p14:creationId xmlns:p14="http://schemas.microsoft.com/office/powerpoint/2010/main" val="2893541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flipH="1">
            <a:off x="-1410102"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flipH="1">
            <a:off x="-1410117" y="1410072"/>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AC1534-631D-70BA-3E11-E5C7F7E4A9DE}"/>
              </a:ext>
            </a:extLst>
          </p:cNvPr>
          <p:cNvSpPr>
            <a:spLocks noGrp="1"/>
          </p:cNvSpPr>
          <p:nvPr>
            <p:ph type="title"/>
          </p:nvPr>
        </p:nvSpPr>
        <p:spPr>
          <a:xfrm>
            <a:off x="272504" y="1683756"/>
            <a:ext cx="3429240" cy="2396359"/>
          </a:xfrm>
        </p:spPr>
        <p:txBody>
          <a:bodyPr anchor="b">
            <a:normAutofit/>
          </a:bodyPr>
          <a:lstStyle/>
          <a:p>
            <a:pPr algn="r"/>
            <a:r>
              <a:rPr lang="en-US" sz="4000" b="1" dirty="0">
                <a:solidFill>
                  <a:srgbClr val="FFFFFF"/>
                </a:solidFill>
                <a:latin typeface="Neue Haas Grotesk Text Pro" panose="020B0504020202020204" pitchFamily="34" charset="0"/>
              </a:rPr>
              <a:t>Rationale and Assumptions</a:t>
            </a:r>
          </a:p>
        </p:txBody>
      </p:sp>
      <p:graphicFrame>
        <p:nvGraphicFramePr>
          <p:cNvPr id="12" name="Content Placeholder 2">
            <a:extLst>
              <a:ext uri="{FF2B5EF4-FFF2-40B4-BE49-F238E27FC236}">
                <a16:creationId xmlns:a16="http://schemas.microsoft.com/office/drawing/2014/main" id="{039900C8-4D3C-9854-A01C-164FE8ECE3C6}"/>
              </a:ext>
            </a:extLst>
          </p:cNvPr>
          <p:cNvGraphicFramePr>
            <a:graphicFrameLocks noGrp="1"/>
          </p:cNvGraphicFramePr>
          <p:nvPr>
            <p:ph idx="1"/>
            <p:extLst>
              <p:ext uri="{D42A27DB-BD31-4B8C-83A1-F6EECF244321}">
                <p14:modId xmlns:p14="http://schemas.microsoft.com/office/powerpoint/2010/main" val="311025709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509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FE3501-E529-E422-1B52-06FF7CDAFFA9}"/>
              </a:ext>
            </a:extLst>
          </p:cNvPr>
          <p:cNvSpPr>
            <a:spLocks noGrp="1"/>
          </p:cNvSpPr>
          <p:nvPr>
            <p:ph type="title"/>
          </p:nvPr>
        </p:nvSpPr>
        <p:spPr>
          <a:xfrm>
            <a:off x="6513788" y="365125"/>
            <a:ext cx="4979796" cy="1807305"/>
          </a:xfrm>
        </p:spPr>
        <p:txBody>
          <a:bodyPr>
            <a:normAutofit fontScale="90000"/>
          </a:bodyPr>
          <a:lstStyle/>
          <a:p>
            <a:r>
              <a:rPr lang="en-US" sz="4100" b="1" dirty="0">
                <a:latin typeface="Neue Haas Grotesk Text Pro" panose="020B0504020202020204" pitchFamily="34" charset="0"/>
              </a:rPr>
              <a:t>Matching operations with mission: </a:t>
            </a:r>
            <a:br>
              <a:rPr lang="en-US" sz="4100" b="1" dirty="0">
                <a:latin typeface="Neue Haas Grotesk Text Pro" panose="020B0504020202020204" pitchFamily="34" charset="0"/>
              </a:rPr>
            </a:br>
            <a:r>
              <a:rPr lang="en-US" sz="4100" b="1" dirty="0">
                <a:latin typeface="Neue Haas Grotesk Text Pro" panose="020B0504020202020204" pitchFamily="34" charset="0"/>
              </a:rPr>
              <a:t>Student Learning</a:t>
            </a:r>
          </a:p>
        </p:txBody>
      </p:sp>
      <p:pic>
        <p:nvPicPr>
          <p:cNvPr id="5" name="Picture 4" descr="Collection of colorful office supplies">
            <a:extLst>
              <a:ext uri="{FF2B5EF4-FFF2-40B4-BE49-F238E27FC236}">
                <a16:creationId xmlns:a16="http://schemas.microsoft.com/office/drawing/2014/main" id="{BDD51EBD-8D6E-A1E7-5A58-45894D052D92}"/>
              </a:ext>
            </a:extLst>
          </p:cNvPr>
          <p:cNvPicPr>
            <a:picLocks noChangeAspect="1"/>
          </p:cNvPicPr>
          <p:nvPr/>
        </p:nvPicPr>
        <p:blipFill>
          <a:blip r:embed="rId2">
            <a:extLst>
              <a:ext uri="{28A0092B-C50C-407E-A947-70E740481C1C}">
                <a14:useLocalDpi xmlns:a14="http://schemas.microsoft.com/office/drawing/2010/main" val="0"/>
              </a:ext>
            </a:extLst>
          </a:blip>
          <a:srcRect l="20246" r="20246"/>
          <a:stretch/>
        </p:blipFill>
        <p:spPr>
          <a:xfrm>
            <a:off x="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E91C713-C85E-46ED-5700-F7DE231E3EC0}"/>
              </a:ext>
            </a:extLst>
          </p:cNvPr>
          <p:cNvSpPr>
            <a:spLocks noGrp="1"/>
          </p:cNvSpPr>
          <p:nvPr>
            <p:ph idx="1"/>
          </p:nvPr>
        </p:nvSpPr>
        <p:spPr>
          <a:xfrm>
            <a:off x="6513788" y="2333296"/>
            <a:ext cx="4840010" cy="4116489"/>
          </a:xfrm>
        </p:spPr>
        <p:txBody>
          <a:bodyPr>
            <a:normAutofit fontScale="92500"/>
          </a:bodyPr>
          <a:lstStyle/>
          <a:p>
            <a:r>
              <a:rPr lang="en-US" sz="1800" b="1" dirty="0">
                <a:latin typeface="Neue Haas Grotesk Text Pro" panose="020B0504020202020204" pitchFamily="34" charset="0"/>
              </a:rPr>
              <a:t>PART A: Operationalizing the Competencies. </a:t>
            </a:r>
            <a:r>
              <a:rPr lang="en-US" sz="1800" dirty="0">
                <a:latin typeface="Neue Haas Grotesk Text Pro" panose="020B0504020202020204" pitchFamily="34" charset="0"/>
              </a:rPr>
              <a:t>Define what students are expected to know and to be able to do upon graduation with respect to the required universal required competencies and/or mission-specific required competencies in ways that are consistent with its mission</a:t>
            </a:r>
          </a:p>
          <a:p>
            <a:r>
              <a:rPr lang="en-US" sz="1800" b="1" dirty="0">
                <a:latin typeface="Neue Haas Grotesk Text Pro" panose="020B0504020202020204" pitchFamily="34" charset="0"/>
              </a:rPr>
              <a:t>PART B: The Assessment Plan. </a:t>
            </a:r>
            <a:r>
              <a:rPr lang="en-US" sz="1800" dirty="0">
                <a:latin typeface="Neue Haas Grotesk Text Pro" panose="020B0504020202020204" pitchFamily="34" charset="0"/>
              </a:rPr>
              <a:t>Share the process for collecting data that will be used to demonstrate how well students are meeting faculty expectations for learning on the required (or other) competencies</a:t>
            </a:r>
          </a:p>
          <a:p>
            <a:r>
              <a:rPr lang="en-US" sz="1800" b="1" dirty="0">
                <a:latin typeface="Neue Haas Grotesk Text Pro" panose="020B0504020202020204" pitchFamily="34" charset="0"/>
              </a:rPr>
              <a:t>PART C: Closing the Loop. </a:t>
            </a:r>
            <a:r>
              <a:rPr lang="en-US" sz="1800" dirty="0">
                <a:latin typeface="Neue Haas Grotesk Text Pro" panose="020B0504020202020204" pitchFamily="34" charset="0"/>
              </a:rPr>
              <a:t>Share the ways the program uses evidence about student learning on the required (or other) competencies for program improvement</a:t>
            </a:r>
          </a:p>
        </p:txBody>
      </p:sp>
    </p:spTree>
    <p:extLst>
      <p:ext uri="{BB962C8B-B14F-4D97-AF65-F5344CB8AC3E}">
        <p14:creationId xmlns:p14="http://schemas.microsoft.com/office/powerpoint/2010/main" val="1775118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1C004F-387C-2093-3DF6-EFB2492D60B4}"/>
              </a:ext>
            </a:extLst>
          </p:cNvPr>
          <p:cNvSpPr>
            <a:spLocks noGrp="1"/>
          </p:cNvSpPr>
          <p:nvPr>
            <p:ph type="title"/>
          </p:nvPr>
        </p:nvSpPr>
        <p:spPr>
          <a:xfrm>
            <a:off x="589560" y="856180"/>
            <a:ext cx="4560584" cy="1128068"/>
          </a:xfrm>
        </p:spPr>
        <p:txBody>
          <a:bodyPr anchor="ctr">
            <a:normAutofit fontScale="90000"/>
          </a:bodyPr>
          <a:lstStyle/>
          <a:p>
            <a:r>
              <a:rPr lang="en-US" sz="3700" b="1" dirty="0">
                <a:latin typeface="Neue Haas Grotesk Text Pro" panose="020B0504020202020204" pitchFamily="34" charset="0"/>
              </a:rPr>
              <a:t>Standard 5.1 Universal Required Competencies</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A0606DE0-A895-A1B5-1C09-439284208773}"/>
              </a:ext>
            </a:extLst>
          </p:cNvPr>
          <p:cNvSpPr>
            <a:spLocks noGrp="1"/>
          </p:cNvSpPr>
          <p:nvPr>
            <p:ph idx="1"/>
          </p:nvPr>
        </p:nvSpPr>
        <p:spPr>
          <a:xfrm>
            <a:off x="585829" y="2403582"/>
            <a:ext cx="4560585" cy="4116525"/>
          </a:xfrm>
        </p:spPr>
        <p:txBody>
          <a:bodyPr anchor="ctr">
            <a:normAutofit fontScale="77500" lnSpcReduction="20000"/>
          </a:bodyPr>
          <a:lstStyle/>
          <a:p>
            <a:pPr marL="0" indent="0">
              <a:lnSpc>
                <a:spcPct val="120000"/>
              </a:lnSpc>
              <a:spcBef>
                <a:spcPts val="0"/>
              </a:spcBef>
              <a:buNone/>
            </a:pPr>
            <a:r>
              <a:rPr lang="en-US" sz="2100" dirty="0">
                <a:latin typeface="Neue Haas Grotesk Text Pro" panose="020B0504020202020204" pitchFamily="34" charset="0"/>
              </a:rPr>
              <a:t>As the basis for its curriculum, the program will adopt a set of required competencies determined by its mission and public service values. The required competencies will include five domains: the ability</a:t>
            </a:r>
          </a:p>
          <a:p>
            <a:pPr marL="0" indent="0">
              <a:lnSpc>
                <a:spcPct val="120000"/>
              </a:lnSpc>
              <a:spcBef>
                <a:spcPts val="0"/>
              </a:spcBef>
              <a:buNone/>
            </a:pPr>
            <a:endParaRPr lang="en-US" sz="1700" dirty="0">
              <a:latin typeface="Neue Haas Grotesk Text Pro" panose="020B0504020202020204" pitchFamily="34" charset="0"/>
            </a:endParaRPr>
          </a:p>
          <a:p>
            <a:pPr>
              <a:lnSpc>
                <a:spcPct val="120000"/>
              </a:lnSpc>
              <a:spcBef>
                <a:spcPts val="0"/>
              </a:spcBef>
            </a:pPr>
            <a:r>
              <a:rPr lang="en-US" sz="1700" dirty="0">
                <a:latin typeface="Neue Haas Grotesk Text Pro" panose="020B0504020202020204" pitchFamily="34" charset="0"/>
              </a:rPr>
              <a:t>To lead and manage in the public interest</a:t>
            </a:r>
          </a:p>
          <a:p>
            <a:pPr>
              <a:lnSpc>
                <a:spcPct val="120000"/>
              </a:lnSpc>
            </a:pPr>
            <a:r>
              <a:rPr lang="en-US" sz="1700" dirty="0">
                <a:latin typeface="Neue Haas Grotesk Text Pro" panose="020B0504020202020204" pitchFamily="34" charset="0"/>
              </a:rPr>
              <a:t>To participate in, and contribute to, the policy process</a:t>
            </a:r>
          </a:p>
          <a:p>
            <a:pPr>
              <a:lnSpc>
                <a:spcPct val="120000"/>
              </a:lnSpc>
            </a:pPr>
            <a:r>
              <a:rPr lang="en-US" sz="1700" dirty="0">
                <a:latin typeface="Neue Haas Grotesk Text Pro" panose="020B0504020202020204" pitchFamily="34" charset="0"/>
              </a:rPr>
              <a:t>To analyze, synthesize, think critically, solve problems and make evidence-informed decisions in a complex and dynamic environment</a:t>
            </a:r>
          </a:p>
          <a:p>
            <a:pPr>
              <a:lnSpc>
                <a:spcPct val="120000"/>
              </a:lnSpc>
            </a:pPr>
            <a:r>
              <a:rPr lang="en-US" sz="1700" dirty="0">
                <a:latin typeface="Neue Haas Grotesk Text Pro" panose="020B0504020202020204" pitchFamily="34" charset="0"/>
              </a:rPr>
              <a:t>To articulate, apply, and advance a public service perspective</a:t>
            </a:r>
          </a:p>
          <a:p>
            <a:pPr>
              <a:lnSpc>
                <a:spcPct val="120000"/>
              </a:lnSpc>
            </a:pPr>
            <a:r>
              <a:rPr lang="en-US" sz="1700" dirty="0">
                <a:latin typeface="Neue Haas Grotesk Text Pro" panose="020B0504020202020204" pitchFamily="34" charset="0"/>
              </a:rPr>
              <a:t>To communicate and interact productively and in culturally responsive ways with a diverse and changing workforce and society at large</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3D rendering of game pieces tied together with a rope">
            <a:extLst>
              <a:ext uri="{FF2B5EF4-FFF2-40B4-BE49-F238E27FC236}">
                <a16:creationId xmlns:a16="http://schemas.microsoft.com/office/drawing/2014/main" id="{F9E51934-A9FD-A46D-8827-33DFEDDDF455}"/>
              </a:ext>
            </a:extLst>
          </p:cNvPr>
          <p:cNvPicPr>
            <a:picLocks noChangeAspect="1"/>
          </p:cNvPicPr>
          <p:nvPr/>
        </p:nvPicPr>
        <p:blipFill rotWithShape="1">
          <a:blip r:embed="rId2"/>
          <a:srcRect r="2263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3516118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5AFA00-B3CC-D4D4-DE9A-FD14A33A73B3}"/>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b="1" kern="1200" dirty="0">
                <a:solidFill>
                  <a:srgbClr val="FFFFFF"/>
                </a:solidFill>
                <a:latin typeface="Neue Haas Grotesk Text Pro" panose="020B0504020202020204" pitchFamily="34" charset="0"/>
              </a:rPr>
              <a:t>Part A: Operationalizing the Competencies</a:t>
            </a:r>
          </a:p>
        </p:txBody>
      </p:sp>
      <p:graphicFrame>
        <p:nvGraphicFramePr>
          <p:cNvPr id="4" name="Table 3">
            <a:extLst>
              <a:ext uri="{FF2B5EF4-FFF2-40B4-BE49-F238E27FC236}">
                <a16:creationId xmlns:a16="http://schemas.microsoft.com/office/drawing/2014/main" id="{C8357271-C921-F7CA-5EA1-8E9F4854B073}"/>
              </a:ext>
            </a:extLst>
          </p:cNvPr>
          <p:cNvGraphicFramePr>
            <a:graphicFrameLocks noGrp="1"/>
          </p:cNvGraphicFramePr>
          <p:nvPr>
            <p:extLst>
              <p:ext uri="{D42A27DB-BD31-4B8C-83A1-F6EECF244321}">
                <p14:modId xmlns:p14="http://schemas.microsoft.com/office/powerpoint/2010/main" val="3964972983"/>
              </p:ext>
            </p:extLst>
          </p:nvPr>
        </p:nvGraphicFramePr>
        <p:xfrm>
          <a:off x="604293" y="2263316"/>
          <a:ext cx="10983414" cy="3858116"/>
        </p:xfrm>
        <a:graphic>
          <a:graphicData uri="http://schemas.openxmlformats.org/drawingml/2006/table">
            <a:tbl>
              <a:tblPr firstRow="1" bandRow="1">
                <a:tableStyleId>{F5AB1C69-6EDB-4FF4-983F-18BD219EF322}</a:tableStyleId>
              </a:tblPr>
              <a:tblGrid>
                <a:gridCol w="10983414">
                  <a:extLst>
                    <a:ext uri="{9D8B030D-6E8A-4147-A177-3AD203B41FA5}">
                      <a16:colId xmlns:a16="http://schemas.microsoft.com/office/drawing/2014/main" val="3877892521"/>
                    </a:ext>
                  </a:extLst>
                </a:gridCol>
              </a:tblGrid>
              <a:tr h="1982942">
                <a:tc>
                  <a:txBody>
                    <a:bodyPr/>
                    <a:lstStyle/>
                    <a:p>
                      <a:r>
                        <a:rPr lang="en-US" sz="3300" dirty="0">
                          <a:latin typeface="Neue Haas Grotesk Text Pro" panose="020B0504020202020204" pitchFamily="34" charset="0"/>
                        </a:rPr>
                        <a:t>Analyze, Synthesize, Think Critically, Solve Problems, and Make Evidence-Informed Decisions in a Complex and Dynamic Environment</a:t>
                      </a:r>
                    </a:p>
                    <a:p>
                      <a:endParaRPr lang="en-US" sz="2100" dirty="0">
                        <a:latin typeface="Neue Haas Grotesk Text Pro" panose="020B0504020202020204" pitchFamily="34" charset="0"/>
                      </a:endParaRPr>
                    </a:p>
                  </a:txBody>
                  <a:tcPr marL="107769" marR="107769" marT="53884" marB="53884" anchor="ctr">
                    <a:solidFill>
                      <a:schemeClr val="accent1">
                        <a:lumMod val="50000"/>
                      </a:schemeClr>
                    </a:solidFill>
                  </a:tcPr>
                </a:tc>
                <a:extLst>
                  <a:ext uri="{0D108BD9-81ED-4DB2-BD59-A6C34878D82A}">
                    <a16:rowId xmlns:a16="http://schemas.microsoft.com/office/drawing/2014/main" val="750982224"/>
                  </a:ext>
                </a:extLst>
              </a:tr>
              <a:tr h="1875174">
                <a:tc>
                  <a:txBody>
                    <a:bodyPr/>
                    <a:lstStyle/>
                    <a:p>
                      <a:r>
                        <a:rPr lang="en-US" sz="2800" dirty="0">
                          <a:latin typeface="Neue Haas Grotesk Text Pro" panose="020B0504020202020204" pitchFamily="34" charset="0"/>
                        </a:rPr>
                        <a:t>Our mission requires that mastery ensures graduates have an ability to make difficult decisions alongside of those affected by the decisions in ways that are informed by logic, research, and reason with the ultimate goal of advancing the common good. </a:t>
                      </a:r>
                    </a:p>
                  </a:txBody>
                  <a:tcPr marL="107769" marR="107769" marT="53884" marB="53884">
                    <a:solidFill>
                      <a:srgbClr val="B0B3B9"/>
                    </a:solidFill>
                  </a:tcPr>
                </a:tc>
                <a:extLst>
                  <a:ext uri="{0D108BD9-81ED-4DB2-BD59-A6C34878D82A}">
                    <a16:rowId xmlns:a16="http://schemas.microsoft.com/office/drawing/2014/main" val="2659585471"/>
                  </a:ext>
                </a:extLst>
              </a:tr>
            </a:tbl>
          </a:graphicData>
        </a:graphic>
      </p:graphicFrame>
    </p:spTree>
    <p:extLst>
      <p:ext uri="{BB962C8B-B14F-4D97-AF65-F5344CB8AC3E}">
        <p14:creationId xmlns:p14="http://schemas.microsoft.com/office/powerpoint/2010/main" val="3942096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8BD63-045A-06D6-708E-59F1D8C98F77}"/>
              </a:ext>
            </a:extLst>
          </p:cNvPr>
          <p:cNvSpPr>
            <a:spLocks noGrp="1"/>
          </p:cNvSpPr>
          <p:nvPr>
            <p:ph type="title"/>
          </p:nvPr>
        </p:nvSpPr>
        <p:spPr/>
        <p:txBody>
          <a:bodyPr/>
          <a:lstStyle/>
          <a:p>
            <a:r>
              <a:rPr lang="en-US" b="1" dirty="0">
                <a:latin typeface="Neue Haas Grotesk Text Pro" panose="020B0504020202020204" pitchFamily="34" charset="0"/>
              </a:rPr>
              <a:t>Defining Learning Outcomes</a:t>
            </a:r>
          </a:p>
        </p:txBody>
      </p:sp>
      <p:sp>
        <p:nvSpPr>
          <p:cNvPr id="3" name="Content Placeholder 2">
            <a:extLst>
              <a:ext uri="{FF2B5EF4-FFF2-40B4-BE49-F238E27FC236}">
                <a16:creationId xmlns:a16="http://schemas.microsoft.com/office/drawing/2014/main" id="{AA72B8C6-4A18-0E03-6143-6332A0562868}"/>
              </a:ext>
            </a:extLst>
          </p:cNvPr>
          <p:cNvSpPr>
            <a:spLocks noGrp="1"/>
          </p:cNvSpPr>
          <p:nvPr>
            <p:ph idx="1"/>
          </p:nvPr>
        </p:nvSpPr>
        <p:spPr>
          <a:xfrm>
            <a:off x="875414" y="3269511"/>
            <a:ext cx="10515600" cy="2673535"/>
          </a:xfrm>
        </p:spPr>
        <p:txBody>
          <a:bodyPr>
            <a:normAutofit fontScale="92500" lnSpcReduction="20000"/>
          </a:bodyPr>
          <a:lstStyle/>
          <a:p>
            <a:pPr marL="0" indent="0">
              <a:lnSpc>
                <a:spcPct val="110000"/>
              </a:lnSpc>
              <a:buNone/>
            </a:pPr>
            <a:r>
              <a:rPr lang="en-US" sz="2400" dirty="0">
                <a:latin typeface="Neue Haas Grotesk Text Pro" panose="020B0504020202020204" pitchFamily="34" charset="0"/>
              </a:rPr>
              <a:t> </a:t>
            </a:r>
          </a:p>
          <a:p>
            <a:pPr marL="0" indent="0">
              <a:lnSpc>
                <a:spcPct val="110000"/>
              </a:lnSpc>
              <a:buNone/>
            </a:pPr>
            <a:r>
              <a:rPr lang="en-US" sz="2400" dirty="0">
                <a:latin typeface="Neue Haas Grotesk Text Pro" panose="020B0504020202020204" pitchFamily="34" charset="0"/>
              </a:rPr>
              <a:t>Upon graduation students will be able to:</a:t>
            </a:r>
          </a:p>
          <a:p>
            <a:pPr lvl="1">
              <a:lnSpc>
                <a:spcPct val="110000"/>
              </a:lnSpc>
            </a:pPr>
            <a:r>
              <a:rPr lang="en-US" sz="2000" dirty="0">
                <a:latin typeface="Neue Haas Grotesk Text Pro" panose="020B0504020202020204" pitchFamily="34" charset="0"/>
              </a:rPr>
              <a:t>Describe the scientific method/evidence-based methods and identify reliable data sources to inform decision making</a:t>
            </a:r>
          </a:p>
          <a:p>
            <a:pPr lvl="1">
              <a:lnSpc>
                <a:spcPct val="110000"/>
              </a:lnSpc>
            </a:pPr>
            <a:r>
              <a:rPr lang="en-US" sz="2000" dirty="0">
                <a:latin typeface="Neue Haas Grotesk Text Pro" panose="020B0504020202020204" pitchFamily="34" charset="0"/>
              </a:rPr>
              <a:t>Employ appropriate qualitative or quantitative data collection and analysis methodologies to aid in decision making or problem solving</a:t>
            </a:r>
          </a:p>
          <a:p>
            <a:pPr lvl="1">
              <a:lnSpc>
                <a:spcPct val="110000"/>
              </a:lnSpc>
            </a:pPr>
            <a:r>
              <a:rPr lang="en-US" sz="2000" dirty="0">
                <a:latin typeface="Neue Haas Grotesk Text Pro" panose="020B0504020202020204" pitchFamily="34" charset="0"/>
              </a:rPr>
              <a:t>Demonstrate a spirit of inquiry that values diverse perspectives, reflection, and transparency </a:t>
            </a:r>
          </a:p>
          <a:p>
            <a:pPr marL="0" indent="0">
              <a:lnSpc>
                <a:spcPct val="110000"/>
              </a:lnSpc>
              <a:buNone/>
            </a:pPr>
            <a:endParaRPr lang="en-US" dirty="0">
              <a:latin typeface="Neue Haas Grotesk Text Pro" panose="020B0504020202020204" pitchFamily="34" charset="0"/>
            </a:endParaRPr>
          </a:p>
        </p:txBody>
      </p:sp>
      <p:graphicFrame>
        <p:nvGraphicFramePr>
          <p:cNvPr id="4" name="Table 3">
            <a:extLst>
              <a:ext uri="{FF2B5EF4-FFF2-40B4-BE49-F238E27FC236}">
                <a16:creationId xmlns:a16="http://schemas.microsoft.com/office/drawing/2014/main" id="{754611DB-A488-5E17-2843-A1954F9386BA}"/>
              </a:ext>
            </a:extLst>
          </p:cNvPr>
          <p:cNvGraphicFramePr>
            <a:graphicFrameLocks noGrp="1"/>
          </p:cNvGraphicFramePr>
          <p:nvPr>
            <p:extLst>
              <p:ext uri="{D42A27DB-BD31-4B8C-83A1-F6EECF244321}">
                <p14:modId xmlns:p14="http://schemas.microsoft.com/office/powerpoint/2010/main" val="2109110051"/>
              </p:ext>
            </p:extLst>
          </p:nvPr>
        </p:nvGraphicFramePr>
        <p:xfrm>
          <a:off x="875414" y="1806471"/>
          <a:ext cx="10441172" cy="1463040"/>
        </p:xfrm>
        <a:graphic>
          <a:graphicData uri="http://schemas.openxmlformats.org/drawingml/2006/table">
            <a:tbl>
              <a:tblPr firstRow="1" bandRow="1">
                <a:tableStyleId>{F5AB1C69-6EDB-4FF4-983F-18BD219EF322}</a:tableStyleId>
              </a:tblPr>
              <a:tblGrid>
                <a:gridCol w="10441172">
                  <a:extLst>
                    <a:ext uri="{9D8B030D-6E8A-4147-A177-3AD203B41FA5}">
                      <a16:colId xmlns:a16="http://schemas.microsoft.com/office/drawing/2014/main" val="3877892521"/>
                    </a:ext>
                  </a:extLst>
                </a:gridCol>
              </a:tblGrid>
              <a:tr h="370840">
                <a:tc>
                  <a:txBody>
                    <a:bodyPr/>
                    <a:lstStyle/>
                    <a:p>
                      <a:r>
                        <a:rPr lang="en-US" sz="1800" dirty="0">
                          <a:latin typeface="Neue Haas Grotesk Text Pro" panose="020B0504020202020204" pitchFamily="34" charset="0"/>
                        </a:rPr>
                        <a:t>Analyze, Synthesize, Think Critically, Solve Problems, and Make Evidence-Informed Decisions in a Complex and Dynamic Environment</a:t>
                      </a:r>
                    </a:p>
                  </a:txBody>
                  <a:tcPr anchor="ctr">
                    <a:solidFill>
                      <a:schemeClr val="accent1">
                        <a:lumMod val="50000"/>
                      </a:schemeClr>
                    </a:solidFill>
                  </a:tcPr>
                </a:tc>
                <a:extLst>
                  <a:ext uri="{0D108BD9-81ED-4DB2-BD59-A6C34878D82A}">
                    <a16:rowId xmlns:a16="http://schemas.microsoft.com/office/drawing/2014/main" val="750982224"/>
                  </a:ext>
                </a:extLst>
              </a:tr>
              <a:tr h="370840">
                <a:tc>
                  <a:txBody>
                    <a:bodyPr/>
                    <a:lstStyle/>
                    <a:p>
                      <a:r>
                        <a:rPr lang="en-US" sz="1600" dirty="0">
                          <a:latin typeface="Neue Haas Grotesk Text Pro" panose="020B0504020202020204" pitchFamily="34" charset="0"/>
                        </a:rPr>
                        <a:t>Our mission requires that mastery ensures graduates have an ability to make difficult decisions alongside of those affected by the decisions in ways that are informed by logic, research, and reason with the ultimate goal of advancing the common good. </a:t>
                      </a:r>
                    </a:p>
                  </a:txBody>
                  <a:tcPr>
                    <a:solidFill>
                      <a:srgbClr val="B0B3B9"/>
                    </a:solidFill>
                  </a:tcPr>
                </a:tc>
                <a:extLst>
                  <a:ext uri="{0D108BD9-81ED-4DB2-BD59-A6C34878D82A}">
                    <a16:rowId xmlns:a16="http://schemas.microsoft.com/office/drawing/2014/main" val="2659585471"/>
                  </a:ext>
                </a:extLst>
              </a:tr>
            </a:tbl>
          </a:graphicData>
        </a:graphic>
      </p:graphicFrame>
    </p:spTree>
    <p:extLst>
      <p:ext uri="{BB962C8B-B14F-4D97-AF65-F5344CB8AC3E}">
        <p14:creationId xmlns:p14="http://schemas.microsoft.com/office/powerpoint/2010/main" val="36359144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553EE7-CF0B-A088-53A5-D079FE2F0512}"/>
              </a:ext>
            </a:extLst>
          </p:cNvPr>
          <p:cNvSpPr>
            <a:spLocks noGrp="1"/>
          </p:cNvSpPr>
          <p:nvPr>
            <p:ph type="title"/>
          </p:nvPr>
        </p:nvSpPr>
        <p:spPr>
          <a:xfrm>
            <a:off x="838200" y="557188"/>
            <a:ext cx="10515600" cy="1133499"/>
          </a:xfrm>
        </p:spPr>
        <p:txBody>
          <a:bodyPr>
            <a:normAutofit/>
          </a:bodyPr>
          <a:lstStyle/>
          <a:p>
            <a:pPr algn="ctr"/>
            <a:r>
              <a:rPr lang="en-US" b="1" dirty="0">
                <a:latin typeface="Neue Haas Grotesk Text Pro" panose="020B0504020202020204" pitchFamily="34" charset="0"/>
              </a:rPr>
              <a:t>Other Mission-Related Competencies </a:t>
            </a:r>
          </a:p>
        </p:txBody>
      </p:sp>
      <p:graphicFrame>
        <p:nvGraphicFramePr>
          <p:cNvPr id="6" name="Content Placeholder 2">
            <a:extLst>
              <a:ext uri="{FF2B5EF4-FFF2-40B4-BE49-F238E27FC236}">
                <a16:creationId xmlns:a16="http://schemas.microsoft.com/office/drawing/2014/main" id="{CEB75ECB-15A1-4B86-FAB7-2635816C696C}"/>
              </a:ext>
            </a:extLst>
          </p:cNvPr>
          <p:cNvGraphicFramePr>
            <a:graphicFrameLocks noGrp="1"/>
          </p:cNvGraphicFramePr>
          <p:nvPr>
            <p:ph idx="1"/>
            <p:extLst>
              <p:ext uri="{D42A27DB-BD31-4B8C-83A1-F6EECF244321}">
                <p14:modId xmlns:p14="http://schemas.microsoft.com/office/powerpoint/2010/main" val="87247833"/>
              </p:ext>
            </p:extLst>
          </p:nvPr>
        </p:nvGraphicFramePr>
        <p:xfrm>
          <a:off x="838200" y="1827138"/>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44620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CB868E-703D-81D9-030C-EF5226D0315F}"/>
              </a:ext>
            </a:extLst>
          </p:cNvPr>
          <p:cNvSpPr>
            <a:spLocks noGrp="1"/>
          </p:cNvSpPr>
          <p:nvPr>
            <p:ph type="title"/>
          </p:nvPr>
        </p:nvSpPr>
        <p:spPr>
          <a:xfrm>
            <a:off x="1371599" y="294538"/>
            <a:ext cx="9895951" cy="1033669"/>
          </a:xfrm>
        </p:spPr>
        <p:txBody>
          <a:bodyPr>
            <a:normAutofit/>
          </a:bodyPr>
          <a:lstStyle/>
          <a:p>
            <a:r>
              <a:rPr lang="en-US" sz="3400" b="1" dirty="0">
                <a:solidFill>
                  <a:srgbClr val="FFFFFF"/>
                </a:solidFill>
                <a:latin typeface="Neue Haas Grotesk Text Pro" panose="020B0504020202020204" pitchFamily="34" charset="0"/>
              </a:rPr>
              <a:t>Mission-Specific Required and Elective Competencies </a:t>
            </a:r>
          </a:p>
        </p:txBody>
      </p:sp>
      <p:sp>
        <p:nvSpPr>
          <p:cNvPr id="3" name="Content Placeholder 2">
            <a:extLst>
              <a:ext uri="{FF2B5EF4-FFF2-40B4-BE49-F238E27FC236}">
                <a16:creationId xmlns:a16="http://schemas.microsoft.com/office/drawing/2014/main" id="{7DF8B2F1-1301-7C2F-25BB-A874BD08B0D8}"/>
              </a:ext>
            </a:extLst>
          </p:cNvPr>
          <p:cNvSpPr>
            <a:spLocks noGrp="1"/>
          </p:cNvSpPr>
          <p:nvPr>
            <p:ph idx="1"/>
          </p:nvPr>
        </p:nvSpPr>
        <p:spPr>
          <a:xfrm>
            <a:off x="1371599" y="2616032"/>
            <a:ext cx="9724031" cy="3712527"/>
          </a:xfrm>
        </p:spPr>
        <p:txBody>
          <a:bodyPr anchor="ctr">
            <a:noAutofit/>
          </a:bodyPr>
          <a:lstStyle/>
          <a:p>
            <a:pPr>
              <a:lnSpc>
                <a:spcPct val="100000"/>
              </a:lnSpc>
            </a:pPr>
            <a:r>
              <a:rPr lang="en-US" dirty="0">
                <a:latin typeface="Neue Haas Grotesk Text Pro" panose="020B0504020202020204" pitchFamily="34" charset="0"/>
              </a:rPr>
              <a:t>Describe how each mission-specific competency is defined and supports the mission (5.2)</a:t>
            </a:r>
          </a:p>
          <a:p>
            <a:pPr>
              <a:lnSpc>
                <a:spcPct val="100000"/>
              </a:lnSpc>
            </a:pPr>
            <a:r>
              <a:rPr lang="en-US" dirty="0">
                <a:latin typeface="Neue Haas Grotesk Text Pro" panose="020B0504020202020204" pitchFamily="34" charset="0"/>
              </a:rPr>
              <a:t>Discuss how the program’s approach to mission-specific elective competencies (i.e., concentrations/ specializations) are related to mission and contribute to overall program goals (5.3.1) as well as student learning goals (5.3.2)</a:t>
            </a:r>
          </a:p>
          <a:p>
            <a:pPr>
              <a:lnSpc>
                <a:spcPct val="100000"/>
              </a:lnSpc>
            </a:pPr>
            <a:r>
              <a:rPr lang="en-US" dirty="0">
                <a:latin typeface="Neue Haas Grotesk Text Pro" panose="020B0504020202020204" pitchFamily="34" charset="0"/>
              </a:rPr>
              <a:t>Describe practices for ensuring the capacity and qualifications of faculty to offer and oversee concentrations/specializations (5.3.3)</a:t>
            </a:r>
          </a:p>
          <a:p>
            <a:pPr lvl="1"/>
            <a:endParaRPr lang="en-US" sz="2800" dirty="0">
              <a:latin typeface="Neue Haas Grotesk Text Pro" panose="020B0504020202020204" pitchFamily="34" charset="0"/>
            </a:endParaRPr>
          </a:p>
          <a:p>
            <a:pPr lvl="1"/>
            <a:endParaRPr lang="en-US" sz="2800" dirty="0">
              <a:latin typeface="Neue Haas Grotesk Text Pro" panose="020B0504020202020204" pitchFamily="34" charset="0"/>
            </a:endParaRPr>
          </a:p>
        </p:txBody>
      </p:sp>
    </p:spTree>
    <p:extLst>
      <p:ext uri="{BB962C8B-B14F-4D97-AF65-F5344CB8AC3E}">
        <p14:creationId xmlns:p14="http://schemas.microsoft.com/office/powerpoint/2010/main" val="1741676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50B21-ED4A-1C53-5F07-13A551F0D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8CBC1-E803-B14A-BB4C-E47B779F4D7C}"/>
              </a:ext>
            </a:extLst>
          </p:cNvPr>
          <p:cNvSpPr>
            <a:spLocks noGrp="1"/>
          </p:cNvSpPr>
          <p:nvPr>
            <p:ph type="title"/>
          </p:nvPr>
        </p:nvSpPr>
        <p:spPr/>
        <p:txBody>
          <a:bodyPr/>
          <a:lstStyle/>
          <a:p>
            <a:r>
              <a:rPr lang="en-US" b="1" dirty="0">
                <a:latin typeface="Neue Haas Grotesk Text Pro" panose="020B0504020202020204" pitchFamily="34" charset="0"/>
              </a:rPr>
              <a:t>Part B: The Assessment Plan</a:t>
            </a:r>
          </a:p>
        </p:txBody>
      </p:sp>
      <p:graphicFrame>
        <p:nvGraphicFramePr>
          <p:cNvPr id="4" name="Table 3">
            <a:extLst>
              <a:ext uri="{FF2B5EF4-FFF2-40B4-BE49-F238E27FC236}">
                <a16:creationId xmlns:a16="http://schemas.microsoft.com/office/drawing/2014/main" id="{3F23674A-8424-CA12-94E6-07B419EA0EF0}"/>
              </a:ext>
            </a:extLst>
          </p:cNvPr>
          <p:cNvGraphicFramePr>
            <a:graphicFrameLocks noGrp="1"/>
          </p:cNvGraphicFramePr>
          <p:nvPr>
            <p:extLst>
              <p:ext uri="{D42A27DB-BD31-4B8C-83A1-F6EECF244321}">
                <p14:modId xmlns:p14="http://schemas.microsoft.com/office/powerpoint/2010/main" val="570499430"/>
              </p:ext>
            </p:extLst>
          </p:nvPr>
        </p:nvGraphicFramePr>
        <p:xfrm>
          <a:off x="838200" y="1518286"/>
          <a:ext cx="5654040" cy="4419600"/>
        </p:xfrm>
        <a:graphic>
          <a:graphicData uri="http://schemas.openxmlformats.org/drawingml/2006/table">
            <a:tbl>
              <a:tblPr firstRow="1" bandRow="1">
                <a:tableStyleId>{7DF18680-E054-41AD-8BC1-D1AEF772440D}</a:tableStyleId>
              </a:tblPr>
              <a:tblGrid>
                <a:gridCol w="5654040">
                  <a:extLst>
                    <a:ext uri="{9D8B030D-6E8A-4147-A177-3AD203B41FA5}">
                      <a16:colId xmlns:a16="http://schemas.microsoft.com/office/drawing/2014/main" val="3877892521"/>
                    </a:ext>
                  </a:extLst>
                </a:gridCol>
              </a:tblGrid>
              <a:tr h="370840">
                <a:tc>
                  <a:txBody>
                    <a:bodyPr/>
                    <a:lstStyle/>
                    <a:p>
                      <a:r>
                        <a:rPr lang="en-US" sz="2800" dirty="0">
                          <a:latin typeface="Neue Haas Grotesk Text Pro" panose="020B0504020202020204" pitchFamily="34" charset="0"/>
                        </a:rPr>
                        <a:t>How does the program know how well its students are meeting faculty expectations for learning the required (or other) competencies?</a:t>
                      </a:r>
                    </a:p>
                    <a:p>
                      <a:endParaRPr lang="en-US" dirty="0">
                        <a:latin typeface="Neue Haas Grotesk Text Pro" panose="020B0504020202020204" pitchFamily="34" charset="0"/>
                      </a:endParaRPr>
                    </a:p>
                  </a:txBody>
                  <a:tcPr anchor="ctr">
                    <a:solidFill>
                      <a:schemeClr val="accent1">
                        <a:lumMod val="50000"/>
                      </a:schemeClr>
                    </a:solidFill>
                  </a:tcPr>
                </a:tc>
                <a:extLst>
                  <a:ext uri="{0D108BD9-81ED-4DB2-BD59-A6C34878D82A}">
                    <a16:rowId xmlns:a16="http://schemas.microsoft.com/office/drawing/2014/main" val="750982224"/>
                  </a:ext>
                </a:extLst>
              </a:tr>
              <a:tr h="370840">
                <a:tc>
                  <a:txBody>
                    <a:bodyPr/>
                    <a:lstStyle/>
                    <a:p>
                      <a:r>
                        <a:rPr lang="en-US" sz="2400" dirty="0">
                          <a:latin typeface="Neue Haas Grotesk Text Pro" panose="020B0504020202020204" pitchFamily="34" charset="0"/>
                        </a:rPr>
                        <a:t>Programs must have a written plan for assessing each competency on a periodic basis. Upload the student learning assessment plan as a Self-Study appendix</a:t>
                      </a:r>
                    </a:p>
                  </a:txBody>
                  <a:tcPr>
                    <a:solidFill>
                      <a:srgbClr val="B0B3B9"/>
                    </a:solidFill>
                  </a:tcPr>
                </a:tc>
                <a:extLst>
                  <a:ext uri="{0D108BD9-81ED-4DB2-BD59-A6C34878D82A}">
                    <a16:rowId xmlns:a16="http://schemas.microsoft.com/office/drawing/2014/main" val="2659585471"/>
                  </a:ext>
                </a:extLst>
              </a:tr>
            </a:tbl>
          </a:graphicData>
        </a:graphic>
      </p:graphicFrame>
      <p:sp>
        <p:nvSpPr>
          <p:cNvPr id="3" name="TextBox 2">
            <a:extLst>
              <a:ext uri="{FF2B5EF4-FFF2-40B4-BE49-F238E27FC236}">
                <a16:creationId xmlns:a16="http://schemas.microsoft.com/office/drawing/2014/main" id="{DF5FC485-F5CE-E151-5DB2-81299B827944}"/>
              </a:ext>
            </a:extLst>
          </p:cNvPr>
          <p:cNvSpPr txBox="1"/>
          <p:nvPr/>
        </p:nvSpPr>
        <p:spPr>
          <a:xfrm>
            <a:off x="6387108" y="6210629"/>
            <a:ext cx="5567826" cy="369332"/>
          </a:xfrm>
          <a:prstGeom prst="rect">
            <a:avLst/>
          </a:prstGeom>
          <a:noFill/>
        </p:spPr>
        <p:txBody>
          <a:bodyPr wrap="square" rtlCol="0">
            <a:spAutoFit/>
          </a:bodyPr>
          <a:lstStyle/>
          <a:p>
            <a:r>
              <a:rPr lang="en-US" dirty="0">
                <a:latin typeface="Neue Haas Grotesk Text Pro" panose="020B0504020202020204" pitchFamily="34" charset="0"/>
              </a:rPr>
              <a:t>Sample Assessment Plan: </a:t>
            </a:r>
            <a:r>
              <a:rPr lang="en-US" dirty="0">
                <a:latin typeface="Neue Haas Grotesk Text Pro" panose="020B0504020202020204" pitchFamily="34" charset="0"/>
                <a:hlinkClick r:id="rId2"/>
              </a:rPr>
              <a:t>Old Dominion University</a:t>
            </a:r>
            <a:endParaRPr lang="en-US" dirty="0">
              <a:latin typeface="Neue Haas Grotesk Text Pro" panose="020B0504020202020204" pitchFamily="34" charset="0"/>
            </a:endParaRPr>
          </a:p>
        </p:txBody>
      </p:sp>
      <p:graphicFrame>
        <p:nvGraphicFramePr>
          <p:cNvPr id="5" name="Content Placeholder 3">
            <a:extLst>
              <a:ext uri="{FF2B5EF4-FFF2-40B4-BE49-F238E27FC236}">
                <a16:creationId xmlns:a16="http://schemas.microsoft.com/office/drawing/2014/main" id="{4F0EE384-C6C5-31F4-14A2-C2569A63023B}"/>
              </a:ext>
            </a:extLst>
          </p:cNvPr>
          <p:cNvGraphicFramePr>
            <a:graphicFrameLocks noGrp="1"/>
          </p:cNvGraphicFramePr>
          <p:nvPr>
            <p:ph idx="1"/>
            <p:extLst>
              <p:ext uri="{D42A27DB-BD31-4B8C-83A1-F6EECF244321}">
                <p14:modId xmlns:p14="http://schemas.microsoft.com/office/powerpoint/2010/main" val="4202501958"/>
              </p:ext>
            </p:extLst>
          </p:nvPr>
        </p:nvGraphicFramePr>
        <p:xfrm>
          <a:off x="4090035" y="141414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3731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F245FB-C982-3A98-25C0-84CCEFD8DA4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741DD3-4509-FA1F-57E0-AD355D529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ed pencils inside a pencil holder which is on top of a wood table">
            <a:extLst>
              <a:ext uri="{FF2B5EF4-FFF2-40B4-BE49-F238E27FC236}">
                <a16:creationId xmlns:a16="http://schemas.microsoft.com/office/drawing/2014/main" id="{461776DB-35DB-280A-1C27-74D9A824A3D0}"/>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colorTemperature colorTemp="4700"/>
                    </a14:imgEffect>
                  </a14:imgLayer>
                </a14:imgProps>
              </a:ext>
            </a:extLst>
          </a:blip>
          <a:srcRect t="15730"/>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BB5B7700-3438-6BC4-D888-37D638E5571F}"/>
              </a:ext>
            </a:extLst>
          </p:cNvPr>
          <p:cNvSpPr>
            <a:spLocks noGrp="1"/>
          </p:cNvSpPr>
          <p:nvPr>
            <p:ph type="ctrTitle"/>
          </p:nvPr>
        </p:nvSpPr>
        <p:spPr>
          <a:xfrm>
            <a:off x="428789" y="280027"/>
            <a:ext cx="7588155" cy="2236264"/>
          </a:xfrm>
        </p:spPr>
        <p:txBody>
          <a:bodyPr>
            <a:normAutofit/>
          </a:bodyPr>
          <a:lstStyle/>
          <a:p>
            <a:r>
              <a:rPr lang="en-US" sz="5400" dirty="0">
                <a:solidFill>
                  <a:srgbClr val="FFFFFF"/>
                </a:solidFill>
                <a:latin typeface="Neue Haas Grotesk Text Pro" panose="020B0504020202020204" pitchFamily="34" charset="0"/>
              </a:rPr>
              <a:t>Welcome to the 2025 Accreditation Institute</a:t>
            </a:r>
          </a:p>
        </p:txBody>
      </p:sp>
      <p:sp>
        <p:nvSpPr>
          <p:cNvPr id="3" name="Subtitle 2">
            <a:extLst>
              <a:ext uri="{FF2B5EF4-FFF2-40B4-BE49-F238E27FC236}">
                <a16:creationId xmlns:a16="http://schemas.microsoft.com/office/drawing/2014/main" id="{6DD09D99-77DB-DD03-E99D-17E0BAD24FE2}"/>
              </a:ext>
            </a:extLst>
          </p:cNvPr>
          <p:cNvSpPr>
            <a:spLocks noGrp="1"/>
          </p:cNvSpPr>
          <p:nvPr>
            <p:ph type="subTitle" idx="1"/>
          </p:nvPr>
        </p:nvSpPr>
        <p:spPr>
          <a:xfrm>
            <a:off x="733589" y="3539013"/>
            <a:ext cx="3794077" cy="1414091"/>
          </a:xfrm>
        </p:spPr>
        <p:txBody>
          <a:bodyPr>
            <a:normAutofit/>
          </a:bodyPr>
          <a:lstStyle/>
          <a:p>
            <a:pPr algn="l"/>
            <a:endParaRPr lang="en-US" dirty="0">
              <a:solidFill>
                <a:srgbClr val="FFFFFF"/>
              </a:solidFill>
              <a:latin typeface="Neue Haas Grotesk Text Pro" panose="020B0504020202020204" pitchFamily="34" charset="0"/>
            </a:endParaRPr>
          </a:p>
        </p:txBody>
      </p:sp>
      <p:sp>
        <p:nvSpPr>
          <p:cNvPr id="6" name="Subtitle 2">
            <a:extLst>
              <a:ext uri="{FF2B5EF4-FFF2-40B4-BE49-F238E27FC236}">
                <a16:creationId xmlns:a16="http://schemas.microsoft.com/office/drawing/2014/main" id="{E57B2586-9630-3D6F-48B8-90CAD5D1D1CC}"/>
              </a:ext>
            </a:extLst>
          </p:cNvPr>
          <p:cNvSpPr txBox="1">
            <a:spLocks/>
          </p:cNvSpPr>
          <p:nvPr/>
        </p:nvSpPr>
        <p:spPr>
          <a:xfrm>
            <a:off x="4039809" y="3485794"/>
            <a:ext cx="4029853" cy="14140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FFFF"/>
                </a:solidFill>
                <a:latin typeface="Neue Haas Grotesk Text Pro" panose="020B0504020202020204" pitchFamily="34" charset="0"/>
              </a:rPr>
              <a:t>Agenda &amp; Schedule:</a:t>
            </a:r>
          </a:p>
          <a:p>
            <a:pPr algn="l"/>
            <a:r>
              <a:rPr lang="en-US" sz="2200" dirty="0">
                <a:solidFill>
                  <a:schemeClr val="accent1">
                    <a:lumMod val="40000"/>
                    <a:lumOff val="60000"/>
                  </a:schemeClr>
                </a:solidFill>
                <a:latin typeface="Neue Haas Grotesk Text Pro" panose="020B0504020202020204" pitchFamily="34" charset="0"/>
                <a:hlinkClick r:id="rId4">
                  <a:extLst>
                    <a:ext uri="{A12FA001-AC4F-418D-AE19-62706E023703}">
                      <ahyp:hlinkClr xmlns:ahyp="http://schemas.microsoft.com/office/drawing/2018/hyperlinkcolor" val="tx"/>
                    </a:ext>
                  </a:extLst>
                </a:hlinkClick>
              </a:rPr>
              <a:t>https://tinyurl.com/2s3znp3p</a:t>
            </a:r>
            <a:endParaRPr lang="en-US" sz="2200" dirty="0">
              <a:solidFill>
                <a:schemeClr val="accent1">
                  <a:lumMod val="40000"/>
                  <a:lumOff val="60000"/>
                </a:schemeClr>
              </a:solidFill>
              <a:latin typeface="Neue Haas Grotesk Text Pro" panose="020B0504020202020204" pitchFamily="34" charset="0"/>
            </a:endParaRPr>
          </a:p>
          <a:p>
            <a:pPr algn="l"/>
            <a:r>
              <a:rPr lang="en-US" sz="2200" dirty="0">
                <a:solidFill>
                  <a:srgbClr val="FFFFFF"/>
                </a:solidFill>
                <a:latin typeface="Neue Haas Grotesk Text Pro" panose="020B0504020202020204" pitchFamily="34" charset="0"/>
              </a:rPr>
              <a:t>or scan the QR code</a:t>
            </a:r>
          </a:p>
        </p:txBody>
      </p:sp>
      <p:pic>
        <p:nvPicPr>
          <p:cNvPr id="7" name="Picture 6" descr="A qr code on a white background&#10;&#10;AI-generated content may be incorrect.">
            <a:extLst>
              <a:ext uri="{FF2B5EF4-FFF2-40B4-BE49-F238E27FC236}">
                <a16:creationId xmlns:a16="http://schemas.microsoft.com/office/drawing/2014/main" id="{71413108-CCD8-8D01-08E6-EB040D44D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431" y="4189789"/>
            <a:ext cx="1488235" cy="1488235"/>
          </a:xfrm>
          <a:prstGeom prst="rect">
            <a:avLst/>
          </a:prstGeom>
        </p:spPr>
      </p:pic>
    </p:spTree>
    <p:extLst>
      <p:ext uri="{BB962C8B-B14F-4D97-AF65-F5344CB8AC3E}">
        <p14:creationId xmlns:p14="http://schemas.microsoft.com/office/powerpoint/2010/main" val="11531976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215202-D29A-4329-9939-19EAC8635C8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17197FE-4670-2E4C-0881-AD719321BD8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Neue Haas Grotesk Text Pro" panose="020B0504020202020204" pitchFamily="34" charset="0"/>
              </a:rPr>
              <a:t>Part C: Closing the Loop</a:t>
            </a:r>
          </a:p>
        </p:txBody>
      </p:sp>
      <p:graphicFrame>
        <p:nvGraphicFramePr>
          <p:cNvPr id="4" name="Table 3">
            <a:extLst>
              <a:ext uri="{FF2B5EF4-FFF2-40B4-BE49-F238E27FC236}">
                <a16:creationId xmlns:a16="http://schemas.microsoft.com/office/drawing/2014/main" id="{15FFE51C-94DC-7959-3C63-92BC79E1D363}"/>
              </a:ext>
            </a:extLst>
          </p:cNvPr>
          <p:cNvGraphicFramePr>
            <a:graphicFrameLocks noGrp="1"/>
          </p:cNvGraphicFramePr>
          <p:nvPr>
            <p:extLst>
              <p:ext uri="{D42A27DB-BD31-4B8C-83A1-F6EECF244321}">
                <p14:modId xmlns:p14="http://schemas.microsoft.com/office/powerpoint/2010/main" val="815241690"/>
              </p:ext>
            </p:extLst>
          </p:nvPr>
        </p:nvGraphicFramePr>
        <p:xfrm>
          <a:off x="4502428" y="817943"/>
          <a:ext cx="7225748" cy="5222115"/>
        </p:xfrm>
        <a:graphic>
          <a:graphicData uri="http://schemas.openxmlformats.org/drawingml/2006/table">
            <a:tbl>
              <a:tblPr firstRow="1" bandRow="1">
                <a:tableStyleId>{F5AB1C69-6EDB-4FF4-983F-18BD219EF322}</a:tableStyleId>
              </a:tblPr>
              <a:tblGrid>
                <a:gridCol w="7225748">
                  <a:extLst>
                    <a:ext uri="{9D8B030D-6E8A-4147-A177-3AD203B41FA5}">
                      <a16:colId xmlns:a16="http://schemas.microsoft.com/office/drawing/2014/main" val="3877892521"/>
                    </a:ext>
                  </a:extLst>
                </a:gridCol>
              </a:tblGrid>
              <a:tr h="2133237">
                <a:tc>
                  <a:txBody>
                    <a:bodyPr/>
                    <a:lstStyle/>
                    <a:p>
                      <a:r>
                        <a:rPr lang="en-US" sz="2800" dirty="0">
                          <a:latin typeface="Neue Haas Grotesk Text Pro" panose="020B0504020202020204" pitchFamily="34" charset="0"/>
                        </a:rPr>
                        <a:t>How does the program use evidence about the extent of student learning on required (or other) competencies for program improvement?</a:t>
                      </a:r>
                    </a:p>
                    <a:p>
                      <a:endParaRPr lang="en-US" sz="1800" dirty="0">
                        <a:latin typeface="Neue Haas Grotesk Text Pro" panose="020B0504020202020204" pitchFamily="34" charset="0"/>
                      </a:endParaRPr>
                    </a:p>
                  </a:txBody>
                  <a:tcPr marL="92481" marR="92481" marT="46241" marB="46241" anchor="ctr">
                    <a:solidFill>
                      <a:schemeClr val="accent1">
                        <a:lumMod val="50000"/>
                      </a:schemeClr>
                    </a:solidFill>
                  </a:tcPr>
                </a:tc>
                <a:extLst>
                  <a:ext uri="{0D108BD9-81ED-4DB2-BD59-A6C34878D82A}">
                    <a16:rowId xmlns:a16="http://schemas.microsoft.com/office/drawing/2014/main" val="750982224"/>
                  </a:ext>
                </a:extLst>
              </a:tr>
              <a:tr h="3088878">
                <a:tc>
                  <a:txBody>
                    <a:bodyPr/>
                    <a:lstStyle/>
                    <a:p>
                      <a:r>
                        <a:rPr lang="en-US" sz="2400" dirty="0">
                          <a:latin typeface="Neue Haas Grotesk Text Pro" panose="020B0504020202020204" pitchFamily="34" charset="0"/>
                        </a:rPr>
                        <a:t>Programs must:</a:t>
                      </a:r>
                    </a:p>
                    <a:p>
                      <a:pPr marL="914400" lvl="1" indent="-457200">
                        <a:buFont typeface="+mj-lt"/>
                        <a:buAutoNum type="arabicPeriod"/>
                      </a:pPr>
                      <a:r>
                        <a:rPr lang="en-US" sz="2400" dirty="0">
                          <a:latin typeface="Neue Haas Grotesk Text Pro" panose="020B0504020202020204" pitchFamily="34" charset="0"/>
                        </a:rPr>
                        <a:t>Describe how the competency was defined in terms of student learning outcomes</a:t>
                      </a:r>
                    </a:p>
                    <a:p>
                      <a:pPr marL="914400" lvl="1" indent="-457200">
                        <a:buFont typeface="+mj-lt"/>
                        <a:buAutoNum type="arabicPeriod"/>
                      </a:pPr>
                      <a:r>
                        <a:rPr lang="en-US" sz="2400" dirty="0">
                          <a:latin typeface="Neue Haas Grotesk Text Pro" panose="020B0504020202020204" pitchFamily="34" charset="0"/>
                        </a:rPr>
                        <a:t>Share the type of evidence used to document student learning</a:t>
                      </a:r>
                    </a:p>
                    <a:p>
                      <a:pPr marL="914400" lvl="1" indent="-457200">
                        <a:buFont typeface="+mj-lt"/>
                        <a:buAutoNum type="arabicPeriod"/>
                      </a:pPr>
                      <a:r>
                        <a:rPr lang="en-US" sz="2400" dirty="0">
                          <a:latin typeface="Neue Haas Grotesk Text Pro" panose="020B0504020202020204" pitchFamily="34" charset="0"/>
                        </a:rPr>
                        <a:t>Indicate how that evidence was analyzed</a:t>
                      </a:r>
                    </a:p>
                    <a:p>
                      <a:pPr marL="914400" lvl="1" indent="-457200">
                        <a:buFont typeface="+mj-lt"/>
                        <a:buAutoNum type="arabicPeriod"/>
                      </a:pPr>
                      <a:r>
                        <a:rPr lang="en-US" sz="2400" dirty="0">
                          <a:latin typeface="Neue Haas Grotesk Text Pro" panose="020B0504020202020204" pitchFamily="34" charset="0"/>
                        </a:rPr>
                        <a:t>Discuss how the results were used for program improvement</a:t>
                      </a:r>
                    </a:p>
                  </a:txBody>
                  <a:tcPr marL="92481" marR="92481" marT="46241" marB="46241">
                    <a:solidFill>
                      <a:srgbClr val="B0B3B9"/>
                    </a:solidFill>
                  </a:tcPr>
                </a:tc>
                <a:extLst>
                  <a:ext uri="{0D108BD9-81ED-4DB2-BD59-A6C34878D82A}">
                    <a16:rowId xmlns:a16="http://schemas.microsoft.com/office/drawing/2014/main" val="2659585471"/>
                  </a:ext>
                </a:extLst>
              </a:tr>
            </a:tbl>
          </a:graphicData>
        </a:graphic>
      </p:graphicFrame>
    </p:spTree>
    <p:extLst>
      <p:ext uri="{BB962C8B-B14F-4D97-AF65-F5344CB8AC3E}">
        <p14:creationId xmlns:p14="http://schemas.microsoft.com/office/powerpoint/2010/main" val="2575911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E47F-CEE1-6419-B4C3-CA54EF17C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B6815-D701-7CCF-65C7-B62334A7333F}"/>
              </a:ext>
            </a:extLst>
          </p:cNvPr>
          <p:cNvSpPr>
            <a:spLocks noGrp="1"/>
          </p:cNvSpPr>
          <p:nvPr>
            <p:ph type="title"/>
          </p:nvPr>
        </p:nvSpPr>
        <p:spPr/>
        <p:txBody>
          <a:bodyPr/>
          <a:lstStyle/>
          <a:p>
            <a:r>
              <a:rPr lang="en-US" b="1" dirty="0">
                <a:latin typeface="Neue Haas Grotesk Text Pro" panose="020B0504020202020204" pitchFamily="34" charset="0"/>
              </a:rPr>
              <a:t>Remember Our Example</a:t>
            </a:r>
          </a:p>
        </p:txBody>
      </p:sp>
      <p:sp>
        <p:nvSpPr>
          <p:cNvPr id="3" name="Content Placeholder 2">
            <a:extLst>
              <a:ext uri="{FF2B5EF4-FFF2-40B4-BE49-F238E27FC236}">
                <a16:creationId xmlns:a16="http://schemas.microsoft.com/office/drawing/2014/main" id="{D84747D2-16F0-1723-26F0-84962E1AC9F8}"/>
              </a:ext>
            </a:extLst>
          </p:cNvPr>
          <p:cNvSpPr>
            <a:spLocks noGrp="1"/>
          </p:cNvSpPr>
          <p:nvPr>
            <p:ph idx="1"/>
          </p:nvPr>
        </p:nvSpPr>
        <p:spPr>
          <a:xfrm>
            <a:off x="875414" y="3269511"/>
            <a:ext cx="10515600" cy="2673535"/>
          </a:xfrm>
        </p:spPr>
        <p:txBody>
          <a:bodyPr>
            <a:normAutofit fontScale="92500" lnSpcReduction="20000"/>
          </a:bodyPr>
          <a:lstStyle/>
          <a:p>
            <a:pPr marL="0" indent="0">
              <a:buNone/>
            </a:pPr>
            <a:r>
              <a:rPr lang="en-US" sz="2400" dirty="0">
                <a:latin typeface="Neue Haas Grotesk Text Pro" panose="020B0504020202020204" pitchFamily="34" charset="0"/>
              </a:rPr>
              <a:t> </a:t>
            </a:r>
          </a:p>
          <a:p>
            <a:pPr marL="0" indent="0">
              <a:lnSpc>
                <a:spcPct val="110000"/>
              </a:lnSpc>
              <a:buNone/>
            </a:pPr>
            <a:r>
              <a:rPr lang="en-US" sz="2400" dirty="0">
                <a:latin typeface="Neue Haas Grotesk Text Pro" panose="020B0504020202020204" pitchFamily="34" charset="0"/>
              </a:rPr>
              <a:t>Upon graduation students will be able to:</a:t>
            </a:r>
          </a:p>
          <a:p>
            <a:pPr lvl="1">
              <a:lnSpc>
                <a:spcPct val="110000"/>
              </a:lnSpc>
            </a:pPr>
            <a:r>
              <a:rPr lang="en-US" sz="2000" dirty="0">
                <a:latin typeface="Neue Haas Grotesk Text Pro" panose="020B0504020202020204" pitchFamily="34" charset="0"/>
              </a:rPr>
              <a:t>Describe the scientific method/evidence-based methods and identify reliable data sources to inform decision making</a:t>
            </a:r>
          </a:p>
          <a:p>
            <a:pPr lvl="1">
              <a:lnSpc>
                <a:spcPct val="110000"/>
              </a:lnSpc>
            </a:pPr>
            <a:r>
              <a:rPr lang="en-US" sz="2000" dirty="0">
                <a:latin typeface="Neue Haas Grotesk Text Pro" panose="020B0504020202020204" pitchFamily="34" charset="0"/>
              </a:rPr>
              <a:t>Employ appropriate qualitative or quantitative data collection and analysis methodologies to aid in decision making or problem solving</a:t>
            </a:r>
          </a:p>
          <a:p>
            <a:pPr lvl="1">
              <a:lnSpc>
                <a:spcPct val="110000"/>
              </a:lnSpc>
            </a:pPr>
            <a:r>
              <a:rPr lang="en-US" sz="2000" dirty="0">
                <a:latin typeface="Neue Haas Grotesk Text Pro" panose="020B0504020202020204" pitchFamily="34" charset="0"/>
              </a:rPr>
              <a:t>Demonstrate a spirit of inquiry that values diverse perspectives, reflection, and transparency </a:t>
            </a:r>
          </a:p>
          <a:p>
            <a:pPr marL="0" indent="0">
              <a:buNone/>
            </a:pPr>
            <a:endParaRPr lang="en-US" dirty="0">
              <a:latin typeface="Neue Haas Grotesk Text Pro" panose="020B0504020202020204" pitchFamily="34" charset="0"/>
            </a:endParaRPr>
          </a:p>
        </p:txBody>
      </p:sp>
      <p:graphicFrame>
        <p:nvGraphicFramePr>
          <p:cNvPr id="4" name="Table 3">
            <a:extLst>
              <a:ext uri="{FF2B5EF4-FFF2-40B4-BE49-F238E27FC236}">
                <a16:creationId xmlns:a16="http://schemas.microsoft.com/office/drawing/2014/main" id="{D1677772-B1CB-E62B-390F-1393319B16AB}"/>
              </a:ext>
            </a:extLst>
          </p:cNvPr>
          <p:cNvGraphicFramePr>
            <a:graphicFrameLocks noGrp="1"/>
          </p:cNvGraphicFramePr>
          <p:nvPr>
            <p:extLst>
              <p:ext uri="{D42A27DB-BD31-4B8C-83A1-F6EECF244321}">
                <p14:modId xmlns:p14="http://schemas.microsoft.com/office/powerpoint/2010/main" val="3013613475"/>
              </p:ext>
            </p:extLst>
          </p:nvPr>
        </p:nvGraphicFramePr>
        <p:xfrm>
          <a:off x="875414" y="1806471"/>
          <a:ext cx="10441172" cy="1463040"/>
        </p:xfrm>
        <a:graphic>
          <a:graphicData uri="http://schemas.openxmlformats.org/drawingml/2006/table">
            <a:tbl>
              <a:tblPr firstRow="1" bandRow="1">
                <a:tableStyleId>{F5AB1C69-6EDB-4FF4-983F-18BD219EF322}</a:tableStyleId>
              </a:tblPr>
              <a:tblGrid>
                <a:gridCol w="10441172">
                  <a:extLst>
                    <a:ext uri="{9D8B030D-6E8A-4147-A177-3AD203B41FA5}">
                      <a16:colId xmlns:a16="http://schemas.microsoft.com/office/drawing/2014/main" val="3877892521"/>
                    </a:ext>
                  </a:extLst>
                </a:gridCol>
              </a:tblGrid>
              <a:tr h="370840">
                <a:tc>
                  <a:txBody>
                    <a:bodyPr/>
                    <a:lstStyle/>
                    <a:p>
                      <a:r>
                        <a:rPr lang="en-US" sz="1800" dirty="0">
                          <a:latin typeface="Neue Haas Grotesk Text Pro" panose="020B0504020202020204" pitchFamily="34" charset="0"/>
                        </a:rPr>
                        <a:t>Analyze, Synthesize, Think Critically, Solve Problems, and Make Evidence-Informed Decisions in a Complex and Dynamic Environment</a:t>
                      </a:r>
                    </a:p>
                  </a:txBody>
                  <a:tcPr anchor="ctr">
                    <a:solidFill>
                      <a:schemeClr val="accent1">
                        <a:lumMod val="50000"/>
                      </a:schemeClr>
                    </a:solidFill>
                  </a:tcPr>
                </a:tc>
                <a:extLst>
                  <a:ext uri="{0D108BD9-81ED-4DB2-BD59-A6C34878D82A}">
                    <a16:rowId xmlns:a16="http://schemas.microsoft.com/office/drawing/2014/main" val="750982224"/>
                  </a:ext>
                </a:extLst>
              </a:tr>
              <a:tr h="370840">
                <a:tc>
                  <a:txBody>
                    <a:bodyPr/>
                    <a:lstStyle/>
                    <a:p>
                      <a:r>
                        <a:rPr lang="en-US" sz="1600" dirty="0">
                          <a:latin typeface="Neue Haas Grotesk Text Pro" panose="020B0504020202020204" pitchFamily="34" charset="0"/>
                        </a:rPr>
                        <a:t>Our mission requires that mastery ensures graduates have an ability to make difficult decisions alongside of those affected by the decisions in ways that are informed by logic, research, and reason with the ultimate goal of advancing the common good. </a:t>
                      </a:r>
                    </a:p>
                  </a:txBody>
                  <a:tcPr>
                    <a:solidFill>
                      <a:srgbClr val="B0B3B9"/>
                    </a:solidFill>
                  </a:tcPr>
                </a:tc>
                <a:extLst>
                  <a:ext uri="{0D108BD9-81ED-4DB2-BD59-A6C34878D82A}">
                    <a16:rowId xmlns:a16="http://schemas.microsoft.com/office/drawing/2014/main" val="2659585471"/>
                  </a:ext>
                </a:extLst>
              </a:tr>
            </a:tbl>
          </a:graphicData>
        </a:graphic>
      </p:graphicFrame>
    </p:spTree>
    <p:extLst>
      <p:ext uri="{BB962C8B-B14F-4D97-AF65-F5344CB8AC3E}">
        <p14:creationId xmlns:p14="http://schemas.microsoft.com/office/powerpoint/2010/main" val="3144452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63B9272-6F84-97D6-1ECE-CC2A913139E8}"/>
              </a:ext>
            </a:extLst>
          </p:cNvPr>
          <p:cNvSpPr>
            <a:spLocks noGrp="1"/>
          </p:cNvSpPr>
          <p:nvPr>
            <p:ph idx="1"/>
          </p:nvPr>
        </p:nvSpPr>
        <p:spPr>
          <a:xfrm>
            <a:off x="485901" y="1396540"/>
            <a:ext cx="6964765" cy="4653806"/>
          </a:xfrm>
        </p:spPr>
        <p:txBody>
          <a:bodyPr>
            <a:noAutofit/>
          </a:bodyPr>
          <a:lstStyle/>
          <a:p>
            <a:pPr marL="0" indent="0">
              <a:lnSpc>
                <a:spcPct val="100000"/>
              </a:lnSpc>
              <a:buNone/>
            </a:pPr>
            <a:r>
              <a:rPr lang="en-US" sz="1600" dirty="0">
                <a:latin typeface="Neue Haas Grotesk Text Pro" panose="020B0504020202020204" pitchFamily="34" charset="0"/>
              </a:rPr>
              <a:t>Describe the scientific method/evidence-based methods and identify reliable data sources to inform decision making</a:t>
            </a:r>
          </a:p>
          <a:p>
            <a:pPr marL="274320" lvl="1" indent="0">
              <a:lnSpc>
                <a:spcPct val="100000"/>
              </a:lnSpc>
              <a:buNone/>
            </a:pPr>
            <a:r>
              <a:rPr lang="en-US" sz="1400" dirty="0">
                <a:latin typeface="Neue Haas Grotesk Text Pro" panose="020B0504020202020204" pitchFamily="34" charset="0"/>
              </a:rPr>
              <a:t>Measure: A Budget Analysis Assignment will be assessed to determine student ability to provide a strong argument in support of evidence-based decision making grounded in appropriate theoretical frameworks and informed by reliable data and valid research.</a:t>
            </a:r>
          </a:p>
          <a:p>
            <a:pPr marL="0" indent="0">
              <a:lnSpc>
                <a:spcPct val="100000"/>
              </a:lnSpc>
              <a:buNone/>
            </a:pPr>
            <a:r>
              <a:rPr lang="en-US" sz="1600" dirty="0">
                <a:latin typeface="Neue Haas Grotesk Text Pro" panose="020B0504020202020204" pitchFamily="34" charset="0"/>
              </a:rPr>
              <a:t>Employ appropriate qualitative or quantitative data collection and analysis methodologies to aid in decision making or problem solving</a:t>
            </a:r>
          </a:p>
          <a:p>
            <a:pPr marL="274320" lvl="1" indent="0">
              <a:lnSpc>
                <a:spcPct val="100000"/>
              </a:lnSpc>
              <a:buNone/>
            </a:pPr>
            <a:r>
              <a:rPr lang="en-US" sz="1400" dirty="0">
                <a:latin typeface="Neue Haas Grotesk Text Pro" panose="020B0504020202020204" pitchFamily="34" charset="0"/>
              </a:rPr>
              <a:t>Measure: The Final Research Paper will assess student performance in relation to both his/her ability to decide on an appropriate data collection strategy and research methodology that adequately considers what is to be accomplished and the constraints affecting the process so that in the end, administrative practice is improved.</a:t>
            </a:r>
          </a:p>
          <a:p>
            <a:pPr marL="0" indent="0">
              <a:lnSpc>
                <a:spcPct val="100000"/>
              </a:lnSpc>
              <a:buNone/>
            </a:pPr>
            <a:r>
              <a:rPr lang="en-US" sz="1600" dirty="0">
                <a:latin typeface="Neue Haas Grotesk Text Pro" panose="020B0504020202020204" pitchFamily="34" charset="0"/>
              </a:rPr>
              <a:t>Demonstrate a spirit of inquiry that values diverse perspectives, reflection, and transparency </a:t>
            </a:r>
          </a:p>
          <a:p>
            <a:pPr marL="274320" lvl="1" indent="0">
              <a:lnSpc>
                <a:spcPct val="100000"/>
              </a:lnSpc>
              <a:buNone/>
            </a:pPr>
            <a:r>
              <a:rPr lang="en-US" sz="1400" dirty="0">
                <a:latin typeface="Neue Haas Grotesk Text Pro" panose="020B0504020202020204" pitchFamily="34" charset="0"/>
              </a:rPr>
              <a:t>Measure: Reflective Essays will be used to evaluate the degree to which students openly acknowledge bias and reflect on how personal attributes such as culture, identity, life experience, etc. influence critical thinking and decision making.  Students are expected to advance a compelling argument for embracing a spirit of inquiry that values diverse perspectives.</a:t>
            </a:r>
          </a:p>
          <a:p>
            <a:pPr lvl="2">
              <a:lnSpc>
                <a:spcPct val="100000"/>
              </a:lnSpc>
            </a:pPr>
            <a:endParaRPr lang="en-US" sz="1400" dirty="0">
              <a:latin typeface="Neue Haas Grotesk Text Pro" panose="020B0504020202020204" pitchFamily="34" charset="0"/>
            </a:endParaRPr>
          </a:p>
          <a:p>
            <a:pPr>
              <a:lnSpc>
                <a:spcPct val="100000"/>
              </a:lnSpc>
            </a:pPr>
            <a:endParaRPr lang="en-US" sz="1400" dirty="0">
              <a:latin typeface="Neue Haas Grotesk Text Pro" panose="020B0504020202020204" pitchFamily="34" charset="0"/>
            </a:endParaRPr>
          </a:p>
        </p:txBody>
      </p:sp>
      <p:pic>
        <p:nvPicPr>
          <p:cNvPr id="5" name="Picture 4" descr="Graph on document with pen">
            <a:extLst>
              <a:ext uri="{FF2B5EF4-FFF2-40B4-BE49-F238E27FC236}">
                <a16:creationId xmlns:a16="http://schemas.microsoft.com/office/drawing/2014/main" id="{E3D758C6-EE78-A528-C9C4-EFAE06AE0A24}"/>
              </a:ext>
            </a:extLst>
          </p:cNvPr>
          <p:cNvPicPr>
            <a:picLocks noChangeAspect="1"/>
          </p:cNvPicPr>
          <p:nvPr/>
        </p:nvPicPr>
        <p:blipFill rotWithShape="1">
          <a:blip r:embed="rId2"/>
          <a:srcRect l="27671" r="14292" b="-1"/>
          <a:stretch>
            <a:fillRect/>
          </a:stretch>
        </p:blipFill>
        <p:spPr>
          <a:xfrm>
            <a:off x="7126514" y="10"/>
            <a:ext cx="506548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4F38EDD1-5AA9-8682-318D-B1062DDD8C28}"/>
              </a:ext>
            </a:extLst>
          </p:cNvPr>
          <p:cNvSpPr>
            <a:spLocks noGrp="1"/>
          </p:cNvSpPr>
          <p:nvPr>
            <p:ph type="title"/>
          </p:nvPr>
        </p:nvSpPr>
        <p:spPr>
          <a:xfrm>
            <a:off x="488950" y="-76936"/>
            <a:ext cx="8840174" cy="1807305"/>
          </a:xfrm>
        </p:spPr>
        <p:txBody>
          <a:bodyPr>
            <a:normAutofit/>
          </a:bodyPr>
          <a:lstStyle/>
          <a:p>
            <a:r>
              <a:rPr lang="en-US" b="1" dirty="0">
                <a:latin typeface="Neue Haas Grotesk Text Pro" panose="020B0504020202020204" pitchFamily="34" charset="0"/>
              </a:rPr>
              <a:t>Measuring Learning Outcomes </a:t>
            </a:r>
          </a:p>
        </p:txBody>
      </p:sp>
    </p:spTree>
    <p:extLst>
      <p:ext uri="{BB962C8B-B14F-4D97-AF65-F5344CB8AC3E}">
        <p14:creationId xmlns:p14="http://schemas.microsoft.com/office/powerpoint/2010/main" val="16800051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260CAE-FF48-4B7B-A120-4BBD105BD929}"/>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b="1" kern="1200" dirty="0">
                <a:solidFill>
                  <a:srgbClr val="FFFFFF"/>
                </a:solidFill>
                <a:latin typeface="Neue Haas Grotesk Text Pro" panose="020B0504020202020204" pitchFamily="34" charset="0"/>
              </a:rPr>
              <a:t>Evaluating Evidence &amp; Improving Practice</a:t>
            </a:r>
          </a:p>
        </p:txBody>
      </p:sp>
      <p:graphicFrame>
        <p:nvGraphicFramePr>
          <p:cNvPr id="4" name="Table 3">
            <a:extLst>
              <a:ext uri="{FF2B5EF4-FFF2-40B4-BE49-F238E27FC236}">
                <a16:creationId xmlns:a16="http://schemas.microsoft.com/office/drawing/2014/main" id="{1FC62053-A204-AADD-D95D-C9D1D480DD89}"/>
              </a:ext>
            </a:extLst>
          </p:cNvPr>
          <p:cNvGraphicFramePr>
            <a:graphicFrameLocks noGrp="1"/>
          </p:cNvGraphicFramePr>
          <p:nvPr>
            <p:extLst>
              <p:ext uri="{D42A27DB-BD31-4B8C-83A1-F6EECF244321}">
                <p14:modId xmlns:p14="http://schemas.microsoft.com/office/powerpoint/2010/main" val="2254375494"/>
              </p:ext>
            </p:extLst>
          </p:nvPr>
        </p:nvGraphicFramePr>
        <p:xfrm>
          <a:off x="432223" y="1822348"/>
          <a:ext cx="11327550" cy="4221512"/>
        </p:xfrm>
        <a:graphic>
          <a:graphicData uri="http://schemas.openxmlformats.org/drawingml/2006/table">
            <a:tbl>
              <a:tblPr firstRow="1" bandRow="1">
                <a:tableStyleId>{9D7B26C5-4107-4FEC-AEDC-1716B250A1EF}</a:tableStyleId>
              </a:tblPr>
              <a:tblGrid>
                <a:gridCol w="3525447">
                  <a:extLst>
                    <a:ext uri="{9D8B030D-6E8A-4147-A177-3AD203B41FA5}">
                      <a16:colId xmlns:a16="http://schemas.microsoft.com/office/drawing/2014/main" val="3319233233"/>
                    </a:ext>
                  </a:extLst>
                </a:gridCol>
                <a:gridCol w="2986098">
                  <a:extLst>
                    <a:ext uri="{9D8B030D-6E8A-4147-A177-3AD203B41FA5}">
                      <a16:colId xmlns:a16="http://schemas.microsoft.com/office/drawing/2014/main" val="1183062664"/>
                    </a:ext>
                  </a:extLst>
                </a:gridCol>
                <a:gridCol w="4816005">
                  <a:extLst>
                    <a:ext uri="{9D8B030D-6E8A-4147-A177-3AD203B41FA5}">
                      <a16:colId xmlns:a16="http://schemas.microsoft.com/office/drawing/2014/main" val="1971441895"/>
                    </a:ext>
                  </a:extLst>
                </a:gridCol>
              </a:tblGrid>
              <a:tr h="318550">
                <a:tc>
                  <a:txBody>
                    <a:bodyPr/>
                    <a:lstStyle/>
                    <a:p>
                      <a:r>
                        <a:rPr lang="en-US" sz="1800" dirty="0">
                          <a:latin typeface="Neue Haas Grotesk Text Pro" panose="020B0504020202020204" pitchFamily="34" charset="0"/>
                        </a:rPr>
                        <a:t>Outcome</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Neue Haas Grotesk Text Pro" panose="020B0504020202020204" pitchFamily="34" charset="0"/>
                        </a:rPr>
                        <a:t>Analysis</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Neue Haas Grotesk Text Pro" panose="020B0504020202020204" pitchFamily="34" charset="0"/>
                        </a:rPr>
                        <a:t>Implications</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8445633"/>
                  </a:ext>
                </a:extLst>
              </a:tr>
              <a:tr h="752935">
                <a:tc>
                  <a:txBody>
                    <a:bodyPr/>
                    <a:lstStyle/>
                    <a:p>
                      <a:r>
                        <a:rPr lang="en-US" sz="1600" dirty="0">
                          <a:latin typeface="Neue Haas Grotesk Text Pro" panose="020B0504020202020204" pitchFamily="34" charset="0"/>
                        </a:rPr>
                        <a:t>Describe the scientific method/evidence-based methods and identify reliable data sources to inform decision making</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B0B3B9">
                        <a:alpha val="20000"/>
                      </a:srgbClr>
                    </a:solidFill>
                  </a:tcPr>
                </a:tc>
                <a:tc>
                  <a:txBody>
                    <a:bodyPr/>
                    <a:lstStyle/>
                    <a:p>
                      <a:r>
                        <a:rPr lang="en-US" sz="1600" dirty="0">
                          <a:latin typeface="Neue Haas Grotesk Text Pro" panose="020B0504020202020204" pitchFamily="34" charset="0"/>
                        </a:rPr>
                        <a:t>Budget analysis assignment completed in Public Budgeting class</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B0B3B9">
                        <a:alpha val="20000"/>
                      </a:srgbClr>
                    </a:solidFill>
                  </a:tcPr>
                </a:tc>
                <a:tc>
                  <a:txBody>
                    <a:bodyPr/>
                    <a:lstStyle/>
                    <a:p>
                      <a:r>
                        <a:rPr lang="en-US" sz="1600" dirty="0">
                          <a:latin typeface="Neue Haas Grotesk Text Pro" panose="020B0504020202020204" pitchFamily="34" charset="0"/>
                        </a:rPr>
                        <a:t>Students performed well on this assignment and no changes are recommended at this time</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B0B3B9">
                        <a:alpha val="20000"/>
                      </a:srgbClr>
                    </a:solidFill>
                  </a:tcPr>
                </a:tc>
                <a:extLst>
                  <a:ext uri="{0D108BD9-81ED-4DB2-BD59-A6C34878D82A}">
                    <a16:rowId xmlns:a16="http://schemas.microsoft.com/office/drawing/2014/main" val="645970834"/>
                  </a:ext>
                </a:extLst>
              </a:tr>
              <a:tr h="1404513">
                <a:tc>
                  <a:txBody>
                    <a:bodyPr/>
                    <a:lstStyle/>
                    <a:p>
                      <a:r>
                        <a:rPr lang="en-US" sz="1600" dirty="0">
                          <a:latin typeface="Neue Haas Grotesk Text Pro" panose="020B0504020202020204" pitchFamily="34" charset="0"/>
                        </a:rPr>
                        <a:t>Employ appropriate qualitative or quantitative data collection and analysis methodologies to aid in decision making or problem solving</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dirty="0">
                          <a:latin typeface="Neue Haas Grotesk Text Pro" panose="020B0504020202020204" pitchFamily="34" charset="0"/>
                        </a:rPr>
                        <a:t>Assessment of the final paper prepared in the Research Methods class</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dirty="0">
                          <a:latin typeface="Neue Haas Grotesk Text Pro" panose="020B0504020202020204" pitchFamily="34" charset="0"/>
                        </a:rPr>
                        <a:t>Class content tends to emphasize quantitative methods while most students used a qualitative methodology. Future classes will incorporate additional instruction on qualitative methods. The program may also wish to consider adding a dedicated course on qualitative methodology.</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7103165"/>
                  </a:ext>
                </a:extLst>
              </a:tr>
              <a:tr h="1187321">
                <a:tc>
                  <a:txBody>
                    <a:bodyPr/>
                    <a:lstStyle/>
                    <a:p>
                      <a:r>
                        <a:rPr lang="en-US" sz="1600" dirty="0">
                          <a:latin typeface="Neue Haas Grotesk Text Pro" panose="020B0504020202020204" pitchFamily="34" charset="0"/>
                        </a:rPr>
                        <a:t>Demonstrate a spirit of inquiry that values diverse perspectives, reflection, and transparency </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3B9">
                        <a:alpha val="20000"/>
                      </a:srgbClr>
                    </a:solidFill>
                  </a:tcPr>
                </a:tc>
                <a:tc>
                  <a:txBody>
                    <a:bodyPr/>
                    <a:lstStyle/>
                    <a:p>
                      <a:r>
                        <a:rPr lang="en-US" sz="1600" dirty="0">
                          <a:latin typeface="Neue Haas Grotesk Text Pro" panose="020B0504020202020204" pitchFamily="34" charset="0"/>
                        </a:rPr>
                        <a:t>Guided reflection regarding the peer review process associated with the final portfolio project</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3B9">
                        <a:alpha val="20000"/>
                      </a:srgbClr>
                    </a:solidFill>
                  </a:tcPr>
                </a:tc>
                <a:tc>
                  <a:txBody>
                    <a:bodyPr/>
                    <a:lstStyle/>
                    <a:p>
                      <a:r>
                        <a:rPr lang="en-US" sz="1600" dirty="0">
                          <a:latin typeface="Neue Haas Grotesk Text Pro" panose="020B0504020202020204" pitchFamily="34" charset="0"/>
                        </a:rPr>
                        <a:t>The first few peer reviews were quite harsh, midway through the class, the instructor added a segment on the value and purpose of peer review. There was a notable difference. This segment has been added to the portfolio class.</a:t>
                      </a:r>
                    </a:p>
                  </a:txBody>
                  <a:tcPr marL="72398" marR="72398" marT="36199" marB="361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3B9">
                        <a:alpha val="20000"/>
                      </a:srgbClr>
                    </a:solidFill>
                  </a:tcPr>
                </a:tc>
                <a:extLst>
                  <a:ext uri="{0D108BD9-81ED-4DB2-BD59-A6C34878D82A}">
                    <a16:rowId xmlns:a16="http://schemas.microsoft.com/office/drawing/2014/main" val="1430221051"/>
                  </a:ext>
                </a:extLst>
              </a:tr>
            </a:tbl>
          </a:graphicData>
        </a:graphic>
      </p:graphicFrame>
    </p:spTree>
    <p:extLst>
      <p:ext uri="{BB962C8B-B14F-4D97-AF65-F5344CB8AC3E}">
        <p14:creationId xmlns:p14="http://schemas.microsoft.com/office/powerpoint/2010/main" val="35130100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491B73-271F-5028-CEAB-F1A394E41FD5}"/>
              </a:ext>
            </a:extLst>
          </p:cNvPr>
          <p:cNvSpPr>
            <a:spLocks noGrp="1"/>
          </p:cNvSpPr>
          <p:nvPr>
            <p:ph type="title"/>
          </p:nvPr>
        </p:nvSpPr>
        <p:spPr>
          <a:xfrm>
            <a:off x="838200" y="365125"/>
            <a:ext cx="10515600" cy="1325563"/>
          </a:xfrm>
        </p:spPr>
        <p:txBody>
          <a:bodyPr>
            <a:normAutofit/>
          </a:bodyPr>
          <a:lstStyle/>
          <a:p>
            <a:r>
              <a:rPr lang="en-US" sz="5400" b="1" dirty="0">
                <a:latin typeface="Neue Haas Grotesk Text Pro" panose="020B0504020202020204" pitchFamily="34" charset="0"/>
              </a:rPr>
              <a:t>Professional Competencies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838200" y="1690688"/>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1">
              <a:lumMod val="50000"/>
            </a:schemeClr>
          </a:solidFill>
          <a:ln w="41275" cap="rnd">
            <a:solidFill>
              <a:schemeClr val="accent1">
                <a:lumMod val="50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11E55B5C-F1E2-820B-CF6F-32B4E357111A}"/>
              </a:ext>
            </a:extLst>
          </p:cNvPr>
          <p:cNvGraphicFramePr>
            <a:graphicFrameLocks noGrp="1"/>
          </p:cNvGraphicFramePr>
          <p:nvPr>
            <p:ph idx="1"/>
            <p:extLst>
              <p:ext uri="{D42A27DB-BD31-4B8C-83A1-F6EECF244321}">
                <p14:modId xmlns:p14="http://schemas.microsoft.com/office/powerpoint/2010/main" val="410387044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7972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658C03-9B07-8C6E-6F67-227F8E58BAC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D08000-4795-DA17-9408-986022BE7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ed pencils inside a pencil holder which is on top of a wood table">
            <a:extLst>
              <a:ext uri="{FF2B5EF4-FFF2-40B4-BE49-F238E27FC236}">
                <a16:creationId xmlns:a16="http://schemas.microsoft.com/office/drawing/2014/main" id="{4B350AB0-CEDE-CDF6-A19A-B9841A60EC0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colorTemperature colorTemp="4700"/>
                    </a14:imgEffect>
                  </a14:imgLayer>
                </a14:imgProps>
              </a:ext>
            </a:extLst>
          </a:blip>
          <a:srcRect t="15730"/>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88886878-BC84-D60C-D364-D8301E7AFA54}"/>
              </a:ext>
            </a:extLst>
          </p:cNvPr>
          <p:cNvSpPr>
            <a:spLocks noGrp="1"/>
          </p:cNvSpPr>
          <p:nvPr>
            <p:ph type="ctrTitle"/>
          </p:nvPr>
        </p:nvSpPr>
        <p:spPr>
          <a:xfrm>
            <a:off x="612131" y="507076"/>
            <a:ext cx="7588155" cy="2250440"/>
          </a:xfrm>
        </p:spPr>
        <p:txBody>
          <a:bodyPr>
            <a:normAutofit/>
          </a:bodyPr>
          <a:lstStyle/>
          <a:p>
            <a:pPr algn="l">
              <a:lnSpc>
                <a:spcPct val="100000"/>
              </a:lnSpc>
            </a:pPr>
            <a:r>
              <a:rPr lang="en-US" sz="5400" b="1" dirty="0">
                <a:solidFill>
                  <a:srgbClr val="FFFFFF"/>
                </a:solidFill>
                <a:latin typeface="Neue Haas Grotesk Text Pro" panose="020B0504020202020204" pitchFamily="34" charset="0"/>
              </a:rPr>
              <a:t>Session 5</a:t>
            </a:r>
            <a:br>
              <a:rPr lang="en-US" sz="5400" dirty="0">
                <a:solidFill>
                  <a:srgbClr val="FFFFFF"/>
                </a:solidFill>
                <a:latin typeface="Neue Haas Grotesk Text Pro" panose="020B0504020202020204" pitchFamily="34" charset="0"/>
              </a:rPr>
            </a:br>
            <a:br>
              <a:rPr lang="en-US" sz="2000" dirty="0">
                <a:latin typeface="Neue Haas Grotesk Text Pro" panose="020B0504020202020204" pitchFamily="34" charset="0"/>
              </a:rPr>
            </a:br>
            <a:r>
              <a:rPr lang="en-US" sz="2000" b="1" dirty="0">
                <a:solidFill>
                  <a:schemeClr val="bg1"/>
                </a:solidFill>
                <a:latin typeface="Neue Haas Grotesk Text Pro" panose="020B0504020202020204" pitchFamily="34" charset="0"/>
              </a:rPr>
              <a:t>Standard 6: Matching Resources with Mission</a:t>
            </a:r>
            <a:br>
              <a:rPr lang="en-US" sz="2000" b="1" dirty="0">
                <a:solidFill>
                  <a:schemeClr val="bg1"/>
                </a:solidFill>
                <a:latin typeface="Neue Haas Grotesk Text Pro" panose="020B0504020202020204" pitchFamily="34" charset="0"/>
              </a:rPr>
            </a:br>
            <a:r>
              <a:rPr lang="en-US" sz="2000" b="1" dirty="0">
                <a:solidFill>
                  <a:schemeClr val="bg1"/>
                </a:solidFill>
                <a:latin typeface="Neue Haas Grotesk Text Pro" panose="020B0504020202020204" pitchFamily="34" charset="0"/>
              </a:rPr>
              <a:t>Standard 7: Matching Operations with the Mission: Faculty Performance</a:t>
            </a:r>
            <a:endParaRPr lang="en-US" sz="5400" b="1" dirty="0">
              <a:solidFill>
                <a:srgbClr val="FFFFFF"/>
              </a:solidFill>
              <a:latin typeface="Neue Haas Grotesk Text Pro" panose="020B0504020202020204" pitchFamily="34" charset="0"/>
            </a:endParaRPr>
          </a:p>
        </p:txBody>
      </p:sp>
      <p:sp>
        <p:nvSpPr>
          <p:cNvPr id="3" name="Subtitle 2">
            <a:extLst>
              <a:ext uri="{FF2B5EF4-FFF2-40B4-BE49-F238E27FC236}">
                <a16:creationId xmlns:a16="http://schemas.microsoft.com/office/drawing/2014/main" id="{F75891F0-BE82-D27B-D6D7-FB2D5C3D1E53}"/>
              </a:ext>
            </a:extLst>
          </p:cNvPr>
          <p:cNvSpPr>
            <a:spLocks noGrp="1"/>
          </p:cNvSpPr>
          <p:nvPr>
            <p:ph type="subTitle" idx="1"/>
          </p:nvPr>
        </p:nvSpPr>
        <p:spPr>
          <a:xfrm>
            <a:off x="612131" y="3536193"/>
            <a:ext cx="3683000" cy="1199703"/>
          </a:xfrm>
        </p:spPr>
        <p:txBody>
          <a:bodyPr>
            <a:normAutofit/>
          </a:bodyPr>
          <a:lstStyle/>
          <a:p>
            <a:pPr algn="l"/>
            <a:endParaRPr lang="en-US" dirty="0">
              <a:solidFill>
                <a:srgbClr val="FFFFFF"/>
              </a:solidFill>
              <a:latin typeface="Neue Haas Grotesk Text Pro" panose="020B0504020202020204" pitchFamily="34" charset="0"/>
            </a:endParaRPr>
          </a:p>
        </p:txBody>
      </p:sp>
      <p:sp>
        <p:nvSpPr>
          <p:cNvPr id="7" name="Subtitle 2">
            <a:extLst>
              <a:ext uri="{FF2B5EF4-FFF2-40B4-BE49-F238E27FC236}">
                <a16:creationId xmlns:a16="http://schemas.microsoft.com/office/drawing/2014/main" id="{D21B6D84-6E51-995E-A594-1C73A5BBEA20}"/>
              </a:ext>
            </a:extLst>
          </p:cNvPr>
          <p:cNvSpPr txBox="1">
            <a:spLocks/>
          </p:cNvSpPr>
          <p:nvPr/>
        </p:nvSpPr>
        <p:spPr>
          <a:xfrm>
            <a:off x="4034971" y="3429000"/>
            <a:ext cx="4029853" cy="14140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rgbClr val="FFFFFF"/>
                </a:solidFill>
                <a:latin typeface="Neue Haas Grotesk Text Pro" panose="020B0504020202020204" pitchFamily="34" charset="0"/>
              </a:rPr>
              <a:t>Agenda &amp; Schedule:</a:t>
            </a:r>
          </a:p>
          <a:p>
            <a:pPr algn="l"/>
            <a:r>
              <a:rPr lang="en-US" sz="2200" dirty="0">
                <a:solidFill>
                  <a:schemeClr val="accent1">
                    <a:lumMod val="40000"/>
                    <a:lumOff val="60000"/>
                  </a:schemeClr>
                </a:solidFill>
                <a:latin typeface="Neue Haas Grotesk Text Pro" panose="020B0504020202020204" pitchFamily="34" charset="0"/>
                <a:hlinkClick r:id="rId4">
                  <a:extLst>
                    <a:ext uri="{A12FA001-AC4F-418D-AE19-62706E023703}">
                      <ahyp:hlinkClr xmlns:ahyp="http://schemas.microsoft.com/office/drawing/2018/hyperlinkcolor" val="tx"/>
                    </a:ext>
                  </a:extLst>
                </a:hlinkClick>
              </a:rPr>
              <a:t>https://tinyurl.com/2s3znp3p</a:t>
            </a:r>
            <a:endParaRPr lang="en-US" sz="2200" dirty="0">
              <a:solidFill>
                <a:schemeClr val="accent1">
                  <a:lumMod val="40000"/>
                  <a:lumOff val="60000"/>
                </a:schemeClr>
              </a:solidFill>
              <a:latin typeface="Neue Haas Grotesk Text Pro" panose="020B0504020202020204" pitchFamily="34" charset="0"/>
            </a:endParaRPr>
          </a:p>
          <a:p>
            <a:pPr algn="l"/>
            <a:r>
              <a:rPr lang="en-US" sz="2200" dirty="0">
                <a:solidFill>
                  <a:srgbClr val="FFFFFF"/>
                </a:solidFill>
                <a:latin typeface="Neue Haas Grotesk Text Pro" panose="020B0504020202020204" pitchFamily="34" charset="0"/>
              </a:rPr>
              <a:t>or scan the QR code</a:t>
            </a:r>
          </a:p>
        </p:txBody>
      </p:sp>
      <p:pic>
        <p:nvPicPr>
          <p:cNvPr id="8" name="Picture 7" descr="A qr code on a white background&#10;&#10;AI-generated content may be incorrect.">
            <a:extLst>
              <a:ext uri="{FF2B5EF4-FFF2-40B4-BE49-F238E27FC236}">
                <a16:creationId xmlns:a16="http://schemas.microsoft.com/office/drawing/2014/main" id="{15872BEF-15D9-E5FA-2363-777A39D14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7431" y="4189789"/>
            <a:ext cx="1488235" cy="1488235"/>
          </a:xfrm>
          <a:prstGeom prst="rect">
            <a:avLst/>
          </a:prstGeom>
        </p:spPr>
      </p:pic>
    </p:spTree>
    <p:extLst>
      <p:ext uri="{BB962C8B-B14F-4D97-AF65-F5344CB8AC3E}">
        <p14:creationId xmlns:p14="http://schemas.microsoft.com/office/powerpoint/2010/main" val="410060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CB3C12-FDCA-02DF-A380-380A5C19760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3AEE46-C12A-3285-2FDD-74D0598A9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CCF0E08A-6559-61F3-F5B4-FB890FC7E7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B0EC64A-4232-187C-7C32-62E7CDEA7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AA8915F-B3D6-4AB6-9770-60CEA9F6F374}"/>
              </a:ext>
            </a:extLst>
          </p:cNvPr>
          <p:cNvSpPr>
            <a:spLocks noGrp="1"/>
          </p:cNvSpPr>
          <p:nvPr>
            <p:ph type="title"/>
          </p:nvPr>
        </p:nvSpPr>
        <p:spPr>
          <a:xfrm>
            <a:off x="1263975" y="1487458"/>
            <a:ext cx="9519726" cy="3542045"/>
          </a:xfrm>
        </p:spPr>
        <p:txBody>
          <a:bodyPr vert="horz" lIns="91440" tIns="45720" rIns="91440" bIns="45720" rtlCol="0" anchor="b">
            <a:normAutofit fontScale="90000"/>
          </a:bodyPr>
          <a:lstStyle/>
          <a:p>
            <a:r>
              <a:rPr lang="en-US" sz="8100" kern="1200" dirty="0">
                <a:solidFill>
                  <a:schemeClr val="tx1"/>
                </a:solidFill>
                <a:latin typeface="Neue Haas Grotesk Text Pro" panose="020B0504020202020204" pitchFamily="34" charset="0"/>
              </a:rPr>
              <a:t>Standard 6: Matching Resources with Mission</a:t>
            </a:r>
          </a:p>
        </p:txBody>
      </p:sp>
    </p:spTree>
    <p:extLst>
      <p:ext uri="{BB962C8B-B14F-4D97-AF65-F5344CB8AC3E}">
        <p14:creationId xmlns:p14="http://schemas.microsoft.com/office/powerpoint/2010/main" val="26160241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F92059-927C-2B4C-0EBA-06D04ECB191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B1CF29-50B1-8FC5-C42C-E4171BF2F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A9747F6-34E3-1300-AAD4-8AA0F9CF2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EEF630-6ACE-CAA6-CECF-D8C7FEA22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63BEF0A-4C2F-4790-57AD-CDA3AD323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4BAA4B1-6E3E-6753-138E-6E1168823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8E9C40-28E7-406B-367A-726DDB0C7C55}"/>
              </a:ext>
            </a:extLst>
          </p:cNvPr>
          <p:cNvSpPr>
            <a:spLocks noGrp="1"/>
          </p:cNvSpPr>
          <p:nvPr>
            <p:ph type="title"/>
          </p:nvPr>
        </p:nvSpPr>
        <p:spPr>
          <a:xfrm>
            <a:off x="1371599" y="294538"/>
            <a:ext cx="9895951" cy="1033669"/>
          </a:xfrm>
        </p:spPr>
        <p:txBody>
          <a:bodyPr>
            <a:normAutofit/>
          </a:bodyPr>
          <a:lstStyle/>
          <a:p>
            <a:r>
              <a:rPr lang="en-US" sz="3400" b="1" dirty="0">
                <a:solidFill>
                  <a:srgbClr val="FFFFFF"/>
                </a:solidFill>
                <a:latin typeface="Neue Haas Grotesk Text Pro" panose="020B0504020202020204" pitchFamily="34" charset="0"/>
              </a:rPr>
              <a:t>Rationale and Assumptions</a:t>
            </a:r>
          </a:p>
        </p:txBody>
      </p:sp>
      <p:sp>
        <p:nvSpPr>
          <p:cNvPr id="3" name="Content Placeholder 2">
            <a:extLst>
              <a:ext uri="{FF2B5EF4-FFF2-40B4-BE49-F238E27FC236}">
                <a16:creationId xmlns:a16="http://schemas.microsoft.com/office/drawing/2014/main" id="{4EC59969-3E75-D821-E0D4-36342EEEA53A}"/>
              </a:ext>
            </a:extLst>
          </p:cNvPr>
          <p:cNvSpPr>
            <a:spLocks noGrp="1"/>
          </p:cNvSpPr>
          <p:nvPr>
            <p:ph idx="1"/>
          </p:nvPr>
        </p:nvSpPr>
        <p:spPr>
          <a:xfrm>
            <a:off x="1371599" y="2616032"/>
            <a:ext cx="9724031" cy="3712527"/>
          </a:xfrm>
        </p:spPr>
        <p:txBody>
          <a:bodyPr anchor="ctr">
            <a:noAutofit/>
          </a:bodyPr>
          <a:lstStyle/>
          <a:p>
            <a:pPr>
              <a:lnSpc>
                <a:spcPct val="100000"/>
              </a:lnSpc>
            </a:pPr>
            <a:r>
              <a:rPr lang="en-US" dirty="0">
                <a:latin typeface="Neue Haas Grotesk Text Pro" panose="020B0504020202020204" pitchFamily="34" charset="0"/>
              </a:rPr>
              <a:t>Programs must have the resources needed to pursue their mission, objectives, and continuous improvement</a:t>
            </a:r>
          </a:p>
          <a:p>
            <a:pPr>
              <a:lnSpc>
                <a:spcPct val="100000"/>
              </a:lnSpc>
            </a:pPr>
            <a:r>
              <a:rPr lang="en-US" dirty="0">
                <a:latin typeface="Neue Haas Grotesk Text Pro" panose="020B0504020202020204" pitchFamily="34" charset="0"/>
              </a:rPr>
              <a:t>Document resource adequacy over time, not just at the time of self-study (6.1a)</a:t>
            </a:r>
          </a:p>
          <a:p>
            <a:pPr>
              <a:lnSpc>
                <a:spcPct val="100000"/>
              </a:lnSpc>
            </a:pPr>
            <a:r>
              <a:rPr lang="en-US" dirty="0">
                <a:latin typeface="Neue Haas Grotesk Text Pro" panose="020B0504020202020204" pitchFamily="34" charset="0"/>
              </a:rPr>
              <a:t>Acknowledge programmatic strengths and limitations by naming areas of strength and places where there might be additional investment in relation to mission</a:t>
            </a:r>
          </a:p>
          <a:p>
            <a:pPr>
              <a:lnSpc>
                <a:spcPct val="100000"/>
              </a:lnSpc>
            </a:pPr>
            <a:r>
              <a:rPr lang="en-US" dirty="0">
                <a:latin typeface="Neue Haas Grotesk Text Pro" panose="020B0504020202020204" pitchFamily="34" charset="0"/>
              </a:rPr>
              <a:t>Be transparent about resource allocation by providing clear and detailed information</a:t>
            </a:r>
          </a:p>
          <a:p>
            <a:pPr lvl="1"/>
            <a:endParaRPr lang="en-US" sz="2800" dirty="0">
              <a:latin typeface="Neue Haas Grotesk Text Pro" panose="020B0504020202020204" pitchFamily="34" charset="0"/>
            </a:endParaRPr>
          </a:p>
          <a:p>
            <a:pPr lvl="1"/>
            <a:endParaRPr lang="en-US" sz="2800" dirty="0">
              <a:latin typeface="Neue Haas Grotesk Text Pro" panose="020B0504020202020204" pitchFamily="34" charset="0"/>
            </a:endParaRPr>
          </a:p>
        </p:txBody>
      </p:sp>
    </p:spTree>
    <p:extLst>
      <p:ext uri="{BB962C8B-B14F-4D97-AF65-F5344CB8AC3E}">
        <p14:creationId xmlns:p14="http://schemas.microsoft.com/office/powerpoint/2010/main" val="1495021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922F-3F19-DB86-7D63-360687071A9A}"/>
              </a:ext>
            </a:extLst>
          </p:cNvPr>
          <p:cNvSpPr>
            <a:spLocks noGrp="1"/>
          </p:cNvSpPr>
          <p:nvPr>
            <p:ph type="title"/>
          </p:nvPr>
        </p:nvSpPr>
        <p:spPr/>
        <p:txBody>
          <a:bodyPr/>
          <a:lstStyle/>
          <a:p>
            <a:r>
              <a:rPr lang="en-US" b="1" dirty="0">
                <a:latin typeface="Neue Haas Grotesk Text Pro" panose="020B0504020202020204" pitchFamily="34" charset="0"/>
              </a:rPr>
              <a:t>Matching Resources with Mission</a:t>
            </a:r>
          </a:p>
        </p:txBody>
      </p:sp>
      <p:graphicFrame>
        <p:nvGraphicFramePr>
          <p:cNvPr id="5" name="Content Placeholder 2">
            <a:extLst>
              <a:ext uri="{FF2B5EF4-FFF2-40B4-BE49-F238E27FC236}">
                <a16:creationId xmlns:a16="http://schemas.microsoft.com/office/drawing/2014/main" id="{D6125A96-710C-F65E-2856-98D34DFE8DBB}"/>
              </a:ext>
            </a:extLst>
          </p:cNvPr>
          <p:cNvGraphicFramePr>
            <a:graphicFrameLocks noGrp="1"/>
          </p:cNvGraphicFramePr>
          <p:nvPr>
            <p:ph idx="1"/>
            <p:extLst>
              <p:ext uri="{D42A27DB-BD31-4B8C-83A1-F6EECF244321}">
                <p14:modId xmlns:p14="http://schemas.microsoft.com/office/powerpoint/2010/main" val="15430549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64236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oden library">
            <a:extLst>
              <a:ext uri="{FF2B5EF4-FFF2-40B4-BE49-F238E27FC236}">
                <a16:creationId xmlns:a16="http://schemas.microsoft.com/office/drawing/2014/main" id="{F45FDF35-FAA3-637E-8E56-6C381FB68995}"/>
              </a:ext>
            </a:extLst>
          </p:cNvPr>
          <p:cNvPicPr>
            <a:picLocks noChangeAspect="1"/>
          </p:cNvPicPr>
          <p:nvPr/>
        </p:nvPicPr>
        <p:blipFill rotWithShape="1">
          <a:blip r:embed="rId2">
            <a:extLst>
              <a:ext uri="{28A0092B-C50C-407E-A947-70E740481C1C}">
                <a14:useLocalDpi xmlns:a14="http://schemas.microsoft.com/office/drawing/2010/main" val="0"/>
              </a:ext>
            </a:extLst>
          </a:blip>
          <a:srcRect l="21350" r="6776"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8" name="Picture 7">
            <a:extLst>
              <a:ext uri="{FF2B5EF4-FFF2-40B4-BE49-F238E27FC236}">
                <a16:creationId xmlns:a16="http://schemas.microsoft.com/office/drawing/2014/main" id="{CCFBED9F-20B3-E41E-DC59-D24C0A624E2C}"/>
              </a:ext>
            </a:extLst>
          </p:cNvPr>
          <p:cNvPicPr>
            <a:picLocks noChangeAspect="1"/>
          </p:cNvPicPr>
          <p:nvPr/>
        </p:nvPicPr>
        <p:blipFill rotWithShape="1">
          <a:blip r:embed="rId3"/>
          <a:srcRect l="3676" r="5643"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descr="Books and laptop">
            <a:extLst>
              <a:ext uri="{FF2B5EF4-FFF2-40B4-BE49-F238E27FC236}">
                <a16:creationId xmlns:a16="http://schemas.microsoft.com/office/drawing/2014/main" id="{5AF2E0F6-AEB3-945E-D2D0-83216F6D37F8}"/>
              </a:ext>
            </a:extLst>
          </p:cNvPr>
          <p:cNvPicPr>
            <a:picLocks noChangeAspect="1"/>
          </p:cNvPicPr>
          <p:nvPr/>
        </p:nvPicPr>
        <p:blipFill rotWithShape="1">
          <a:blip r:embed="rId4">
            <a:extLst>
              <a:ext uri="{28A0092B-C50C-407E-A947-70E740481C1C}">
                <a14:useLocalDpi xmlns:a14="http://schemas.microsoft.com/office/drawing/2010/main" val="0"/>
              </a:ext>
            </a:extLst>
          </a:blip>
          <a:srcRect t="21217" r="-1" b="6228"/>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33" name="Freeform: Shape 3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EFDF51-CA1E-2C7F-F30F-B697BC906984}"/>
              </a:ext>
            </a:extLst>
          </p:cNvPr>
          <p:cNvSpPr>
            <a:spLocks noGrp="1"/>
          </p:cNvSpPr>
          <p:nvPr>
            <p:ph type="title"/>
          </p:nvPr>
        </p:nvSpPr>
        <p:spPr>
          <a:xfrm>
            <a:off x="448056" y="685800"/>
            <a:ext cx="4922338" cy="1325563"/>
          </a:xfrm>
        </p:spPr>
        <p:txBody>
          <a:bodyPr>
            <a:normAutofit/>
          </a:bodyPr>
          <a:lstStyle/>
          <a:p>
            <a:r>
              <a:rPr lang="en-US" sz="3400" b="1" dirty="0">
                <a:latin typeface="Neue Haas Grotesk Text Pro" panose="020B0504020202020204" pitchFamily="34" charset="0"/>
              </a:rPr>
              <a:t>Standard 6.1 Resource Adequacy</a:t>
            </a:r>
          </a:p>
        </p:txBody>
      </p:sp>
      <p:sp>
        <p:nvSpPr>
          <p:cNvPr id="39" name="Rectangle 3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CDE3F78-5FD4-8B19-C5AD-3847E60E960C}"/>
              </a:ext>
            </a:extLst>
          </p:cNvPr>
          <p:cNvSpPr>
            <a:spLocks noGrp="1"/>
          </p:cNvSpPr>
          <p:nvPr>
            <p:ph idx="1"/>
          </p:nvPr>
        </p:nvSpPr>
        <p:spPr>
          <a:xfrm>
            <a:off x="448056" y="2514600"/>
            <a:ext cx="4922338" cy="3666744"/>
          </a:xfrm>
        </p:spPr>
        <p:txBody>
          <a:bodyPr>
            <a:normAutofit fontScale="92500" lnSpcReduction="20000"/>
          </a:bodyPr>
          <a:lstStyle/>
          <a:p>
            <a:pPr>
              <a:lnSpc>
                <a:spcPct val="110000"/>
              </a:lnSpc>
            </a:pPr>
            <a:r>
              <a:rPr lang="en-US" sz="2000" dirty="0">
                <a:latin typeface="Neue Haas Grotesk Text Pro" panose="020B0504020202020204" pitchFamily="34" charset="0"/>
              </a:rPr>
              <a:t>Programs are required to report on resource adequacy in the areas of:</a:t>
            </a:r>
          </a:p>
          <a:p>
            <a:pPr lvl="1">
              <a:lnSpc>
                <a:spcPct val="110000"/>
              </a:lnSpc>
            </a:pPr>
            <a:r>
              <a:rPr lang="en-US" sz="2000" dirty="0">
                <a:latin typeface="Neue Haas Grotesk Text Pro" panose="020B0504020202020204" pitchFamily="34" charset="0"/>
              </a:rPr>
              <a:t>Budget</a:t>
            </a:r>
          </a:p>
          <a:p>
            <a:pPr lvl="1">
              <a:lnSpc>
                <a:spcPct val="110000"/>
              </a:lnSpc>
            </a:pPr>
            <a:r>
              <a:rPr lang="en-US" sz="2000" dirty="0">
                <a:latin typeface="Neue Haas Grotesk Text Pro" panose="020B0504020202020204" pitchFamily="34" charset="0"/>
              </a:rPr>
              <a:t>Program administration</a:t>
            </a:r>
          </a:p>
          <a:p>
            <a:pPr lvl="1">
              <a:lnSpc>
                <a:spcPct val="110000"/>
              </a:lnSpc>
            </a:pPr>
            <a:r>
              <a:rPr lang="en-US" sz="2000" dirty="0">
                <a:latin typeface="Neue Haas Grotesk Text Pro" panose="020B0504020202020204" pitchFamily="34" charset="0"/>
              </a:rPr>
              <a:t>Supporting personnel</a:t>
            </a:r>
          </a:p>
          <a:p>
            <a:pPr lvl="1">
              <a:lnSpc>
                <a:spcPct val="110000"/>
              </a:lnSpc>
            </a:pPr>
            <a:r>
              <a:rPr lang="en-US" sz="2000" dirty="0">
                <a:latin typeface="Neue Haas Grotesk Text Pro" panose="020B0504020202020204" pitchFamily="34" charset="0"/>
              </a:rPr>
              <a:t>Teaching loads/Class sizes/Frequency of class offerings</a:t>
            </a:r>
          </a:p>
          <a:p>
            <a:pPr lvl="1">
              <a:lnSpc>
                <a:spcPct val="110000"/>
              </a:lnSpc>
            </a:pPr>
            <a:r>
              <a:rPr lang="en-US" sz="2000" dirty="0">
                <a:latin typeface="Neue Haas Grotesk Text Pro" panose="020B0504020202020204" pitchFamily="34" charset="0"/>
              </a:rPr>
              <a:t>Information technology</a:t>
            </a:r>
          </a:p>
          <a:p>
            <a:pPr lvl="1">
              <a:lnSpc>
                <a:spcPct val="110000"/>
              </a:lnSpc>
            </a:pPr>
            <a:r>
              <a:rPr lang="en-US" sz="2000" dirty="0">
                <a:latin typeface="Neue Haas Grotesk Text Pro" panose="020B0504020202020204" pitchFamily="34" charset="0"/>
              </a:rPr>
              <a:t>Library</a:t>
            </a:r>
          </a:p>
          <a:p>
            <a:pPr lvl="1">
              <a:lnSpc>
                <a:spcPct val="110000"/>
              </a:lnSpc>
            </a:pPr>
            <a:r>
              <a:rPr lang="en-US" sz="2000" dirty="0">
                <a:latin typeface="Neue Haas Grotesk Text Pro" panose="020B0504020202020204" pitchFamily="34" charset="0"/>
              </a:rPr>
              <a:t>Classrooms, offices, and meeting spaces</a:t>
            </a:r>
          </a:p>
        </p:txBody>
      </p:sp>
      <p:sp>
        <p:nvSpPr>
          <p:cNvPr id="4" name="TextBox 3">
            <a:extLst>
              <a:ext uri="{FF2B5EF4-FFF2-40B4-BE49-F238E27FC236}">
                <a16:creationId xmlns:a16="http://schemas.microsoft.com/office/drawing/2014/main" id="{0F653095-2B06-08F6-A019-63617705DCD9}"/>
              </a:ext>
            </a:extLst>
          </p:cNvPr>
          <p:cNvSpPr txBox="1"/>
          <p:nvPr/>
        </p:nvSpPr>
        <p:spPr>
          <a:xfrm>
            <a:off x="438911" y="6181344"/>
            <a:ext cx="1126228" cy="369332"/>
          </a:xfrm>
          <a:prstGeom prst="rect">
            <a:avLst/>
          </a:prstGeom>
          <a:noFill/>
        </p:spPr>
        <p:txBody>
          <a:bodyPr wrap="square" rtlCol="0">
            <a:spAutoFit/>
          </a:bodyPr>
          <a:lstStyle/>
          <a:p>
            <a:r>
              <a:rPr lang="en-US" dirty="0">
                <a:latin typeface="Neue Haas Grotesk Text Pro" panose="020B0504020202020204" pitchFamily="34" charset="0"/>
              </a:rPr>
              <a:t>(6.1b)</a:t>
            </a:r>
          </a:p>
        </p:txBody>
      </p:sp>
    </p:spTree>
    <p:extLst>
      <p:ext uri="{BB962C8B-B14F-4D97-AF65-F5344CB8AC3E}">
        <p14:creationId xmlns:p14="http://schemas.microsoft.com/office/powerpoint/2010/main" val="411704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Diploma roll outline">
            <a:extLst>
              <a:ext uri="{FF2B5EF4-FFF2-40B4-BE49-F238E27FC236}">
                <a16:creationId xmlns:a16="http://schemas.microsoft.com/office/drawing/2014/main" id="{0E3E25D6-32FF-85B4-421E-D507D499F3AD}"/>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612648" y="1102440"/>
            <a:ext cx="4681506" cy="4681506"/>
          </a:xfrm>
          <a:prstGeom prst="rect">
            <a:avLst/>
          </a:prstGeom>
        </p:spPr>
      </p:pic>
      <p:graphicFrame>
        <p:nvGraphicFramePr>
          <p:cNvPr id="5" name="Content Placeholder 2">
            <a:extLst>
              <a:ext uri="{FF2B5EF4-FFF2-40B4-BE49-F238E27FC236}">
                <a16:creationId xmlns:a16="http://schemas.microsoft.com/office/drawing/2014/main" id="{4339B685-9F5B-8DD3-9DEB-AEB14FBF64D3}"/>
              </a:ext>
            </a:extLst>
          </p:cNvPr>
          <p:cNvGraphicFramePr>
            <a:graphicFrameLocks noGrp="1"/>
          </p:cNvGraphicFramePr>
          <p:nvPr>
            <p:ph idx="1"/>
            <p:extLst>
              <p:ext uri="{D42A27DB-BD31-4B8C-83A1-F6EECF244321}">
                <p14:modId xmlns:p14="http://schemas.microsoft.com/office/powerpoint/2010/main" val="555882094"/>
              </p:ext>
            </p:extLst>
          </p:nvPr>
        </p:nvGraphicFramePr>
        <p:xfrm>
          <a:off x="5622254" y="694944"/>
          <a:ext cx="5862450" cy="561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40939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7D6F-442A-1486-C135-E01213128AC8}"/>
              </a:ext>
            </a:extLst>
          </p:cNvPr>
          <p:cNvSpPr>
            <a:spLocks noGrp="1"/>
          </p:cNvSpPr>
          <p:nvPr>
            <p:ph type="title"/>
          </p:nvPr>
        </p:nvSpPr>
        <p:spPr>
          <a:xfrm>
            <a:off x="8153400" y="791784"/>
            <a:ext cx="3434180" cy="1040340"/>
          </a:xfrm>
        </p:spPr>
        <p:txBody>
          <a:bodyPr anchor="t">
            <a:normAutofit/>
          </a:bodyPr>
          <a:lstStyle/>
          <a:p>
            <a:r>
              <a:rPr lang="en-US" sz="3200" b="1" dirty="0">
                <a:latin typeface="Neue Haas Grotesk Text Pro" panose="020B0504020202020204" pitchFamily="34" charset="0"/>
              </a:rPr>
              <a:t>Course Availability</a:t>
            </a:r>
          </a:p>
        </p:txBody>
      </p:sp>
      <p:pic>
        <p:nvPicPr>
          <p:cNvPr id="5" name="Picture 4" descr="Calendar on table">
            <a:extLst>
              <a:ext uri="{FF2B5EF4-FFF2-40B4-BE49-F238E27FC236}">
                <a16:creationId xmlns:a16="http://schemas.microsoft.com/office/drawing/2014/main" id="{928DDCA4-8C06-F81B-410C-013638F4B40B}"/>
              </a:ext>
            </a:extLst>
          </p:cNvPr>
          <p:cNvPicPr>
            <a:picLocks noChangeAspect="1"/>
          </p:cNvPicPr>
          <p:nvPr/>
        </p:nvPicPr>
        <p:blipFill rotWithShape="1">
          <a:blip r:embed="rId2"/>
          <a:srcRect r="26294" b="-1"/>
          <a:stretch/>
        </p:blipFill>
        <p:spPr>
          <a:xfrm>
            <a:off x="-9886" y="10"/>
            <a:ext cx="7572605" cy="6857990"/>
          </a:xfrm>
          <a:prstGeom prst="rect">
            <a:avLst/>
          </a:prstGeom>
        </p:spPr>
      </p:pic>
      <p:sp>
        <p:nvSpPr>
          <p:cNvPr id="3" name="Content Placeholder 2">
            <a:extLst>
              <a:ext uri="{FF2B5EF4-FFF2-40B4-BE49-F238E27FC236}">
                <a16:creationId xmlns:a16="http://schemas.microsoft.com/office/drawing/2014/main" id="{06823096-71AD-9042-7DFD-5EFACF9C6609}"/>
              </a:ext>
            </a:extLst>
          </p:cNvPr>
          <p:cNvSpPr>
            <a:spLocks noGrp="1"/>
          </p:cNvSpPr>
          <p:nvPr>
            <p:ph idx="1"/>
          </p:nvPr>
        </p:nvSpPr>
        <p:spPr>
          <a:xfrm>
            <a:off x="8153400" y="2271656"/>
            <a:ext cx="3434180" cy="3599019"/>
          </a:xfrm>
        </p:spPr>
        <p:txBody>
          <a:bodyPr>
            <a:normAutofit fontScale="92500"/>
          </a:bodyPr>
          <a:lstStyle/>
          <a:p>
            <a:pPr>
              <a:lnSpc>
                <a:spcPct val="110000"/>
              </a:lnSpc>
            </a:pPr>
            <a:r>
              <a:rPr lang="en-US" sz="2400" dirty="0">
                <a:latin typeface="Neue Haas Grotesk Text Pro" panose="020B0504020202020204" pitchFamily="34" charset="0"/>
              </a:rPr>
              <a:t>Required courses &amp; frequency of offerings</a:t>
            </a:r>
          </a:p>
          <a:p>
            <a:pPr>
              <a:lnSpc>
                <a:spcPct val="110000"/>
              </a:lnSpc>
            </a:pPr>
            <a:r>
              <a:rPr lang="en-US" sz="2400" dirty="0">
                <a:latin typeface="Neue Haas Grotesk Text Pro" panose="020B0504020202020204" pitchFamily="34" charset="0"/>
              </a:rPr>
              <a:t>Specializations &amp; frequency of offerings</a:t>
            </a:r>
          </a:p>
          <a:p>
            <a:pPr>
              <a:lnSpc>
                <a:spcPct val="110000"/>
              </a:lnSpc>
            </a:pPr>
            <a:r>
              <a:rPr lang="en-US" sz="2400" dirty="0">
                <a:latin typeface="Neue Haas Grotesk Text Pro" panose="020B0504020202020204" pitchFamily="34" charset="0"/>
              </a:rPr>
              <a:t>Complete course frequency tables for core and specializations</a:t>
            </a:r>
          </a:p>
        </p:txBody>
      </p:sp>
    </p:spTree>
    <p:extLst>
      <p:ext uri="{BB962C8B-B14F-4D97-AF65-F5344CB8AC3E}">
        <p14:creationId xmlns:p14="http://schemas.microsoft.com/office/powerpoint/2010/main" val="2843939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B30AB7-1E6C-9772-0B4E-DE50C9FC400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6F54E8-EE0F-D50A-4229-DAD7E0FCE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A5C527DC-610E-9BBC-7D4C-E842B6881E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F690EE-36E9-FB4F-3283-5DF471AF1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121B892-3DEA-E18C-01C4-17FAF37DED88}"/>
              </a:ext>
            </a:extLst>
          </p:cNvPr>
          <p:cNvSpPr>
            <a:spLocks noGrp="1"/>
          </p:cNvSpPr>
          <p:nvPr>
            <p:ph type="title"/>
          </p:nvPr>
        </p:nvSpPr>
        <p:spPr>
          <a:xfrm>
            <a:off x="1263975" y="1487458"/>
            <a:ext cx="9519726" cy="3542045"/>
          </a:xfrm>
        </p:spPr>
        <p:txBody>
          <a:bodyPr vert="horz" lIns="91440" tIns="45720" rIns="91440" bIns="45720" rtlCol="0" anchor="b">
            <a:normAutofit fontScale="90000"/>
          </a:bodyPr>
          <a:lstStyle/>
          <a:p>
            <a:r>
              <a:rPr lang="en-US" sz="8100" kern="1200" dirty="0">
                <a:solidFill>
                  <a:schemeClr val="tx1"/>
                </a:solidFill>
                <a:latin typeface="Neue Haas Grotesk Text Pro" panose="020B0504020202020204" pitchFamily="34" charset="0"/>
              </a:rPr>
              <a:t>Standard 7: Matching Communications with Mission</a:t>
            </a:r>
          </a:p>
        </p:txBody>
      </p:sp>
    </p:spTree>
    <p:extLst>
      <p:ext uri="{BB962C8B-B14F-4D97-AF65-F5344CB8AC3E}">
        <p14:creationId xmlns:p14="http://schemas.microsoft.com/office/powerpoint/2010/main" val="32271239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F79625A-7F21-D1AE-A471-69FCC34D7F12}"/>
              </a:ext>
            </a:extLst>
          </p:cNvPr>
          <p:cNvSpPr>
            <a:spLocks noGrp="1"/>
          </p:cNvSpPr>
          <p:nvPr>
            <p:ph type="title"/>
          </p:nvPr>
        </p:nvSpPr>
        <p:spPr>
          <a:xfrm>
            <a:off x="5297762" y="329184"/>
            <a:ext cx="6251110" cy="1783080"/>
          </a:xfrm>
        </p:spPr>
        <p:txBody>
          <a:bodyPr anchor="b">
            <a:normAutofit/>
          </a:bodyPr>
          <a:lstStyle/>
          <a:p>
            <a:r>
              <a:rPr lang="en-US" sz="5400" b="1" dirty="0">
                <a:latin typeface="Neue Haas Grotesk Text Pro" panose="020B0504020202020204" pitchFamily="34" charset="0"/>
              </a:rPr>
              <a:t>Rationale and Assumptions</a:t>
            </a:r>
          </a:p>
        </p:txBody>
      </p:sp>
      <p:pic>
        <p:nvPicPr>
          <p:cNvPr id="7" name="Picture 6" descr="Different colored organizers">
            <a:extLst>
              <a:ext uri="{FF2B5EF4-FFF2-40B4-BE49-F238E27FC236}">
                <a16:creationId xmlns:a16="http://schemas.microsoft.com/office/drawing/2014/main" id="{8250C921-101C-5725-2A5D-F0795DD8A478}"/>
              </a:ext>
            </a:extLst>
          </p:cNvPr>
          <p:cNvPicPr>
            <a:picLocks noChangeAspect="1"/>
          </p:cNvPicPr>
          <p:nvPr/>
        </p:nvPicPr>
        <p:blipFill>
          <a:blip r:embed="rId2"/>
          <a:srcRect l="29510" r="29404"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1">
              <a:lumMod val="50000"/>
            </a:schemeClr>
          </a:solidFill>
          <a:ln w="44450" cap="rnd">
            <a:solidFill>
              <a:schemeClr val="accent1">
                <a:lumMod val="50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5E9FC7E2-107A-EA18-CC9C-C09527071830}"/>
              </a:ext>
            </a:extLst>
          </p:cNvPr>
          <p:cNvSpPr>
            <a:spLocks noGrp="1"/>
          </p:cNvSpPr>
          <p:nvPr>
            <p:ph idx="1"/>
          </p:nvPr>
        </p:nvSpPr>
        <p:spPr>
          <a:xfrm>
            <a:off x="5297762" y="2706624"/>
            <a:ext cx="6251110" cy="3483864"/>
          </a:xfrm>
        </p:spPr>
        <p:txBody>
          <a:bodyPr>
            <a:normAutofit lnSpcReduction="10000"/>
          </a:bodyPr>
          <a:lstStyle/>
          <a:p>
            <a:pPr>
              <a:lnSpc>
                <a:spcPct val="100000"/>
              </a:lnSpc>
            </a:pPr>
            <a:r>
              <a:rPr lang="en-US" sz="2000" dirty="0">
                <a:latin typeface="Neue Haas Grotesk Text Pro" panose="020B0504020202020204" pitchFamily="34" charset="0"/>
              </a:rPr>
              <a:t>Communications adhere to public service values of transparency, accountability, and truthfulness</a:t>
            </a:r>
          </a:p>
          <a:p>
            <a:pPr>
              <a:lnSpc>
                <a:spcPct val="100000"/>
              </a:lnSpc>
            </a:pPr>
            <a:r>
              <a:rPr lang="en-US" sz="2000" dirty="0">
                <a:latin typeface="Neue Haas Grotesk Text Pro" panose="020B0504020202020204" pitchFamily="34" charset="0"/>
              </a:rPr>
              <a:t>All information and data are linked to and supportive of mission</a:t>
            </a:r>
          </a:p>
          <a:p>
            <a:pPr marL="0" indent="0">
              <a:buNone/>
            </a:pPr>
            <a:endParaRPr lang="en-US" sz="2000" dirty="0">
              <a:latin typeface="Neue Haas Grotesk Text Pro" panose="020B0504020202020204" pitchFamily="34" charset="0"/>
            </a:endParaRPr>
          </a:p>
          <a:p>
            <a:pPr marL="0" indent="0">
              <a:lnSpc>
                <a:spcPct val="110000"/>
              </a:lnSpc>
              <a:buNone/>
            </a:pPr>
            <a:r>
              <a:rPr lang="en-US" sz="2000" dirty="0">
                <a:latin typeface="Neue Haas Grotesk Text Pro" panose="020B0504020202020204" pitchFamily="34" charset="0"/>
              </a:rPr>
              <a:t>The data addressed in this Standard have been shared in previous sections of the self-study. This Standard requires programs to document </a:t>
            </a:r>
            <a:r>
              <a:rPr lang="en-US" sz="2000" i="1" dirty="0">
                <a:latin typeface="Neue Haas Grotesk Text Pro" panose="020B0504020202020204" pitchFamily="34" charset="0"/>
              </a:rPr>
              <a:t>how and where </a:t>
            </a:r>
            <a:r>
              <a:rPr lang="en-US" sz="2000" dirty="0">
                <a:latin typeface="Neue Haas Grotesk Text Pro" panose="020B0504020202020204" pitchFamily="34" charset="0"/>
              </a:rPr>
              <a:t>key elements of the data are made publicly accessible (7.1.1)</a:t>
            </a:r>
          </a:p>
        </p:txBody>
      </p:sp>
    </p:spTree>
    <p:extLst>
      <p:ext uri="{BB962C8B-B14F-4D97-AF65-F5344CB8AC3E}">
        <p14:creationId xmlns:p14="http://schemas.microsoft.com/office/powerpoint/2010/main" val="1146487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words&#10;&#10;Description automatically generated">
            <a:extLst>
              <a:ext uri="{FF2B5EF4-FFF2-40B4-BE49-F238E27FC236}">
                <a16:creationId xmlns:a16="http://schemas.microsoft.com/office/drawing/2014/main" id="{28036B11-2F56-1FF7-D09D-D4F124170784}"/>
              </a:ext>
            </a:extLst>
          </p:cNvPr>
          <p:cNvPicPr>
            <a:picLocks noChangeAspect="1"/>
          </p:cNvPicPr>
          <p:nvPr/>
        </p:nvPicPr>
        <p:blipFill>
          <a:blip r:embed="rId2"/>
          <a:stretch>
            <a:fillRect/>
          </a:stretch>
        </p:blipFill>
        <p:spPr>
          <a:xfrm>
            <a:off x="1217770" y="2008284"/>
            <a:ext cx="3952579" cy="2833924"/>
          </a:xfrm>
          <a:prstGeom prst="rect">
            <a:avLst/>
          </a:prstGeom>
        </p:spPr>
      </p:pic>
      <p:sp>
        <p:nvSpPr>
          <p:cNvPr id="5" name="TextBox 4">
            <a:extLst>
              <a:ext uri="{FF2B5EF4-FFF2-40B4-BE49-F238E27FC236}">
                <a16:creationId xmlns:a16="http://schemas.microsoft.com/office/drawing/2014/main" id="{746C520C-B929-2B85-AE3A-9931E052C014}"/>
              </a:ext>
            </a:extLst>
          </p:cNvPr>
          <p:cNvSpPr txBox="1"/>
          <p:nvPr/>
        </p:nvSpPr>
        <p:spPr>
          <a:xfrm>
            <a:off x="6558240" y="1222744"/>
            <a:ext cx="4914290" cy="4857383"/>
          </a:xfrm>
          <a:prstGeom prst="rect">
            <a:avLst/>
          </a:prstGeom>
        </p:spPr>
        <p:txBody>
          <a:bodyPr vert="horz" lIns="91440" tIns="45720" rIns="91440" bIns="45720" rtlCol="0" anchor="t">
            <a:normAutofit fontScale="85000" lnSpcReduction="10000"/>
          </a:bodyPr>
          <a:lstStyle/>
          <a:p>
            <a:pPr algn="ctr">
              <a:lnSpc>
                <a:spcPct val="90000"/>
              </a:lnSpc>
              <a:spcAft>
                <a:spcPts val="600"/>
              </a:spcAft>
            </a:pPr>
            <a:r>
              <a:rPr lang="en-US" sz="2800" b="1" dirty="0">
                <a:solidFill>
                  <a:schemeClr val="tx1">
                    <a:alpha val="80000"/>
                  </a:schemeClr>
                </a:solidFill>
                <a:latin typeface="Neue Haas Grotesk Text Pro" panose="020B0504020202020204" pitchFamily="34" charset="0"/>
              </a:rPr>
              <a:t>Public Service Values in Action</a:t>
            </a:r>
          </a:p>
          <a:p>
            <a:pPr algn="ctr">
              <a:lnSpc>
                <a:spcPct val="90000"/>
              </a:lnSpc>
              <a:spcAft>
                <a:spcPts val="600"/>
              </a:spcAft>
            </a:pPr>
            <a:endParaRPr lang="en-US" sz="2800" b="1" dirty="0">
              <a:solidFill>
                <a:schemeClr val="tx1">
                  <a:alpha val="80000"/>
                </a:schemeClr>
              </a:solidFill>
              <a:latin typeface="Neue Haas Grotesk Text Pro" panose="020B0504020202020204" pitchFamily="34" charset="0"/>
            </a:endParaRPr>
          </a:p>
          <a:p>
            <a:pPr algn="ctr">
              <a:lnSpc>
                <a:spcPct val="90000"/>
              </a:lnSpc>
              <a:spcAft>
                <a:spcPts val="600"/>
              </a:spcAft>
            </a:pPr>
            <a:r>
              <a:rPr lang="en-US" sz="2800" b="1" dirty="0">
                <a:solidFill>
                  <a:schemeClr val="tx1">
                    <a:alpha val="80000"/>
                  </a:schemeClr>
                </a:solidFill>
                <a:latin typeface="Neue Haas Grotesk Text Pro" panose="020B0504020202020204" pitchFamily="34" charset="0"/>
              </a:rPr>
              <a:t>Standard 7.1 Communications</a:t>
            </a:r>
          </a:p>
          <a:p>
            <a:pPr marL="457200" lvl="1" indent="-228600">
              <a:lnSpc>
                <a:spcPct val="90000"/>
              </a:lnSpc>
              <a:spcAft>
                <a:spcPts val="600"/>
              </a:spcAft>
              <a:buFont typeface="Arial" panose="020B0604020202020204" pitchFamily="34" charset="0"/>
              <a:buChar char="•"/>
            </a:pPr>
            <a:endParaRPr lang="en-US" sz="1600" dirty="0">
              <a:solidFill>
                <a:schemeClr val="tx1">
                  <a:alpha val="80000"/>
                </a:schemeClr>
              </a:solidFill>
              <a:latin typeface="Neue Haas Grotesk Text Pro" panose="020B0504020202020204" pitchFamily="34" charset="0"/>
            </a:endParaRPr>
          </a:p>
          <a:p>
            <a:pPr marL="228600" lvl="1">
              <a:lnSpc>
                <a:spcPct val="110000"/>
              </a:lnSpc>
              <a:spcAft>
                <a:spcPts val="600"/>
              </a:spcAft>
            </a:pPr>
            <a:r>
              <a:rPr lang="en-US" sz="2200" dirty="0">
                <a:solidFill>
                  <a:schemeClr val="tx1">
                    <a:alpha val="80000"/>
                  </a:schemeClr>
                </a:solidFill>
                <a:latin typeface="Neue Haas Grotesk Text Pro" panose="020B0504020202020204" pitchFamily="34" charset="0"/>
              </a:rPr>
              <a:t>The program will provide appropriate and current information about its mission, policies, practices, and accomplishments—including student learning outcomes—sufficient to inform decisions by its stakeholders such as prospective and current students; faculty; employers of current students and graduates; university administrators; alumni; and accrediting agencies.</a:t>
            </a:r>
          </a:p>
        </p:txBody>
      </p:sp>
    </p:spTree>
    <p:extLst>
      <p:ext uri="{BB962C8B-B14F-4D97-AF65-F5344CB8AC3E}">
        <p14:creationId xmlns:p14="http://schemas.microsoft.com/office/powerpoint/2010/main" val="14659003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08FC1F-BC56-2B48-1FBE-8D540C0B73FC}"/>
              </a:ext>
            </a:extLst>
          </p:cNvPr>
          <p:cNvSpPr txBox="1"/>
          <p:nvPr/>
        </p:nvSpPr>
        <p:spPr>
          <a:xfrm>
            <a:off x="2372952" y="5402253"/>
            <a:ext cx="85774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Neue Haas Grotesk Text Pro" panose="020B0504020202020204" pitchFamily="34" charset="0"/>
              </a:rPr>
              <a:t>CONGRATULATIONS!!</a:t>
            </a:r>
          </a:p>
        </p:txBody>
      </p:sp>
    </p:spTree>
    <p:extLst>
      <p:ext uri="{BB962C8B-B14F-4D97-AF65-F5344CB8AC3E}">
        <p14:creationId xmlns:p14="http://schemas.microsoft.com/office/powerpoint/2010/main" val="37395100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2013557" cy="6858000"/>
          </a:xfrm>
          <a:prstGeom prst="rect">
            <a:avLst/>
          </a:prstGeom>
          <a:gradFill flip="none" rotWithShape="1">
            <a:gsLst>
              <a:gs pos="0">
                <a:srgbClr val="203864">
                  <a:tint val="66000"/>
                  <a:satMod val="160000"/>
                </a:srgbClr>
              </a:gs>
              <a:gs pos="50000">
                <a:srgbClr val="203864">
                  <a:tint val="44500"/>
                  <a:satMod val="160000"/>
                </a:srgbClr>
              </a:gs>
              <a:gs pos="100000">
                <a:srgbClr val="203864">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2A52BD-CA6A-77B9-43EF-A57D1F81B53F}"/>
              </a:ext>
            </a:extLst>
          </p:cNvPr>
          <p:cNvSpPr>
            <a:spLocks noGrp="1"/>
          </p:cNvSpPr>
          <p:nvPr>
            <p:ph type="title"/>
          </p:nvPr>
        </p:nvSpPr>
        <p:spPr>
          <a:xfrm>
            <a:off x="640079" y="1857829"/>
            <a:ext cx="3201369" cy="3125999"/>
          </a:xfrm>
          <a:prstGeom prst="ellipse">
            <a:avLst/>
          </a:prstGeom>
          <a:solidFill>
            <a:srgbClr val="203864"/>
          </a:solidFill>
          <a:ln w="174625" cmpd="thinThick">
            <a:solidFill>
              <a:srgbClr val="203864"/>
            </a:solidFill>
          </a:ln>
        </p:spPr>
        <p:txBody>
          <a:bodyPr vert="horz" lIns="91440" tIns="45720" rIns="91440" bIns="45720" rtlCol="0" anchor="ctr">
            <a:noAutofit/>
          </a:bodyPr>
          <a:lstStyle/>
          <a:p>
            <a:pPr algn="ctr"/>
            <a:r>
              <a:rPr lang="en-US" sz="2400" b="1" kern="1200" dirty="0">
                <a:solidFill>
                  <a:srgbClr val="FFFFFF"/>
                </a:solidFill>
                <a:latin typeface="Neue Haas Grotesk Text Pro" panose="020B0504020202020204" pitchFamily="34" charset="0"/>
              </a:rPr>
              <a:t>Please complete the Accreditation Institute Assessment Survey</a:t>
            </a:r>
          </a:p>
        </p:txBody>
      </p:sp>
      <p:pic>
        <p:nvPicPr>
          <p:cNvPr id="5" name="Content Placeholder 4" descr="A qr code with a black background&#10;&#10;AI-generated content may be incorrect.">
            <a:extLst>
              <a:ext uri="{FF2B5EF4-FFF2-40B4-BE49-F238E27FC236}">
                <a16:creationId xmlns:a16="http://schemas.microsoft.com/office/drawing/2014/main" id="{2985757F-63DC-9443-517A-24E1F6B242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7206" y="961812"/>
            <a:ext cx="4930987" cy="4930987"/>
          </a:xfrm>
          <a:prstGeom prst="rect">
            <a:avLst/>
          </a:prstGeom>
        </p:spPr>
      </p:pic>
    </p:spTree>
    <p:extLst>
      <p:ext uri="{BB962C8B-B14F-4D97-AF65-F5344CB8AC3E}">
        <p14:creationId xmlns:p14="http://schemas.microsoft.com/office/powerpoint/2010/main" val="4075066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FDEEC131C8284A84B71E34EC37745C" ma:contentTypeVersion="10" ma:contentTypeDescription="Create a new document." ma:contentTypeScope="" ma:versionID="0ba0f149c0f97f34acc13500c54f7304">
  <xsd:schema xmlns:xsd="http://www.w3.org/2001/XMLSchema" xmlns:xs="http://www.w3.org/2001/XMLSchema" xmlns:p="http://schemas.microsoft.com/office/2006/metadata/properties" xmlns:ns3="585c8cdc-36df-4108-8c17-d42070928c3d" targetNamespace="http://schemas.microsoft.com/office/2006/metadata/properties" ma:root="true" ma:fieldsID="c4596af3e2620024bceba3f78e2846bc" ns3:_="">
    <xsd:import namespace="585c8cdc-36df-4108-8c17-d42070928c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c8cdc-36df-4108-8c17-d42070928c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323AEF-B09D-456D-824E-B8989BDF6D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5c8cdc-36df-4108-8c17-d42070928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F829B2-4BD5-42C1-B598-4CE1191DF7E8}">
  <ds:schemaRefs>
    <ds:schemaRef ds:uri="http://schemas.microsoft.com/sharepoint/v3/contenttype/forms"/>
  </ds:schemaRefs>
</ds:datastoreItem>
</file>

<file path=customXml/itemProps3.xml><?xml version="1.0" encoding="utf-8"?>
<ds:datastoreItem xmlns:ds="http://schemas.openxmlformats.org/officeDocument/2006/customXml" ds:itemID="{532BB593-BA60-4C6A-A3E2-48FE60DD42C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21444</TotalTime>
  <Words>6314</Words>
  <Application>Microsoft Office PowerPoint</Application>
  <PresentationFormat>Widescreen</PresentationFormat>
  <Paragraphs>727</Paragraphs>
  <Slides>95</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95</vt:i4>
      </vt:variant>
    </vt:vector>
  </HeadingPairs>
  <TitlesOfParts>
    <vt:vector size="106" baseType="lpstr">
      <vt:lpstr>Aptos</vt:lpstr>
      <vt:lpstr>Aptos Display</vt:lpstr>
      <vt:lpstr>Arial</vt:lpstr>
      <vt:lpstr>Calibri</vt:lpstr>
      <vt:lpstr>Calibri Light</vt:lpstr>
      <vt:lpstr>Courier New</vt:lpstr>
      <vt:lpstr>Neue Haas Grotesk Text Pro</vt:lpstr>
      <vt:lpstr>Times New Roman</vt:lpstr>
      <vt:lpstr>Wingdings</vt:lpstr>
      <vt:lpstr>Office Theme</vt:lpstr>
      <vt:lpstr>1_Office Theme</vt:lpstr>
      <vt:lpstr>Welcome to the 2025 Accreditation Institute</vt:lpstr>
      <vt:lpstr>Breakfast Discussion</vt:lpstr>
      <vt:lpstr>Site Visit Overview</vt:lpstr>
      <vt:lpstr>The Site Visit Team and Their Roles</vt:lpstr>
      <vt:lpstr>The Site Visit Team Typically Meets With:</vt:lpstr>
      <vt:lpstr>Post-Site Visit Process &amp; Actions</vt:lpstr>
      <vt:lpstr>Interested in Becoming a Site Visitor?</vt:lpstr>
      <vt:lpstr>Welcome to the 2025 Accreditation Institute</vt:lpstr>
      <vt:lpstr>PowerPoint Presentation</vt:lpstr>
      <vt:lpstr>Breakfast Sponsor</vt:lpstr>
      <vt:lpstr>Lunch Sponsors</vt:lpstr>
      <vt:lpstr>Break &amp; Beverage Sponsors</vt:lpstr>
      <vt:lpstr>Schedule</vt:lpstr>
      <vt:lpstr>Where is Your Program Located?</vt:lpstr>
      <vt:lpstr>Who is here? </vt:lpstr>
      <vt:lpstr>Where are you in the Accreditation Process?</vt:lpstr>
      <vt:lpstr>Session 1  Value of Accreditation and Peer Review Preconditions and Eligibility Accreditation Process and Timeline</vt:lpstr>
      <vt:lpstr>Goals for the Session</vt:lpstr>
      <vt:lpstr>Understanding the Players and their Roles</vt:lpstr>
      <vt:lpstr>Global Representation of NASPAA Members and Accredited Programs</vt:lpstr>
      <vt:lpstr>Benefits of Accreditation</vt:lpstr>
      <vt:lpstr>Peer Insights</vt:lpstr>
      <vt:lpstr>Steps in the Accreditation Process</vt:lpstr>
      <vt:lpstr>Preconditions for Accreditation Review</vt:lpstr>
      <vt:lpstr>Steps in the Eligibility Process</vt:lpstr>
      <vt:lpstr>COPRA Direction: Outcomes &amp; Recommendations</vt:lpstr>
      <vt:lpstr>Is your Program Ready?</vt:lpstr>
      <vt:lpstr>Accreditation Process</vt:lpstr>
      <vt:lpstr>Accreditation Timeline</vt:lpstr>
      <vt:lpstr>COPRA Final Action</vt:lpstr>
      <vt:lpstr>Resources Available for the Self-Study</vt:lpstr>
      <vt:lpstr>Session 2  Standard 1: Managing the Program Strategically</vt:lpstr>
      <vt:lpstr>Goals for the Session</vt:lpstr>
      <vt:lpstr>Setting the Context </vt:lpstr>
      <vt:lpstr>Rationale and Assumptions</vt:lpstr>
      <vt:lpstr>Standard 1.1 Mission</vt:lpstr>
      <vt:lpstr>PowerPoint Presentation</vt:lpstr>
      <vt:lpstr>Standard 1.2: Performance Expectations</vt:lpstr>
      <vt:lpstr>PowerPoint Presentation</vt:lpstr>
      <vt:lpstr>Naming What You Do</vt:lpstr>
      <vt:lpstr>PowerPoint Presentation</vt:lpstr>
      <vt:lpstr>Standard 1.3 Program Evaluation</vt:lpstr>
      <vt:lpstr>Identifying the Data Collected</vt:lpstr>
      <vt:lpstr>PowerPoint Presentation</vt:lpstr>
      <vt:lpstr>The Added Bonus</vt:lpstr>
      <vt:lpstr>PowerPoint Presentation</vt:lpstr>
      <vt:lpstr>Closing the Loop</vt:lpstr>
      <vt:lpstr>Closing the Loop: Decision Making</vt:lpstr>
      <vt:lpstr>Session 3  Standard 2: Matching Governance with Mission Standard 3: Matching Operations with the Mission, Faculty Performance Standard 4: Matching Operations with the Mission, Serving Students</vt:lpstr>
      <vt:lpstr>Goals for the Session</vt:lpstr>
      <vt:lpstr>Standard 2: Matching Governance with Mission</vt:lpstr>
      <vt:lpstr>Rationale &amp; Assumptions</vt:lpstr>
      <vt:lpstr>Matching Governance with Mission</vt:lpstr>
      <vt:lpstr>Standard 2.1 Administrative Capacity</vt:lpstr>
      <vt:lpstr>Standard 2.2  Faculty Governance</vt:lpstr>
      <vt:lpstr>Standard 3: Matching Operations with the Mission, Faculty Performance</vt:lpstr>
      <vt:lpstr>Rationale &amp; Assumptions</vt:lpstr>
      <vt:lpstr>Standard 3: Matching Operations with Mission: Faculty Performance</vt:lpstr>
      <vt:lpstr>Standard 3.1 Faculty Qualifications</vt:lpstr>
      <vt:lpstr>Standard 3.2 Faculty Diversity</vt:lpstr>
      <vt:lpstr>Standard 3.3 Research, Scholarship, and Service</vt:lpstr>
      <vt:lpstr>Standard 4: Matching Operations with the Mission, Serving Students</vt:lpstr>
      <vt:lpstr>Rationale &amp; Assumptions </vt:lpstr>
      <vt:lpstr>Standard 4.1 Student Recruitment</vt:lpstr>
      <vt:lpstr>Standard 4.2 Student Admissions</vt:lpstr>
      <vt:lpstr>A Note About Multiple Modalities</vt:lpstr>
      <vt:lpstr>Standard 4.3  Support for Students</vt:lpstr>
      <vt:lpstr>Standard 4.4 Student Diversity</vt:lpstr>
      <vt:lpstr>Policies Regarding Diversity</vt:lpstr>
      <vt:lpstr>Programs with Data Restrictions</vt:lpstr>
      <vt:lpstr>Session 4  Standard 5: Matching Operations with the Mission: Student Learning</vt:lpstr>
      <vt:lpstr>Rationale and Assumptions</vt:lpstr>
      <vt:lpstr>Matching operations with mission:  Student Learning</vt:lpstr>
      <vt:lpstr>Standard 5.1 Universal Required Competencies</vt:lpstr>
      <vt:lpstr>Part A: Operationalizing the Competencies</vt:lpstr>
      <vt:lpstr>Defining Learning Outcomes</vt:lpstr>
      <vt:lpstr>Other Mission-Related Competencies </vt:lpstr>
      <vt:lpstr>Mission-Specific Required and Elective Competencies </vt:lpstr>
      <vt:lpstr>Part B: The Assessment Plan</vt:lpstr>
      <vt:lpstr>Part C: Closing the Loop</vt:lpstr>
      <vt:lpstr>Remember Our Example</vt:lpstr>
      <vt:lpstr>Measuring Learning Outcomes </vt:lpstr>
      <vt:lpstr>Evaluating Evidence &amp; Improving Practice</vt:lpstr>
      <vt:lpstr>Professional Competencies</vt:lpstr>
      <vt:lpstr>Session 5  Standard 6: Matching Resources with Mission Standard 7: Matching Operations with the Mission: Faculty Performance</vt:lpstr>
      <vt:lpstr>Standard 6: Matching Resources with Mission</vt:lpstr>
      <vt:lpstr>Rationale and Assumptions</vt:lpstr>
      <vt:lpstr>Matching Resources with Mission</vt:lpstr>
      <vt:lpstr>Standard 6.1 Resource Adequacy</vt:lpstr>
      <vt:lpstr>Course Availability</vt:lpstr>
      <vt:lpstr>Standard 7: Matching Communications with Mission</vt:lpstr>
      <vt:lpstr>Rationale and Assumptions</vt:lpstr>
      <vt:lpstr>PowerPoint Presentation</vt:lpstr>
      <vt:lpstr>PowerPoint Presentation</vt:lpstr>
      <vt:lpstr>Please complete the Accreditation Institute Assessment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dc:creator>
  <cp:lastModifiedBy>Veronica Kovach</cp:lastModifiedBy>
  <cp:revision>28</cp:revision>
  <dcterms:created xsi:type="dcterms:W3CDTF">2020-08-02T20:50:26Z</dcterms:created>
  <dcterms:modified xsi:type="dcterms:W3CDTF">2025-10-07T22:06:05Z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0x010100D9FDEEC131C8284A84B71E34EC37745C</vt:lpwstr>
  </property>
</Properties>
</file>