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Merriweather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1" roundtripDataSignature="AMtx7mgNFhVpMt664tsJXXpYqWZZ34hM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5C610F-DD06-435F-973A-FC674FD4D5CE}">
  <a:tblStyle styleId="{925C610F-DD06-435F-973A-FC674FD4D5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erriweather-bold.fntdata"/><Relationship Id="rId47" Type="http://schemas.openxmlformats.org/officeDocument/2006/relationships/font" Target="fonts/Merriweather-regular.fntdata"/><Relationship Id="rId49" Type="http://schemas.openxmlformats.org/officeDocument/2006/relationships/font" Target="fonts/Merriweath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font" Target="fonts/Merriweather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b8cde036c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eb8cde036c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2eb8cde036c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b8cde036c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eb8cde036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2eb8cde036c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b8cde036c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eb8cde036c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eb8cde036c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b8cde036c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eb8cde036c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2eb8cde036c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b8cde036c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eb8cde036c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2eb8cde036c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b55c94a2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b55c94a2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b8cde036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b8cde036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b55c94a2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eb55c94a2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b8cde036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eb8cde036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b55c94a2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b55c94a2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b55c94a2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eb55c94a2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b55c94a2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eb55c94a2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b55c94a2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b55c94a2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b8cde036c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eb8cde036c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g2eb8cde036c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b8cde036c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eb8cde036c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2eb8cde036c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b8cde036c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eb8cde036c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2eb8cde036c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b8cde036c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2eb8cde036c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g2eb8cde036c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b8cde036c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2eb8cde036c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g2eb8cde036c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b8cde036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eb8cde03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2eb8cde036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b8cde036c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eb8cde036c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2eb8cde036c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On the topic of applications and admissions--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-This graph indicates whether the number of applications received for MPA and MPP programs was down, up, or about the same as last academic year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And if we go to the next slide we can compare these numbers to last years survey results</a:t>
            </a:r>
            <a:endParaRPr/>
          </a:p>
        </p:txBody>
      </p:sp>
      <p:sp>
        <p:nvSpPr>
          <p:cNvPr id="135" name="Google Shape;13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3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3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4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5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" name="Google Shape;31;p37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2" name="Google Shape;32;p3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8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" name="Google Shape;37;p38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8" name="Google Shape;38;p3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0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40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40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1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ctrTitle"/>
          </p:nvPr>
        </p:nvSpPr>
        <p:spPr>
          <a:xfrm>
            <a:off x="0" y="2095588"/>
            <a:ext cx="65295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2024 NASPAA Admissions Meeting</a:t>
            </a:r>
            <a:endParaRPr sz="3480"/>
          </a:p>
        </p:txBody>
      </p:sp>
      <p:sp>
        <p:nvSpPr>
          <p:cNvPr id="71" name="Google Shape;71;p1"/>
          <p:cNvSpPr txBox="1"/>
          <p:nvPr>
            <p:ph idx="1" type="subTitle"/>
          </p:nvPr>
        </p:nvSpPr>
        <p:spPr>
          <a:xfrm>
            <a:off x="0" y="3407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July 11, 2024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4413" y="0"/>
            <a:ext cx="3695175" cy="20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4289709" y="3572592"/>
            <a:ext cx="47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Host: </a:t>
            </a:r>
            <a:r>
              <a:rPr b="1" lang="en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Georgetown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Possible Reasons for Increased Applications</a:t>
            </a:r>
            <a:endParaRPr/>
          </a:p>
        </p:txBody>
      </p:sp>
      <p:pic>
        <p:nvPicPr>
          <p:cNvPr id="146" name="Google Shape;146;p14"/>
          <p:cNvPicPr preferRelativeResize="0"/>
          <p:nvPr/>
        </p:nvPicPr>
        <p:blipFill rotWithShape="1">
          <a:blip r:embed="rId3">
            <a:alphaModFix/>
          </a:blip>
          <a:srcRect b="0" l="-715" r="0" t="0"/>
          <a:stretch/>
        </p:blipFill>
        <p:spPr>
          <a:xfrm>
            <a:off x="540875" y="1336800"/>
            <a:ext cx="7723300" cy="380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b8cde036c_0_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Possible Reasons for Increased Applications</a:t>
            </a:r>
            <a:endParaRPr/>
          </a:p>
        </p:txBody>
      </p:sp>
      <p:pic>
        <p:nvPicPr>
          <p:cNvPr id="153" name="Google Shape;153;g2eb8cde036c_0_9"/>
          <p:cNvPicPr preferRelativeResize="0"/>
          <p:nvPr/>
        </p:nvPicPr>
        <p:blipFill rotWithShape="1">
          <a:blip r:embed="rId3">
            <a:alphaModFix/>
          </a:blip>
          <a:srcRect b="0" l="15663" r="19342" t="16163"/>
          <a:stretch/>
        </p:blipFill>
        <p:spPr>
          <a:xfrm>
            <a:off x="3820000" y="120600"/>
            <a:ext cx="5029750" cy="48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Possible Reasons for Decreased Applications</a:t>
            </a:r>
            <a:endParaRPr/>
          </a:p>
        </p:txBody>
      </p:sp>
      <p:pic>
        <p:nvPicPr>
          <p:cNvPr id="160" name="Google Shape;16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881533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b8cde036c_0_1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Possible Reasons for Decreased Applications</a:t>
            </a:r>
            <a:endParaRPr/>
          </a:p>
        </p:txBody>
      </p:sp>
      <p:pic>
        <p:nvPicPr>
          <p:cNvPr id="167" name="Google Shape;167;g2eb8cde036c_0_17"/>
          <p:cNvPicPr preferRelativeResize="0"/>
          <p:nvPr/>
        </p:nvPicPr>
        <p:blipFill rotWithShape="1">
          <a:blip r:embed="rId3">
            <a:alphaModFix/>
          </a:blip>
          <a:srcRect b="0" l="15661" r="19161" t="22624"/>
          <a:stretch/>
        </p:blipFill>
        <p:spPr>
          <a:xfrm>
            <a:off x="3767850" y="421975"/>
            <a:ext cx="5621325" cy="40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Percent of Deferrals over Last Year</a:t>
            </a:r>
            <a:endParaRPr/>
          </a:p>
        </p:txBody>
      </p:sp>
      <p:sp>
        <p:nvSpPr>
          <p:cNvPr id="174" name="Google Shape;174;p10"/>
          <p:cNvSpPr txBox="1"/>
          <p:nvPr/>
        </p:nvSpPr>
        <p:spPr>
          <a:xfrm>
            <a:off x="8534025" y="4743150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378100"/>
            <a:ext cx="7767551" cy="35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b8cde036c_0_4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Reason of Increased</a:t>
            </a:r>
            <a:r>
              <a:rPr lang="en"/>
              <a:t> Deferrals</a:t>
            </a:r>
            <a:endParaRPr/>
          </a:p>
        </p:txBody>
      </p:sp>
      <p:sp>
        <p:nvSpPr>
          <p:cNvPr id="182" name="Google Shape;182;g2eb8cde036c_0_41"/>
          <p:cNvSpPr txBox="1"/>
          <p:nvPr/>
        </p:nvSpPr>
        <p:spPr>
          <a:xfrm>
            <a:off x="8534025" y="4743150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g2eb8cde036c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50" y="1429425"/>
            <a:ext cx="5831509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b8cde036c_0_4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Reason of Decreased Deferrals</a:t>
            </a:r>
            <a:endParaRPr/>
          </a:p>
        </p:txBody>
      </p:sp>
      <p:sp>
        <p:nvSpPr>
          <p:cNvPr id="190" name="Google Shape;190;g2eb8cde036c_0_49"/>
          <p:cNvSpPr txBox="1"/>
          <p:nvPr/>
        </p:nvSpPr>
        <p:spPr>
          <a:xfrm>
            <a:off x="8534025" y="4743150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g2eb8cde036c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50" y="1429425"/>
            <a:ext cx="6054937" cy="37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2eb8cde036c_0_32"/>
          <p:cNvPicPr preferRelativeResize="0"/>
          <p:nvPr/>
        </p:nvPicPr>
        <p:blipFill rotWithShape="1">
          <a:blip r:embed="rId3">
            <a:alphaModFix/>
          </a:blip>
          <a:srcRect b="13406" l="13425" r="16468" t="20877"/>
          <a:stretch/>
        </p:blipFill>
        <p:spPr>
          <a:xfrm>
            <a:off x="-72350" y="1352100"/>
            <a:ext cx="6765885" cy="3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eb8cde036c_0_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Declined to Enroll—Why?</a:t>
            </a:r>
            <a:endParaRPr/>
          </a:p>
        </p:txBody>
      </p:sp>
      <p:sp>
        <p:nvSpPr>
          <p:cNvPr id="199" name="Google Shape;199;g2eb8cde036c_0_32"/>
          <p:cNvSpPr txBox="1"/>
          <p:nvPr/>
        </p:nvSpPr>
        <p:spPr>
          <a:xfrm>
            <a:off x="6802675" y="4667325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22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2eb8cde036c_0_32"/>
          <p:cNvSpPr txBox="1"/>
          <p:nvPr/>
        </p:nvSpPr>
        <p:spPr>
          <a:xfrm>
            <a:off x="6254100" y="3281925"/>
            <a:ext cx="2788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Highlights: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/>
              <a:t>Finance/Student Loans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/>
              <a:t>Work/Employment Schedule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Total New Student Enrollment - Total</a:t>
            </a:r>
            <a:endParaRPr/>
          </a:p>
        </p:txBody>
      </p:sp>
      <p:graphicFrame>
        <p:nvGraphicFramePr>
          <p:cNvPr id="206" name="Google Shape;206;p11"/>
          <p:cNvGraphicFramePr/>
          <p:nvPr/>
        </p:nvGraphicFramePr>
        <p:xfrm>
          <a:off x="1577729" y="16817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{925C610F-DD06-435F-973A-FC674FD4D5CE}</a:tableStyleId>
              </a:tblPr>
              <a:tblGrid>
                <a:gridCol w="1351300"/>
                <a:gridCol w="1351300"/>
                <a:gridCol w="1351300"/>
              </a:tblGrid>
              <a:tr h="84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Full Time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N=</a:t>
                      </a:r>
                      <a:r>
                        <a:rPr lang="en"/>
                        <a:t>21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Part Time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N=</a:t>
                      </a:r>
                      <a:r>
                        <a:rPr lang="en"/>
                        <a:t>18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Average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49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16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Median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37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6.5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Min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Max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127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60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Sum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1031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280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Total New Student Enrollment – By Degree</a:t>
            </a:r>
            <a:endParaRPr/>
          </a:p>
        </p:txBody>
      </p:sp>
      <p:graphicFrame>
        <p:nvGraphicFramePr>
          <p:cNvPr id="212" name="Google Shape;212;p12"/>
          <p:cNvGraphicFramePr/>
          <p:nvPr/>
        </p:nvGraphicFramePr>
        <p:xfrm>
          <a:off x="417500" y="175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{925C610F-DD06-435F-973A-FC674FD4D5CE}</a:tableStyleId>
              </a:tblPr>
              <a:tblGrid>
                <a:gridCol w="1187000"/>
                <a:gridCol w="1187000"/>
                <a:gridCol w="1187000"/>
              </a:tblGrid>
              <a:tr h="73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Full Time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N=</a:t>
                      </a:r>
                      <a:r>
                        <a:rPr lang="en"/>
                        <a:t>13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Part Time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N=</a:t>
                      </a:r>
                      <a:r>
                        <a:rPr lang="en"/>
                        <a:t>11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Average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49.4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18.9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Median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42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Min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Max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108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60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Sum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642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208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13" name="Google Shape;213;p12"/>
          <p:cNvGraphicFramePr/>
          <p:nvPr/>
        </p:nvGraphicFramePr>
        <p:xfrm>
          <a:off x="4712409" y="175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{925C610F-DD06-435F-973A-FC674FD4D5CE}</a:tableStyleId>
              </a:tblPr>
              <a:tblGrid>
                <a:gridCol w="1187000"/>
                <a:gridCol w="1187000"/>
                <a:gridCol w="1187000"/>
              </a:tblGrid>
              <a:tr h="73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Full Time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N=</a:t>
                      </a:r>
                      <a:r>
                        <a:rPr lang="en"/>
                        <a:t>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Part Time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N=</a:t>
                      </a:r>
                      <a:r>
                        <a:rPr lang="en"/>
                        <a:t>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Average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48.6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</a:t>
                      </a:r>
                      <a:r>
                        <a:rPr lang="en"/>
                        <a:t>0.3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Median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30.5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Min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Max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</a:t>
                      </a:r>
                      <a:r>
                        <a:rPr lang="en"/>
                        <a:t>27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32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6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Sum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389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72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4" name="Google Shape;214;p12"/>
          <p:cNvSpPr txBox="1"/>
          <p:nvPr/>
        </p:nvSpPr>
        <p:spPr>
          <a:xfrm>
            <a:off x="900545" y="1399309"/>
            <a:ext cx="23414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MPA&amp; MPAf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5430981" y="1420596"/>
            <a:ext cx="23414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Admissions and Enrollment Survey</a:t>
            </a:r>
            <a:endParaRPr/>
          </a:p>
        </p:txBody>
      </p:sp>
      <p:sp>
        <p:nvSpPr>
          <p:cNvPr id="80" name="Google Shape;80;p2"/>
          <p:cNvSpPr txBox="1"/>
          <p:nvPr>
            <p:ph idx="1" type="body"/>
          </p:nvPr>
        </p:nvSpPr>
        <p:spPr>
          <a:xfrm>
            <a:off x="497578" y="1644834"/>
            <a:ext cx="3999900" cy="2797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" sz="2000"/>
              <a:t>Answered any question</a:t>
            </a:r>
            <a:endParaRPr/>
          </a:p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42900" lvl="0" marL="444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23</a:t>
            </a:r>
            <a:r>
              <a:rPr b="1" lang="en" sz="2000"/>
              <a:t> Degree Programs </a:t>
            </a:r>
            <a:br>
              <a:rPr lang="en" sz="2000"/>
            </a:b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Programs</a:t>
            </a:r>
            <a:endParaRPr b="1"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10</a:t>
            </a:r>
            <a:r>
              <a:rPr lang="en" sz="1800"/>
              <a:t> MPA (or similar)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9 MPP (or similar)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3</a:t>
            </a:r>
            <a:r>
              <a:rPr lang="en" sz="1800"/>
              <a:t> MPAffairs (or similar)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 Other</a:t>
            </a:r>
            <a:endParaRPr sz="1800"/>
          </a:p>
        </p:txBody>
      </p:sp>
      <p:sp>
        <p:nvSpPr>
          <p:cNvPr id="81" name="Google Shape;81;p2"/>
          <p:cNvSpPr txBox="1"/>
          <p:nvPr/>
        </p:nvSpPr>
        <p:spPr>
          <a:xfrm>
            <a:off x="4646522" y="1644834"/>
            <a:ext cx="3999900" cy="27264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2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/>
          <p:nvPr>
            <p:ph type="title"/>
          </p:nvPr>
        </p:nvSpPr>
        <p:spPr>
          <a:xfrm>
            <a:off x="311700" y="23555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Expected </a:t>
            </a:r>
            <a:br>
              <a:rPr lang="en"/>
            </a:br>
            <a:r>
              <a:rPr lang="en"/>
              <a:t>Fall 2024 Enrollment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8455958" y="4725600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01" y="1440474"/>
            <a:ext cx="7592375" cy="37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8"/>
          <p:cNvPicPr preferRelativeResize="0"/>
          <p:nvPr/>
        </p:nvPicPr>
        <p:blipFill rotWithShape="1">
          <a:blip r:embed="rId3">
            <a:alphaModFix/>
          </a:blip>
          <a:srcRect b="0" l="16869" r="21111" t="14258"/>
          <a:stretch/>
        </p:blipFill>
        <p:spPr>
          <a:xfrm>
            <a:off x="3933725" y="131175"/>
            <a:ext cx="4925725" cy="497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Expected International Enrollment for Fall 2024</a:t>
            </a:r>
            <a:endParaRPr/>
          </a:p>
        </p:txBody>
      </p:sp>
      <p:sp>
        <p:nvSpPr>
          <p:cNvPr id="231" name="Google Shape;231;p18"/>
          <p:cNvSpPr txBox="1"/>
          <p:nvPr/>
        </p:nvSpPr>
        <p:spPr>
          <a:xfrm>
            <a:off x="3805308" y="4763500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22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b55c94a2b_0_4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Documents Required for International </a:t>
            </a:r>
            <a:r>
              <a:rPr lang="en"/>
              <a:t>Students</a:t>
            </a:r>
            <a:endParaRPr/>
          </a:p>
        </p:txBody>
      </p:sp>
      <p:pic>
        <p:nvPicPr>
          <p:cNvPr id="237" name="Google Shape;237;g2eb55c94a2b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2751"/>
            <a:ext cx="9144000" cy="3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b8cde036c_0_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Waive the EPT</a:t>
            </a:r>
            <a:endParaRPr/>
          </a:p>
        </p:txBody>
      </p:sp>
      <p:pic>
        <p:nvPicPr>
          <p:cNvPr id="243" name="Google Shape;243;g2eb8cde036c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50" y="1378125"/>
            <a:ext cx="747723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b55c94a2b_0_5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irect</a:t>
            </a:r>
            <a:r>
              <a:rPr lang="en"/>
              <a:t> Costs (Tuition and Fees)</a:t>
            </a:r>
            <a:endParaRPr/>
          </a:p>
        </p:txBody>
      </p:sp>
      <p:pic>
        <p:nvPicPr>
          <p:cNvPr id="249" name="Google Shape;249;g2eb55c94a2b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6957351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eb55c94a2b_0_52"/>
          <p:cNvSpPr txBox="1"/>
          <p:nvPr/>
        </p:nvSpPr>
        <p:spPr>
          <a:xfrm>
            <a:off x="6726650" y="1788800"/>
            <a:ext cx="18702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Top Other: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Board of Trustees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Board of Regents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Board of Directors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b8cde036c_0_57"/>
          <p:cNvSpPr txBox="1"/>
          <p:nvPr>
            <p:ph type="title"/>
          </p:nvPr>
        </p:nvSpPr>
        <p:spPr>
          <a:xfrm>
            <a:off x="109500" y="210250"/>
            <a:ext cx="88665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Indirect Costs (Housing, Living Expenses, Books, etc)</a:t>
            </a:r>
            <a:endParaRPr/>
          </a:p>
        </p:txBody>
      </p:sp>
      <p:pic>
        <p:nvPicPr>
          <p:cNvPr id="256" name="Google Shape;256;g2eb8cde036c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00" y="1429425"/>
            <a:ext cx="6690047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eb8cde036c_0_57"/>
          <p:cNvSpPr txBox="1"/>
          <p:nvPr/>
        </p:nvSpPr>
        <p:spPr>
          <a:xfrm>
            <a:off x="7105800" y="2092100"/>
            <a:ext cx="18702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Top Other: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Financial Aid office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eb55c94a2b_0_10"/>
          <p:cNvPicPr preferRelativeResize="0"/>
          <p:nvPr/>
        </p:nvPicPr>
        <p:blipFill rotWithShape="1">
          <a:blip r:embed="rId3">
            <a:alphaModFix/>
          </a:blip>
          <a:srcRect b="0" l="69" r="69" t="2922"/>
          <a:stretch/>
        </p:blipFill>
        <p:spPr>
          <a:xfrm>
            <a:off x="53025" y="403000"/>
            <a:ext cx="6829774" cy="4369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eb55c94a2b_0_10"/>
          <p:cNvSpPr txBox="1"/>
          <p:nvPr/>
        </p:nvSpPr>
        <p:spPr>
          <a:xfrm>
            <a:off x="6882800" y="2068000"/>
            <a:ext cx="21420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percent (%) of students receiving merit aid: </a:t>
            </a: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MPP Degree (n=8)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2eb55c94a2b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5" y="271525"/>
            <a:ext cx="6829773" cy="45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eb55c94a2b_0_19"/>
          <p:cNvSpPr txBox="1"/>
          <p:nvPr/>
        </p:nvSpPr>
        <p:spPr>
          <a:xfrm>
            <a:off x="6882800" y="2068000"/>
            <a:ext cx="21420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percent (%) of students receiving merit aid: </a:t>
            </a: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MPA &amp; MPAf Degree (n=12)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2eb55c94a2b_0_24"/>
          <p:cNvPicPr preferRelativeResize="0"/>
          <p:nvPr/>
        </p:nvPicPr>
        <p:blipFill rotWithShape="1">
          <a:blip r:embed="rId3">
            <a:alphaModFix/>
          </a:blip>
          <a:srcRect b="537" l="626" r="0" t="1816"/>
          <a:stretch/>
        </p:blipFill>
        <p:spPr>
          <a:xfrm>
            <a:off x="95450" y="328750"/>
            <a:ext cx="6787348" cy="44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eb55c94a2b_0_24"/>
          <p:cNvSpPr txBox="1"/>
          <p:nvPr/>
        </p:nvSpPr>
        <p:spPr>
          <a:xfrm>
            <a:off x="6882800" y="2068000"/>
            <a:ext cx="21420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average percent (%) of tuition covered by merit aid:  </a:t>
            </a:r>
            <a:endParaRPr b="1"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MPP Degree (n=8)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2eb55c94a2b_0_29"/>
          <p:cNvPicPr preferRelativeResize="0"/>
          <p:nvPr/>
        </p:nvPicPr>
        <p:blipFill rotWithShape="1">
          <a:blip r:embed="rId3">
            <a:alphaModFix/>
          </a:blip>
          <a:srcRect b="1182" l="1559" r="333" t="2682"/>
          <a:stretch/>
        </p:blipFill>
        <p:spPr>
          <a:xfrm>
            <a:off x="137875" y="392400"/>
            <a:ext cx="6744923" cy="432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eb55c94a2b_0_29"/>
          <p:cNvSpPr txBox="1"/>
          <p:nvPr/>
        </p:nvSpPr>
        <p:spPr>
          <a:xfrm>
            <a:off x="6882800" y="2068000"/>
            <a:ext cx="21420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average percent (%) of tuition covered by merit aid:  </a:t>
            </a:r>
            <a:r>
              <a:rPr b="1"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MPA &amp; MPAf Degree (n=10)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Admission Requirements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b="7057" l="14736" r="20826" t="11356"/>
          <a:stretch/>
        </p:blipFill>
        <p:spPr>
          <a:xfrm>
            <a:off x="4089618" y="76200"/>
            <a:ext cx="4153908" cy="48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058" y="4822635"/>
            <a:ext cx="3462475" cy="268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Types of Funding Offered</a:t>
            </a:r>
            <a:endParaRPr/>
          </a:p>
        </p:txBody>
      </p:sp>
      <p:sp>
        <p:nvSpPr>
          <p:cNvPr id="288" name="Google Shape;288;p28"/>
          <p:cNvSpPr txBox="1"/>
          <p:nvPr/>
        </p:nvSpPr>
        <p:spPr>
          <a:xfrm>
            <a:off x="3805308" y="4763500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21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3">
            <a:alphaModFix/>
          </a:blip>
          <a:srcRect b="0" l="2534" r="2534" t="0"/>
          <a:stretch/>
        </p:blipFill>
        <p:spPr>
          <a:xfrm>
            <a:off x="3954375" y="223500"/>
            <a:ext cx="5026349" cy="4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 txBox="1"/>
          <p:nvPr/>
        </p:nvSpPr>
        <p:spPr>
          <a:xfrm>
            <a:off x="5569527" y="4315691"/>
            <a:ext cx="2459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Highlights: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Donor-based Scholarships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Fellowships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/>
              <a:t>Emergency Fund</a:t>
            </a:r>
            <a:endParaRPr sz="1000"/>
          </a:p>
          <a:p>
            <a:pPr indent="-2222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b8cde036c_0_6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Online Program Interest</a:t>
            </a:r>
            <a:endParaRPr/>
          </a:p>
        </p:txBody>
      </p:sp>
      <p:sp>
        <p:nvSpPr>
          <p:cNvPr id="297" name="Google Shape;297;g2eb8cde036c_0_69"/>
          <p:cNvSpPr txBox="1"/>
          <p:nvPr/>
        </p:nvSpPr>
        <p:spPr>
          <a:xfrm>
            <a:off x="8228458" y="4700950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N=2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0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g2eb8cde036c_0_69"/>
          <p:cNvPicPr preferRelativeResize="0"/>
          <p:nvPr/>
        </p:nvPicPr>
        <p:blipFill rotWithShape="1">
          <a:blip r:embed="rId3">
            <a:alphaModFix/>
          </a:blip>
          <a:srcRect b="4242" l="0" r="0" t="0"/>
          <a:stretch/>
        </p:blipFill>
        <p:spPr>
          <a:xfrm>
            <a:off x="154200" y="1340350"/>
            <a:ext cx="6307050" cy="36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eb8cde036c_0_7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5 Year Enrollment Trend </a:t>
            </a:r>
            <a:endParaRPr/>
          </a:p>
        </p:txBody>
      </p:sp>
      <p:pic>
        <p:nvPicPr>
          <p:cNvPr id="305" name="Google Shape;305;g2eb8cde036c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025" y="1325575"/>
            <a:ext cx="6170952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b8cde036c_0_8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4</a:t>
            </a:r>
            <a:r>
              <a:rPr lang="en"/>
              <a:t> Year Enrollment Trend </a:t>
            </a:r>
            <a:endParaRPr/>
          </a:p>
        </p:txBody>
      </p:sp>
      <p:pic>
        <p:nvPicPr>
          <p:cNvPr id="312" name="Google Shape;312;g2eb8cde036c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725" y="1268150"/>
            <a:ext cx="6438903" cy="38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b8cde036c_0_9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3</a:t>
            </a:r>
            <a:r>
              <a:rPr lang="en"/>
              <a:t> Year Enrollment Trend </a:t>
            </a:r>
            <a:endParaRPr/>
          </a:p>
        </p:txBody>
      </p:sp>
      <p:pic>
        <p:nvPicPr>
          <p:cNvPr id="319" name="Google Shape;319;g2eb8cde036c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25" y="1365500"/>
            <a:ext cx="6170952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eb8cde036c_0_112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Where you can find Data throughout the year</a:t>
            </a:r>
            <a:r>
              <a:rPr lang="en"/>
              <a:t> </a:t>
            </a:r>
            <a:endParaRPr/>
          </a:p>
        </p:txBody>
      </p:sp>
      <p:pic>
        <p:nvPicPr>
          <p:cNvPr id="326" name="Google Shape;326;g2eb8cde036c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075" y="260800"/>
            <a:ext cx="3768700" cy="47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2eb8cde036c_0_112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.naspaa.org/accreditation/data-accredited-programs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type="ctrTitle"/>
          </p:nvPr>
        </p:nvSpPr>
        <p:spPr>
          <a:xfrm>
            <a:off x="416625" y="2362663"/>
            <a:ext cx="65295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Thank you! </a:t>
            </a:r>
            <a:endParaRPr sz="348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b8cde036c_0_0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Admission Requirements</a:t>
            </a:r>
            <a:endParaRPr/>
          </a:p>
        </p:txBody>
      </p:sp>
      <p:pic>
        <p:nvPicPr>
          <p:cNvPr id="96" name="Google Shape;96;g2eb8cde036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225" y="177850"/>
            <a:ext cx="5110526" cy="47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Application Fee (n=22)</a:t>
            </a:r>
            <a:endParaRPr/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6244" r="0" t="0"/>
          <a:stretch/>
        </p:blipFill>
        <p:spPr>
          <a:xfrm>
            <a:off x="1028675" y="1333975"/>
            <a:ext cx="6999449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Total Applications and Admissions</a:t>
            </a:r>
            <a:endParaRPr/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3">
            <a:alphaModFix/>
          </a:blip>
          <a:srcRect b="0" l="5992" r="12587" t="2037"/>
          <a:stretch/>
        </p:blipFill>
        <p:spPr>
          <a:xfrm>
            <a:off x="63650" y="1865025"/>
            <a:ext cx="4316400" cy="26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 rotWithShape="1">
          <a:blip r:embed="rId4">
            <a:alphaModFix/>
          </a:blip>
          <a:srcRect b="0" l="5387" r="7016" t="2037"/>
          <a:stretch/>
        </p:blipFill>
        <p:spPr>
          <a:xfrm>
            <a:off x="4485900" y="1865025"/>
            <a:ext cx="4658100" cy="2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/>
          <p:nvPr/>
        </p:nvSpPr>
        <p:spPr>
          <a:xfrm>
            <a:off x="6479750" y="4655675"/>
            <a:ext cx="24285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MPP, n=8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1209000" y="4655675"/>
            <a:ext cx="2364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MPA, MPAF, 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Other, n=13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0000"/>
                </a:solidFill>
              </a:rPr>
              <a:t>Total Applications and Admissions AY 23-24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6732775" y="4754725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8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2132625" y="4754725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13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8"/>
          <p:cNvSpPr txBox="1"/>
          <p:nvPr>
            <p:ph idx="1" type="body"/>
          </p:nvPr>
        </p:nvSpPr>
        <p:spPr>
          <a:xfrm>
            <a:off x="311725" y="1678525"/>
            <a:ext cx="3999900" cy="307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MPA, MPAF, and Other: 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69.1% of applicants are offered admission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>
                <a:solidFill>
                  <a:srgbClr val="FF0000"/>
                </a:solidFill>
              </a:rPr>
              <a:t>36.8</a:t>
            </a:r>
            <a:r>
              <a:rPr lang="en" sz="2300">
                <a:solidFill>
                  <a:srgbClr val="FF0000"/>
                </a:solidFill>
              </a:rPr>
              <a:t>%</a:t>
            </a:r>
            <a:r>
              <a:rPr lang="en" sz="2300"/>
              <a:t> of students accept the offer </a:t>
            </a:r>
            <a:endParaRPr sz="2300"/>
          </a:p>
        </p:txBody>
      </p:sp>
      <p:sp>
        <p:nvSpPr>
          <p:cNvPr id="123" name="Google Shape;123;p8"/>
          <p:cNvSpPr txBox="1"/>
          <p:nvPr>
            <p:ph idx="2" type="body"/>
          </p:nvPr>
        </p:nvSpPr>
        <p:spPr>
          <a:xfrm>
            <a:off x="4832425" y="1678525"/>
            <a:ext cx="3999900" cy="307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300"/>
              <a:t>MPP: 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76.3% of applicants are offered admission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>
                <a:solidFill>
                  <a:srgbClr val="FF0000"/>
                </a:solidFill>
              </a:rPr>
              <a:t>26.1</a:t>
            </a:r>
            <a:r>
              <a:rPr lang="en" sz="2300">
                <a:solidFill>
                  <a:srgbClr val="FF0000"/>
                </a:solidFill>
              </a:rPr>
              <a:t>% </a:t>
            </a:r>
            <a:r>
              <a:rPr lang="en" sz="2300"/>
              <a:t>of students accept the offer 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b8cde036c_0_10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Applicants, Admits Enrolled AY 2022-23</a:t>
            </a:r>
            <a:endParaRPr/>
          </a:p>
        </p:txBody>
      </p:sp>
      <p:pic>
        <p:nvPicPr>
          <p:cNvPr id="130" name="Google Shape;130;g2eb8cde036c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50" y="1352850"/>
            <a:ext cx="6179169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eb8cde036c_0_104"/>
          <p:cNvSpPr txBox="1"/>
          <p:nvPr/>
        </p:nvSpPr>
        <p:spPr>
          <a:xfrm>
            <a:off x="7105825" y="1750900"/>
            <a:ext cx="1726500" cy="3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Admit: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Total: 49%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 only: 69%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Enrolled: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Total: 54%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 only: 47%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N= 193 Total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175 Total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 b="0" l="19518" r="22388" t="18666"/>
          <a:stretch/>
        </p:blipFill>
        <p:spPr>
          <a:xfrm>
            <a:off x="3845650" y="85675"/>
            <a:ext cx="5282500" cy="486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Number of Applications Received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3924255" y="4804800"/>
            <a:ext cx="51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N=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21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Stacy Drudy</dc:creator>
</cp:coreProperties>
</file>