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33"/>
  </p:notesMasterIdLst>
  <p:sldIdLst>
    <p:sldId id="256" r:id="rId2"/>
    <p:sldId id="378" r:id="rId3"/>
    <p:sldId id="413" r:id="rId4"/>
    <p:sldId id="396" r:id="rId5"/>
    <p:sldId id="395" r:id="rId6"/>
    <p:sldId id="379" r:id="rId7"/>
    <p:sldId id="380" r:id="rId8"/>
    <p:sldId id="408" r:id="rId9"/>
    <p:sldId id="398" r:id="rId10"/>
    <p:sldId id="399" r:id="rId11"/>
    <p:sldId id="381" r:id="rId12"/>
    <p:sldId id="400" r:id="rId13"/>
    <p:sldId id="404" r:id="rId14"/>
    <p:sldId id="405" r:id="rId15"/>
    <p:sldId id="382" r:id="rId16"/>
    <p:sldId id="384" r:id="rId17"/>
    <p:sldId id="383" r:id="rId18"/>
    <p:sldId id="385" r:id="rId19"/>
    <p:sldId id="386" r:id="rId20"/>
    <p:sldId id="387" r:id="rId21"/>
    <p:sldId id="392" r:id="rId22"/>
    <p:sldId id="388" r:id="rId23"/>
    <p:sldId id="389" r:id="rId24"/>
    <p:sldId id="403" r:id="rId25"/>
    <p:sldId id="390" r:id="rId26"/>
    <p:sldId id="391" r:id="rId27"/>
    <p:sldId id="406" r:id="rId28"/>
    <p:sldId id="397" r:id="rId29"/>
    <p:sldId id="414" r:id="rId30"/>
    <p:sldId id="394" r:id="rId31"/>
    <p:sldId id="407" r:id="rId32"/>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Jade M Berry-James PhD" initials="RMBP" lastIdx="1" clrIdx="0">
    <p:extLst>
      <p:ext uri="{19B8F6BF-5375-455C-9EA6-DF929625EA0E}">
        <p15:presenceInfo xmlns:p15="http://schemas.microsoft.com/office/powerpoint/2012/main" userId="S-1-5-21-2670277017-1606584948-3883025002-216449" providerId="AD"/>
      </p:ext>
    </p:extLst>
  </p:cmAuthor>
  <p:cmAuthor id="2" name="David Bernstein" initials="DB" lastIdx="11" clrIdx="1">
    <p:extLst>
      <p:ext uri="{19B8F6BF-5375-455C-9EA6-DF929625EA0E}">
        <p15:presenceInfo xmlns:p15="http://schemas.microsoft.com/office/powerpoint/2012/main" userId="S::Bernstein@NASPAA.onmicrosoft.com::d31c1ee3-0944-4789-9826-c6cc28b4e263" providerId="AD"/>
      </p:ext>
    </p:extLst>
  </p:cmAuthor>
  <p:cmAuthor id="3" name="Snider, Keith (CIV)" initials="SK(" lastIdx="21" clrIdx="2">
    <p:extLst>
      <p:ext uri="{19B8F6BF-5375-455C-9EA6-DF929625EA0E}">
        <p15:presenceInfo xmlns:p15="http://schemas.microsoft.com/office/powerpoint/2012/main" userId="S::Snider@nps.edu::192173f5-0d92-4c0a-87ba-d410ce1f57f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400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16" autoAdjust="0"/>
    <p:restoredTop sz="94660"/>
  </p:normalViewPr>
  <p:slideViewPr>
    <p:cSldViewPr snapToGrid="0">
      <p:cViewPr varScale="1">
        <p:scale>
          <a:sx n="104" d="100"/>
          <a:sy n="104" d="100"/>
        </p:scale>
        <p:origin x="180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7" name="Shape 147"/>
          <p:cNvSpPr>
            <a:spLocks noGrp="1" noRot="1" noChangeAspect="1"/>
          </p:cNvSpPr>
          <p:nvPr>
            <p:ph type="sldImg"/>
          </p:nvPr>
        </p:nvSpPr>
        <p:spPr>
          <a:xfrm>
            <a:off x="1143000" y="685800"/>
            <a:ext cx="4572000" cy="3429000"/>
          </a:xfrm>
          <a:prstGeom prst="rect">
            <a:avLst/>
          </a:prstGeom>
        </p:spPr>
        <p:txBody>
          <a:bodyPr/>
          <a:lstStyle/>
          <a:p>
            <a:endParaRPr dirty="0"/>
          </a:p>
        </p:txBody>
      </p:sp>
      <p:sp>
        <p:nvSpPr>
          <p:cNvPr id="148" name="Shape 148"/>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14" name="Rectangle 10"/>
          <p:cNvSpPr/>
          <p:nvPr/>
        </p:nvSpPr>
        <p:spPr>
          <a:xfrm rot="5400000">
            <a:off x="4381500" y="-4289034"/>
            <a:ext cx="381000" cy="9144001"/>
          </a:xfrm>
          <a:prstGeom prst="rect">
            <a:avLst/>
          </a:prstGeom>
          <a:solidFill>
            <a:srgbClr val="840017"/>
          </a:solidFill>
          <a:ln w="25400">
            <a:solidFill>
              <a:srgbClr val="840017"/>
            </a:solidFill>
          </a:ln>
        </p:spPr>
        <p:txBody>
          <a:bodyPr lIns="45719" rIns="45719" anchor="ctr"/>
          <a:lstStyle/>
          <a:p>
            <a:pPr algn="ctr">
              <a:defRPr>
                <a:solidFill>
                  <a:srgbClr val="FFFFFF"/>
                </a:solidFill>
              </a:defRPr>
            </a:pPr>
            <a:endParaRPr dirty="0"/>
          </a:p>
        </p:txBody>
      </p:sp>
      <p:sp>
        <p:nvSpPr>
          <p:cNvPr id="15" name="Rectangle 9"/>
          <p:cNvSpPr/>
          <p:nvPr/>
        </p:nvSpPr>
        <p:spPr>
          <a:xfrm>
            <a:off x="152400" y="0"/>
            <a:ext cx="381000" cy="6858000"/>
          </a:xfrm>
          <a:prstGeom prst="rect">
            <a:avLst/>
          </a:prstGeom>
          <a:solidFill>
            <a:srgbClr val="840017"/>
          </a:solidFill>
          <a:ln w="25400">
            <a:solidFill>
              <a:srgbClr val="840017"/>
            </a:solidFill>
          </a:ln>
        </p:spPr>
        <p:txBody>
          <a:bodyPr lIns="45719" rIns="45719" anchor="ctr"/>
          <a:lstStyle/>
          <a:p>
            <a:pPr algn="ctr">
              <a:defRPr>
                <a:solidFill>
                  <a:srgbClr val="FFFFFF"/>
                </a:solidFill>
              </a:defRPr>
            </a:pPr>
            <a:endParaRPr dirty="0"/>
          </a:p>
        </p:txBody>
      </p:sp>
      <p:sp>
        <p:nvSpPr>
          <p:cNvPr id="16" name="Title Text"/>
          <p:cNvSpPr txBox="1">
            <a:spLocks noGrp="1"/>
          </p:cNvSpPr>
          <p:nvPr>
            <p:ph type="title"/>
          </p:nvPr>
        </p:nvSpPr>
        <p:spPr>
          <a:xfrm>
            <a:off x="685800" y="2130425"/>
            <a:ext cx="7772400" cy="1470025"/>
          </a:xfrm>
          <a:prstGeom prst="rect">
            <a:avLst/>
          </a:prstGeom>
        </p:spPr>
        <p:txBody>
          <a:bodyPr/>
          <a:lstStyle/>
          <a:p>
            <a:r>
              <a:t>Title Text</a:t>
            </a:r>
          </a:p>
        </p:txBody>
      </p:sp>
      <p:sp>
        <p:nvSpPr>
          <p:cNvPr id="17" name="Body Level One…"/>
          <p:cNvSpPr txBox="1">
            <a:spLocks noGrp="1"/>
          </p:cNvSpPr>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pic>
        <p:nvPicPr>
          <p:cNvPr id="18" name="Picture 7" descr="Picture 7"/>
          <p:cNvPicPr>
            <a:picLocks noChangeAspect="1"/>
          </p:cNvPicPr>
          <p:nvPr/>
        </p:nvPicPr>
        <p:blipFill>
          <a:blip r:embed="rId2"/>
          <a:stretch>
            <a:fillRect/>
          </a:stretch>
        </p:blipFill>
        <p:spPr>
          <a:xfrm>
            <a:off x="152400" y="473466"/>
            <a:ext cx="2711002" cy="1283209"/>
          </a:xfrm>
          <a:prstGeom prst="rect">
            <a:avLst/>
          </a:prstGeom>
          <a:ln w="12700">
            <a:miter lim="400000"/>
          </a:ln>
        </p:spPr>
      </p:pic>
      <p:sp>
        <p:nvSpPr>
          <p:cNvPr id="19" name="Slide Number"/>
          <p:cNvSpPr txBox="1">
            <a:spLocks noGrp="1"/>
          </p:cNvSpPr>
          <p:nvPr>
            <p:ph type="sldNum" sz="quarter" idx="2"/>
          </p:nvPr>
        </p:nvSpPr>
        <p:spPr>
          <a:xfrm>
            <a:off x="4419600" y="6172200"/>
            <a:ext cx="2133600" cy="368301"/>
          </a:xfrm>
          <a:prstGeom prst="rect">
            <a:avLst/>
          </a:prstGeom>
        </p:spPr>
        <p:txBody>
          <a:bodyPr/>
          <a:lstStyle>
            <a:lvl1pPr>
              <a:defRPr>
                <a:solidFill>
                  <a:srgbClr val="888888"/>
                </a:solidFill>
              </a:defRPr>
            </a:lvl1pPr>
          </a:lstStyle>
          <a:p>
            <a:fld id="{86CB4B4D-7CA3-9044-876B-883B54F8677D}" type="slidenum">
              <a:t>‹#›</a:t>
            </a:fld>
            <a:endParaRPr dirty="0"/>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6" name="Title Text"/>
          <p:cNvSpPr txBox="1">
            <a:spLocks noGrp="1"/>
          </p:cNvSpPr>
          <p:nvPr>
            <p:ph type="title"/>
          </p:nvPr>
        </p:nvSpPr>
        <p:spPr>
          <a:prstGeom prst="rect">
            <a:avLst/>
          </a:prstGeom>
        </p:spPr>
        <p:txBody>
          <a:bodyPr/>
          <a:lstStyle/>
          <a:p>
            <a:r>
              <a:t>Title Text</a:t>
            </a:r>
          </a:p>
        </p:txBody>
      </p:sp>
      <p:sp>
        <p:nvSpPr>
          <p:cNvPr id="27"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8" name="Slide Number"/>
          <p:cNvSpPr txBox="1">
            <a:spLocks noGrp="1"/>
          </p:cNvSpPr>
          <p:nvPr>
            <p:ph type="sldNum" sz="quarter" idx="2"/>
          </p:nvPr>
        </p:nvSpPr>
        <p:spPr>
          <a:xfrm>
            <a:off x="8547353" y="6271750"/>
            <a:ext cx="332782" cy="338554"/>
          </a:xfrm>
          <a:prstGeom prst="rect">
            <a:avLst/>
          </a:prstGeom>
        </p:spPr>
        <p:txBody>
          <a:bodyPr/>
          <a:lstStyle>
            <a:lvl1pPr>
              <a:defRPr sz="1600" b="1"/>
            </a:lvl1pPr>
          </a:lstStyle>
          <a:p>
            <a:fld id="{86CB4B4D-7CA3-9044-876B-883B54F8677D}" type="slidenum">
              <a:rPr lang="en-US" smtClean="0"/>
              <a:pPr/>
              <a:t>‹#›</a:t>
            </a:fld>
            <a:endParaRPr lang="en-US" dirty="0"/>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Section Header">
    <p:spTree>
      <p:nvGrpSpPr>
        <p:cNvPr id="1" name=""/>
        <p:cNvGrpSpPr/>
        <p:nvPr/>
      </p:nvGrpSpPr>
      <p:grpSpPr>
        <a:xfrm>
          <a:off x="0" y="0"/>
          <a:ext cx="0" cy="0"/>
          <a:chOff x="0" y="0"/>
          <a:chExt cx="0" cy="0"/>
        </a:xfrm>
      </p:grpSpPr>
      <p:sp>
        <p:nvSpPr>
          <p:cNvPr id="35" name="Title Text"/>
          <p:cNvSpPr txBox="1">
            <a:spLocks noGrp="1"/>
          </p:cNvSpPr>
          <p:nvPr>
            <p:ph type="title"/>
          </p:nvPr>
        </p:nvSpPr>
        <p:spPr>
          <a:xfrm>
            <a:off x="722312" y="4406900"/>
            <a:ext cx="7772401" cy="1362075"/>
          </a:xfrm>
          <a:prstGeom prst="rect">
            <a:avLst/>
          </a:prstGeom>
        </p:spPr>
        <p:txBody>
          <a:bodyPr anchor="t"/>
          <a:lstStyle>
            <a:lvl1pPr algn="l">
              <a:defRPr sz="4000" b="1" cap="all"/>
            </a:lvl1pPr>
          </a:lstStyle>
          <a:p>
            <a:r>
              <a:t>Title Text</a:t>
            </a:r>
          </a:p>
        </p:txBody>
      </p:sp>
      <p:sp>
        <p:nvSpPr>
          <p:cNvPr id="36" name="Body Level One…"/>
          <p:cNvSpPr txBox="1">
            <a:spLocks noGrp="1"/>
          </p:cNvSpPr>
          <p:nvPr>
            <p:ph type="body" sz="quarter" idx="1"/>
          </p:nvPr>
        </p:nvSpPr>
        <p:spPr>
          <a:xfrm>
            <a:off x="722312" y="2906713"/>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7" name="Rectangle 6"/>
          <p:cNvSpPr/>
          <p:nvPr/>
        </p:nvSpPr>
        <p:spPr>
          <a:xfrm rot="5400000">
            <a:off x="4381500" y="1866900"/>
            <a:ext cx="381000" cy="9144000"/>
          </a:xfrm>
          <a:prstGeom prst="rect">
            <a:avLst/>
          </a:prstGeom>
          <a:solidFill>
            <a:srgbClr val="840017"/>
          </a:solidFill>
          <a:ln w="25400">
            <a:solidFill>
              <a:srgbClr val="840017"/>
            </a:solidFill>
          </a:ln>
        </p:spPr>
        <p:txBody>
          <a:bodyPr lIns="45719" rIns="45719" anchor="ctr"/>
          <a:lstStyle/>
          <a:p>
            <a:pPr algn="ctr">
              <a:defRPr>
                <a:solidFill>
                  <a:srgbClr val="FFFFFF"/>
                </a:solidFill>
              </a:defRPr>
            </a:pPr>
            <a:endParaRPr dirty="0"/>
          </a:p>
        </p:txBody>
      </p:sp>
      <p:sp>
        <p:nvSpPr>
          <p:cNvPr id="38" name="Rectangle 7"/>
          <p:cNvSpPr/>
          <p:nvPr/>
        </p:nvSpPr>
        <p:spPr>
          <a:xfrm>
            <a:off x="152400" y="0"/>
            <a:ext cx="381000" cy="6858000"/>
          </a:xfrm>
          <a:prstGeom prst="rect">
            <a:avLst/>
          </a:prstGeom>
          <a:solidFill>
            <a:srgbClr val="840017"/>
          </a:solidFill>
          <a:ln w="25400">
            <a:solidFill>
              <a:srgbClr val="840017"/>
            </a:solidFill>
          </a:ln>
        </p:spPr>
        <p:txBody>
          <a:bodyPr lIns="45719" rIns="45719" anchor="ctr"/>
          <a:lstStyle/>
          <a:p>
            <a:pPr algn="ctr">
              <a:defRPr>
                <a:solidFill>
                  <a:srgbClr val="FFFFFF"/>
                </a:solidFill>
              </a:defRPr>
            </a:pPr>
            <a:endParaRPr dirty="0"/>
          </a:p>
        </p:txBody>
      </p:sp>
      <p:pic>
        <p:nvPicPr>
          <p:cNvPr id="39" name="Picture 8" descr="Picture 8"/>
          <p:cNvPicPr>
            <a:picLocks noChangeAspect="1"/>
          </p:cNvPicPr>
          <p:nvPr/>
        </p:nvPicPr>
        <p:blipFill>
          <a:blip r:embed="rId2"/>
          <a:stretch>
            <a:fillRect/>
          </a:stretch>
        </p:blipFill>
        <p:spPr>
          <a:xfrm>
            <a:off x="122433" y="6115048"/>
            <a:ext cx="1187454" cy="647702"/>
          </a:xfrm>
          <a:prstGeom prst="rect">
            <a:avLst/>
          </a:prstGeom>
          <a:ln w="12700">
            <a:miter lim="400000"/>
          </a:ln>
        </p:spPr>
      </p:pic>
      <p:sp>
        <p:nvSpPr>
          <p:cNvPr id="41" name="Slide Number"/>
          <p:cNvSpPr txBox="1">
            <a:spLocks noGrp="1"/>
          </p:cNvSpPr>
          <p:nvPr>
            <p:ph type="sldNum" sz="quarter" idx="2"/>
          </p:nvPr>
        </p:nvSpPr>
        <p:spPr>
          <a:xfrm>
            <a:off x="8310689" y="6248400"/>
            <a:ext cx="368047" cy="369332"/>
          </a:xfrm>
          <a:prstGeom prst="rect">
            <a:avLst/>
          </a:prstGeom>
        </p:spPr>
        <p:txBody>
          <a:bodyPr/>
          <a:lstStyle>
            <a:lvl1pPr>
              <a:defRPr sz="1800" b="1">
                <a:solidFill>
                  <a:schemeClr val="bg1"/>
                </a:solidFill>
              </a:defRPr>
            </a:lvl1pPr>
          </a:lstStyle>
          <a:p>
            <a:fld id="{86CB4B4D-7CA3-9044-876B-883B54F8677D}" type="slidenum">
              <a:rPr lang="en-US" smtClean="0"/>
              <a:pPr/>
              <a:t>‹#›</a:t>
            </a:fld>
            <a:endParaRPr lang="en-US" dirty="0"/>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Body Level One…"/>
          <p:cNvSpPr txBox="1">
            <a:spLocks noGrp="1"/>
          </p:cNvSpPr>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
        <p:nvSpPr>
          <p:cNvPr id="50" name="Slide Number"/>
          <p:cNvSpPr txBox="1">
            <a:spLocks noGrp="1"/>
          </p:cNvSpPr>
          <p:nvPr>
            <p:ph type="sldNum" sz="quarter" idx="2"/>
          </p:nvPr>
        </p:nvSpPr>
        <p:spPr>
          <a:xfrm>
            <a:off x="8587279" y="6244808"/>
            <a:ext cx="335988" cy="338554"/>
          </a:xfrm>
          <a:prstGeom prst="rect">
            <a:avLst/>
          </a:prstGeom>
          <a:ln w="12700">
            <a:miter lim="400000"/>
          </a:ln>
        </p:spPr>
        <p:txBody>
          <a:bodyPr wrap="none" lIns="45719" rIns="45719" anchor="ctr">
            <a:spAutoFit/>
          </a:bodyPr>
          <a:lstStyle>
            <a:lvl1pPr>
              <a:defRPr lang="en-US" sz="1600" b="1" smtClean="0"/>
            </a:lvl1pPr>
          </a:lstStyle>
          <a:p>
            <a:fld id="{86CB4B4D-7CA3-9044-876B-883B54F8677D}" type="slidenum">
              <a:rPr lang="en-US" smtClean="0"/>
              <a:pPr/>
              <a:t>‹#›</a:t>
            </a:fld>
            <a:endParaRPr lang="en-US" dirty="0"/>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Comparison">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Body Level One…"/>
          <p:cNvSpPr txBox="1">
            <a:spLocks noGrp="1"/>
          </p:cNvSpPr>
          <p:nvPr>
            <p:ph type="body" sz="quarter" idx="1"/>
          </p:nvPr>
        </p:nvSpPr>
        <p:spPr>
          <a:xfrm>
            <a:off x="457200" y="1535112"/>
            <a:ext cx="4040188" cy="639763"/>
          </a:xfrm>
          <a:prstGeom prst="rect">
            <a:avLst/>
          </a:prstGeom>
        </p:spPr>
        <p:txBody>
          <a:bodyPr anchor="b"/>
          <a:lstStyle>
            <a:lvl1pPr marL="0" indent="0">
              <a:spcBef>
                <a:spcPts val="500"/>
              </a:spcBef>
              <a:buSzTx/>
              <a:buFontTx/>
              <a:buNone/>
              <a:defRPr sz="2400" b="1"/>
            </a:lvl1pPr>
            <a:lvl2pPr marL="0" indent="457200">
              <a:spcBef>
                <a:spcPts val="500"/>
              </a:spcBef>
              <a:buSzTx/>
              <a:buFontTx/>
              <a:buNone/>
              <a:defRPr sz="2400" b="1"/>
            </a:lvl2pPr>
            <a:lvl3pPr marL="0" indent="914400">
              <a:spcBef>
                <a:spcPts val="500"/>
              </a:spcBef>
              <a:buSzTx/>
              <a:buFontTx/>
              <a:buNone/>
              <a:defRPr sz="2400" b="1"/>
            </a:lvl3pPr>
            <a:lvl4pPr marL="0" indent="1371600">
              <a:spcBef>
                <a:spcPts val="500"/>
              </a:spcBef>
              <a:buSzTx/>
              <a:buFontTx/>
              <a:buNone/>
              <a:defRPr sz="2400" b="1"/>
            </a:lvl4pPr>
            <a:lvl5pPr marL="0" indent="1828800">
              <a:spcBef>
                <a:spcPts val="500"/>
              </a:spcBef>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59" name="Text Placeholder 4"/>
          <p:cNvSpPr>
            <a:spLocks noGrp="1"/>
          </p:cNvSpPr>
          <p:nvPr>
            <p:ph type="body" sz="quarter" idx="21"/>
          </p:nvPr>
        </p:nvSpPr>
        <p:spPr>
          <a:xfrm>
            <a:off x="4645025" y="1535112"/>
            <a:ext cx="4041775" cy="639763"/>
          </a:xfrm>
          <a:prstGeom prst="rect">
            <a:avLst/>
          </a:prstGeom>
        </p:spPr>
        <p:txBody>
          <a:bodyPr anchor="b"/>
          <a:lstStyle/>
          <a:p>
            <a:pPr marL="0" indent="0">
              <a:spcBef>
                <a:spcPts val="500"/>
              </a:spcBef>
              <a:buSzTx/>
              <a:buFontTx/>
              <a:buNone/>
              <a:defRPr sz="2400" b="1"/>
            </a:pPr>
            <a:endParaRPr/>
          </a:p>
        </p:txBody>
      </p:sp>
      <p:sp>
        <p:nvSpPr>
          <p:cNvPr id="60" name="Slide Number"/>
          <p:cNvSpPr txBox="1">
            <a:spLocks noGrp="1"/>
          </p:cNvSpPr>
          <p:nvPr>
            <p:ph type="sldNum" sz="quarter" idx="2"/>
          </p:nvPr>
        </p:nvSpPr>
        <p:spPr>
          <a:xfrm>
            <a:off x="8428176" y="6414760"/>
            <a:ext cx="258624" cy="248305"/>
          </a:xfrm>
          <a:prstGeom prst="rect">
            <a:avLst/>
          </a:prstGeom>
        </p:spPr>
        <p:txBody>
          <a:bodyPr/>
          <a:lstStyle>
            <a:lvl1pPr>
              <a:defRPr>
                <a:solidFill>
                  <a:srgbClr val="888888"/>
                </a:solidFill>
              </a:defRPr>
            </a:lvl1pPr>
          </a:lstStyle>
          <a:p>
            <a:fld id="{86CB4B4D-7CA3-9044-876B-883B54F8677D}" type="slidenum">
              <a:t>‹#›</a:t>
            </a:fld>
            <a:endParaRPr dirty="0"/>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Title Only">
    <p:spTree>
      <p:nvGrpSpPr>
        <p:cNvPr id="1" name=""/>
        <p:cNvGrpSpPr/>
        <p:nvPr/>
      </p:nvGrpSpPr>
      <p:grpSpPr>
        <a:xfrm>
          <a:off x="0" y="0"/>
          <a:ext cx="0" cy="0"/>
          <a:chOff x="0" y="0"/>
          <a:chExt cx="0" cy="0"/>
        </a:xfrm>
      </p:grpSpPr>
      <p:sp>
        <p:nvSpPr>
          <p:cNvPr id="67" name="Title Text"/>
          <p:cNvSpPr txBox="1">
            <a:spLocks noGrp="1"/>
          </p:cNvSpPr>
          <p:nvPr>
            <p:ph type="title"/>
          </p:nvPr>
        </p:nvSpPr>
        <p:spPr>
          <a:prstGeom prst="rect">
            <a:avLst/>
          </a:prstGeom>
        </p:spPr>
        <p:txBody>
          <a:bodyPr/>
          <a:lstStyle/>
          <a:p>
            <a:r>
              <a:t>Title Text</a:t>
            </a:r>
          </a:p>
        </p:txBody>
      </p:sp>
      <p:sp>
        <p:nvSpPr>
          <p:cNvPr id="68" name="Slide Number"/>
          <p:cNvSpPr txBox="1">
            <a:spLocks noGrp="1"/>
          </p:cNvSpPr>
          <p:nvPr>
            <p:ph type="sldNum" sz="quarter" idx="2"/>
          </p:nvPr>
        </p:nvSpPr>
        <p:spPr>
          <a:xfrm>
            <a:off x="8428176" y="6414760"/>
            <a:ext cx="258624" cy="248305"/>
          </a:xfrm>
          <a:prstGeom prst="rect">
            <a:avLst/>
          </a:prstGeom>
        </p:spPr>
        <p:txBody>
          <a:bodyPr/>
          <a:lstStyle>
            <a:lvl1pPr>
              <a:defRPr>
                <a:solidFill>
                  <a:srgbClr val="888888"/>
                </a:solidFill>
              </a:defRPr>
            </a:lvl1pPr>
          </a:lstStyle>
          <a:p>
            <a:fld id="{86CB4B4D-7CA3-9044-876B-883B54F8677D}" type="slidenum">
              <a:t>‹#›</a:t>
            </a:fld>
            <a:endParaRPr dirty="0"/>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Content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457200" y="273050"/>
            <a:ext cx="3008314" cy="1162050"/>
          </a:xfrm>
          <a:prstGeom prst="rect">
            <a:avLst/>
          </a:prstGeom>
        </p:spPr>
        <p:txBody>
          <a:bodyPr anchor="b"/>
          <a:lstStyle>
            <a:lvl1pPr algn="l">
              <a:defRPr sz="2000" b="1"/>
            </a:lvl1pPr>
          </a:lstStyle>
          <a:p>
            <a:r>
              <a:t>Title Text</a:t>
            </a:r>
          </a:p>
        </p:txBody>
      </p:sp>
      <p:sp>
        <p:nvSpPr>
          <p:cNvPr id="83" name="Body Level One…"/>
          <p:cNvSpPr txBox="1">
            <a:spLocks noGrp="1"/>
          </p:cNvSpPr>
          <p:nvPr>
            <p:ph type="body" idx="1"/>
          </p:nvPr>
        </p:nvSpPr>
        <p:spPr>
          <a:xfrm>
            <a:off x="3575050" y="273050"/>
            <a:ext cx="5111750" cy="585311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84" name="Text Placeholder 3"/>
          <p:cNvSpPr>
            <a:spLocks noGrp="1"/>
          </p:cNvSpPr>
          <p:nvPr>
            <p:ph type="body" sz="half" idx="21"/>
          </p:nvPr>
        </p:nvSpPr>
        <p:spPr>
          <a:xfrm>
            <a:off x="457199" y="1435100"/>
            <a:ext cx="3008315" cy="4691063"/>
          </a:xfrm>
          <a:prstGeom prst="rect">
            <a:avLst/>
          </a:prstGeom>
        </p:spPr>
        <p:txBody>
          <a:bodyPr/>
          <a:lstStyle/>
          <a:p>
            <a:pPr marL="0" indent="0">
              <a:spcBef>
                <a:spcPts val="300"/>
              </a:spcBef>
              <a:buSzTx/>
              <a:buFontTx/>
              <a:buNone/>
              <a:defRPr sz="1400"/>
            </a:pPr>
            <a:endParaRPr/>
          </a:p>
        </p:txBody>
      </p:sp>
      <p:sp>
        <p:nvSpPr>
          <p:cNvPr id="85" name="Slide Number"/>
          <p:cNvSpPr txBox="1">
            <a:spLocks noGrp="1"/>
          </p:cNvSpPr>
          <p:nvPr>
            <p:ph type="sldNum" sz="quarter" idx="2"/>
          </p:nvPr>
        </p:nvSpPr>
        <p:spPr>
          <a:xfrm>
            <a:off x="8428176" y="6414760"/>
            <a:ext cx="258624" cy="248305"/>
          </a:xfrm>
          <a:prstGeom prst="rect">
            <a:avLst/>
          </a:prstGeom>
        </p:spPr>
        <p:txBody>
          <a:bodyPr/>
          <a:lstStyle>
            <a:lvl1pPr>
              <a:defRPr>
                <a:solidFill>
                  <a:srgbClr val="888888"/>
                </a:solidFill>
              </a:defRPr>
            </a:lvl1pPr>
          </a:lstStyle>
          <a:p>
            <a:fld id="{86CB4B4D-7CA3-9044-876B-883B54F8677D}" type="slidenum">
              <a:t>‹#›</a:t>
            </a:fld>
            <a:endParaRPr dirty="0"/>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Picture with Caption">
    <p:spTree>
      <p:nvGrpSpPr>
        <p:cNvPr id="1" name=""/>
        <p:cNvGrpSpPr/>
        <p:nvPr/>
      </p:nvGrpSpPr>
      <p:grpSpPr>
        <a:xfrm>
          <a:off x="0" y="0"/>
          <a:ext cx="0" cy="0"/>
          <a:chOff x="0" y="0"/>
          <a:chExt cx="0" cy="0"/>
        </a:xfrm>
      </p:grpSpPr>
      <p:sp>
        <p:nvSpPr>
          <p:cNvPr id="92" name="Title Text"/>
          <p:cNvSpPr txBox="1">
            <a:spLocks noGrp="1"/>
          </p:cNvSpPr>
          <p:nvPr>
            <p:ph type="title"/>
          </p:nvPr>
        </p:nvSpPr>
        <p:spPr>
          <a:xfrm>
            <a:off x="1792288" y="4800600"/>
            <a:ext cx="5486401" cy="566738"/>
          </a:xfrm>
          <a:prstGeom prst="rect">
            <a:avLst/>
          </a:prstGeom>
        </p:spPr>
        <p:txBody>
          <a:bodyPr anchor="b"/>
          <a:lstStyle>
            <a:lvl1pPr algn="l">
              <a:defRPr sz="2000" b="1"/>
            </a:lvl1pPr>
          </a:lstStyle>
          <a:p>
            <a:r>
              <a:t>Title Text</a:t>
            </a:r>
          </a:p>
        </p:txBody>
      </p:sp>
      <p:sp>
        <p:nvSpPr>
          <p:cNvPr id="93" name="Picture Placeholder 2"/>
          <p:cNvSpPr>
            <a:spLocks noGrp="1"/>
          </p:cNvSpPr>
          <p:nvPr>
            <p:ph type="pic" sz="half" idx="21"/>
          </p:nvPr>
        </p:nvSpPr>
        <p:spPr>
          <a:xfrm>
            <a:off x="1792288" y="612775"/>
            <a:ext cx="5486401" cy="4114800"/>
          </a:xfrm>
          <a:prstGeom prst="rect">
            <a:avLst/>
          </a:prstGeom>
        </p:spPr>
        <p:txBody>
          <a:bodyPr lIns="91439" rIns="91439">
            <a:noAutofit/>
          </a:bodyPr>
          <a:lstStyle/>
          <a:p>
            <a:endParaRPr dirty="0"/>
          </a:p>
        </p:txBody>
      </p:sp>
      <p:sp>
        <p:nvSpPr>
          <p:cNvPr id="94" name="Body Level One…"/>
          <p:cNvSpPr txBox="1">
            <a:spLocks noGrp="1"/>
          </p:cNvSpPr>
          <p:nvPr>
            <p:ph type="body" sz="quarter" idx="1"/>
          </p:nvPr>
        </p:nvSpPr>
        <p:spPr>
          <a:xfrm>
            <a:off x="1792288" y="5367337"/>
            <a:ext cx="5486401" cy="804863"/>
          </a:xfrm>
          <a:prstGeom prst="rect">
            <a:avLst/>
          </a:prstGeom>
        </p:spPr>
        <p:txBody>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95" name="Slide Number"/>
          <p:cNvSpPr txBox="1">
            <a:spLocks noGrp="1"/>
          </p:cNvSpPr>
          <p:nvPr>
            <p:ph type="sldNum" sz="quarter" idx="2"/>
          </p:nvPr>
        </p:nvSpPr>
        <p:spPr>
          <a:xfrm>
            <a:off x="8428176" y="6414760"/>
            <a:ext cx="258624" cy="248305"/>
          </a:xfrm>
          <a:prstGeom prst="rect">
            <a:avLst/>
          </a:prstGeom>
        </p:spPr>
        <p:txBody>
          <a:bodyPr/>
          <a:lstStyle>
            <a:lvl1pPr>
              <a:defRPr>
                <a:solidFill>
                  <a:srgbClr val="888888"/>
                </a:solidFill>
              </a:defRPr>
            </a:lvl1pPr>
          </a:lstStyle>
          <a:p>
            <a:fld id="{86CB4B4D-7CA3-9044-876B-883B54F8677D}" type="slidenum">
              <a:t>‹#›</a:t>
            </a:fld>
            <a:endParaRPr dirty="0"/>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sp>
        <p:nvSpPr>
          <p:cNvPr id="136" name="Rectangle 10"/>
          <p:cNvSpPr/>
          <p:nvPr/>
        </p:nvSpPr>
        <p:spPr>
          <a:xfrm rot="5400000">
            <a:off x="4429125" y="-3502525"/>
            <a:ext cx="285750" cy="9144001"/>
          </a:xfrm>
          <a:prstGeom prst="rect">
            <a:avLst/>
          </a:prstGeom>
          <a:solidFill>
            <a:srgbClr val="840017"/>
          </a:solidFill>
          <a:ln w="12700">
            <a:solidFill>
              <a:srgbClr val="840017"/>
            </a:solidFill>
          </a:ln>
        </p:spPr>
        <p:txBody>
          <a:bodyPr lIns="34289" tIns="34289" rIns="34289" bIns="34289" anchor="ctr"/>
          <a:lstStyle/>
          <a:p>
            <a:pPr algn="ctr">
              <a:defRPr>
                <a:solidFill>
                  <a:srgbClr val="FFFFFF"/>
                </a:solidFill>
              </a:defRPr>
            </a:pPr>
            <a:endParaRPr dirty="0"/>
          </a:p>
        </p:txBody>
      </p:sp>
      <p:sp>
        <p:nvSpPr>
          <p:cNvPr id="137" name="Rectangle 9"/>
          <p:cNvSpPr/>
          <p:nvPr/>
        </p:nvSpPr>
        <p:spPr>
          <a:xfrm>
            <a:off x="152400" y="857250"/>
            <a:ext cx="381000" cy="5143500"/>
          </a:xfrm>
          <a:prstGeom prst="rect">
            <a:avLst/>
          </a:prstGeom>
          <a:solidFill>
            <a:srgbClr val="840017"/>
          </a:solidFill>
          <a:ln w="12700">
            <a:solidFill>
              <a:srgbClr val="840017"/>
            </a:solidFill>
          </a:ln>
        </p:spPr>
        <p:txBody>
          <a:bodyPr lIns="34289" tIns="34289" rIns="34289" bIns="34289" anchor="ctr"/>
          <a:lstStyle/>
          <a:p>
            <a:pPr algn="ctr">
              <a:defRPr>
                <a:solidFill>
                  <a:srgbClr val="FFFFFF"/>
                </a:solidFill>
              </a:defRPr>
            </a:pPr>
            <a:endParaRPr dirty="0"/>
          </a:p>
        </p:txBody>
      </p:sp>
      <p:sp>
        <p:nvSpPr>
          <p:cNvPr id="138" name="Title Text"/>
          <p:cNvSpPr txBox="1">
            <a:spLocks noGrp="1"/>
          </p:cNvSpPr>
          <p:nvPr>
            <p:ph type="title"/>
          </p:nvPr>
        </p:nvSpPr>
        <p:spPr>
          <a:xfrm>
            <a:off x="685800" y="2455069"/>
            <a:ext cx="7772400" cy="1102520"/>
          </a:xfrm>
          <a:prstGeom prst="rect">
            <a:avLst/>
          </a:prstGeom>
        </p:spPr>
        <p:txBody>
          <a:bodyPr lIns="34289" tIns="34289" rIns="34289" bIns="34289"/>
          <a:lstStyle/>
          <a:p>
            <a:r>
              <a:t>Title Text</a:t>
            </a:r>
          </a:p>
        </p:txBody>
      </p:sp>
      <p:sp>
        <p:nvSpPr>
          <p:cNvPr id="139" name="Body Level One…"/>
          <p:cNvSpPr txBox="1">
            <a:spLocks noGrp="1"/>
          </p:cNvSpPr>
          <p:nvPr>
            <p:ph type="body" sz="quarter" idx="1"/>
          </p:nvPr>
        </p:nvSpPr>
        <p:spPr>
          <a:xfrm>
            <a:off x="1371600" y="3771900"/>
            <a:ext cx="6400800" cy="1314450"/>
          </a:xfrm>
          <a:prstGeom prst="rect">
            <a:avLst/>
          </a:prstGeom>
        </p:spPr>
        <p:txBody>
          <a:bodyPr lIns="34289" tIns="34289" rIns="34289" bIns="34289"/>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pic>
        <p:nvPicPr>
          <p:cNvPr id="140" name="Picture 7" descr="Picture 7"/>
          <p:cNvPicPr>
            <a:picLocks noChangeAspect="1"/>
          </p:cNvPicPr>
          <p:nvPr/>
        </p:nvPicPr>
        <p:blipFill>
          <a:blip r:embed="rId2"/>
          <a:stretch>
            <a:fillRect/>
          </a:stretch>
        </p:blipFill>
        <p:spPr>
          <a:xfrm>
            <a:off x="152400" y="1212350"/>
            <a:ext cx="2711002" cy="962407"/>
          </a:xfrm>
          <a:prstGeom prst="rect">
            <a:avLst/>
          </a:prstGeom>
          <a:ln w="12700">
            <a:miter lim="400000"/>
          </a:ln>
        </p:spPr>
      </p:pic>
      <p:sp>
        <p:nvSpPr>
          <p:cNvPr id="141" name="Slide Number"/>
          <p:cNvSpPr txBox="1">
            <a:spLocks noGrp="1"/>
          </p:cNvSpPr>
          <p:nvPr>
            <p:ph type="sldNum" sz="quarter" idx="2"/>
          </p:nvPr>
        </p:nvSpPr>
        <p:spPr>
          <a:xfrm>
            <a:off x="4419600" y="5484812"/>
            <a:ext cx="2133600" cy="279401"/>
          </a:xfrm>
          <a:prstGeom prst="rect">
            <a:avLst/>
          </a:prstGeom>
        </p:spPr>
        <p:txBody>
          <a:bodyPr lIns="34289" tIns="34289" rIns="34289" bIns="34289"/>
          <a:lstStyle>
            <a:lvl1pPr>
              <a:defRPr>
                <a:solidFill>
                  <a:srgbClr val="888888"/>
                </a:solidFill>
              </a:defRPr>
            </a:lvl1pPr>
          </a:lstStyle>
          <a:p>
            <a:fld id="{86CB4B4D-7CA3-9044-876B-883B54F8677D}" type="slidenum">
              <a:t>‹#›</a:t>
            </a:fld>
            <a:endParaRPr dirty="0"/>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457200" y="274638"/>
            <a:ext cx="8229600" cy="1143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p>
            <a:r>
              <a:t>Title Text</a:t>
            </a:r>
          </a:p>
        </p:txBody>
      </p:sp>
      <p:sp>
        <p:nvSpPr>
          <p:cNvPr id="3" name="Body Level One…"/>
          <p:cNvSpPr txBox="1">
            <a:spLocks noGrp="1"/>
          </p:cNvSpPr>
          <p:nvPr>
            <p:ph type="body" idx="1"/>
          </p:nvPr>
        </p:nvSpPr>
        <p:spPr>
          <a:xfrm>
            <a:off x="457200" y="1600200"/>
            <a:ext cx="8229600" cy="45259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4" name="Rectangle 6"/>
          <p:cNvSpPr/>
          <p:nvPr/>
        </p:nvSpPr>
        <p:spPr>
          <a:xfrm rot="5400000">
            <a:off x="4381500" y="1866900"/>
            <a:ext cx="381000" cy="9144000"/>
          </a:xfrm>
          <a:prstGeom prst="rect">
            <a:avLst/>
          </a:prstGeom>
          <a:solidFill>
            <a:srgbClr val="840017"/>
          </a:solidFill>
          <a:ln w="25400">
            <a:solidFill>
              <a:srgbClr val="840017"/>
            </a:solidFill>
          </a:ln>
        </p:spPr>
        <p:txBody>
          <a:bodyPr lIns="45719" rIns="45719" anchor="ctr"/>
          <a:lstStyle/>
          <a:p>
            <a:pPr algn="ctr">
              <a:defRPr>
                <a:solidFill>
                  <a:srgbClr val="FFFFFF"/>
                </a:solidFill>
              </a:defRPr>
            </a:pPr>
            <a:endParaRPr dirty="0"/>
          </a:p>
        </p:txBody>
      </p:sp>
      <p:sp>
        <p:nvSpPr>
          <p:cNvPr id="5" name="Rectangle 7"/>
          <p:cNvSpPr/>
          <p:nvPr/>
        </p:nvSpPr>
        <p:spPr>
          <a:xfrm>
            <a:off x="152400" y="0"/>
            <a:ext cx="381000" cy="6858000"/>
          </a:xfrm>
          <a:prstGeom prst="rect">
            <a:avLst/>
          </a:prstGeom>
          <a:solidFill>
            <a:srgbClr val="840017"/>
          </a:solidFill>
          <a:ln w="25400">
            <a:solidFill>
              <a:srgbClr val="840017"/>
            </a:solidFill>
          </a:ln>
        </p:spPr>
        <p:txBody>
          <a:bodyPr lIns="45719" rIns="45719" anchor="ctr"/>
          <a:lstStyle/>
          <a:p>
            <a:pPr algn="ctr">
              <a:defRPr>
                <a:solidFill>
                  <a:srgbClr val="FFFFFF"/>
                </a:solidFill>
              </a:defRPr>
            </a:pPr>
            <a:endParaRPr dirty="0"/>
          </a:p>
        </p:txBody>
      </p:sp>
      <p:pic>
        <p:nvPicPr>
          <p:cNvPr id="6" name="Picture 9" descr="Picture 9"/>
          <p:cNvPicPr>
            <a:picLocks noChangeAspect="1"/>
          </p:cNvPicPr>
          <p:nvPr/>
        </p:nvPicPr>
        <p:blipFill>
          <a:blip r:embed="rId11"/>
          <a:stretch>
            <a:fillRect/>
          </a:stretch>
        </p:blipFill>
        <p:spPr>
          <a:xfrm>
            <a:off x="122433" y="6115048"/>
            <a:ext cx="1187454" cy="647702"/>
          </a:xfrm>
          <a:prstGeom prst="rect">
            <a:avLst/>
          </a:prstGeom>
          <a:ln w="12700">
            <a:miter lim="400000"/>
          </a:ln>
        </p:spPr>
      </p:pic>
      <p:sp>
        <p:nvSpPr>
          <p:cNvPr id="7" name="Slide Number"/>
          <p:cNvSpPr txBox="1">
            <a:spLocks noGrp="1"/>
          </p:cNvSpPr>
          <p:nvPr>
            <p:ph type="sldNum" sz="quarter" idx="2"/>
          </p:nvPr>
        </p:nvSpPr>
        <p:spPr>
          <a:xfrm>
            <a:off x="8871677" y="6322686"/>
            <a:ext cx="258624" cy="248306"/>
          </a:xfrm>
          <a:prstGeom prst="rect">
            <a:avLst/>
          </a:prstGeom>
          <a:ln w="12700">
            <a:miter lim="400000"/>
          </a:ln>
        </p:spPr>
        <p:txBody>
          <a:bodyPr wrap="none" lIns="45719" rIns="45719" anchor="ctr">
            <a:spAutoFit/>
          </a:bodyPr>
          <a:lstStyle>
            <a:lvl1pPr algn="r">
              <a:defRPr sz="1200">
                <a:solidFill>
                  <a:srgbClr val="FFFFFF"/>
                </a:solidFill>
              </a:defRPr>
            </a:lvl1pPr>
          </a:lstStyle>
          <a:p>
            <a:fld id="{86CB4B4D-7CA3-9044-876B-883B54F8677D}" type="slidenum">
              <a:t>‹#›</a:t>
            </a:fld>
            <a:endParaRP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6" r:id="rId7"/>
    <p:sldLayoutId id="2147483657" r:id="rId8"/>
    <p:sldLayoutId id="2147483661" r:id="rId9"/>
  </p:sldLayoutIdLst>
  <p:transition spd="med"/>
  <p:hf hdr="0" ftr="0" dt="0"/>
  <p:txStyles>
    <p:titleStyle>
      <a:lvl1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5pPr>
      <a:lvl6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6pPr>
      <a:lvl7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7pPr>
      <a:lvl8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8pPr>
      <a:lvl9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9pPr>
    </p:titleStyle>
    <p:bodyStyle>
      <a:lvl1pPr marL="342900" marR="0" indent="-34290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1pPr>
      <a:lvl2pPr marL="783771" marR="0" indent="-326571"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2pPr>
      <a:lvl3pPr marL="1219200" marR="0" indent="-30480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3pPr>
      <a:lvl4pPr marL="17373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4pPr>
      <a:lvl5pPr marL="21945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5pPr>
      <a:lvl6pPr marL="26517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6pPr>
      <a:lvl7pPr marL="31089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7pPr>
      <a:lvl8pPr marL="35661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8pPr>
      <a:lvl9pPr marL="40233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naspaa.org/accreditation/standards-and-guidance/peer-example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naspaa.org/media/1313"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Title 4"/>
          <p:cNvSpPr txBox="1">
            <a:spLocks noGrp="1"/>
          </p:cNvSpPr>
          <p:nvPr>
            <p:ph type="ctrTitle"/>
          </p:nvPr>
        </p:nvSpPr>
        <p:spPr>
          <a:xfrm>
            <a:off x="230819" y="1752600"/>
            <a:ext cx="8731799" cy="3343183"/>
          </a:xfrm>
          <a:prstGeom prst="rect">
            <a:avLst/>
          </a:prstGeom>
        </p:spPr>
        <p:txBody>
          <a:bodyPr>
            <a:noAutofit/>
          </a:bodyPr>
          <a:lstStyle/>
          <a:p>
            <a:pPr defTabSz="804672">
              <a:defRPr sz="3872" b="1">
                <a:solidFill>
                  <a:srgbClr val="840017"/>
                </a:solidFill>
              </a:defRPr>
            </a:pPr>
            <a:r>
              <a:rPr lang="en-US" sz="3600" dirty="0"/>
              <a:t>Session 4: Closing the Loop</a:t>
            </a:r>
            <a:br>
              <a:rPr lang="en-US" sz="3600" dirty="0"/>
            </a:br>
            <a:r>
              <a:rPr lang="en-US" sz="3600" dirty="0"/>
              <a:t>Standards 5, 6, and 7</a:t>
            </a:r>
            <a:br>
              <a:rPr lang="en-US" sz="3600" dirty="0"/>
            </a:br>
            <a:r>
              <a:rPr lang="en-US" sz="3600" dirty="0"/>
              <a:t>Competencies and Transparency</a:t>
            </a:r>
            <a:br>
              <a:rPr lang="en-US" sz="3600" dirty="0"/>
            </a:br>
            <a:br>
              <a:rPr lang="en-US" sz="3600" dirty="0"/>
            </a:br>
            <a:r>
              <a:rPr lang="en-US" sz="3600" dirty="0"/>
              <a:t>October 2021</a:t>
            </a:r>
            <a:endParaRPr sz="3600"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2EDE6-6812-43F4-8495-3D3F95326C6C}"/>
              </a:ext>
            </a:extLst>
          </p:cNvPr>
          <p:cNvSpPr>
            <a:spLocks noGrp="1"/>
          </p:cNvSpPr>
          <p:nvPr>
            <p:ph type="title"/>
          </p:nvPr>
        </p:nvSpPr>
        <p:spPr/>
        <p:txBody>
          <a:bodyPr>
            <a:normAutofit fontScale="90000"/>
          </a:bodyPr>
          <a:lstStyle/>
          <a:p>
            <a:r>
              <a:rPr lang="en-US" dirty="0"/>
              <a:t>Basis of Judgment:</a:t>
            </a:r>
            <a:br>
              <a:rPr lang="en-US" dirty="0"/>
            </a:br>
            <a:r>
              <a:rPr lang="en-US" dirty="0"/>
              <a:t>Standard 5.1</a:t>
            </a:r>
          </a:p>
        </p:txBody>
      </p:sp>
      <p:sp>
        <p:nvSpPr>
          <p:cNvPr id="3" name="Text Placeholder 2">
            <a:extLst>
              <a:ext uri="{FF2B5EF4-FFF2-40B4-BE49-F238E27FC236}">
                <a16:creationId xmlns:a16="http://schemas.microsoft.com/office/drawing/2014/main" id="{3F9B870A-7F8C-430E-8E23-B3F86E2F1D39}"/>
              </a:ext>
            </a:extLst>
          </p:cNvPr>
          <p:cNvSpPr>
            <a:spLocks noGrp="1"/>
          </p:cNvSpPr>
          <p:nvPr>
            <p:ph type="body" idx="1"/>
          </p:nvPr>
        </p:nvSpPr>
        <p:spPr>
          <a:xfrm>
            <a:off x="895927" y="1417639"/>
            <a:ext cx="7790873" cy="4710187"/>
          </a:xfrm>
        </p:spPr>
        <p:txBody>
          <a:bodyPr>
            <a:noAutofit/>
          </a:bodyPr>
          <a:lstStyle/>
          <a:p>
            <a:pPr marL="230188" indent="-230188">
              <a:spcBef>
                <a:spcPts val="0"/>
              </a:spcBef>
            </a:pPr>
            <a:r>
              <a:rPr lang="en-US" sz="1800" dirty="0">
                <a:cs typeface="Times New Roman" panose="02020603050405020304" pitchFamily="18" charset="0"/>
              </a:rPr>
              <a:t>The student learning assessment process should be detailed in a concrete plan for implementation of a long-term, sustainable assessment enterprise, appropriate for the program’s mission, goals, and structure. The program should discuss and document its assessment development and provide an assessment plan, which includes the strategies underlining the assessment of student learning outcomes, as well as its approach to programmatic improvement. The assessment plan should further detail direct (and indirect, as needed) measures, the use of rubrics for evaluation, faculty and stakeholder involvement, analysis procedures, and how the analysis is used for overall program improvement.</a:t>
            </a:r>
          </a:p>
          <a:p>
            <a:pPr marL="0" indent="0">
              <a:spcBef>
                <a:spcPts val="0"/>
              </a:spcBef>
              <a:buNone/>
            </a:pPr>
            <a:endParaRPr lang="en-US" sz="1200" dirty="0">
              <a:cs typeface="Times New Roman" panose="02020603050405020304" pitchFamily="18" charset="0"/>
            </a:endParaRPr>
          </a:p>
          <a:p>
            <a:pPr marL="230188" indent="-230188">
              <a:spcBef>
                <a:spcPts val="0"/>
              </a:spcBef>
            </a:pPr>
            <a:r>
              <a:rPr lang="en-US" sz="1800" dirty="0">
                <a:cs typeface="Times New Roman" panose="02020603050405020304" pitchFamily="18" charset="0"/>
              </a:rPr>
              <a:t>The emphasis that a particular program places on each of these competencies is consistent with its mission.  </a:t>
            </a:r>
            <a:r>
              <a:rPr lang="en-US" sz="1800" dirty="0">
                <a:highlight>
                  <a:srgbClr val="FFFF00"/>
                </a:highlight>
                <a:cs typeface="Times New Roman" panose="02020603050405020304" pitchFamily="18" charset="0"/>
              </a:rPr>
              <a:t>An accredited program need not assess all competencies every year or cohort, but rather at a frequency appropriate for its mission and goals.  However, assessing each competency only once during a seven-year accreditation cycle would not likely be sufficient for conformance in most programs.</a:t>
            </a:r>
          </a:p>
        </p:txBody>
      </p:sp>
      <p:sp>
        <p:nvSpPr>
          <p:cNvPr id="4" name="Slide Number Placeholder 3">
            <a:extLst>
              <a:ext uri="{FF2B5EF4-FFF2-40B4-BE49-F238E27FC236}">
                <a16:creationId xmlns:a16="http://schemas.microsoft.com/office/drawing/2014/main" id="{9CF7B470-94F9-4602-AC95-2C692C3D82DD}"/>
              </a:ext>
            </a:extLst>
          </p:cNvPr>
          <p:cNvSpPr>
            <a:spLocks noGrp="1"/>
          </p:cNvSpPr>
          <p:nvPr>
            <p:ph type="sldNum" sz="quarter" idx="2"/>
          </p:nvPr>
        </p:nvSpPr>
        <p:spPr/>
        <p:txBody>
          <a:bodyPr/>
          <a:lstStyle/>
          <a:p>
            <a:fld id="{86CB4B4D-7CA3-9044-876B-883B54F8677D}" type="slidenum">
              <a:rPr lang="en-US" smtClean="0"/>
              <a:t>10</a:t>
            </a:fld>
            <a:endParaRPr lang="en-US" dirty="0"/>
          </a:p>
        </p:txBody>
      </p:sp>
    </p:spTree>
    <p:extLst>
      <p:ext uri="{BB962C8B-B14F-4D97-AF65-F5344CB8AC3E}">
        <p14:creationId xmlns:p14="http://schemas.microsoft.com/office/powerpoint/2010/main" val="2012048631"/>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2EDE6-6812-43F4-8495-3D3F95326C6C}"/>
              </a:ext>
            </a:extLst>
          </p:cNvPr>
          <p:cNvSpPr>
            <a:spLocks noGrp="1"/>
          </p:cNvSpPr>
          <p:nvPr>
            <p:ph type="title"/>
          </p:nvPr>
        </p:nvSpPr>
        <p:spPr/>
        <p:txBody>
          <a:bodyPr>
            <a:noAutofit/>
          </a:bodyPr>
          <a:lstStyle/>
          <a:p>
            <a:r>
              <a:rPr lang="en-US" sz="3600" dirty="0"/>
              <a:t>Mission-Specific Required Competencies:</a:t>
            </a:r>
            <a:br>
              <a:rPr lang="en-US" sz="3600" dirty="0"/>
            </a:br>
            <a:r>
              <a:rPr lang="en-US" sz="3600" dirty="0"/>
              <a:t>Standard 5.2</a:t>
            </a:r>
          </a:p>
        </p:txBody>
      </p:sp>
      <p:sp>
        <p:nvSpPr>
          <p:cNvPr id="3" name="Text Placeholder 2">
            <a:extLst>
              <a:ext uri="{FF2B5EF4-FFF2-40B4-BE49-F238E27FC236}">
                <a16:creationId xmlns:a16="http://schemas.microsoft.com/office/drawing/2014/main" id="{3F9B870A-7F8C-430E-8E23-B3F86E2F1D39}"/>
              </a:ext>
            </a:extLst>
          </p:cNvPr>
          <p:cNvSpPr>
            <a:spLocks noGrp="1"/>
          </p:cNvSpPr>
          <p:nvPr>
            <p:ph type="body" idx="1"/>
          </p:nvPr>
        </p:nvSpPr>
        <p:spPr>
          <a:xfrm>
            <a:off x="942108" y="1615736"/>
            <a:ext cx="7744691" cy="4510428"/>
          </a:xfrm>
        </p:spPr>
        <p:txBody>
          <a:bodyPr>
            <a:normAutofit/>
          </a:bodyPr>
          <a:lstStyle/>
          <a:p>
            <a:r>
              <a:rPr lang="en-US" dirty="0"/>
              <a:t>The program will identify core competencies in other domains that are necessary and appropriate to implement its mission.</a:t>
            </a:r>
          </a:p>
          <a:p>
            <a:pPr lvl="1"/>
            <a:r>
              <a:rPr lang="en-US" dirty="0"/>
              <a:t>Programs have the flexibility to expand upon the universal required competencies within the context of their mission statements. </a:t>
            </a:r>
          </a:p>
        </p:txBody>
      </p:sp>
      <p:sp>
        <p:nvSpPr>
          <p:cNvPr id="4" name="Slide Number Placeholder 3">
            <a:extLst>
              <a:ext uri="{FF2B5EF4-FFF2-40B4-BE49-F238E27FC236}">
                <a16:creationId xmlns:a16="http://schemas.microsoft.com/office/drawing/2014/main" id="{DE99DB67-7430-41B2-8693-3123010BD42A}"/>
              </a:ext>
            </a:extLst>
          </p:cNvPr>
          <p:cNvSpPr>
            <a:spLocks noGrp="1"/>
          </p:cNvSpPr>
          <p:nvPr>
            <p:ph type="sldNum" sz="quarter" idx="2"/>
          </p:nvPr>
        </p:nvSpPr>
        <p:spPr/>
        <p:txBody>
          <a:bodyPr/>
          <a:lstStyle/>
          <a:p>
            <a:fld id="{86CB4B4D-7CA3-9044-876B-883B54F8677D}" type="slidenum">
              <a:rPr lang="en-US" smtClean="0"/>
              <a:t>11</a:t>
            </a:fld>
            <a:endParaRPr lang="en-US" dirty="0"/>
          </a:p>
        </p:txBody>
      </p:sp>
    </p:spTree>
    <p:extLst>
      <p:ext uri="{BB962C8B-B14F-4D97-AF65-F5344CB8AC3E}">
        <p14:creationId xmlns:p14="http://schemas.microsoft.com/office/powerpoint/2010/main" val="1465380804"/>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2EDE6-6812-43F4-8495-3D3F95326C6C}"/>
              </a:ext>
            </a:extLst>
          </p:cNvPr>
          <p:cNvSpPr>
            <a:spLocks noGrp="1"/>
          </p:cNvSpPr>
          <p:nvPr>
            <p:ph type="title"/>
          </p:nvPr>
        </p:nvSpPr>
        <p:spPr/>
        <p:txBody>
          <a:bodyPr>
            <a:normAutofit fontScale="90000"/>
          </a:bodyPr>
          <a:lstStyle/>
          <a:p>
            <a:r>
              <a:rPr lang="en-US" dirty="0"/>
              <a:t>Basis of Judgment:</a:t>
            </a:r>
            <a:br>
              <a:rPr lang="en-US" dirty="0"/>
            </a:br>
            <a:r>
              <a:rPr lang="en-US" dirty="0"/>
              <a:t>Standard 5.2</a:t>
            </a:r>
          </a:p>
        </p:txBody>
      </p:sp>
      <p:sp>
        <p:nvSpPr>
          <p:cNvPr id="3" name="Text Placeholder 2">
            <a:extLst>
              <a:ext uri="{FF2B5EF4-FFF2-40B4-BE49-F238E27FC236}">
                <a16:creationId xmlns:a16="http://schemas.microsoft.com/office/drawing/2014/main" id="{3F9B870A-7F8C-430E-8E23-B3F86E2F1D39}"/>
              </a:ext>
            </a:extLst>
          </p:cNvPr>
          <p:cNvSpPr>
            <a:spLocks noGrp="1"/>
          </p:cNvSpPr>
          <p:nvPr>
            <p:ph type="body" idx="1"/>
          </p:nvPr>
        </p:nvSpPr>
        <p:spPr>
          <a:xfrm>
            <a:off x="877455" y="1496649"/>
            <a:ext cx="7887854" cy="4580878"/>
          </a:xfrm>
        </p:spPr>
        <p:txBody>
          <a:bodyPr>
            <a:noAutofit/>
          </a:bodyPr>
          <a:lstStyle/>
          <a:p>
            <a:pPr marR="0" indent="-231775">
              <a:spcBef>
                <a:spcPts val="0"/>
              </a:spcBef>
              <a:spcAft>
                <a:spcPts val="0"/>
              </a:spcAft>
            </a:pPr>
            <a:r>
              <a:rPr lang="en-US" sz="2800" dirty="0">
                <a:effectLst/>
                <a:latin typeface="Calibri" panose="020F0502020204030204" pitchFamily="34" charset="0"/>
                <a:ea typeface="Cambria" panose="02040503050406030204" pitchFamily="18" charset="0"/>
                <a:cs typeface="Times New Roman" panose="02020603050405020304" pitchFamily="18" charset="0"/>
              </a:rPr>
              <a:t>The program states each mission-specific required competency and links them to the program mission.  The program defines each of the mission-specific required competencies in terms of at least one student learning outcome (but there may be more than one).  The emphasis that a particular program places on each of these competencies is consistent with its mission.</a:t>
            </a:r>
            <a:endParaRPr lang="en-US" sz="2800" dirty="0">
              <a:effectLst/>
              <a:latin typeface="Cambria" panose="02040503050406030204" pitchFamily="18" charset="0"/>
              <a:ea typeface="Cambria" panose="02040503050406030204" pitchFamily="18" charset="0"/>
              <a:cs typeface="Cambria" panose="02040503050406030204" pitchFamily="18" charset="0"/>
            </a:endParaRPr>
          </a:p>
        </p:txBody>
      </p:sp>
      <p:sp>
        <p:nvSpPr>
          <p:cNvPr id="4" name="Slide Number Placeholder 3">
            <a:extLst>
              <a:ext uri="{FF2B5EF4-FFF2-40B4-BE49-F238E27FC236}">
                <a16:creationId xmlns:a16="http://schemas.microsoft.com/office/drawing/2014/main" id="{20460494-A830-41AF-81BE-913148BB0122}"/>
              </a:ext>
            </a:extLst>
          </p:cNvPr>
          <p:cNvSpPr>
            <a:spLocks noGrp="1"/>
          </p:cNvSpPr>
          <p:nvPr>
            <p:ph type="sldNum" sz="quarter" idx="2"/>
          </p:nvPr>
        </p:nvSpPr>
        <p:spPr/>
        <p:txBody>
          <a:bodyPr/>
          <a:lstStyle/>
          <a:p>
            <a:fld id="{86CB4B4D-7CA3-9044-876B-883B54F8677D}" type="slidenum">
              <a:rPr lang="en-US" smtClean="0"/>
              <a:t>12</a:t>
            </a:fld>
            <a:endParaRPr lang="en-US" dirty="0"/>
          </a:p>
        </p:txBody>
      </p:sp>
    </p:spTree>
    <p:extLst>
      <p:ext uri="{BB962C8B-B14F-4D97-AF65-F5344CB8AC3E}">
        <p14:creationId xmlns:p14="http://schemas.microsoft.com/office/powerpoint/2010/main" val="76126523"/>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2EDE6-6812-43F4-8495-3D3F95326C6C}"/>
              </a:ext>
            </a:extLst>
          </p:cNvPr>
          <p:cNvSpPr>
            <a:spLocks noGrp="1"/>
          </p:cNvSpPr>
          <p:nvPr>
            <p:ph type="title"/>
          </p:nvPr>
        </p:nvSpPr>
        <p:spPr/>
        <p:txBody>
          <a:bodyPr>
            <a:noAutofit/>
          </a:bodyPr>
          <a:lstStyle/>
          <a:p>
            <a:r>
              <a:rPr lang="en-US" sz="3600" dirty="0"/>
              <a:t>Mission-Specific Elective Competencies:</a:t>
            </a:r>
            <a:br>
              <a:rPr lang="en-US" sz="3600" dirty="0"/>
            </a:br>
            <a:r>
              <a:rPr lang="en-US" sz="3600" dirty="0"/>
              <a:t>Standard 5.4</a:t>
            </a:r>
          </a:p>
        </p:txBody>
      </p:sp>
      <p:sp>
        <p:nvSpPr>
          <p:cNvPr id="3" name="Text Placeholder 2">
            <a:extLst>
              <a:ext uri="{FF2B5EF4-FFF2-40B4-BE49-F238E27FC236}">
                <a16:creationId xmlns:a16="http://schemas.microsoft.com/office/drawing/2014/main" id="{3F9B870A-7F8C-430E-8E23-B3F86E2F1D39}"/>
              </a:ext>
            </a:extLst>
          </p:cNvPr>
          <p:cNvSpPr>
            <a:spLocks noGrp="1"/>
          </p:cNvSpPr>
          <p:nvPr>
            <p:ph type="body" idx="1"/>
          </p:nvPr>
        </p:nvSpPr>
        <p:spPr>
          <a:xfrm>
            <a:off x="942109" y="1504899"/>
            <a:ext cx="7744691" cy="4510428"/>
          </a:xfrm>
        </p:spPr>
        <p:txBody>
          <a:bodyPr>
            <a:normAutofit/>
          </a:bodyPr>
          <a:lstStyle/>
          <a:p>
            <a:r>
              <a:rPr lang="en-US" sz="3600" dirty="0">
                <a:effectLst/>
                <a:latin typeface="Calibri" panose="020F0502020204030204" pitchFamily="34" charset="0"/>
                <a:ea typeface="Cambria" panose="02040503050406030204" pitchFamily="18" charset="0"/>
                <a:cs typeface="Calibri" panose="020F0502020204030204" pitchFamily="34" charset="0"/>
              </a:rPr>
              <a:t>Professional Competencies: The program will ensure that students apply their education, such as through experiential learning and interactions with practitioners across the broad range of public service professions and sectors.</a:t>
            </a:r>
          </a:p>
        </p:txBody>
      </p:sp>
      <p:sp>
        <p:nvSpPr>
          <p:cNvPr id="4" name="Slide Number Placeholder 3">
            <a:extLst>
              <a:ext uri="{FF2B5EF4-FFF2-40B4-BE49-F238E27FC236}">
                <a16:creationId xmlns:a16="http://schemas.microsoft.com/office/drawing/2014/main" id="{E2A335B5-C50C-401F-8C56-DBE29A09EEB3}"/>
              </a:ext>
            </a:extLst>
          </p:cNvPr>
          <p:cNvSpPr>
            <a:spLocks noGrp="1"/>
          </p:cNvSpPr>
          <p:nvPr>
            <p:ph type="sldNum" sz="quarter" idx="2"/>
          </p:nvPr>
        </p:nvSpPr>
        <p:spPr/>
        <p:txBody>
          <a:bodyPr/>
          <a:lstStyle/>
          <a:p>
            <a:fld id="{86CB4B4D-7CA3-9044-876B-883B54F8677D}" type="slidenum">
              <a:rPr lang="en-US" smtClean="0"/>
              <a:t>13</a:t>
            </a:fld>
            <a:endParaRPr lang="en-US" dirty="0"/>
          </a:p>
        </p:txBody>
      </p:sp>
    </p:spTree>
    <p:extLst>
      <p:ext uri="{BB962C8B-B14F-4D97-AF65-F5344CB8AC3E}">
        <p14:creationId xmlns:p14="http://schemas.microsoft.com/office/powerpoint/2010/main" val="344545117"/>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2EDE6-6812-43F4-8495-3D3F95326C6C}"/>
              </a:ext>
            </a:extLst>
          </p:cNvPr>
          <p:cNvSpPr>
            <a:spLocks noGrp="1"/>
          </p:cNvSpPr>
          <p:nvPr>
            <p:ph type="title"/>
          </p:nvPr>
        </p:nvSpPr>
        <p:spPr/>
        <p:txBody>
          <a:bodyPr>
            <a:normAutofit fontScale="90000"/>
          </a:bodyPr>
          <a:lstStyle/>
          <a:p>
            <a:r>
              <a:rPr lang="en-US" dirty="0"/>
              <a:t>Basis of Judgment:</a:t>
            </a:r>
            <a:br>
              <a:rPr lang="en-US" dirty="0"/>
            </a:br>
            <a:r>
              <a:rPr lang="en-US" dirty="0"/>
              <a:t>Standard 5.4</a:t>
            </a:r>
          </a:p>
        </p:txBody>
      </p:sp>
      <p:sp>
        <p:nvSpPr>
          <p:cNvPr id="3" name="Text Placeholder 2">
            <a:extLst>
              <a:ext uri="{FF2B5EF4-FFF2-40B4-BE49-F238E27FC236}">
                <a16:creationId xmlns:a16="http://schemas.microsoft.com/office/drawing/2014/main" id="{3F9B870A-7F8C-430E-8E23-B3F86E2F1D39}"/>
              </a:ext>
            </a:extLst>
          </p:cNvPr>
          <p:cNvSpPr>
            <a:spLocks noGrp="1"/>
          </p:cNvSpPr>
          <p:nvPr>
            <p:ph type="body" idx="1"/>
          </p:nvPr>
        </p:nvSpPr>
        <p:spPr>
          <a:xfrm>
            <a:off x="1080655" y="1515121"/>
            <a:ext cx="7490690" cy="4580878"/>
          </a:xfrm>
        </p:spPr>
        <p:txBody>
          <a:bodyPr>
            <a:noAutofit/>
          </a:bodyPr>
          <a:lstStyle/>
          <a:p>
            <a:pPr marR="0" indent="-231775">
              <a:spcBef>
                <a:spcPts val="0"/>
              </a:spcBef>
              <a:spcAft>
                <a:spcPts val="0"/>
              </a:spcAft>
            </a:pPr>
            <a:r>
              <a:rPr lang="en-US" sz="3600" dirty="0">
                <a:effectLst/>
                <a:latin typeface="Calibri" panose="020F0502020204030204" pitchFamily="34" charset="0"/>
                <a:ea typeface="Cambria" panose="02040503050406030204" pitchFamily="18" charset="0"/>
                <a:cs typeface="Calibri" panose="020F0502020204030204" pitchFamily="34" charset="0"/>
              </a:rPr>
              <a:t>The program assures that all students will have at least one experiential learning exercise and/or interaction with practitioners.  The program may indicate that additional opportunities are available to students, but not required.</a:t>
            </a:r>
          </a:p>
        </p:txBody>
      </p:sp>
      <p:sp>
        <p:nvSpPr>
          <p:cNvPr id="4" name="Slide Number Placeholder 3">
            <a:extLst>
              <a:ext uri="{FF2B5EF4-FFF2-40B4-BE49-F238E27FC236}">
                <a16:creationId xmlns:a16="http://schemas.microsoft.com/office/drawing/2014/main" id="{575BB27D-845B-48F3-A05A-463E2280446F}"/>
              </a:ext>
            </a:extLst>
          </p:cNvPr>
          <p:cNvSpPr>
            <a:spLocks noGrp="1"/>
          </p:cNvSpPr>
          <p:nvPr>
            <p:ph type="sldNum" sz="quarter" idx="2"/>
          </p:nvPr>
        </p:nvSpPr>
        <p:spPr/>
        <p:txBody>
          <a:bodyPr/>
          <a:lstStyle/>
          <a:p>
            <a:fld id="{86CB4B4D-7CA3-9044-876B-883B54F8677D}" type="slidenum">
              <a:rPr lang="en-US" smtClean="0"/>
              <a:t>14</a:t>
            </a:fld>
            <a:endParaRPr lang="en-US" dirty="0"/>
          </a:p>
        </p:txBody>
      </p:sp>
    </p:spTree>
    <p:extLst>
      <p:ext uri="{BB962C8B-B14F-4D97-AF65-F5344CB8AC3E}">
        <p14:creationId xmlns:p14="http://schemas.microsoft.com/office/powerpoint/2010/main" val="4044043019"/>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2EDE6-6812-43F4-8495-3D3F95326C6C}"/>
              </a:ext>
            </a:extLst>
          </p:cNvPr>
          <p:cNvSpPr>
            <a:spLocks noGrp="1"/>
          </p:cNvSpPr>
          <p:nvPr>
            <p:ph type="title"/>
          </p:nvPr>
        </p:nvSpPr>
        <p:spPr/>
        <p:txBody>
          <a:bodyPr>
            <a:normAutofit fontScale="90000"/>
          </a:bodyPr>
          <a:lstStyle/>
          <a:p>
            <a:r>
              <a:rPr lang="en-US" dirty="0"/>
              <a:t>Identifying and Measuring Competencies</a:t>
            </a:r>
          </a:p>
        </p:txBody>
      </p:sp>
      <p:sp>
        <p:nvSpPr>
          <p:cNvPr id="3" name="Text Placeholder 2">
            <a:extLst>
              <a:ext uri="{FF2B5EF4-FFF2-40B4-BE49-F238E27FC236}">
                <a16:creationId xmlns:a16="http://schemas.microsoft.com/office/drawing/2014/main" id="{3F9B870A-7F8C-430E-8E23-B3F86E2F1D39}"/>
              </a:ext>
            </a:extLst>
          </p:cNvPr>
          <p:cNvSpPr>
            <a:spLocks noGrp="1"/>
          </p:cNvSpPr>
          <p:nvPr>
            <p:ph type="body" idx="1"/>
          </p:nvPr>
        </p:nvSpPr>
        <p:spPr>
          <a:xfrm>
            <a:off x="868218" y="1615736"/>
            <a:ext cx="7555346" cy="4184700"/>
          </a:xfrm>
        </p:spPr>
        <p:txBody>
          <a:bodyPr>
            <a:normAutofit fontScale="92500" lnSpcReduction="20000"/>
          </a:bodyPr>
          <a:lstStyle/>
          <a:p>
            <a:r>
              <a:rPr lang="en-US" dirty="0"/>
              <a:t>There is no one standard process for identifying and measuring competencies; therefore, programs are encouraged to review </a:t>
            </a:r>
            <a:r>
              <a:rPr lang="en-US" dirty="0">
                <a:hlinkClick r:id="rId2"/>
              </a:rPr>
              <a:t>peer examples</a:t>
            </a:r>
            <a:r>
              <a:rPr lang="en-US" dirty="0"/>
              <a:t>.</a:t>
            </a:r>
            <a:r>
              <a:rPr lang="en-US" baseline="30000" dirty="0"/>
              <a:t>1</a:t>
            </a:r>
          </a:p>
          <a:p>
            <a:r>
              <a:rPr lang="en-US" dirty="0"/>
              <a:t>Identifying and measuring student competency attainment, however, is not the same as assigning course grades.</a:t>
            </a:r>
          </a:p>
          <a:p>
            <a:pPr marL="0" indent="0">
              <a:buNone/>
            </a:pPr>
            <a:endParaRPr lang="en-US" sz="2100" dirty="0"/>
          </a:p>
          <a:p>
            <a:pPr marL="573088" lvl="1" indent="-231775">
              <a:buNone/>
            </a:pPr>
            <a:r>
              <a:rPr lang="en-US" sz="2100" dirty="0"/>
              <a:t>1. The process of identifying and measuring competencies presented in this training is based on Rivenbark and Jacobson. 2014. Three Principles of Competency-Based Learning: Mission, Mission, Mission. </a:t>
            </a:r>
            <a:r>
              <a:rPr lang="en-US" sz="2100" i="1" dirty="0"/>
              <a:t>Journal of Public Affairs Education</a:t>
            </a:r>
            <a:r>
              <a:rPr lang="en-US" sz="2100" dirty="0"/>
              <a:t>, 20 (2): 181–192.</a:t>
            </a:r>
            <a:endParaRPr lang="en-US" dirty="0"/>
          </a:p>
        </p:txBody>
      </p:sp>
      <p:sp>
        <p:nvSpPr>
          <p:cNvPr id="4" name="Slide Number Placeholder 3">
            <a:extLst>
              <a:ext uri="{FF2B5EF4-FFF2-40B4-BE49-F238E27FC236}">
                <a16:creationId xmlns:a16="http://schemas.microsoft.com/office/drawing/2014/main" id="{AC97FC62-C008-48C5-9046-7FBE4BA56B0C}"/>
              </a:ext>
            </a:extLst>
          </p:cNvPr>
          <p:cNvSpPr>
            <a:spLocks noGrp="1"/>
          </p:cNvSpPr>
          <p:nvPr>
            <p:ph type="sldNum" sz="quarter" idx="2"/>
          </p:nvPr>
        </p:nvSpPr>
        <p:spPr/>
        <p:txBody>
          <a:bodyPr/>
          <a:lstStyle/>
          <a:p>
            <a:fld id="{86CB4B4D-7CA3-9044-876B-883B54F8677D}" type="slidenum">
              <a:rPr lang="en-US" smtClean="0"/>
              <a:t>15</a:t>
            </a:fld>
            <a:endParaRPr lang="en-US" dirty="0"/>
          </a:p>
        </p:txBody>
      </p:sp>
    </p:spTree>
    <p:extLst>
      <p:ext uri="{BB962C8B-B14F-4D97-AF65-F5344CB8AC3E}">
        <p14:creationId xmlns:p14="http://schemas.microsoft.com/office/powerpoint/2010/main" val="3399393573"/>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2EDE6-6812-43F4-8495-3D3F95326C6C}"/>
              </a:ext>
            </a:extLst>
          </p:cNvPr>
          <p:cNvSpPr>
            <a:spLocks noGrp="1"/>
          </p:cNvSpPr>
          <p:nvPr>
            <p:ph type="title"/>
          </p:nvPr>
        </p:nvSpPr>
        <p:spPr/>
        <p:txBody>
          <a:bodyPr>
            <a:normAutofit fontScale="90000"/>
          </a:bodyPr>
          <a:lstStyle/>
          <a:p>
            <a:r>
              <a:rPr lang="en-US" dirty="0"/>
              <a:t>Identifying and Measuring Competencies</a:t>
            </a:r>
          </a:p>
        </p:txBody>
      </p:sp>
      <p:sp>
        <p:nvSpPr>
          <p:cNvPr id="3" name="Text Placeholder 2">
            <a:extLst>
              <a:ext uri="{FF2B5EF4-FFF2-40B4-BE49-F238E27FC236}">
                <a16:creationId xmlns:a16="http://schemas.microsoft.com/office/drawing/2014/main" id="{3F9B870A-7F8C-430E-8E23-B3F86E2F1D39}"/>
              </a:ext>
            </a:extLst>
          </p:cNvPr>
          <p:cNvSpPr>
            <a:spLocks noGrp="1"/>
          </p:cNvSpPr>
          <p:nvPr>
            <p:ph type="body" idx="1"/>
          </p:nvPr>
        </p:nvSpPr>
        <p:spPr>
          <a:xfrm>
            <a:off x="988291" y="1482571"/>
            <a:ext cx="7536874" cy="4643593"/>
          </a:xfrm>
        </p:spPr>
        <p:txBody>
          <a:bodyPr/>
          <a:lstStyle/>
          <a:p>
            <a:r>
              <a:rPr lang="en-US" dirty="0"/>
              <a:t>The program begins with its mission and public service values, understanding the context for identifying curriculum-based competencies.</a:t>
            </a:r>
          </a:p>
          <a:p>
            <a:endParaRPr lang="en-US" dirty="0"/>
          </a:p>
        </p:txBody>
      </p:sp>
      <p:graphicFrame>
        <p:nvGraphicFramePr>
          <p:cNvPr id="4" name="Table 4">
            <a:extLst>
              <a:ext uri="{FF2B5EF4-FFF2-40B4-BE49-F238E27FC236}">
                <a16:creationId xmlns:a16="http://schemas.microsoft.com/office/drawing/2014/main" id="{692EA7E5-2BC0-48C6-AC6E-C0D10C565CF9}"/>
              </a:ext>
            </a:extLst>
          </p:cNvPr>
          <p:cNvGraphicFramePr>
            <a:graphicFrameLocks noGrp="1"/>
          </p:cNvGraphicFramePr>
          <p:nvPr>
            <p:extLst>
              <p:ext uri="{D42A27DB-BD31-4B8C-83A1-F6EECF244321}">
                <p14:modId xmlns:p14="http://schemas.microsoft.com/office/powerpoint/2010/main" val="1739032801"/>
              </p:ext>
            </p:extLst>
          </p:nvPr>
        </p:nvGraphicFramePr>
        <p:xfrm>
          <a:off x="1557085" y="3774124"/>
          <a:ext cx="6096000" cy="1529080"/>
        </p:xfrm>
        <a:graphic>
          <a:graphicData uri="http://schemas.openxmlformats.org/drawingml/2006/table">
            <a:tbl>
              <a:tblPr firstRow="1" bandRow="1">
                <a:tableStyleId>{5940675A-B579-460E-94D1-54222C63F5DA}</a:tableStyleId>
              </a:tblPr>
              <a:tblGrid>
                <a:gridCol w="3048000">
                  <a:extLst>
                    <a:ext uri="{9D8B030D-6E8A-4147-A177-3AD203B41FA5}">
                      <a16:colId xmlns:a16="http://schemas.microsoft.com/office/drawing/2014/main" val="2545600448"/>
                    </a:ext>
                  </a:extLst>
                </a:gridCol>
                <a:gridCol w="3048000">
                  <a:extLst>
                    <a:ext uri="{9D8B030D-6E8A-4147-A177-3AD203B41FA5}">
                      <a16:colId xmlns:a16="http://schemas.microsoft.com/office/drawing/2014/main" val="685496403"/>
                    </a:ext>
                  </a:extLst>
                </a:gridCol>
              </a:tblGrid>
              <a:tr h="370840">
                <a:tc>
                  <a:txBody>
                    <a:bodyPr/>
                    <a:lstStyle/>
                    <a:p>
                      <a:pPr algn="ctr"/>
                      <a:r>
                        <a:rPr lang="en-US" sz="1400" b="1" dirty="0"/>
                        <a:t>Mission</a:t>
                      </a:r>
                    </a:p>
                  </a:txBody>
                  <a:tcPr>
                    <a:solidFill>
                      <a:srgbClr val="00B0F0"/>
                    </a:solidFill>
                  </a:tcPr>
                </a:tc>
                <a:tc>
                  <a:txBody>
                    <a:bodyPr/>
                    <a:lstStyle/>
                    <a:p>
                      <a:pPr algn="ctr"/>
                      <a:r>
                        <a:rPr lang="en-US" sz="1400" b="1" dirty="0"/>
                        <a:t>Public Service Values</a:t>
                      </a:r>
                    </a:p>
                  </a:txBody>
                  <a:tcPr>
                    <a:solidFill>
                      <a:srgbClr val="00B0F0"/>
                    </a:solidFill>
                  </a:tcPr>
                </a:tc>
                <a:extLst>
                  <a:ext uri="{0D108BD9-81ED-4DB2-BD59-A6C34878D82A}">
                    <a16:rowId xmlns:a16="http://schemas.microsoft.com/office/drawing/2014/main" val="1323369176"/>
                  </a:ext>
                </a:extLst>
              </a:tr>
              <a:tr h="1112520">
                <a:tc>
                  <a:txBody>
                    <a:bodyPr/>
                    <a:lstStyle/>
                    <a:p>
                      <a:pPr algn="ctr"/>
                      <a:endParaRPr lang="en-US" sz="1400" dirty="0"/>
                    </a:p>
                    <a:p>
                      <a:pPr algn="ctr"/>
                      <a:r>
                        <a:rPr lang="en-US" sz="1400" dirty="0"/>
                        <a:t>To prepare public service leaders and create useable knowledge that improves governance</a:t>
                      </a:r>
                    </a:p>
                  </a:txBody>
                  <a:tcPr/>
                </a:tc>
                <a:tc>
                  <a:txBody>
                    <a:bodyPr/>
                    <a:lstStyle/>
                    <a:p>
                      <a:pPr algn="ctr"/>
                      <a:r>
                        <a:rPr lang="en-US" sz="1400" dirty="0"/>
                        <a:t>Accountability and Transparency</a:t>
                      </a:r>
                    </a:p>
                    <a:p>
                      <a:pPr algn="ctr"/>
                      <a:r>
                        <a:rPr lang="en-US" sz="1400" dirty="0"/>
                        <a:t>Efficiency and Effectiveness</a:t>
                      </a:r>
                    </a:p>
                    <a:p>
                      <a:pPr algn="ctr"/>
                      <a:r>
                        <a:rPr lang="en-US" sz="1400" dirty="0"/>
                        <a:t>Professionalism, Respect, and Ethical Behavior</a:t>
                      </a:r>
                    </a:p>
                    <a:p>
                      <a:pPr algn="ctr"/>
                      <a:r>
                        <a:rPr lang="en-US" sz="1400" dirty="0"/>
                        <a:t>Diversity, Equity, and Inclusion</a:t>
                      </a:r>
                    </a:p>
                  </a:txBody>
                  <a:tcPr/>
                </a:tc>
                <a:extLst>
                  <a:ext uri="{0D108BD9-81ED-4DB2-BD59-A6C34878D82A}">
                    <a16:rowId xmlns:a16="http://schemas.microsoft.com/office/drawing/2014/main" val="4005477983"/>
                  </a:ext>
                </a:extLst>
              </a:tr>
            </a:tbl>
          </a:graphicData>
        </a:graphic>
      </p:graphicFrame>
      <p:sp>
        <p:nvSpPr>
          <p:cNvPr id="5" name="Slide Number Placeholder 4">
            <a:extLst>
              <a:ext uri="{FF2B5EF4-FFF2-40B4-BE49-F238E27FC236}">
                <a16:creationId xmlns:a16="http://schemas.microsoft.com/office/drawing/2014/main" id="{DD4EAE7A-DAC2-45EA-9678-B167B9365D06}"/>
              </a:ext>
            </a:extLst>
          </p:cNvPr>
          <p:cNvSpPr>
            <a:spLocks noGrp="1"/>
          </p:cNvSpPr>
          <p:nvPr>
            <p:ph type="sldNum" sz="quarter" idx="2"/>
          </p:nvPr>
        </p:nvSpPr>
        <p:spPr/>
        <p:txBody>
          <a:bodyPr/>
          <a:lstStyle/>
          <a:p>
            <a:fld id="{86CB4B4D-7CA3-9044-876B-883B54F8677D}" type="slidenum">
              <a:rPr lang="en-US" smtClean="0"/>
              <a:t>16</a:t>
            </a:fld>
            <a:endParaRPr lang="en-US" dirty="0"/>
          </a:p>
        </p:txBody>
      </p:sp>
    </p:spTree>
    <p:extLst>
      <p:ext uri="{BB962C8B-B14F-4D97-AF65-F5344CB8AC3E}">
        <p14:creationId xmlns:p14="http://schemas.microsoft.com/office/powerpoint/2010/main" val="1395854500"/>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2EDE6-6812-43F4-8495-3D3F95326C6C}"/>
              </a:ext>
            </a:extLst>
          </p:cNvPr>
          <p:cNvSpPr>
            <a:spLocks noGrp="1"/>
          </p:cNvSpPr>
          <p:nvPr>
            <p:ph type="title"/>
          </p:nvPr>
        </p:nvSpPr>
        <p:spPr/>
        <p:txBody>
          <a:bodyPr>
            <a:normAutofit fontScale="90000"/>
          </a:bodyPr>
          <a:lstStyle/>
          <a:p>
            <a:r>
              <a:rPr lang="en-US" dirty="0"/>
              <a:t>Identifying and Measuring Competencies</a:t>
            </a:r>
          </a:p>
        </p:txBody>
      </p:sp>
      <p:sp>
        <p:nvSpPr>
          <p:cNvPr id="3" name="Text Placeholder 2">
            <a:extLst>
              <a:ext uri="{FF2B5EF4-FFF2-40B4-BE49-F238E27FC236}">
                <a16:creationId xmlns:a16="http://schemas.microsoft.com/office/drawing/2014/main" id="{3F9B870A-7F8C-430E-8E23-B3F86E2F1D39}"/>
              </a:ext>
            </a:extLst>
          </p:cNvPr>
          <p:cNvSpPr>
            <a:spLocks noGrp="1"/>
          </p:cNvSpPr>
          <p:nvPr>
            <p:ph type="body" idx="1"/>
          </p:nvPr>
        </p:nvSpPr>
        <p:spPr>
          <a:xfrm>
            <a:off x="780472" y="1417639"/>
            <a:ext cx="8229600" cy="4643593"/>
          </a:xfrm>
        </p:spPr>
        <p:txBody>
          <a:bodyPr/>
          <a:lstStyle/>
          <a:p>
            <a:r>
              <a:rPr lang="en-US" dirty="0"/>
              <a:t>The program identifies the dimensions of the competency that are relevant to its contextual setting – mission and values.</a:t>
            </a:r>
          </a:p>
          <a:p>
            <a:endParaRPr lang="en-US" dirty="0"/>
          </a:p>
        </p:txBody>
      </p:sp>
      <p:graphicFrame>
        <p:nvGraphicFramePr>
          <p:cNvPr id="4" name="Table 4">
            <a:extLst>
              <a:ext uri="{FF2B5EF4-FFF2-40B4-BE49-F238E27FC236}">
                <a16:creationId xmlns:a16="http://schemas.microsoft.com/office/drawing/2014/main" id="{692EA7E5-2BC0-48C6-AC6E-C0D10C565CF9}"/>
              </a:ext>
            </a:extLst>
          </p:cNvPr>
          <p:cNvGraphicFramePr>
            <a:graphicFrameLocks noGrp="1"/>
          </p:cNvGraphicFramePr>
          <p:nvPr>
            <p:extLst>
              <p:ext uri="{D42A27DB-BD31-4B8C-83A1-F6EECF244321}">
                <p14:modId xmlns:p14="http://schemas.microsoft.com/office/powerpoint/2010/main" val="1401338553"/>
              </p:ext>
            </p:extLst>
          </p:nvPr>
        </p:nvGraphicFramePr>
        <p:xfrm>
          <a:off x="1695631" y="3293616"/>
          <a:ext cx="6096000" cy="2425083"/>
        </p:xfrm>
        <a:graphic>
          <a:graphicData uri="http://schemas.openxmlformats.org/drawingml/2006/table">
            <a:tbl>
              <a:tblPr firstRow="1" bandRow="1">
                <a:tableStyleId>{5940675A-B579-460E-94D1-54222C63F5DA}</a:tableStyleId>
              </a:tblPr>
              <a:tblGrid>
                <a:gridCol w="3048000">
                  <a:extLst>
                    <a:ext uri="{9D8B030D-6E8A-4147-A177-3AD203B41FA5}">
                      <a16:colId xmlns:a16="http://schemas.microsoft.com/office/drawing/2014/main" val="2545600448"/>
                    </a:ext>
                  </a:extLst>
                </a:gridCol>
                <a:gridCol w="3048000">
                  <a:extLst>
                    <a:ext uri="{9D8B030D-6E8A-4147-A177-3AD203B41FA5}">
                      <a16:colId xmlns:a16="http://schemas.microsoft.com/office/drawing/2014/main" val="685496403"/>
                    </a:ext>
                  </a:extLst>
                </a:gridCol>
              </a:tblGrid>
              <a:tr h="443883">
                <a:tc>
                  <a:txBody>
                    <a:bodyPr/>
                    <a:lstStyle/>
                    <a:p>
                      <a:pPr algn="ctr"/>
                      <a:r>
                        <a:rPr lang="en-US" sz="1400" b="1" dirty="0"/>
                        <a:t>Competency</a:t>
                      </a:r>
                    </a:p>
                  </a:txBody>
                  <a:tcPr>
                    <a:solidFill>
                      <a:srgbClr val="00B0F0"/>
                    </a:solidFill>
                  </a:tcPr>
                </a:tc>
                <a:tc>
                  <a:txBody>
                    <a:bodyPr/>
                    <a:lstStyle/>
                    <a:p>
                      <a:pPr algn="ctr"/>
                      <a:r>
                        <a:rPr lang="en-US" sz="1400" b="1" dirty="0"/>
                        <a:t>Student Learning Outcome</a:t>
                      </a:r>
                    </a:p>
                  </a:txBody>
                  <a:tcPr>
                    <a:solidFill>
                      <a:srgbClr val="00B0F0"/>
                    </a:solidFill>
                  </a:tcPr>
                </a:tc>
                <a:extLst>
                  <a:ext uri="{0D108BD9-81ED-4DB2-BD59-A6C34878D82A}">
                    <a16:rowId xmlns:a16="http://schemas.microsoft.com/office/drawing/2014/main" val="1323369176"/>
                  </a:ext>
                </a:extLst>
              </a:tr>
              <a:tr h="370840">
                <a:tc rowSpan="3">
                  <a:txBody>
                    <a:bodyPr/>
                    <a:lstStyle/>
                    <a:p>
                      <a:pPr algn="ctr"/>
                      <a:endParaRPr lang="en-US" sz="1400" dirty="0"/>
                    </a:p>
                    <a:p>
                      <a:pPr algn="ctr"/>
                      <a:endParaRPr lang="en-US" sz="1400" dirty="0"/>
                    </a:p>
                    <a:p>
                      <a:pPr algn="ctr"/>
                      <a:r>
                        <a:rPr lang="en-US" sz="1400" dirty="0"/>
                        <a:t>To lead and manage in public governance</a:t>
                      </a:r>
                    </a:p>
                  </a:txBody>
                  <a:tcPr/>
                </a:tc>
                <a:tc>
                  <a:txBody>
                    <a:bodyPr/>
                    <a:lstStyle/>
                    <a:p>
                      <a:pPr algn="ctr"/>
                      <a:r>
                        <a:rPr lang="en-US" sz="1400" dirty="0"/>
                        <a:t>Critique own personal model of leadership</a:t>
                      </a:r>
                    </a:p>
                  </a:txBody>
                  <a:tcPr/>
                </a:tc>
                <a:extLst>
                  <a:ext uri="{0D108BD9-81ED-4DB2-BD59-A6C34878D82A}">
                    <a16:rowId xmlns:a16="http://schemas.microsoft.com/office/drawing/2014/main" val="4005477983"/>
                  </a:ext>
                </a:extLst>
              </a:tr>
              <a:tr h="370840">
                <a:tc vMerge="1">
                  <a:txBody>
                    <a:bodyPr/>
                    <a:lstStyle/>
                    <a:p>
                      <a:endParaRPr lang="en-US" dirty="0"/>
                    </a:p>
                  </a:txBody>
                  <a:tcPr/>
                </a:tc>
                <a:tc>
                  <a:txBody>
                    <a:bodyPr/>
                    <a:lstStyle/>
                    <a:p>
                      <a:pPr algn="ctr"/>
                      <a:r>
                        <a:rPr lang="en-US" sz="1400" dirty="0"/>
                        <a:t>Analyze organizations and their environments from multiple perspectives</a:t>
                      </a:r>
                    </a:p>
                  </a:txBody>
                  <a:tcPr/>
                </a:tc>
                <a:extLst>
                  <a:ext uri="{0D108BD9-81ED-4DB2-BD59-A6C34878D82A}">
                    <a16:rowId xmlns:a16="http://schemas.microsoft.com/office/drawing/2014/main" val="3048665952"/>
                  </a:ext>
                </a:extLst>
              </a:tr>
              <a:tr h="370840">
                <a:tc vMerge="1">
                  <a:txBody>
                    <a:bodyPr/>
                    <a:lstStyle/>
                    <a:p>
                      <a:endParaRPr lang="en-US" dirty="0"/>
                    </a:p>
                  </a:txBody>
                  <a:tcPr/>
                </a:tc>
                <a:tc>
                  <a:txBody>
                    <a:bodyPr/>
                    <a:lstStyle/>
                    <a:p>
                      <a:pPr algn="ctr"/>
                      <a:r>
                        <a:rPr lang="en-US" sz="1400" dirty="0"/>
                        <a:t>Understand how to collaborate across boundaries to build strategic relationships</a:t>
                      </a:r>
                    </a:p>
                  </a:txBody>
                  <a:tcPr/>
                </a:tc>
                <a:extLst>
                  <a:ext uri="{0D108BD9-81ED-4DB2-BD59-A6C34878D82A}">
                    <a16:rowId xmlns:a16="http://schemas.microsoft.com/office/drawing/2014/main" val="1200659387"/>
                  </a:ext>
                </a:extLst>
              </a:tr>
            </a:tbl>
          </a:graphicData>
        </a:graphic>
      </p:graphicFrame>
      <p:sp>
        <p:nvSpPr>
          <p:cNvPr id="5" name="Slide Number Placeholder 4">
            <a:extLst>
              <a:ext uri="{FF2B5EF4-FFF2-40B4-BE49-F238E27FC236}">
                <a16:creationId xmlns:a16="http://schemas.microsoft.com/office/drawing/2014/main" id="{F225458E-DD88-4383-A004-34E9338F493E}"/>
              </a:ext>
            </a:extLst>
          </p:cNvPr>
          <p:cNvSpPr>
            <a:spLocks noGrp="1"/>
          </p:cNvSpPr>
          <p:nvPr>
            <p:ph type="sldNum" sz="quarter" idx="2"/>
          </p:nvPr>
        </p:nvSpPr>
        <p:spPr/>
        <p:txBody>
          <a:bodyPr/>
          <a:lstStyle/>
          <a:p>
            <a:fld id="{86CB4B4D-7CA3-9044-876B-883B54F8677D}" type="slidenum">
              <a:rPr lang="en-US" smtClean="0"/>
              <a:t>17</a:t>
            </a:fld>
            <a:endParaRPr lang="en-US" dirty="0"/>
          </a:p>
        </p:txBody>
      </p:sp>
    </p:spTree>
    <p:extLst>
      <p:ext uri="{BB962C8B-B14F-4D97-AF65-F5344CB8AC3E}">
        <p14:creationId xmlns:p14="http://schemas.microsoft.com/office/powerpoint/2010/main" val="2165948499"/>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2EDE6-6812-43F4-8495-3D3F95326C6C}"/>
              </a:ext>
            </a:extLst>
          </p:cNvPr>
          <p:cNvSpPr>
            <a:spLocks noGrp="1"/>
          </p:cNvSpPr>
          <p:nvPr>
            <p:ph type="title"/>
          </p:nvPr>
        </p:nvSpPr>
        <p:spPr/>
        <p:txBody>
          <a:bodyPr>
            <a:normAutofit fontScale="90000"/>
          </a:bodyPr>
          <a:lstStyle/>
          <a:p>
            <a:r>
              <a:rPr lang="en-US" dirty="0"/>
              <a:t>Identifying and Measuring Competencies</a:t>
            </a:r>
          </a:p>
        </p:txBody>
      </p:sp>
      <p:sp>
        <p:nvSpPr>
          <p:cNvPr id="3" name="Text Placeholder 2">
            <a:extLst>
              <a:ext uri="{FF2B5EF4-FFF2-40B4-BE49-F238E27FC236}">
                <a16:creationId xmlns:a16="http://schemas.microsoft.com/office/drawing/2014/main" id="{3F9B870A-7F8C-430E-8E23-B3F86E2F1D39}"/>
              </a:ext>
            </a:extLst>
          </p:cNvPr>
          <p:cNvSpPr>
            <a:spLocks noGrp="1"/>
          </p:cNvSpPr>
          <p:nvPr>
            <p:ph type="body" idx="1"/>
          </p:nvPr>
        </p:nvSpPr>
        <p:spPr>
          <a:xfrm>
            <a:off x="949910" y="1482571"/>
            <a:ext cx="7556781" cy="4643593"/>
          </a:xfrm>
        </p:spPr>
        <p:txBody>
          <a:bodyPr/>
          <a:lstStyle/>
          <a:p>
            <a:r>
              <a:rPr lang="en-US" dirty="0"/>
              <a:t>The program identifies where student learning outcome is measured, what is used to measure it, and how it is assessed. </a:t>
            </a:r>
          </a:p>
          <a:p>
            <a:endParaRPr lang="en-US" dirty="0"/>
          </a:p>
        </p:txBody>
      </p:sp>
      <p:graphicFrame>
        <p:nvGraphicFramePr>
          <p:cNvPr id="4" name="Table 4">
            <a:extLst>
              <a:ext uri="{FF2B5EF4-FFF2-40B4-BE49-F238E27FC236}">
                <a16:creationId xmlns:a16="http://schemas.microsoft.com/office/drawing/2014/main" id="{692EA7E5-2BC0-48C6-AC6E-C0D10C565CF9}"/>
              </a:ext>
            </a:extLst>
          </p:cNvPr>
          <p:cNvGraphicFramePr>
            <a:graphicFrameLocks noGrp="1"/>
          </p:cNvGraphicFramePr>
          <p:nvPr>
            <p:extLst>
              <p:ext uri="{D42A27DB-BD31-4B8C-83A1-F6EECF244321}">
                <p14:modId xmlns:p14="http://schemas.microsoft.com/office/powerpoint/2010/main" val="3465699289"/>
              </p:ext>
            </p:extLst>
          </p:nvPr>
        </p:nvGraphicFramePr>
        <p:xfrm>
          <a:off x="1053484" y="3249228"/>
          <a:ext cx="7140605" cy="2641698"/>
        </p:xfrm>
        <a:graphic>
          <a:graphicData uri="http://schemas.openxmlformats.org/drawingml/2006/table">
            <a:tbl>
              <a:tblPr firstRow="1" bandRow="1">
                <a:tableStyleId>{5940675A-B579-460E-94D1-54222C63F5DA}</a:tableStyleId>
              </a:tblPr>
              <a:tblGrid>
                <a:gridCol w="1139300">
                  <a:extLst>
                    <a:ext uri="{9D8B030D-6E8A-4147-A177-3AD203B41FA5}">
                      <a16:colId xmlns:a16="http://schemas.microsoft.com/office/drawing/2014/main" val="2545600448"/>
                    </a:ext>
                  </a:extLst>
                </a:gridCol>
                <a:gridCol w="2707690">
                  <a:extLst>
                    <a:ext uri="{9D8B030D-6E8A-4147-A177-3AD203B41FA5}">
                      <a16:colId xmlns:a16="http://schemas.microsoft.com/office/drawing/2014/main" val="685496403"/>
                    </a:ext>
                  </a:extLst>
                </a:gridCol>
                <a:gridCol w="1322773">
                  <a:extLst>
                    <a:ext uri="{9D8B030D-6E8A-4147-A177-3AD203B41FA5}">
                      <a16:colId xmlns:a16="http://schemas.microsoft.com/office/drawing/2014/main" val="3895417490"/>
                    </a:ext>
                  </a:extLst>
                </a:gridCol>
                <a:gridCol w="941033">
                  <a:extLst>
                    <a:ext uri="{9D8B030D-6E8A-4147-A177-3AD203B41FA5}">
                      <a16:colId xmlns:a16="http://schemas.microsoft.com/office/drawing/2014/main" val="932880720"/>
                    </a:ext>
                  </a:extLst>
                </a:gridCol>
                <a:gridCol w="1029809">
                  <a:extLst>
                    <a:ext uri="{9D8B030D-6E8A-4147-A177-3AD203B41FA5}">
                      <a16:colId xmlns:a16="http://schemas.microsoft.com/office/drawing/2014/main" val="3655566229"/>
                    </a:ext>
                  </a:extLst>
                </a:gridCol>
              </a:tblGrid>
              <a:tr h="440184">
                <a:tc>
                  <a:txBody>
                    <a:bodyPr/>
                    <a:lstStyle/>
                    <a:p>
                      <a:pPr algn="ctr"/>
                      <a:endParaRPr lang="en-US" sz="1400" b="1" dirty="0"/>
                    </a:p>
                    <a:p>
                      <a:pPr algn="ctr"/>
                      <a:r>
                        <a:rPr lang="en-US" sz="1400" b="1" dirty="0"/>
                        <a:t>Competency</a:t>
                      </a:r>
                    </a:p>
                  </a:txBody>
                  <a:tcPr>
                    <a:solidFill>
                      <a:srgbClr val="00B0F0"/>
                    </a:solidFill>
                  </a:tcPr>
                </a:tc>
                <a:tc>
                  <a:txBody>
                    <a:bodyPr/>
                    <a:lstStyle/>
                    <a:p>
                      <a:pPr algn="ctr"/>
                      <a:endParaRPr lang="en-US" sz="1400" b="1" dirty="0"/>
                    </a:p>
                    <a:p>
                      <a:pPr algn="ctr"/>
                      <a:r>
                        <a:rPr lang="en-US" sz="1400" b="1" dirty="0"/>
                        <a:t>Student Learning Outcome</a:t>
                      </a:r>
                    </a:p>
                  </a:txBody>
                  <a:tcPr>
                    <a:solidFill>
                      <a:srgbClr val="00B0F0"/>
                    </a:solidFill>
                  </a:tcPr>
                </a:tc>
                <a:tc>
                  <a:txBody>
                    <a:bodyPr/>
                    <a:lstStyle/>
                    <a:p>
                      <a:pPr algn="ctr"/>
                      <a:r>
                        <a:rPr lang="en-US" sz="1400" b="1" dirty="0"/>
                        <a:t>Where measured</a:t>
                      </a:r>
                    </a:p>
                  </a:txBody>
                  <a:tcPr>
                    <a:solidFill>
                      <a:srgbClr val="00B0F0"/>
                    </a:solidFill>
                  </a:tcPr>
                </a:tc>
                <a:tc>
                  <a:txBody>
                    <a:bodyPr/>
                    <a:lstStyle/>
                    <a:p>
                      <a:pPr algn="ctr"/>
                      <a:r>
                        <a:rPr lang="en-US" sz="1400" b="1" dirty="0"/>
                        <a:t>What is used</a:t>
                      </a:r>
                    </a:p>
                  </a:txBody>
                  <a:tcPr>
                    <a:solidFill>
                      <a:srgbClr val="00B0F0"/>
                    </a:solidFill>
                  </a:tcPr>
                </a:tc>
                <a:tc>
                  <a:txBody>
                    <a:bodyPr/>
                    <a:lstStyle/>
                    <a:p>
                      <a:pPr algn="ctr"/>
                      <a:r>
                        <a:rPr lang="en-US" sz="1400" b="1" dirty="0"/>
                        <a:t>How assessed</a:t>
                      </a:r>
                    </a:p>
                  </a:txBody>
                  <a:tcPr>
                    <a:solidFill>
                      <a:srgbClr val="00B0F0"/>
                    </a:solidFill>
                  </a:tcPr>
                </a:tc>
                <a:extLst>
                  <a:ext uri="{0D108BD9-81ED-4DB2-BD59-A6C34878D82A}">
                    <a16:rowId xmlns:a16="http://schemas.microsoft.com/office/drawing/2014/main" val="1323369176"/>
                  </a:ext>
                </a:extLst>
              </a:tr>
              <a:tr h="440184">
                <a:tc rowSpan="3">
                  <a:txBody>
                    <a:bodyPr/>
                    <a:lstStyle/>
                    <a:p>
                      <a:pPr algn="ctr"/>
                      <a:endParaRPr lang="en-US" sz="1400" dirty="0"/>
                    </a:p>
                    <a:p>
                      <a:pPr algn="ctr"/>
                      <a:endParaRPr lang="en-US" sz="1400" dirty="0"/>
                    </a:p>
                    <a:p>
                      <a:pPr algn="ctr"/>
                      <a:r>
                        <a:rPr lang="en-US" sz="1400" dirty="0"/>
                        <a:t>To lead and manage in public governance</a:t>
                      </a:r>
                    </a:p>
                  </a:txBody>
                  <a:tcPr/>
                </a:tc>
                <a:tc>
                  <a:txBody>
                    <a:bodyPr/>
                    <a:lstStyle/>
                    <a:p>
                      <a:pPr algn="ctr"/>
                      <a:r>
                        <a:rPr lang="en-US" sz="1400" dirty="0"/>
                        <a:t>Critique own personal model of leadership</a:t>
                      </a:r>
                    </a:p>
                  </a:txBody>
                  <a:tcPr/>
                </a:tc>
                <a:tc>
                  <a:txBody>
                    <a:bodyPr/>
                    <a:lstStyle/>
                    <a:p>
                      <a:pPr algn="ctr"/>
                      <a:r>
                        <a:rPr lang="en-US" sz="1400" dirty="0"/>
                        <a:t>Leadership course</a:t>
                      </a:r>
                    </a:p>
                  </a:txBody>
                  <a:tcPr/>
                </a:tc>
                <a:tc>
                  <a:txBody>
                    <a:bodyPr/>
                    <a:lstStyle/>
                    <a:p>
                      <a:pPr algn="ctr"/>
                      <a:r>
                        <a:rPr lang="en-US" sz="1400" dirty="0"/>
                        <a:t>Reflective paper</a:t>
                      </a:r>
                    </a:p>
                  </a:txBody>
                  <a:tcPr/>
                </a:tc>
                <a:tc>
                  <a:txBody>
                    <a:bodyPr/>
                    <a:lstStyle/>
                    <a:p>
                      <a:pPr algn="ctr"/>
                      <a:r>
                        <a:rPr lang="en-US" sz="1400" dirty="0"/>
                        <a:t>Grading Rubric</a:t>
                      </a:r>
                    </a:p>
                  </a:txBody>
                  <a:tcPr/>
                </a:tc>
                <a:extLst>
                  <a:ext uri="{0D108BD9-81ED-4DB2-BD59-A6C34878D82A}">
                    <a16:rowId xmlns:a16="http://schemas.microsoft.com/office/drawing/2014/main" val="4005477983"/>
                  </a:ext>
                </a:extLst>
              </a:tr>
              <a:tr h="802689">
                <a:tc vMerge="1">
                  <a:txBody>
                    <a:bodyPr/>
                    <a:lstStyle/>
                    <a:p>
                      <a:endParaRPr lang="en-US" dirty="0"/>
                    </a:p>
                  </a:txBody>
                  <a:tcPr/>
                </a:tc>
                <a:tc>
                  <a:txBody>
                    <a:bodyPr/>
                    <a:lstStyle/>
                    <a:p>
                      <a:pPr algn="ctr"/>
                      <a:r>
                        <a:rPr lang="en-US" sz="1400" dirty="0"/>
                        <a:t>Analyze organizations and their environments from multiple perspectives</a:t>
                      </a:r>
                    </a:p>
                  </a:txBody>
                  <a:tcPr/>
                </a:tc>
                <a:tc>
                  <a:txBody>
                    <a:bodyPr/>
                    <a:lstStyle/>
                    <a:p>
                      <a:pPr algn="ctr"/>
                      <a:endParaRPr lang="en-US" sz="1400" dirty="0"/>
                    </a:p>
                    <a:p>
                      <a:pPr algn="ctr"/>
                      <a:r>
                        <a:rPr lang="en-US" sz="1400" dirty="0"/>
                        <a:t>Organizational Theory Course</a:t>
                      </a:r>
                    </a:p>
                  </a:txBody>
                  <a:tcPr/>
                </a:tc>
                <a:tc>
                  <a:txBody>
                    <a:bodyPr/>
                    <a:lstStyle/>
                    <a:p>
                      <a:pPr algn="ctr"/>
                      <a:endParaRPr lang="en-US" sz="1400" dirty="0"/>
                    </a:p>
                    <a:p>
                      <a:pPr algn="ctr"/>
                      <a:r>
                        <a:rPr lang="en-US" sz="1400" dirty="0"/>
                        <a:t>Research paper</a:t>
                      </a:r>
                    </a:p>
                  </a:txBody>
                  <a:tcPr/>
                </a:tc>
                <a:tc>
                  <a:txBody>
                    <a:bodyPr/>
                    <a:lstStyle/>
                    <a:p>
                      <a:pPr algn="ctr"/>
                      <a:endParaRPr lang="en-US" sz="1400" dirty="0"/>
                    </a:p>
                    <a:p>
                      <a:pPr algn="ctr"/>
                      <a:r>
                        <a:rPr lang="en-US" sz="1400" dirty="0"/>
                        <a:t>Grading rubric</a:t>
                      </a:r>
                    </a:p>
                  </a:txBody>
                  <a:tcPr/>
                </a:tc>
                <a:extLst>
                  <a:ext uri="{0D108BD9-81ED-4DB2-BD59-A6C34878D82A}">
                    <a16:rowId xmlns:a16="http://schemas.microsoft.com/office/drawing/2014/main" val="3048665952"/>
                  </a:ext>
                </a:extLst>
              </a:tr>
              <a:tr h="802689">
                <a:tc vMerge="1">
                  <a:txBody>
                    <a:bodyPr/>
                    <a:lstStyle/>
                    <a:p>
                      <a:endParaRPr lang="en-US" dirty="0"/>
                    </a:p>
                  </a:txBody>
                  <a:tcPr/>
                </a:tc>
                <a:tc>
                  <a:txBody>
                    <a:bodyPr/>
                    <a:lstStyle/>
                    <a:p>
                      <a:pPr algn="ctr"/>
                      <a:r>
                        <a:rPr lang="en-US" sz="1400" dirty="0"/>
                        <a:t>Understand how to collaborate across boundaries to build strategic relationships</a:t>
                      </a:r>
                    </a:p>
                  </a:txBody>
                  <a:tcPr/>
                </a:tc>
                <a:tc>
                  <a:txBody>
                    <a:bodyPr/>
                    <a:lstStyle/>
                    <a:p>
                      <a:pPr algn="ctr"/>
                      <a:endParaRPr lang="en-US" sz="1400" dirty="0"/>
                    </a:p>
                    <a:p>
                      <a:pPr algn="ctr"/>
                      <a:r>
                        <a:rPr lang="en-US" sz="1400" dirty="0"/>
                        <a:t>Introduction Course</a:t>
                      </a:r>
                    </a:p>
                  </a:txBody>
                  <a:tcPr/>
                </a:tc>
                <a:tc>
                  <a:txBody>
                    <a:bodyPr/>
                    <a:lstStyle/>
                    <a:p>
                      <a:pPr algn="ctr"/>
                      <a:endParaRPr lang="en-US" sz="1400" dirty="0"/>
                    </a:p>
                    <a:p>
                      <a:pPr algn="ctr"/>
                      <a:r>
                        <a:rPr lang="en-US" sz="1400" dirty="0"/>
                        <a:t>Case</a:t>
                      </a:r>
                    </a:p>
                  </a:txBody>
                  <a:tcPr/>
                </a:tc>
                <a:tc>
                  <a:txBody>
                    <a:bodyPr/>
                    <a:lstStyle/>
                    <a:p>
                      <a:pPr algn="ctr"/>
                      <a:endParaRPr lang="en-US" sz="1400" dirty="0"/>
                    </a:p>
                    <a:p>
                      <a:pPr algn="ctr"/>
                      <a:r>
                        <a:rPr lang="en-US" sz="1400" dirty="0"/>
                        <a:t>Grading rubric</a:t>
                      </a:r>
                    </a:p>
                  </a:txBody>
                  <a:tcPr/>
                </a:tc>
                <a:extLst>
                  <a:ext uri="{0D108BD9-81ED-4DB2-BD59-A6C34878D82A}">
                    <a16:rowId xmlns:a16="http://schemas.microsoft.com/office/drawing/2014/main" val="1200659387"/>
                  </a:ext>
                </a:extLst>
              </a:tr>
            </a:tbl>
          </a:graphicData>
        </a:graphic>
      </p:graphicFrame>
      <p:sp>
        <p:nvSpPr>
          <p:cNvPr id="5" name="Slide Number Placeholder 4">
            <a:extLst>
              <a:ext uri="{FF2B5EF4-FFF2-40B4-BE49-F238E27FC236}">
                <a16:creationId xmlns:a16="http://schemas.microsoft.com/office/drawing/2014/main" id="{130D68A9-66D2-48E8-9464-3EEC9764CB40}"/>
              </a:ext>
            </a:extLst>
          </p:cNvPr>
          <p:cNvSpPr>
            <a:spLocks noGrp="1"/>
          </p:cNvSpPr>
          <p:nvPr>
            <p:ph type="sldNum" sz="quarter" idx="2"/>
          </p:nvPr>
        </p:nvSpPr>
        <p:spPr/>
        <p:txBody>
          <a:bodyPr/>
          <a:lstStyle/>
          <a:p>
            <a:fld id="{86CB4B4D-7CA3-9044-876B-883B54F8677D}" type="slidenum">
              <a:rPr lang="en-US" smtClean="0"/>
              <a:t>18</a:t>
            </a:fld>
            <a:endParaRPr lang="en-US" dirty="0"/>
          </a:p>
        </p:txBody>
      </p:sp>
    </p:spTree>
    <p:extLst>
      <p:ext uri="{BB962C8B-B14F-4D97-AF65-F5344CB8AC3E}">
        <p14:creationId xmlns:p14="http://schemas.microsoft.com/office/powerpoint/2010/main" val="2301403572"/>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2EDE6-6812-43F4-8495-3D3F95326C6C}"/>
              </a:ext>
            </a:extLst>
          </p:cNvPr>
          <p:cNvSpPr>
            <a:spLocks noGrp="1"/>
          </p:cNvSpPr>
          <p:nvPr>
            <p:ph type="title"/>
          </p:nvPr>
        </p:nvSpPr>
        <p:spPr/>
        <p:txBody>
          <a:bodyPr>
            <a:normAutofit fontScale="90000"/>
          </a:bodyPr>
          <a:lstStyle/>
          <a:p>
            <a:r>
              <a:rPr lang="en-US" dirty="0"/>
              <a:t>Identifying and Measuring Competencies</a:t>
            </a:r>
          </a:p>
        </p:txBody>
      </p:sp>
      <p:sp>
        <p:nvSpPr>
          <p:cNvPr id="3" name="Text Placeholder 2">
            <a:extLst>
              <a:ext uri="{FF2B5EF4-FFF2-40B4-BE49-F238E27FC236}">
                <a16:creationId xmlns:a16="http://schemas.microsoft.com/office/drawing/2014/main" id="{3F9B870A-7F8C-430E-8E23-B3F86E2F1D39}"/>
              </a:ext>
            </a:extLst>
          </p:cNvPr>
          <p:cNvSpPr>
            <a:spLocks noGrp="1"/>
          </p:cNvSpPr>
          <p:nvPr>
            <p:ph type="body" idx="1"/>
          </p:nvPr>
        </p:nvSpPr>
        <p:spPr>
          <a:xfrm>
            <a:off x="988290" y="1417639"/>
            <a:ext cx="7698509" cy="4708525"/>
          </a:xfrm>
        </p:spPr>
        <p:txBody>
          <a:bodyPr/>
          <a:lstStyle/>
          <a:p>
            <a:r>
              <a:rPr lang="en-US" dirty="0"/>
              <a:t>The program creates an instrument for assessing student attainment for each competency.  </a:t>
            </a:r>
          </a:p>
          <a:p>
            <a:endParaRPr lang="en-US" dirty="0"/>
          </a:p>
        </p:txBody>
      </p:sp>
      <p:graphicFrame>
        <p:nvGraphicFramePr>
          <p:cNvPr id="5" name="Table 5">
            <a:extLst>
              <a:ext uri="{FF2B5EF4-FFF2-40B4-BE49-F238E27FC236}">
                <a16:creationId xmlns:a16="http://schemas.microsoft.com/office/drawing/2014/main" id="{E8E006B8-D9FD-4CC7-8E62-080C95BC144B}"/>
              </a:ext>
            </a:extLst>
          </p:cNvPr>
          <p:cNvGraphicFramePr>
            <a:graphicFrameLocks noGrp="1"/>
          </p:cNvGraphicFramePr>
          <p:nvPr>
            <p:extLst>
              <p:ext uri="{D42A27DB-BD31-4B8C-83A1-F6EECF244321}">
                <p14:modId xmlns:p14="http://schemas.microsoft.com/office/powerpoint/2010/main" val="2772552790"/>
              </p:ext>
            </p:extLst>
          </p:nvPr>
        </p:nvGraphicFramePr>
        <p:xfrm>
          <a:off x="1313896" y="3098484"/>
          <a:ext cx="6995603" cy="3027680"/>
        </p:xfrm>
        <a:graphic>
          <a:graphicData uri="http://schemas.openxmlformats.org/drawingml/2006/table">
            <a:tbl>
              <a:tblPr firstRow="1" bandRow="1">
                <a:tableStyleId>{5940675A-B579-460E-94D1-54222C63F5DA}</a:tableStyleId>
              </a:tblPr>
              <a:tblGrid>
                <a:gridCol w="1091953">
                  <a:extLst>
                    <a:ext uri="{9D8B030D-6E8A-4147-A177-3AD203B41FA5}">
                      <a16:colId xmlns:a16="http://schemas.microsoft.com/office/drawing/2014/main" val="1069043954"/>
                    </a:ext>
                  </a:extLst>
                </a:gridCol>
                <a:gridCol w="941033">
                  <a:extLst>
                    <a:ext uri="{9D8B030D-6E8A-4147-A177-3AD203B41FA5}">
                      <a16:colId xmlns:a16="http://schemas.microsoft.com/office/drawing/2014/main" val="2840323437"/>
                    </a:ext>
                  </a:extLst>
                </a:gridCol>
                <a:gridCol w="1047565">
                  <a:extLst>
                    <a:ext uri="{9D8B030D-6E8A-4147-A177-3AD203B41FA5}">
                      <a16:colId xmlns:a16="http://schemas.microsoft.com/office/drawing/2014/main" val="3411130030"/>
                    </a:ext>
                  </a:extLst>
                </a:gridCol>
                <a:gridCol w="1349406">
                  <a:extLst>
                    <a:ext uri="{9D8B030D-6E8A-4147-A177-3AD203B41FA5}">
                      <a16:colId xmlns:a16="http://schemas.microsoft.com/office/drawing/2014/main" val="3301872485"/>
                    </a:ext>
                  </a:extLst>
                </a:gridCol>
                <a:gridCol w="1287262">
                  <a:extLst>
                    <a:ext uri="{9D8B030D-6E8A-4147-A177-3AD203B41FA5}">
                      <a16:colId xmlns:a16="http://schemas.microsoft.com/office/drawing/2014/main" val="4073746438"/>
                    </a:ext>
                  </a:extLst>
                </a:gridCol>
                <a:gridCol w="1278384">
                  <a:extLst>
                    <a:ext uri="{9D8B030D-6E8A-4147-A177-3AD203B41FA5}">
                      <a16:colId xmlns:a16="http://schemas.microsoft.com/office/drawing/2014/main" val="2511406174"/>
                    </a:ext>
                  </a:extLst>
                </a:gridCol>
              </a:tblGrid>
              <a:tr h="370840">
                <a:tc gridSpan="6">
                  <a:txBody>
                    <a:bodyPr/>
                    <a:lstStyle/>
                    <a:p>
                      <a:pPr algn="ctr"/>
                      <a:r>
                        <a:rPr lang="en-US" sz="1200" b="1" dirty="0"/>
                        <a:t>Grading Rubric</a:t>
                      </a:r>
                    </a:p>
                  </a:txBody>
                  <a:tcPr>
                    <a:solidFill>
                      <a:srgbClr val="00B0F0"/>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3486932705"/>
                  </a:ext>
                </a:extLst>
              </a:tr>
              <a:tr h="370840">
                <a:tc>
                  <a:txBody>
                    <a:bodyPr/>
                    <a:lstStyle/>
                    <a:p>
                      <a:pPr algn="ctr"/>
                      <a:r>
                        <a:rPr lang="en-US" sz="900" dirty="0"/>
                        <a:t>Student Learning Outcome</a:t>
                      </a:r>
                    </a:p>
                  </a:txBody>
                  <a:tcPr>
                    <a:solidFill>
                      <a:srgbClr val="00B0F0"/>
                    </a:solidFill>
                  </a:tcPr>
                </a:tc>
                <a:tc>
                  <a:txBody>
                    <a:bodyPr/>
                    <a:lstStyle/>
                    <a:p>
                      <a:pPr algn="ctr"/>
                      <a:r>
                        <a:rPr lang="en-US" sz="900" dirty="0"/>
                        <a:t>Beginning (1)</a:t>
                      </a:r>
                    </a:p>
                  </a:txBody>
                  <a:tcPr>
                    <a:solidFill>
                      <a:srgbClr val="00B0F0"/>
                    </a:solidFill>
                  </a:tcPr>
                </a:tc>
                <a:tc>
                  <a:txBody>
                    <a:bodyPr/>
                    <a:lstStyle/>
                    <a:p>
                      <a:pPr algn="ctr"/>
                      <a:r>
                        <a:rPr lang="en-US" sz="900" dirty="0"/>
                        <a:t>Developing (2)</a:t>
                      </a:r>
                    </a:p>
                  </a:txBody>
                  <a:tcPr>
                    <a:solidFill>
                      <a:srgbClr val="00B0F0"/>
                    </a:solidFill>
                  </a:tcPr>
                </a:tc>
                <a:tc>
                  <a:txBody>
                    <a:bodyPr/>
                    <a:lstStyle/>
                    <a:p>
                      <a:pPr algn="ctr"/>
                      <a:r>
                        <a:rPr lang="en-US" sz="900" dirty="0"/>
                        <a:t>Intermediate (3)</a:t>
                      </a:r>
                    </a:p>
                  </a:txBody>
                  <a:tcPr>
                    <a:solidFill>
                      <a:srgbClr val="00B0F0"/>
                    </a:solidFill>
                  </a:tcPr>
                </a:tc>
                <a:tc>
                  <a:txBody>
                    <a:bodyPr/>
                    <a:lstStyle/>
                    <a:p>
                      <a:pPr algn="ctr"/>
                      <a:r>
                        <a:rPr lang="en-US" sz="900" dirty="0"/>
                        <a:t>Proficient (4)</a:t>
                      </a:r>
                    </a:p>
                  </a:txBody>
                  <a:tcPr>
                    <a:solidFill>
                      <a:srgbClr val="00B0F0"/>
                    </a:solidFill>
                  </a:tcPr>
                </a:tc>
                <a:tc>
                  <a:txBody>
                    <a:bodyPr/>
                    <a:lstStyle/>
                    <a:p>
                      <a:pPr algn="ctr"/>
                      <a:r>
                        <a:rPr lang="en-US" sz="900" dirty="0"/>
                        <a:t>Distinguished (5)</a:t>
                      </a:r>
                    </a:p>
                  </a:txBody>
                  <a:tcPr>
                    <a:solidFill>
                      <a:srgbClr val="00B0F0"/>
                    </a:solidFill>
                  </a:tcPr>
                </a:tc>
                <a:extLst>
                  <a:ext uri="{0D108BD9-81ED-4DB2-BD59-A6C34878D82A}">
                    <a16:rowId xmlns:a16="http://schemas.microsoft.com/office/drawing/2014/main" val="40116573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Analyze organizations and their environments from multiple perspectives</a:t>
                      </a:r>
                    </a:p>
                    <a:p>
                      <a:pPr algn="l"/>
                      <a:endParaRPr lang="en-US" sz="900" dirty="0"/>
                    </a:p>
                  </a:txBody>
                  <a:tcPr/>
                </a:tc>
                <a:tc>
                  <a:txBody>
                    <a:bodyPr/>
                    <a:lstStyle/>
                    <a:p>
                      <a:pPr algn="l"/>
                      <a:r>
                        <a:rPr lang="en-US" sz="900" dirty="0"/>
                        <a:t>Is aware of the internal and external forces at play in organizational decision making.</a:t>
                      </a:r>
                    </a:p>
                  </a:txBody>
                  <a:tcPr/>
                </a:tc>
                <a:tc>
                  <a:txBody>
                    <a:bodyPr/>
                    <a:lstStyle/>
                    <a:p>
                      <a:pPr algn="l"/>
                      <a:r>
                        <a:rPr lang="en-US" sz="900" dirty="0"/>
                        <a:t>Recognizes basic and obvious internal and environmental factors that influence decision making and courses of action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Recognizes basic and obvious internal and environmental factors that influence decision making and courses of action. Can identify and describe in detail the internal and environmental factors impacting organizations.</a:t>
                      </a:r>
                    </a:p>
                    <a:p>
                      <a:pPr algn="l"/>
                      <a:endParaRPr lang="en-US" sz="900" dirty="0"/>
                    </a:p>
                  </a:txBody>
                  <a:tcPr/>
                </a:tc>
                <a:tc>
                  <a:txBody>
                    <a:bodyPr/>
                    <a:lstStyle/>
                    <a:p>
                      <a:pPr algn="l"/>
                      <a:r>
                        <a:rPr lang="en-US" sz="900" dirty="0"/>
                        <a:t>Recognizes complex internal and environmental factors that influence decision making and courses of action in a multi-faceted, grey context. Applies different frames (i.e., structural, cultural, procedural, motivational) to organizational diagnostics.</a:t>
                      </a:r>
                    </a:p>
                  </a:txBody>
                  <a:tcPr/>
                </a:tc>
                <a:tc>
                  <a:txBody>
                    <a:bodyPr/>
                    <a:lstStyle/>
                    <a:p>
                      <a:pPr algn="l"/>
                      <a:r>
                        <a:rPr lang="en-US" sz="900" dirty="0"/>
                        <a:t>Recognizes complex internal and environmental factors that influence decision making and courses of action in a multi-faceted, grey context and identify cross-relationships  among those factors. Uses multi-frame organizational diagnostics to help the organization decide on and implement a course of action  </a:t>
                      </a:r>
                    </a:p>
                  </a:txBody>
                  <a:tcPr/>
                </a:tc>
                <a:extLst>
                  <a:ext uri="{0D108BD9-81ED-4DB2-BD59-A6C34878D82A}">
                    <a16:rowId xmlns:a16="http://schemas.microsoft.com/office/drawing/2014/main" val="1152824499"/>
                  </a:ext>
                </a:extLst>
              </a:tr>
            </a:tbl>
          </a:graphicData>
        </a:graphic>
      </p:graphicFrame>
      <p:sp>
        <p:nvSpPr>
          <p:cNvPr id="4" name="Slide Number Placeholder 3">
            <a:extLst>
              <a:ext uri="{FF2B5EF4-FFF2-40B4-BE49-F238E27FC236}">
                <a16:creationId xmlns:a16="http://schemas.microsoft.com/office/drawing/2014/main" id="{1DEF4206-11D1-45B4-9573-C7AE3C8FA062}"/>
              </a:ext>
            </a:extLst>
          </p:cNvPr>
          <p:cNvSpPr>
            <a:spLocks noGrp="1"/>
          </p:cNvSpPr>
          <p:nvPr>
            <p:ph type="sldNum" sz="quarter" idx="2"/>
          </p:nvPr>
        </p:nvSpPr>
        <p:spPr/>
        <p:txBody>
          <a:bodyPr/>
          <a:lstStyle/>
          <a:p>
            <a:fld id="{86CB4B4D-7CA3-9044-876B-883B54F8677D}" type="slidenum">
              <a:rPr lang="en-US" smtClean="0"/>
              <a:t>19</a:t>
            </a:fld>
            <a:endParaRPr lang="en-US" dirty="0"/>
          </a:p>
        </p:txBody>
      </p:sp>
    </p:spTree>
    <p:extLst>
      <p:ext uri="{BB962C8B-B14F-4D97-AF65-F5344CB8AC3E}">
        <p14:creationId xmlns:p14="http://schemas.microsoft.com/office/powerpoint/2010/main" val="1612134711"/>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2EDE6-6812-43F4-8495-3D3F95326C6C}"/>
              </a:ext>
            </a:extLst>
          </p:cNvPr>
          <p:cNvSpPr>
            <a:spLocks noGrp="1"/>
          </p:cNvSpPr>
          <p:nvPr>
            <p:ph type="title"/>
          </p:nvPr>
        </p:nvSpPr>
        <p:spPr/>
        <p:txBody>
          <a:bodyPr/>
          <a:lstStyle/>
          <a:p>
            <a:r>
              <a:rPr lang="en-US" dirty="0"/>
              <a:t>Training Objectives</a:t>
            </a:r>
          </a:p>
        </p:txBody>
      </p:sp>
      <p:sp>
        <p:nvSpPr>
          <p:cNvPr id="3" name="Text Placeholder 2">
            <a:extLst>
              <a:ext uri="{FF2B5EF4-FFF2-40B4-BE49-F238E27FC236}">
                <a16:creationId xmlns:a16="http://schemas.microsoft.com/office/drawing/2014/main" id="{3F9B870A-7F8C-430E-8E23-B3F86E2F1D39}"/>
              </a:ext>
            </a:extLst>
          </p:cNvPr>
          <p:cNvSpPr>
            <a:spLocks noGrp="1"/>
          </p:cNvSpPr>
          <p:nvPr>
            <p:ph type="body" idx="1"/>
          </p:nvPr>
        </p:nvSpPr>
        <p:spPr>
          <a:xfrm>
            <a:off x="745724" y="1600200"/>
            <a:ext cx="7941076" cy="4525963"/>
          </a:xfrm>
        </p:spPr>
        <p:txBody>
          <a:bodyPr/>
          <a:lstStyle/>
          <a:p>
            <a:r>
              <a:rPr lang="en-US" dirty="0"/>
              <a:t>To write a successful self-study report.</a:t>
            </a:r>
          </a:p>
          <a:p>
            <a:r>
              <a:rPr lang="en-US" dirty="0"/>
              <a:t>To present an approach to measure curriculum-based competencies.</a:t>
            </a:r>
          </a:p>
          <a:p>
            <a:r>
              <a:rPr lang="en-US" dirty="0"/>
              <a:t>To discuss the transparency requirements of resource adequacy and communications.</a:t>
            </a:r>
          </a:p>
          <a:p>
            <a:r>
              <a:rPr lang="en-US" dirty="0"/>
              <a:t>To participate in an exercise on measuring one of the five universal competencies.</a:t>
            </a:r>
          </a:p>
        </p:txBody>
      </p:sp>
      <p:sp>
        <p:nvSpPr>
          <p:cNvPr id="4" name="Slide Number Placeholder 3">
            <a:extLst>
              <a:ext uri="{FF2B5EF4-FFF2-40B4-BE49-F238E27FC236}">
                <a16:creationId xmlns:a16="http://schemas.microsoft.com/office/drawing/2014/main" id="{53E56CFA-0F55-4333-A26F-6879C3DB9181}"/>
              </a:ext>
            </a:extLst>
          </p:cNvPr>
          <p:cNvSpPr>
            <a:spLocks noGrp="1"/>
          </p:cNvSpPr>
          <p:nvPr>
            <p:ph type="sldNum" sz="quarter" idx="2"/>
          </p:nvPr>
        </p:nvSpPr>
        <p:spPr/>
        <p:txBody>
          <a:bodyPr/>
          <a:lstStyle/>
          <a:p>
            <a:fld id="{86CB4B4D-7CA3-9044-876B-883B54F8677D}" type="slidenum">
              <a:rPr lang="en-US" smtClean="0"/>
              <a:t>2</a:t>
            </a:fld>
            <a:endParaRPr lang="en-US" dirty="0"/>
          </a:p>
        </p:txBody>
      </p:sp>
    </p:spTree>
    <p:extLst>
      <p:ext uri="{BB962C8B-B14F-4D97-AF65-F5344CB8AC3E}">
        <p14:creationId xmlns:p14="http://schemas.microsoft.com/office/powerpoint/2010/main" val="1198774071"/>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2EDE6-6812-43F4-8495-3D3F95326C6C}"/>
              </a:ext>
            </a:extLst>
          </p:cNvPr>
          <p:cNvSpPr>
            <a:spLocks noGrp="1"/>
          </p:cNvSpPr>
          <p:nvPr>
            <p:ph type="title"/>
          </p:nvPr>
        </p:nvSpPr>
        <p:spPr/>
        <p:txBody>
          <a:bodyPr>
            <a:normAutofit/>
          </a:bodyPr>
          <a:lstStyle/>
          <a:p>
            <a:r>
              <a:rPr lang="en-US" dirty="0"/>
              <a:t>Using Competencies</a:t>
            </a:r>
          </a:p>
        </p:txBody>
      </p:sp>
      <p:sp>
        <p:nvSpPr>
          <p:cNvPr id="3" name="Text Placeholder 2">
            <a:extLst>
              <a:ext uri="{FF2B5EF4-FFF2-40B4-BE49-F238E27FC236}">
                <a16:creationId xmlns:a16="http://schemas.microsoft.com/office/drawing/2014/main" id="{3F9B870A-7F8C-430E-8E23-B3F86E2F1D39}"/>
              </a:ext>
            </a:extLst>
          </p:cNvPr>
          <p:cNvSpPr>
            <a:spLocks noGrp="1"/>
          </p:cNvSpPr>
          <p:nvPr>
            <p:ph type="body" idx="1"/>
          </p:nvPr>
        </p:nvSpPr>
        <p:spPr>
          <a:xfrm>
            <a:off x="1080655" y="1251663"/>
            <a:ext cx="7435273" cy="4643592"/>
          </a:xfrm>
        </p:spPr>
        <p:txBody>
          <a:bodyPr>
            <a:normAutofit fontScale="92500"/>
          </a:bodyPr>
          <a:lstStyle/>
          <a:p>
            <a:r>
              <a:rPr lang="en-US" sz="3600" dirty="0"/>
              <a:t>An Assessment Cycle</a:t>
            </a:r>
          </a:p>
          <a:p>
            <a:pPr lvl="1"/>
            <a:r>
              <a:rPr lang="en-US" dirty="0"/>
              <a:t>Definition of student learning outcome for the competency being assessed;</a:t>
            </a:r>
          </a:p>
          <a:p>
            <a:pPr lvl="1"/>
            <a:r>
              <a:rPr lang="en-US" dirty="0"/>
              <a:t>Evidence of learning that was gathered;</a:t>
            </a:r>
          </a:p>
          <a:p>
            <a:pPr lvl="1"/>
            <a:r>
              <a:rPr lang="en-US" dirty="0"/>
              <a:t>How evidence of learning was analyzed;</a:t>
            </a:r>
          </a:p>
          <a:p>
            <a:pPr lvl="1"/>
            <a:r>
              <a:rPr lang="en-US" dirty="0"/>
              <a:t>How the evidence was used to implement change(s) or the basis for determining that no change was needed, which represents closing the loop.</a:t>
            </a:r>
          </a:p>
          <a:p>
            <a:pPr lvl="1"/>
            <a:endParaRPr lang="en-US" dirty="0"/>
          </a:p>
        </p:txBody>
      </p:sp>
      <p:sp>
        <p:nvSpPr>
          <p:cNvPr id="4" name="Slide Number Placeholder 3">
            <a:extLst>
              <a:ext uri="{FF2B5EF4-FFF2-40B4-BE49-F238E27FC236}">
                <a16:creationId xmlns:a16="http://schemas.microsoft.com/office/drawing/2014/main" id="{BECAF9EF-E8FB-4F60-8F5A-C91B61173F42}"/>
              </a:ext>
            </a:extLst>
          </p:cNvPr>
          <p:cNvSpPr>
            <a:spLocks noGrp="1"/>
          </p:cNvSpPr>
          <p:nvPr>
            <p:ph type="sldNum" sz="quarter" idx="2"/>
          </p:nvPr>
        </p:nvSpPr>
        <p:spPr/>
        <p:txBody>
          <a:bodyPr/>
          <a:lstStyle/>
          <a:p>
            <a:fld id="{86CB4B4D-7CA3-9044-876B-883B54F8677D}" type="slidenum">
              <a:rPr lang="en-US" smtClean="0"/>
              <a:t>20</a:t>
            </a:fld>
            <a:endParaRPr lang="en-US" dirty="0"/>
          </a:p>
        </p:txBody>
      </p:sp>
    </p:spTree>
    <p:extLst>
      <p:ext uri="{BB962C8B-B14F-4D97-AF65-F5344CB8AC3E}">
        <p14:creationId xmlns:p14="http://schemas.microsoft.com/office/powerpoint/2010/main" val="3786139830"/>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2EDE6-6812-43F4-8495-3D3F95326C6C}"/>
              </a:ext>
            </a:extLst>
          </p:cNvPr>
          <p:cNvSpPr>
            <a:spLocks noGrp="1"/>
          </p:cNvSpPr>
          <p:nvPr>
            <p:ph type="title"/>
          </p:nvPr>
        </p:nvSpPr>
        <p:spPr/>
        <p:txBody>
          <a:bodyPr>
            <a:normAutofit/>
          </a:bodyPr>
          <a:lstStyle/>
          <a:p>
            <a:r>
              <a:rPr lang="en-US" dirty="0"/>
              <a:t>Using Competencies</a:t>
            </a:r>
          </a:p>
        </p:txBody>
      </p:sp>
      <p:sp>
        <p:nvSpPr>
          <p:cNvPr id="3" name="Text Placeholder 2">
            <a:extLst>
              <a:ext uri="{FF2B5EF4-FFF2-40B4-BE49-F238E27FC236}">
                <a16:creationId xmlns:a16="http://schemas.microsoft.com/office/drawing/2014/main" id="{3F9B870A-7F8C-430E-8E23-B3F86E2F1D39}"/>
              </a:ext>
            </a:extLst>
          </p:cNvPr>
          <p:cNvSpPr>
            <a:spLocks noGrp="1"/>
          </p:cNvSpPr>
          <p:nvPr>
            <p:ph type="body" idx="1"/>
          </p:nvPr>
        </p:nvSpPr>
        <p:spPr>
          <a:xfrm>
            <a:off x="1117600" y="1526959"/>
            <a:ext cx="7315200" cy="4711826"/>
          </a:xfrm>
        </p:spPr>
        <p:txBody>
          <a:bodyPr>
            <a:normAutofit fontScale="85000" lnSpcReduction="10000"/>
          </a:bodyPr>
          <a:lstStyle/>
          <a:p>
            <a:r>
              <a:rPr lang="en-US" dirty="0"/>
              <a:t>Programs collect their competency data on an annual basis – best practice.</a:t>
            </a:r>
          </a:p>
          <a:p>
            <a:r>
              <a:rPr lang="en-US" dirty="0"/>
              <a:t>Program directors share the information with faculty governance, focusing on areas that need improvement – best practice.</a:t>
            </a:r>
          </a:p>
          <a:p>
            <a:r>
              <a:rPr lang="en-US" dirty="0"/>
              <a:t>Strategies for improvement are identified and implemented with the context of the program’s mission, public service values, and curriculum.</a:t>
            </a:r>
          </a:p>
          <a:p>
            <a:r>
              <a:rPr lang="en-US" dirty="0"/>
              <a:t>Programs must describe their assessment cycles as part of accreditation process, including examples of making and not making changes.</a:t>
            </a:r>
          </a:p>
        </p:txBody>
      </p:sp>
      <p:sp>
        <p:nvSpPr>
          <p:cNvPr id="4" name="Slide Number Placeholder 3">
            <a:extLst>
              <a:ext uri="{FF2B5EF4-FFF2-40B4-BE49-F238E27FC236}">
                <a16:creationId xmlns:a16="http://schemas.microsoft.com/office/drawing/2014/main" id="{7FF65BF8-46CC-40BF-91FC-91DFB3D86BB4}"/>
              </a:ext>
            </a:extLst>
          </p:cNvPr>
          <p:cNvSpPr>
            <a:spLocks noGrp="1"/>
          </p:cNvSpPr>
          <p:nvPr>
            <p:ph type="sldNum" sz="quarter" idx="2"/>
          </p:nvPr>
        </p:nvSpPr>
        <p:spPr/>
        <p:txBody>
          <a:bodyPr/>
          <a:lstStyle/>
          <a:p>
            <a:fld id="{86CB4B4D-7CA3-9044-876B-883B54F8677D}" type="slidenum">
              <a:rPr lang="en-US" smtClean="0"/>
              <a:t>21</a:t>
            </a:fld>
            <a:endParaRPr lang="en-US" dirty="0"/>
          </a:p>
        </p:txBody>
      </p:sp>
    </p:spTree>
    <p:extLst>
      <p:ext uri="{BB962C8B-B14F-4D97-AF65-F5344CB8AC3E}">
        <p14:creationId xmlns:p14="http://schemas.microsoft.com/office/powerpoint/2010/main" val="2089738065"/>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2EDE6-6812-43F4-8495-3D3F95326C6C}"/>
              </a:ext>
            </a:extLst>
          </p:cNvPr>
          <p:cNvSpPr>
            <a:spLocks noGrp="1"/>
          </p:cNvSpPr>
          <p:nvPr>
            <p:ph type="title"/>
          </p:nvPr>
        </p:nvSpPr>
        <p:spPr/>
        <p:txBody>
          <a:bodyPr>
            <a:normAutofit fontScale="90000"/>
          </a:bodyPr>
          <a:lstStyle/>
          <a:p>
            <a:r>
              <a:rPr lang="en-US" dirty="0"/>
              <a:t>Resource Adequacy:</a:t>
            </a:r>
            <a:br>
              <a:rPr lang="en-US" dirty="0"/>
            </a:br>
            <a:r>
              <a:rPr lang="en-US" dirty="0"/>
              <a:t>Standard 6.1</a:t>
            </a:r>
          </a:p>
        </p:txBody>
      </p:sp>
      <p:sp>
        <p:nvSpPr>
          <p:cNvPr id="3" name="Text Placeholder 2">
            <a:extLst>
              <a:ext uri="{FF2B5EF4-FFF2-40B4-BE49-F238E27FC236}">
                <a16:creationId xmlns:a16="http://schemas.microsoft.com/office/drawing/2014/main" id="{3F9B870A-7F8C-430E-8E23-B3F86E2F1D39}"/>
              </a:ext>
            </a:extLst>
          </p:cNvPr>
          <p:cNvSpPr>
            <a:spLocks noGrp="1"/>
          </p:cNvSpPr>
          <p:nvPr>
            <p:ph type="body" idx="1"/>
          </p:nvPr>
        </p:nvSpPr>
        <p:spPr>
          <a:xfrm>
            <a:off x="923636" y="1748900"/>
            <a:ext cx="7536873" cy="4377263"/>
          </a:xfrm>
        </p:spPr>
        <p:txBody>
          <a:bodyPr>
            <a:normAutofit fontScale="92500"/>
          </a:bodyPr>
          <a:lstStyle/>
          <a:p>
            <a:r>
              <a:rPr lang="en-US" dirty="0"/>
              <a:t>The program will have sufficient funds, physical facilities, and resources in addition to its faculty to pursue its mission, objectives, and continuous improvement.</a:t>
            </a:r>
          </a:p>
          <a:p>
            <a:r>
              <a:rPr lang="en-US" dirty="0"/>
              <a:t>Programs must provide contextual information on how this standard is related to standard 2.1 of administrative capacity, standard 4.3 of student support, and other relevant standards.</a:t>
            </a:r>
          </a:p>
        </p:txBody>
      </p:sp>
      <p:sp>
        <p:nvSpPr>
          <p:cNvPr id="4" name="Slide Number Placeholder 3">
            <a:extLst>
              <a:ext uri="{FF2B5EF4-FFF2-40B4-BE49-F238E27FC236}">
                <a16:creationId xmlns:a16="http://schemas.microsoft.com/office/drawing/2014/main" id="{DBA45C34-D347-48BA-B353-2DEDE2838DEA}"/>
              </a:ext>
            </a:extLst>
          </p:cNvPr>
          <p:cNvSpPr>
            <a:spLocks noGrp="1"/>
          </p:cNvSpPr>
          <p:nvPr>
            <p:ph type="sldNum" sz="quarter" idx="2"/>
          </p:nvPr>
        </p:nvSpPr>
        <p:spPr/>
        <p:txBody>
          <a:bodyPr/>
          <a:lstStyle/>
          <a:p>
            <a:fld id="{86CB4B4D-7CA3-9044-876B-883B54F8677D}" type="slidenum">
              <a:rPr lang="en-US" smtClean="0"/>
              <a:t>22</a:t>
            </a:fld>
            <a:endParaRPr lang="en-US" dirty="0"/>
          </a:p>
        </p:txBody>
      </p:sp>
    </p:spTree>
    <p:extLst>
      <p:ext uri="{BB962C8B-B14F-4D97-AF65-F5344CB8AC3E}">
        <p14:creationId xmlns:p14="http://schemas.microsoft.com/office/powerpoint/2010/main" val="3766309765"/>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2EDE6-6812-43F4-8495-3D3F95326C6C}"/>
              </a:ext>
            </a:extLst>
          </p:cNvPr>
          <p:cNvSpPr>
            <a:spLocks noGrp="1"/>
          </p:cNvSpPr>
          <p:nvPr>
            <p:ph type="title"/>
          </p:nvPr>
        </p:nvSpPr>
        <p:spPr/>
        <p:txBody>
          <a:bodyPr>
            <a:normAutofit fontScale="90000"/>
          </a:bodyPr>
          <a:lstStyle/>
          <a:p>
            <a:r>
              <a:rPr lang="en-US" dirty="0"/>
              <a:t>Resource Adequacy:</a:t>
            </a:r>
            <a:br>
              <a:rPr lang="en-US" dirty="0"/>
            </a:br>
            <a:r>
              <a:rPr lang="en-US" dirty="0"/>
              <a:t>Standard 6.1</a:t>
            </a:r>
          </a:p>
        </p:txBody>
      </p:sp>
      <p:sp>
        <p:nvSpPr>
          <p:cNvPr id="3" name="Text Placeholder 2">
            <a:extLst>
              <a:ext uri="{FF2B5EF4-FFF2-40B4-BE49-F238E27FC236}">
                <a16:creationId xmlns:a16="http://schemas.microsoft.com/office/drawing/2014/main" id="{3F9B870A-7F8C-430E-8E23-B3F86E2F1D39}"/>
              </a:ext>
            </a:extLst>
          </p:cNvPr>
          <p:cNvSpPr>
            <a:spLocks noGrp="1"/>
          </p:cNvSpPr>
          <p:nvPr>
            <p:ph type="body" idx="1"/>
          </p:nvPr>
        </p:nvSpPr>
        <p:spPr>
          <a:xfrm>
            <a:off x="1089891" y="1526960"/>
            <a:ext cx="7444510" cy="4599204"/>
          </a:xfrm>
        </p:spPr>
        <p:txBody>
          <a:bodyPr>
            <a:normAutofit fontScale="62500" lnSpcReduction="20000"/>
          </a:bodyPr>
          <a:lstStyle/>
          <a:p>
            <a:r>
              <a:rPr lang="en-US" sz="3800" dirty="0"/>
              <a:t>Resources can include, but not limited to, budget, information technology, library services, supporting personnel, instructional equipment, offices, classrooms, and meeting areas.</a:t>
            </a:r>
          </a:p>
          <a:p>
            <a:r>
              <a:rPr lang="en-US" sz="3800" dirty="0"/>
              <a:t>The transparency aspect of this standard is articulating how program stakeholders are informed on current and future resource needs. Stakeholders include:</a:t>
            </a:r>
          </a:p>
          <a:p>
            <a:pPr lvl="1"/>
            <a:r>
              <a:rPr lang="en-US" sz="3800" dirty="0"/>
              <a:t>University administration, departmental administration, faculty governance, students, and alumni boards</a:t>
            </a:r>
          </a:p>
          <a:p>
            <a:pPr lvl="1"/>
            <a:r>
              <a:rPr lang="en-US" sz="3800" dirty="0"/>
              <a:t>Ongoing strategies also are identified when interacting with these stakeholders to maintain and expand resources.</a:t>
            </a:r>
          </a:p>
          <a:p>
            <a:pPr lvl="1"/>
            <a:endParaRPr lang="en-US" sz="3800" dirty="0"/>
          </a:p>
          <a:p>
            <a:pPr lvl="1"/>
            <a:endParaRPr lang="en-US" sz="3800" dirty="0"/>
          </a:p>
        </p:txBody>
      </p:sp>
      <p:sp>
        <p:nvSpPr>
          <p:cNvPr id="4" name="Slide Number Placeholder 3">
            <a:extLst>
              <a:ext uri="{FF2B5EF4-FFF2-40B4-BE49-F238E27FC236}">
                <a16:creationId xmlns:a16="http://schemas.microsoft.com/office/drawing/2014/main" id="{4B4E73A1-D934-4B84-8552-58173D58D926}"/>
              </a:ext>
            </a:extLst>
          </p:cNvPr>
          <p:cNvSpPr>
            <a:spLocks noGrp="1"/>
          </p:cNvSpPr>
          <p:nvPr>
            <p:ph type="sldNum" sz="quarter" idx="2"/>
          </p:nvPr>
        </p:nvSpPr>
        <p:spPr/>
        <p:txBody>
          <a:bodyPr/>
          <a:lstStyle/>
          <a:p>
            <a:fld id="{86CB4B4D-7CA3-9044-876B-883B54F8677D}" type="slidenum">
              <a:rPr lang="en-US" smtClean="0"/>
              <a:t>23</a:t>
            </a:fld>
            <a:endParaRPr lang="en-US" dirty="0"/>
          </a:p>
        </p:txBody>
      </p:sp>
    </p:spTree>
    <p:extLst>
      <p:ext uri="{BB962C8B-B14F-4D97-AF65-F5344CB8AC3E}">
        <p14:creationId xmlns:p14="http://schemas.microsoft.com/office/powerpoint/2010/main" val="2660541924"/>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2EDE6-6812-43F4-8495-3D3F95326C6C}"/>
              </a:ext>
            </a:extLst>
          </p:cNvPr>
          <p:cNvSpPr>
            <a:spLocks noGrp="1"/>
          </p:cNvSpPr>
          <p:nvPr>
            <p:ph type="title"/>
          </p:nvPr>
        </p:nvSpPr>
        <p:spPr/>
        <p:txBody>
          <a:bodyPr>
            <a:normAutofit fontScale="90000"/>
          </a:bodyPr>
          <a:lstStyle/>
          <a:p>
            <a:r>
              <a:rPr lang="en-US" dirty="0"/>
              <a:t>Basis of Judgment:</a:t>
            </a:r>
            <a:br>
              <a:rPr lang="en-US" dirty="0"/>
            </a:br>
            <a:r>
              <a:rPr lang="en-US" dirty="0"/>
              <a:t>Standard 6.1</a:t>
            </a:r>
          </a:p>
        </p:txBody>
      </p:sp>
      <p:sp>
        <p:nvSpPr>
          <p:cNvPr id="3" name="Text Placeholder 2">
            <a:extLst>
              <a:ext uri="{FF2B5EF4-FFF2-40B4-BE49-F238E27FC236}">
                <a16:creationId xmlns:a16="http://schemas.microsoft.com/office/drawing/2014/main" id="{3F9B870A-7F8C-430E-8E23-B3F86E2F1D39}"/>
              </a:ext>
            </a:extLst>
          </p:cNvPr>
          <p:cNvSpPr>
            <a:spLocks noGrp="1"/>
          </p:cNvSpPr>
          <p:nvPr>
            <p:ph type="body" idx="1"/>
          </p:nvPr>
        </p:nvSpPr>
        <p:spPr>
          <a:xfrm>
            <a:off x="1080655" y="1515121"/>
            <a:ext cx="7490690" cy="4580878"/>
          </a:xfrm>
        </p:spPr>
        <p:txBody>
          <a:bodyPr>
            <a:noAutofit/>
          </a:bodyPr>
          <a:lstStyle/>
          <a:p>
            <a:pPr marR="0" indent="-231775">
              <a:spcBef>
                <a:spcPts val="0"/>
              </a:spcBef>
              <a:spcAft>
                <a:spcPts val="0"/>
              </a:spcAft>
            </a:pPr>
            <a:r>
              <a:rPr lang="en-US" sz="2400" dirty="0">
                <a:effectLst/>
                <a:latin typeface="Calibri" panose="020F0502020204030204" pitchFamily="34" charset="0"/>
                <a:ea typeface="Cambria" panose="02040503050406030204" pitchFamily="18" charset="0"/>
                <a:cs typeface="Calibri" panose="020F0502020204030204" pitchFamily="34" charset="0"/>
              </a:rPr>
              <a:t>The Commission will rely on the program’s analysis of the resources required for initiatives associated with its mission. The Commission is less concerned with the absolute budget amounts allocated to the program, the size of classes, or the arrangements made for program administration. Instead, the Commission is concerned with the extent to which those budget amounts, class sizes and program administration arrangements are sufficient to pursue the program’s mission. </a:t>
            </a:r>
          </a:p>
          <a:p>
            <a:pPr marR="0" indent="-231775">
              <a:spcBef>
                <a:spcPts val="0"/>
              </a:spcBef>
              <a:spcAft>
                <a:spcPts val="0"/>
              </a:spcAft>
            </a:pPr>
            <a:r>
              <a:rPr lang="en-US" sz="2400" dirty="0">
                <a:latin typeface="Calibri" panose="020F0502020204030204" pitchFamily="34" charset="0"/>
                <a:ea typeface="Cambria" panose="02040503050406030204" pitchFamily="18" charset="0"/>
                <a:cs typeface="Calibri" panose="020F0502020204030204" pitchFamily="34" charset="0"/>
              </a:rPr>
              <a:t>For additional information on this Basis of Judgment see the </a:t>
            </a:r>
            <a:r>
              <a:rPr lang="en-US" sz="2400" dirty="0">
                <a:latin typeface="Calibri" panose="020F0502020204030204" pitchFamily="34" charset="0"/>
                <a:ea typeface="Cambria" panose="02040503050406030204" pitchFamily="18" charset="0"/>
                <a:cs typeface="Calibri" panose="020F0502020204030204" pitchFamily="34" charset="0"/>
                <a:hlinkClick r:id="rId2"/>
              </a:rPr>
              <a:t>2019 Self-Study Instructions</a:t>
            </a:r>
            <a:r>
              <a:rPr lang="en-US" sz="2400" dirty="0">
                <a:latin typeface="Calibri" panose="020F0502020204030204" pitchFamily="34" charset="0"/>
                <a:ea typeface="Cambria" panose="02040503050406030204" pitchFamily="18" charset="0"/>
                <a:cs typeface="Calibri" panose="020F0502020204030204" pitchFamily="34" charset="0"/>
              </a:rPr>
              <a:t> (pp. 69-70).</a:t>
            </a:r>
            <a:endParaRPr lang="en-US" sz="2400" dirty="0">
              <a:effectLst/>
              <a:latin typeface="Calibri" panose="020F0502020204030204" pitchFamily="34" charset="0"/>
              <a:ea typeface="Cambria" panose="02040503050406030204" pitchFamily="18" charset="0"/>
              <a:cs typeface="Calibri" panose="020F0502020204030204" pitchFamily="34" charset="0"/>
            </a:endParaRPr>
          </a:p>
        </p:txBody>
      </p:sp>
      <p:sp>
        <p:nvSpPr>
          <p:cNvPr id="4" name="Slide Number Placeholder 3">
            <a:extLst>
              <a:ext uri="{FF2B5EF4-FFF2-40B4-BE49-F238E27FC236}">
                <a16:creationId xmlns:a16="http://schemas.microsoft.com/office/drawing/2014/main" id="{D6A35E55-55B7-444E-B5CE-AF2C079123A6}"/>
              </a:ext>
            </a:extLst>
          </p:cNvPr>
          <p:cNvSpPr>
            <a:spLocks noGrp="1"/>
          </p:cNvSpPr>
          <p:nvPr>
            <p:ph type="sldNum" sz="quarter" idx="2"/>
          </p:nvPr>
        </p:nvSpPr>
        <p:spPr/>
        <p:txBody>
          <a:bodyPr/>
          <a:lstStyle/>
          <a:p>
            <a:fld id="{86CB4B4D-7CA3-9044-876B-883B54F8677D}" type="slidenum">
              <a:rPr lang="en-US" smtClean="0"/>
              <a:t>24</a:t>
            </a:fld>
            <a:endParaRPr lang="en-US" dirty="0"/>
          </a:p>
        </p:txBody>
      </p:sp>
    </p:spTree>
    <p:extLst>
      <p:ext uri="{BB962C8B-B14F-4D97-AF65-F5344CB8AC3E}">
        <p14:creationId xmlns:p14="http://schemas.microsoft.com/office/powerpoint/2010/main" val="978898089"/>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2EDE6-6812-43F4-8495-3D3F95326C6C}"/>
              </a:ext>
            </a:extLst>
          </p:cNvPr>
          <p:cNvSpPr>
            <a:spLocks noGrp="1"/>
          </p:cNvSpPr>
          <p:nvPr>
            <p:ph type="title"/>
          </p:nvPr>
        </p:nvSpPr>
        <p:spPr/>
        <p:txBody>
          <a:bodyPr>
            <a:normAutofit fontScale="90000"/>
          </a:bodyPr>
          <a:lstStyle/>
          <a:p>
            <a:r>
              <a:rPr lang="en-US" dirty="0"/>
              <a:t>Communications:</a:t>
            </a:r>
            <a:br>
              <a:rPr lang="en-US" dirty="0"/>
            </a:br>
            <a:r>
              <a:rPr lang="en-US" dirty="0"/>
              <a:t>Standard 7.1</a:t>
            </a:r>
          </a:p>
        </p:txBody>
      </p:sp>
      <p:sp>
        <p:nvSpPr>
          <p:cNvPr id="3" name="Text Placeholder 2">
            <a:extLst>
              <a:ext uri="{FF2B5EF4-FFF2-40B4-BE49-F238E27FC236}">
                <a16:creationId xmlns:a16="http://schemas.microsoft.com/office/drawing/2014/main" id="{3F9B870A-7F8C-430E-8E23-B3F86E2F1D39}"/>
              </a:ext>
            </a:extLst>
          </p:cNvPr>
          <p:cNvSpPr>
            <a:spLocks noGrp="1"/>
          </p:cNvSpPr>
          <p:nvPr>
            <p:ph type="body" idx="1"/>
          </p:nvPr>
        </p:nvSpPr>
        <p:spPr>
          <a:xfrm>
            <a:off x="1089890" y="1564173"/>
            <a:ext cx="7287491" cy="4377263"/>
          </a:xfrm>
        </p:spPr>
        <p:txBody>
          <a:bodyPr>
            <a:normAutofit fontScale="92500" lnSpcReduction="20000"/>
          </a:bodyPr>
          <a:lstStyle/>
          <a:p>
            <a:r>
              <a:rPr lang="en-US" sz="3500" dirty="0"/>
              <a:t>The program will provide appropriate and current information about its mission, policies, practices, and accomplishments – including student learning outcomes – sufficient to inform decisions by its stakeholders such as prospective and current students; faculty; employers of current students and graduates; university administrators; alumni; and accrediting agencies.</a:t>
            </a:r>
          </a:p>
          <a:p>
            <a:pPr lvl="1"/>
            <a:endParaRPr lang="en-US" sz="3800" dirty="0"/>
          </a:p>
          <a:p>
            <a:pPr lvl="1"/>
            <a:endParaRPr lang="en-US" sz="3800" dirty="0"/>
          </a:p>
        </p:txBody>
      </p:sp>
      <p:sp>
        <p:nvSpPr>
          <p:cNvPr id="4" name="Slide Number Placeholder 3">
            <a:extLst>
              <a:ext uri="{FF2B5EF4-FFF2-40B4-BE49-F238E27FC236}">
                <a16:creationId xmlns:a16="http://schemas.microsoft.com/office/drawing/2014/main" id="{3BE03F9F-C6B8-4FA8-9873-6C0950F52350}"/>
              </a:ext>
            </a:extLst>
          </p:cNvPr>
          <p:cNvSpPr>
            <a:spLocks noGrp="1"/>
          </p:cNvSpPr>
          <p:nvPr>
            <p:ph type="sldNum" sz="quarter" idx="2"/>
          </p:nvPr>
        </p:nvSpPr>
        <p:spPr/>
        <p:txBody>
          <a:bodyPr/>
          <a:lstStyle/>
          <a:p>
            <a:fld id="{86CB4B4D-7CA3-9044-876B-883B54F8677D}" type="slidenum">
              <a:rPr lang="en-US" smtClean="0"/>
              <a:t>25</a:t>
            </a:fld>
            <a:endParaRPr lang="en-US" dirty="0"/>
          </a:p>
        </p:txBody>
      </p:sp>
    </p:spTree>
    <p:extLst>
      <p:ext uri="{BB962C8B-B14F-4D97-AF65-F5344CB8AC3E}">
        <p14:creationId xmlns:p14="http://schemas.microsoft.com/office/powerpoint/2010/main" val="2946567554"/>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2EDE6-6812-43F4-8495-3D3F95326C6C}"/>
              </a:ext>
            </a:extLst>
          </p:cNvPr>
          <p:cNvSpPr>
            <a:spLocks noGrp="1"/>
          </p:cNvSpPr>
          <p:nvPr>
            <p:ph type="title"/>
          </p:nvPr>
        </p:nvSpPr>
        <p:spPr/>
        <p:txBody>
          <a:bodyPr>
            <a:normAutofit fontScale="90000"/>
          </a:bodyPr>
          <a:lstStyle/>
          <a:p>
            <a:r>
              <a:rPr lang="en-US" dirty="0"/>
              <a:t>Communications:</a:t>
            </a:r>
            <a:br>
              <a:rPr lang="en-US" dirty="0"/>
            </a:br>
            <a:r>
              <a:rPr lang="en-US" dirty="0"/>
              <a:t>Standard 7.1</a:t>
            </a:r>
          </a:p>
        </p:txBody>
      </p:sp>
      <p:sp>
        <p:nvSpPr>
          <p:cNvPr id="3" name="Text Placeholder 2">
            <a:extLst>
              <a:ext uri="{FF2B5EF4-FFF2-40B4-BE49-F238E27FC236}">
                <a16:creationId xmlns:a16="http://schemas.microsoft.com/office/drawing/2014/main" id="{3F9B870A-7F8C-430E-8E23-B3F86E2F1D39}"/>
              </a:ext>
            </a:extLst>
          </p:cNvPr>
          <p:cNvSpPr>
            <a:spLocks noGrp="1"/>
          </p:cNvSpPr>
          <p:nvPr>
            <p:ph type="body" idx="1"/>
          </p:nvPr>
        </p:nvSpPr>
        <p:spPr>
          <a:xfrm>
            <a:off x="1052944" y="1748900"/>
            <a:ext cx="7499929" cy="4377263"/>
          </a:xfrm>
        </p:spPr>
        <p:txBody>
          <a:bodyPr>
            <a:normAutofit fontScale="70000" lnSpcReduction="20000"/>
          </a:bodyPr>
          <a:lstStyle/>
          <a:p>
            <a:r>
              <a:rPr lang="en-US" sz="3500" dirty="0"/>
              <a:t>The program will provide student data (ARY-5) as part of the accreditation process on initially enrolled students, graduating within identified time lengths, and total students persisting to graduation (see standard 4.3).</a:t>
            </a:r>
          </a:p>
          <a:p>
            <a:r>
              <a:rPr lang="en-US" sz="3600" dirty="0"/>
              <a:t>The transparency aspect of this standard is including these student data, along with the other required information, on the program’s website, ensuring that the consumers of these data (prospective and current students) can make informed decisions.</a:t>
            </a:r>
          </a:p>
          <a:p>
            <a:r>
              <a:rPr lang="en-US" sz="3600" dirty="0"/>
              <a:t>Data (and links) should be updated at least annually to be considered “current.”</a:t>
            </a:r>
            <a:endParaRPr lang="en-US" sz="3500" dirty="0"/>
          </a:p>
          <a:p>
            <a:pPr lvl="1"/>
            <a:endParaRPr lang="en-US" sz="3800" dirty="0"/>
          </a:p>
          <a:p>
            <a:pPr lvl="1"/>
            <a:endParaRPr lang="en-US" sz="3800" dirty="0"/>
          </a:p>
        </p:txBody>
      </p:sp>
      <p:sp>
        <p:nvSpPr>
          <p:cNvPr id="4" name="Slide Number Placeholder 3">
            <a:extLst>
              <a:ext uri="{FF2B5EF4-FFF2-40B4-BE49-F238E27FC236}">
                <a16:creationId xmlns:a16="http://schemas.microsoft.com/office/drawing/2014/main" id="{58646ADE-2786-40D3-A1FA-CD965104B3AA}"/>
              </a:ext>
            </a:extLst>
          </p:cNvPr>
          <p:cNvSpPr>
            <a:spLocks noGrp="1"/>
          </p:cNvSpPr>
          <p:nvPr>
            <p:ph type="sldNum" sz="quarter" idx="2"/>
          </p:nvPr>
        </p:nvSpPr>
        <p:spPr/>
        <p:txBody>
          <a:bodyPr/>
          <a:lstStyle/>
          <a:p>
            <a:fld id="{86CB4B4D-7CA3-9044-876B-883B54F8677D}" type="slidenum">
              <a:rPr lang="en-US" smtClean="0"/>
              <a:t>26</a:t>
            </a:fld>
            <a:endParaRPr lang="en-US" dirty="0"/>
          </a:p>
        </p:txBody>
      </p:sp>
    </p:spTree>
    <p:extLst>
      <p:ext uri="{BB962C8B-B14F-4D97-AF65-F5344CB8AC3E}">
        <p14:creationId xmlns:p14="http://schemas.microsoft.com/office/powerpoint/2010/main" val="3075013731"/>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2EDE6-6812-43F4-8495-3D3F95326C6C}"/>
              </a:ext>
            </a:extLst>
          </p:cNvPr>
          <p:cNvSpPr>
            <a:spLocks noGrp="1"/>
          </p:cNvSpPr>
          <p:nvPr>
            <p:ph type="title"/>
          </p:nvPr>
        </p:nvSpPr>
        <p:spPr/>
        <p:txBody>
          <a:bodyPr>
            <a:normAutofit fontScale="90000"/>
          </a:bodyPr>
          <a:lstStyle/>
          <a:p>
            <a:r>
              <a:rPr lang="en-US" dirty="0"/>
              <a:t>Basis of Judgment:</a:t>
            </a:r>
            <a:br>
              <a:rPr lang="en-US" dirty="0"/>
            </a:br>
            <a:r>
              <a:rPr lang="en-US" dirty="0"/>
              <a:t>Standard 7.1</a:t>
            </a:r>
          </a:p>
        </p:txBody>
      </p:sp>
      <p:sp>
        <p:nvSpPr>
          <p:cNvPr id="3" name="Text Placeholder 2">
            <a:extLst>
              <a:ext uri="{FF2B5EF4-FFF2-40B4-BE49-F238E27FC236}">
                <a16:creationId xmlns:a16="http://schemas.microsoft.com/office/drawing/2014/main" id="{3F9B870A-7F8C-430E-8E23-B3F86E2F1D39}"/>
              </a:ext>
            </a:extLst>
          </p:cNvPr>
          <p:cNvSpPr>
            <a:spLocks noGrp="1"/>
          </p:cNvSpPr>
          <p:nvPr>
            <p:ph type="body" idx="1"/>
          </p:nvPr>
        </p:nvSpPr>
        <p:spPr>
          <a:xfrm>
            <a:off x="1080655" y="1515121"/>
            <a:ext cx="7490690" cy="4580878"/>
          </a:xfrm>
        </p:spPr>
        <p:txBody>
          <a:bodyPr>
            <a:noAutofit/>
          </a:bodyPr>
          <a:lstStyle/>
          <a:p>
            <a:pPr marR="0" indent="-231775">
              <a:spcBef>
                <a:spcPts val="0"/>
              </a:spcBef>
              <a:spcAft>
                <a:spcPts val="0"/>
              </a:spcAft>
            </a:pPr>
            <a:r>
              <a:rPr lang="en-US" sz="1600" dirty="0">
                <a:latin typeface="Calibri" panose="020F0502020204030204" pitchFamily="34" charset="0"/>
                <a:ea typeface="Cambria" panose="02040503050406030204" pitchFamily="18" charset="0"/>
                <a:cs typeface="Calibri" panose="020F0502020204030204" pitchFamily="34" charset="0"/>
              </a:rPr>
              <a:t>The program should provide evidence that communications with its stakeholders demonstrate accountability, transparency, and ethical practice in the following ways:</a:t>
            </a:r>
          </a:p>
          <a:p>
            <a:pPr marR="0" indent="-231775">
              <a:spcBef>
                <a:spcPts val="0"/>
              </a:spcBef>
              <a:spcAft>
                <a:spcPts val="0"/>
              </a:spcAft>
            </a:pPr>
            <a:r>
              <a:rPr lang="en-US" sz="1600" dirty="0">
                <a:latin typeface="Calibri" panose="020F0502020204030204" pitchFamily="34" charset="0"/>
                <a:ea typeface="Cambria" panose="02040503050406030204" pitchFamily="18" charset="0"/>
                <a:cs typeface="Calibri" panose="020F0502020204030204" pitchFamily="34" charset="0"/>
              </a:rPr>
              <a:t>The courses, specializations, and services the program offers are consistent with the claims it makes, such as in its literature, emails, and webpage, and with its mission.</a:t>
            </a:r>
          </a:p>
          <a:p>
            <a:pPr marR="0" indent="-231775">
              <a:spcBef>
                <a:spcPts val="0"/>
              </a:spcBef>
              <a:spcAft>
                <a:spcPts val="0"/>
              </a:spcAft>
            </a:pPr>
            <a:r>
              <a:rPr lang="en-US" sz="1600" dirty="0">
                <a:latin typeface="Calibri" panose="020F0502020204030204" pitchFamily="34" charset="0"/>
                <a:ea typeface="Cambria" panose="02040503050406030204" pitchFamily="18" charset="0"/>
                <a:cs typeface="Calibri" panose="020F0502020204030204" pitchFamily="34" charset="0"/>
              </a:rPr>
              <a:t>The program publicizes its admission policies. Goals, policy, and standards, including academic prerequisites, are clearly and publicly stated. Admission policies should specify differences for pre-service, in-service, and other categories of students and reflect specific concern for diversity.</a:t>
            </a:r>
          </a:p>
          <a:p>
            <a:pPr marR="0" indent="-231775">
              <a:spcBef>
                <a:spcPts val="0"/>
              </a:spcBef>
              <a:spcAft>
                <a:spcPts val="0"/>
              </a:spcAft>
            </a:pPr>
            <a:r>
              <a:rPr lang="en-US" sz="1600" dirty="0">
                <a:latin typeface="Calibri" panose="020F0502020204030204" pitchFamily="34" charset="0"/>
                <a:ea typeface="Cambria" panose="02040503050406030204" pitchFamily="18" charset="0"/>
                <a:cs typeface="Calibri" panose="020F0502020204030204" pitchFamily="34" charset="0"/>
              </a:rPr>
              <a:t>The program describes how it assesses competencies and how well students perform on those measures.</a:t>
            </a:r>
          </a:p>
          <a:p>
            <a:pPr marR="0" indent="-231775">
              <a:spcBef>
                <a:spcPts val="0"/>
              </a:spcBef>
              <a:spcAft>
                <a:spcPts val="0"/>
              </a:spcAft>
            </a:pPr>
            <a:r>
              <a:rPr lang="en-US" sz="1600" dirty="0">
                <a:latin typeface="Calibri" panose="020F0502020204030204" pitchFamily="34" charset="0"/>
                <a:ea typeface="Cambria" panose="02040503050406030204" pitchFamily="18" charset="0"/>
                <a:cs typeface="Calibri" panose="020F0502020204030204" pitchFamily="34" charset="0"/>
              </a:rPr>
              <a:t>The program reports on the placement and career progress of its graduates and the qualifications and accomplishments of its faculty.</a:t>
            </a:r>
          </a:p>
          <a:p>
            <a:pPr marR="0" indent="-231775">
              <a:spcBef>
                <a:spcPts val="0"/>
              </a:spcBef>
              <a:spcAft>
                <a:spcPts val="0"/>
              </a:spcAft>
            </a:pPr>
            <a:r>
              <a:rPr lang="en-US" sz="1600" dirty="0">
                <a:highlight>
                  <a:srgbClr val="FFFF00"/>
                </a:highlight>
                <a:latin typeface="Calibri" panose="020F0502020204030204" pitchFamily="34" charset="0"/>
                <a:ea typeface="Cambria" panose="02040503050406030204" pitchFamily="18" charset="0"/>
                <a:cs typeface="Calibri" panose="020F0502020204030204" pitchFamily="34" charset="0"/>
              </a:rPr>
              <a:t>The program reports on the completion rates of its graduates. </a:t>
            </a:r>
          </a:p>
          <a:p>
            <a:pPr marR="0" indent="-231775">
              <a:spcBef>
                <a:spcPts val="0"/>
              </a:spcBef>
              <a:spcAft>
                <a:spcPts val="0"/>
              </a:spcAft>
            </a:pPr>
            <a:r>
              <a:rPr lang="en-US" sz="1600" dirty="0">
                <a:latin typeface="Calibri" panose="020F0502020204030204" pitchFamily="34" charset="0"/>
                <a:ea typeface="Cambria" panose="02040503050406030204" pitchFamily="18" charset="0"/>
                <a:cs typeface="Calibri" panose="020F0502020204030204" pitchFamily="34" charset="0"/>
              </a:rPr>
              <a:t>The program explains to prospective students the cost of attendance (tuition and fees) and ethically communicates information regarding opportunities for financial assistance.</a:t>
            </a:r>
          </a:p>
          <a:p>
            <a:pPr marR="0" indent="-231775">
              <a:spcBef>
                <a:spcPts val="0"/>
              </a:spcBef>
              <a:spcAft>
                <a:spcPts val="0"/>
              </a:spcAft>
            </a:pPr>
            <a:r>
              <a:rPr lang="en-US" sz="1600" dirty="0">
                <a:latin typeface="Calibri" panose="020F0502020204030204" pitchFamily="34" charset="0"/>
                <a:ea typeface="Cambria" panose="02040503050406030204" pitchFamily="18" charset="0"/>
                <a:cs typeface="Calibri" panose="020F0502020204030204" pitchFamily="34" charset="0"/>
              </a:rPr>
              <a:t>The program is expected to ensure ongoing accuracy in all external media on an annual basis.</a:t>
            </a:r>
          </a:p>
        </p:txBody>
      </p:sp>
      <p:sp>
        <p:nvSpPr>
          <p:cNvPr id="4" name="Slide Number Placeholder 3">
            <a:extLst>
              <a:ext uri="{FF2B5EF4-FFF2-40B4-BE49-F238E27FC236}">
                <a16:creationId xmlns:a16="http://schemas.microsoft.com/office/drawing/2014/main" id="{B8384202-A45F-4234-AC84-BCB8943C1E46}"/>
              </a:ext>
            </a:extLst>
          </p:cNvPr>
          <p:cNvSpPr>
            <a:spLocks noGrp="1"/>
          </p:cNvSpPr>
          <p:nvPr>
            <p:ph type="sldNum" sz="quarter" idx="2"/>
          </p:nvPr>
        </p:nvSpPr>
        <p:spPr/>
        <p:txBody>
          <a:bodyPr/>
          <a:lstStyle/>
          <a:p>
            <a:fld id="{86CB4B4D-7CA3-9044-876B-883B54F8677D}" type="slidenum">
              <a:rPr lang="en-US" smtClean="0"/>
              <a:t>27</a:t>
            </a:fld>
            <a:endParaRPr lang="en-US" dirty="0"/>
          </a:p>
        </p:txBody>
      </p:sp>
    </p:spTree>
    <p:extLst>
      <p:ext uri="{BB962C8B-B14F-4D97-AF65-F5344CB8AC3E}">
        <p14:creationId xmlns:p14="http://schemas.microsoft.com/office/powerpoint/2010/main" val="2455116431"/>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2EDE6-6812-43F4-8495-3D3F95326C6C}"/>
              </a:ext>
            </a:extLst>
          </p:cNvPr>
          <p:cNvSpPr>
            <a:spLocks noGrp="1"/>
          </p:cNvSpPr>
          <p:nvPr>
            <p:ph type="title"/>
          </p:nvPr>
        </p:nvSpPr>
        <p:spPr/>
        <p:txBody>
          <a:bodyPr>
            <a:normAutofit/>
          </a:bodyPr>
          <a:lstStyle/>
          <a:p>
            <a:r>
              <a:rPr lang="en-US" dirty="0"/>
              <a:t>Exercise</a:t>
            </a:r>
          </a:p>
        </p:txBody>
      </p:sp>
      <p:sp>
        <p:nvSpPr>
          <p:cNvPr id="3" name="Text Placeholder 2">
            <a:extLst>
              <a:ext uri="{FF2B5EF4-FFF2-40B4-BE49-F238E27FC236}">
                <a16:creationId xmlns:a16="http://schemas.microsoft.com/office/drawing/2014/main" id="{3F9B870A-7F8C-430E-8E23-B3F86E2F1D39}"/>
              </a:ext>
            </a:extLst>
          </p:cNvPr>
          <p:cNvSpPr>
            <a:spLocks noGrp="1"/>
          </p:cNvSpPr>
          <p:nvPr>
            <p:ph type="body" idx="1"/>
          </p:nvPr>
        </p:nvSpPr>
        <p:spPr>
          <a:xfrm>
            <a:off x="951344" y="1216241"/>
            <a:ext cx="7735455" cy="4909923"/>
          </a:xfrm>
        </p:spPr>
        <p:txBody>
          <a:bodyPr/>
          <a:lstStyle/>
          <a:p>
            <a:r>
              <a:rPr lang="en-US" sz="2800" dirty="0"/>
              <a:t>The MPA program at Big Sky University tracks the below competency, including that no curriculum changes were made after the assessment cycle. Do you have any concerns with this approach?     </a:t>
            </a:r>
          </a:p>
          <a:p>
            <a:pPr marL="0" indent="0">
              <a:buNone/>
            </a:pPr>
            <a:r>
              <a:rPr lang="en-US" dirty="0"/>
              <a:t>  </a:t>
            </a:r>
          </a:p>
          <a:p>
            <a:endParaRPr lang="en-US" dirty="0"/>
          </a:p>
        </p:txBody>
      </p:sp>
      <p:graphicFrame>
        <p:nvGraphicFramePr>
          <p:cNvPr id="4" name="Table 4">
            <a:extLst>
              <a:ext uri="{FF2B5EF4-FFF2-40B4-BE49-F238E27FC236}">
                <a16:creationId xmlns:a16="http://schemas.microsoft.com/office/drawing/2014/main" id="{692EA7E5-2BC0-48C6-AC6E-C0D10C565CF9}"/>
              </a:ext>
            </a:extLst>
          </p:cNvPr>
          <p:cNvGraphicFramePr>
            <a:graphicFrameLocks noGrp="1"/>
          </p:cNvGraphicFramePr>
          <p:nvPr>
            <p:extLst>
              <p:ext uri="{D42A27DB-BD31-4B8C-83A1-F6EECF244321}">
                <p14:modId xmlns:p14="http://schemas.microsoft.com/office/powerpoint/2010/main" val="565955719"/>
              </p:ext>
            </p:extLst>
          </p:nvPr>
        </p:nvGraphicFramePr>
        <p:xfrm>
          <a:off x="1782932" y="3270238"/>
          <a:ext cx="6022019" cy="2641698"/>
        </p:xfrm>
        <a:graphic>
          <a:graphicData uri="http://schemas.openxmlformats.org/drawingml/2006/table">
            <a:tbl>
              <a:tblPr firstRow="1" bandRow="1">
                <a:tableStyleId>{5940675A-B579-460E-94D1-54222C63F5DA}</a:tableStyleId>
              </a:tblPr>
              <a:tblGrid>
                <a:gridCol w="1139300">
                  <a:extLst>
                    <a:ext uri="{9D8B030D-6E8A-4147-A177-3AD203B41FA5}">
                      <a16:colId xmlns:a16="http://schemas.microsoft.com/office/drawing/2014/main" val="2545600448"/>
                    </a:ext>
                  </a:extLst>
                </a:gridCol>
                <a:gridCol w="2707690">
                  <a:extLst>
                    <a:ext uri="{9D8B030D-6E8A-4147-A177-3AD203B41FA5}">
                      <a16:colId xmlns:a16="http://schemas.microsoft.com/office/drawing/2014/main" val="685496403"/>
                    </a:ext>
                  </a:extLst>
                </a:gridCol>
                <a:gridCol w="2175029">
                  <a:extLst>
                    <a:ext uri="{9D8B030D-6E8A-4147-A177-3AD203B41FA5}">
                      <a16:colId xmlns:a16="http://schemas.microsoft.com/office/drawing/2014/main" val="3895417490"/>
                    </a:ext>
                  </a:extLst>
                </a:gridCol>
              </a:tblGrid>
              <a:tr h="323640">
                <a:tc>
                  <a:txBody>
                    <a:bodyPr/>
                    <a:lstStyle/>
                    <a:p>
                      <a:pPr algn="ctr"/>
                      <a:endParaRPr lang="en-US" sz="1400" b="1" dirty="0"/>
                    </a:p>
                    <a:p>
                      <a:pPr algn="ctr"/>
                      <a:r>
                        <a:rPr lang="en-US" sz="1400" b="1" dirty="0"/>
                        <a:t>Competency</a:t>
                      </a:r>
                    </a:p>
                  </a:txBody>
                  <a:tcPr>
                    <a:solidFill>
                      <a:srgbClr val="00B0F0"/>
                    </a:solidFill>
                  </a:tcPr>
                </a:tc>
                <a:tc>
                  <a:txBody>
                    <a:bodyPr/>
                    <a:lstStyle/>
                    <a:p>
                      <a:pPr algn="ctr"/>
                      <a:endParaRPr lang="en-US" sz="1400" b="1" dirty="0"/>
                    </a:p>
                    <a:p>
                      <a:pPr algn="ctr"/>
                      <a:r>
                        <a:rPr lang="en-US" sz="1400" b="1" dirty="0"/>
                        <a:t>Competency Definition</a:t>
                      </a:r>
                    </a:p>
                  </a:txBody>
                  <a:tcPr>
                    <a:solidFill>
                      <a:srgbClr val="00B0F0"/>
                    </a:solidFill>
                  </a:tcPr>
                </a:tc>
                <a:tc>
                  <a:txBody>
                    <a:bodyPr/>
                    <a:lstStyle/>
                    <a:p>
                      <a:pPr algn="ctr"/>
                      <a:r>
                        <a:rPr lang="en-US" sz="1400" b="1" dirty="0"/>
                        <a:t>Evidence of Student Learning</a:t>
                      </a:r>
                    </a:p>
                  </a:txBody>
                  <a:tcPr>
                    <a:solidFill>
                      <a:srgbClr val="00B0F0"/>
                    </a:solidFill>
                  </a:tcPr>
                </a:tc>
                <a:extLst>
                  <a:ext uri="{0D108BD9-81ED-4DB2-BD59-A6C34878D82A}">
                    <a16:rowId xmlns:a16="http://schemas.microsoft.com/office/drawing/2014/main" val="1323369176"/>
                  </a:ext>
                </a:extLst>
              </a:tr>
              <a:tr h="440184">
                <a:tc rowSpan="3">
                  <a:txBody>
                    <a:bodyPr/>
                    <a:lstStyle/>
                    <a:p>
                      <a:pPr algn="ctr"/>
                      <a:endParaRPr lang="en-US" sz="1400" dirty="0"/>
                    </a:p>
                    <a:p>
                      <a:pPr algn="ctr"/>
                      <a:endParaRPr lang="en-US" sz="1400" dirty="0"/>
                    </a:p>
                    <a:p>
                      <a:pPr algn="ctr"/>
                      <a:r>
                        <a:rPr lang="en-US" sz="1400" dirty="0"/>
                        <a:t>To lead and manage in public governance</a:t>
                      </a:r>
                    </a:p>
                  </a:txBody>
                  <a:tcPr/>
                </a:tc>
                <a:tc>
                  <a:txBody>
                    <a:bodyPr/>
                    <a:lstStyle/>
                    <a:p>
                      <a:pPr algn="ctr"/>
                      <a:endParaRPr lang="en-US" sz="1400" dirty="0"/>
                    </a:p>
                    <a:p>
                      <a:pPr algn="ctr"/>
                      <a:r>
                        <a:rPr lang="en-US" sz="1400" dirty="0"/>
                        <a:t>Critical thinking</a:t>
                      </a:r>
                    </a:p>
                  </a:txBody>
                  <a:tcPr/>
                </a:tc>
                <a:tc>
                  <a:txBody>
                    <a:bodyPr/>
                    <a:lstStyle/>
                    <a:p>
                      <a:pPr algn="ctr"/>
                      <a:r>
                        <a:rPr lang="en-US" sz="1400" dirty="0"/>
                        <a:t>Group work on a capstone project</a:t>
                      </a:r>
                    </a:p>
                  </a:txBody>
                  <a:tcPr/>
                </a:tc>
                <a:extLst>
                  <a:ext uri="{0D108BD9-81ED-4DB2-BD59-A6C34878D82A}">
                    <a16:rowId xmlns:a16="http://schemas.microsoft.com/office/drawing/2014/main" val="4005477983"/>
                  </a:ext>
                </a:extLst>
              </a:tr>
              <a:tr h="802689">
                <a:tc vMerge="1">
                  <a:txBody>
                    <a:bodyPr/>
                    <a:lstStyle/>
                    <a:p>
                      <a:endParaRPr lang="en-US" dirty="0"/>
                    </a:p>
                  </a:txBody>
                  <a:tcPr/>
                </a:tc>
                <a:tc>
                  <a:txBody>
                    <a:bodyPr/>
                    <a:lstStyle/>
                    <a:p>
                      <a:pPr algn="ctr"/>
                      <a:endParaRPr lang="en-US" sz="1400" dirty="0"/>
                    </a:p>
                    <a:p>
                      <a:pPr algn="ctr"/>
                      <a:r>
                        <a:rPr lang="en-US" sz="1400" dirty="0"/>
                        <a:t>Being able to account for resources</a:t>
                      </a:r>
                    </a:p>
                  </a:txBody>
                  <a:tcPr/>
                </a:tc>
                <a:tc>
                  <a:txBody>
                    <a:bodyPr/>
                    <a:lstStyle/>
                    <a:p>
                      <a:pPr algn="ctr"/>
                      <a:endParaRPr lang="en-US" sz="1400" dirty="0"/>
                    </a:p>
                    <a:p>
                      <a:pPr algn="ctr"/>
                      <a:r>
                        <a:rPr lang="en-US" sz="1400" dirty="0"/>
                        <a:t>Student performance on test in a budgeting course</a:t>
                      </a:r>
                    </a:p>
                  </a:txBody>
                  <a:tcPr/>
                </a:tc>
                <a:extLst>
                  <a:ext uri="{0D108BD9-81ED-4DB2-BD59-A6C34878D82A}">
                    <a16:rowId xmlns:a16="http://schemas.microsoft.com/office/drawing/2014/main" val="3048665952"/>
                  </a:ext>
                </a:extLst>
              </a:tr>
              <a:tr h="802689">
                <a:tc vMerge="1">
                  <a:txBody>
                    <a:bodyPr/>
                    <a:lstStyle/>
                    <a:p>
                      <a:endParaRPr lang="en-US" dirty="0"/>
                    </a:p>
                  </a:txBody>
                  <a:tcPr/>
                </a:tc>
                <a:tc>
                  <a:txBody>
                    <a:bodyPr/>
                    <a:lstStyle/>
                    <a:p>
                      <a:pPr algn="ctr"/>
                      <a:endParaRPr lang="en-US" sz="1400" dirty="0"/>
                    </a:p>
                    <a:p>
                      <a:pPr algn="ctr"/>
                      <a:r>
                        <a:rPr lang="en-US" sz="1400" dirty="0"/>
                        <a:t>Seeing assets where others see only scarcity</a:t>
                      </a:r>
                    </a:p>
                  </a:txBody>
                  <a:tcPr/>
                </a:tc>
                <a:tc>
                  <a:txBody>
                    <a:bodyPr/>
                    <a:lstStyle/>
                    <a:p>
                      <a:pPr algn="ctr"/>
                      <a:endParaRPr lang="en-US" sz="1400" dirty="0"/>
                    </a:p>
                    <a:p>
                      <a:pPr algn="ctr"/>
                      <a:r>
                        <a:rPr lang="en-US" sz="1400" dirty="0"/>
                        <a:t>Student written analysis of scarcity case study</a:t>
                      </a:r>
                    </a:p>
                  </a:txBody>
                  <a:tcPr/>
                </a:tc>
                <a:extLst>
                  <a:ext uri="{0D108BD9-81ED-4DB2-BD59-A6C34878D82A}">
                    <a16:rowId xmlns:a16="http://schemas.microsoft.com/office/drawing/2014/main" val="1200659387"/>
                  </a:ext>
                </a:extLst>
              </a:tr>
            </a:tbl>
          </a:graphicData>
        </a:graphic>
      </p:graphicFrame>
      <p:sp>
        <p:nvSpPr>
          <p:cNvPr id="5" name="Slide Number Placeholder 4">
            <a:extLst>
              <a:ext uri="{FF2B5EF4-FFF2-40B4-BE49-F238E27FC236}">
                <a16:creationId xmlns:a16="http://schemas.microsoft.com/office/drawing/2014/main" id="{0275506C-DEAA-4204-BE0B-B53E98E381AE}"/>
              </a:ext>
            </a:extLst>
          </p:cNvPr>
          <p:cNvSpPr>
            <a:spLocks noGrp="1"/>
          </p:cNvSpPr>
          <p:nvPr>
            <p:ph type="sldNum" sz="quarter" idx="2"/>
          </p:nvPr>
        </p:nvSpPr>
        <p:spPr/>
        <p:txBody>
          <a:bodyPr/>
          <a:lstStyle/>
          <a:p>
            <a:fld id="{86CB4B4D-7CA3-9044-876B-883B54F8677D}" type="slidenum">
              <a:rPr lang="en-US" smtClean="0"/>
              <a:t>28</a:t>
            </a:fld>
            <a:endParaRPr lang="en-US" dirty="0"/>
          </a:p>
        </p:txBody>
      </p:sp>
    </p:spTree>
    <p:extLst>
      <p:ext uri="{BB962C8B-B14F-4D97-AF65-F5344CB8AC3E}">
        <p14:creationId xmlns:p14="http://schemas.microsoft.com/office/powerpoint/2010/main" val="1324714827"/>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446D5-FC28-492F-8724-5317989CA31F}"/>
              </a:ext>
            </a:extLst>
          </p:cNvPr>
          <p:cNvSpPr>
            <a:spLocks noGrp="1"/>
          </p:cNvSpPr>
          <p:nvPr>
            <p:ph type="title"/>
          </p:nvPr>
        </p:nvSpPr>
        <p:spPr>
          <a:xfrm>
            <a:off x="692727" y="163802"/>
            <a:ext cx="8229600" cy="889143"/>
          </a:xfrm>
        </p:spPr>
        <p:txBody>
          <a:bodyPr/>
          <a:lstStyle/>
          <a:p>
            <a:r>
              <a:rPr lang="en-US" b="1" dirty="0"/>
              <a:t>Questions and Answers</a:t>
            </a:r>
          </a:p>
        </p:txBody>
      </p:sp>
      <p:sp>
        <p:nvSpPr>
          <p:cNvPr id="4" name="Slide Number Placeholder 3">
            <a:extLst>
              <a:ext uri="{FF2B5EF4-FFF2-40B4-BE49-F238E27FC236}">
                <a16:creationId xmlns:a16="http://schemas.microsoft.com/office/drawing/2014/main" id="{822AEA7C-DB7B-4111-9306-5EAF41C6873F}"/>
              </a:ext>
            </a:extLst>
          </p:cNvPr>
          <p:cNvSpPr>
            <a:spLocks noGrp="1"/>
          </p:cNvSpPr>
          <p:nvPr>
            <p:ph type="sldNum" sz="quarter" idx="2"/>
          </p:nvPr>
        </p:nvSpPr>
        <p:spPr/>
        <p:txBody>
          <a:bodyPr/>
          <a:lstStyle/>
          <a:p>
            <a:fld id="{86CB4B4D-7CA3-9044-876B-883B54F8677D}" type="slidenum">
              <a:rPr lang="en-US" smtClean="0"/>
              <a:pPr/>
              <a:t>29</a:t>
            </a:fld>
            <a:endParaRPr lang="en-US" dirty="0"/>
          </a:p>
        </p:txBody>
      </p:sp>
      <p:pic>
        <p:nvPicPr>
          <p:cNvPr id="6" name="Picture 5" descr="Graphic depicting Time for Answers">
            <a:extLst>
              <a:ext uri="{FF2B5EF4-FFF2-40B4-BE49-F238E27FC236}">
                <a16:creationId xmlns:a16="http://schemas.microsoft.com/office/drawing/2014/main" id="{E279CCB1-B8BD-4ED7-8F8B-DA89F59E55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29338" y="1514764"/>
            <a:ext cx="4054764" cy="3659596"/>
          </a:xfrm>
          <a:prstGeom prst="rect">
            <a:avLst/>
          </a:prstGeom>
        </p:spPr>
      </p:pic>
    </p:spTree>
    <p:extLst>
      <p:ext uri="{BB962C8B-B14F-4D97-AF65-F5344CB8AC3E}">
        <p14:creationId xmlns:p14="http://schemas.microsoft.com/office/powerpoint/2010/main" val="4243473885"/>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446D5-FC28-492F-8724-5317989CA31F}"/>
              </a:ext>
            </a:extLst>
          </p:cNvPr>
          <p:cNvSpPr>
            <a:spLocks noGrp="1"/>
          </p:cNvSpPr>
          <p:nvPr>
            <p:ph type="title"/>
          </p:nvPr>
        </p:nvSpPr>
        <p:spPr>
          <a:xfrm>
            <a:off x="639621" y="191512"/>
            <a:ext cx="8229600" cy="889143"/>
          </a:xfrm>
        </p:spPr>
        <p:txBody>
          <a:bodyPr/>
          <a:lstStyle/>
          <a:p>
            <a:r>
              <a:rPr lang="en-US" b="1" dirty="0">
                <a:solidFill>
                  <a:schemeClr val="accent2">
                    <a:lumMod val="75000"/>
                  </a:schemeClr>
                </a:solidFill>
              </a:rPr>
              <a:t>Questions and Answers</a:t>
            </a:r>
          </a:p>
        </p:txBody>
      </p:sp>
      <p:sp>
        <p:nvSpPr>
          <p:cNvPr id="3" name="Text Placeholder 2">
            <a:extLst>
              <a:ext uri="{FF2B5EF4-FFF2-40B4-BE49-F238E27FC236}">
                <a16:creationId xmlns:a16="http://schemas.microsoft.com/office/drawing/2014/main" id="{16E19948-58AB-474B-93B6-E5230F579BE7}"/>
              </a:ext>
            </a:extLst>
          </p:cNvPr>
          <p:cNvSpPr>
            <a:spLocks noGrp="1"/>
          </p:cNvSpPr>
          <p:nvPr>
            <p:ph type="body" idx="1"/>
          </p:nvPr>
        </p:nvSpPr>
        <p:spPr>
          <a:xfrm>
            <a:off x="1087585" y="1080655"/>
            <a:ext cx="7599215" cy="4828381"/>
          </a:xfrm>
        </p:spPr>
        <p:txBody>
          <a:bodyPr>
            <a:noAutofit/>
          </a:bodyPr>
          <a:lstStyle/>
          <a:p>
            <a:r>
              <a:rPr lang="en-US" sz="3600" dirty="0"/>
              <a:t>Please use the Chat box at the bottom of the page to ask questions.</a:t>
            </a:r>
          </a:p>
          <a:p>
            <a:r>
              <a:rPr lang="en-US" sz="3600" dirty="0"/>
              <a:t>We will monitor questions throughout the session. </a:t>
            </a:r>
          </a:p>
          <a:p>
            <a:r>
              <a:rPr lang="en-US" sz="3600" dirty="0"/>
              <a:t>Let us know the slide number or subject related to your question.</a:t>
            </a:r>
          </a:p>
          <a:p>
            <a:r>
              <a:rPr lang="en-US" sz="3600" dirty="0"/>
              <a:t>Questions will be addressed during the Question and Answer period. </a:t>
            </a:r>
          </a:p>
        </p:txBody>
      </p:sp>
      <p:sp>
        <p:nvSpPr>
          <p:cNvPr id="4" name="Slide Number Placeholder 3">
            <a:extLst>
              <a:ext uri="{FF2B5EF4-FFF2-40B4-BE49-F238E27FC236}">
                <a16:creationId xmlns:a16="http://schemas.microsoft.com/office/drawing/2014/main" id="{822AEA7C-DB7B-4111-9306-5EAF41C6873F}"/>
              </a:ext>
            </a:extLst>
          </p:cNvPr>
          <p:cNvSpPr>
            <a:spLocks noGrp="1"/>
          </p:cNvSpPr>
          <p:nvPr>
            <p:ph type="sldNum" sz="quarter" idx="2"/>
          </p:nvPr>
        </p:nvSpPr>
        <p:spPr>
          <a:xfrm>
            <a:off x="8513615" y="6249760"/>
            <a:ext cx="364842" cy="369332"/>
          </a:xfrm>
        </p:spPr>
        <p:txBody>
          <a:bodyPr/>
          <a:lstStyle/>
          <a:p>
            <a:fld id="{86CB4B4D-7CA3-9044-876B-883B54F8677D}" type="slidenum">
              <a:rPr lang="en-US" smtClean="0"/>
              <a:pPr/>
              <a:t>3</a:t>
            </a:fld>
            <a:endParaRPr lang="en-US" dirty="0"/>
          </a:p>
        </p:txBody>
      </p:sp>
    </p:spTree>
    <p:extLst>
      <p:ext uri="{BB962C8B-B14F-4D97-AF65-F5344CB8AC3E}">
        <p14:creationId xmlns:p14="http://schemas.microsoft.com/office/powerpoint/2010/main" val="1819485757"/>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2EDE6-6812-43F4-8495-3D3F95326C6C}"/>
              </a:ext>
            </a:extLst>
          </p:cNvPr>
          <p:cNvSpPr>
            <a:spLocks noGrp="1"/>
          </p:cNvSpPr>
          <p:nvPr>
            <p:ph type="title"/>
          </p:nvPr>
        </p:nvSpPr>
        <p:spPr/>
        <p:txBody>
          <a:bodyPr>
            <a:normAutofit/>
          </a:bodyPr>
          <a:lstStyle/>
          <a:p>
            <a:r>
              <a:rPr lang="en-US" dirty="0"/>
              <a:t>Conclusion</a:t>
            </a:r>
          </a:p>
        </p:txBody>
      </p:sp>
      <p:sp>
        <p:nvSpPr>
          <p:cNvPr id="3" name="Text Placeholder 2">
            <a:extLst>
              <a:ext uri="{FF2B5EF4-FFF2-40B4-BE49-F238E27FC236}">
                <a16:creationId xmlns:a16="http://schemas.microsoft.com/office/drawing/2014/main" id="{3F9B870A-7F8C-430E-8E23-B3F86E2F1D39}"/>
              </a:ext>
            </a:extLst>
          </p:cNvPr>
          <p:cNvSpPr>
            <a:spLocks noGrp="1"/>
          </p:cNvSpPr>
          <p:nvPr>
            <p:ph type="body" idx="1"/>
          </p:nvPr>
        </p:nvSpPr>
        <p:spPr>
          <a:xfrm>
            <a:off x="1034472" y="1417639"/>
            <a:ext cx="7527637" cy="4821146"/>
          </a:xfrm>
        </p:spPr>
        <p:txBody>
          <a:bodyPr>
            <a:normAutofit/>
          </a:bodyPr>
          <a:lstStyle/>
          <a:p>
            <a:r>
              <a:rPr lang="en-US" dirty="0"/>
              <a:t>Key takeaways from this training session are to identify and measure meaningful curriculum competencies and student learning outcomes and ensure that resource adequacy and communications are meaningful dimensions of program management.</a:t>
            </a:r>
          </a:p>
          <a:p>
            <a:pPr marL="0" indent="0">
              <a:buNone/>
            </a:pPr>
            <a:endParaRPr lang="en-US" dirty="0"/>
          </a:p>
        </p:txBody>
      </p:sp>
      <p:sp>
        <p:nvSpPr>
          <p:cNvPr id="4" name="Slide Number Placeholder 3">
            <a:extLst>
              <a:ext uri="{FF2B5EF4-FFF2-40B4-BE49-F238E27FC236}">
                <a16:creationId xmlns:a16="http://schemas.microsoft.com/office/drawing/2014/main" id="{D72177C1-70AC-4D34-95FC-01C531A35532}"/>
              </a:ext>
            </a:extLst>
          </p:cNvPr>
          <p:cNvSpPr>
            <a:spLocks noGrp="1"/>
          </p:cNvSpPr>
          <p:nvPr>
            <p:ph type="sldNum" sz="quarter" idx="2"/>
          </p:nvPr>
        </p:nvSpPr>
        <p:spPr/>
        <p:txBody>
          <a:bodyPr/>
          <a:lstStyle/>
          <a:p>
            <a:fld id="{86CB4B4D-7CA3-9044-876B-883B54F8677D}" type="slidenum">
              <a:rPr lang="en-US" smtClean="0"/>
              <a:t>30</a:t>
            </a:fld>
            <a:endParaRPr lang="en-US" dirty="0"/>
          </a:p>
        </p:txBody>
      </p:sp>
    </p:spTree>
    <p:extLst>
      <p:ext uri="{BB962C8B-B14F-4D97-AF65-F5344CB8AC3E}">
        <p14:creationId xmlns:p14="http://schemas.microsoft.com/office/powerpoint/2010/main" val="1319159297"/>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2EDE6-6812-43F4-8495-3D3F95326C6C}"/>
              </a:ext>
            </a:extLst>
          </p:cNvPr>
          <p:cNvSpPr>
            <a:spLocks noGrp="1"/>
          </p:cNvSpPr>
          <p:nvPr>
            <p:ph type="title"/>
          </p:nvPr>
        </p:nvSpPr>
        <p:spPr/>
        <p:txBody>
          <a:bodyPr>
            <a:normAutofit/>
          </a:bodyPr>
          <a:lstStyle/>
          <a:p>
            <a:r>
              <a:rPr lang="en-US" dirty="0"/>
              <a:t>Wrapping Up the 2021 AI</a:t>
            </a:r>
          </a:p>
        </p:txBody>
      </p:sp>
      <p:sp>
        <p:nvSpPr>
          <p:cNvPr id="3" name="Text Placeholder 2">
            <a:extLst>
              <a:ext uri="{FF2B5EF4-FFF2-40B4-BE49-F238E27FC236}">
                <a16:creationId xmlns:a16="http://schemas.microsoft.com/office/drawing/2014/main" id="{3F9B870A-7F8C-430E-8E23-B3F86E2F1D39}"/>
              </a:ext>
            </a:extLst>
          </p:cNvPr>
          <p:cNvSpPr>
            <a:spLocks noGrp="1"/>
          </p:cNvSpPr>
          <p:nvPr>
            <p:ph type="body" idx="1"/>
          </p:nvPr>
        </p:nvSpPr>
        <p:spPr>
          <a:xfrm>
            <a:off x="1034472" y="1417639"/>
            <a:ext cx="7527637" cy="4821146"/>
          </a:xfrm>
        </p:spPr>
        <p:txBody>
          <a:bodyPr>
            <a:normAutofit/>
          </a:bodyPr>
          <a:lstStyle/>
          <a:p>
            <a:r>
              <a:rPr lang="en-US" dirty="0"/>
              <a:t>Setting the stage with mission, values, and outcomes</a:t>
            </a:r>
          </a:p>
          <a:p>
            <a:r>
              <a:rPr lang="en-US" dirty="0"/>
              <a:t>Addressing the fundamentals of governance and operations</a:t>
            </a:r>
          </a:p>
          <a:p>
            <a:r>
              <a:rPr lang="en-US" dirty="0"/>
              <a:t>Closing the loop with competencies and transparency</a:t>
            </a:r>
          </a:p>
          <a:p>
            <a:r>
              <a:rPr lang="en-US" dirty="0"/>
              <a:t>By Friday, October 29, please complete the Post-AI Survey (only for October 27 attendees). </a:t>
            </a:r>
          </a:p>
          <a:p>
            <a:pPr marL="0" indent="0">
              <a:buNone/>
            </a:pPr>
            <a:endParaRPr lang="en-US" dirty="0"/>
          </a:p>
        </p:txBody>
      </p:sp>
      <p:sp>
        <p:nvSpPr>
          <p:cNvPr id="4" name="Slide Number Placeholder 3">
            <a:extLst>
              <a:ext uri="{FF2B5EF4-FFF2-40B4-BE49-F238E27FC236}">
                <a16:creationId xmlns:a16="http://schemas.microsoft.com/office/drawing/2014/main" id="{E9DF5041-76AE-4356-BF5F-D90AC6F67AE4}"/>
              </a:ext>
            </a:extLst>
          </p:cNvPr>
          <p:cNvSpPr>
            <a:spLocks noGrp="1"/>
          </p:cNvSpPr>
          <p:nvPr>
            <p:ph type="sldNum" sz="quarter" idx="2"/>
          </p:nvPr>
        </p:nvSpPr>
        <p:spPr/>
        <p:txBody>
          <a:bodyPr/>
          <a:lstStyle/>
          <a:p>
            <a:fld id="{86CB4B4D-7CA3-9044-876B-883B54F8677D}" type="slidenum">
              <a:rPr lang="en-US" smtClean="0"/>
              <a:t>31</a:t>
            </a:fld>
            <a:endParaRPr lang="en-US" dirty="0"/>
          </a:p>
        </p:txBody>
      </p:sp>
    </p:spTree>
    <p:extLst>
      <p:ext uri="{BB962C8B-B14F-4D97-AF65-F5344CB8AC3E}">
        <p14:creationId xmlns:p14="http://schemas.microsoft.com/office/powerpoint/2010/main" val="1049626708"/>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2EDE6-6812-43F4-8495-3D3F95326C6C}"/>
              </a:ext>
            </a:extLst>
          </p:cNvPr>
          <p:cNvSpPr>
            <a:spLocks noGrp="1"/>
          </p:cNvSpPr>
          <p:nvPr>
            <p:ph type="title"/>
          </p:nvPr>
        </p:nvSpPr>
        <p:spPr/>
        <p:txBody>
          <a:bodyPr>
            <a:normAutofit/>
          </a:bodyPr>
          <a:lstStyle/>
          <a:p>
            <a:r>
              <a:rPr lang="en-US" sz="3600" dirty="0"/>
              <a:t>Preconditions for Accreditation Review</a:t>
            </a:r>
          </a:p>
        </p:txBody>
      </p:sp>
      <p:sp>
        <p:nvSpPr>
          <p:cNvPr id="3" name="Text Placeholder 2">
            <a:extLst>
              <a:ext uri="{FF2B5EF4-FFF2-40B4-BE49-F238E27FC236}">
                <a16:creationId xmlns:a16="http://schemas.microsoft.com/office/drawing/2014/main" id="{3F9B870A-7F8C-430E-8E23-B3F86E2F1D39}"/>
              </a:ext>
            </a:extLst>
          </p:cNvPr>
          <p:cNvSpPr>
            <a:spLocks noGrp="1"/>
          </p:cNvSpPr>
          <p:nvPr>
            <p:ph type="body" idx="1"/>
          </p:nvPr>
        </p:nvSpPr>
        <p:spPr>
          <a:xfrm>
            <a:off x="736847" y="1313895"/>
            <a:ext cx="7949953" cy="4651900"/>
          </a:xfrm>
        </p:spPr>
        <p:txBody>
          <a:bodyPr>
            <a:normAutofit fontScale="85000" lnSpcReduction="10000"/>
          </a:bodyPr>
          <a:lstStyle/>
          <a:p>
            <a:r>
              <a:rPr lang="en-US" dirty="0"/>
              <a:t>Program Eligibility – establishes that the program is qualified for and capable of being evaluated.</a:t>
            </a:r>
          </a:p>
          <a:p>
            <a:r>
              <a:rPr lang="en-US" dirty="0"/>
              <a:t>Public Service Values – the mission, governance, and curriculum of eligible programs shall demonstrably emphasize public service values. </a:t>
            </a:r>
          </a:p>
          <a:p>
            <a:r>
              <a:rPr lang="en-US" dirty="0"/>
              <a:t>Primary Focus – only master’s degree programs that prepare students to be leaders, managers, and analysts in the professions of public service.</a:t>
            </a:r>
          </a:p>
          <a:p>
            <a:r>
              <a:rPr lang="en-US" dirty="0"/>
              <a:t>Course of Study – the normal expectation for students studying for professional degrees in </a:t>
            </a:r>
            <a:r>
              <a:rPr lang="en-US"/>
              <a:t>public service is </a:t>
            </a:r>
            <a:r>
              <a:rPr lang="en-US" dirty="0"/>
              <a:t>at least 36 semester credit hours of study.</a:t>
            </a:r>
          </a:p>
          <a:p>
            <a:endParaRPr lang="en-US" dirty="0"/>
          </a:p>
        </p:txBody>
      </p:sp>
      <p:sp>
        <p:nvSpPr>
          <p:cNvPr id="4" name="Slide Number Placeholder 3">
            <a:extLst>
              <a:ext uri="{FF2B5EF4-FFF2-40B4-BE49-F238E27FC236}">
                <a16:creationId xmlns:a16="http://schemas.microsoft.com/office/drawing/2014/main" id="{5BDAC7C7-0C9B-4E2C-9ED3-C0DFF1D10F96}"/>
              </a:ext>
            </a:extLst>
          </p:cNvPr>
          <p:cNvSpPr>
            <a:spLocks noGrp="1"/>
          </p:cNvSpPr>
          <p:nvPr>
            <p:ph type="sldNum" sz="quarter" idx="2"/>
          </p:nvPr>
        </p:nvSpPr>
        <p:spPr/>
        <p:txBody>
          <a:bodyPr/>
          <a:lstStyle/>
          <a:p>
            <a:fld id="{86CB4B4D-7CA3-9044-876B-883B54F8677D}" type="slidenum">
              <a:rPr lang="en-US" smtClean="0"/>
              <a:t>4</a:t>
            </a:fld>
            <a:endParaRPr lang="en-US" dirty="0"/>
          </a:p>
        </p:txBody>
      </p:sp>
    </p:spTree>
    <p:extLst>
      <p:ext uri="{BB962C8B-B14F-4D97-AF65-F5344CB8AC3E}">
        <p14:creationId xmlns:p14="http://schemas.microsoft.com/office/powerpoint/2010/main" val="2486080787"/>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2EDE6-6812-43F4-8495-3D3F95326C6C}"/>
              </a:ext>
            </a:extLst>
          </p:cNvPr>
          <p:cNvSpPr>
            <a:spLocks noGrp="1"/>
          </p:cNvSpPr>
          <p:nvPr>
            <p:ph type="title"/>
          </p:nvPr>
        </p:nvSpPr>
        <p:spPr/>
        <p:txBody>
          <a:bodyPr/>
          <a:lstStyle/>
          <a:p>
            <a:r>
              <a:rPr lang="en-US" dirty="0"/>
              <a:t>Self-Study Report</a:t>
            </a:r>
          </a:p>
        </p:txBody>
      </p:sp>
      <p:sp>
        <p:nvSpPr>
          <p:cNvPr id="3" name="Text Placeholder 2">
            <a:extLst>
              <a:ext uri="{FF2B5EF4-FFF2-40B4-BE49-F238E27FC236}">
                <a16:creationId xmlns:a16="http://schemas.microsoft.com/office/drawing/2014/main" id="{3F9B870A-7F8C-430E-8E23-B3F86E2F1D39}"/>
              </a:ext>
            </a:extLst>
          </p:cNvPr>
          <p:cNvSpPr>
            <a:spLocks noGrp="1"/>
          </p:cNvSpPr>
          <p:nvPr>
            <p:ph type="body" idx="1"/>
          </p:nvPr>
        </p:nvSpPr>
        <p:spPr>
          <a:xfrm>
            <a:off x="1260629" y="1417639"/>
            <a:ext cx="7075503" cy="4525963"/>
          </a:xfrm>
        </p:spPr>
        <p:txBody>
          <a:bodyPr>
            <a:normAutofit lnSpcReduction="10000"/>
          </a:bodyPr>
          <a:lstStyle/>
          <a:p>
            <a:r>
              <a:rPr lang="en-US" dirty="0"/>
              <a:t>The overarching goal of the 2021 Accreditation Institute is to help participants write a successful and meaningful self-study report.</a:t>
            </a:r>
          </a:p>
          <a:p>
            <a:r>
              <a:rPr lang="en-US" dirty="0"/>
              <a:t>The ultimate goal is to obtain accreditation, which provides a reliable and trustworthy indication of value and quality to all stakeholders of the respective program. </a:t>
            </a:r>
          </a:p>
        </p:txBody>
      </p:sp>
      <p:sp>
        <p:nvSpPr>
          <p:cNvPr id="4" name="Slide Number Placeholder 3">
            <a:extLst>
              <a:ext uri="{FF2B5EF4-FFF2-40B4-BE49-F238E27FC236}">
                <a16:creationId xmlns:a16="http://schemas.microsoft.com/office/drawing/2014/main" id="{8650294E-745F-4A71-94E7-454AD134BBD7}"/>
              </a:ext>
            </a:extLst>
          </p:cNvPr>
          <p:cNvSpPr>
            <a:spLocks noGrp="1"/>
          </p:cNvSpPr>
          <p:nvPr>
            <p:ph type="sldNum" sz="quarter" idx="2"/>
          </p:nvPr>
        </p:nvSpPr>
        <p:spPr/>
        <p:txBody>
          <a:bodyPr/>
          <a:lstStyle/>
          <a:p>
            <a:fld id="{86CB4B4D-7CA3-9044-876B-883B54F8677D}" type="slidenum">
              <a:rPr lang="en-US" smtClean="0"/>
              <a:t>5</a:t>
            </a:fld>
            <a:endParaRPr lang="en-US" dirty="0"/>
          </a:p>
        </p:txBody>
      </p:sp>
    </p:spTree>
    <p:extLst>
      <p:ext uri="{BB962C8B-B14F-4D97-AF65-F5344CB8AC3E}">
        <p14:creationId xmlns:p14="http://schemas.microsoft.com/office/powerpoint/2010/main" val="258867164"/>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2EDE6-6812-43F4-8495-3D3F95326C6C}"/>
              </a:ext>
            </a:extLst>
          </p:cNvPr>
          <p:cNvSpPr>
            <a:spLocks noGrp="1"/>
          </p:cNvSpPr>
          <p:nvPr>
            <p:ph type="title"/>
          </p:nvPr>
        </p:nvSpPr>
        <p:spPr/>
        <p:txBody>
          <a:bodyPr>
            <a:normAutofit fontScale="90000"/>
          </a:bodyPr>
          <a:lstStyle/>
          <a:p>
            <a:r>
              <a:rPr lang="en-US" dirty="0"/>
              <a:t>Universal Required Competencies:</a:t>
            </a:r>
            <a:br>
              <a:rPr lang="en-US" dirty="0"/>
            </a:br>
            <a:r>
              <a:rPr lang="en-US" dirty="0"/>
              <a:t>Standard 5.1</a:t>
            </a:r>
          </a:p>
        </p:txBody>
      </p:sp>
      <p:sp>
        <p:nvSpPr>
          <p:cNvPr id="3" name="Text Placeholder 2">
            <a:extLst>
              <a:ext uri="{FF2B5EF4-FFF2-40B4-BE49-F238E27FC236}">
                <a16:creationId xmlns:a16="http://schemas.microsoft.com/office/drawing/2014/main" id="{3F9B870A-7F8C-430E-8E23-B3F86E2F1D39}"/>
              </a:ext>
            </a:extLst>
          </p:cNvPr>
          <p:cNvSpPr>
            <a:spLocks noGrp="1"/>
          </p:cNvSpPr>
          <p:nvPr>
            <p:ph type="body" idx="1"/>
          </p:nvPr>
        </p:nvSpPr>
        <p:spPr>
          <a:xfrm>
            <a:off x="1278384" y="1819922"/>
            <a:ext cx="6889072" cy="4306241"/>
          </a:xfrm>
        </p:spPr>
        <p:txBody>
          <a:bodyPr/>
          <a:lstStyle/>
          <a:p>
            <a:r>
              <a:rPr lang="en-US" dirty="0"/>
              <a:t>The program will adopt a set of required competencies related to its mission and public service values as the basis of its curriculum.</a:t>
            </a:r>
          </a:p>
        </p:txBody>
      </p:sp>
      <p:sp>
        <p:nvSpPr>
          <p:cNvPr id="4" name="Slide Number Placeholder 3">
            <a:extLst>
              <a:ext uri="{FF2B5EF4-FFF2-40B4-BE49-F238E27FC236}">
                <a16:creationId xmlns:a16="http://schemas.microsoft.com/office/drawing/2014/main" id="{E140D014-CE5F-4D8B-95EE-A9BA24478A49}"/>
              </a:ext>
            </a:extLst>
          </p:cNvPr>
          <p:cNvSpPr>
            <a:spLocks noGrp="1"/>
          </p:cNvSpPr>
          <p:nvPr>
            <p:ph type="sldNum" sz="quarter" idx="2"/>
          </p:nvPr>
        </p:nvSpPr>
        <p:spPr/>
        <p:txBody>
          <a:bodyPr/>
          <a:lstStyle/>
          <a:p>
            <a:fld id="{86CB4B4D-7CA3-9044-876B-883B54F8677D}" type="slidenum">
              <a:rPr lang="en-US" smtClean="0"/>
              <a:t>6</a:t>
            </a:fld>
            <a:endParaRPr lang="en-US" dirty="0"/>
          </a:p>
        </p:txBody>
      </p:sp>
    </p:spTree>
    <p:extLst>
      <p:ext uri="{BB962C8B-B14F-4D97-AF65-F5344CB8AC3E}">
        <p14:creationId xmlns:p14="http://schemas.microsoft.com/office/powerpoint/2010/main" val="3922453273"/>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2EDE6-6812-43F4-8495-3D3F95326C6C}"/>
              </a:ext>
            </a:extLst>
          </p:cNvPr>
          <p:cNvSpPr>
            <a:spLocks noGrp="1"/>
          </p:cNvSpPr>
          <p:nvPr>
            <p:ph type="title"/>
          </p:nvPr>
        </p:nvSpPr>
        <p:spPr/>
        <p:txBody>
          <a:bodyPr>
            <a:normAutofit fontScale="90000"/>
          </a:bodyPr>
          <a:lstStyle/>
          <a:p>
            <a:r>
              <a:rPr lang="en-US" dirty="0"/>
              <a:t>Universal Required Competencies:</a:t>
            </a:r>
            <a:br>
              <a:rPr lang="en-US" dirty="0"/>
            </a:br>
            <a:r>
              <a:rPr lang="en-US" dirty="0"/>
              <a:t>Standard 5.1</a:t>
            </a:r>
          </a:p>
        </p:txBody>
      </p:sp>
      <p:sp>
        <p:nvSpPr>
          <p:cNvPr id="3" name="Text Placeholder 2">
            <a:extLst>
              <a:ext uri="{FF2B5EF4-FFF2-40B4-BE49-F238E27FC236}">
                <a16:creationId xmlns:a16="http://schemas.microsoft.com/office/drawing/2014/main" id="{3F9B870A-7F8C-430E-8E23-B3F86E2F1D39}"/>
              </a:ext>
            </a:extLst>
          </p:cNvPr>
          <p:cNvSpPr>
            <a:spLocks noGrp="1"/>
          </p:cNvSpPr>
          <p:nvPr>
            <p:ph type="body" idx="1"/>
          </p:nvPr>
        </p:nvSpPr>
        <p:spPr>
          <a:xfrm>
            <a:off x="988290" y="1482572"/>
            <a:ext cx="7426037" cy="4643592"/>
          </a:xfrm>
        </p:spPr>
        <p:txBody>
          <a:bodyPr>
            <a:normAutofit fontScale="70000" lnSpcReduction="20000"/>
          </a:bodyPr>
          <a:lstStyle/>
          <a:p>
            <a:r>
              <a:rPr lang="en-US" sz="3800" dirty="0"/>
              <a:t>The required competencies will include five domains, tailored and operationalized to reflect the program’s mission: the ability</a:t>
            </a:r>
          </a:p>
          <a:p>
            <a:pPr lvl="1"/>
            <a:r>
              <a:rPr lang="en-US" dirty="0"/>
              <a:t>To lead and manage in public governance;</a:t>
            </a:r>
          </a:p>
          <a:p>
            <a:pPr lvl="1"/>
            <a:r>
              <a:rPr lang="en-US" dirty="0"/>
              <a:t>To participate in and contribute to the policy process;</a:t>
            </a:r>
          </a:p>
          <a:p>
            <a:pPr lvl="1"/>
            <a:r>
              <a:rPr lang="en-US" dirty="0"/>
              <a:t>To analyze, synthesize, think critically, solve problems, and make evidenced-informed decisions in a complex and dynamic environment;</a:t>
            </a:r>
          </a:p>
          <a:p>
            <a:pPr lvl="1"/>
            <a:r>
              <a:rPr lang="en-US" dirty="0"/>
              <a:t>To articulate, apply, and advance a public service perspective;</a:t>
            </a:r>
          </a:p>
          <a:p>
            <a:pPr lvl="1"/>
            <a:r>
              <a:rPr lang="en-US" dirty="0"/>
              <a:t>To communicate and interact productively and in culturally responsive ways with a diverse and changing workforce and society at large. </a:t>
            </a:r>
          </a:p>
          <a:p>
            <a:pPr lvl="1"/>
            <a:endParaRPr lang="en-US" dirty="0"/>
          </a:p>
        </p:txBody>
      </p:sp>
      <p:sp>
        <p:nvSpPr>
          <p:cNvPr id="4" name="Slide Number Placeholder 3">
            <a:extLst>
              <a:ext uri="{FF2B5EF4-FFF2-40B4-BE49-F238E27FC236}">
                <a16:creationId xmlns:a16="http://schemas.microsoft.com/office/drawing/2014/main" id="{196CDC51-63D3-4213-98F2-96720E0F8AE0}"/>
              </a:ext>
            </a:extLst>
          </p:cNvPr>
          <p:cNvSpPr>
            <a:spLocks noGrp="1"/>
          </p:cNvSpPr>
          <p:nvPr>
            <p:ph type="sldNum" sz="quarter" idx="2"/>
          </p:nvPr>
        </p:nvSpPr>
        <p:spPr/>
        <p:txBody>
          <a:bodyPr/>
          <a:lstStyle/>
          <a:p>
            <a:fld id="{86CB4B4D-7CA3-9044-876B-883B54F8677D}" type="slidenum">
              <a:rPr lang="en-US" smtClean="0"/>
              <a:t>7</a:t>
            </a:fld>
            <a:endParaRPr lang="en-US" dirty="0"/>
          </a:p>
        </p:txBody>
      </p:sp>
    </p:spTree>
    <p:extLst>
      <p:ext uri="{BB962C8B-B14F-4D97-AF65-F5344CB8AC3E}">
        <p14:creationId xmlns:p14="http://schemas.microsoft.com/office/powerpoint/2010/main" val="805897359"/>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2EDE6-6812-43F4-8495-3D3F95326C6C}"/>
              </a:ext>
            </a:extLst>
          </p:cNvPr>
          <p:cNvSpPr>
            <a:spLocks noGrp="1"/>
          </p:cNvSpPr>
          <p:nvPr>
            <p:ph type="title"/>
          </p:nvPr>
        </p:nvSpPr>
        <p:spPr/>
        <p:txBody>
          <a:bodyPr>
            <a:normAutofit fontScale="90000"/>
          </a:bodyPr>
          <a:lstStyle/>
          <a:p>
            <a:r>
              <a:rPr lang="en-US" dirty="0"/>
              <a:t>COPRA Expectations for</a:t>
            </a:r>
            <a:br>
              <a:rPr lang="en-US" dirty="0"/>
            </a:br>
            <a:r>
              <a:rPr lang="en-US" dirty="0"/>
              <a:t> Standard 5.1</a:t>
            </a:r>
          </a:p>
        </p:txBody>
      </p:sp>
      <p:sp>
        <p:nvSpPr>
          <p:cNvPr id="3" name="Text Placeholder 2">
            <a:extLst>
              <a:ext uri="{FF2B5EF4-FFF2-40B4-BE49-F238E27FC236}">
                <a16:creationId xmlns:a16="http://schemas.microsoft.com/office/drawing/2014/main" id="{3F9B870A-7F8C-430E-8E23-B3F86E2F1D39}"/>
              </a:ext>
            </a:extLst>
          </p:cNvPr>
          <p:cNvSpPr>
            <a:spLocks noGrp="1"/>
          </p:cNvSpPr>
          <p:nvPr>
            <p:ph type="body" idx="1"/>
          </p:nvPr>
        </p:nvSpPr>
        <p:spPr>
          <a:xfrm>
            <a:off x="1016000" y="1819922"/>
            <a:ext cx="7342909" cy="4103041"/>
          </a:xfrm>
        </p:spPr>
        <p:txBody>
          <a:bodyPr>
            <a:normAutofit fontScale="70000" lnSpcReduction="20000"/>
          </a:bodyPr>
          <a:lstStyle/>
          <a:p>
            <a:r>
              <a:rPr lang="en-US" dirty="0"/>
              <a:t>Programs should have completed one full cycle of assessment for student learning outcomes in at least three of the universal competency domains. </a:t>
            </a:r>
          </a:p>
          <a:p>
            <a:r>
              <a:rPr lang="en-US" dirty="0"/>
              <a:t>One full cycle for one universal competency domain will be documented in the self-study report.</a:t>
            </a:r>
          </a:p>
          <a:p>
            <a:r>
              <a:rPr lang="en-US" dirty="0"/>
              <a:t>If programs move to the site visit phase, they should be prepared to provide the site visit team with evidence of one full cycle for two additional universal competencies (total of 3) and evidence of progress on all.</a:t>
            </a:r>
          </a:p>
          <a:p>
            <a:r>
              <a:rPr lang="en-US" dirty="0"/>
              <a:t>Programs should provide a detailed assessment plan, which includes direct outcomes as well a timeline for sustainable assessment of the universal competencies moving forward.</a:t>
            </a:r>
          </a:p>
        </p:txBody>
      </p:sp>
      <p:sp>
        <p:nvSpPr>
          <p:cNvPr id="4" name="Slide Number Placeholder 3">
            <a:extLst>
              <a:ext uri="{FF2B5EF4-FFF2-40B4-BE49-F238E27FC236}">
                <a16:creationId xmlns:a16="http://schemas.microsoft.com/office/drawing/2014/main" id="{7A2ABBF7-E345-4401-9AAA-14516C822DE4}"/>
              </a:ext>
            </a:extLst>
          </p:cNvPr>
          <p:cNvSpPr>
            <a:spLocks noGrp="1"/>
          </p:cNvSpPr>
          <p:nvPr>
            <p:ph type="sldNum" sz="quarter" idx="2"/>
          </p:nvPr>
        </p:nvSpPr>
        <p:spPr/>
        <p:txBody>
          <a:bodyPr/>
          <a:lstStyle/>
          <a:p>
            <a:fld id="{86CB4B4D-7CA3-9044-876B-883B54F8677D}" type="slidenum">
              <a:rPr lang="en-US" smtClean="0"/>
              <a:t>8</a:t>
            </a:fld>
            <a:endParaRPr lang="en-US" dirty="0"/>
          </a:p>
        </p:txBody>
      </p:sp>
    </p:spTree>
    <p:extLst>
      <p:ext uri="{BB962C8B-B14F-4D97-AF65-F5344CB8AC3E}">
        <p14:creationId xmlns:p14="http://schemas.microsoft.com/office/powerpoint/2010/main" val="4211684778"/>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2EDE6-6812-43F4-8495-3D3F95326C6C}"/>
              </a:ext>
            </a:extLst>
          </p:cNvPr>
          <p:cNvSpPr>
            <a:spLocks noGrp="1"/>
          </p:cNvSpPr>
          <p:nvPr>
            <p:ph type="title"/>
          </p:nvPr>
        </p:nvSpPr>
        <p:spPr/>
        <p:txBody>
          <a:bodyPr>
            <a:normAutofit fontScale="90000"/>
          </a:bodyPr>
          <a:lstStyle/>
          <a:p>
            <a:r>
              <a:rPr lang="en-US" dirty="0"/>
              <a:t>Basis of Judgment:</a:t>
            </a:r>
            <a:br>
              <a:rPr lang="en-US" dirty="0"/>
            </a:br>
            <a:r>
              <a:rPr lang="en-US" dirty="0"/>
              <a:t>Standard 5.1</a:t>
            </a:r>
          </a:p>
        </p:txBody>
      </p:sp>
      <p:sp>
        <p:nvSpPr>
          <p:cNvPr id="3" name="Text Placeholder 2">
            <a:extLst>
              <a:ext uri="{FF2B5EF4-FFF2-40B4-BE49-F238E27FC236}">
                <a16:creationId xmlns:a16="http://schemas.microsoft.com/office/drawing/2014/main" id="{3F9B870A-7F8C-430E-8E23-B3F86E2F1D39}"/>
              </a:ext>
            </a:extLst>
          </p:cNvPr>
          <p:cNvSpPr>
            <a:spLocks noGrp="1"/>
          </p:cNvSpPr>
          <p:nvPr>
            <p:ph type="body" idx="1"/>
          </p:nvPr>
        </p:nvSpPr>
        <p:spPr>
          <a:xfrm>
            <a:off x="868218" y="1524359"/>
            <a:ext cx="7721600" cy="4306241"/>
          </a:xfrm>
        </p:spPr>
        <p:txBody>
          <a:bodyPr>
            <a:normAutofit lnSpcReduction="10000"/>
          </a:bodyPr>
          <a:lstStyle/>
          <a:p>
            <a:pPr marL="230188" marR="0" indent="-230188">
              <a:spcBef>
                <a:spcPts val="0"/>
              </a:spcBef>
              <a:spcAft>
                <a:spcPts val="0"/>
              </a:spcAft>
            </a:pPr>
            <a:r>
              <a:rPr lang="en-US" sz="1800" dirty="0">
                <a:effectLst/>
                <a:ea typeface="Times New Roman" panose="02020603050405020304" pitchFamily="18" charset="0"/>
                <a:cs typeface="Times New Roman" panose="02020603050405020304" pitchFamily="18" charset="0"/>
              </a:rPr>
              <a:t>It is expected that all students in a NASPAA-accredited degree program will have the opportunity to develop knowledge and skills on each of the five universal required competencies.  The program shows that it requires the five universal competencies of public and nonprofit affairs, policy and administration and links them to the program mission.  The program defines each of the required competencies in terms of at least one student learning outcome (but there may be more than one) and demonstrates student achievement of those competencies at the program-level.  </a:t>
            </a:r>
            <a:endParaRPr lang="en-US" sz="1800" dirty="0">
              <a:effectLst/>
              <a:ea typeface="Times New Roman" panose="02020603050405020304" pitchFamily="18" charset="0"/>
            </a:endParaRPr>
          </a:p>
          <a:p>
            <a:pPr marL="0" indent="0">
              <a:spcBef>
                <a:spcPts val="0"/>
              </a:spcBef>
              <a:buNone/>
            </a:pPr>
            <a:endParaRPr lang="en-US" sz="1800" dirty="0">
              <a:effectLst/>
              <a:ea typeface="Times New Roman" panose="02020603050405020304" pitchFamily="18" charset="0"/>
            </a:endParaRPr>
          </a:p>
          <a:p>
            <a:pPr marL="230188" indent="-230188">
              <a:spcBef>
                <a:spcPts val="0"/>
              </a:spcBef>
            </a:pPr>
            <a:r>
              <a:rPr lang="en-US" sz="1800" dirty="0">
                <a:cs typeface="Times New Roman" panose="02020603050405020304" pitchFamily="18" charset="0"/>
              </a:rPr>
              <a:t>Once the student learning outcome(s) is established, the program should identify where the outcome is measured, what is used to measure it, how the measure is directly assessed, and how the analysis of the resulting data has led to programmatic improvement. Therefore, the result of the assessment of student learning outcomes is demonstrable evidence of how the student performed on the specific student learning outcome (rather than in a course or on an assignment). </a:t>
            </a:r>
            <a:r>
              <a:rPr lang="en-US" sz="1800" dirty="0">
                <a:highlight>
                  <a:srgbClr val="FFFF00"/>
                </a:highlight>
                <a:cs typeface="Times New Roman" panose="02020603050405020304" pitchFamily="18" charset="0"/>
              </a:rPr>
              <a:t>The feedback loop is demonstrated by how the program used these performance data to make programmatic decisions.</a:t>
            </a:r>
          </a:p>
        </p:txBody>
      </p:sp>
      <p:sp>
        <p:nvSpPr>
          <p:cNvPr id="4" name="Slide Number Placeholder 3">
            <a:extLst>
              <a:ext uri="{FF2B5EF4-FFF2-40B4-BE49-F238E27FC236}">
                <a16:creationId xmlns:a16="http://schemas.microsoft.com/office/drawing/2014/main" id="{355F4B3A-65D9-4545-9E46-060AC76CC3B2}"/>
              </a:ext>
            </a:extLst>
          </p:cNvPr>
          <p:cNvSpPr>
            <a:spLocks noGrp="1"/>
          </p:cNvSpPr>
          <p:nvPr>
            <p:ph type="sldNum" sz="quarter" idx="2"/>
          </p:nvPr>
        </p:nvSpPr>
        <p:spPr/>
        <p:txBody>
          <a:bodyPr/>
          <a:lstStyle/>
          <a:p>
            <a:fld id="{86CB4B4D-7CA3-9044-876B-883B54F8677D}" type="slidenum">
              <a:rPr lang="en-US" smtClean="0"/>
              <a:t>9</a:t>
            </a:fld>
            <a:endParaRPr lang="en-US" dirty="0"/>
          </a:p>
        </p:txBody>
      </p:sp>
    </p:spTree>
    <p:extLst>
      <p:ext uri="{BB962C8B-B14F-4D97-AF65-F5344CB8AC3E}">
        <p14:creationId xmlns:p14="http://schemas.microsoft.com/office/powerpoint/2010/main" val="1220766791"/>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53454</TotalTime>
  <Words>2523</Words>
  <Application>Microsoft Office PowerPoint</Application>
  <PresentationFormat>On-screen Show (4:3)</PresentationFormat>
  <Paragraphs>217</Paragraphs>
  <Slides>31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Calibri</vt:lpstr>
      <vt:lpstr>Cambria</vt:lpstr>
      <vt:lpstr>Office Theme</vt:lpstr>
      <vt:lpstr>Session 4: Closing the Loop Standards 5, 6, and 7 Competencies and Transparency  October 2021</vt:lpstr>
      <vt:lpstr>Training Objectives</vt:lpstr>
      <vt:lpstr>Questions and Answers</vt:lpstr>
      <vt:lpstr>Preconditions for Accreditation Review</vt:lpstr>
      <vt:lpstr>Self-Study Report</vt:lpstr>
      <vt:lpstr>Universal Required Competencies: Standard 5.1</vt:lpstr>
      <vt:lpstr>Universal Required Competencies: Standard 5.1</vt:lpstr>
      <vt:lpstr>COPRA Expectations for  Standard 5.1</vt:lpstr>
      <vt:lpstr>Basis of Judgment: Standard 5.1</vt:lpstr>
      <vt:lpstr>Basis of Judgment: Standard 5.1</vt:lpstr>
      <vt:lpstr>Mission-Specific Required Competencies: Standard 5.2</vt:lpstr>
      <vt:lpstr>Basis of Judgment: Standard 5.2</vt:lpstr>
      <vt:lpstr>Mission-Specific Elective Competencies: Standard 5.4</vt:lpstr>
      <vt:lpstr>Basis of Judgment: Standard 5.4</vt:lpstr>
      <vt:lpstr>Identifying and Measuring Competencies</vt:lpstr>
      <vt:lpstr>Identifying and Measuring Competencies</vt:lpstr>
      <vt:lpstr>Identifying and Measuring Competencies</vt:lpstr>
      <vt:lpstr>Identifying and Measuring Competencies</vt:lpstr>
      <vt:lpstr>Identifying and Measuring Competencies</vt:lpstr>
      <vt:lpstr>Using Competencies</vt:lpstr>
      <vt:lpstr>Using Competencies</vt:lpstr>
      <vt:lpstr>Resource Adequacy: Standard 6.1</vt:lpstr>
      <vt:lpstr>Resource Adequacy: Standard 6.1</vt:lpstr>
      <vt:lpstr>Basis of Judgment: Standard 6.1</vt:lpstr>
      <vt:lpstr>Communications: Standard 7.1</vt:lpstr>
      <vt:lpstr>Communications: Standard 7.1</vt:lpstr>
      <vt:lpstr>Basis of Judgment: Standard 7.1</vt:lpstr>
      <vt:lpstr>Exercise</vt:lpstr>
      <vt:lpstr>Questions and Answers</vt:lpstr>
      <vt:lpstr>Conclusion</vt:lpstr>
      <vt:lpstr>Wrapping Up the 2021 AI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2020 NASPAA  Accreditation Institute!</dc:title>
  <dc:creator>RaJade M Berry-James PhD</dc:creator>
  <cp:lastModifiedBy>David Bernstein</cp:lastModifiedBy>
  <cp:revision>114</cp:revision>
  <dcterms:modified xsi:type="dcterms:W3CDTF">2021-11-02T14:27:30Z</dcterms:modified>
</cp:coreProperties>
</file>