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7"/>
  </p:notesMasterIdLst>
  <p:sldIdLst>
    <p:sldId id="256" r:id="rId2"/>
    <p:sldId id="378" r:id="rId3"/>
    <p:sldId id="413" r:id="rId4"/>
    <p:sldId id="393" r:id="rId5"/>
    <p:sldId id="392" r:id="rId6"/>
    <p:sldId id="379" r:id="rId7"/>
    <p:sldId id="394" r:id="rId8"/>
    <p:sldId id="380" r:id="rId9"/>
    <p:sldId id="395" r:id="rId10"/>
    <p:sldId id="381" r:id="rId11"/>
    <p:sldId id="396" r:id="rId12"/>
    <p:sldId id="382" r:id="rId13"/>
    <p:sldId id="397" r:id="rId14"/>
    <p:sldId id="383" r:id="rId15"/>
    <p:sldId id="398" r:id="rId16"/>
    <p:sldId id="384" r:id="rId17"/>
    <p:sldId id="399" r:id="rId18"/>
    <p:sldId id="402" r:id="rId19"/>
    <p:sldId id="385" r:id="rId20"/>
    <p:sldId id="400" r:id="rId21"/>
    <p:sldId id="386" r:id="rId22"/>
    <p:sldId id="401" r:id="rId23"/>
    <p:sldId id="390" r:id="rId24"/>
    <p:sldId id="414" r:id="rId25"/>
    <p:sldId id="391"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Jade M Berry-James PhD" initials="RMBP" lastIdx="1" clrIdx="0">
    <p:extLst>
      <p:ext uri="{19B8F6BF-5375-455C-9EA6-DF929625EA0E}">
        <p15:presenceInfo xmlns:p15="http://schemas.microsoft.com/office/powerpoint/2012/main" userId="S-1-5-21-2670277017-1606584948-3883025002-216449" providerId="AD"/>
      </p:ext>
    </p:extLst>
  </p:cmAuthor>
  <p:cmAuthor id="2" name="David Bernstein" initials="DB" lastIdx="6" clrIdx="1">
    <p:extLst>
      <p:ext uri="{19B8F6BF-5375-455C-9EA6-DF929625EA0E}">
        <p15:presenceInfo xmlns:p15="http://schemas.microsoft.com/office/powerpoint/2012/main" userId="S::Bernstein@NASPAA.onmicrosoft.com::d31c1ee3-0944-4789-9826-c6cc28b4e263" providerId="AD"/>
      </p:ext>
    </p:extLst>
  </p:cmAuthor>
  <p:cmAuthor id="3" name="Snider, Keith (CIV)" initials="SK(" lastIdx="9" clrIdx="2">
    <p:extLst>
      <p:ext uri="{19B8F6BF-5375-455C-9EA6-DF929625EA0E}">
        <p15:presenceInfo xmlns:p15="http://schemas.microsoft.com/office/powerpoint/2012/main" userId="S::Snider@nps.edu::192173f5-0d92-4c0a-87ba-d410ce1f57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94660"/>
  </p:normalViewPr>
  <p:slideViewPr>
    <p:cSldViewPr snapToGrid="0">
      <p:cViewPr varScale="1">
        <p:scale>
          <a:sx n="104" d="100"/>
          <a:sy n="104" d="100"/>
        </p:scale>
        <p:origin x="18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Rectangle 10"/>
          <p:cNvSpPr/>
          <p:nvPr/>
        </p:nvSpPr>
        <p:spPr>
          <a:xfrm rot="5400000">
            <a:off x="4381500" y="-4289034"/>
            <a:ext cx="381000" cy="9144001"/>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15" name="Rectangle 9"/>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1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7"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8" name="Picture 7" descr="Picture 7"/>
          <p:cNvPicPr>
            <a:picLocks noChangeAspect="1"/>
          </p:cNvPicPr>
          <p:nvPr/>
        </p:nvPicPr>
        <p:blipFill>
          <a:blip r:embed="rId2"/>
          <a:stretch>
            <a:fillRect/>
          </a:stretch>
        </p:blipFill>
        <p:spPr>
          <a:xfrm>
            <a:off x="152400" y="473466"/>
            <a:ext cx="2711002" cy="1283209"/>
          </a:xfrm>
          <a:prstGeom prst="rect">
            <a:avLst/>
          </a:prstGeom>
          <a:ln w="12700">
            <a:miter lim="400000"/>
          </a:ln>
        </p:spPr>
      </p:pic>
      <p:sp>
        <p:nvSpPr>
          <p:cNvPr id="19" name="Slide Number"/>
          <p:cNvSpPr txBox="1">
            <a:spLocks noGrp="1"/>
          </p:cNvSpPr>
          <p:nvPr>
            <p:ph type="sldNum" sz="quarter" idx="2"/>
          </p:nvPr>
        </p:nvSpPr>
        <p:spPr>
          <a:xfrm>
            <a:off x="4419600" y="6172200"/>
            <a:ext cx="2133600" cy="368301"/>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xfrm>
            <a:off x="8480124" y="6254498"/>
            <a:ext cx="335988" cy="338554"/>
          </a:xfrm>
          <a:prstGeom prst="rect">
            <a:avLst/>
          </a:prstGeom>
        </p:spPr>
        <p:txBody>
          <a:bodyPr/>
          <a:lstStyle>
            <a:lvl1pPr>
              <a:defRPr sz="1600" b="1"/>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6"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7"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38"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pic>
        <p:nvPicPr>
          <p:cNvPr id="39" name="Picture 8" descr="Picture 8"/>
          <p:cNvPicPr>
            <a:picLocks noChangeAspect="1"/>
          </p:cNvPicPr>
          <p:nvPr/>
        </p:nvPicPr>
        <p:blipFill>
          <a:blip r:embed="rId2"/>
          <a:stretch>
            <a:fillRect/>
          </a:stretch>
        </p:blipFill>
        <p:spPr>
          <a:xfrm>
            <a:off x="122433" y="6115048"/>
            <a:ext cx="1187454" cy="647702"/>
          </a:xfrm>
          <a:prstGeom prst="rect">
            <a:avLst/>
          </a:prstGeom>
          <a:ln w="12700">
            <a:miter lim="400000"/>
          </a:ln>
        </p:spPr>
      </p:pic>
      <p:sp>
        <p:nvSpPr>
          <p:cNvPr id="40" name="Slide Number Placeholder 12"/>
          <p:cNvSpPr txBox="1"/>
          <p:nvPr/>
        </p:nvSpPr>
        <p:spPr>
          <a:xfrm>
            <a:off x="5137420" y="6322686"/>
            <a:ext cx="3947161" cy="2483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1200">
                <a:solidFill>
                  <a:srgbClr val="FFFFFF"/>
                </a:solidFill>
              </a:defRPr>
            </a:lvl1pPr>
          </a:lstStyle>
          <a:p>
            <a:r>
              <a:rPr dirty="0"/>
              <a:t>NASPAA – The Global Standard in Public Service Education</a:t>
            </a:r>
          </a:p>
        </p:txBody>
      </p:sp>
      <p:sp>
        <p:nvSpPr>
          <p:cNvPr id="41" name="Slide Number"/>
          <p:cNvSpPr txBox="1">
            <a:spLocks noGrp="1"/>
          </p:cNvSpPr>
          <p:nvPr>
            <p:ph type="sldNum" sz="quarter" idx="2"/>
          </p:nvPr>
        </p:nvSpPr>
        <p:spPr>
          <a:xfrm>
            <a:off x="4419600" y="6172200"/>
            <a:ext cx="2133600" cy="368301"/>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xfrm>
            <a:off x="8612642" y="6280829"/>
            <a:ext cx="332782" cy="338554"/>
          </a:xfrm>
          <a:prstGeom prst="rect">
            <a:avLst/>
          </a:prstGeom>
        </p:spPr>
        <p:txBody>
          <a:bodyPr/>
          <a:lstStyle>
            <a:lvl1pPr>
              <a:defRPr sz="1600" b="1"/>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60"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dirty="0"/>
          </a:p>
        </p:txBody>
      </p:sp>
      <p:sp>
        <p:nvSpPr>
          <p:cNvPr id="9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36" name="Rectangle 10"/>
          <p:cNvSpPr/>
          <p:nvPr/>
        </p:nvSpPr>
        <p:spPr>
          <a:xfrm rot="5400000">
            <a:off x="4429125" y="-3502525"/>
            <a:ext cx="285750" cy="9144001"/>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dirty="0"/>
          </a:p>
        </p:txBody>
      </p:sp>
      <p:sp>
        <p:nvSpPr>
          <p:cNvPr id="137" name="Rectangle 9"/>
          <p:cNvSpPr/>
          <p:nvPr/>
        </p:nvSpPr>
        <p:spPr>
          <a:xfrm>
            <a:off x="152400" y="857250"/>
            <a:ext cx="381000" cy="5143500"/>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dirty="0"/>
          </a:p>
        </p:txBody>
      </p:sp>
      <p:sp>
        <p:nvSpPr>
          <p:cNvPr id="138" name="Title Text"/>
          <p:cNvSpPr txBox="1">
            <a:spLocks noGrp="1"/>
          </p:cNvSpPr>
          <p:nvPr>
            <p:ph type="title"/>
          </p:nvPr>
        </p:nvSpPr>
        <p:spPr>
          <a:xfrm>
            <a:off x="685800" y="2455069"/>
            <a:ext cx="7772400" cy="1102520"/>
          </a:xfrm>
          <a:prstGeom prst="rect">
            <a:avLst/>
          </a:prstGeom>
        </p:spPr>
        <p:txBody>
          <a:bodyPr lIns="34289" tIns="34289" rIns="34289" bIns="34289"/>
          <a:lstStyle/>
          <a:p>
            <a:r>
              <a:t>Title Text</a:t>
            </a:r>
          </a:p>
        </p:txBody>
      </p:sp>
      <p:sp>
        <p:nvSpPr>
          <p:cNvPr id="139" name="Body Level One…"/>
          <p:cNvSpPr txBox="1">
            <a:spLocks noGrp="1"/>
          </p:cNvSpPr>
          <p:nvPr>
            <p:ph type="body" sz="quarter" idx="1"/>
          </p:nvPr>
        </p:nvSpPr>
        <p:spPr>
          <a:xfrm>
            <a:off x="1371600" y="3771900"/>
            <a:ext cx="6400800" cy="1314450"/>
          </a:xfrm>
          <a:prstGeom prst="rect">
            <a:avLst/>
          </a:prstGeom>
        </p:spPr>
        <p:txBody>
          <a:bodyPr lIns="34289" tIns="34289" rIns="34289" bIns="34289"/>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40" name="Picture 7" descr="Picture 7"/>
          <p:cNvPicPr>
            <a:picLocks noChangeAspect="1"/>
          </p:cNvPicPr>
          <p:nvPr/>
        </p:nvPicPr>
        <p:blipFill>
          <a:blip r:embed="rId2"/>
          <a:stretch>
            <a:fillRect/>
          </a:stretch>
        </p:blipFill>
        <p:spPr>
          <a:xfrm>
            <a:off x="152400" y="1212350"/>
            <a:ext cx="2711002" cy="962407"/>
          </a:xfrm>
          <a:prstGeom prst="rect">
            <a:avLst/>
          </a:prstGeom>
          <a:ln w="12700">
            <a:miter lim="400000"/>
          </a:ln>
        </p:spPr>
      </p:pic>
      <p:sp>
        <p:nvSpPr>
          <p:cNvPr id="141" name="Slide Number"/>
          <p:cNvSpPr txBox="1">
            <a:spLocks noGrp="1"/>
          </p:cNvSpPr>
          <p:nvPr>
            <p:ph type="sldNum" sz="quarter" idx="2"/>
          </p:nvPr>
        </p:nvSpPr>
        <p:spPr>
          <a:xfrm>
            <a:off x="4419600" y="5484812"/>
            <a:ext cx="2133600" cy="279401"/>
          </a:xfrm>
          <a:prstGeom prst="rect">
            <a:avLst/>
          </a:prstGeom>
        </p:spPr>
        <p:txBody>
          <a:bodyPr lIns="34289" tIns="34289" rIns="34289" bIns="34289"/>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5"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pic>
        <p:nvPicPr>
          <p:cNvPr id="6" name="Picture 9" descr="Picture 9"/>
          <p:cNvPicPr>
            <a:picLocks noChangeAspect="1"/>
          </p:cNvPicPr>
          <p:nvPr/>
        </p:nvPicPr>
        <p:blipFill>
          <a:blip r:embed="rId11"/>
          <a:stretch>
            <a:fillRect/>
          </a:stretch>
        </p:blipFill>
        <p:spPr>
          <a:xfrm>
            <a:off x="122433" y="6115048"/>
            <a:ext cx="1187454" cy="647702"/>
          </a:xfrm>
          <a:prstGeom prst="rect">
            <a:avLst/>
          </a:prstGeom>
          <a:ln w="12700">
            <a:miter lim="400000"/>
          </a:ln>
        </p:spPr>
      </p:pic>
      <p:sp>
        <p:nvSpPr>
          <p:cNvPr id="7" name="Slide Number"/>
          <p:cNvSpPr txBox="1">
            <a:spLocks noGrp="1"/>
          </p:cNvSpPr>
          <p:nvPr>
            <p:ph type="sldNum" sz="quarter" idx="2"/>
          </p:nvPr>
        </p:nvSpPr>
        <p:spPr>
          <a:xfrm>
            <a:off x="8871677" y="6322686"/>
            <a:ext cx="258624" cy="248306"/>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61" r:id="rId9"/>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4"/>
          <p:cNvSpPr txBox="1">
            <a:spLocks noGrp="1"/>
          </p:cNvSpPr>
          <p:nvPr>
            <p:ph type="ctrTitle"/>
          </p:nvPr>
        </p:nvSpPr>
        <p:spPr>
          <a:xfrm>
            <a:off x="692458" y="1752599"/>
            <a:ext cx="8070542" cy="4009009"/>
          </a:xfrm>
          <a:prstGeom prst="rect">
            <a:avLst/>
          </a:prstGeom>
        </p:spPr>
        <p:txBody>
          <a:bodyPr>
            <a:normAutofit fontScale="90000"/>
          </a:bodyPr>
          <a:lstStyle/>
          <a:p>
            <a:pPr defTabSz="804672">
              <a:defRPr sz="3872" b="1">
                <a:solidFill>
                  <a:srgbClr val="840017"/>
                </a:solidFill>
              </a:defRPr>
            </a:pPr>
            <a:r>
              <a:rPr lang="en-US" dirty="0"/>
              <a:t>Session 3: Addressing the Fundamentals</a:t>
            </a:r>
            <a:br>
              <a:rPr lang="en-US" dirty="0"/>
            </a:br>
            <a:r>
              <a:rPr lang="en-US" dirty="0"/>
              <a:t>Standards 2, 3, and 4</a:t>
            </a:r>
            <a:br>
              <a:rPr lang="en-US" dirty="0"/>
            </a:br>
            <a:r>
              <a:rPr lang="en-US" dirty="0"/>
              <a:t>Governance and Operations</a:t>
            </a:r>
            <a:br>
              <a:rPr lang="en-US" dirty="0"/>
            </a:br>
            <a:br>
              <a:rPr lang="en-US" dirty="0"/>
            </a:br>
            <a:r>
              <a:rPr lang="en-US" dirty="0"/>
              <a:t>October 2021</a:t>
            </a:r>
            <a:br>
              <a:rPr lang="en-US" dirty="0"/>
            </a:b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Faculty Qualifications:</a:t>
            </a:r>
            <a:br>
              <a:rPr lang="en-US" dirty="0"/>
            </a:br>
            <a:r>
              <a:rPr lang="en-US" dirty="0"/>
              <a:t>Standard 3.1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58914" y="1506416"/>
            <a:ext cx="7426171" cy="4525963"/>
          </a:xfrm>
        </p:spPr>
        <p:txBody>
          <a:bodyPr>
            <a:normAutofit lnSpcReduction="10000"/>
          </a:bodyPr>
          <a:lstStyle/>
          <a:p>
            <a:r>
              <a:rPr lang="en-US" dirty="0"/>
              <a:t>The program’s faculty members will be academically or professionally qualified to pursue the program’s mission.</a:t>
            </a:r>
          </a:p>
          <a:p>
            <a:r>
              <a:rPr lang="en-US" dirty="0"/>
              <a:t>Programs often neglect to provide the necessary detail on being academically or professionally qualified, including how these definitions are in alignment with the program’s mission and its promotion and tenure policy. </a:t>
            </a:r>
          </a:p>
        </p:txBody>
      </p:sp>
      <p:sp>
        <p:nvSpPr>
          <p:cNvPr id="4" name="Slide Number Placeholder 3">
            <a:extLst>
              <a:ext uri="{FF2B5EF4-FFF2-40B4-BE49-F238E27FC236}">
                <a16:creationId xmlns:a16="http://schemas.microsoft.com/office/drawing/2014/main" id="{E3712E40-4819-4938-8E05-868D6D10DF91}"/>
              </a:ext>
            </a:extLst>
          </p:cNvPr>
          <p:cNvSpPr>
            <a:spLocks noGrp="1"/>
          </p:cNvSpPr>
          <p:nvPr>
            <p:ph type="sldNum" sz="quarter" idx="2"/>
          </p:nvPr>
        </p:nvSpPr>
        <p:spPr/>
        <p:txBody>
          <a:bodyPr/>
          <a:lstStyle/>
          <a:p>
            <a:fld id="{86CB4B4D-7CA3-9044-876B-883B54F8677D}" type="slidenum">
              <a:rPr lang="en-US" smtClean="0"/>
              <a:t>10</a:t>
            </a:fld>
            <a:endParaRPr lang="en-US" dirty="0"/>
          </a:p>
        </p:txBody>
      </p:sp>
    </p:spTree>
    <p:extLst>
      <p:ext uri="{BB962C8B-B14F-4D97-AF65-F5344CB8AC3E}">
        <p14:creationId xmlns:p14="http://schemas.microsoft.com/office/powerpoint/2010/main" val="36604351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3.1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96644" y="1423728"/>
            <a:ext cx="7546019" cy="4708524"/>
          </a:xfrm>
        </p:spPr>
        <p:txBody>
          <a:bodyPr>
            <a:normAutofit/>
          </a:bodyPr>
          <a:lstStyle/>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Faculty who teach in accredited programs must be academically or professionally qualified.</a:t>
            </a:r>
            <a:endParaRPr lang="en-US" sz="1200" dirty="0">
              <a:effectLs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highlight>
                  <a:srgbClr val="FFFF00"/>
                </a:highlight>
                <a:ea typeface="Cambria" panose="02040503050406030204" pitchFamily="18" charset="0"/>
                <a:cs typeface="Times New Roman" panose="02020603050405020304" pitchFamily="18" charset="0"/>
              </a:rPr>
              <a:t>The program’s decision to use professionally qualified faculty should be consistent with its mission.</a:t>
            </a:r>
            <a:endParaRPr lang="en-US" sz="1200" dirty="0">
              <a:effectLst/>
              <a:highlight>
                <a:srgbClr val="FFFF00"/>
              </a:highligh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In general, a professionally qualified faculty member will have a terminal level degree in his or her area of responsibility. The burden is on the program to document the qualifications of all its faculty members. </a:t>
            </a:r>
            <a:r>
              <a:rPr lang="en-US" sz="1200" dirty="0">
                <a:effectLst/>
                <a:ea typeface="Cambria" panose="02040503050406030204" pitchFamily="18" charset="0"/>
                <a:cs typeface="Cambria" panose="02040503050406030204" pitchFamily="18" charset="0"/>
              </a:rPr>
              <a:t>One way to demonstrate that a program’s faculty members meet this standard is if at least 75 percent of nucleus faculty are </a:t>
            </a:r>
            <a:r>
              <a:rPr lang="en-US" sz="1200" dirty="0">
                <a:effectLst/>
                <a:ea typeface="Cambria" panose="02040503050406030204" pitchFamily="18" charset="0"/>
                <a:cs typeface="Times New Roman" panose="02020603050405020304" pitchFamily="18" charset="0"/>
              </a:rPr>
              <a:t>academically</a:t>
            </a:r>
            <a:r>
              <a:rPr lang="en-US" sz="1200" dirty="0">
                <a:effectLst/>
                <a:ea typeface="Cambria" panose="02040503050406030204" pitchFamily="18" charset="0"/>
                <a:cs typeface="Cambria" panose="02040503050406030204" pitchFamily="18" charset="0"/>
              </a:rPr>
              <a:t> qualified to pursue the program’s mission. </a:t>
            </a:r>
            <a:r>
              <a:rPr lang="en-US" sz="1200" dirty="0">
                <a:effectLst/>
                <a:ea typeface="Cambria" panose="02040503050406030204" pitchFamily="18" charset="0"/>
                <a:cs typeface="Times New Roman" panose="02020603050405020304" pitchFamily="18" charset="0"/>
              </a:rPr>
              <a:t>A faculty member can be professionally qualified by virtue of having a record of outstanding professional experience directly relevant to the faculty member's program responsibilities. </a:t>
            </a:r>
            <a:endParaRPr lang="en-US" sz="1200" dirty="0">
              <a:effectLs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As a general rule COPRA does not consider it appropriate for a program to have faculty that are neither academically or professionally qualified.  If a program lists a faculty member who is neither academically or professionally qualified the burden of proof is on the program to show that it was appropriate in an emergency situation and should explain what steps it is taking to ensure the quality of instruction/the course was not adversely affected.</a:t>
            </a:r>
            <a:endParaRPr lang="en-US" sz="1200" dirty="0">
              <a:effectLs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Where nucleus faculty members come from departments outside the program, clearly defined responsibilities – such as official assignment of duties or joint appointments—should be identified.</a:t>
            </a:r>
            <a:endParaRPr lang="en-US" sz="1200" dirty="0">
              <a:effectLs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The program will have systematic steps and strategies for, and investment in, individual faculty career development to ensure that faculty members sustain and improve their academic and professional qualifications.  </a:t>
            </a:r>
            <a:endParaRPr lang="en-US" sz="1200" dirty="0">
              <a:effectLst/>
              <a:ea typeface="Cambria" panose="02040503050406030204" pitchFamily="18" charset="0"/>
              <a:cs typeface="Cambria" panose="02040503050406030204" pitchFamily="18" charset="0"/>
            </a:endParaRPr>
          </a:p>
          <a:p>
            <a:pPr marL="342900" marR="0" lvl="0" indent="-342900">
              <a:lnSpc>
                <a:spcPct val="120000"/>
              </a:lnSpc>
              <a:spcBef>
                <a:spcPts val="0"/>
              </a:spcBef>
              <a:buFont typeface="Symbol" panose="05050102010706020507" pitchFamily="18" charset="2"/>
              <a:buChar char=""/>
            </a:pPr>
            <a:r>
              <a:rPr lang="en-US" sz="1200" dirty="0">
                <a:effectLst/>
                <a:ea typeface="Cambria" panose="02040503050406030204" pitchFamily="18" charset="0"/>
                <a:cs typeface="Times New Roman" panose="02020603050405020304" pitchFamily="18" charset="0"/>
              </a:rPr>
              <a:t>Program faculty should represent diverse substantive areas in public service consistent with the program’s mission and defined competencies</a:t>
            </a:r>
            <a:r>
              <a:rPr lang="en-US" sz="1200" b="1" i="1" dirty="0">
                <a:effectLst/>
                <a:ea typeface="Cambria" panose="02040503050406030204" pitchFamily="18" charset="0"/>
                <a:cs typeface="Times New Roman" panose="02020603050405020304" pitchFamily="18" charset="0"/>
              </a:rPr>
              <a:t>.</a:t>
            </a:r>
            <a:endParaRPr lang="en-US" sz="1200" dirty="0">
              <a:effectLst/>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1B9A8081-3133-46B0-8C42-FDCA58671067}"/>
              </a:ext>
            </a:extLst>
          </p:cNvPr>
          <p:cNvSpPr>
            <a:spLocks noGrp="1"/>
          </p:cNvSpPr>
          <p:nvPr>
            <p:ph type="sldNum" sz="quarter" idx="2"/>
          </p:nvPr>
        </p:nvSpPr>
        <p:spPr/>
        <p:txBody>
          <a:bodyPr/>
          <a:lstStyle/>
          <a:p>
            <a:fld id="{86CB4B4D-7CA3-9044-876B-883B54F8677D}" type="slidenum">
              <a:rPr lang="en-US" smtClean="0"/>
              <a:t>11</a:t>
            </a:fld>
            <a:endParaRPr lang="en-US" dirty="0"/>
          </a:p>
        </p:txBody>
      </p:sp>
    </p:spTree>
    <p:extLst>
      <p:ext uri="{BB962C8B-B14F-4D97-AF65-F5344CB8AC3E}">
        <p14:creationId xmlns:p14="http://schemas.microsoft.com/office/powerpoint/2010/main" val="20502883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Faculty Diversity:</a:t>
            </a:r>
            <a:br>
              <a:rPr lang="en-US" dirty="0"/>
            </a:br>
            <a:r>
              <a:rPr lang="en-US" dirty="0"/>
              <a:t>Standard 3.2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18839" y="1417639"/>
            <a:ext cx="7497192" cy="4525963"/>
          </a:xfrm>
        </p:spPr>
        <p:txBody>
          <a:bodyPr>
            <a:normAutofit fontScale="92500"/>
          </a:bodyPr>
          <a:lstStyle/>
          <a:p>
            <a:r>
              <a:rPr lang="en-US" dirty="0"/>
              <a:t>Standard 3.2 states, “The program will promote equity, diversity, and a climate of inclusiveness through its recruitment, retention, and support of faculty members.”</a:t>
            </a:r>
          </a:p>
          <a:p>
            <a:r>
              <a:rPr lang="en-US" dirty="0"/>
              <a:t>Diversity, equity, and inclusion plans, which are required, must demonstrate how programs promote faculty diversity and how they promote an inclusive environment.</a:t>
            </a:r>
            <a:endParaRPr lang="en-US" strike="sngStrike" dirty="0"/>
          </a:p>
        </p:txBody>
      </p:sp>
      <p:sp>
        <p:nvSpPr>
          <p:cNvPr id="4" name="Slide Number Placeholder 3">
            <a:extLst>
              <a:ext uri="{FF2B5EF4-FFF2-40B4-BE49-F238E27FC236}">
                <a16:creationId xmlns:a16="http://schemas.microsoft.com/office/drawing/2014/main" id="{549D0965-401B-4D38-9BCA-192E988A8DC5}"/>
              </a:ext>
            </a:extLst>
          </p:cNvPr>
          <p:cNvSpPr>
            <a:spLocks noGrp="1"/>
          </p:cNvSpPr>
          <p:nvPr>
            <p:ph type="sldNum" sz="quarter" idx="2"/>
          </p:nvPr>
        </p:nvSpPr>
        <p:spPr/>
        <p:txBody>
          <a:bodyPr/>
          <a:lstStyle/>
          <a:p>
            <a:fld id="{86CB4B4D-7CA3-9044-876B-883B54F8677D}" type="slidenum">
              <a:rPr lang="en-US" smtClean="0"/>
              <a:t>12</a:t>
            </a:fld>
            <a:endParaRPr lang="en-US" dirty="0"/>
          </a:p>
        </p:txBody>
      </p:sp>
    </p:spTree>
    <p:extLst>
      <p:ext uri="{BB962C8B-B14F-4D97-AF65-F5344CB8AC3E}">
        <p14:creationId xmlns:p14="http://schemas.microsoft.com/office/powerpoint/2010/main" val="307417565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3.2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98738" y="1417639"/>
            <a:ext cx="7781278" cy="4708524"/>
          </a:xfrm>
        </p:spPr>
        <p:txBody>
          <a:bodyPr>
            <a:normAutofit fontScale="92500"/>
          </a:bodyPr>
          <a:lstStyle/>
          <a:p>
            <a:pPr marL="342900" marR="0" lvl="0" indent="-342900">
              <a:spcBef>
                <a:spcPts val="0"/>
              </a:spcBef>
              <a:spcAft>
                <a:spcPts val="0"/>
              </a:spcAft>
              <a:buFont typeface="Symbol" panose="05050102010706020507" pitchFamily="18" charset="2"/>
              <a:buChar char=""/>
            </a:pPr>
            <a:r>
              <a:rPr lang="en-US" sz="2000" dirty="0">
                <a:effectLst/>
                <a:ea typeface="Cambria" panose="02040503050406030204" pitchFamily="18" charset="0"/>
                <a:cs typeface="Times New Roman" panose="02020603050405020304" pitchFamily="18" charset="0"/>
              </a:rPr>
              <a:t>There are program specific goals, steps, and strategies that demonstrate evidence of good practice in recruitment, retention, and support of faculty consistent with its mission and context. </a:t>
            </a:r>
            <a:endParaRPr lang="en-US" sz="20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mbria" panose="02040503050406030204" pitchFamily="18" charset="0"/>
                <a:cs typeface="Times New Roman" panose="02020603050405020304" pitchFamily="18" charset="0"/>
              </a:rPr>
              <a:t>The program’s diversity, equity, and inclusion strategies provide a framework for evaluating the efforts of the program. Evidence can be found in the diversity of the full- and part-time faculty, the research interests of the faculty, the curricular content, as well as other measures.  </a:t>
            </a:r>
            <a:endParaRPr lang="en-US" sz="20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mbria" panose="02040503050406030204" pitchFamily="18" charset="0"/>
                <a:cs typeface="Times New Roman" panose="02020603050405020304" pitchFamily="18" charset="0"/>
              </a:rPr>
              <a:t>The program’s data on recruitment and retention demonstrate adherence to the program’s diversity, equity, and inclusion strategies.</a:t>
            </a:r>
            <a:endParaRPr lang="en-US" sz="20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highlight>
                  <a:srgbClr val="FFFF00"/>
                </a:highlight>
                <a:ea typeface="Cambria" panose="02040503050406030204" pitchFamily="18" charset="0"/>
                <a:cs typeface="Times New Roman" panose="02020603050405020304" pitchFamily="18" charset="0"/>
              </a:rPr>
              <a:t>The program demonstrates that it appreciates diversity, equity, and inclusion, broadly defined in the context of the program and its mission, as critical in today’s workplaces and professional environments. </a:t>
            </a:r>
            <a:endParaRPr lang="en-US" sz="2000" dirty="0">
              <a:effectLst/>
              <a:highlight>
                <a:srgbClr val="FFFF00"/>
              </a:highligh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ea typeface="Cambria" panose="02040503050406030204" pitchFamily="18" charset="0"/>
                <a:cs typeface="Times New Roman" panose="02020603050405020304" pitchFamily="18" charset="0"/>
              </a:rPr>
              <a:t>The program takes steps to acknowledge and eliminate biases and program cultures that impact faculty recruitment, retention, and development.</a:t>
            </a:r>
            <a:endParaRPr lang="en-US" sz="2000" dirty="0">
              <a:effectLst/>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F40C8212-C259-4254-9609-D2DA91798362}"/>
              </a:ext>
            </a:extLst>
          </p:cNvPr>
          <p:cNvSpPr>
            <a:spLocks noGrp="1"/>
          </p:cNvSpPr>
          <p:nvPr>
            <p:ph type="sldNum" sz="quarter" idx="2"/>
          </p:nvPr>
        </p:nvSpPr>
        <p:spPr/>
        <p:txBody>
          <a:bodyPr/>
          <a:lstStyle/>
          <a:p>
            <a:fld id="{86CB4B4D-7CA3-9044-876B-883B54F8677D}" type="slidenum">
              <a:rPr lang="en-US" smtClean="0"/>
              <a:t>13</a:t>
            </a:fld>
            <a:endParaRPr lang="en-US" dirty="0"/>
          </a:p>
        </p:txBody>
      </p:sp>
    </p:spTree>
    <p:extLst>
      <p:ext uri="{BB962C8B-B14F-4D97-AF65-F5344CB8AC3E}">
        <p14:creationId xmlns:p14="http://schemas.microsoft.com/office/powerpoint/2010/main" val="46296556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Research, Scholarship, and Service:</a:t>
            </a:r>
            <a:br>
              <a:rPr lang="en-US" dirty="0"/>
            </a:br>
            <a:r>
              <a:rPr lang="en-US" dirty="0"/>
              <a:t>Standard 3.3</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72105" y="1488660"/>
            <a:ext cx="7577092" cy="4525963"/>
          </a:xfrm>
        </p:spPr>
        <p:txBody>
          <a:bodyPr>
            <a:normAutofit fontScale="92500" lnSpcReduction="20000"/>
          </a:bodyPr>
          <a:lstStyle/>
          <a:p>
            <a:r>
              <a:rPr lang="en-US" dirty="0"/>
              <a:t>Program faculty members will produce scholarship and engage in professional and community service activities outside of the university appropriate to the program’s mission, stage of their careers, and the expectations of their university. </a:t>
            </a:r>
          </a:p>
          <a:p>
            <a:r>
              <a:rPr lang="en-US" dirty="0"/>
              <a:t>Universities often support scholarship activities over engagement activities; therefore, programs should look for ways to support their faculty who pursue engagement activities – research assistants for example.    </a:t>
            </a:r>
          </a:p>
        </p:txBody>
      </p:sp>
      <p:sp>
        <p:nvSpPr>
          <p:cNvPr id="4" name="Slide Number Placeholder 3">
            <a:extLst>
              <a:ext uri="{FF2B5EF4-FFF2-40B4-BE49-F238E27FC236}">
                <a16:creationId xmlns:a16="http://schemas.microsoft.com/office/drawing/2014/main" id="{139BE1F0-0481-4A2D-80C6-7377F05E657B}"/>
              </a:ext>
            </a:extLst>
          </p:cNvPr>
          <p:cNvSpPr>
            <a:spLocks noGrp="1"/>
          </p:cNvSpPr>
          <p:nvPr>
            <p:ph type="sldNum" sz="quarter" idx="2"/>
          </p:nvPr>
        </p:nvSpPr>
        <p:spPr/>
        <p:txBody>
          <a:bodyPr/>
          <a:lstStyle/>
          <a:p>
            <a:fld id="{86CB4B4D-7CA3-9044-876B-883B54F8677D}" type="slidenum">
              <a:rPr lang="en-US" smtClean="0"/>
              <a:t>14</a:t>
            </a:fld>
            <a:endParaRPr lang="en-US" dirty="0"/>
          </a:p>
        </p:txBody>
      </p:sp>
    </p:spTree>
    <p:extLst>
      <p:ext uri="{BB962C8B-B14F-4D97-AF65-F5344CB8AC3E}">
        <p14:creationId xmlns:p14="http://schemas.microsoft.com/office/powerpoint/2010/main" val="319742027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3.3</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23530" y="1423728"/>
            <a:ext cx="8229600" cy="4708524"/>
          </a:xfrm>
        </p:spPr>
        <p:txBody>
          <a:bodyPr>
            <a:normAutofit/>
          </a:bodyPr>
          <a:lstStyle/>
          <a:p>
            <a:pPr marL="342900" marR="0" lvl="0" indent="-342900">
              <a:spcBef>
                <a:spcPts val="0"/>
              </a:spcBef>
              <a:spcAft>
                <a:spcPts val="0"/>
              </a:spcAft>
              <a:buFont typeface="Symbol" panose="05050102010706020507" pitchFamily="18" charset="2"/>
              <a:buChar char=""/>
            </a:pPr>
            <a:r>
              <a:rPr lang="en-US" dirty="0">
                <a:effectLst/>
                <a:ea typeface="Cambria" panose="02040503050406030204" pitchFamily="18" charset="0"/>
                <a:cs typeface="Times New Roman" panose="02020603050405020304" pitchFamily="18" charset="0"/>
              </a:rPr>
              <a:t>Faculty engage in public service scholarship and service, appropriate to the program’s mission and goals.</a:t>
            </a:r>
            <a:endParaRPr lang="en-US"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dirty="0">
                <a:effectLst/>
                <a:ea typeface="Cambria" panose="02040503050406030204" pitchFamily="18" charset="0"/>
                <a:cs typeface="Times New Roman" panose="02020603050405020304" pitchFamily="18" charset="0"/>
              </a:rPr>
              <a:t>The program’s collective research, scholarship, and service positively impact its community and the public service field.</a:t>
            </a:r>
            <a:endParaRPr lang="en-US" dirty="0">
              <a:effectLst/>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29B955FA-A020-453B-B1F3-2744015121AF}"/>
              </a:ext>
            </a:extLst>
          </p:cNvPr>
          <p:cNvSpPr>
            <a:spLocks noGrp="1"/>
          </p:cNvSpPr>
          <p:nvPr>
            <p:ph type="sldNum" sz="quarter" idx="2"/>
          </p:nvPr>
        </p:nvSpPr>
        <p:spPr/>
        <p:txBody>
          <a:bodyPr/>
          <a:lstStyle/>
          <a:p>
            <a:fld id="{86CB4B4D-7CA3-9044-876B-883B54F8677D}" type="slidenum">
              <a:rPr lang="en-US" smtClean="0"/>
              <a:t>15</a:t>
            </a:fld>
            <a:endParaRPr lang="en-US" dirty="0"/>
          </a:p>
        </p:txBody>
      </p:sp>
    </p:spTree>
    <p:extLst>
      <p:ext uri="{BB962C8B-B14F-4D97-AF65-F5344CB8AC3E}">
        <p14:creationId xmlns:p14="http://schemas.microsoft.com/office/powerpoint/2010/main" val="34046456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Student Recruitment and Admissions:</a:t>
            </a:r>
            <a:br>
              <a:rPr lang="en-US" dirty="0"/>
            </a:br>
            <a:r>
              <a:rPr lang="en-US" dirty="0"/>
              <a:t>Standards 4.1 and 4.2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85675" y="1502546"/>
            <a:ext cx="7772399" cy="4525963"/>
          </a:xfrm>
        </p:spPr>
        <p:txBody>
          <a:bodyPr>
            <a:normAutofit lnSpcReduction="10000"/>
          </a:bodyPr>
          <a:lstStyle/>
          <a:p>
            <a:r>
              <a:rPr lang="en-US" dirty="0"/>
              <a:t>The program will have student recruitment practices appropriate for its mission and will apply well-defined admissions criteria appropriate for its mission.</a:t>
            </a:r>
          </a:p>
          <a:p>
            <a:r>
              <a:rPr lang="en-US" dirty="0"/>
              <a:t>Programs should address how faculty governance is involved in these two extremely important processes in addition to documenting recruitment practices and admissions criteria. </a:t>
            </a:r>
          </a:p>
        </p:txBody>
      </p:sp>
      <p:sp>
        <p:nvSpPr>
          <p:cNvPr id="4" name="Slide Number Placeholder 3">
            <a:extLst>
              <a:ext uri="{FF2B5EF4-FFF2-40B4-BE49-F238E27FC236}">
                <a16:creationId xmlns:a16="http://schemas.microsoft.com/office/drawing/2014/main" id="{41A86A0D-DCD3-4D92-8103-9C706534BE14}"/>
              </a:ext>
            </a:extLst>
          </p:cNvPr>
          <p:cNvSpPr>
            <a:spLocks noGrp="1"/>
          </p:cNvSpPr>
          <p:nvPr>
            <p:ph type="sldNum" sz="quarter" idx="2"/>
          </p:nvPr>
        </p:nvSpPr>
        <p:spPr/>
        <p:txBody>
          <a:bodyPr/>
          <a:lstStyle/>
          <a:p>
            <a:fld id="{86CB4B4D-7CA3-9044-876B-883B54F8677D}" type="slidenum">
              <a:rPr lang="en-US" smtClean="0"/>
              <a:t>16</a:t>
            </a:fld>
            <a:endParaRPr lang="en-US" dirty="0"/>
          </a:p>
        </p:txBody>
      </p:sp>
    </p:spTree>
    <p:extLst>
      <p:ext uri="{BB962C8B-B14F-4D97-AF65-F5344CB8AC3E}">
        <p14:creationId xmlns:p14="http://schemas.microsoft.com/office/powerpoint/2010/main" val="14268132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4.1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238435" y="1541926"/>
            <a:ext cx="7275251" cy="4213592"/>
          </a:xfrm>
        </p:spPr>
        <p:txBody>
          <a:bodyPr>
            <a:normAutofit/>
          </a:bodyPr>
          <a:lstStyle/>
          <a:p>
            <a:pPr marL="342900"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mbria" panose="02040503050406030204" pitchFamily="18" charset="0"/>
                <a:cs typeface="Times New Roman" panose="02020603050405020304" pitchFamily="18" charset="0"/>
              </a:rPr>
              <a:t>The program’s recruitment efforts should reflect the program’s target population, intended applicant “characteristics,” commitment to diversity, and student body composition, as defined by the program mission. The rationale for this judgment is that if the preponderance of students applying to the program does not represent the type of student the program covets, then the program would need to reevaluate its recruitment efforts.  </a:t>
            </a:r>
            <a:r>
              <a:rPr lang="en-US" sz="2400" dirty="0">
                <a:effectLst/>
                <a:highlight>
                  <a:srgbClr val="FFFF00"/>
                </a:highlight>
                <a:latin typeface="Calibri" panose="020F0502020204030204" pitchFamily="34" charset="0"/>
                <a:ea typeface="Cambria" panose="02040503050406030204" pitchFamily="18" charset="0"/>
                <a:cs typeface="Times New Roman" panose="02020603050405020304" pitchFamily="18" charset="0"/>
              </a:rPr>
              <a:t>Recruitment efforts produce a diverse application pool with the potential to support achievement of the program’s mission. </a:t>
            </a:r>
          </a:p>
        </p:txBody>
      </p:sp>
      <p:sp>
        <p:nvSpPr>
          <p:cNvPr id="4" name="Slide Number Placeholder 3">
            <a:extLst>
              <a:ext uri="{FF2B5EF4-FFF2-40B4-BE49-F238E27FC236}">
                <a16:creationId xmlns:a16="http://schemas.microsoft.com/office/drawing/2014/main" id="{0E377409-B03B-416B-84D5-12F1B43362B2}"/>
              </a:ext>
            </a:extLst>
          </p:cNvPr>
          <p:cNvSpPr>
            <a:spLocks noGrp="1"/>
          </p:cNvSpPr>
          <p:nvPr>
            <p:ph type="sldNum" sz="quarter" idx="2"/>
          </p:nvPr>
        </p:nvSpPr>
        <p:spPr/>
        <p:txBody>
          <a:bodyPr/>
          <a:lstStyle/>
          <a:p>
            <a:fld id="{86CB4B4D-7CA3-9044-876B-883B54F8677D}" type="slidenum">
              <a:rPr lang="en-US" smtClean="0"/>
              <a:t>17</a:t>
            </a:fld>
            <a:endParaRPr lang="en-US" dirty="0"/>
          </a:p>
        </p:txBody>
      </p:sp>
    </p:spTree>
    <p:extLst>
      <p:ext uri="{BB962C8B-B14F-4D97-AF65-F5344CB8AC3E}">
        <p14:creationId xmlns:p14="http://schemas.microsoft.com/office/powerpoint/2010/main" val="145674703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4.2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127464" y="1704513"/>
            <a:ext cx="7559336" cy="4421650"/>
          </a:xfrm>
        </p:spPr>
        <p:txBody>
          <a:bodyPr>
            <a:normAutofit/>
          </a:bodyPr>
          <a:lstStyle/>
          <a:p>
            <a:pPr marL="342900" marR="0" lvl="0" indent="-342900">
              <a:spcBef>
                <a:spcPts val="0"/>
              </a:spcBef>
              <a:spcAft>
                <a:spcPts val="0"/>
              </a:spcAft>
              <a:buFont typeface="Symbol" panose="05050102010706020507" pitchFamily="18" charset="2"/>
              <a:buChar char=""/>
            </a:pPr>
            <a:r>
              <a:rPr lang="en-US" sz="2200" dirty="0">
                <a:solidFill>
                  <a:srgbClr val="000000"/>
                </a:solidFill>
                <a:effectLst/>
                <a:ea typeface="Cambria" panose="02040503050406030204" pitchFamily="18" charset="0"/>
                <a:cs typeface="Times New Roman" panose="02020603050405020304" pitchFamily="18" charset="0"/>
              </a:rPr>
              <a:t>The program implements minimum thresholds for admission and clearly defines, and communicates, these requirements as well as any program prerequisites. </a:t>
            </a:r>
            <a:endParaRPr lang="en-US" sz="2200" dirty="0">
              <a:solidFill>
                <a:srgbClr val="000000"/>
              </a:solidFill>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200" dirty="0">
                <a:solidFill>
                  <a:srgbClr val="000000"/>
                </a:solidFill>
                <a:effectLst/>
                <a:highlight>
                  <a:srgbClr val="FFFF00"/>
                </a:highlight>
                <a:ea typeface="Cambria" panose="02040503050406030204" pitchFamily="18" charset="0"/>
                <a:cs typeface="Times New Roman" panose="02020603050405020304" pitchFamily="18" charset="0"/>
              </a:rPr>
              <a:t>The program follows its admission policies, which should be based on a combination of indicators appropriate to its mission.  </a:t>
            </a:r>
            <a:endParaRPr lang="en-US" sz="2200" dirty="0">
              <a:effectLst/>
              <a:highlight>
                <a:srgbClr val="FFFF00"/>
              </a:highligh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200" dirty="0">
                <a:effectLst/>
                <a:ea typeface="Cambria" panose="02040503050406030204" pitchFamily="18" charset="0"/>
                <a:cs typeface="Times New Roman" panose="02020603050405020304" pitchFamily="18" charset="0"/>
              </a:rPr>
              <a:t>Admission policies produce a diverse student body that supports achievement of the program’s mission.</a:t>
            </a:r>
          </a:p>
          <a:p>
            <a:pPr marL="342900" marR="0" lvl="0" indent="-342900">
              <a:spcBef>
                <a:spcPts val="0"/>
              </a:spcBef>
              <a:spcAft>
                <a:spcPts val="0"/>
              </a:spcAft>
              <a:buFont typeface="Symbol" panose="05050102010706020507" pitchFamily="18" charset="2"/>
              <a:buChar char=""/>
            </a:pPr>
            <a:endParaRPr lang="en-US" sz="2000" dirty="0">
              <a:latin typeface="Calibri" panose="020F0502020204030204" pitchFamily="34" charset="0"/>
              <a:ea typeface="Cambria" panose="02040503050406030204" pitchFamily="18" charset="0"/>
              <a:cs typeface="Times New Roman" panose="02020603050405020304" pitchFamily="18" charset="0"/>
            </a:endParaRPr>
          </a:p>
          <a:p>
            <a:pPr marL="0" marR="0" lvl="0" indent="0">
              <a:spcBef>
                <a:spcPts val="0"/>
              </a:spcBef>
              <a:spcAft>
                <a:spcPts val="0"/>
              </a:spcAft>
              <a:buNone/>
            </a:pPr>
            <a:endParaRPr lang="en-US" sz="20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D7863F20-62AA-4E26-9FEE-C40BBA18E1AE}"/>
              </a:ext>
            </a:extLst>
          </p:cNvPr>
          <p:cNvSpPr>
            <a:spLocks noGrp="1"/>
          </p:cNvSpPr>
          <p:nvPr>
            <p:ph type="sldNum" sz="quarter" idx="2"/>
          </p:nvPr>
        </p:nvSpPr>
        <p:spPr/>
        <p:txBody>
          <a:bodyPr/>
          <a:lstStyle/>
          <a:p>
            <a:fld id="{86CB4B4D-7CA3-9044-876B-883B54F8677D}" type="slidenum">
              <a:rPr lang="en-US" smtClean="0"/>
              <a:t>18</a:t>
            </a:fld>
            <a:endParaRPr lang="en-US" dirty="0"/>
          </a:p>
        </p:txBody>
      </p:sp>
    </p:spTree>
    <p:extLst>
      <p:ext uri="{BB962C8B-B14F-4D97-AF65-F5344CB8AC3E}">
        <p14:creationId xmlns:p14="http://schemas.microsoft.com/office/powerpoint/2010/main" val="279939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Support for Students:</a:t>
            </a:r>
            <a:br>
              <a:rPr lang="en-US" dirty="0"/>
            </a:br>
            <a:r>
              <a:rPr lang="en-US" dirty="0"/>
              <a:t>Standards 4.3</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54350" y="1506415"/>
            <a:ext cx="7648112" cy="4525963"/>
          </a:xfrm>
        </p:spPr>
        <p:txBody>
          <a:bodyPr>
            <a:normAutofit fontScale="85000" lnSpcReduction="10000"/>
          </a:bodyPr>
          <a:lstStyle/>
          <a:p>
            <a:r>
              <a:rPr lang="en-US" dirty="0"/>
              <a:t>The program will ensure the availability of support services, such as curriculum advising, internship placement and supervision, career counseling, and job placement assistance to enable students to succeed or advance in careers in public service in careers in public service.</a:t>
            </a:r>
          </a:p>
          <a:p>
            <a:r>
              <a:rPr lang="en-US" dirty="0"/>
              <a:t>Programs often point toward other university units as evidence of this support – career services for example. Information is needed on how students are informed of these services and how they interact with them. </a:t>
            </a:r>
          </a:p>
        </p:txBody>
      </p:sp>
      <p:sp>
        <p:nvSpPr>
          <p:cNvPr id="4" name="Slide Number Placeholder 3">
            <a:extLst>
              <a:ext uri="{FF2B5EF4-FFF2-40B4-BE49-F238E27FC236}">
                <a16:creationId xmlns:a16="http://schemas.microsoft.com/office/drawing/2014/main" id="{C12E8CB7-BAD2-4C7D-B6E4-970F3AA5626C}"/>
              </a:ext>
            </a:extLst>
          </p:cNvPr>
          <p:cNvSpPr>
            <a:spLocks noGrp="1"/>
          </p:cNvSpPr>
          <p:nvPr>
            <p:ph type="sldNum" sz="quarter" idx="2"/>
          </p:nvPr>
        </p:nvSpPr>
        <p:spPr/>
        <p:txBody>
          <a:bodyPr/>
          <a:lstStyle/>
          <a:p>
            <a:fld id="{86CB4B4D-7CA3-9044-876B-883B54F8677D}" type="slidenum">
              <a:rPr lang="en-US" smtClean="0"/>
              <a:t>19</a:t>
            </a:fld>
            <a:endParaRPr lang="en-US" dirty="0"/>
          </a:p>
        </p:txBody>
      </p:sp>
    </p:spTree>
    <p:extLst>
      <p:ext uri="{BB962C8B-B14F-4D97-AF65-F5344CB8AC3E}">
        <p14:creationId xmlns:p14="http://schemas.microsoft.com/office/powerpoint/2010/main" val="20203576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lstStyle/>
          <a:p>
            <a:r>
              <a:rPr lang="en-US" dirty="0"/>
              <a:t>Training Objectives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16493" y="1414851"/>
            <a:ext cx="7670307" cy="4525963"/>
          </a:xfrm>
        </p:spPr>
        <p:txBody>
          <a:bodyPr>
            <a:normAutofit lnSpcReduction="10000"/>
          </a:bodyPr>
          <a:lstStyle/>
          <a:p>
            <a:r>
              <a:rPr lang="en-US" dirty="0"/>
              <a:t>To write a successful self-study report.</a:t>
            </a:r>
          </a:p>
          <a:p>
            <a:r>
              <a:rPr lang="en-US" dirty="0"/>
              <a:t>To discuss the role of program governance and operations, highlighting areas that often challenge programs during the accreditation process and providing guidance for success.</a:t>
            </a:r>
          </a:p>
          <a:p>
            <a:r>
              <a:rPr lang="en-US" dirty="0"/>
              <a:t>To participate in an exercise on applying the four required tenets of diversity, equity, and inclusion plans.</a:t>
            </a:r>
          </a:p>
        </p:txBody>
      </p:sp>
      <p:sp>
        <p:nvSpPr>
          <p:cNvPr id="4" name="Slide Number Placeholder 3">
            <a:extLst>
              <a:ext uri="{FF2B5EF4-FFF2-40B4-BE49-F238E27FC236}">
                <a16:creationId xmlns:a16="http://schemas.microsoft.com/office/drawing/2014/main" id="{D9CB58AA-D67D-473B-9F8E-BDCD02494D49}"/>
              </a:ext>
            </a:extLst>
          </p:cNvPr>
          <p:cNvSpPr>
            <a:spLocks noGrp="1"/>
          </p:cNvSpPr>
          <p:nvPr>
            <p:ph type="sldNum" sz="quarter" idx="2"/>
          </p:nvPr>
        </p:nvSpPr>
        <p:spPr/>
        <p:txBody>
          <a:bodyPr/>
          <a:lstStyle/>
          <a:p>
            <a:fld id="{86CB4B4D-7CA3-9044-876B-883B54F8677D}" type="slidenum">
              <a:rPr lang="en-US" smtClean="0"/>
              <a:t>2</a:t>
            </a:fld>
            <a:endParaRPr lang="en-US" dirty="0"/>
          </a:p>
        </p:txBody>
      </p:sp>
    </p:spTree>
    <p:extLst>
      <p:ext uri="{BB962C8B-B14F-4D97-AF65-F5344CB8AC3E}">
        <p14:creationId xmlns:p14="http://schemas.microsoft.com/office/powerpoint/2010/main" val="119877407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4.3</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69759" y="1423728"/>
            <a:ext cx="7381783" cy="4708524"/>
          </a:xfrm>
        </p:spPr>
        <p:txBody>
          <a:bodyPr>
            <a:normAutofit/>
          </a:bodyPr>
          <a:lstStyle/>
          <a:p>
            <a:pPr marL="342900" marR="0" lvl="0" indent="-342900">
              <a:spcBef>
                <a:spcPts val="0"/>
              </a:spcBef>
              <a:spcAft>
                <a:spcPts val="0"/>
              </a:spcAft>
              <a:buFont typeface="Symbol" panose="05050102010706020507" pitchFamily="18" charset="2"/>
              <a:buChar char=""/>
              <a:tabLst>
                <a:tab pos="457200" algn="l"/>
              </a:tabLst>
            </a:pPr>
            <a:r>
              <a:rPr lang="en-US" sz="2400" dirty="0">
                <a:effectLst/>
                <a:ea typeface="Cambria" panose="02040503050406030204" pitchFamily="18" charset="0"/>
                <a:cs typeface="Times New Roman" panose="02020603050405020304" pitchFamily="18" charset="0"/>
              </a:rPr>
              <a:t>The program has established academic continuance and graduation standards, and an advising system to support achievement of those standards, that students are informed of and participate in.  </a:t>
            </a:r>
            <a:endParaRPr lang="en-US" sz="24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400" dirty="0">
                <a:effectLst/>
                <a:ea typeface="Cambria" panose="02040503050406030204" pitchFamily="18" charset="0"/>
                <a:cs typeface="Times New Roman" panose="02020603050405020304" pitchFamily="18" charset="0"/>
              </a:rPr>
              <a:t>Evidence that a preponderance of admitted and enrolled students completed the degree.</a:t>
            </a:r>
            <a:endParaRPr lang="en-US" sz="24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400" dirty="0">
                <a:effectLst/>
                <a:ea typeface="Cambria" panose="02040503050406030204" pitchFamily="18" charset="0"/>
                <a:cs typeface="Times New Roman" panose="02020603050405020304" pitchFamily="18" charset="0"/>
              </a:rPr>
              <a:t>The program provides services that help students achieve their educational, internship and career objectives.   </a:t>
            </a:r>
            <a:endParaRPr lang="en-US" sz="24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400" dirty="0">
                <a:effectLst/>
                <a:ea typeface="Cambria" panose="02040503050406030204" pitchFamily="18" charset="0"/>
                <a:cs typeface="Times New Roman" panose="02020603050405020304" pitchFamily="18" charset="0"/>
              </a:rPr>
              <a:t>Job placement statistics, internship participation, graduate career opportunities, and employment are in line with the program mission.</a:t>
            </a:r>
            <a:endParaRPr lang="en-US" sz="2400" dirty="0">
              <a:effectLst/>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F4496E27-655F-4248-8301-C7653AE6E226}"/>
              </a:ext>
            </a:extLst>
          </p:cNvPr>
          <p:cNvSpPr>
            <a:spLocks noGrp="1"/>
          </p:cNvSpPr>
          <p:nvPr>
            <p:ph type="sldNum" sz="quarter" idx="2"/>
          </p:nvPr>
        </p:nvSpPr>
        <p:spPr/>
        <p:txBody>
          <a:bodyPr/>
          <a:lstStyle/>
          <a:p>
            <a:fld id="{86CB4B4D-7CA3-9044-876B-883B54F8677D}" type="slidenum">
              <a:rPr lang="en-US" smtClean="0"/>
              <a:t>20</a:t>
            </a:fld>
            <a:endParaRPr lang="en-US" dirty="0"/>
          </a:p>
        </p:txBody>
      </p:sp>
    </p:spTree>
    <p:extLst>
      <p:ext uri="{BB962C8B-B14F-4D97-AF65-F5344CB8AC3E}">
        <p14:creationId xmlns:p14="http://schemas.microsoft.com/office/powerpoint/2010/main" val="238201013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Student Diversity:</a:t>
            </a:r>
            <a:br>
              <a:rPr lang="en-US" dirty="0"/>
            </a:br>
            <a:r>
              <a:rPr lang="en-US" dirty="0"/>
              <a:t>Standards 4.4</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18839" y="1538056"/>
            <a:ext cx="7461682" cy="4525963"/>
          </a:xfrm>
        </p:spPr>
        <p:txBody>
          <a:bodyPr>
            <a:normAutofit fontScale="92500"/>
          </a:bodyPr>
          <a:lstStyle/>
          <a:p>
            <a:r>
              <a:rPr lang="en-US" dirty="0"/>
              <a:t>The program will promote diversity and a climate of inclusiveness through its recruitment and admissions practices, retention efforts, and student support services.</a:t>
            </a:r>
          </a:p>
          <a:p>
            <a:r>
              <a:rPr lang="en-US" dirty="0"/>
              <a:t>Diversity, equity, and inclusion plans, which are required, must demonstrate how programs promote student diversity and how they promote an inclusive environment.</a:t>
            </a:r>
            <a:endParaRPr lang="en-US" strike="sngStrike" dirty="0"/>
          </a:p>
        </p:txBody>
      </p:sp>
      <p:sp>
        <p:nvSpPr>
          <p:cNvPr id="4" name="Slide Number Placeholder 3">
            <a:extLst>
              <a:ext uri="{FF2B5EF4-FFF2-40B4-BE49-F238E27FC236}">
                <a16:creationId xmlns:a16="http://schemas.microsoft.com/office/drawing/2014/main" id="{06EDD218-56EC-43A6-A965-CD61118534B7}"/>
              </a:ext>
            </a:extLst>
          </p:cNvPr>
          <p:cNvSpPr>
            <a:spLocks noGrp="1"/>
          </p:cNvSpPr>
          <p:nvPr>
            <p:ph type="sldNum" sz="quarter" idx="2"/>
          </p:nvPr>
        </p:nvSpPr>
        <p:spPr/>
        <p:txBody>
          <a:bodyPr/>
          <a:lstStyle/>
          <a:p>
            <a:fld id="{86CB4B4D-7CA3-9044-876B-883B54F8677D}" type="slidenum">
              <a:rPr lang="en-US" smtClean="0"/>
              <a:t>21</a:t>
            </a:fld>
            <a:endParaRPr lang="en-US" dirty="0"/>
          </a:p>
        </p:txBody>
      </p:sp>
    </p:spTree>
    <p:extLst>
      <p:ext uri="{BB962C8B-B14F-4D97-AF65-F5344CB8AC3E}">
        <p14:creationId xmlns:p14="http://schemas.microsoft.com/office/powerpoint/2010/main" val="357549679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4.4</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7515" y="1417639"/>
            <a:ext cx="7506070" cy="4708524"/>
          </a:xfrm>
        </p:spPr>
        <p:txBody>
          <a:bodyPr>
            <a:normAutofit fontScale="85000" lnSpcReduction="10000"/>
          </a:bodyPr>
          <a:lstStyle/>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Cambria" panose="02040503050406030204" pitchFamily="18" charset="0"/>
                <a:cs typeface="Times New Roman" panose="02020603050405020304" pitchFamily="18" charset="0"/>
              </a:rPr>
              <a:t>There are specific goals, steps, and strategies that demonstrate evidence of good practice in recruitment, retention, and support of students consistent with its mission and context.</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Cambria" panose="02040503050406030204" pitchFamily="18" charset="0"/>
                <a:cs typeface="Times New Roman" panose="02020603050405020304" pitchFamily="18" charset="0"/>
              </a:rPr>
              <a:t>The program provides a supportive and inclusive educational climate for a diverse student population.  </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2000" dirty="0">
                <a:effectLst/>
                <a:latin typeface="Calibri" panose="020F0502020204030204" pitchFamily="34" charset="0"/>
                <a:ea typeface="Cambria" panose="02040503050406030204" pitchFamily="18" charset="0"/>
                <a:cs typeface="Times New Roman" panose="02020603050405020304" pitchFamily="18" charset="0"/>
              </a:rPr>
              <a:t>The program’s recruitment activities reflect a consideration of diversity (with respect to its mission), through its selection of media, audience, and resourcing; and in the eventual composition of its entering students.  </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Cambria" panose="02040503050406030204" pitchFamily="18" charset="0"/>
                <a:cs typeface="Times New Roman" panose="02020603050405020304" pitchFamily="18" charset="0"/>
              </a:rPr>
              <a:t>The program’s diversity, equity, and climate of inclusion strategies provide a framework for evaluating the efforts of the program. Evidence can be found in the diversity of the student body, the curricular content, as well as other measures.  </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Cambria" panose="02040503050406030204" pitchFamily="18" charset="0"/>
                <a:cs typeface="Times New Roman" panose="02020603050405020304" pitchFamily="18" charset="0"/>
              </a:rPr>
              <a:t>The program’s data on recruitment and retention demonstrate adherence to the program’s diversity, equity, and inclusion strategies.</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highlight>
                  <a:srgbClr val="FFFF00"/>
                </a:highlight>
                <a:latin typeface="Calibri" panose="020F0502020204030204" pitchFamily="34" charset="0"/>
                <a:ea typeface="Cambria" panose="02040503050406030204" pitchFamily="18" charset="0"/>
                <a:cs typeface="Times New Roman" panose="02020603050405020304" pitchFamily="18" charset="0"/>
              </a:rPr>
              <a:t>The program demonstrates that it appreciates diversity, equity, and inclusion, broadly defined in the context of the program and its mission, as critical in today’s workplaces and professional environments. </a:t>
            </a:r>
            <a:endParaRPr lang="en-US" sz="2000" dirty="0">
              <a:effectLst/>
              <a:highlight>
                <a:srgbClr val="FFFF00"/>
              </a:highligh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Cambria" panose="02040503050406030204" pitchFamily="18" charset="0"/>
                <a:cs typeface="Times New Roman" panose="02020603050405020304" pitchFamily="18" charset="0"/>
              </a:rPr>
              <a:t>The program takes steps to acknowledge and eliminate biases and program cultures that impact student recruitment, retention, and success.</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5F46E6FF-61A8-4B73-9B1A-BB45944B2AE4}"/>
              </a:ext>
            </a:extLst>
          </p:cNvPr>
          <p:cNvSpPr>
            <a:spLocks noGrp="1"/>
          </p:cNvSpPr>
          <p:nvPr>
            <p:ph type="sldNum" sz="quarter" idx="2"/>
          </p:nvPr>
        </p:nvSpPr>
        <p:spPr/>
        <p:txBody>
          <a:bodyPr/>
          <a:lstStyle/>
          <a:p>
            <a:fld id="{86CB4B4D-7CA3-9044-876B-883B54F8677D}" type="slidenum">
              <a:rPr lang="en-US" smtClean="0"/>
              <a:t>22</a:t>
            </a:fld>
            <a:endParaRPr lang="en-US" dirty="0"/>
          </a:p>
        </p:txBody>
      </p:sp>
    </p:spTree>
    <p:extLst>
      <p:ext uri="{BB962C8B-B14F-4D97-AF65-F5344CB8AC3E}">
        <p14:creationId xmlns:p14="http://schemas.microsoft.com/office/powerpoint/2010/main" val="177351866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Exercise</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59041" y="1216241"/>
            <a:ext cx="7266373" cy="5004789"/>
          </a:xfrm>
        </p:spPr>
        <p:txBody>
          <a:bodyPr>
            <a:normAutofit fontScale="92500" lnSpcReduction="10000"/>
          </a:bodyPr>
          <a:lstStyle/>
          <a:p>
            <a:r>
              <a:rPr lang="en-US" dirty="0"/>
              <a:t>The MPA program at Big Sky University has the following statement in its DEI plan: We value student diversity, and we track the student diversity rate. Is this declaration in conformity with the four required tenets of DEI plans?     </a:t>
            </a:r>
          </a:p>
          <a:p>
            <a:pPr lvl="1"/>
            <a:r>
              <a:rPr lang="en-US" dirty="0"/>
              <a:t>Connection to mission and outcomes.</a:t>
            </a:r>
          </a:p>
          <a:p>
            <a:pPr lvl="1"/>
            <a:r>
              <a:rPr lang="en-US" dirty="0"/>
              <a:t>Efforts to promote DEI.  </a:t>
            </a:r>
          </a:p>
          <a:p>
            <a:pPr lvl="1"/>
            <a:r>
              <a:rPr lang="en-US" dirty="0"/>
              <a:t>Demonstrable evidence of good practice.</a:t>
            </a:r>
          </a:p>
          <a:p>
            <a:pPr lvl="1"/>
            <a:r>
              <a:rPr lang="en-US" dirty="0"/>
              <a:t>Framework for evaluating results.</a:t>
            </a:r>
          </a:p>
        </p:txBody>
      </p:sp>
      <p:sp>
        <p:nvSpPr>
          <p:cNvPr id="4" name="Slide Number Placeholder 3">
            <a:extLst>
              <a:ext uri="{FF2B5EF4-FFF2-40B4-BE49-F238E27FC236}">
                <a16:creationId xmlns:a16="http://schemas.microsoft.com/office/drawing/2014/main" id="{50D155E3-FD40-4342-9D75-0DF705E47CE1}"/>
              </a:ext>
            </a:extLst>
          </p:cNvPr>
          <p:cNvSpPr>
            <a:spLocks noGrp="1"/>
          </p:cNvSpPr>
          <p:nvPr>
            <p:ph type="sldNum" sz="quarter" idx="2"/>
          </p:nvPr>
        </p:nvSpPr>
        <p:spPr/>
        <p:txBody>
          <a:bodyPr/>
          <a:lstStyle/>
          <a:p>
            <a:fld id="{86CB4B4D-7CA3-9044-876B-883B54F8677D}" type="slidenum">
              <a:rPr lang="en-US" smtClean="0"/>
              <a:t>23</a:t>
            </a:fld>
            <a:endParaRPr lang="en-US" dirty="0"/>
          </a:p>
        </p:txBody>
      </p:sp>
    </p:spTree>
    <p:extLst>
      <p:ext uri="{BB962C8B-B14F-4D97-AF65-F5344CB8AC3E}">
        <p14:creationId xmlns:p14="http://schemas.microsoft.com/office/powerpoint/2010/main" val="52929182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46D5-FC28-492F-8724-5317989CA31F}"/>
              </a:ext>
            </a:extLst>
          </p:cNvPr>
          <p:cNvSpPr>
            <a:spLocks noGrp="1"/>
          </p:cNvSpPr>
          <p:nvPr>
            <p:ph type="title"/>
          </p:nvPr>
        </p:nvSpPr>
        <p:spPr>
          <a:xfrm>
            <a:off x="692727" y="163802"/>
            <a:ext cx="8229600" cy="889143"/>
          </a:xfrm>
        </p:spPr>
        <p:txBody>
          <a:bodyPr/>
          <a:lstStyle/>
          <a:p>
            <a:r>
              <a:rPr lang="en-US" b="1" dirty="0"/>
              <a:t>Questions and Answers</a:t>
            </a:r>
          </a:p>
        </p:txBody>
      </p:sp>
      <p:sp>
        <p:nvSpPr>
          <p:cNvPr id="4" name="Slide Number Placeholder 3">
            <a:extLst>
              <a:ext uri="{FF2B5EF4-FFF2-40B4-BE49-F238E27FC236}">
                <a16:creationId xmlns:a16="http://schemas.microsoft.com/office/drawing/2014/main" id="{822AEA7C-DB7B-4111-9306-5EAF41C6873F}"/>
              </a:ext>
            </a:extLst>
          </p:cNvPr>
          <p:cNvSpPr>
            <a:spLocks noGrp="1"/>
          </p:cNvSpPr>
          <p:nvPr>
            <p:ph type="sldNum" sz="quarter" idx="2"/>
          </p:nvPr>
        </p:nvSpPr>
        <p:spPr/>
        <p:txBody>
          <a:bodyPr/>
          <a:lstStyle/>
          <a:p>
            <a:fld id="{86CB4B4D-7CA3-9044-876B-883B54F8677D}" type="slidenum">
              <a:rPr lang="en-US" smtClean="0"/>
              <a:pPr/>
              <a:t>24</a:t>
            </a:fld>
            <a:endParaRPr lang="en-US" dirty="0"/>
          </a:p>
        </p:txBody>
      </p:sp>
      <p:pic>
        <p:nvPicPr>
          <p:cNvPr id="6" name="Picture 5" descr="Graphic depicting Time for Answers">
            <a:extLst>
              <a:ext uri="{FF2B5EF4-FFF2-40B4-BE49-F238E27FC236}">
                <a16:creationId xmlns:a16="http://schemas.microsoft.com/office/drawing/2014/main" id="{E279CCB1-B8BD-4ED7-8F8B-DA89F59E5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338" y="1514764"/>
            <a:ext cx="4054764" cy="3659596"/>
          </a:xfrm>
          <a:prstGeom prst="rect">
            <a:avLst/>
          </a:prstGeom>
        </p:spPr>
      </p:pic>
    </p:spTree>
    <p:extLst>
      <p:ext uri="{BB962C8B-B14F-4D97-AF65-F5344CB8AC3E}">
        <p14:creationId xmlns:p14="http://schemas.microsoft.com/office/powerpoint/2010/main" val="4243473885"/>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Conclusion</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80983" y="1186819"/>
            <a:ext cx="7630357" cy="4821146"/>
          </a:xfrm>
        </p:spPr>
        <p:txBody>
          <a:bodyPr>
            <a:normAutofit lnSpcReduction="10000"/>
          </a:bodyPr>
          <a:lstStyle/>
          <a:p>
            <a:r>
              <a:rPr lang="en-US" dirty="0"/>
              <a:t>Key takeaways from this training session are to reflect upon how the program’s mission continues to play a role in the accreditation process beyond Standard 1 and to review some of the common challenges found within Standards 2, 3, and 4.</a:t>
            </a:r>
          </a:p>
          <a:p>
            <a:r>
              <a:rPr lang="en-US" dirty="0"/>
              <a:t>The purpose of Session 4, which is the next training session, is to address the dimensions of standards 5, 6, and 7.  </a:t>
            </a:r>
          </a:p>
        </p:txBody>
      </p:sp>
      <p:sp>
        <p:nvSpPr>
          <p:cNvPr id="4" name="Slide Number Placeholder 3">
            <a:extLst>
              <a:ext uri="{FF2B5EF4-FFF2-40B4-BE49-F238E27FC236}">
                <a16:creationId xmlns:a16="http://schemas.microsoft.com/office/drawing/2014/main" id="{0FEA4743-677F-4E78-9436-A0F6E3830E7C}"/>
              </a:ext>
            </a:extLst>
          </p:cNvPr>
          <p:cNvSpPr>
            <a:spLocks noGrp="1"/>
          </p:cNvSpPr>
          <p:nvPr>
            <p:ph type="sldNum" sz="quarter" idx="2"/>
          </p:nvPr>
        </p:nvSpPr>
        <p:spPr/>
        <p:txBody>
          <a:bodyPr/>
          <a:lstStyle/>
          <a:p>
            <a:fld id="{86CB4B4D-7CA3-9044-876B-883B54F8677D}" type="slidenum">
              <a:rPr lang="en-US" smtClean="0"/>
              <a:t>25</a:t>
            </a:fld>
            <a:endParaRPr lang="en-US" dirty="0"/>
          </a:p>
        </p:txBody>
      </p:sp>
    </p:spTree>
    <p:extLst>
      <p:ext uri="{BB962C8B-B14F-4D97-AF65-F5344CB8AC3E}">
        <p14:creationId xmlns:p14="http://schemas.microsoft.com/office/powerpoint/2010/main" val="131915929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46D5-FC28-492F-8724-5317989CA31F}"/>
              </a:ext>
            </a:extLst>
          </p:cNvPr>
          <p:cNvSpPr>
            <a:spLocks noGrp="1"/>
          </p:cNvSpPr>
          <p:nvPr>
            <p:ph type="title"/>
          </p:nvPr>
        </p:nvSpPr>
        <p:spPr>
          <a:xfrm>
            <a:off x="639621" y="191512"/>
            <a:ext cx="8229600" cy="889143"/>
          </a:xfrm>
        </p:spPr>
        <p:txBody>
          <a:bodyPr/>
          <a:lstStyle/>
          <a:p>
            <a:r>
              <a:rPr lang="en-US" b="1" dirty="0">
                <a:solidFill>
                  <a:schemeClr val="accent2">
                    <a:lumMod val="75000"/>
                  </a:schemeClr>
                </a:solidFill>
              </a:rPr>
              <a:t>Questions and Answers</a:t>
            </a:r>
          </a:p>
        </p:txBody>
      </p:sp>
      <p:sp>
        <p:nvSpPr>
          <p:cNvPr id="3" name="Text Placeholder 2">
            <a:extLst>
              <a:ext uri="{FF2B5EF4-FFF2-40B4-BE49-F238E27FC236}">
                <a16:creationId xmlns:a16="http://schemas.microsoft.com/office/drawing/2014/main" id="{16E19948-58AB-474B-93B6-E5230F579BE7}"/>
              </a:ext>
            </a:extLst>
          </p:cNvPr>
          <p:cNvSpPr>
            <a:spLocks noGrp="1"/>
          </p:cNvSpPr>
          <p:nvPr>
            <p:ph type="body" idx="1"/>
          </p:nvPr>
        </p:nvSpPr>
        <p:spPr>
          <a:xfrm>
            <a:off x="1087585" y="1080655"/>
            <a:ext cx="7599215" cy="4828381"/>
          </a:xfrm>
        </p:spPr>
        <p:txBody>
          <a:bodyPr>
            <a:noAutofit/>
          </a:bodyPr>
          <a:lstStyle/>
          <a:p>
            <a:r>
              <a:rPr lang="en-US" sz="3600" dirty="0"/>
              <a:t>Please use the Chat box at the bottom of the page to ask questions.</a:t>
            </a:r>
          </a:p>
          <a:p>
            <a:r>
              <a:rPr lang="en-US" sz="3600" dirty="0"/>
              <a:t>We will monitor questions throughout the session. </a:t>
            </a:r>
          </a:p>
          <a:p>
            <a:r>
              <a:rPr lang="en-US" sz="3600" dirty="0"/>
              <a:t>Let us know the slide number or subject related to your question.</a:t>
            </a:r>
          </a:p>
          <a:p>
            <a:r>
              <a:rPr lang="en-US" sz="3600" dirty="0"/>
              <a:t>Questions will be addressed during the Question and Answer period. </a:t>
            </a:r>
          </a:p>
        </p:txBody>
      </p:sp>
      <p:sp>
        <p:nvSpPr>
          <p:cNvPr id="4" name="Slide Number Placeholder 3">
            <a:extLst>
              <a:ext uri="{FF2B5EF4-FFF2-40B4-BE49-F238E27FC236}">
                <a16:creationId xmlns:a16="http://schemas.microsoft.com/office/drawing/2014/main" id="{822AEA7C-DB7B-4111-9306-5EAF41C6873F}"/>
              </a:ext>
            </a:extLst>
          </p:cNvPr>
          <p:cNvSpPr>
            <a:spLocks noGrp="1"/>
          </p:cNvSpPr>
          <p:nvPr>
            <p:ph type="sldNum" sz="quarter" idx="2"/>
          </p:nvPr>
        </p:nvSpPr>
        <p:spPr>
          <a:xfrm>
            <a:off x="8513615" y="6249760"/>
            <a:ext cx="364842" cy="369332"/>
          </a:xfrm>
        </p:spPr>
        <p:txBody>
          <a:bodyPr/>
          <a:lstStyle/>
          <a:p>
            <a:fld id="{86CB4B4D-7CA3-9044-876B-883B54F8677D}" type="slidenum">
              <a:rPr lang="en-US" smtClean="0"/>
              <a:pPr/>
              <a:t>3</a:t>
            </a:fld>
            <a:endParaRPr lang="en-US" dirty="0"/>
          </a:p>
        </p:txBody>
      </p:sp>
    </p:spTree>
    <p:extLst>
      <p:ext uri="{BB962C8B-B14F-4D97-AF65-F5344CB8AC3E}">
        <p14:creationId xmlns:p14="http://schemas.microsoft.com/office/powerpoint/2010/main" val="181948575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sz="3600" dirty="0"/>
              <a:t>Preconditions for Accreditation Review</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36847" y="1313895"/>
            <a:ext cx="7949953" cy="4651900"/>
          </a:xfrm>
        </p:spPr>
        <p:txBody>
          <a:bodyPr>
            <a:normAutofit fontScale="85000" lnSpcReduction="10000"/>
          </a:bodyPr>
          <a:lstStyle/>
          <a:p>
            <a:r>
              <a:rPr lang="en-US" dirty="0"/>
              <a:t>Program Eligibility – establishes that the program is qualified for and capable of being evaluated.</a:t>
            </a:r>
          </a:p>
          <a:p>
            <a:r>
              <a:rPr lang="en-US" dirty="0"/>
              <a:t>Public Service Values – the mission, governance, and curriculum of eligible programs shall demonstrably emphasize public service values. </a:t>
            </a:r>
          </a:p>
          <a:p>
            <a:r>
              <a:rPr lang="en-US" dirty="0"/>
              <a:t>Primary Focus – only master’s degree programs that prepare students to be leaders, managers, and analysts in the professions of public service.</a:t>
            </a:r>
          </a:p>
          <a:p>
            <a:r>
              <a:rPr lang="en-US" dirty="0"/>
              <a:t>Course of Study – the normal expectation for students studying for professional degrees in public service is at least 36 semester credit hours of study.</a:t>
            </a:r>
          </a:p>
          <a:p>
            <a:endParaRPr lang="en-US" dirty="0"/>
          </a:p>
        </p:txBody>
      </p:sp>
      <p:sp>
        <p:nvSpPr>
          <p:cNvPr id="4" name="Slide Number Placeholder 3">
            <a:extLst>
              <a:ext uri="{FF2B5EF4-FFF2-40B4-BE49-F238E27FC236}">
                <a16:creationId xmlns:a16="http://schemas.microsoft.com/office/drawing/2014/main" id="{FB4535A0-7040-4673-86C4-F2D88E423179}"/>
              </a:ext>
            </a:extLst>
          </p:cNvPr>
          <p:cNvSpPr>
            <a:spLocks noGrp="1"/>
          </p:cNvSpPr>
          <p:nvPr>
            <p:ph type="sldNum" sz="quarter" idx="2"/>
          </p:nvPr>
        </p:nvSpPr>
        <p:spPr/>
        <p:txBody>
          <a:bodyPr/>
          <a:lstStyle/>
          <a:p>
            <a:fld id="{86CB4B4D-7CA3-9044-876B-883B54F8677D}" type="slidenum">
              <a:rPr lang="en-US" smtClean="0"/>
              <a:t>4</a:t>
            </a:fld>
            <a:endParaRPr lang="en-US" dirty="0"/>
          </a:p>
        </p:txBody>
      </p:sp>
    </p:spTree>
    <p:extLst>
      <p:ext uri="{BB962C8B-B14F-4D97-AF65-F5344CB8AC3E}">
        <p14:creationId xmlns:p14="http://schemas.microsoft.com/office/powerpoint/2010/main" val="24860807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lstStyle/>
          <a:p>
            <a:r>
              <a:rPr lang="en-US" dirty="0"/>
              <a:t>Self-Study Report</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683581" y="1600200"/>
            <a:ext cx="8003219" cy="4525963"/>
          </a:xfrm>
        </p:spPr>
        <p:txBody>
          <a:bodyPr>
            <a:normAutofit/>
          </a:bodyPr>
          <a:lstStyle/>
          <a:p>
            <a:r>
              <a:rPr lang="en-US" dirty="0"/>
              <a:t>The overarching goal of the 2021 Accreditation Institute is to help participants write a successful and meaningful self-study report. </a:t>
            </a:r>
          </a:p>
          <a:p>
            <a:r>
              <a:rPr lang="en-US" dirty="0"/>
              <a:t>The ultimate goal is to obtain accreditation, which provides a reliable and trustworthy indication of value and quality to all stakeholders of the respective program. </a:t>
            </a:r>
          </a:p>
        </p:txBody>
      </p:sp>
      <p:sp>
        <p:nvSpPr>
          <p:cNvPr id="4" name="Slide Number Placeholder 3">
            <a:extLst>
              <a:ext uri="{FF2B5EF4-FFF2-40B4-BE49-F238E27FC236}">
                <a16:creationId xmlns:a16="http://schemas.microsoft.com/office/drawing/2014/main" id="{35548030-6350-48B7-8E51-0127E7245771}"/>
              </a:ext>
            </a:extLst>
          </p:cNvPr>
          <p:cNvSpPr>
            <a:spLocks noGrp="1"/>
          </p:cNvSpPr>
          <p:nvPr>
            <p:ph type="sldNum" sz="quarter" idx="2"/>
          </p:nvPr>
        </p:nvSpPr>
        <p:spPr/>
        <p:txBody>
          <a:bodyPr/>
          <a:lstStyle/>
          <a:p>
            <a:fld id="{86CB4B4D-7CA3-9044-876B-883B54F8677D}" type="slidenum">
              <a:rPr lang="en-US" smtClean="0"/>
              <a:t>5</a:t>
            </a:fld>
            <a:endParaRPr lang="en-US" dirty="0"/>
          </a:p>
        </p:txBody>
      </p:sp>
    </p:spTree>
    <p:extLst>
      <p:ext uri="{BB962C8B-B14F-4D97-AF65-F5344CB8AC3E}">
        <p14:creationId xmlns:p14="http://schemas.microsoft.com/office/powerpoint/2010/main" val="2588671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Administrative Capacity:</a:t>
            </a:r>
            <a:br>
              <a:rPr lang="en-US" dirty="0"/>
            </a:br>
            <a:r>
              <a:rPr lang="en-US" dirty="0"/>
              <a:t>Standard 2.1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23277" y="1484790"/>
            <a:ext cx="7763523" cy="4525963"/>
          </a:xfrm>
        </p:spPr>
        <p:txBody>
          <a:bodyPr>
            <a:normAutofit fontScale="92500" lnSpcReduction="10000"/>
          </a:bodyPr>
          <a:lstStyle/>
          <a:p>
            <a:r>
              <a:rPr lang="en-US" dirty="0"/>
              <a:t>The program will have an administrative infrastructure appropriate for its mission, goals, and objectives in all delivery modalities employed.</a:t>
            </a:r>
          </a:p>
          <a:p>
            <a:r>
              <a:rPr lang="en-US" dirty="0"/>
              <a:t>Programs often face challenges with this standard, relying on program directors for administrative support. Information needs to be provided on how the program director’s workload is managed when this occurs – course release for example.   </a:t>
            </a:r>
          </a:p>
        </p:txBody>
      </p:sp>
      <p:sp>
        <p:nvSpPr>
          <p:cNvPr id="4" name="Slide Number Placeholder 3">
            <a:extLst>
              <a:ext uri="{FF2B5EF4-FFF2-40B4-BE49-F238E27FC236}">
                <a16:creationId xmlns:a16="http://schemas.microsoft.com/office/drawing/2014/main" id="{E6F0C47A-6244-423E-B906-BCB833A2F7CC}"/>
              </a:ext>
            </a:extLst>
          </p:cNvPr>
          <p:cNvSpPr>
            <a:spLocks noGrp="1"/>
          </p:cNvSpPr>
          <p:nvPr>
            <p:ph type="sldNum" sz="quarter" idx="2"/>
          </p:nvPr>
        </p:nvSpPr>
        <p:spPr/>
        <p:txBody>
          <a:bodyPr/>
          <a:lstStyle/>
          <a:p>
            <a:fld id="{86CB4B4D-7CA3-9044-876B-883B54F8677D}" type="slidenum">
              <a:rPr lang="en-US" smtClean="0"/>
              <a:t>6</a:t>
            </a:fld>
            <a:endParaRPr lang="en-US" dirty="0"/>
          </a:p>
        </p:txBody>
      </p:sp>
    </p:spTree>
    <p:extLst>
      <p:ext uri="{BB962C8B-B14F-4D97-AF65-F5344CB8AC3E}">
        <p14:creationId xmlns:p14="http://schemas.microsoft.com/office/powerpoint/2010/main" val="25475739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2.1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23530" y="1423728"/>
            <a:ext cx="8229600" cy="4708524"/>
          </a:xfrm>
        </p:spPr>
        <p:txBody>
          <a:bodyPr>
            <a:normAutofit/>
          </a:bodyPr>
          <a:lstStyle/>
          <a:p>
            <a:pPr marL="342900" marR="0" lvl="0" indent="-342900">
              <a:spcBef>
                <a:spcPts val="0"/>
              </a:spcBef>
              <a:spcAft>
                <a:spcPts val="0"/>
              </a:spcAft>
              <a:buFont typeface="Symbol" panose="05050102010706020507" pitchFamily="18" charset="2"/>
              <a:buChar char=""/>
              <a:tabLst>
                <a:tab pos="457200" algn="l"/>
              </a:tabLst>
            </a:pPr>
            <a:r>
              <a:rPr lang="en-US" sz="3200" dirty="0">
                <a:effectLst/>
                <a:ea typeface="Cambria" panose="02040503050406030204" pitchFamily="18" charset="0"/>
                <a:cs typeface="Times New Roman" panose="02020603050405020304" pitchFamily="18" charset="0"/>
              </a:rPr>
              <a:t>The program’s administrative infrastructure fits its activities, including geographic location of program delivery, use of technology in program delivery, and type of program (traditional, accelerated, executive). </a:t>
            </a:r>
            <a:endParaRPr lang="en-US" sz="3200" dirty="0">
              <a:effectLst/>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3200" dirty="0">
                <a:effectLst/>
                <a:ea typeface="Cambria" panose="02040503050406030204" pitchFamily="18" charset="0"/>
                <a:cs typeface="Times New Roman" panose="02020603050405020304" pitchFamily="18" charset="0"/>
              </a:rPr>
              <a:t>The normal expectation is for the program to have an identifiable director who provides an appropriate focus of attention, direction, and accountability.</a:t>
            </a:r>
            <a:endParaRPr lang="en-US" sz="3200" dirty="0">
              <a:effectLst/>
              <a:ea typeface="Cambria" panose="02040503050406030204" pitchFamily="18" charset="0"/>
              <a:cs typeface="Cambria" panose="02040503050406030204" pitchFamily="18" charset="0"/>
            </a:endParaRPr>
          </a:p>
          <a:p>
            <a:pPr marR="0">
              <a:spcBef>
                <a:spcPts val="0"/>
              </a:spcBef>
              <a:buSzPct val="50000"/>
              <a:buFont typeface="Symbol" panose="05050102010706020507" pitchFamily="18" charset="2"/>
              <a:buChar char=""/>
              <a:tabLst>
                <a:tab pos="457200" algn="l"/>
              </a:tabLst>
            </a:pPr>
            <a:endParaRPr lang="en-US" dirty="0"/>
          </a:p>
        </p:txBody>
      </p:sp>
      <p:sp>
        <p:nvSpPr>
          <p:cNvPr id="4" name="Slide Number Placeholder 3">
            <a:extLst>
              <a:ext uri="{FF2B5EF4-FFF2-40B4-BE49-F238E27FC236}">
                <a16:creationId xmlns:a16="http://schemas.microsoft.com/office/drawing/2014/main" id="{87470562-C4C1-4589-B8F9-489E69D6D87E}"/>
              </a:ext>
            </a:extLst>
          </p:cNvPr>
          <p:cNvSpPr>
            <a:spLocks noGrp="1"/>
          </p:cNvSpPr>
          <p:nvPr>
            <p:ph type="sldNum" sz="quarter" idx="2"/>
          </p:nvPr>
        </p:nvSpPr>
        <p:spPr/>
        <p:txBody>
          <a:bodyPr/>
          <a:lstStyle/>
          <a:p>
            <a:fld id="{86CB4B4D-7CA3-9044-876B-883B54F8677D}" type="slidenum">
              <a:rPr lang="en-US" smtClean="0"/>
              <a:t>7</a:t>
            </a:fld>
            <a:endParaRPr lang="en-US" dirty="0"/>
          </a:p>
        </p:txBody>
      </p:sp>
    </p:spTree>
    <p:extLst>
      <p:ext uri="{BB962C8B-B14F-4D97-AF65-F5344CB8AC3E}">
        <p14:creationId xmlns:p14="http://schemas.microsoft.com/office/powerpoint/2010/main" val="20523446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Faculty Governance:</a:t>
            </a:r>
            <a:br>
              <a:rPr lang="en-US" dirty="0"/>
            </a:br>
            <a:r>
              <a:rPr lang="en-US" dirty="0"/>
              <a:t>Standard 2.2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20932" y="1414851"/>
            <a:ext cx="7492753" cy="4525963"/>
          </a:xfrm>
        </p:spPr>
        <p:txBody>
          <a:bodyPr>
            <a:normAutofit fontScale="85000" lnSpcReduction="10000"/>
          </a:bodyPr>
          <a:lstStyle/>
          <a:p>
            <a:r>
              <a:rPr lang="en-US" dirty="0"/>
              <a:t>An adequate faculty nucleus – at least five full-time faculty members or their equivalent – will exercise substantial determining influence for the governance and implementation of the program.</a:t>
            </a:r>
          </a:p>
          <a:p>
            <a:r>
              <a:rPr lang="en-US" dirty="0"/>
              <a:t>Some programs struggle with demonstrating how these faculty members provide adequate faculty governance. Evidence is needed on how the nucleus faculty governs the policies and procedures of the program, including its role in curriculum development and in the promotion and tenure process.   </a:t>
            </a:r>
          </a:p>
        </p:txBody>
      </p:sp>
      <p:sp>
        <p:nvSpPr>
          <p:cNvPr id="4" name="Slide Number Placeholder 3">
            <a:extLst>
              <a:ext uri="{FF2B5EF4-FFF2-40B4-BE49-F238E27FC236}">
                <a16:creationId xmlns:a16="http://schemas.microsoft.com/office/drawing/2014/main" id="{24EFB477-F46F-4164-814B-45A1B0561BFE}"/>
              </a:ext>
            </a:extLst>
          </p:cNvPr>
          <p:cNvSpPr>
            <a:spLocks noGrp="1"/>
          </p:cNvSpPr>
          <p:nvPr>
            <p:ph type="sldNum" sz="quarter" idx="2"/>
          </p:nvPr>
        </p:nvSpPr>
        <p:spPr/>
        <p:txBody>
          <a:bodyPr/>
          <a:lstStyle/>
          <a:p>
            <a:fld id="{86CB4B4D-7CA3-9044-876B-883B54F8677D}" type="slidenum">
              <a:rPr lang="en-US" smtClean="0"/>
              <a:t>8</a:t>
            </a:fld>
            <a:endParaRPr lang="en-US" dirty="0"/>
          </a:p>
        </p:txBody>
      </p:sp>
    </p:spTree>
    <p:extLst>
      <p:ext uri="{BB962C8B-B14F-4D97-AF65-F5344CB8AC3E}">
        <p14:creationId xmlns:p14="http://schemas.microsoft.com/office/powerpoint/2010/main" val="180360778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2.2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23530" y="1423728"/>
            <a:ext cx="8229600" cy="4708524"/>
          </a:xfrm>
        </p:spPr>
        <p:txBody>
          <a:bodyPr>
            <a:normAutofit/>
          </a:bodyPr>
          <a:lstStyle/>
          <a:p>
            <a:pPr>
              <a:spcBef>
                <a:spcPts val="0"/>
              </a:spcBef>
              <a:buSzPts val="1000"/>
              <a:tabLst>
                <a:tab pos="457200" algn="l"/>
              </a:tabLst>
            </a:pPr>
            <a:r>
              <a:rPr lang="en-US" sz="1500" dirty="0">
                <a:effectLst/>
                <a:ea typeface="Cambria" panose="02040503050406030204" pitchFamily="18" charset="0"/>
                <a:cs typeface="Times New Roman" panose="02020603050405020304" pitchFamily="18" charset="0"/>
              </a:rPr>
              <a:t>The normal expectation is for program nucleus faculty to participate in recruiting, promoting, and awarding tenure to their colleagues, as well as to participate in making other policies related to the design and delivery of the program.  Participation is broadly defined.  For example, it could mean participation on faculty search, promotion, or tenure committees. Deviations from the normal expectation may be justified based on the program’s mission.</a:t>
            </a:r>
            <a:endParaRPr lang="en-US" sz="1500" dirty="0">
              <a:effectLst/>
              <a:ea typeface="Cambria" panose="02040503050406030204" pitchFamily="18" charset="0"/>
              <a:cs typeface="Cambria" panose="02040503050406030204" pitchFamily="18" charset="0"/>
            </a:endParaRPr>
          </a:p>
          <a:p>
            <a:pPr>
              <a:spcBef>
                <a:spcPts val="0"/>
              </a:spcBef>
              <a:buSzPts val="1000"/>
              <a:tabLst>
                <a:tab pos="457200" algn="l"/>
              </a:tabLst>
            </a:pPr>
            <a:r>
              <a:rPr lang="en-US" sz="1500" dirty="0">
                <a:effectLst/>
                <a:ea typeface="Cambria" panose="02040503050406030204" pitchFamily="18" charset="0"/>
                <a:cs typeface="Times New Roman" panose="02020603050405020304" pitchFamily="18" charset="0"/>
              </a:rPr>
              <a:t>The faculty nucleus, which is identifiable to parties outside of the program, includes a minimum of five (5) full-time faculty or their equivalent who conduct the teaching, research and service responsibilities entailed in the program’s mission. Fewer than five might be justified if a program can clearly demonstrate the capacity of the nucleus to teach; advise; engage in public and nonprofit affairs, administration, and policy scholarship and service; expose students to a variety of perspectives; and to govern student admissions, plan curriculum and otherwise administer the program to promote student and faculty success.  The sufficiency of the faculty nucleus beyond five depends upon the requirements of the program’s mission, its size, curriculum design and delivery formats, and student success. </a:t>
            </a:r>
            <a:endParaRPr lang="en-US" sz="1500" dirty="0">
              <a:effectLst/>
              <a:ea typeface="Cambria" panose="02040503050406030204" pitchFamily="18" charset="0"/>
              <a:cs typeface="Cambria" panose="02040503050406030204" pitchFamily="18" charset="0"/>
            </a:endParaRPr>
          </a:p>
          <a:p>
            <a:pPr>
              <a:spcBef>
                <a:spcPts val="0"/>
              </a:spcBef>
            </a:pPr>
            <a:r>
              <a:rPr lang="en-US" sz="1500" dirty="0">
                <a:effectLst/>
                <a:ea typeface="Cambria" panose="02040503050406030204" pitchFamily="18" charset="0"/>
                <a:cs typeface="Times New Roman" panose="02020603050405020304" pitchFamily="18" charset="0"/>
              </a:rPr>
              <a:t>COPRA accepts as evidence that (for every location and modality) students are being taught by an adequate faculty nucleus who are engaged in the implementation of the program where:</a:t>
            </a:r>
            <a:r>
              <a:rPr lang="en-US" sz="1500" dirty="0">
                <a:ea typeface="Cambria" panose="02040503050406030204" pitchFamily="18" charset="0"/>
                <a:cs typeface="Times New Roman" panose="02020603050405020304" pitchFamily="18" charset="0"/>
              </a:rPr>
              <a:t> </a:t>
            </a:r>
            <a:r>
              <a:rPr lang="en-US" sz="1500" dirty="0">
                <a:effectLst/>
                <a:highlight>
                  <a:srgbClr val="FFFF00"/>
                </a:highlight>
                <a:ea typeface="Cambria" panose="02040503050406030204" pitchFamily="18" charset="0"/>
                <a:cs typeface="Times New Roman" panose="02020603050405020304" pitchFamily="18" charset="0"/>
              </a:rPr>
              <a:t>at least 50 percent of the courses are taught by full time faculty (employed by the institution) and at least 50 percent of the courses delivering required competencies are taught by qualified nucleus faculty members employed by the institution.</a:t>
            </a:r>
            <a:endParaRPr lang="en-US" sz="1500" dirty="0">
              <a:effectLst/>
              <a:highlight>
                <a:srgbClr val="FFFF00"/>
              </a:highlight>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6E158673-6AE9-42E5-A7FC-862C73E0C2E8}"/>
              </a:ext>
            </a:extLst>
          </p:cNvPr>
          <p:cNvSpPr>
            <a:spLocks noGrp="1"/>
          </p:cNvSpPr>
          <p:nvPr>
            <p:ph type="sldNum" sz="quarter" idx="2"/>
          </p:nvPr>
        </p:nvSpPr>
        <p:spPr/>
        <p:txBody>
          <a:bodyPr/>
          <a:lstStyle/>
          <a:p>
            <a:fld id="{86CB4B4D-7CA3-9044-876B-883B54F8677D}" type="slidenum">
              <a:rPr lang="en-US" smtClean="0"/>
              <a:t>9</a:t>
            </a:fld>
            <a:endParaRPr lang="en-US" dirty="0"/>
          </a:p>
        </p:txBody>
      </p:sp>
    </p:spTree>
    <p:extLst>
      <p:ext uri="{BB962C8B-B14F-4D97-AF65-F5344CB8AC3E}">
        <p14:creationId xmlns:p14="http://schemas.microsoft.com/office/powerpoint/2010/main" val="20956862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53292</TotalTime>
  <Words>2290</Words>
  <Application>Microsoft Office PowerPoint</Application>
  <PresentationFormat>On-screen Show (4:3)</PresentationFormat>
  <Paragraphs>119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Cambria</vt:lpstr>
      <vt:lpstr>Symbol</vt:lpstr>
      <vt:lpstr>Office Theme</vt:lpstr>
      <vt:lpstr>Session 3: Addressing the Fundamentals Standards 2, 3, and 4 Governance and Operations  October 2021 </vt:lpstr>
      <vt:lpstr>Training Objectives</vt:lpstr>
      <vt:lpstr>Questions and Answers</vt:lpstr>
      <vt:lpstr>Preconditions for Accreditation Review</vt:lpstr>
      <vt:lpstr>Self-Study Report</vt:lpstr>
      <vt:lpstr>Administrative Capacity: Standard 2.1</vt:lpstr>
      <vt:lpstr>Basis of Judgment: Standard 2.1</vt:lpstr>
      <vt:lpstr>Faculty Governance: Standard 2.2</vt:lpstr>
      <vt:lpstr>Basis of Judgment: Standard 2.2</vt:lpstr>
      <vt:lpstr>Faculty Qualifications: Standard 3.1</vt:lpstr>
      <vt:lpstr>Basis of Judgment: Standard 3.1</vt:lpstr>
      <vt:lpstr>Faculty Diversity: Standard 3.2</vt:lpstr>
      <vt:lpstr>Basis of Judgment: Standard 3.2</vt:lpstr>
      <vt:lpstr>Research, Scholarship, and Service: Standard 3.3</vt:lpstr>
      <vt:lpstr>Basis of Judgment: Standard 3.3</vt:lpstr>
      <vt:lpstr>Student Recruitment and Admissions: Standards 4.1 and 4.2</vt:lpstr>
      <vt:lpstr>Basis of Judgment: Standard 4.1</vt:lpstr>
      <vt:lpstr>Basis of Judgment: Standard 4.2</vt:lpstr>
      <vt:lpstr>Support for Students: Standards 4.3</vt:lpstr>
      <vt:lpstr>Basis of Judgment: Standard 4.3</vt:lpstr>
      <vt:lpstr>Student Diversity: Standards 4.4</vt:lpstr>
      <vt:lpstr>Basis of Judgment: Standard 4.4</vt:lpstr>
      <vt:lpstr>Exercise</vt:lpstr>
      <vt:lpstr>Questions and Answers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2020 NASPAA  Accreditation Institute!</dc:title>
  <dc:creator>RaJade M Berry-James PhD</dc:creator>
  <cp:lastModifiedBy>David Bernstein</cp:lastModifiedBy>
  <cp:revision>118</cp:revision>
  <dcterms:modified xsi:type="dcterms:W3CDTF">2021-11-02T14:12:09Z</dcterms:modified>
</cp:coreProperties>
</file>