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9"/>
  </p:notesMasterIdLst>
  <p:handoutMasterIdLst>
    <p:handoutMasterId r:id="rId110"/>
  </p:handoutMasterIdLst>
  <p:sldIdLst>
    <p:sldId id="304" r:id="rId2"/>
    <p:sldId id="302" r:id="rId3"/>
    <p:sldId id="303" r:id="rId4"/>
    <p:sldId id="305" r:id="rId5"/>
    <p:sldId id="325" r:id="rId6"/>
    <p:sldId id="257" r:id="rId7"/>
    <p:sldId id="279" r:id="rId8"/>
    <p:sldId id="268" r:id="rId9"/>
    <p:sldId id="290" r:id="rId10"/>
    <p:sldId id="283" r:id="rId11"/>
    <p:sldId id="272" r:id="rId12"/>
    <p:sldId id="364" r:id="rId13"/>
    <p:sldId id="365" r:id="rId14"/>
    <p:sldId id="366" r:id="rId15"/>
    <p:sldId id="295" r:id="rId16"/>
    <p:sldId id="296" r:id="rId17"/>
    <p:sldId id="297" r:id="rId18"/>
    <p:sldId id="298" r:id="rId19"/>
    <p:sldId id="299" r:id="rId20"/>
    <p:sldId id="291" r:id="rId21"/>
    <p:sldId id="264"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403" r:id="rId40"/>
    <p:sldId id="37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402" r:id="rId58"/>
    <p:sldId id="306" r:id="rId59"/>
    <p:sldId id="379" r:id="rId60"/>
    <p:sldId id="380" r:id="rId61"/>
    <p:sldId id="381" r:id="rId62"/>
    <p:sldId id="382" r:id="rId63"/>
    <p:sldId id="383" r:id="rId64"/>
    <p:sldId id="384" r:id="rId65"/>
    <p:sldId id="385" r:id="rId66"/>
    <p:sldId id="386" r:id="rId67"/>
    <p:sldId id="387" r:id="rId68"/>
    <p:sldId id="388" r:id="rId69"/>
    <p:sldId id="389" r:id="rId70"/>
    <p:sldId id="390" r:id="rId71"/>
    <p:sldId id="391" r:id="rId72"/>
    <p:sldId id="392" r:id="rId73"/>
    <p:sldId id="393" r:id="rId74"/>
    <p:sldId id="394" r:id="rId75"/>
    <p:sldId id="395" r:id="rId76"/>
    <p:sldId id="396" r:id="rId77"/>
    <p:sldId id="404" r:id="rId78"/>
    <p:sldId id="405" r:id="rId79"/>
    <p:sldId id="406" r:id="rId80"/>
    <p:sldId id="407" r:id="rId81"/>
    <p:sldId id="408" r:id="rId82"/>
    <p:sldId id="409" r:id="rId83"/>
    <p:sldId id="410" r:id="rId84"/>
    <p:sldId id="411" r:id="rId85"/>
    <p:sldId id="412" r:id="rId86"/>
    <p:sldId id="413" r:id="rId87"/>
    <p:sldId id="414" r:id="rId88"/>
    <p:sldId id="415" r:id="rId89"/>
    <p:sldId id="416" r:id="rId90"/>
    <p:sldId id="417" r:id="rId91"/>
    <p:sldId id="418" r:id="rId92"/>
    <p:sldId id="398" r:id="rId93"/>
    <p:sldId id="399" r:id="rId94"/>
    <p:sldId id="400" r:id="rId95"/>
    <p:sldId id="401" r:id="rId96"/>
    <p:sldId id="368" r:id="rId97"/>
    <p:sldId id="369" r:id="rId98"/>
    <p:sldId id="370" r:id="rId99"/>
    <p:sldId id="371" r:id="rId100"/>
    <p:sldId id="397" r:id="rId101"/>
    <p:sldId id="372" r:id="rId102"/>
    <p:sldId id="373" r:id="rId103"/>
    <p:sldId id="374" r:id="rId104"/>
    <p:sldId id="375" r:id="rId105"/>
    <p:sldId id="376" r:id="rId106"/>
    <p:sldId id="377" r:id="rId107"/>
    <p:sldId id="307"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A71CB3-734C-CF46-AB4D-581F51B4673B}">
          <p14:sldIdLst>
            <p14:sldId id="304"/>
            <p14:sldId id="302"/>
            <p14:sldId id="303"/>
            <p14:sldId id="305"/>
            <p14:sldId id="325"/>
            <p14:sldId id="257"/>
            <p14:sldId id="279"/>
            <p14:sldId id="268"/>
            <p14:sldId id="290"/>
            <p14:sldId id="283"/>
            <p14:sldId id="272"/>
            <p14:sldId id="364"/>
            <p14:sldId id="365"/>
            <p14:sldId id="366"/>
            <p14:sldId id="295"/>
            <p14:sldId id="296"/>
            <p14:sldId id="297"/>
            <p14:sldId id="298"/>
            <p14:sldId id="299"/>
            <p14:sldId id="291"/>
            <p14:sldId id="264"/>
            <p14:sldId id="347"/>
            <p14:sldId id="348"/>
            <p14:sldId id="349"/>
            <p14:sldId id="350"/>
            <p14:sldId id="351"/>
            <p14:sldId id="352"/>
            <p14:sldId id="353"/>
            <p14:sldId id="354"/>
            <p14:sldId id="355"/>
            <p14:sldId id="356"/>
            <p14:sldId id="357"/>
            <p14:sldId id="358"/>
            <p14:sldId id="359"/>
            <p14:sldId id="360"/>
            <p14:sldId id="361"/>
            <p14:sldId id="362"/>
            <p14:sldId id="363"/>
            <p14:sldId id="403"/>
            <p14:sldId id="378"/>
            <p14:sldId id="309"/>
            <p14:sldId id="310"/>
            <p14:sldId id="311"/>
            <p14:sldId id="312"/>
            <p14:sldId id="313"/>
            <p14:sldId id="314"/>
            <p14:sldId id="315"/>
            <p14:sldId id="316"/>
            <p14:sldId id="317"/>
            <p14:sldId id="318"/>
            <p14:sldId id="319"/>
            <p14:sldId id="320"/>
            <p14:sldId id="321"/>
            <p14:sldId id="322"/>
            <p14:sldId id="323"/>
            <p14:sldId id="324"/>
            <p14:sldId id="402"/>
            <p14:sldId id="306"/>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404"/>
            <p14:sldId id="405"/>
            <p14:sldId id="406"/>
            <p14:sldId id="407"/>
            <p14:sldId id="408"/>
            <p14:sldId id="409"/>
            <p14:sldId id="410"/>
            <p14:sldId id="411"/>
            <p14:sldId id="412"/>
            <p14:sldId id="413"/>
            <p14:sldId id="414"/>
            <p14:sldId id="415"/>
            <p14:sldId id="416"/>
            <p14:sldId id="417"/>
            <p14:sldId id="418"/>
            <p14:sldId id="398"/>
            <p14:sldId id="399"/>
            <p14:sldId id="400"/>
            <p14:sldId id="401"/>
            <p14:sldId id="368"/>
            <p14:sldId id="369"/>
            <p14:sldId id="370"/>
            <p14:sldId id="371"/>
            <p14:sldId id="397"/>
            <p14:sldId id="372"/>
            <p14:sldId id="373"/>
            <p14:sldId id="374"/>
            <p14:sldId id="375"/>
            <p14:sldId id="376"/>
            <p14:sldId id="377"/>
            <p14:sldId id="30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0017"/>
    <a:srgbClr val="70AC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94434" autoAdjust="0"/>
  </p:normalViewPr>
  <p:slideViewPr>
    <p:cSldViewPr>
      <p:cViewPr>
        <p:scale>
          <a:sx n="95" d="100"/>
          <a:sy n="95" d="100"/>
        </p:scale>
        <p:origin x="-1224" y="-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handoutMaster" Target="handoutMasters/handout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interSettings" Target="printerSettings/printerSettings1.bin"/><Relationship Id="rId112" Type="http://schemas.openxmlformats.org/officeDocument/2006/relationships/commentAuthors" Target="commentAuthors.xml"/><Relationship Id="rId113" Type="http://schemas.openxmlformats.org/officeDocument/2006/relationships/presProps" Target="presProps.xml"/><Relationship Id="rId114" Type="http://schemas.openxmlformats.org/officeDocument/2006/relationships/viewProps" Target="viewProps.xml"/><Relationship Id="rId115" Type="http://schemas.openxmlformats.org/officeDocument/2006/relationships/theme" Target="theme/theme1.xml"/><Relationship Id="rId11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E426DD-1104-DA42-83BF-75BCC0572650}" type="datetimeFigureOut">
              <a:rPr lang="en-US" smtClean="0"/>
              <a:t>10/10/18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A396F4-ECF0-F040-907A-5E487C366D94}" type="slidenum">
              <a:rPr lang="en-US" smtClean="0"/>
              <a:t>‹#›</a:t>
            </a:fld>
            <a:endParaRPr lang="en-US"/>
          </a:p>
        </p:txBody>
      </p:sp>
    </p:spTree>
    <p:extLst>
      <p:ext uri="{BB962C8B-B14F-4D97-AF65-F5344CB8AC3E}">
        <p14:creationId xmlns:p14="http://schemas.microsoft.com/office/powerpoint/2010/main" val="17341837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9FB3A-DF39-874A-88D0-20C22BBBD884}" type="datetimeFigureOut">
              <a:rPr lang="en-US" smtClean="0"/>
              <a:t>10/10/18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21E8D-D063-C241-8D12-06F7B5B8D0EE}" type="slidenum">
              <a:rPr lang="en-US" smtClean="0"/>
              <a:t>‹#›</a:t>
            </a:fld>
            <a:endParaRPr lang="en-US"/>
          </a:p>
        </p:txBody>
      </p:sp>
    </p:spTree>
    <p:extLst>
      <p:ext uri="{BB962C8B-B14F-4D97-AF65-F5344CB8AC3E}">
        <p14:creationId xmlns:p14="http://schemas.microsoft.com/office/powerpoint/2010/main" val="10986432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01394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1377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3910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8019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260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3462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5204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3427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8787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8787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RBJ</a:t>
            </a:r>
            <a:endParaRPr lang="en-US" dirty="0"/>
          </a:p>
        </p:txBody>
      </p:sp>
    </p:spTree>
    <p:extLst>
      <p:ext uri="{BB962C8B-B14F-4D97-AF65-F5344CB8AC3E}">
        <p14:creationId xmlns:p14="http://schemas.microsoft.com/office/powerpoint/2010/main" val="831899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8787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7132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4594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 grades!</a:t>
            </a:r>
            <a:r>
              <a:rPr lang="en-US" baseline="0" smtClean="0"/>
              <a:t> </a:t>
            </a:r>
            <a:endParaRPr lang="en-US"/>
          </a:p>
        </p:txBody>
      </p:sp>
    </p:spTree>
    <p:extLst>
      <p:ext uri="{BB962C8B-B14F-4D97-AF65-F5344CB8AC3E}">
        <p14:creationId xmlns:p14="http://schemas.microsoft.com/office/powerpoint/2010/main" val="1956734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sz="1200" dirty="0" smtClean="0"/>
              <a:t>Direct and indirect measures</a:t>
            </a:r>
          </a:p>
          <a:p>
            <a:pPr>
              <a:buFont typeface="Wingdings" panose="05000000000000000000" pitchFamily="2" charset="2"/>
              <a:buChar char="Ø"/>
            </a:pPr>
            <a:r>
              <a:rPr lang="en-US" sz="1200" dirty="0" smtClean="0"/>
              <a:t>Limited – most important – measures</a:t>
            </a:r>
          </a:p>
          <a:p>
            <a:pPr>
              <a:buFont typeface="Wingdings" panose="05000000000000000000" pitchFamily="2" charset="2"/>
              <a:buChar char="Ø"/>
            </a:pPr>
            <a:r>
              <a:rPr lang="en-US" sz="1200" dirty="0" smtClean="0"/>
              <a:t>Use rubrics, multiple assessors</a:t>
            </a:r>
          </a:p>
          <a:p>
            <a:pPr>
              <a:buFont typeface="Wingdings" panose="05000000000000000000" pitchFamily="2" charset="2"/>
              <a:buChar char="Ø"/>
            </a:pPr>
            <a:r>
              <a:rPr lang="en-US" sz="1200" dirty="0" smtClean="0"/>
              <a:t>Do not use grades as your metric</a:t>
            </a:r>
          </a:p>
          <a:p>
            <a:pPr>
              <a:buFont typeface="Wingdings" panose="05000000000000000000" pitchFamily="2" charset="2"/>
              <a:buChar char="Ø"/>
            </a:pPr>
            <a:r>
              <a:rPr lang="en-US" sz="1200" dirty="0" smtClean="0"/>
              <a:t>Pay attention to reliability and validity</a:t>
            </a:r>
          </a:p>
          <a:p>
            <a:endParaRPr lang="en-US" dirty="0" smtClean="0"/>
          </a:p>
          <a:p>
            <a:endParaRPr lang="en-US" dirty="0" smtClean="0"/>
          </a:p>
          <a:p>
            <a:endParaRPr lang="en-US" dirty="0"/>
          </a:p>
        </p:txBody>
      </p:sp>
    </p:spTree>
    <p:extLst>
      <p:ext uri="{BB962C8B-B14F-4D97-AF65-F5344CB8AC3E}">
        <p14:creationId xmlns:p14="http://schemas.microsoft.com/office/powerpoint/2010/main" val="2662753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Good rubrics:</a:t>
            </a:r>
          </a:p>
          <a:p>
            <a:pPr>
              <a:buFont typeface="Wingdings" panose="05000000000000000000" pitchFamily="2" charset="2"/>
              <a:buChar char="Ø"/>
            </a:pPr>
            <a:r>
              <a:rPr lang="en-US" sz="1200" dirty="0" smtClean="0"/>
              <a:t>Clearly describe the expected knowledge, skills and abilities the student work should demonstrate</a:t>
            </a:r>
          </a:p>
          <a:p>
            <a:pPr>
              <a:buFont typeface="Wingdings" panose="05000000000000000000" pitchFamily="2" charset="2"/>
              <a:buChar char="Ø"/>
            </a:pPr>
            <a:r>
              <a:rPr lang="en-US" sz="1200" dirty="0" smtClean="0"/>
              <a:t>Articulate the differences between exceptional, acceptable, needs work, etc.</a:t>
            </a:r>
          </a:p>
          <a:p>
            <a:pPr>
              <a:buFont typeface="Wingdings" panose="05000000000000000000" pitchFamily="2" charset="2"/>
              <a:buChar char="Ø"/>
            </a:pPr>
            <a:r>
              <a:rPr lang="en-US" sz="1200" dirty="0" smtClean="0"/>
              <a:t>Use the review of student work, do not use grades.</a:t>
            </a:r>
          </a:p>
          <a:p>
            <a:endParaRPr lang="en-US" dirty="0" smtClean="0"/>
          </a:p>
          <a:p>
            <a:r>
              <a:rPr lang="en-US" sz="2800" b="1" dirty="0" smtClean="0"/>
              <a:t>Reliability = Consistency = Inter-Rater Reliability</a:t>
            </a:r>
          </a:p>
          <a:p>
            <a:pPr lvl="1"/>
            <a:r>
              <a:rPr lang="en-US" sz="2800" dirty="0" smtClean="0"/>
              <a:t>Multiple evaluators, the same rubric, compare assessments</a:t>
            </a:r>
          </a:p>
          <a:p>
            <a:pPr lvl="1"/>
            <a:r>
              <a:rPr lang="en-US" sz="2800" dirty="0" smtClean="0"/>
              <a:t>Discuss, clarify cell descriptions, minimize subjectivity</a:t>
            </a:r>
          </a:p>
          <a:p>
            <a:r>
              <a:rPr lang="en-US" sz="2800" b="1" dirty="0" smtClean="0"/>
              <a:t>Validity = Measuring Intended Competency</a:t>
            </a:r>
          </a:p>
          <a:p>
            <a:pPr lvl="1"/>
            <a:r>
              <a:rPr lang="en-US" sz="2800" dirty="0" smtClean="0"/>
              <a:t>In Design (face validity, Advisory Board)</a:t>
            </a:r>
          </a:p>
          <a:p>
            <a:pPr lvl="1"/>
            <a:r>
              <a:rPr lang="en-US" sz="2800" dirty="0" smtClean="0"/>
              <a:t>In Application (multiple measures of each competency and compare)</a:t>
            </a:r>
          </a:p>
          <a:p>
            <a:endParaRPr lang="en-US" dirty="0"/>
          </a:p>
        </p:txBody>
      </p:sp>
    </p:spTree>
    <p:extLst>
      <p:ext uri="{BB962C8B-B14F-4D97-AF65-F5344CB8AC3E}">
        <p14:creationId xmlns:p14="http://schemas.microsoft.com/office/powerpoint/2010/main" val="2192791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3200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1899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1899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9309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pPr/>
              <a:t>62</a:t>
            </a:fld>
            <a:endParaRPr lang="en-US"/>
          </a:p>
        </p:txBody>
      </p:sp>
    </p:spTree>
    <p:extLst>
      <p:ext uri="{BB962C8B-B14F-4D97-AF65-F5344CB8AC3E}">
        <p14:creationId xmlns:p14="http://schemas.microsoft.com/office/powerpoint/2010/main" val="86807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8:00 AM</a:t>
            </a:r>
          </a:p>
          <a:p>
            <a:endParaRPr lang="en-US" dirty="0"/>
          </a:p>
          <a:p>
            <a:r>
              <a:rPr lang="en-US" dirty="0" smtClean="0"/>
              <a:t>Introduce Jade, Charles</a:t>
            </a:r>
          </a:p>
          <a:p>
            <a:endParaRPr lang="en-US" dirty="0" smtClean="0"/>
          </a:p>
          <a:p>
            <a:r>
              <a:rPr lang="en-US" dirty="0" smtClean="0"/>
              <a:t>Jeff, Crystal, Heather,</a:t>
            </a:r>
            <a:r>
              <a:rPr lang="en-US" baseline="0" dirty="0" smtClean="0"/>
              <a:t> Martha</a:t>
            </a:r>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pPr/>
              <a:t>3</a:t>
            </a:fld>
            <a:endParaRPr lang="en-US"/>
          </a:p>
        </p:txBody>
      </p:sp>
    </p:spTree>
    <p:extLst>
      <p:ext uri="{BB962C8B-B14F-4D97-AF65-F5344CB8AC3E}">
        <p14:creationId xmlns:p14="http://schemas.microsoft.com/office/powerpoint/2010/main" val="1384062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centerpiece of the accreditation process is your program mission.</a:t>
            </a:r>
            <a:r>
              <a:rPr lang="en-US" baseline="0" dirty="0" smtClean="0"/>
              <a:t> All of the standards ask you to align what you are doing to your mission. Your mission provides the context for your program goals and public service values. It will drive the kind of students you recruit and the faculty you hire. </a:t>
            </a:r>
          </a:p>
          <a:p>
            <a:endParaRPr lang="en-US" baseline="0" dirty="0" smtClean="0"/>
          </a:p>
          <a:p>
            <a:r>
              <a:rPr lang="en-US" baseline="0" dirty="0" smtClean="0"/>
              <a:t>Your mission will link to the curriculum you establish and the way you define the universal competencies. COPRA expects that you have a documented process in place for establishing and reviewing your mission, and that you have widespread involvement of your stakeholders. For many programs, this is done by establishing Advisory Boards, Alumni Boards, Employer Advisory Boards, or some other external bodies. It also means establishing a process for involving students, faculty and other university stakeholders.</a:t>
            </a:r>
          </a:p>
          <a:p>
            <a:endParaRPr lang="en-US" baseline="0" dirty="0" smtClean="0"/>
          </a:p>
          <a:p>
            <a:r>
              <a:rPr lang="en-US" baseline="0" dirty="0" smtClean="0"/>
              <a:t>How you establish and implement strategic program management is up to you. COPRA doesn’t require that you have a strategic plan. However, the Commission does expect you to document your program goals and the process by which you assess goal achievement. So for many programs it makes sense to engage in strategic planning. </a:t>
            </a:r>
          </a:p>
          <a:p>
            <a:endParaRPr lang="en-US" baseline="0" dirty="0" smtClean="0"/>
          </a:p>
          <a:p>
            <a:r>
              <a:rPr lang="en-US" baseline="0" dirty="0" smtClean="0"/>
              <a:t>COPRA also expects that programs will provide a logic model that illustrates how your program moves from inputs to outputs to outcomes in achievement of your goals and, ultimately, your mission.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pPr/>
              <a:t>63</a:t>
            </a:fld>
            <a:endParaRPr lang="en-US"/>
          </a:p>
        </p:txBody>
      </p:sp>
    </p:spTree>
    <p:extLst>
      <p:ext uri="{BB962C8B-B14F-4D97-AF65-F5344CB8AC3E}">
        <p14:creationId xmlns:p14="http://schemas.microsoft.com/office/powerpoint/2010/main" val="3678993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pPr/>
              <a:t>64</a:t>
            </a:fld>
            <a:endParaRPr lang="en-US"/>
          </a:p>
        </p:txBody>
      </p:sp>
    </p:spTree>
    <p:extLst>
      <p:ext uri="{BB962C8B-B14F-4D97-AF65-F5344CB8AC3E}">
        <p14:creationId xmlns:p14="http://schemas.microsoft.com/office/powerpoint/2010/main" val="992017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of you who are familiar with the pre-2009 accreditation process, it is important to understand that everything is now online. You’ll use the </a:t>
            </a:r>
            <a:r>
              <a:rPr lang="en-US" dirty="0" err="1" smtClean="0"/>
              <a:t>Civicore</a:t>
            </a:r>
            <a:r>
              <a:rPr lang="en-US" dirty="0" smtClean="0"/>
              <a:t> system to submit all accreditation documents.</a:t>
            </a:r>
          </a:p>
          <a:p>
            <a:endParaRPr lang="en-US" dirty="0" smtClean="0"/>
          </a:p>
          <a:p>
            <a:r>
              <a:rPr lang="en-US" dirty="0" smtClean="0"/>
              <a:t>The SSR itself is completed by filling in the report template. You have the opportunity – and you are strongly encouraged – to upload supplemental documents as appendices to your report. </a:t>
            </a:r>
          </a:p>
          <a:p>
            <a:endParaRPr lang="en-US" dirty="0" smtClean="0"/>
          </a:p>
          <a:p>
            <a:r>
              <a:rPr lang="en-US" dirty="0" smtClean="0"/>
              <a:t>-- What kind of documents?</a:t>
            </a:r>
          </a:p>
          <a:p>
            <a:endParaRPr lang="en-US" dirty="0" smtClean="0"/>
          </a:p>
          <a:p>
            <a:r>
              <a:rPr lang="en-US" dirty="0" smtClean="0"/>
              <a:t>COPRA’s 14 Commissioners include a practitioner</a:t>
            </a:r>
            <a:r>
              <a:rPr lang="en-US" baseline="0" dirty="0" smtClean="0"/>
              <a:t> and academics who represent a broad mix of programs… large, small, national, regional, research universities and teaching-intensive institutions, international programs, and so on. </a:t>
            </a:r>
          </a:p>
          <a:p>
            <a:endParaRPr lang="en-US" baseline="0" dirty="0" smtClean="0"/>
          </a:p>
          <a:p>
            <a:r>
              <a:rPr lang="en-US" dirty="0" smtClean="0"/>
              <a:t>Your program</a:t>
            </a:r>
            <a:r>
              <a:rPr lang="en-US" baseline="0" dirty="0" smtClean="0"/>
              <a:t>’s SSR is reviewed by one Commissioner who is your liaison, and this person is assisted by 2 or 3  other Commissioners. Together they note areas of concern or issues that need clarification and they make a preliminary recommendation about whether it appears your program is ready to go to a site visit. </a:t>
            </a:r>
          </a:p>
          <a:p>
            <a:endParaRPr lang="en-US" baseline="0" dirty="0" smtClean="0"/>
          </a:p>
          <a:p>
            <a:r>
              <a:rPr lang="en-US" baseline="0" dirty="0" smtClean="0"/>
              <a:t>During the October COPRA meeting the entire Commission carefully reviews and discusses each SSR and determines the recommendation that will be made regarding going to the site visit, as well as the questions and requests for clarification, organized by the standards, that you will be asked to respond to.</a:t>
            </a:r>
          </a:p>
          <a:p>
            <a:endParaRPr lang="en-US" baseline="0" dirty="0" smtClean="0"/>
          </a:p>
          <a:p>
            <a:r>
              <a:rPr lang="en-US" baseline="0" dirty="0" smtClean="0"/>
              <a:t>There are two important points to emphasize. First, even if COPRA recommends that you delay a site visit, the program is permitted to proceed with a site visit and sometimes that happens. Whether or not that is a wise decision really depends on the nature of the concerns and whether the program thinks it can address them.</a:t>
            </a:r>
          </a:p>
          <a:p>
            <a:endParaRPr lang="en-US" baseline="0" dirty="0" smtClean="0"/>
          </a:p>
          <a:p>
            <a:r>
              <a:rPr lang="en-US" baseline="0" dirty="0" smtClean="0"/>
              <a:t>Second, every program is assigned a liaison. You can and should reach out to this person. Liaisons can discuss and clarify the Interim Report and provide useful information about COPRA’s comments.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pPr/>
              <a:t>65</a:t>
            </a:fld>
            <a:endParaRPr lang="en-US"/>
          </a:p>
        </p:txBody>
      </p:sp>
    </p:spTree>
    <p:extLst>
      <p:ext uri="{BB962C8B-B14F-4D97-AF65-F5344CB8AC3E}">
        <p14:creationId xmlns:p14="http://schemas.microsoft.com/office/powerpoint/2010/main" val="126287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Purpose of IR and IR response</a:t>
            </a:r>
          </a:p>
          <a:p>
            <a:r>
              <a:rPr lang="en-US" dirty="0" smtClean="0"/>
              <a:t>-- for</a:t>
            </a:r>
            <a:r>
              <a:rPr lang="en-US" baseline="0" dirty="0" smtClean="0"/>
              <a:t> program</a:t>
            </a:r>
          </a:p>
          <a:p>
            <a:r>
              <a:rPr lang="en-US" baseline="0" dirty="0" smtClean="0"/>
              <a:t>-- for SVT</a:t>
            </a:r>
          </a:p>
          <a:p>
            <a:endParaRPr lang="en-US" baseline="0" dirty="0" smtClean="0"/>
          </a:p>
          <a:p>
            <a:r>
              <a:rPr lang="en-US" baseline="0" dirty="0" smtClean="0"/>
              <a:t>How SVTs are constructed</a:t>
            </a:r>
          </a:p>
          <a:p>
            <a:endParaRPr lang="en-US" baseline="0" dirty="0" smtClean="0"/>
          </a:p>
          <a:p>
            <a:r>
              <a:rPr lang="en-US" baseline="0" dirty="0" smtClean="0"/>
              <a:t>Basic SV format: 2 ½ days</a:t>
            </a:r>
          </a:p>
          <a:p>
            <a:endParaRPr lang="en-US" baseline="0" dirty="0" smtClean="0"/>
          </a:p>
          <a:p>
            <a:r>
              <a:rPr lang="en-US" baseline="0" dirty="0" smtClean="0"/>
              <a:t>Line up availability of university personnel</a:t>
            </a:r>
          </a:p>
          <a:p>
            <a:endParaRPr lang="en-US" baseline="0" dirty="0" smtClean="0"/>
          </a:p>
          <a:p>
            <a:r>
              <a:rPr lang="en-US" baseline="0" dirty="0" smtClean="0"/>
              <a:t>Take a couple of minutes and list the people at your institution  with whom you would want the SVT  to meet</a:t>
            </a:r>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pPr/>
              <a:t>66</a:t>
            </a:fld>
            <a:endParaRPr lang="en-US"/>
          </a:p>
        </p:txBody>
      </p:sp>
    </p:spTree>
    <p:extLst>
      <p:ext uri="{BB962C8B-B14F-4D97-AF65-F5344CB8AC3E}">
        <p14:creationId xmlns:p14="http://schemas.microsoft.com/office/powerpoint/2010/main" val="3275541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pPr/>
              <a:t>67</a:t>
            </a:fld>
            <a:endParaRPr lang="en-US"/>
          </a:p>
        </p:txBody>
      </p:sp>
    </p:spTree>
    <p:extLst>
      <p:ext uri="{BB962C8B-B14F-4D97-AF65-F5344CB8AC3E}">
        <p14:creationId xmlns:p14="http://schemas.microsoft.com/office/powerpoint/2010/main" val="2158817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**USE YOUR SV CHAIR**</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pPr/>
              <a:t>68</a:t>
            </a:fld>
            <a:endParaRPr lang="en-US"/>
          </a:p>
        </p:txBody>
      </p:sp>
    </p:spTree>
    <p:extLst>
      <p:ext uri="{BB962C8B-B14F-4D97-AF65-F5344CB8AC3E}">
        <p14:creationId xmlns:p14="http://schemas.microsoft.com/office/powerpoint/2010/main" val="1222986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pPr/>
              <a:t>69</a:t>
            </a:fld>
            <a:endParaRPr lang="en-US"/>
          </a:p>
        </p:txBody>
      </p:sp>
    </p:spTree>
    <p:extLst>
      <p:ext uri="{BB962C8B-B14F-4D97-AF65-F5344CB8AC3E}">
        <p14:creationId xmlns:p14="http://schemas.microsoft.com/office/powerpoint/2010/main" val="40347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pPr/>
              <a:t>70</a:t>
            </a:fld>
            <a:endParaRPr lang="en-US"/>
          </a:p>
        </p:txBody>
      </p:sp>
    </p:spTree>
    <p:extLst>
      <p:ext uri="{BB962C8B-B14F-4D97-AF65-F5344CB8AC3E}">
        <p14:creationId xmlns:p14="http://schemas.microsoft.com/office/powerpoint/2010/main" val="715334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These are the possible outcomes for programs seeking reaccreditation.</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pPr/>
              <a:t>71</a:t>
            </a:fld>
            <a:endParaRPr lang="en-US"/>
          </a:p>
        </p:txBody>
      </p:sp>
    </p:spTree>
    <p:extLst>
      <p:ext uri="{BB962C8B-B14F-4D97-AF65-F5344CB8AC3E}">
        <p14:creationId xmlns:p14="http://schemas.microsoft.com/office/powerpoint/2010/main" val="3511522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And these are the possible outcomes for unaccredited programs seeking accreditation.</a:t>
            </a:r>
            <a:endParaRPr lang="en-US"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pPr/>
              <a:t>72</a:t>
            </a:fld>
            <a:endParaRPr lang="en-US"/>
          </a:p>
        </p:txBody>
      </p:sp>
    </p:spTree>
    <p:extLst>
      <p:ext uri="{BB962C8B-B14F-4D97-AF65-F5344CB8AC3E}">
        <p14:creationId xmlns:p14="http://schemas.microsoft.com/office/powerpoint/2010/main" val="1150471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8:00 AM</a:t>
            </a:r>
          </a:p>
          <a:p>
            <a:endParaRPr lang="en-US" dirty="0"/>
          </a:p>
          <a:p>
            <a:r>
              <a:rPr lang="en-US" dirty="0" smtClean="0"/>
              <a:t>Also: we do not speak for COPRA!</a:t>
            </a:r>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pPr/>
              <a:t>4</a:t>
            </a:fld>
            <a:endParaRPr lang="en-US"/>
          </a:p>
        </p:txBody>
      </p:sp>
    </p:spTree>
    <p:extLst>
      <p:ext uri="{BB962C8B-B14F-4D97-AF65-F5344CB8AC3E}">
        <p14:creationId xmlns:p14="http://schemas.microsoft.com/office/powerpoint/2010/main" val="34211776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pPr/>
              <a:t>73</a:t>
            </a:fld>
            <a:endParaRPr lang="en-US"/>
          </a:p>
        </p:txBody>
      </p:sp>
    </p:spTree>
    <p:extLst>
      <p:ext uri="{BB962C8B-B14F-4D97-AF65-F5344CB8AC3E}">
        <p14:creationId xmlns:p14="http://schemas.microsoft.com/office/powerpoint/2010/main" val="30726416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1899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85234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981216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Goals for Site Visit Preparation Session a. Become Familiar with Accreditation Process and NASPAA Standards </a:t>
            </a:r>
          </a:p>
          <a:p>
            <a:r>
              <a:rPr lang="en-US" sz="1200" b="0" i="0" u="none" strike="noStrike" kern="1200" baseline="0" dirty="0" smtClean="0">
                <a:solidFill>
                  <a:schemeClr val="tx1"/>
                </a:solidFill>
                <a:latin typeface="+mn-lt"/>
                <a:ea typeface="+mn-ea"/>
                <a:cs typeface="+mn-cs"/>
              </a:rPr>
              <a:t>b. Preparation requirements for service as a Site Visitor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NASPAA Mission and Role of Accreditation a. Excellence in Education &amp; Training for Public Service </a:t>
            </a:r>
          </a:p>
          <a:p>
            <a:r>
              <a:rPr lang="en-US" sz="1200" b="0" i="0" u="none" strike="noStrike" kern="1200" baseline="0" dirty="0" smtClean="0">
                <a:solidFill>
                  <a:schemeClr val="tx1"/>
                </a:solidFill>
                <a:latin typeface="+mn-lt"/>
                <a:ea typeface="+mn-ea"/>
                <a:cs typeface="+mn-cs"/>
              </a:rPr>
              <a:t>b. Peer Review – Formative &amp; Evaluative Processes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Assessment Tenants a. Mission Based; Outcomes Oriented; Public Service Oriented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 Accreditation Process and Steps a. Self-Study Report (August); COPRA Interim Report; Program Response; Site Visit (Spring); Site Visit Report; Program Clarification; Program Final Response; COPRA Decisions (July)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5. Roles and responsibilities of site visitors a. ‘Eyes and Ears’ of COPRA </a:t>
            </a:r>
          </a:p>
          <a:p>
            <a:r>
              <a:rPr lang="en-US" sz="1200" b="0" i="0" u="none" strike="noStrike" kern="1200" baseline="0" dirty="0" smtClean="0">
                <a:solidFill>
                  <a:schemeClr val="tx1"/>
                </a:solidFill>
                <a:latin typeface="+mn-lt"/>
                <a:ea typeface="+mn-ea"/>
                <a:cs typeface="+mn-cs"/>
              </a:rPr>
              <a:t>b. Report on Standards without Judgment - Evidence </a:t>
            </a:r>
          </a:p>
          <a:p>
            <a:r>
              <a:rPr lang="en-US" sz="1200" b="0" i="0" u="none" strike="noStrike" kern="1200" baseline="0" dirty="0" smtClean="0">
                <a:solidFill>
                  <a:schemeClr val="tx1"/>
                </a:solidFill>
                <a:latin typeface="+mn-lt"/>
                <a:ea typeface="+mn-ea"/>
                <a:cs typeface="+mn-cs"/>
              </a:rPr>
              <a:t>c. Confidentiality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6. Site Visit Team a. Chair, Academic, Practitioner </a:t>
            </a:r>
          </a:p>
          <a:p>
            <a:r>
              <a:rPr lang="en-US" sz="1200" b="0" i="0" u="none" strike="noStrike" kern="1200" baseline="0" dirty="0" smtClean="0">
                <a:solidFill>
                  <a:schemeClr val="tx1"/>
                </a:solidFill>
                <a:latin typeface="+mn-lt"/>
                <a:ea typeface="+mn-ea"/>
                <a:cs typeface="+mn-cs"/>
              </a:rPr>
              <a:t>b. Review and managing multiple reports </a:t>
            </a:r>
          </a:p>
          <a:p>
            <a:r>
              <a:rPr lang="en-US" sz="1200" b="0" i="0" u="none" strike="noStrike" kern="1200" baseline="0" dirty="0" smtClean="0">
                <a:solidFill>
                  <a:schemeClr val="tx1"/>
                </a:solidFill>
                <a:latin typeface="+mn-lt"/>
                <a:ea typeface="+mn-ea"/>
                <a:cs typeface="+mn-cs"/>
              </a:rPr>
              <a:t>c. Work effectively as a team, and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Responsibilities of individual members and the team before, during and after a site visit. </a:t>
            </a:r>
          </a:p>
          <a:p>
            <a:r>
              <a:rPr lang="en-US" sz="1200" b="0" i="0" u="none" strike="noStrike" kern="1200" baseline="0" dirty="0" smtClean="0">
                <a:solidFill>
                  <a:schemeClr val="tx1"/>
                </a:solidFill>
                <a:latin typeface="+mn-lt"/>
                <a:ea typeface="+mn-ea"/>
                <a:cs typeface="+mn-cs"/>
              </a:rPr>
              <a:t>ii. Responsibilities of site visitors to prepare in advance and to, wherever possible, notify the program of additional data/documentation needs in advance. </a:t>
            </a:r>
          </a:p>
          <a:p>
            <a:r>
              <a:rPr lang="en-US" sz="1200" b="0" i="0" u="none" strike="noStrike" kern="1200" baseline="0" dirty="0" smtClean="0">
                <a:solidFill>
                  <a:schemeClr val="tx1"/>
                </a:solidFill>
                <a:latin typeface="+mn-lt"/>
                <a:ea typeface="+mn-ea"/>
                <a:cs typeface="+mn-cs"/>
              </a:rPr>
              <a:t>iii. What to Avoid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7. Value of Site Visit a. Feedback, Sharing New Practices, Network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7777F3-4369-4787-9CED-0BDB23903F6C}" type="slidenum">
              <a:rPr lang="en-US" smtClean="0"/>
              <a:t>92</a:t>
            </a:fld>
            <a:endParaRPr lang="en-US"/>
          </a:p>
        </p:txBody>
      </p:sp>
    </p:spTree>
    <p:extLst>
      <p:ext uri="{BB962C8B-B14F-4D97-AF65-F5344CB8AC3E}">
        <p14:creationId xmlns:p14="http://schemas.microsoft.com/office/powerpoint/2010/main" val="33266048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Key elements for the</a:t>
            </a:r>
            <a:r>
              <a:rPr lang="en-US" baseline="0" dirty="0"/>
              <a:t> AI workshop is in program management and in documenting program management in the Self-Study Report</a:t>
            </a:r>
            <a:endParaRPr lang="x-none" dirty="0"/>
          </a:p>
        </p:txBody>
      </p:sp>
      <p:sp>
        <p:nvSpPr>
          <p:cNvPr id="4" name="Slide Number Placeholder 3"/>
          <p:cNvSpPr>
            <a:spLocks noGrp="1"/>
          </p:cNvSpPr>
          <p:nvPr>
            <p:ph type="sldNum" sz="quarter" idx="10"/>
          </p:nvPr>
        </p:nvSpPr>
        <p:spPr/>
        <p:txBody>
          <a:bodyPr/>
          <a:lstStyle/>
          <a:p>
            <a:fld id="{BED3A293-E2F0-CD45-A2F8-2DD135FF1F86}" type="slidenum">
              <a:rPr lang="en-US" smtClean="0"/>
              <a:t>93</a:t>
            </a:fld>
            <a:endParaRPr lang="en-US"/>
          </a:p>
        </p:txBody>
      </p:sp>
    </p:spTree>
    <p:extLst>
      <p:ext uri="{BB962C8B-B14F-4D97-AF65-F5344CB8AC3E}">
        <p14:creationId xmlns:p14="http://schemas.microsoft.com/office/powerpoint/2010/main" val="1790600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Review the standards. Emphasize the importance of mission. </a:t>
            </a:r>
          </a:p>
          <a:p>
            <a:r>
              <a:rPr lang="en-US" baseline="0" dirty="0"/>
              <a:t>S1: Mission, performance expectations, program evaluation (performance outcomes &amp; ongoing assessment processes</a:t>
            </a:r>
          </a:p>
          <a:p>
            <a:r>
              <a:rPr lang="en-US" baseline="0" dirty="0"/>
              <a:t> </a:t>
            </a:r>
          </a:p>
          <a:p>
            <a:r>
              <a:rPr lang="en-US" baseline="0" dirty="0"/>
              <a:t>St 2 Modalities, admin capacity, decision-making authority, faculty governance, nucleus, substantial determining influence</a:t>
            </a:r>
          </a:p>
          <a:p>
            <a:endParaRPr lang="en-US" baseline="0" dirty="0"/>
          </a:p>
          <a:p>
            <a:r>
              <a:rPr lang="en-US" baseline="0" dirty="0"/>
              <a:t>S3 AQ/PQ, faculty diversity</a:t>
            </a:r>
          </a:p>
          <a:p>
            <a:endParaRPr lang="en-US" baseline="0" dirty="0"/>
          </a:p>
          <a:p>
            <a:r>
              <a:rPr lang="en-US" baseline="0" dirty="0"/>
              <a:t>S4 Recruitment, admits, acceptances, enrollments; internships, completion rates, placements; student diversity</a:t>
            </a:r>
          </a:p>
          <a:p>
            <a:endParaRPr lang="en-US" baseline="0" dirty="0"/>
          </a:p>
          <a:p>
            <a:r>
              <a:rPr lang="en-US" baseline="0" dirty="0"/>
              <a:t>S5 , S6, S7…</a:t>
            </a:r>
          </a:p>
          <a:p>
            <a:endParaRPr lang="en-US" baseline="0" dirty="0"/>
          </a:p>
        </p:txBody>
      </p:sp>
      <p:sp>
        <p:nvSpPr>
          <p:cNvPr id="4" name="Slide Number Placeholder 3"/>
          <p:cNvSpPr>
            <a:spLocks noGrp="1"/>
          </p:cNvSpPr>
          <p:nvPr>
            <p:ph type="sldNum" sz="quarter" idx="10"/>
          </p:nvPr>
        </p:nvSpPr>
        <p:spPr/>
        <p:txBody>
          <a:bodyPr/>
          <a:lstStyle/>
          <a:p>
            <a:fld id="{BED3A293-E2F0-CD45-A2F8-2DD135FF1F86}" type="slidenum">
              <a:rPr lang="en-US" smtClean="0"/>
              <a:t>94</a:t>
            </a:fld>
            <a:endParaRPr lang="en-US"/>
          </a:p>
        </p:txBody>
      </p:sp>
    </p:spTree>
    <p:extLst>
      <p:ext uri="{BB962C8B-B14F-4D97-AF65-F5344CB8AC3E}">
        <p14:creationId xmlns:p14="http://schemas.microsoft.com/office/powerpoint/2010/main" val="41855167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20785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a:p>
            <a:r>
              <a:rPr lang="en-US" b="1" dirty="0"/>
              <a:t>Distribute Example 3</a:t>
            </a:r>
          </a:p>
          <a:p>
            <a:endParaRPr lang="en-US" b="1" dirty="0"/>
          </a:p>
          <a:p>
            <a:r>
              <a:rPr lang="en-US" b="1" dirty="0"/>
              <a:t>Ask COPRA liaison</a:t>
            </a:r>
          </a:p>
          <a:p>
            <a:r>
              <a:rPr lang="en-US" b="1" dirty="0"/>
              <a:t>Same questions</a:t>
            </a:r>
            <a:r>
              <a:rPr lang="en-US" b="1" baseline="0" dirty="0"/>
              <a:t> as above</a:t>
            </a:r>
          </a:p>
          <a:p>
            <a:r>
              <a:rPr lang="en-US" b="1" baseline="0" dirty="0"/>
              <a:t>Plus: Is this linked to a standard? If not, do not cite.</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96</a:t>
            </a:fld>
            <a:endParaRPr lang="en-US"/>
          </a:p>
        </p:txBody>
      </p:sp>
    </p:spTree>
    <p:extLst>
      <p:ext uri="{BB962C8B-B14F-4D97-AF65-F5344CB8AC3E}">
        <p14:creationId xmlns:p14="http://schemas.microsoft.com/office/powerpoint/2010/main" val="19799473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Ask COPRA liaison</a:t>
            </a:r>
          </a:p>
          <a:p>
            <a:r>
              <a:rPr lang="en-US" b="1" dirty="0"/>
              <a:t>Same questions</a:t>
            </a:r>
            <a:r>
              <a:rPr lang="en-US" b="1" baseline="0" dirty="0"/>
              <a:t> as above</a:t>
            </a:r>
          </a:p>
          <a:p>
            <a:r>
              <a:rPr lang="en-US" b="1" baseline="0" dirty="0"/>
              <a:t>Plus: Is this linked to a standard? If not, do not cite.</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97</a:t>
            </a:fld>
            <a:endParaRPr lang="en-US"/>
          </a:p>
        </p:txBody>
      </p:sp>
    </p:spTree>
    <p:extLst>
      <p:ext uri="{BB962C8B-B14F-4D97-AF65-F5344CB8AC3E}">
        <p14:creationId xmlns:p14="http://schemas.microsoft.com/office/powerpoint/2010/main" val="1617553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18991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Ask COPRA liaison</a:t>
            </a:r>
          </a:p>
          <a:p>
            <a:r>
              <a:rPr lang="en-US" b="1" dirty="0"/>
              <a:t>Same questions</a:t>
            </a:r>
            <a:r>
              <a:rPr lang="en-US" b="1" baseline="0" dirty="0"/>
              <a:t> as above</a:t>
            </a:r>
          </a:p>
          <a:p>
            <a:r>
              <a:rPr lang="en-US" b="1" baseline="0" dirty="0"/>
              <a:t>Plus: Is this linked to a standard? If not, do not cite.</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98</a:t>
            </a:fld>
            <a:endParaRPr lang="en-US"/>
          </a:p>
        </p:txBody>
      </p:sp>
    </p:spTree>
    <p:extLst>
      <p:ext uri="{BB962C8B-B14F-4D97-AF65-F5344CB8AC3E}">
        <p14:creationId xmlns:p14="http://schemas.microsoft.com/office/powerpoint/2010/main" val="2366883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Ask COPRA liaison</a:t>
            </a:r>
          </a:p>
          <a:p>
            <a:r>
              <a:rPr lang="en-US" b="1" dirty="0"/>
              <a:t>Same questions</a:t>
            </a:r>
            <a:r>
              <a:rPr lang="en-US" b="1" baseline="0" dirty="0"/>
              <a:t> as above</a:t>
            </a:r>
          </a:p>
          <a:p>
            <a:r>
              <a:rPr lang="en-US" b="1" baseline="0" dirty="0"/>
              <a:t>Plus: Is this linked to a standard? If not, do not cite.</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99</a:t>
            </a:fld>
            <a:endParaRPr lang="en-US"/>
          </a:p>
        </p:txBody>
      </p:sp>
    </p:spTree>
    <p:extLst>
      <p:ext uri="{BB962C8B-B14F-4D97-AF65-F5344CB8AC3E}">
        <p14:creationId xmlns:p14="http://schemas.microsoft.com/office/powerpoint/2010/main" val="19418533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open questions remain for you?</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Thinking </a:t>
            </a:r>
            <a:r>
              <a:rPr lang="en-US" baseline="0" dirty="0" smtClean="0"/>
              <a:t>about what you would explore deeper on the ground, what would you report to COPRA?</a:t>
            </a:r>
          </a:p>
          <a:p>
            <a:endParaRPr lang="en-US" dirty="0"/>
          </a:p>
        </p:txBody>
      </p:sp>
    </p:spTree>
    <p:extLst>
      <p:ext uri="{BB962C8B-B14F-4D97-AF65-F5344CB8AC3E}">
        <p14:creationId xmlns:p14="http://schemas.microsoft.com/office/powerpoint/2010/main" val="419237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a:p>
            <a:r>
              <a:rPr lang="en-US" b="1"/>
              <a:t>Ask COPRA liaison</a:t>
            </a:r>
          </a:p>
          <a:p>
            <a:r>
              <a:rPr lang="en-US" b="1"/>
              <a:t>Same questions</a:t>
            </a:r>
            <a:r>
              <a:rPr lang="en-US" b="1" baseline="0"/>
              <a:t> as above</a:t>
            </a:r>
          </a:p>
          <a:p>
            <a:r>
              <a:rPr lang="en-US" b="1" baseline="0"/>
              <a:t>Plus: Is this linked to a standard? If not, do not cite.</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101</a:t>
            </a:fld>
            <a:endParaRPr lang="en-US"/>
          </a:p>
        </p:txBody>
      </p:sp>
    </p:spTree>
    <p:extLst>
      <p:ext uri="{BB962C8B-B14F-4D97-AF65-F5344CB8AC3E}">
        <p14:creationId xmlns:p14="http://schemas.microsoft.com/office/powerpoint/2010/main" val="24748546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a:p>
            <a:r>
              <a:rPr lang="en-US" b="1"/>
              <a:t>Ask COPRA liaison</a:t>
            </a:r>
          </a:p>
          <a:p>
            <a:r>
              <a:rPr lang="en-US" b="1"/>
              <a:t>Same questions</a:t>
            </a:r>
            <a:r>
              <a:rPr lang="en-US" b="1" baseline="0"/>
              <a:t> as above</a:t>
            </a:r>
          </a:p>
          <a:p>
            <a:r>
              <a:rPr lang="en-US" b="1" baseline="0"/>
              <a:t>Plus: Is this linked to a standard? If not, do not cite.</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102</a:t>
            </a:fld>
            <a:endParaRPr lang="en-US"/>
          </a:p>
        </p:txBody>
      </p:sp>
    </p:spTree>
    <p:extLst>
      <p:ext uri="{BB962C8B-B14F-4D97-AF65-F5344CB8AC3E}">
        <p14:creationId xmlns:p14="http://schemas.microsoft.com/office/powerpoint/2010/main" val="23376680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a:p>
            <a:r>
              <a:rPr lang="en-US" b="1" dirty="0"/>
              <a:t>Manage expectations</a:t>
            </a:r>
          </a:p>
          <a:p>
            <a:endParaRPr lang="en-US" b="1" dirty="0"/>
          </a:p>
          <a:p>
            <a:r>
              <a:rPr lang="en-US" b="1" dirty="0"/>
              <a:t>Ask members of the audience for their questions or advice they would give to members of a</a:t>
            </a:r>
            <a:r>
              <a:rPr lang="en-US" b="1" baseline="0" dirty="0"/>
              <a:t> SVT</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103</a:t>
            </a:fld>
            <a:endParaRPr lang="en-US"/>
          </a:p>
        </p:txBody>
      </p:sp>
    </p:spTree>
    <p:extLst>
      <p:ext uri="{BB962C8B-B14F-4D97-AF65-F5344CB8AC3E}">
        <p14:creationId xmlns:p14="http://schemas.microsoft.com/office/powerpoint/2010/main" val="25593554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Track</a:t>
            </a:r>
            <a:r>
              <a:rPr lang="en-US" b="1" baseline="0" dirty="0"/>
              <a:t> on flip chart</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104</a:t>
            </a:fld>
            <a:endParaRPr lang="en-US"/>
          </a:p>
        </p:txBody>
      </p:sp>
    </p:spTree>
    <p:extLst>
      <p:ext uri="{BB962C8B-B14F-4D97-AF65-F5344CB8AC3E}">
        <p14:creationId xmlns:p14="http://schemas.microsoft.com/office/powerpoint/2010/main" val="41320476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427">
              <a:defRPr/>
            </a:pPr>
            <a:r>
              <a:rPr lang="en-US" b="1" dirty="0"/>
              <a:t>Many thanks to all of you who have served</a:t>
            </a:r>
            <a:r>
              <a:rPr lang="en-US" b="1" baseline="0" dirty="0"/>
              <a:t> on accreditation teams or who plan to do so.</a:t>
            </a:r>
          </a:p>
          <a:p>
            <a:pPr defTabSz="461427">
              <a:defRPr/>
            </a:pPr>
            <a:endParaRPr lang="en-US" b="1" baseline="0" dirty="0"/>
          </a:p>
          <a:p>
            <a:pPr defTabSz="461427">
              <a:defRPr/>
            </a:pPr>
            <a:r>
              <a:rPr lang="en-US" b="1" baseline="0" dirty="0"/>
              <a:t>You will learn a great deal and you will contribute to the profession.</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105</a:t>
            </a:fld>
            <a:endParaRPr lang="en-US"/>
          </a:p>
        </p:txBody>
      </p:sp>
    </p:spTree>
    <p:extLst>
      <p:ext uri="{BB962C8B-B14F-4D97-AF65-F5344CB8AC3E}">
        <p14:creationId xmlns:p14="http://schemas.microsoft.com/office/powerpoint/2010/main" val="11999470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Finish up promptly</a:t>
            </a:r>
            <a:r>
              <a:rPr lang="en-US" b="1" baseline="0" dirty="0"/>
              <a:t> at </a:t>
            </a:r>
            <a:r>
              <a:rPr lang="en-US" b="1" baseline="0" dirty="0" smtClean="0"/>
              <a:t>4:00 </a:t>
            </a:r>
            <a:r>
              <a:rPr lang="en-US" b="1" baseline="0" dirty="0"/>
              <a:t>pm</a:t>
            </a:r>
          </a:p>
          <a:p>
            <a:endParaRPr lang="en-US" b="1" baseline="0" dirty="0"/>
          </a:p>
        </p:txBody>
      </p:sp>
      <p:sp>
        <p:nvSpPr>
          <p:cNvPr id="4" name="Slide Number Placeholder 3"/>
          <p:cNvSpPr>
            <a:spLocks noGrp="1"/>
          </p:cNvSpPr>
          <p:nvPr>
            <p:ph type="sldNum" sz="quarter" idx="10"/>
          </p:nvPr>
        </p:nvSpPr>
        <p:spPr/>
        <p:txBody>
          <a:bodyPr/>
          <a:lstStyle/>
          <a:p>
            <a:fld id="{BED3A293-E2F0-CD45-A2F8-2DD135FF1F86}" type="slidenum">
              <a:rPr lang="en-US" smtClean="0"/>
              <a:t>106</a:t>
            </a:fld>
            <a:endParaRPr lang="en-US"/>
          </a:p>
        </p:txBody>
      </p:sp>
    </p:spTree>
    <p:extLst>
      <p:ext uri="{BB962C8B-B14F-4D97-AF65-F5344CB8AC3E}">
        <p14:creationId xmlns:p14="http://schemas.microsoft.com/office/powerpoint/2010/main" val="19695242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our printed </a:t>
            </a:r>
            <a:r>
              <a:rPr lang="en-US" smtClean="0"/>
              <a:t>schedule incorrectly</a:t>
            </a:r>
            <a:r>
              <a:rPr lang="en-US" baseline="0" smtClean="0"/>
              <a:t> says 5:00pm! </a:t>
            </a:r>
            <a:endParaRPr lang="en-US"/>
          </a:p>
        </p:txBody>
      </p:sp>
    </p:spTree>
    <p:extLst>
      <p:ext uri="{BB962C8B-B14F-4D97-AF65-F5344CB8AC3E}">
        <p14:creationId xmlns:p14="http://schemas.microsoft.com/office/powerpoint/2010/main" val="1585093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3677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RBJ</a:t>
            </a:r>
          </a:p>
          <a:p>
            <a:endParaRPr lang="en-US" dirty="0"/>
          </a:p>
        </p:txBody>
      </p:sp>
    </p:spTree>
    <p:extLst>
      <p:ext uri="{BB962C8B-B14F-4D97-AF65-F5344CB8AC3E}">
        <p14:creationId xmlns:p14="http://schemas.microsoft.com/office/powerpoint/2010/main" val="831899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6431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rot="5400000">
            <a:off x="4381500" y="-4289033"/>
            <a:ext cx="381000" cy="9144000"/>
          </a:xfrm>
          <a:prstGeom prst="rect">
            <a:avLst/>
          </a:prstGeom>
          <a:solidFill>
            <a:srgbClr val="840017"/>
          </a:solidFill>
          <a:ln>
            <a:solidFill>
              <a:srgbClr val="84001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userDrawn="1"/>
        </p:nvSpPr>
        <p:spPr>
          <a:xfrm>
            <a:off x="152400" y="0"/>
            <a:ext cx="381000" cy="6858000"/>
          </a:xfrm>
          <a:prstGeom prst="rect">
            <a:avLst/>
          </a:prstGeom>
          <a:solidFill>
            <a:srgbClr val="840017"/>
          </a:solidFill>
          <a:ln>
            <a:solidFill>
              <a:srgbClr val="84001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722096" y="6400800"/>
            <a:ext cx="2133600" cy="365125"/>
          </a:xfrm>
        </p:spPr>
        <p:txBody>
          <a:bodyPr/>
          <a:lstStyle/>
          <a:p>
            <a:endParaRPr lang="en-US"/>
          </a:p>
        </p:txBody>
      </p:sp>
      <p:sp>
        <p:nvSpPr>
          <p:cNvPr id="5" name="Footer Placeholder 4"/>
          <p:cNvSpPr>
            <a:spLocks noGrp="1"/>
          </p:cNvSpPr>
          <p:nvPr>
            <p:ph type="ftr" sz="quarter" idx="11"/>
          </p:nvPr>
        </p:nvSpPr>
        <p:spPr>
          <a:xfrm>
            <a:off x="5105400" y="6400800"/>
            <a:ext cx="3962400" cy="365125"/>
          </a:xfrm>
        </p:spPr>
        <p:txBody>
          <a:bodyPr/>
          <a:lstStyle/>
          <a:p>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473467"/>
            <a:ext cx="2711002" cy="1283208"/>
          </a:xfrm>
          <a:prstGeom prst="rect">
            <a:avLst/>
          </a:prstGeom>
        </p:spPr>
      </p:pic>
    </p:spTree>
    <p:extLst>
      <p:ext uri="{BB962C8B-B14F-4D97-AF65-F5344CB8AC3E}">
        <p14:creationId xmlns:p14="http://schemas.microsoft.com/office/powerpoint/2010/main" val="2044167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4D8B1-EBEB-40A3-B6F1-B05F8ED17FEF}" type="slidenum">
              <a:rPr lang="en-US" smtClean="0"/>
              <a:t>‹#›</a:t>
            </a:fld>
            <a:endParaRPr lang="en-US"/>
          </a:p>
        </p:txBody>
      </p:sp>
    </p:spTree>
    <p:extLst>
      <p:ext uri="{BB962C8B-B14F-4D97-AF65-F5344CB8AC3E}">
        <p14:creationId xmlns:p14="http://schemas.microsoft.com/office/powerpoint/2010/main" val="1169199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4D8B1-EBEB-40A3-B6F1-B05F8ED17FEF}" type="slidenum">
              <a:rPr lang="en-US" smtClean="0"/>
              <a:t>‹#›</a:t>
            </a:fld>
            <a:endParaRPr lang="en-US"/>
          </a:p>
        </p:txBody>
      </p:sp>
    </p:spTree>
    <p:extLst>
      <p:ext uri="{BB962C8B-B14F-4D97-AF65-F5344CB8AC3E}">
        <p14:creationId xmlns:p14="http://schemas.microsoft.com/office/powerpoint/2010/main" val="665955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10/10/18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95171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rot="5400000">
            <a:off x="4381500" y="1866900"/>
            <a:ext cx="381000" cy="9144000"/>
          </a:xfrm>
          <a:prstGeom prst="rect">
            <a:avLst/>
          </a:prstGeom>
          <a:solidFill>
            <a:srgbClr val="840017"/>
          </a:solidFill>
          <a:ln>
            <a:solidFill>
              <a:srgbClr val="84001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p:cNvSpPr/>
          <p:nvPr userDrawn="1"/>
        </p:nvSpPr>
        <p:spPr>
          <a:xfrm>
            <a:off x="152400" y="0"/>
            <a:ext cx="381000" cy="6858000"/>
          </a:xfrm>
          <a:prstGeom prst="rect">
            <a:avLst/>
          </a:prstGeom>
          <a:solidFill>
            <a:srgbClr val="840017"/>
          </a:solidFill>
          <a:ln>
            <a:solidFill>
              <a:srgbClr val="84001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434" y="6115048"/>
            <a:ext cx="1187452" cy="647701"/>
          </a:xfrm>
          <a:prstGeom prst="rect">
            <a:avLst/>
          </a:prstGeom>
        </p:spPr>
      </p:pic>
      <p:sp>
        <p:nvSpPr>
          <p:cNvPr id="13" name="Slide Number Placeholder 12"/>
          <p:cNvSpPr>
            <a:spLocks noGrp="1"/>
          </p:cNvSpPr>
          <p:nvPr>
            <p:ph type="sldNum" sz="quarter" idx="12"/>
          </p:nvPr>
        </p:nvSpPr>
        <p:spPr>
          <a:xfrm>
            <a:off x="5091701" y="6264276"/>
            <a:ext cx="4038600" cy="365125"/>
          </a:xfrm>
        </p:spPr>
        <p:txBody>
          <a:bodyPr/>
          <a:lstStyle>
            <a:lvl1pPr>
              <a:defRPr>
                <a:solidFill>
                  <a:schemeClr val="bg1"/>
                </a:solidFill>
              </a:defRPr>
            </a:lvl1pPr>
          </a:lstStyle>
          <a:p>
            <a:r>
              <a:rPr lang="en-US" smtClean="0"/>
              <a:t>NASPAA – The Global Standard in Public Service Education</a:t>
            </a:r>
            <a:endParaRPr lang="en-US" dirty="0"/>
          </a:p>
        </p:txBody>
      </p:sp>
    </p:spTree>
    <p:extLst>
      <p:ext uri="{BB962C8B-B14F-4D97-AF65-F5344CB8AC3E}">
        <p14:creationId xmlns:p14="http://schemas.microsoft.com/office/powerpoint/2010/main" val="1724870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userDrawn="1"/>
        </p:nvSpPr>
        <p:spPr>
          <a:xfrm rot="5400000">
            <a:off x="4381500" y="1866900"/>
            <a:ext cx="381000" cy="9144000"/>
          </a:xfrm>
          <a:prstGeom prst="rect">
            <a:avLst/>
          </a:prstGeom>
          <a:solidFill>
            <a:srgbClr val="840017"/>
          </a:solidFill>
          <a:ln>
            <a:solidFill>
              <a:srgbClr val="84001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p:cNvSpPr/>
          <p:nvPr userDrawn="1"/>
        </p:nvSpPr>
        <p:spPr>
          <a:xfrm>
            <a:off x="152400" y="0"/>
            <a:ext cx="381000" cy="6858000"/>
          </a:xfrm>
          <a:prstGeom prst="rect">
            <a:avLst/>
          </a:prstGeom>
          <a:solidFill>
            <a:srgbClr val="840017"/>
          </a:solidFill>
          <a:ln>
            <a:solidFill>
              <a:srgbClr val="84001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434" y="6115048"/>
            <a:ext cx="1187452" cy="647701"/>
          </a:xfrm>
          <a:prstGeom prst="rect">
            <a:avLst/>
          </a:prstGeom>
        </p:spPr>
      </p:pic>
      <p:sp>
        <p:nvSpPr>
          <p:cNvPr id="10" name="Slide Number Placeholder 12"/>
          <p:cNvSpPr txBox="1">
            <a:spLocks/>
          </p:cNvSpPr>
          <p:nvPr userDrawn="1"/>
        </p:nvSpPr>
        <p:spPr>
          <a:xfrm>
            <a:off x="5091701" y="6264276"/>
            <a:ext cx="4038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NASPAA – The Global Standard in Public Service Education</a:t>
            </a:r>
            <a:endParaRPr lang="en-US" dirty="0"/>
          </a:p>
        </p:txBody>
      </p:sp>
    </p:spTree>
    <p:extLst>
      <p:ext uri="{BB962C8B-B14F-4D97-AF65-F5344CB8AC3E}">
        <p14:creationId xmlns:p14="http://schemas.microsoft.com/office/powerpoint/2010/main" val="2132063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rot="5400000">
            <a:off x="4381500" y="1866900"/>
            <a:ext cx="381000" cy="9144000"/>
          </a:xfrm>
          <a:prstGeom prst="rect">
            <a:avLst/>
          </a:prstGeom>
          <a:solidFill>
            <a:srgbClr val="840017"/>
          </a:solidFill>
          <a:ln>
            <a:solidFill>
              <a:srgbClr val="84001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p:cNvSpPr/>
          <p:nvPr userDrawn="1"/>
        </p:nvSpPr>
        <p:spPr>
          <a:xfrm>
            <a:off x="152400" y="0"/>
            <a:ext cx="381000" cy="6858000"/>
          </a:xfrm>
          <a:prstGeom prst="rect">
            <a:avLst/>
          </a:prstGeom>
          <a:solidFill>
            <a:srgbClr val="840017"/>
          </a:solidFill>
          <a:ln>
            <a:solidFill>
              <a:srgbClr val="84001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434" y="6115048"/>
            <a:ext cx="1187452" cy="647701"/>
          </a:xfrm>
          <a:prstGeom prst="rect">
            <a:avLst/>
          </a:prstGeom>
        </p:spPr>
      </p:pic>
      <p:sp>
        <p:nvSpPr>
          <p:cNvPr id="11" name="Slide Number Placeholder 12"/>
          <p:cNvSpPr>
            <a:spLocks noGrp="1"/>
          </p:cNvSpPr>
          <p:nvPr>
            <p:ph type="sldNum" sz="quarter" idx="12"/>
          </p:nvPr>
        </p:nvSpPr>
        <p:spPr>
          <a:xfrm>
            <a:off x="5091701" y="6264276"/>
            <a:ext cx="4038600" cy="365125"/>
          </a:xfrm>
        </p:spPr>
        <p:txBody>
          <a:bodyPr/>
          <a:lstStyle>
            <a:lvl1pPr>
              <a:defRPr>
                <a:solidFill>
                  <a:schemeClr val="bg1"/>
                </a:solidFill>
              </a:defRPr>
            </a:lvl1pPr>
          </a:lstStyle>
          <a:p>
            <a:r>
              <a:rPr lang="en-US" smtClean="0"/>
              <a:t>NASPAA – The Global Standard in Public Service Education</a:t>
            </a:r>
            <a:endParaRPr lang="en-US" dirty="0"/>
          </a:p>
        </p:txBody>
      </p:sp>
    </p:spTree>
    <p:extLst>
      <p:ext uri="{BB962C8B-B14F-4D97-AF65-F5344CB8AC3E}">
        <p14:creationId xmlns:p14="http://schemas.microsoft.com/office/powerpoint/2010/main" val="291319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4D8B1-EBEB-40A3-B6F1-B05F8ED17FEF}" type="slidenum">
              <a:rPr lang="en-US" smtClean="0"/>
              <a:t>‹#›</a:t>
            </a:fld>
            <a:endParaRPr lang="en-US"/>
          </a:p>
        </p:txBody>
      </p:sp>
    </p:spTree>
    <p:extLst>
      <p:ext uri="{BB962C8B-B14F-4D97-AF65-F5344CB8AC3E}">
        <p14:creationId xmlns:p14="http://schemas.microsoft.com/office/powerpoint/2010/main" val="4144013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4D8B1-EBEB-40A3-B6F1-B05F8ED17FEF}" type="slidenum">
              <a:rPr lang="en-US" smtClean="0"/>
              <a:t>‹#›</a:t>
            </a:fld>
            <a:endParaRPr lang="en-US"/>
          </a:p>
        </p:txBody>
      </p:sp>
    </p:spTree>
    <p:extLst>
      <p:ext uri="{BB962C8B-B14F-4D97-AF65-F5344CB8AC3E}">
        <p14:creationId xmlns:p14="http://schemas.microsoft.com/office/powerpoint/2010/main" val="176626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4D8B1-EBEB-40A3-B6F1-B05F8ED17FEF}" type="slidenum">
              <a:rPr lang="en-US" smtClean="0"/>
              <a:t>‹#›</a:t>
            </a:fld>
            <a:endParaRPr lang="en-US"/>
          </a:p>
        </p:txBody>
      </p:sp>
    </p:spTree>
    <p:extLst>
      <p:ext uri="{BB962C8B-B14F-4D97-AF65-F5344CB8AC3E}">
        <p14:creationId xmlns:p14="http://schemas.microsoft.com/office/powerpoint/2010/main" val="10739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4D8B1-EBEB-40A3-B6F1-B05F8ED17FEF}" type="slidenum">
              <a:rPr lang="en-US" smtClean="0"/>
              <a:t>‹#›</a:t>
            </a:fld>
            <a:endParaRPr lang="en-US"/>
          </a:p>
        </p:txBody>
      </p:sp>
    </p:spTree>
    <p:extLst>
      <p:ext uri="{BB962C8B-B14F-4D97-AF65-F5344CB8AC3E}">
        <p14:creationId xmlns:p14="http://schemas.microsoft.com/office/powerpoint/2010/main" val="670979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4D8B1-EBEB-40A3-B6F1-B05F8ED17FEF}" type="slidenum">
              <a:rPr lang="en-US" smtClean="0"/>
              <a:t>‹#›</a:t>
            </a:fld>
            <a:endParaRPr lang="en-US"/>
          </a:p>
        </p:txBody>
      </p:sp>
    </p:spTree>
    <p:extLst>
      <p:ext uri="{BB962C8B-B14F-4D97-AF65-F5344CB8AC3E}">
        <p14:creationId xmlns:p14="http://schemas.microsoft.com/office/powerpoint/2010/main" val="13591304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4D8B1-EBEB-40A3-B6F1-B05F8ED17FEF}" type="slidenum">
              <a:rPr lang="en-US" smtClean="0"/>
              <a:t>‹#›</a:t>
            </a:fld>
            <a:endParaRPr lang="en-US"/>
          </a:p>
        </p:txBody>
      </p:sp>
    </p:spTree>
    <p:extLst>
      <p:ext uri="{BB962C8B-B14F-4D97-AF65-F5344CB8AC3E}">
        <p14:creationId xmlns:p14="http://schemas.microsoft.com/office/powerpoint/2010/main" val="3891154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28.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 Id="rId3" Type="http://schemas.openxmlformats.org/officeDocument/2006/relationships/image" Target="../media/image28.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aspaa.org/JPAEMessenger/Article/VOL18-2/09_MolinaMcKeown.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naspaaaccreditation.files.wordpress.com/2017/08/northeastern-assessment.pdf" TargetMode="External"/><Relationship Id="rId4" Type="http://schemas.openxmlformats.org/officeDocument/2006/relationships/hyperlink" Target="https://naspaaaccreditation.files.wordpress.com/2017/08/northeastern-aqpq.pdf" TargetMode="External"/><Relationship Id="rId5" Type="http://schemas.openxmlformats.org/officeDocument/2006/relationships/hyperlink" Target="https://naspaaaccreditation.files.wordpress.com/2017/08/albany-ssr.pdf" TargetMode="External"/><Relationship Id="rId6" Type="http://schemas.openxmlformats.org/officeDocument/2006/relationships/hyperlink" Target="https://naspaaaccreditation.files.wordpress.com/2017/08/albany-appxes.pdf" TargetMode="External"/><Relationship Id="rId7" Type="http://schemas.openxmlformats.org/officeDocument/2006/relationships/hyperlink" Target="https://naspaaaccreditation.files.wordpress.com/2017/08/unc-assessment.pdf" TargetMode="External"/><Relationship Id="rId8" Type="http://schemas.openxmlformats.org/officeDocument/2006/relationships/hyperlink" Target="https://naspaaaccreditation.files.wordpress.com/2017/07/vuw-diversity-plan.pdf" TargetMode="External"/><Relationship Id="rId9" Type="http://schemas.openxmlformats.org/officeDocument/2006/relationships/hyperlink" Target="https://naspaaaccreditation.files.wordpress.com/2017/07/vcu-diversity-plan.pdf" TargetMode="External"/><Relationship Id="rId1" Type="http://schemas.openxmlformats.org/officeDocument/2006/relationships/slideLayout" Target="../slideLayouts/slideLayout2.xml"/><Relationship Id="rId2" Type="http://schemas.openxmlformats.org/officeDocument/2006/relationships/hyperlink" Target="https://naspaaaccreditation.files.wordpress.com/2017/07/gsu-academic-assessment-plan.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naspaaaccreditation.files.wordpress.com/2014/04/program_based-umass.p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1" Type="http://schemas.openxmlformats.org/officeDocument/2006/relationships/hyperlink" Target="https://naspaaaccreditation.files.wordpress.com/2015/07/uga-ap.pdf" TargetMode="External"/><Relationship Id="rId12" Type="http://schemas.openxmlformats.org/officeDocument/2006/relationships/hyperlink" Target="https://naspaaaccreditation.files.wordpress.com/2014/04/minnesotaap2.pdf" TargetMode="External"/><Relationship Id="rId13" Type="http://schemas.openxmlformats.org/officeDocument/2006/relationships/hyperlink" Target="https://naspaaaccreditation.files.wordpress.com/2014/04/unt_assessmentplan.pdf" TargetMode="External"/><Relationship Id="rId14" Type="http://schemas.openxmlformats.org/officeDocument/2006/relationships/hyperlink" Target="https://naspaaaccreditation.files.wordpress.com/2017/08/unc-assessment.pdf" TargetMode="External"/><Relationship Id="rId15" Type="http://schemas.openxmlformats.org/officeDocument/2006/relationships/hyperlink" Target="https://naspaaaccreditation.files.wordpress.com/2014/08/westchesterpa.pdf" TargetMode="External"/><Relationship Id="rId16" Type="http://schemas.openxmlformats.org/officeDocument/2006/relationships/hyperlink" Target="https://naspaaaccreditation.files.wordpress.com/2014/04/assessment-plan-self-evaluation-tool.docx" TargetMode="External"/><Relationship Id="rId17" Type="http://schemas.openxmlformats.org/officeDocument/2006/relationships/hyperlink" Target="https://naspaaaccreditation.files.wordpress.com/2014/04/assessment-plan-template.docx" TargetMode="External"/><Relationship Id="rId1" Type="http://schemas.openxmlformats.org/officeDocument/2006/relationships/slideLayout" Target="../slideLayouts/slideLayout2.xml"/><Relationship Id="rId2" Type="http://schemas.openxmlformats.org/officeDocument/2006/relationships/hyperlink" Target="https://naspaaaccreditation.files.wordpress.com/2014/08/binghamton_univ_mpa_assessment_plan_schedule_for_sustainability.pdf" TargetMode="External"/><Relationship Id="rId3" Type="http://schemas.openxmlformats.org/officeDocument/2006/relationships/hyperlink" Target="https://naspaaaccreditation.files.wordpress.com/2014/04/eku-assessment-plan.pdf" TargetMode="External"/><Relationship Id="rId4" Type="http://schemas.openxmlformats.org/officeDocument/2006/relationships/hyperlink" Target="https://naspaaaccreditation.files.wordpress.com/2015/10/georgia-state-ap2.pdf" TargetMode="External"/><Relationship Id="rId5" Type="http://schemas.openxmlformats.org/officeDocument/2006/relationships/hyperlink" Target="https://naspaaaccreditation.files.wordpress.com/2017/07/gsu-academic-assessment-plan.pdf" TargetMode="External"/><Relationship Id="rId6" Type="http://schemas.openxmlformats.org/officeDocument/2006/relationships/hyperlink" Target="https://naspaaaccreditation.files.wordpress.com/2014/08/spea_assessment-plan.pdf" TargetMode="External"/><Relationship Id="rId7" Type="http://schemas.openxmlformats.org/officeDocument/2006/relationships/hyperlink" Target="https://naspaaaccreditation.files.wordpress.com/2017/08/northeastern-assessment.pdf" TargetMode="External"/><Relationship Id="rId8" Type="http://schemas.openxmlformats.org/officeDocument/2006/relationships/hyperlink" Target="https://naspaaaccreditation.files.wordpress.com/2014/07/kdis-assessment-visual.pdf" TargetMode="External"/><Relationship Id="rId9" Type="http://schemas.openxmlformats.org/officeDocument/2006/relationships/hyperlink" Target="https://naspaaaccreditation.files.wordpress.com/2014/04/sfsu.pdf" TargetMode="External"/><Relationship Id="rId10" Type="http://schemas.openxmlformats.org/officeDocument/2006/relationships/hyperlink" Target="https://naspaaaccreditation.files.wordpress.com/2015/01/syracuse-naspaa-assessment-plan-no-numbers.pdf"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74.xml.rels><?xml version="1.0" encoding="UTF-8" standalone="yes"?>
<Relationships xmlns="http://schemas.openxmlformats.org/package/2006/relationships"><Relationship Id="rId11" Type="http://schemas.openxmlformats.org/officeDocument/2006/relationships/hyperlink" Target="https://naspaaaccreditation.files.wordpress.com/2014/08/umnappx.pdf" TargetMode="External"/><Relationship Id="rId12" Type="http://schemas.openxmlformats.org/officeDocument/2006/relationships/hyperlink" Target="https://naspaaaccreditation.files.wordpress.com/2014/04/unossr.pdf" TargetMode="External"/><Relationship Id="rId13" Type="http://schemas.openxmlformats.org/officeDocument/2006/relationships/hyperlink" Target="https://naspaaaccreditation.files.wordpress.com/2014/04/unoappx.pdf" TargetMode="External"/><Relationship Id="rId14" Type="http://schemas.openxmlformats.org/officeDocument/2006/relationships/hyperlink" Target="https://naspaaaccreditation.files.wordpress.com/2014/04/washingtonssr.pdf" TargetMode="External"/><Relationship Id="rId15" Type="http://schemas.openxmlformats.org/officeDocument/2006/relationships/hyperlink" Target="https://naspaaaccreditation.files.wordpress.com/2014/04/uwappen.pdf" TargetMode="External"/><Relationship Id="rId1" Type="http://schemas.openxmlformats.org/officeDocument/2006/relationships/slideLayout" Target="../slideLayouts/slideLayout2.xml"/><Relationship Id="rId2" Type="http://schemas.openxmlformats.org/officeDocument/2006/relationships/hyperlink" Target="https://naspaaaccreditation.files.wordpress.com/2014/07/binghamtonssr.pdf" TargetMode="External"/><Relationship Id="rId3" Type="http://schemas.openxmlformats.org/officeDocument/2006/relationships/hyperlink" Target="https://naspaaaccreditation.files.wordpress.com/2014/04/binghamton-appendices.pdf" TargetMode="External"/><Relationship Id="rId4" Type="http://schemas.openxmlformats.org/officeDocument/2006/relationships/hyperlink" Target="http://puba.cofc.edu/accreditation-info/index.php" TargetMode="External"/><Relationship Id="rId5" Type="http://schemas.openxmlformats.org/officeDocument/2006/relationships/hyperlink" Target="https://naspaaaccreditation.files.wordpress.com/2014/04/uga-self-study.pdf" TargetMode="External"/><Relationship Id="rId6" Type="http://schemas.openxmlformats.org/officeDocument/2006/relationships/hyperlink" Target="https://naspaaaccreditation.files.wordpress.com/2014/04/ut-ssr.pdf" TargetMode="External"/><Relationship Id="rId7" Type="http://schemas.openxmlformats.org/officeDocument/2006/relationships/hyperlink" Target="https://naspaaaccreditation.files.wordpress.com/2014/08/ssr-appendices.pdf" TargetMode="External"/><Relationship Id="rId8" Type="http://schemas.openxmlformats.org/officeDocument/2006/relationships/hyperlink" Target="https://naspaaaccreditation.files.wordpress.com/2017/08/albany-ssr.pdf" TargetMode="External"/><Relationship Id="rId9" Type="http://schemas.openxmlformats.org/officeDocument/2006/relationships/hyperlink" Target="https://naspaaaccreditation.files.wordpress.com/2017/08/albany-appxes.pdf" TargetMode="External"/><Relationship Id="rId10" Type="http://schemas.openxmlformats.org/officeDocument/2006/relationships/hyperlink" Target="https://naspaaaccreditation.files.wordpress.com/2014/04/minnesotassrweb.pdf"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naspaaaccreditation.files.wordpress.com/2014/04/spea_lm.pdf" TargetMode="External"/><Relationship Id="rId4" Type="http://schemas.openxmlformats.org/officeDocument/2006/relationships/hyperlink" Target="https://naspaaaccreditation.files.wordpress.com/2014/04/niu-mpa-program-logic-model.pdf" TargetMode="External"/><Relationship Id="rId5" Type="http://schemas.openxmlformats.org/officeDocument/2006/relationships/hyperlink" Target="https://naspaaaccreditation.files.wordpress.com/2015/07/uga-logic-model.pdf" TargetMode="External"/><Relationship Id="rId6" Type="http://schemas.openxmlformats.org/officeDocument/2006/relationships/hyperlink" Target="https://naspaaaccreditation.files.wordpress.com/2015/07/umsl-logic-model.pdf" TargetMode="External"/><Relationship Id="rId7" Type="http://schemas.openxmlformats.org/officeDocument/2006/relationships/hyperlink" Target="https://naspaaaccreditation.files.wordpress.com/2014/04/und-logic-model.pdf" TargetMode="External"/><Relationship Id="rId8" Type="http://schemas.openxmlformats.org/officeDocument/2006/relationships/hyperlink" Target="http://business.und.edu/academics/academic-programs/mpa/und2011mpareaccreditationselfstudy.pdf" TargetMode="External"/><Relationship Id="rId9" Type="http://schemas.openxmlformats.org/officeDocument/2006/relationships/hyperlink" Target="https://naspaaaccreditation.files.wordpress.com/2014/04/westchesterpalm-copy.pdf" TargetMode="External"/><Relationship Id="rId10" Type="http://schemas.openxmlformats.org/officeDocument/2006/relationships/hyperlink" Target="https://naspaaaccreditation.files.wordpress.com/2016/08/willamette-lm.pdf" TargetMode="External"/><Relationship Id="rId1" Type="http://schemas.openxmlformats.org/officeDocument/2006/relationships/slideLayout" Target="../slideLayouts/slideLayout2.xml"/><Relationship Id="rId2" Type="http://schemas.openxmlformats.org/officeDocument/2006/relationships/hyperlink" Target="https://naspaaaccreditation.files.wordpress.com/2014/04/binghamton_univ_mpa_logic_model_and_pgm_assessment3.pdf"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90600" y="1752600"/>
            <a:ext cx="7772400" cy="1470025"/>
          </a:xfrm>
        </p:spPr>
        <p:txBody>
          <a:bodyPr>
            <a:noAutofit/>
          </a:bodyPr>
          <a:lstStyle/>
          <a:p>
            <a:r>
              <a:rPr lang="en-US" b="1" dirty="0" smtClean="0">
                <a:solidFill>
                  <a:srgbClr val="840017"/>
                </a:solidFill>
              </a:rPr>
              <a:t>Welcome to the </a:t>
            </a:r>
            <a:br>
              <a:rPr lang="en-US" b="1" dirty="0" smtClean="0">
                <a:solidFill>
                  <a:srgbClr val="840017"/>
                </a:solidFill>
              </a:rPr>
            </a:br>
            <a:r>
              <a:rPr lang="en-US" b="1" dirty="0" smtClean="0">
                <a:solidFill>
                  <a:srgbClr val="840017"/>
                </a:solidFill>
              </a:rPr>
              <a:t>2018 NASPAA Accreditation Institute! </a:t>
            </a:r>
            <a:endParaRPr lang="en-US" b="1" dirty="0">
              <a:solidFill>
                <a:srgbClr val="840017"/>
              </a:solidFill>
            </a:endParaRPr>
          </a:p>
        </p:txBody>
      </p:sp>
      <p:sp>
        <p:nvSpPr>
          <p:cNvPr id="4" name="Slide Number Placeholder 3"/>
          <p:cNvSpPr>
            <a:spLocks noGrp="1"/>
          </p:cNvSpPr>
          <p:nvPr>
            <p:ph type="sldNum" sz="quarter" idx="4294967295"/>
          </p:nvPr>
        </p:nvSpPr>
        <p:spPr>
          <a:xfrm>
            <a:off x="5105400" y="6264275"/>
            <a:ext cx="4038600" cy="365125"/>
          </a:xfrm>
        </p:spPr>
        <p:txBody>
          <a:bodyPr/>
          <a:lstStyle/>
          <a:p>
            <a:r>
              <a:rPr lang="en-US" smtClean="0"/>
              <a:t>NASPAA – The Global Standard in Public Service Education</a:t>
            </a:r>
            <a:endParaRPr lang="en-US" dirty="0"/>
          </a:p>
        </p:txBody>
      </p:sp>
      <p:sp>
        <p:nvSpPr>
          <p:cNvPr id="2" name="TextBox 1"/>
          <p:cNvSpPr txBox="1"/>
          <p:nvPr/>
        </p:nvSpPr>
        <p:spPr>
          <a:xfrm>
            <a:off x="1143000" y="4191000"/>
            <a:ext cx="7543800" cy="707886"/>
          </a:xfrm>
          <a:prstGeom prst="rect">
            <a:avLst/>
          </a:prstGeom>
          <a:noFill/>
        </p:spPr>
        <p:txBody>
          <a:bodyPr wrap="square" rtlCol="0">
            <a:spAutoFit/>
          </a:bodyPr>
          <a:lstStyle/>
          <a:p>
            <a:r>
              <a:rPr lang="en-US" sz="4000" b="1" i="1" dirty="0" smtClean="0">
                <a:solidFill>
                  <a:srgbClr val="840017"/>
                </a:solidFill>
                <a:latin typeface="+mj-lt"/>
              </a:rPr>
              <a:t>We will begin </a:t>
            </a:r>
            <a:r>
              <a:rPr lang="en-US" sz="4000" b="1" i="1" dirty="0">
                <a:solidFill>
                  <a:srgbClr val="840017"/>
                </a:solidFill>
                <a:latin typeface="+mj-lt"/>
                <a:ea typeface="+mj-ea"/>
                <a:cs typeface="+mj-cs"/>
              </a:rPr>
              <a:t>promptly</a:t>
            </a:r>
            <a:r>
              <a:rPr lang="en-US" sz="4000" b="1" i="1" dirty="0" smtClean="0">
                <a:solidFill>
                  <a:srgbClr val="840017"/>
                </a:solidFill>
                <a:latin typeface="+mj-lt"/>
              </a:rPr>
              <a:t> at 8:00am</a:t>
            </a:r>
            <a:endParaRPr lang="en-US" sz="4000" b="1" i="1" dirty="0">
              <a:solidFill>
                <a:srgbClr val="840017"/>
              </a:solidFill>
              <a:latin typeface="+mj-lt"/>
            </a:endParaRPr>
          </a:p>
        </p:txBody>
      </p:sp>
    </p:spTree>
    <p:extLst>
      <p:ext uri="{BB962C8B-B14F-4D97-AF65-F5344CB8AC3E}">
        <p14:creationId xmlns:p14="http://schemas.microsoft.com/office/powerpoint/2010/main" val="26358409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610600" cy="1143000"/>
          </a:xfrm>
        </p:spPr>
        <p:txBody>
          <a:bodyPr>
            <a:normAutofit/>
          </a:bodyPr>
          <a:lstStyle/>
          <a:p>
            <a:r>
              <a:rPr lang="en-US" sz="3200" dirty="0" smtClean="0">
                <a:solidFill>
                  <a:srgbClr val="840017"/>
                </a:solidFill>
              </a:rPr>
              <a:t>Mission Statement </a:t>
            </a:r>
            <a:r>
              <a:rPr lang="en-US" sz="3200" b="1" dirty="0" smtClean="0">
                <a:solidFill>
                  <a:srgbClr val="840017"/>
                </a:solidFill>
              </a:rPr>
              <a:t>| Realistic</a:t>
            </a:r>
            <a:endParaRPr lang="en-US" sz="3200" b="1" dirty="0">
              <a:solidFill>
                <a:srgbClr val="840017"/>
              </a:solidFill>
            </a:endParaRP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pic>
        <p:nvPicPr>
          <p:cNvPr id="7174" name="Picture 6" descr="C:\Users\rmberryj\AppData\Local\Microsoft\Windows\Temporary Internet Files\Content.IE5\0QQ7ZL16\mission_statement.jp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975" y="1676400"/>
            <a:ext cx="497205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849966"/>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40017"/>
                </a:solidFill>
              </a:rPr>
              <a:t>Case and Case </a:t>
            </a:r>
            <a:r>
              <a:rPr lang="en-US" b="1" dirty="0" smtClean="0">
                <a:solidFill>
                  <a:srgbClr val="840017"/>
                </a:solidFill>
              </a:rPr>
              <a:t>Questions: Item 4</a:t>
            </a:r>
            <a:endParaRPr lang="en-US" dirty="0"/>
          </a:p>
        </p:txBody>
      </p:sp>
      <p:sp>
        <p:nvSpPr>
          <p:cNvPr id="3" name="Content Placeholder 2"/>
          <p:cNvSpPr>
            <a:spLocks noGrp="1"/>
          </p:cNvSpPr>
          <p:nvPr>
            <p:ph idx="1"/>
          </p:nvPr>
        </p:nvSpPr>
        <p:spPr>
          <a:xfrm>
            <a:off x="609600" y="1371600"/>
            <a:ext cx="8229600" cy="4525963"/>
          </a:xfrm>
        </p:spPr>
        <p:txBody>
          <a:bodyPr>
            <a:noAutofit/>
          </a:bodyPr>
          <a:lstStyle/>
          <a:p>
            <a:pPr marL="0" indent="0">
              <a:buNone/>
            </a:pPr>
            <a:r>
              <a:rPr lang="en-US" sz="2200" dirty="0" smtClean="0"/>
              <a:t>To </a:t>
            </a:r>
            <a:r>
              <a:rPr lang="en-US" sz="2200" dirty="0"/>
              <a:t>date, </a:t>
            </a:r>
            <a:r>
              <a:rPr lang="en-US" sz="2200" dirty="0" smtClean="0"/>
              <a:t>we have completed </a:t>
            </a:r>
            <a:r>
              <a:rPr lang="en-US" sz="2200" dirty="0"/>
              <a:t>one cycle of assessment. During </a:t>
            </a:r>
            <a:r>
              <a:rPr lang="en-US" sz="2200" dirty="0" smtClean="0"/>
              <a:t>2016-17 and 2017-18 academic </a:t>
            </a:r>
            <a:r>
              <a:rPr lang="en-US" sz="2200" dirty="0"/>
              <a:t>years, we considered Competency </a:t>
            </a:r>
            <a:r>
              <a:rPr lang="en-US" sz="2200" dirty="0" smtClean="0"/>
              <a:t>5 “to </a:t>
            </a:r>
            <a:r>
              <a:rPr lang="en-US" sz="2200" dirty="0"/>
              <a:t>communicate and interact productively with a diverse and changing workforce and </a:t>
            </a:r>
            <a:r>
              <a:rPr lang="en-US" sz="2200" dirty="0" smtClean="0"/>
              <a:t>citizenry.” </a:t>
            </a:r>
            <a:r>
              <a:rPr lang="en-US" sz="2200" dirty="0"/>
              <a:t>We did this using a sample of papers students had written in our </a:t>
            </a:r>
            <a:r>
              <a:rPr lang="en-US" sz="2200" dirty="0" smtClean="0"/>
              <a:t>Ethics course as well as completed capstones, and a student exit survey. Our </a:t>
            </a:r>
            <a:r>
              <a:rPr lang="en-US" sz="2200" dirty="0"/>
              <a:t>data show that students generally felt good about the skills they acquired in these </a:t>
            </a:r>
            <a:r>
              <a:rPr lang="en-US" sz="2200" dirty="0" smtClean="0"/>
              <a:t>courses. </a:t>
            </a:r>
            <a:r>
              <a:rPr lang="en-US" sz="2200" dirty="0"/>
              <a:t>We did see one item of concern—students reported that </a:t>
            </a:r>
            <a:r>
              <a:rPr lang="en-US" sz="2200" dirty="0" smtClean="0"/>
              <a:t>while they felt confident in their written and oral skills, they had been exposed to few opportunities to explore cultural interactions. Based </a:t>
            </a:r>
            <a:r>
              <a:rPr lang="en-US" sz="2200" dirty="0"/>
              <a:t>on this, we have revised the way we teach our </a:t>
            </a:r>
            <a:r>
              <a:rPr lang="en-US" sz="2200" dirty="0" smtClean="0"/>
              <a:t>capstone course </a:t>
            </a:r>
            <a:r>
              <a:rPr lang="en-US" sz="2200" dirty="0"/>
              <a:t>to incorporate more attention to this. Otherwise, we have been pleased </a:t>
            </a:r>
            <a:r>
              <a:rPr lang="en-US" sz="2200" dirty="0" smtClean="0"/>
              <a:t>and </a:t>
            </a:r>
            <a:r>
              <a:rPr lang="en-US" sz="2200" dirty="0"/>
              <a:t>have made no other changes as a result of our analysis. </a:t>
            </a: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21316836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840017"/>
                </a:solidFill>
              </a:rPr>
              <a:t>Case and Case Questions</a:t>
            </a:r>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pPr marL="0" indent="0">
              <a:buNone/>
            </a:pPr>
            <a:endParaRPr lang="en-US" sz="3600" b="1" dirty="0"/>
          </a:p>
          <a:p>
            <a:pPr marL="0" indent="0">
              <a:buNone/>
            </a:pPr>
            <a:endParaRPr lang="en-US" sz="3600" b="1" dirty="0"/>
          </a:p>
          <a:p>
            <a:pPr marL="0" indent="0" algn="ctr">
              <a:buNone/>
            </a:pPr>
            <a:r>
              <a:rPr lang="en-US" sz="3600" b="1" dirty="0">
                <a:solidFill>
                  <a:srgbClr val="000000"/>
                </a:solidFill>
              </a:rPr>
              <a:t>4. Writing a Response (Item 4)</a:t>
            </a:r>
          </a:p>
        </p:txBody>
      </p:sp>
    </p:spTree>
    <p:extLst>
      <p:ext uri="{BB962C8B-B14F-4D97-AF65-F5344CB8AC3E}">
        <p14:creationId xmlns:p14="http://schemas.microsoft.com/office/powerpoint/2010/main" val="444292675"/>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840017"/>
                </a:solidFill>
              </a:rPr>
              <a:t>Scenarios for Site Visit Teams</a:t>
            </a:r>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pPr marL="0" indent="0">
              <a:buNone/>
            </a:pPr>
            <a:endParaRPr lang="en-US" sz="3600" b="1" dirty="0">
              <a:solidFill>
                <a:srgbClr val="000000"/>
              </a:solidFill>
            </a:endParaRPr>
          </a:p>
          <a:p>
            <a:pPr marL="0" indent="0">
              <a:buNone/>
            </a:pPr>
            <a:endParaRPr lang="en-US" sz="3600" b="1" dirty="0">
              <a:solidFill>
                <a:srgbClr val="000000"/>
              </a:solidFill>
            </a:endParaRPr>
          </a:p>
          <a:p>
            <a:pPr marL="0" indent="0" algn="ctr">
              <a:buNone/>
            </a:pPr>
            <a:r>
              <a:rPr lang="en-US" sz="3600" b="1" dirty="0">
                <a:solidFill>
                  <a:srgbClr val="000000"/>
                </a:solidFill>
              </a:rPr>
              <a:t>On the Ground Conduct</a:t>
            </a:r>
          </a:p>
          <a:p>
            <a:pPr marL="0" indent="0" algn="ctr">
              <a:buNone/>
            </a:pPr>
            <a:r>
              <a:rPr lang="en-US" sz="3600" b="1" dirty="0">
                <a:solidFill>
                  <a:srgbClr val="000000"/>
                </a:solidFill>
              </a:rPr>
              <a:t>Site Visit Report</a:t>
            </a:r>
          </a:p>
        </p:txBody>
      </p:sp>
    </p:spTree>
    <p:extLst>
      <p:ext uri="{BB962C8B-B14F-4D97-AF65-F5344CB8AC3E}">
        <p14:creationId xmlns:p14="http://schemas.microsoft.com/office/powerpoint/2010/main" val="2885382023"/>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348678"/>
            <a:ext cx="8318500" cy="868362"/>
          </a:xfrm>
        </p:spPr>
        <p:txBody>
          <a:bodyPr/>
          <a:lstStyle/>
          <a:p>
            <a:r>
              <a:rPr lang="en-US" b="1" dirty="0">
                <a:solidFill>
                  <a:srgbClr val="840017"/>
                </a:solidFill>
              </a:rPr>
              <a:t>Final Lessons Learned</a:t>
            </a:r>
          </a:p>
        </p:txBody>
      </p:sp>
      <p:sp>
        <p:nvSpPr>
          <p:cNvPr id="3" name="Content Placeholder 2"/>
          <p:cNvSpPr>
            <a:spLocks noGrp="1"/>
          </p:cNvSpPr>
          <p:nvPr>
            <p:ph sz="quarter" idx="4294967295"/>
          </p:nvPr>
        </p:nvSpPr>
        <p:spPr>
          <a:xfrm>
            <a:off x="685800" y="1371600"/>
            <a:ext cx="8191500" cy="4771786"/>
          </a:xfrm>
          <a:prstGeom prst="rect">
            <a:avLst/>
          </a:prstGeom>
        </p:spPr>
        <p:txBody>
          <a:bodyPr>
            <a:normAutofit/>
          </a:bodyPr>
          <a:lstStyle/>
          <a:p>
            <a:pPr marL="0" indent="0">
              <a:buNone/>
            </a:pPr>
            <a:r>
              <a:rPr lang="en-US" sz="2600" b="1" dirty="0">
                <a:solidFill>
                  <a:srgbClr val="000000"/>
                </a:solidFill>
              </a:rPr>
              <a:t>At </a:t>
            </a:r>
            <a:r>
              <a:rPr lang="en-US" sz="2600" b="1" i="1" u="sng" dirty="0">
                <a:solidFill>
                  <a:srgbClr val="000000"/>
                </a:solidFill>
              </a:rPr>
              <a:t>every</a:t>
            </a:r>
            <a:r>
              <a:rPr lang="en-US" sz="2600" b="1" dirty="0">
                <a:solidFill>
                  <a:srgbClr val="000000"/>
                </a:solidFill>
              </a:rPr>
              <a:t> meeting, communicate:</a:t>
            </a:r>
          </a:p>
          <a:p>
            <a:r>
              <a:rPr lang="en-US" sz="2600" b="1" dirty="0">
                <a:solidFill>
                  <a:srgbClr val="000000"/>
                </a:solidFill>
              </a:rPr>
              <a:t>The site visit is a collegial activity designed to improve programs and, thereby, the profession and public service</a:t>
            </a:r>
          </a:p>
          <a:p>
            <a:r>
              <a:rPr lang="en-US" sz="2600" b="1" dirty="0">
                <a:solidFill>
                  <a:srgbClr val="000000"/>
                </a:solidFill>
              </a:rPr>
              <a:t>You do not speak for COPRA, you report to COPRA</a:t>
            </a:r>
          </a:p>
          <a:p>
            <a:r>
              <a:rPr lang="en-US" sz="2600" b="1" dirty="0">
                <a:solidFill>
                  <a:srgbClr val="000000"/>
                </a:solidFill>
              </a:rPr>
              <a:t>The site visit report is a piece of the entire puzzle </a:t>
            </a:r>
          </a:p>
          <a:p>
            <a:r>
              <a:rPr lang="en-US" sz="2600" b="1" dirty="0">
                <a:solidFill>
                  <a:srgbClr val="000000"/>
                </a:solidFill>
              </a:rPr>
              <a:t>The Program has an opportunity to comment on a draft of the SVT Report, and </a:t>
            </a:r>
          </a:p>
          <a:p>
            <a:r>
              <a:rPr lang="en-US" sz="2600" b="1" dirty="0">
                <a:solidFill>
                  <a:srgbClr val="000000"/>
                </a:solidFill>
              </a:rPr>
              <a:t>Collegiality on the visit does not mean a positive decision</a:t>
            </a:r>
          </a:p>
          <a:p>
            <a:pPr marL="0" indent="0">
              <a:buNone/>
            </a:pPr>
            <a:endParaRPr lang="en-US" dirty="0">
              <a:solidFill>
                <a:srgbClr val="000000"/>
              </a:solidFill>
            </a:endParaRPr>
          </a:p>
        </p:txBody>
      </p:sp>
    </p:spTree>
    <p:extLst>
      <p:ext uri="{BB962C8B-B14F-4D97-AF65-F5344CB8AC3E}">
        <p14:creationId xmlns:p14="http://schemas.microsoft.com/office/powerpoint/2010/main" val="1418722120"/>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rgbClr val="840017"/>
                </a:solidFill>
              </a:rPr>
              <a:t>Reflection</a:t>
            </a:r>
          </a:p>
        </p:txBody>
      </p:sp>
      <p:sp>
        <p:nvSpPr>
          <p:cNvPr id="6" name="Content Placeholder 5"/>
          <p:cNvSpPr>
            <a:spLocks noGrp="1"/>
          </p:cNvSpPr>
          <p:nvPr>
            <p:ph sz="quarter" idx="4294967295"/>
          </p:nvPr>
        </p:nvSpPr>
        <p:spPr>
          <a:xfrm>
            <a:off x="838200" y="2133600"/>
            <a:ext cx="7848600" cy="1816794"/>
          </a:xfrm>
          <a:prstGeom prst="rect">
            <a:avLst/>
          </a:prstGeom>
        </p:spPr>
        <p:txBody>
          <a:bodyPr>
            <a:normAutofit/>
          </a:bodyPr>
          <a:lstStyle/>
          <a:p>
            <a:pPr marL="0" indent="0">
              <a:buNone/>
            </a:pPr>
            <a:r>
              <a:rPr lang="en-US" sz="3600" dirty="0"/>
              <a:t>What will you take away from this session?</a:t>
            </a:r>
          </a:p>
        </p:txBody>
      </p:sp>
    </p:spTree>
    <p:extLst>
      <p:ext uri="{BB962C8B-B14F-4D97-AF65-F5344CB8AC3E}">
        <p14:creationId xmlns:p14="http://schemas.microsoft.com/office/powerpoint/2010/main" val="2268209444"/>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SPAAlo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9806" y="517878"/>
            <a:ext cx="3090819" cy="1462988"/>
          </a:xfrm>
          <a:prstGeom prst="rect">
            <a:avLst/>
          </a:prstGeom>
        </p:spPr>
      </p:pic>
      <p:sp>
        <p:nvSpPr>
          <p:cNvPr id="6" name="Content Placeholder 5"/>
          <p:cNvSpPr>
            <a:spLocks noGrp="1"/>
          </p:cNvSpPr>
          <p:nvPr>
            <p:ph sz="half" idx="1"/>
          </p:nvPr>
        </p:nvSpPr>
        <p:spPr>
          <a:xfrm>
            <a:off x="457199" y="2214561"/>
            <a:ext cx="7396163" cy="3646281"/>
          </a:xfrm>
        </p:spPr>
        <p:txBody>
          <a:bodyPr>
            <a:noAutofit/>
          </a:bodyPr>
          <a:lstStyle/>
          <a:p>
            <a:pPr marL="0" indent="0" algn="ctr">
              <a:buNone/>
            </a:pPr>
            <a:r>
              <a:rPr lang="en-US" sz="3600" b="1" dirty="0">
                <a:solidFill>
                  <a:schemeClr val="accent2">
                    <a:lumMod val="90000"/>
                    <a:lumOff val="10000"/>
                  </a:schemeClr>
                </a:solidFill>
              </a:rPr>
              <a:t>Mission-driven</a:t>
            </a:r>
          </a:p>
          <a:p>
            <a:pPr marL="0" indent="0" algn="ctr">
              <a:buNone/>
            </a:pPr>
            <a:r>
              <a:rPr lang="en-US" sz="3600" b="1" dirty="0">
                <a:solidFill>
                  <a:schemeClr val="accent2">
                    <a:lumMod val="90000"/>
                    <a:lumOff val="10000"/>
                  </a:schemeClr>
                </a:solidFill>
              </a:rPr>
              <a:t>Outcomes-oriented</a:t>
            </a:r>
          </a:p>
          <a:p>
            <a:pPr marL="0" indent="0" algn="ctr">
              <a:buNone/>
            </a:pPr>
            <a:r>
              <a:rPr lang="en-US" sz="3600" b="1" dirty="0">
                <a:solidFill>
                  <a:schemeClr val="accent2">
                    <a:lumMod val="90000"/>
                    <a:lumOff val="10000"/>
                  </a:schemeClr>
                </a:solidFill>
              </a:rPr>
              <a:t>Evidence-based</a:t>
            </a:r>
          </a:p>
          <a:p>
            <a:pPr marL="0" indent="0" algn="ctr">
              <a:buNone/>
            </a:pPr>
            <a:r>
              <a:rPr lang="en-US" sz="3600" b="1" dirty="0">
                <a:solidFill>
                  <a:schemeClr val="accent2">
                    <a:lumMod val="90000"/>
                    <a:lumOff val="10000"/>
                  </a:schemeClr>
                </a:solidFill>
              </a:rPr>
              <a:t>Accreditation-earning</a:t>
            </a:r>
          </a:p>
          <a:p>
            <a:pPr marL="0" indent="0" algn="ctr">
              <a:buNone/>
            </a:pPr>
            <a:r>
              <a:rPr lang="en-US" sz="3600" b="1" dirty="0">
                <a:solidFill>
                  <a:schemeClr val="accent2">
                    <a:lumMod val="90000"/>
                    <a:lumOff val="10000"/>
                  </a:schemeClr>
                </a:solidFill>
              </a:rPr>
              <a:t>Program Management</a:t>
            </a:r>
          </a:p>
        </p:txBody>
      </p:sp>
    </p:spTree>
    <p:extLst>
      <p:ext uri="{BB962C8B-B14F-4D97-AF65-F5344CB8AC3E}">
        <p14:creationId xmlns:p14="http://schemas.microsoft.com/office/powerpoint/2010/main" val="2141854967"/>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sz="half" idx="1"/>
          </p:nvPr>
        </p:nvSpPr>
        <p:spPr>
          <a:xfrm>
            <a:off x="457199" y="2573867"/>
            <a:ext cx="8500534" cy="1075265"/>
          </a:xfrm>
        </p:spPr>
        <p:txBody>
          <a:bodyPr>
            <a:normAutofit fontScale="92500"/>
          </a:bodyPr>
          <a:lstStyle/>
          <a:p>
            <a:pPr marL="0" indent="0">
              <a:buNone/>
            </a:pPr>
            <a:r>
              <a:rPr lang="en-US" sz="2800" dirty="0"/>
              <a:t>…is </a:t>
            </a:r>
            <a:r>
              <a:rPr lang="en-US" sz="2800" b="1" i="1" dirty="0"/>
              <a:t>not only</a:t>
            </a:r>
            <a:r>
              <a:rPr lang="en-US" sz="2800" dirty="0"/>
              <a:t> about voluntarily conforming to standards set by NASPAA for educational programs in public service.</a:t>
            </a:r>
          </a:p>
        </p:txBody>
      </p:sp>
      <p:sp>
        <p:nvSpPr>
          <p:cNvPr id="4" name="Content Placeholder 3"/>
          <p:cNvSpPr>
            <a:spLocks noGrp="1"/>
          </p:cNvSpPr>
          <p:nvPr>
            <p:ph sz="half" idx="13"/>
          </p:nvPr>
        </p:nvSpPr>
        <p:spPr>
          <a:xfrm>
            <a:off x="457199" y="3886199"/>
            <a:ext cx="8500534" cy="1157515"/>
          </a:xfrm>
        </p:spPr>
        <p:txBody>
          <a:bodyPr>
            <a:normAutofit fontScale="92500" lnSpcReduction="20000"/>
          </a:bodyPr>
          <a:lstStyle/>
          <a:p>
            <a:pPr marL="0" indent="0">
              <a:buNone/>
            </a:pPr>
            <a:r>
              <a:rPr lang="en-US" sz="3000" dirty="0"/>
              <a:t>…</a:t>
            </a:r>
            <a:r>
              <a:rPr lang="en-US" sz="3000" b="1" i="1" dirty="0"/>
              <a:t>is</a:t>
            </a:r>
            <a:r>
              <a:rPr lang="en-US" sz="3000" dirty="0"/>
              <a:t> also about pursuing excellence in public service through education by executing well on a mission-based strategy. </a:t>
            </a:r>
          </a:p>
          <a:p>
            <a:pPr marL="0" indent="0">
              <a:buNone/>
            </a:pPr>
            <a:endParaRPr lang="en-US" sz="2800" dirty="0">
              <a:solidFill>
                <a:srgbClr val="990000"/>
              </a:solidFill>
            </a:endParaRPr>
          </a:p>
        </p:txBody>
      </p:sp>
      <p:pic>
        <p:nvPicPr>
          <p:cNvPr id="5" name="Picture 4" descr="NASPAAlo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28900" y="517878"/>
            <a:ext cx="3090819" cy="1462988"/>
          </a:xfrm>
          <a:prstGeom prst="rect">
            <a:avLst/>
          </a:prstGeom>
        </p:spPr>
      </p:pic>
    </p:spTree>
    <p:extLst>
      <p:ext uri="{BB962C8B-B14F-4D97-AF65-F5344CB8AC3E}">
        <p14:creationId xmlns:p14="http://schemas.microsoft.com/office/powerpoint/2010/main" val="1787902536"/>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10" y="457200"/>
            <a:ext cx="8610600" cy="3428999"/>
          </a:xfrm>
        </p:spPr>
        <p:txBody>
          <a:bodyPr>
            <a:noAutofit/>
          </a:bodyPr>
          <a:lstStyle/>
          <a:p>
            <a:pPr marL="0" indent="0" algn="ctr">
              <a:buNone/>
            </a:pPr>
            <a:r>
              <a:rPr lang="en-US" sz="4800" b="1" dirty="0" smtClean="0">
                <a:solidFill>
                  <a:srgbClr val="840017"/>
                </a:solidFill>
              </a:rPr>
              <a:t>Please join COPRA and your colleagues for a reception hosted by </a:t>
            </a:r>
            <a:r>
              <a:rPr lang="en-US" sz="4800" b="1" dirty="0" smtClean="0">
                <a:solidFill>
                  <a:srgbClr val="7030A0"/>
                </a:solidFill>
              </a:rPr>
              <a:t>West Chester University </a:t>
            </a:r>
            <a:r>
              <a:rPr lang="en-US" sz="4800" b="1" dirty="0" smtClean="0">
                <a:solidFill>
                  <a:srgbClr val="840017"/>
                </a:solidFill>
              </a:rPr>
              <a:t>in the Café at 4:30pm! </a:t>
            </a:r>
            <a:endParaRPr lang="en-US" sz="4800" b="1" dirty="0">
              <a:solidFill>
                <a:srgbClr val="840017"/>
              </a:solidFill>
            </a:endParaRP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pic>
        <p:nvPicPr>
          <p:cNvPr id="8" name="Picture 2" descr="https://www.philaflutesociety.org/Resources/Pictures/WCU-2c_logo%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211" y="3429000"/>
            <a:ext cx="54552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0540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40017"/>
                </a:solidFill>
              </a:rPr>
              <a:t>Before you leave …</a:t>
            </a:r>
            <a:endParaRPr lang="en-US" b="1" dirty="0">
              <a:solidFill>
                <a:srgbClr val="840017"/>
              </a:solidFill>
            </a:endParaRPr>
          </a:p>
        </p:txBody>
      </p:sp>
      <p:sp>
        <p:nvSpPr>
          <p:cNvPr id="3" name="Content Placeholder 2"/>
          <p:cNvSpPr>
            <a:spLocks noGrp="1"/>
          </p:cNvSpPr>
          <p:nvPr>
            <p:ph idx="1"/>
          </p:nvPr>
        </p:nvSpPr>
        <p:spPr>
          <a:xfrm>
            <a:off x="914400" y="1600200"/>
            <a:ext cx="7772400" cy="4525963"/>
          </a:xfrm>
        </p:spPr>
        <p:txBody>
          <a:bodyPr>
            <a:normAutofit fontScale="77500" lnSpcReduction="20000"/>
          </a:bodyPr>
          <a:lstStyle/>
          <a:p>
            <a:pPr lvl="0"/>
            <a:r>
              <a:rPr lang="en-US" dirty="0" smtClean="0"/>
              <a:t>Revisit </a:t>
            </a:r>
            <a:r>
              <a:rPr lang="en-US" dirty="0"/>
              <a:t>your vision and mission statements?</a:t>
            </a:r>
          </a:p>
          <a:p>
            <a:pPr lvl="0"/>
            <a:r>
              <a:rPr lang="en-US" dirty="0"/>
              <a:t>Determine if your vision statement includes public service values and an engagement strategy?</a:t>
            </a:r>
          </a:p>
          <a:p>
            <a:pPr lvl="0"/>
            <a:r>
              <a:rPr lang="en-US" dirty="0"/>
              <a:t>Determine if your mission statement aligns with the vision statement for your program?</a:t>
            </a:r>
          </a:p>
          <a:p>
            <a:pPr lvl="0"/>
            <a:r>
              <a:rPr lang="en-US" dirty="0"/>
              <a:t>Determine if your program goals and objectives align with vision and mission of your program?</a:t>
            </a:r>
          </a:p>
          <a:p>
            <a:pPr lvl="0"/>
            <a:r>
              <a:rPr lang="en-US" dirty="0"/>
              <a:t>Assess your resources and determine if they are sufficient in order to reach your goals and objectives?</a:t>
            </a:r>
          </a:p>
          <a:p>
            <a:pPr lvl="0"/>
            <a:r>
              <a:rPr lang="en-US" dirty="0"/>
              <a:t>Determine if your goals translate to desired performance measures? In other words, are they SMART goals (Specific, Measurable, Attainable, Realistic and Timely)?</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15549761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pic>
        <p:nvPicPr>
          <p:cNvPr id="2050" name="Picture 2" descr="https://attachment.outlook.office.net/owa/cm1219@newark.rutgers.edu/service.svc/s/GetFileAttachment?id=AQMkADUzODA3ODI5LTUxOGMtNGNhNy1hYzFhLWQ1NDA1ZjQ4MWEyNwBGAAADHBdBlolKBUuPGDqbwfb4wAcAOmTaDnIx40qPs7Vt6hYwKgAAAgEMAAAAOmTaDnIx40qPs7Vt6hYwKgABGVwc4wAAAAESABAA81yLCckaIkWOMKtf6DSczQ%3D%3D&amp;X-OWA-CANARY=yxJUnXW_8kOmx_R4r-fhB7DkO8R9KtYYk2Ocs2_hfWzFOJWfAGnc_QrtHwW1s2cDXHZUvMSrSgc.&amp;token=eyJhbGciOiJSUzI1NiIsImtpZCI6IjA2MDBGOUY2NzQ2MjA3MzdFNzM0MDRFMjg3QzQ1QTgxOENCN0NFQjgiLCJ4NXQiOiJCZ0Q1OW5SaUJ6Zm5OQVRpaDhSYWdZeTN6cmciLCJ0eXAiOiJKV1QifQ.eyJ2ZXIiOiJFeGNoYW5nZS5DYWxsYmFjay5WMSIsImFwcGN0eHNlbmRlciI6Ik93YURvd25sb2FkQGI5MmQyYjIzLTRkMzUtNDQ3MC05M2ZmLTY5YWNhNjYzMmZmZSIsImFwcGN0eCI6IntcIm1zZXhjaHByb3RcIjpcIm93YVwiLFwicHJpbWFyeXNpZFwiOlwiUy0xLTUtMjEtMzAxOTA2NDQzLTI4NTQxMTg3NDQtMTQyMzkyNjc0MC0xMTIzMTEyMFwiLFwicHVpZFwiOlwiMTE1Mzk3NzAyNTUyMzcxMzA3MFwiLFwib2lkXCI6XCJkODliYWU2MS04ZmJiLTQ2MzMtYTIyZi0zMmNjYWMwZDU3ZjFcIixcInNjb3BlXCI6XCJPd2FEb3dubG9hZFwifSIsIm5iZiI6MTUzODcxNDc5MSwiZXhwIjoxNTM4NzE1MzkxLCJpc3MiOiIwMDAwMDAwMi0wMDAwLTBmZjEtY2UwMC0wMDAwMDAwMDAwMDBAYjkyZDJiMjMtNGQzNS00NDcwLTkzZmYtNjlhY2E2NjMyZmZlIiwiYXVkIjoiMDAwMDAwMDItMDAwMC0wZmYxLWNlMDAtMDAwMDAwMDAwMDAwL2F0dGFjaG1lbnQub3V0bG9vay5vZmZpY2UubmV0QGI5MmQyYjIzLTRkMzUtNDQ3MC05M2ZmLTY5YWNhNjYzMmZmZSJ9.nsdICiUyfB-KQ9CCSpakx8Sw5CXg312RbJd9HuzqwE-KpuEiLkAHNsFYd7dd9b3oA_lfNhIweHkXYpKysDCeLvzeaVtIanBc3ChIfYdEId8_VdGtXah5jWk7Gt1FHw4dDINTAnj619R_D0EHhmhsjmDGjQmzD7yVSKkCYL8mtPnzZQLHrOoKLNbMR-dxf_-bmLDwoPM15bwdXyuFyqrQIOqsM_xdFVzkqah48M4hTHroYOuF8bn2C86F61TN90Mx8W4TYmwXdPbdkNifDTzUR2A31eefB6urAdQE525qxsAgp3jbFYsAWV1H8gPLTVAPlPkoPFAAZnwsY73w1Kzf6g&amp;owa=outlook.office.com&amp;isImagePreview=Tru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958" b="-7958"/>
          <a:stretch/>
        </p:blipFill>
        <p:spPr bwMode="auto">
          <a:xfrm>
            <a:off x="193268" y="228600"/>
            <a:ext cx="8950732" cy="57451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47800" y="685800"/>
            <a:ext cx="1219200" cy="152400"/>
          </a:xfrm>
          <a:prstGeom prst="rect">
            <a:avLst/>
          </a:prstGeom>
          <a:solidFill>
            <a:srgbClr val="70AC2E"/>
          </a:solidFill>
          <a:ln>
            <a:solidFill>
              <a:srgbClr val="70AC2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84851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pic>
        <p:nvPicPr>
          <p:cNvPr id="1026" name="Picture 2" descr="https://attachment.outlook.office.net/owa/cm1219@newark.rutgers.edu/service.svc/s/GetFileAttachment?id=AQMkADUzODA3ODI5LTUxOGMtNGNhNy1hYzFhLWQ1NDA1ZjQ4MWEyNwBGAAADHBdBlolKBUuPGDqbwfb4wAcAOmTaDnIx40qPs7Vt6hYwKgAAAgEMAAAAOmTaDnIx40qPs7Vt6hYwKgABGVwc4gAAAAESABAAJa6SiPdcd0Kk65mU9CX10g%3D%3D&amp;X-OWA-CANARY=PI4D10GSaUmYnFskSWrnMICCklR8KtYY9JF0Bbd2rNPv3pknNeeb0FH04lLdRnJdSlao8jyPjVk.&amp;token=eyJhbGciOiJSUzI1NiIsImtpZCI6IjA2MDBGOUY2NzQ2MjA3MzdFNzM0MDRFMjg3QzQ1QTgxOENCN0NFQjgiLCJ4NXQiOiJCZ0Q1OW5SaUJ6Zm5OQVRpaDhSYWdZeTN6cmciLCJ0eXAiOiJKV1QifQ.eyJ2ZXIiOiJFeGNoYW5nZS5DYWxsYmFjay5WMSIsImFwcGN0eHNlbmRlciI6Ik93YURvd25sb2FkQGI5MmQyYjIzLTRkMzUtNDQ3MC05M2ZmLTY5YWNhNjYzMmZmZSIsImFwcGN0eCI6IntcIm1zZXhjaHByb3RcIjpcIm93YVwiLFwicHJpbWFyeXNpZFwiOlwiUy0xLTUtMjEtMzAxOTA2NDQzLTI4NTQxMTg3NDQtMTQyMzkyNjc0MC0xMTIzMTEyMFwiLFwicHVpZFwiOlwiMTE1Mzk3NzAyNTUyMzcxMzA3MFwiLFwib2lkXCI6XCJkODliYWU2MS04ZmJiLTQ2MzMtYTIyZi0zMmNjYWMwZDU3ZjFcIixcInNjb3BlXCI6XCJPd2FEb3dubG9hZFwifSIsIm5iZiI6MTUzODcxNDE5MSwiZXhwIjoxNTM4NzE0NzkxLCJpc3MiOiIwMDAwMDAwMi0wMDAwLTBmZjEtY2UwMC0wMDAwMDAwMDAwMDBAYjkyZDJiMjMtNGQzNS00NDcwLTkzZmYtNjlhY2E2NjMyZmZlIiwiYXVkIjoiMDAwMDAwMDItMDAwMC0wZmYxLWNlMDAtMDAwMDAwMDAwMDAwL2F0dGFjaG1lbnQub3V0bG9vay5vZmZpY2UubmV0QGI5MmQyYjIzLTRkMzUtNDQ3MC05M2ZmLTY5YWNhNjYzMmZmZSJ9.OJeedF4i6FZlFDAle97KFbpr_ii2MrGb9DEiziymkZ1o8pgK6l4tHm4nHsoljSgLv5Zi87AdzFNzHRgLMO9ZVW46tqcv6KqZJcF2w4pIvHUJgbwgf3p-k72sX4CAs5lnYtuyOdYoLXITiOTI7yZfRvf5wmijmpuo2nV1HxyZCBulY0064UCt42ZvJreMQL-ZxV1kahYAnPj_SWLqgIMwmxglIG4N-JH1VFeVysnjBJDvCc6PbYbw4yUDYGpSaxn_UkjPIJ2aWwS-nrJX188QIue1d5luWXDrzhcvhU0eumqirnZRa9idhNLh4OuXCAz5e77OtEo5qDqX1a-E8uo_Vg&amp;owa=outlook.office.com&amp;isImagePreview=Tru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909" y="228600"/>
            <a:ext cx="8898103" cy="55927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05200" y="304800"/>
            <a:ext cx="2057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1827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40017"/>
                </a:solidFill>
              </a:rPr>
              <a:t>Example:</a:t>
            </a:r>
            <a:r>
              <a:rPr lang="en-US" b="1" dirty="0" smtClean="0">
                <a:solidFill>
                  <a:srgbClr val="840017"/>
                </a:solidFill>
              </a:rPr>
              <a:t> Diversity Goals Derived from Mission</a:t>
            </a:r>
            <a:endParaRPr lang="en-US" b="1" dirty="0">
              <a:solidFill>
                <a:srgbClr val="840017"/>
              </a:solidFill>
            </a:endParaRPr>
          </a:p>
        </p:txBody>
      </p:sp>
      <p:sp>
        <p:nvSpPr>
          <p:cNvPr id="3" name="Content Placeholder 2"/>
          <p:cNvSpPr>
            <a:spLocks noGrp="1"/>
          </p:cNvSpPr>
          <p:nvPr>
            <p:ph idx="1"/>
          </p:nvPr>
        </p:nvSpPr>
        <p:spPr>
          <a:xfrm>
            <a:off x="609600" y="1371600"/>
            <a:ext cx="8229600" cy="3352800"/>
          </a:xfrm>
        </p:spPr>
        <p:txBody>
          <a:bodyPr>
            <a:noAutofit/>
          </a:bodyPr>
          <a:lstStyle/>
          <a:p>
            <a:pPr marL="0" indent="0">
              <a:buNone/>
            </a:pPr>
            <a:r>
              <a:rPr lang="en-US" sz="2400" b="1" i="1" dirty="0"/>
              <a:t>“The </a:t>
            </a:r>
            <a:r>
              <a:rPr lang="en-US" sz="2400" b="1" i="1" dirty="0" smtClean="0"/>
              <a:t>MPP program inspires</a:t>
            </a:r>
            <a:r>
              <a:rPr lang="en-US" sz="2400" b="1" i="1" dirty="0"/>
              <a:t>, educates, and supports innovative leaders to advance the common good in a diverse </a:t>
            </a:r>
            <a:r>
              <a:rPr lang="en-US" sz="2400" b="1" i="1" dirty="0" smtClean="0"/>
              <a:t>world.”</a:t>
            </a:r>
          </a:p>
          <a:p>
            <a:pPr marL="0" indent="0">
              <a:buNone/>
            </a:pPr>
            <a:endParaRPr lang="en-US" sz="1200" dirty="0" smtClean="0"/>
          </a:p>
          <a:p>
            <a:r>
              <a:rPr lang="en-US" sz="2400" dirty="0" smtClean="0"/>
              <a:t>Offer faculty and staff professional development opportunities that will help them improve the frequency and richness of classroom discussions that focus on diversity.</a:t>
            </a:r>
          </a:p>
          <a:p>
            <a:r>
              <a:rPr lang="en-US" sz="2400" dirty="0" smtClean="0"/>
              <a:t>Recruit and retain a more diverse faculty and staff.</a:t>
            </a:r>
          </a:p>
          <a:p>
            <a:r>
              <a:rPr lang="en-US" sz="2400" dirty="0" smtClean="0"/>
              <a:t>Foster a respectful and collegial workplace for program faculty and staff.</a:t>
            </a:r>
          </a:p>
          <a:p>
            <a:r>
              <a:rPr lang="en-US" sz="2400" dirty="0" smtClean="0"/>
              <a:t>Create and support positions, funding, and advancement for diverse faculty.</a:t>
            </a:r>
            <a:endParaRPr lang="en-US" sz="2400"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28293346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solidFill>
                  <a:srgbClr val="840017"/>
                </a:solidFill>
              </a:rPr>
              <a:t>Holistic Strategic Plan Worksheet</a:t>
            </a:r>
            <a:endParaRPr lang="en-US" b="1" dirty="0">
              <a:solidFill>
                <a:srgbClr val="840017"/>
              </a:solidFill>
            </a:endParaRPr>
          </a:p>
        </p:txBody>
      </p:sp>
      <p:sp>
        <p:nvSpPr>
          <p:cNvPr id="3" name="Content Placeholder 2"/>
          <p:cNvSpPr>
            <a:spLocks noGrp="1"/>
          </p:cNvSpPr>
          <p:nvPr>
            <p:ph idx="1"/>
          </p:nvPr>
        </p:nvSpPr>
        <p:spPr/>
        <p:txBody>
          <a:bodyPr/>
          <a:lstStyle/>
          <a:p>
            <a:r>
              <a:rPr lang="en-US" dirty="0" smtClean="0"/>
              <a:t>What is your program mission?</a:t>
            </a:r>
          </a:p>
          <a:p>
            <a:endParaRPr lang="en-US" dirty="0" smtClean="0"/>
          </a:p>
          <a:p>
            <a:r>
              <a:rPr lang="en-US" dirty="0" smtClean="0"/>
              <a:t>What are your program objectives?</a:t>
            </a:r>
          </a:p>
          <a:p>
            <a:endParaRPr lang="en-US" dirty="0" smtClean="0"/>
          </a:p>
          <a:p>
            <a:r>
              <a:rPr lang="en-US" dirty="0" smtClean="0"/>
              <a:t>How can you measure your program goals?</a:t>
            </a:r>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22473683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40017"/>
                </a:solidFill>
              </a:rPr>
              <a:t>SWOT Analysis Worksheet</a:t>
            </a:r>
            <a:endParaRPr lang="en-US" b="1" dirty="0">
              <a:solidFill>
                <a:srgbClr val="840017"/>
              </a:solidFill>
            </a:endParaRPr>
          </a:p>
        </p:txBody>
      </p:sp>
      <p:sp>
        <p:nvSpPr>
          <p:cNvPr id="3" name="Content Placeholder 2"/>
          <p:cNvSpPr>
            <a:spLocks noGrp="1"/>
          </p:cNvSpPr>
          <p:nvPr>
            <p:ph idx="1"/>
          </p:nvPr>
        </p:nvSpPr>
        <p:spPr/>
        <p:txBody>
          <a:bodyPr>
            <a:normAutofit lnSpcReduction="10000"/>
          </a:bodyPr>
          <a:lstStyle/>
          <a:p>
            <a:r>
              <a:rPr lang="en-US" dirty="0" smtClean="0"/>
              <a:t>Strengths (What are your assets?)</a:t>
            </a:r>
          </a:p>
          <a:p>
            <a:endParaRPr lang="en-US" dirty="0"/>
          </a:p>
          <a:p>
            <a:r>
              <a:rPr lang="en-US" dirty="0" smtClean="0"/>
              <a:t>Weaknesses (Where is the space to grow?)</a:t>
            </a:r>
          </a:p>
          <a:p>
            <a:endParaRPr lang="en-US" dirty="0"/>
          </a:p>
          <a:p>
            <a:r>
              <a:rPr lang="en-US" dirty="0" smtClean="0"/>
              <a:t>Opportunities (Where are the untapped markets?)</a:t>
            </a:r>
          </a:p>
          <a:p>
            <a:endParaRPr lang="en-US" dirty="0" smtClean="0"/>
          </a:p>
          <a:p>
            <a:r>
              <a:rPr lang="en-US" dirty="0" smtClean="0"/>
              <a:t>Threats/Challenges (Obstacles to success?)</a:t>
            </a:r>
          </a:p>
          <a:p>
            <a:pPr marL="0" indent="0">
              <a:buNone/>
            </a:pPr>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19703053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840017"/>
                </a:solidFill>
              </a:rPr>
              <a:t>Connecting Strengths &amp; Weaknesses to Opportunity &amp; Threats</a:t>
            </a:r>
            <a:endParaRPr lang="en-US" b="1" dirty="0">
              <a:solidFill>
                <a:srgbClr val="840017"/>
              </a:solidFill>
            </a:endParaRPr>
          </a:p>
        </p:txBody>
      </p:sp>
      <p:sp>
        <p:nvSpPr>
          <p:cNvPr id="3" name="Content Placeholder 2"/>
          <p:cNvSpPr>
            <a:spLocks noGrp="1"/>
          </p:cNvSpPr>
          <p:nvPr>
            <p:ph idx="1"/>
          </p:nvPr>
        </p:nvSpPr>
        <p:spPr/>
        <p:txBody>
          <a:bodyPr/>
          <a:lstStyle/>
          <a:p>
            <a:r>
              <a:rPr lang="en-US" dirty="0" smtClean="0"/>
              <a:t>Internal (Strengths and Weaknesses)</a:t>
            </a:r>
          </a:p>
          <a:p>
            <a:endParaRPr lang="en-US" dirty="0" smtClean="0"/>
          </a:p>
          <a:p>
            <a:endParaRPr lang="en-US" dirty="0"/>
          </a:p>
          <a:p>
            <a:endParaRPr lang="en-US" dirty="0"/>
          </a:p>
          <a:p>
            <a:r>
              <a:rPr lang="en-US" dirty="0" smtClean="0"/>
              <a:t>External (Opportunities and Threats)</a:t>
            </a:r>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29348445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40017"/>
                </a:solidFill>
              </a:rPr>
              <a:t>GAP Analysis</a:t>
            </a:r>
            <a:endParaRPr lang="en-US" b="1" dirty="0">
              <a:solidFill>
                <a:srgbClr val="840017"/>
              </a:solidFill>
            </a:endParaRPr>
          </a:p>
        </p:txBody>
      </p:sp>
      <p:sp>
        <p:nvSpPr>
          <p:cNvPr id="3" name="Content Placeholder 2"/>
          <p:cNvSpPr>
            <a:spLocks noGrp="1"/>
          </p:cNvSpPr>
          <p:nvPr>
            <p:ph idx="1"/>
          </p:nvPr>
        </p:nvSpPr>
        <p:spPr/>
        <p:txBody>
          <a:bodyPr/>
          <a:lstStyle/>
          <a:p>
            <a:r>
              <a:rPr lang="en-US" dirty="0" smtClean="0"/>
              <a:t>Purpose: A Gap Analysis allows you to assess a challenge in your organization, create a goal to addressing it; and create a solution to solving the challenge.</a:t>
            </a:r>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12218047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40017"/>
                </a:solidFill>
              </a:rPr>
              <a:t>GAP Analysis Worksheet</a:t>
            </a:r>
            <a:endParaRPr lang="en-US" b="1" dirty="0">
              <a:solidFill>
                <a:srgbClr val="840017"/>
              </a:solidFill>
            </a:endParaRPr>
          </a:p>
        </p:txBody>
      </p:sp>
      <p:sp>
        <p:nvSpPr>
          <p:cNvPr id="3" name="Content Placeholder 2"/>
          <p:cNvSpPr>
            <a:spLocks noGrp="1"/>
          </p:cNvSpPr>
          <p:nvPr>
            <p:ph sz="half" idx="1"/>
          </p:nvPr>
        </p:nvSpPr>
        <p:spPr/>
        <p:txBody>
          <a:bodyPr/>
          <a:lstStyle/>
          <a:p>
            <a:r>
              <a:rPr lang="en-US" dirty="0" smtClean="0"/>
              <a:t>Challenge</a:t>
            </a:r>
          </a:p>
          <a:p>
            <a:r>
              <a:rPr lang="en-US" dirty="0" smtClean="0"/>
              <a:t>Organizational Goal</a:t>
            </a:r>
          </a:p>
          <a:p>
            <a:r>
              <a:rPr lang="en-US" dirty="0" smtClean="0"/>
              <a:t>Stakeholder Goal</a:t>
            </a:r>
          </a:p>
          <a:p>
            <a:r>
              <a:rPr lang="en-US" dirty="0" smtClean="0"/>
              <a:t>Current Status</a:t>
            </a:r>
          </a:p>
          <a:p>
            <a:r>
              <a:rPr lang="en-US" dirty="0" smtClean="0"/>
              <a:t>Identifying the Causes</a:t>
            </a:r>
          </a:p>
          <a:p>
            <a:endParaRPr lang="en-US" dirty="0"/>
          </a:p>
        </p:txBody>
      </p:sp>
      <p:sp>
        <p:nvSpPr>
          <p:cNvPr id="8" name="Content Placeholder 7"/>
          <p:cNvSpPr>
            <a:spLocks noGrp="1"/>
          </p:cNvSpPr>
          <p:nvPr>
            <p:ph sz="half" idx="2"/>
          </p:nvPr>
        </p:nvSpPr>
        <p:spPr/>
        <p:txBody>
          <a:bodyPr/>
          <a:lstStyle/>
          <a:p>
            <a:r>
              <a:rPr lang="en-US" dirty="0" smtClean="0"/>
              <a:t>Creating Solutions based on Organizational Strengths</a:t>
            </a:r>
          </a:p>
          <a:p>
            <a:r>
              <a:rPr lang="en-US" dirty="0" smtClean="0"/>
              <a:t>Implementing Solutions</a:t>
            </a:r>
          </a:p>
          <a:p>
            <a:r>
              <a:rPr lang="en-US" dirty="0" smtClean="0"/>
              <a:t>Evaluating</a:t>
            </a:r>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14234650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8229600" cy="2362200"/>
          </a:xfrm>
        </p:spPr>
        <p:txBody>
          <a:bodyPr>
            <a:normAutofit/>
          </a:bodyPr>
          <a:lstStyle/>
          <a:p>
            <a:pPr marL="0" indent="0" algn="ctr">
              <a:buNone/>
            </a:pPr>
            <a:r>
              <a:rPr lang="en-US" sz="6000" b="1" dirty="0" smtClean="0">
                <a:solidFill>
                  <a:srgbClr val="840017"/>
                </a:solidFill>
              </a:rPr>
              <a:t>Thank you to </a:t>
            </a:r>
            <a:r>
              <a:rPr lang="en-US" sz="6000" b="1" dirty="0" smtClean="0">
                <a:solidFill>
                  <a:srgbClr val="002060"/>
                </a:solidFill>
              </a:rPr>
              <a:t>Penn State </a:t>
            </a:r>
            <a:r>
              <a:rPr lang="en-US" sz="6000" b="1" dirty="0" smtClean="0">
                <a:solidFill>
                  <a:srgbClr val="840017"/>
                </a:solidFill>
              </a:rPr>
              <a:t>for breakfast! </a:t>
            </a:r>
            <a:endParaRPr lang="en-US" sz="6000" b="1" dirty="0">
              <a:solidFill>
                <a:srgbClr val="840017"/>
              </a:solidFill>
            </a:endParaRP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pic>
        <p:nvPicPr>
          <p:cNvPr id="2" name="Picture 1" descr="PSU_PubPol_Prgm_Dpt_Lockup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971800"/>
            <a:ext cx="7785100" cy="2603500"/>
          </a:xfrm>
          <a:prstGeom prst="rect">
            <a:avLst/>
          </a:prstGeom>
        </p:spPr>
      </p:pic>
    </p:spTree>
    <p:extLst>
      <p:ext uri="{BB962C8B-B14F-4D97-AF65-F5344CB8AC3E}">
        <p14:creationId xmlns:p14="http://schemas.microsoft.com/office/powerpoint/2010/main" val="31145904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40017"/>
                </a:solidFill>
              </a:rPr>
              <a:t>Relevant Resources</a:t>
            </a:r>
            <a:endParaRPr lang="en-US" b="1" dirty="0"/>
          </a:p>
        </p:txBody>
      </p:sp>
      <p:sp>
        <p:nvSpPr>
          <p:cNvPr id="3" name="Content Placeholder 2"/>
          <p:cNvSpPr>
            <a:spLocks noGrp="1"/>
          </p:cNvSpPr>
          <p:nvPr>
            <p:ph idx="1"/>
          </p:nvPr>
        </p:nvSpPr>
        <p:spPr>
          <a:xfrm>
            <a:off x="838200" y="1600200"/>
            <a:ext cx="7848600" cy="4525963"/>
          </a:xfrm>
        </p:spPr>
        <p:txBody>
          <a:bodyPr>
            <a:normAutofit fontScale="55000" lnSpcReduction="20000"/>
          </a:bodyPr>
          <a:lstStyle/>
          <a:p>
            <a:r>
              <a:rPr lang="en-US" dirty="0" smtClean="0"/>
              <a:t>Molina</a:t>
            </a:r>
            <a:r>
              <a:rPr lang="en-US" dirty="0"/>
              <a:t>, A. D., &amp; McKeown, C. L. (2012). The heart of the profession: Understanding public service values. </a:t>
            </a:r>
            <a:r>
              <a:rPr lang="en-US" i="1" dirty="0"/>
              <a:t>Journal of Public Affairs Education</a:t>
            </a:r>
            <a:r>
              <a:rPr lang="en-US" dirty="0"/>
              <a:t>, 375-396. Retrieved from </a:t>
            </a:r>
            <a:r>
              <a:rPr lang="en-US" u="sng" dirty="0">
                <a:hlinkClick r:id="rId2"/>
              </a:rPr>
              <a:t>http://www.naspaa.org/JPAEMessenger/Article/VOL18-2/09_MolinaMcKeown.pdf</a:t>
            </a:r>
            <a:endParaRPr lang="en-US" dirty="0"/>
          </a:p>
          <a:p>
            <a:r>
              <a:rPr lang="en-US" i="1" dirty="0"/>
              <a:t>Strategic Planning for Public and Nonprofit Organizations: A Guide to Strengthening and Sustaining Organizational Achievement</a:t>
            </a:r>
            <a:r>
              <a:rPr lang="en-US" dirty="0"/>
              <a:t>. John M. Bryson. 2018. John Wiley &amp; Sons, Hoboken, NJ.</a:t>
            </a:r>
          </a:p>
          <a:p>
            <a:r>
              <a:rPr lang="en-US" i="1" dirty="0"/>
              <a:t>10 Steps to Successful Strategic Planning</a:t>
            </a:r>
            <a:r>
              <a:rPr lang="en-US" dirty="0"/>
              <a:t>. Susan Barksdale. 2006. ASTD, Danvers, MA.</a:t>
            </a:r>
          </a:p>
          <a:p>
            <a:r>
              <a:rPr lang="en-US" dirty="0"/>
              <a:t>University of Connecticut. (</a:t>
            </a:r>
            <a:r>
              <a:rPr lang="en-US" dirty="0" err="1"/>
              <a:t>n.d.</a:t>
            </a:r>
            <a:r>
              <a:rPr lang="en-US" dirty="0"/>
              <a:t>) </a:t>
            </a:r>
            <a:r>
              <a:rPr lang="en-US" i="1" dirty="0"/>
              <a:t>How To Write a Program Mission Statement</a:t>
            </a:r>
            <a:r>
              <a:rPr lang="en-US" dirty="0"/>
              <a:t>. Retrieved from http://web2.uconn.edu/assessment/docs/HowToWriteMission.pdf </a:t>
            </a:r>
          </a:p>
          <a:p>
            <a:r>
              <a:rPr lang="en-US" dirty="0"/>
              <a:t>University of Massachusetts - Amherst. (2001, Fall) Program-Based Review and Assessment: Tools and Techniques for Program Improvement.   Office of Academic Planning and Assessment. Retrieved from https://naspaaaccreditation.files.wordpress.com/2014/04/program_based-umass.pdf</a:t>
            </a:r>
          </a:p>
          <a:p>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15121551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b="1" dirty="0" smtClean="0">
                <a:solidFill>
                  <a:srgbClr val="840017"/>
                </a:solidFill>
              </a:rPr>
              <a:t>Thank You! </a:t>
            </a:r>
            <a:endParaRPr lang="en-US" b="1" dirty="0">
              <a:solidFill>
                <a:srgbClr val="840017"/>
              </a:solidFill>
            </a:endParaRPr>
          </a:p>
        </p:txBody>
      </p:sp>
      <p:sp>
        <p:nvSpPr>
          <p:cNvPr id="3" name="Content Placeholder 2"/>
          <p:cNvSpPr>
            <a:spLocks noGrp="1"/>
          </p:cNvSpPr>
          <p:nvPr>
            <p:ph idx="1"/>
          </p:nvPr>
        </p:nvSpPr>
        <p:spPr>
          <a:xfrm>
            <a:off x="533400" y="1752600"/>
            <a:ext cx="8077200" cy="2133600"/>
          </a:xfrm>
        </p:spPr>
        <p:txBody>
          <a:bodyPr/>
          <a:lstStyle/>
          <a:p>
            <a:pPr marL="0" indent="0" algn="ctr">
              <a:spcBef>
                <a:spcPts val="0"/>
              </a:spcBef>
              <a:buNone/>
            </a:pPr>
            <a:r>
              <a:rPr lang="en-US" dirty="0" smtClean="0"/>
              <a:t>Charles </a:t>
            </a:r>
          </a:p>
          <a:p>
            <a:pPr marL="0" indent="0" algn="ctr">
              <a:spcBef>
                <a:spcPts val="0"/>
              </a:spcBef>
              <a:buNone/>
            </a:pPr>
            <a:endParaRPr lang="en-US" dirty="0"/>
          </a:p>
          <a:p>
            <a:pPr marL="0" indent="0" algn="ctr">
              <a:spcBef>
                <a:spcPts val="0"/>
              </a:spcBef>
              <a:buNone/>
            </a:pPr>
            <a:r>
              <a:rPr lang="en-US" dirty="0" smtClean="0"/>
              <a:t>Charles.Menifield@Rutgers.edu</a:t>
            </a:r>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21829097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62200"/>
            <a:ext cx="7772400" cy="1470025"/>
          </a:xfrm>
        </p:spPr>
        <p:txBody>
          <a:bodyPr>
            <a:normAutofit fontScale="90000"/>
          </a:bodyPr>
          <a:lstStyle/>
          <a:p>
            <a:r>
              <a:rPr lang="en-US" b="1" dirty="0" smtClean="0">
                <a:solidFill>
                  <a:srgbClr val="840017"/>
                </a:solidFill>
              </a:rPr>
              <a:t>Session 2:</a:t>
            </a:r>
            <a:br>
              <a:rPr lang="en-US" b="1" dirty="0" smtClean="0">
                <a:solidFill>
                  <a:srgbClr val="840017"/>
                </a:solidFill>
              </a:rPr>
            </a:br>
            <a:r>
              <a:rPr lang="en-US" b="1" dirty="0" smtClean="0"/>
              <a:t>9:10am-10:10am</a:t>
            </a:r>
            <a:r>
              <a:rPr lang="en-US" b="1" dirty="0" smtClean="0">
                <a:solidFill>
                  <a:srgbClr val="840017"/>
                </a:solidFill>
              </a:rPr>
              <a:t/>
            </a:r>
            <a:br>
              <a:rPr lang="en-US" b="1" dirty="0" smtClean="0">
                <a:solidFill>
                  <a:srgbClr val="840017"/>
                </a:solidFill>
              </a:rPr>
            </a:br>
            <a:r>
              <a:rPr lang="en-US" b="1" dirty="0" smtClean="0">
                <a:solidFill>
                  <a:srgbClr val="840017"/>
                </a:solidFill>
              </a:rPr>
              <a:t/>
            </a:r>
            <a:br>
              <a:rPr lang="en-US" b="1" dirty="0" smtClean="0">
                <a:solidFill>
                  <a:srgbClr val="840017"/>
                </a:solidFill>
              </a:rPr>
            </a:br>
            <a:r>
              <a:rPr lang="en-US" b="1" dirty="0" smtClean="0">
                <a:solidFill>
                  <a:srgbClr val="840017"/>
                </a:solidFill>
              </a:rPr>
              <a:t>Program Evaluation</a:t>
            </a:r>
            <a:endParaRPr lang="en-US" b="1" dirty="0">
              <a:solidFill>
                <a:srgbClr val="840017"/>
              </a:solidFill>
            </a:endParaRPr>
          </a:p>
        </p:txBody>
      </p:sp>
      <p:sp>
        <p:nvSpPr>
          <p:cNvPr id="3" name="Subtitle 2"/>
          <p:cNvSpPr>
            <a:spLocks noGrp="1"/>
          </p:cNvSpPr>
          <p:nvPr>
            <p:ph type="subTitle" idx="1"/>
          </p:nvPr>
        </p:nvSpPr>
        <p:spPr>
          <a:xfrm>
            <a:off x="1295400" y="4876800"/>
            <a:ext cx="7010400" cy="1752600"/>
          </a:xfrm>
        </p:spPr>
        <p:txBody>
          <a:bodyPr>
            <a:normAutofit/>
          </a:bodyPr>
          <a:lstStyle/>
          <a:p>
            <a:pPr>
              <a:spcBef>
                <a:spcPts val="0"/>
              </a:spcBef>
            </a:pPr>
            <a:r>
              <a:rPr lang="en-US" sz="2000" dirty="0" err="1" smtClean="0">
                <a:solidFill>
                  <a:schemeClr val="tx1"/>
                </a:solidFill>
              </a:rPr>
              <a:t>RaJade</a:t>
            </a:r>
            <a:r>
              <a:rPr lang="en-US" sz="2000" dirty="0" smtClean="0">
                <a:solidFill>
                  <a:schemeClr val="tx1"/>
                </a:solidFill>
              </a:rPr>
              <a:t> M. Berry-James</a:t>
            </a:r>
          </a:p>
          <a:p>
            <a:pPr>
              <a:spcBef>
                <a:spcPts val="0"/>
              </a:spcBef>
            </a:pPr>
            <a:r>
              <a:rPr lang="en-US" sz="2000" dirty="0" smtClean="0">
                <a:solidFill>
                  <a:schemeClr val="tx1"/>
                </a:solidFill>
              </a:rPr>
              <a:t>Associate Professor, School of Public and International Affairs</a:t>
            </a:r>
          </a:p>
          <a:p>
            <a:pPr>
              <a:spcBef>
                <a:spcPts val="0"/>
              </a:spcBef>
            </a:pPr>
            <a:r>
              <a:rPr lang="en-US" sz="2000" dirty="0" smtClean="0">
                <a:solidFill>
                  <a:schemeClr val="tx1"/>
                </a:solidFill>
              </a:rPr>
              <a:t>North Carolina State University</a:t>
            </a:r>
            <a:endParaRPr lang="en-US" sz="2000" dirty="0">
              <a:solidFill>
                <a:schemeClr val="tx1"/>
              </a:solidFill>
            </a:endParaRPr>
          </a:p>
        </p:txBody>
      </p:sp>
    </p:spTree>
    <p:extLst>
      <p:ext uri="{BB962C8B-B14F-4D97-AF65-F5344CB8AC3E}">
        <p14:creationId xmlns:p14="http://schemas.microsoft.com/office/powerpoint/2010/main" val="44666796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840017"/>
                </a:solidFill>
              </a:rPr>
              <a:t>Overview</a:t>
            </a:r>
            <a:endParaRPr lang="en-US" sz="3200" b="1" dirty="0"/>
          </a:p>
        </p:txBody>
      </p:sp>
      <p:sp>
        <p:nvSpPr>
          <p:cNvPr id="3" name="Content Placeholder 2"/>
          <p:cNvSpPr>
            <a:spLocks noGrp="1"/>
          </p:cNvSpPr>
          <p:nvPr>
            <p:ph idx="1"/>
          </p:nvPr>
        </p:nvSpPr>
        <p:spPr>
          <a:xfrm>
            <a:off x="914400" y="1447800"/>
            <a:ext cx="7772400" cy="4678363"/>
          </a:xfrm>
        </p:spPr>
        <p:txBody>
          <a:bodyPr>
            <a:normAutofit/>
          </a:bodyPr>
          <a:lstStyle/>
          <a:p>
            <a:r>
              <a:rPr lang="en-US" dirty="0" smtClean="0"/>
              <a:t>Connect mission statement and performance expectations with program evaluation</a:t>
            </a:r>
          </a:p>
          <a:p>
            <a:r>
              <a:rPr lang="en-US" dirty="0" smtClean="0"/>
              <a:t>Analyze program curriculum and student competency</a:t>
            </a:r>
          </a:p>
          <a:p>
            <a:r>
              <a:rPr lang="en-US" dirty="0" smtClean="0"/>
              <a:t>Discuss strategic choices to promote diversity and inclusion in your curriculum and among your program faculty</a:t>
            </a: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1877997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28600"/>
            <a:ext cx="8153400" cy="914400"/>
          </a:xfrm>
        </p:spPr>
        <p:txBody>
          <a:bodyPr>
            <a:normAutofit fontScale="90000"/>
          </a:bodyPr>
          <a:lstStyle/>
          <a:p>
            <a:r>
              <a:rPr lang="en-US" sz="3600" b="1" dirty="0" smtClean="0">
                <a:solidFill>
                  <a:srgbClr val="840017"/>
                </a:solidFill>
              </a:rPr>
              <a:t>Standard 1 | Manage the Program Strategically</a:t>
            </a:r>
            <a:endParaRPr lang="en-US" dirty="0"/>
          </a:p>
        </p:txBody>
      </p:sp>
      <p:sp>
        <p:nvSpPr>
          <p:cNvPr id="3" name="Content Placeholder 2"/>
          <p:cNvSpPr>
            <a:spLocks noGrp="1"/>
          </p:cNvSpPr>
          <p:nvPr>
            <p:ph idx="1"/>
          </p:nvPr>
        </p:nvSpPr>
        <p:spPr>
          <a:xfrm>
            <a:off x="762000" y="1447800"/>
            <a:ext cx="8077200" cy="4678363"/>
          </a:xfrm>
        </p:spPr>
        <p:txBody>
          <a:bodyPr>
            <a:normAutofit fontScale="85000" lnSpcReduction="20000"/>
          </a:bodyPr>
          <a:lstStyle/>
          <a:p>
            <a:pPr marL="0" indent="0">
              <a:buNone/>
            </a:pPr>
            <a:r>
              <a:rPr lang="en-US" sz="2400" b="1" dirty="0"/>
              <a:t>1.1 Mission Statement</a:t>
            </a:r>
            <a:r>
              <a:rPr lang="en-US" sz="2400" dirty="0"/>
              <a:t>: The program will have a statement of mission that guides performance expectations and their evaluation, including • its purpose and public service values, given the program’s particular emphasis on public affairs, administration, and policy • the population of students, employers, and professionals the program intends to serve, and • the contributions it intends to produce to advance the knowledge, research, and practice of public affairs, administration, and policy</a:t>
            </a:r>
            <a:r>
              <a:rPr lang="en-US" sz="2400" dirty="0" smtClean="0"/>
              <a:t>.</a:t>
            </a:r>
          </a:p>
          <a:p>
            <a:pPr marL="0" indent="0">
              <a:buNone/>
            </a:pPr>
            <a:r>
              <a:rPr lang="en-US" sz="2400" dirty="0" smtClean="0"/>
              <a:t> </a:t>
            </a:r>
          </a:p>
          <a:p>
            <a:pPr marL="0" indent="0">
              <a:buNone/>
            </a:pPr>
            <a:r>
              <a:rPr lang="en-US" sz="2400" dirty="0"/>
              <a:t>1.2 </a:t>
            </a:r>
            <a:r>
              <a:rPr lang="en-US" sz="2400" b="1" dirty="0"/>
              <a:t>Performance Expectations</a:t>
            </a:r>
            <a:r>
              <a:rPr lang="en-US" sz="2400" dirty="0"/>
              <a:t>: The Program will establish observable program goals, objectives and outcomes, including expectations for student learning, consistent with its mission. </a:t>
            </a:r>
            <a:endParaRPr lang="en-US" sz="2400" dirty="0" smtClean="0"/>
          </a:p>
          <a:p>
            <a:pPr marL="0" indent="0">
              <a:buNone/>
            </a:pPr>
            <a:endParaRPr lang="en-US" sz="2400" dirty="0" smtClean="0"/>
          </a:p>
          <a:p>
            <a:pPr marL="0" indent="0">
              <a:buNone/>
            </a:pPr>
            <a:r>
              <a:rPr lang="en-US" sz="2400" dirty="0"/>
              <a:t>1.3 </a:t>
            </a:r>
            <a:r>
              <a:rPr lang="en-US" sz="2400" b="1" dirty="0"/>
              <a:t>Program Evaluation</a:t>
            </a:r>
            <a:r>
              <a:rPr lang="en-US" sz="2400" dirty="0"/>
              <a:t>: The Program will collect, apply and report information about its performance and its operations to guide the evolution of the Program’s mission and the Program’s design and continuous improvement with respect to standards two through seven. </a:t>
            </a:r>
            <a:endParaRPr lang="en-US" sz="2400" dirty="0" smtClean="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2508354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868362"/>
          </a:xfrm>
        </p:spPr>
        <p:txBody>
          <a:bodyPr>
            <a:normAutofit/>
          </a:bodyPr>
          <a:lstStyle/>
          <a:p>
            <a:r>
              <a:rPr lang="en-US" sz="3200" b="1" dirty="0">
                <a:solidFill>
                  <a:srgbClr val="840017"/>
                </a:solidFill>
              </a:rPr>
              <a:t>Standard 1 | </a:t>
            </a:r>
            <a:r>
              <a:rPr lang="en-US" sz="3200" b="1" dirty="0" smtClean="0">
                <a:solidFill>
                  <a:srgbClr val="840017"/>
                </a:solidFill>
              </a:rPr>
              <a:t>Rationale</a:t>
            </a:r>
            <a:endParaRPr lang="en-US" sz="3200" b="1" dirty="0">
              <a:solidFill>
                <a:srgbClr val="840017"/>
              </a:solidFill>
            </a:endParaRPr>
          </a:p>
        </p:txBody>
      </p:sp>
      <p:sp>
        <p:nvSpPr>
          <p:cNvPr id="3" name="Content Placeholder 2"/>
          <p:cNvSpPr>
            <a:spLocks noGrp="1"/>
          </p:cNvSpPr>
          <p:nvPr>
            <p:ph idx="1"/>
          </p:nvPr>
        </p:nvSpPr>
        <p:spPr>
          <a:xfrm>
            <a:off x="685800" y="1371600"/>
            <a:ext cx="8001000" cy="4754563"/>
          </a:xfrm>
        </p:spPr>
        <p:txBody>
          <a:bodyPr>
            <a:normAutofit fontScale="25000" lnSpcReduction="20000"/>
          </a:bodyPr>
          <a:lstStyle/>
          <a:p>
            <a:r>
              <a:rPr lang="en-US" sz="7200" dirty="0" smtClean="0"/>
              <a:t>Accreditation </a:t>
            </a:r>
            <a:r>
              <a:rPr lang="en-US" sz="7200" dirty="0"/>
              <a:t>standards reflect NASPAA’s commitment to support programs for professional education that 1) </a:t>
            </a:r>
            <a:r>
              <a:rPr lang="en-US" sz="7200" u="sng" dirty="0"/>
              <a:t>commit to the public service values</a:t>
            </a:r>
            <a:r>
              <a:rPr lang="en-US" sz="7200" dirty="0"/>
              <a:t> of public affairs, policy and administration and model them in their operations; 2) </a:t>
            </a:r>
            <a:r>
              <a:rPr lang="en-US" sz="7200" u="sng" dirty="0"/>
              <a:t>direct their resources </a:t>
            </a:r>
            <a:r>
              <a:rPr lang="en-US" sz="7200" dirty="0"/>
              <a:t>toward quantitative and qualitative outcomes; and 3) </a:t>
            </a:r>
            <a:r>
              <a:rPr lang="en-US" sz="7200" u="sng" dirty="0"/>
              <a:t>continuously improve</a:t>
            </a:r>
            <a:r>
              <a:rPr lang="en-US" sz="7200" dirty="0"/>
              <a:t>, which includes responding to and impacting their communities through ongoing program evaluation. </a:t>
            </a:r>
            <a:endParaRPr lang="en-US" sz="7200" dirty="0" smtClean="0"/>
          </a:p>
          <a:p>
            <a:endParaRPr lang="en-US" sz="7200" dirty="0"/>
          </a:p>
          <a:p>
            <a:r>
              <a:rPr lang="en-US" sz="7200" dirty="0"/>
              <a:t>The commitment to public service values distinguishes NASPAA-accredited programs from other degree programs. The expectation that the Program will: </a:t>
            </a:r>
          </a:p>
          <a:p>
            <a:pPr lvl="1"/>
            <a:r>
              <a:rPr lang="en-US" sz="6800" dirty="0"/>
              <a:t>Define and pursue a mission that benefits its community through education and disseminating knowledge about public affairs, administration and policy reflects NASPAA’s commitment to public service values for example civic virtue, participatory processes and social equity; </a:t>
            </a:r>
          </a:p>
          <a:p>
            <a:pPr lvl="1"/>
            <a:r>
              <a:rPr lang="en-US" sz="6800" dirty="0"/>
              <a:t>Direct resources toward observable and measurable outcomes reflects NASPAA’s commitment to public values of transparency and accountability; </a:t>
            </a:r>
          </a:p>
          <a:p>
            <a:pPr lvl="1"/>
            <a:r>
              <a:rPr lang="en-US" sz="6800" dirty="0"/>
              <a:t>Evolve and improve reflects NASPAA’s commitment to public values of responsiveness and sustainability; </a:t>
            </a:r>
            <a:endParaRPr lang="en-US" sz="6800" dirty="0" smtClean="0"/>
          </a:p>
          <a:p>
            <a:pPr lvl="1"/>
            <a:endParaRPr lang="en-US" sz="6800" dirty="0"/>
          </a:p>
          <a:p>
            <a:r>
              <a:rPr lang="en-US" sz="7200" dirty="0"/>
              <a:t>In this way, NASPAA’s accreditation process promotes public service values as the heart of the discipline. </a:t>
            </a:r>
          </a:p>
          <a:p>
            <a:pPr marL="0" indent="0">
              <a:buNone/>
            </a:pPr>
            <a:endParaRPr lang="en-US" sz="7200" dirty="0"/>
          </a:p>
          <a:p>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29926262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840017"/>
                </a:solidFill>
              </a:rPr>
              <a:t>Standard 1 | </a:t>
            </a:r>
            <a:r>
              <a:rPr lang="en-US" sz="3200" b="1" dirty="0" smtClean="0">
                <a:solidFill>
                  <a:srgbClr val="840017"/>
                </a:solidFill>
              </a:rPr>
              <a:t>Basis of Judgment</a:t>
            </a:r>
            <a:endParaRPr lang="en-US" sz="3200" b="1" dirty="0">
              <a:solidFill>
                <a:srgbClr val="840017"/>
              </a:solidFill>
            </a:endParaRPr>
          </a:p>
        </p:txBody>
      </p:sp>
      <p:sp>
        <p:nvSpPr>
          <p:cNvPr id="3" name="Content Placeholder 2"/>
          <p:cNvSpPr>
            <a:spLocks noGrp="1"/>
          </p:cNvSpPr>
          <p:nvPr>
            <p:ph idx="1"/>
          </p:nvPr>
        </p:nvSpPr>
        <p:spPr>
          <a:xfrm>
            <a:off x="1066800" y="1600200"/>
            <a:ext cx="7620000" cy="4525963"/>
          </a:xfrm>
        </p:spPr>
        <p:txBody>
          <a:bodyPr>
            <a:normAutofit/>
          </a:bodyPr>
          <a:lstStyle/>
          <a:p>
            <a:pPr algn="just"/>
            <a:r>
              <a:rPr lang="en-US" sz="2000" b="1" dirty="0" smtClean="0"/>
              <a:t>Standard 1.1</a:t>
            </a:r>
          </a:p>
          <a:p>
            <a:pPr lvl="1" algn="just"/>
            <a:r>
              <a:rPr lang="en-US" sz="2000" dirty="0" smtClean="0"/>
              <a:t>The </a:t>
            </a:r>
            <a:r>
              <a:rPr lang="en-US" sz="2000" dirty="0"/>
              <a:t>Program’s mission fits with its degree title (i.e., MPA, MPP, etc.) </a:t>
            </a:r>
            <a:endParaRPr lang="en-US" sz="2000" dirty="0" smtClean="0"/>
          </a:p>
          <a:p>
            <a:pPr lvl="1" algn="just"/>
            <a:r>
              <a:rPr lang="en-US" sz="2000" dirty="0" smtClean="0"/>
              <a:t> The mission statement reflects values of public affairs, administration, and policy. </a:t>
            </a:r>
          </a:p>
          <a:p>
            <a:pPr algn="just"/>
            <a:r>
              <a:rPr lang="en-US" sz="2000" b="1" dirty="0" smtClean="0"/>
              <a:t>Standard 1.2</a:t>
            </a:r>
          </a:p>
          <a:p>
            <a:pPr lvl="1" algn="just"/>
            <a:r>
              <a:rPr lang="en-US" sz="2000" dirty="0" smtClean="0"/>
              <a:t> The </a:t>
            </a:r>
            <a:r>
              <a:rPr lang="en-US" sz="2000" dirty="0"/>
              <a:t>mission statement endorsed by the Program guides its activities. </a:t>
            </a:r>
          </a:p>
          <a:p>
            <a:pPr algn="just"/>
            <a:r>
              <a:rPr lang="en-US" sz="2000" b="1" dirty="0" smtClean="0"/>
              <a:t>Standard 1.3</a:t>
            </a:r>
          </a:p>
          <a:p>
            <a:pPr lvl="1" algn="just"/>
            <a:r>
              <a:rPr lang="en-US" sz="2000" dirty="0" smtClean="0"/>
              <a:t> The </a:t>
            </a:r>
            <a:r>
              <a:rPr lang="en-US" sz="2000" dirty="0"/>
              <a:t>basis of judgment is how well the Program’s mission and activities bear a clear and compelling relationship to a well-defined community of professionals outside of the University</a:t>
            </a:r>
            <a:r>
              <a:rPr lang="en-US" sz="2000" dirty="0" smtClean="0"/>
              <a:t>.</a:t>
            </a:r>
            <a:endParaRPr lang="en-US" sz="2000" dirty="0"/>
          </a:p>
          <a:p>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5489450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40017"/>
                </a:solidFill>
              </a:rPr>
              <a:t>Getting Started</a:t>
            </a:r>
            <a:endParaRPr lang="en-US" sz="3200" b="1" dirty="0">
              <a:solidFill>
                <a:srgbClr val="840017"/>
              </a:solidFill>
            </a:endParaRP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pic>
        <p:nvPicPr>
          <p:cNvPr id="10242" name="Picture 2" descr="C:\Users\rmberryj\AppData\Local\Microsoft\Windows\Temporary Internet Files\Content.IE5\544LEDMO\VisionMissionValue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1" y="1524000"/>
            <a:ext cx="6248400" cy="3863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9423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610600" cy="1143000"/>
          </a:xfrm>
        </p:spPr>
        <p:txBody>
          <a:bodyPr>
            <a:normAutofit/>
          </a:bodyPr>
          <a:lstStyle/>
          <a:p>
            <a:r>
              <a:rPr lang="en-US" sz="3200" dirty="0" smtClean="0">
                <a:solidFill>
                  <a:srgbClr val="840017"/>
                </a:solidFill>
              </a:rPr>
              <a:t>Mission Statement </a:t>
            </a:r>
            <a:r>
              <a:rPr lang="en-US" sz="3200" b="1" dirty="0" smtClean="0">
                <a:solidFill>
                  <a:srgbClr val="840017"/>
                </a:solidFill>
              </a:rPr>
              <a:t>| Realistic</a:t>
            </a:r>
            <a:endParaRPr lang="en-US" sz="3200" b="1" dirty="0">
              <a:solidFill>
                <a:srgbClr val="840017"/>
              </a:solidFill>
            </a:endParaRP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pic>
        <p:nvPicPr>
          <p:cNvPr id="7174" name="Picture 6" descr="C:\Users\rmberryj\AppData\Local\Microsoft\Windows\Temporary Internet Files\Content.IE5\0QQ7ZL16\mission_statement.jp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95400"/>
            <a:ext cx="5944842"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9042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840017"/>
                </a:solidFill>
              </a:rPr>
              <a:t>Mission Statement | </a:t>
            </a:r>
            <a:r>
              <a:rPr lang="en-US" sz="3200" b="1" dirty="0" smtClean="0">
                <a:solidFill>
                  <a:srgbClr val="840017"/>
                </a:solidFill>
              </a:rPr>
              <a:t>Review Process</a:t>
            </a:r>
            <a:br>
              <a:rPr lang="en-US" sz="3200" b="1" dirty="0" smtClean="0">
                <a:solidFill>
                  <a:srgbClr val="840017"/>
                </a:solidFill>
              </a:rPr>
            </a:br>
            <a:r>
              <a:rPr lang="en-US" sz="3200" b="1" dirty="0" smtClean="0">
                <a:solidFill>
                  <a:srgbClr val="840017"/>
                </a:solidFill>
              </a:rPr>
              <a:t>Adoption, Modification and Review</a:t>
            </a:r>
            <a:endParaRPr lang="en-US" sz="3200" b="1" dirty="0">
              <a:solidFill>
                <a:srgbClr val="840017"/>
              </a:solidFill>
            </a:endParaRPr>
          </a:p>
        </p:txBody>
      </p:sp>
      <p:sp>
        <p:nvSpPr>
          <p:cNvPr id="3" name="Content Placeholder 2"/>
          <p:cNvSpPr>
            <a:spLocks noGrp="1"/>
          </p:cNvSpPr>
          <p:nvPr>
            <p:ph idx="1"/>
          </p:nvPr>
        </p:nvSpPr>
        <p:spPr>
          <a:xfrm>
            <a:off x="4495800" y="1600201"/>
            <a:ext cx="4191000" cy="4038600"/>
          </a:xfrm>
        </p:spPr>
        <p:txBody>
          <a:bodyPr>
            <a:normAutofit fontScale="92500"/>
          </a:bodyPr>
          <a:lstStyle/>
          <a:p>
            <a:r>
              <a:rPr lang="en-US" dirty="0" smtClean="0"/>
              <a:t>Faculty</a:t>
            </a:r>
            <a:endParaRPr lang="en-US" dirty="0"/>
          </a:p>
          <a:p>
            <a:r>
              <a:rPr lang="en-US" dirty="0" smtClean="0"/>
              <a:t>Students</a:t>
            </a:r>
          </a:p>
          <a:p>
            <a:r>
              <a:rPr lang="en-US" dirty="0" smtClean="0"/>
              <a:t>Alumni </a:t>
            </a:r>
          </a:p>
          <a:p>
            <a:r>
              <a:rPr lang="en-US" dirty="0" smtClean="0"/>
              <a:t>Employers </a:t>
            </a:r>
          </a:p>
          <a:p>
            <a:r>
              <a:rPr lang="en-US" dirty="0" smtClean="0"/>
              <a:t>Internship Supervisors </a:t>
            </a:r>
          </a:p>
          <a:p>
            <a:r>
              <a:rPr lang="en-US" dirty="0" smtClean="0"/>
              <a:t>Advisory Council</a:t>
            </a:r>
          </a:p>
          <a:p>
            <a:r>
              <a:rPr lang="en-US" dirty="0" smtClean="0"/>
              <a:t>University Stakeholders</a:t>
            </a:r>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
        <p:nvSpPr>
          <p:cNvPr id="5" name="Left Brace 4"/>
          <p:cNvSpPr/>
          <p:nvPr/>
        </p:nvSpPr>
        <p:spPr>
          <a:xfrm>
            <a:off x="3962400" y="1752600"/>
            <a:ext cx="533400" cy="3505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195" name="Picture 3" descr="C:\Users\rmberryj\AppData\Local\Microsoft\Windows\Temporary Internet Files\Content.IE5\544LEDMO\look---[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373" y="2000250"/>
            <a:ext cx="30480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5516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508377" cy="1143000"/>
          </a:xfrm>
        </p:spPr>
        <p:txBody>
          <a:bodyPr/>
          <a:lstStyle/>
          <a:p>
            <a:pPr algn="ctr"/>
            <a:r>
              <a:rPr lang="en-US" sz="4400" b="1" dirty="0">
                <a:solidFill>
                  <a:srgbClr val="840017"/>
                </a:solidFill>
              </a:rPr>
              <a:t>Institute Structure</a:t>
            </a:r>
          </a:p>
        </p:txBody>
      </p:sp>
      <p:sp>
        <p:nvSpPr>
          <p:cNvPr id="3" name="Content Placeholder 2"/>
          <p:cNvSpPr>
            <a:spLocks noGrp="1"/>
          </p:cNvSpPr>
          <p:nvPr>
            <p:ph idx="1"/>
          </p:nvPr>
        </p:nvSpPr>
        <p:spPr>
          <a:xfrm>
            <a:off x="914400" y="1219200"/>
            <a:ext cx="7924800" cy="5162189"/>
          </a:xfrm>
          <a:prstGeom prst="rect">
            <a:avLst/>
          </a:prstGeom>
        </p:spPr>
        <p:txBody>
          <a:bodyPr>
            <a:normAutofit fontScale="85000" lnSpcReduction="20000"/>
          </a:bodyPr>
          <a:lstStyle/>
          <a:p>
            <a:r>
              <a:rPr lang="en-US" sz="4400" dirty="0">
                <a:cs typeface="Arial" panose="020B0604020202020204" pitchFamily="34" charset="0"/>
              </a:rPr>
              <a:t>6 sessions</a:t>
            </a:r>
          </a:p>
          <a:p>
            <a:pPr lvl="1"/>
            <a:r>
              <a:rPr lang="en-US" sz="4400" dirty="0">
                <a:cs typeface="Arial" panose="020B0604020202020204" pitchFamily="34" charset="0"/>
              </a:rPr>
              <a:t>Together for the </a:t>
            </a:r>
            <a:r>
              <a:rPr lang="en-US" sz="4400" dirty="0" smtClean="0">
                <a:cs typeface="Arial" panose="020B0604020202020204" pitchFamily="34" charset="0"/>
              </a:rPr>
              <a:t>morning with targeted sessions in the afternoon, including Site </a:t>
            </a:r>
            <a:r>
              <a:rPr lang="en-US" sz="4400" dirty="0">
                <a:cs typeface="Arial" panose="020B0604020202020204" pitchFamily="34" charset="0"/>
              </a:rPr>
              <a:t>Visitor Training</a:t>
            </a:r>
          </a:p>
          <a:p>
            <a:r>
              <a:rPr lang="en-US" sz="4400" dirty="0" smtClean="0">
                <a:cs typeface="Arial" panose="020B0604020202020204" pitchFamily="34" charset="0"/>
              </a:rPr>
              <a:t>60-90 minutes each</a:t>
            </a:r>
            <a:endParaRPr lang="en-US" sz="4400" dirty="0">
              <a:cs typeface="Arial" panose="020B0604020202020204" pitchFamily="34" charset="0"/>
            </a:endParaRPr>
          </a:p>
          <a:p>
            <a:r>
              <a:rPr lang="en-US" sz="4400" dirty="0">
                <a:cs typeface="Arial" panose="020B0604020202020204" pitchFamily="34" charset="0"/>
              </a:rPr>
              <a:t>Lunch </a:t>
            </a:r>
            <a:r>
              <a:rPr lang="en-US" sz="4400" dirty="0" smtClean="0">
                <a:cs typeface="Arial" panose="020B0604020202020204" pitchFamily="34" charset="0"/>
              </a:rPr>
              <a:t>provided!</a:t>
            </a:r>
            <a:endParaRPr lang="en-US" sz="4400" dirty="0">
              <a:cs typeface="Arial" panose="020B0604020202020204" pitchFamily="34" charset="0"/>
            </a:endParaRPr>
          </a:p>
          <a:p>
            <a:r>
              <a:rPr lang="en-US" sz="4400" dirty="0">
                <a:cs typeface="Arial" panose="020B0604020202020204" pitchFamily="34" charset="0"/>
              </a:rPr>
              <a:t>Interactive and program-focused</a:t>
            </a:r>
          </a:p>
          <a:p>
            <a:r>
              <a:rPr lang="en-US" sz="4400" dirty="0">
                <a:cs typeface="Arial" panose="020B0604020202020204" pitchFamily="34" charset="0"/>
              </a:rPr>
              <a:t>Assumes familiarity with accreditation documents and videos</a:t>
            </a:r>
          </a:p>
          <a:p>
            <a:pPr marL="0" indent="0">
              <a:buNone/>
            </a:pPr>
            <a:endParaRPr lang="en-US" sz="4400" dirty="0"/>
          </a:p>
          <a:p>
            <a:pPr marL="0" indent="0">
              <a:buNone/>
            </a:pPr>
            <a:endParaRPr lang="en-US" dirty="0"/>
          </a:p>
          <a:p>
            <a:endParaRPr lang="en-US" dirty="0"/>
          </a:p>
        </p:txBody>
      </p:sp>
    </p:spTree>
    <p:extLst>
      <p:ext uri="{BB962C8B-B14F-4D97-AF65-F5344CB8AC3E}">
        <p14:creationId xmlns:p14="http://schemas.microsoft.com/office/powerpoint/2010/main" val="37811991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8144"/>
            <a:ext cx="8229600" cy="1143000"/>
          </a:xfrm>
        </p:spPr>
        <p:txBody>
          <a:bodyPr/>
          <a:lstStyle/>
          <a:p>
            <a:r>
              <a:rPr lang="en-US" dirty="0" smtClean="0">
                <a:solidFill>
                  <a:srgbClr val="840017"/>
                </a:solidFill>
              </a:rPr>
              <a:t>Diversity | </a:t>
            </a:r>
            <a:r>
              <a:rPr lang="en-US" b="1" dirty="0" smtClean="0">
                <a:solidFill>
                  <a:srgbClr val="840017"/>
                </a:solidFill>
              </a:rPr>
              <a:t>Planning and Strategies</a:t>
            </a:r>
            <a:endParaRPr lang="en-US" b="1" dirty="0">
              <a:solidFill>
                <a:srgbClr val="840017"/>
              </a:solidFill>
            </a:endParaRPr>
          </a:p>
        </p:txBody>
      </p:sp>
      <p:pic>
        <p:nvPicPr>
          <p:cNvPr id="5" name="Content Placeholder 4"/>
          <p:cNvPicPr>
            <a:picLocks noGrp="1" noChangeAspect="1"/>
          </p:cNvPicPr>
          <p:nvPr>
            <p:ph idx="1"/>
          </p:nvPr>
        </p:nvPicPr>
        <p:blipFill>
          <a:blip r:embed="rId2"/>
          <a:stretch>
            <a:fillRect/>
          </a:stretch>
        </p:blipFill>
        <p:spPr>
          <a:xfrm>
            <a:off x="609600" y="1516300"/>
            <a:ext cx="4114800" cy="4276725"/>
          </a:xfrm>
          <a:prstGeom prst="rect">
            <a:avLst/>
          </a:prstGeom>
        </p:spPr>
      </p:pic>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
        <p:nvSpPr>
          <p:cNvPr id="6" name="Line Callout 1 5"/>
          <p:cNvSpPr/>
          <p:nvPr/>
        </p:nvSpPr>
        <p:spPr>
          <a:xfrm>
            <a:off x="5389651" y="1828800"/>
            <a:ext cx="3442699" cy="3733800"/>
          </a:xfrm>
          <a:prstGeom prst="borderCallout1">
            <a:avLst>
              <a:gd name="adj1" fmla="val 18750"/>
              <a:gd name="adj2" fmla="val -8333"/>
              <a:gd name="adj3" fmla="val 69050"/>
              <a:gd name="adj4" fmla="val -353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1905000"/>
            <a:ext cx="3276600" cy="3693319"/>
          </a:xfrm>
          <a:prstGeom prst="rect">
            <a:avLst/>
          </a:prstGeom>
          <a:noFill/>
        </p:spPr>
        <p:txBody>
          <a:bodyPr wrap="square" rtlCol="0">
            <a:spAutoFit/>
          </a:bodyPr>
          <a:lstStyle/>
          <a:p>
            <a:pPr algn="ctr"/>
            <a:r>
              <a:rPr lang="en-US" sz="2400" dirty="0" smtClean="0"/>
              <a:t>Mission of the Institution</a:t>
            </a:r>
          </a:p>
          <a:p>
            <a:pPr algn="ctr"/>
            <a:endParaRPr lang="en-US" sz="2400" dirty="0" smtClean="0"/>
          </a:p>
          <a:p>
            <a:pPr algn="ctr"/>
            <a:r>
              <a:rPr lang="en-US" sz="2400" dirty="0" smtClean="0"/>
              <a:t>Vision of Institution</a:t>
            </a:r>
          </a:p>
          <a:p>
            <a:pPr algn="ctr"/>
            <a:endParaRPr lang="en-US" sz="2400" dirty="0" smtClean="0"/>
          </a:p>
          <a:p>
            <a:pPr algn="ctr"/>
            <a:r>
              <a:rPr lang="en-US" sz="2400" dirty="0" smtClean="0"/>
              <a:t>Values of Institution</a:t>
            </a:r>
          </a:p>
          <a:p>
            <a:pPr algn="ctr"/>
            <a:endParaRPr lang="en-US" sz="2400" dirty="0" smtClean="0"/>
          </a:p>
          <a:p>
            <a:pPr algn="ctr"/>
            <a:r>
              <a:rPr lang="en-US" sz="2400" dirty="0" smtClean="0"/>
              <a:t>Strategic Planning &amp; Diversity Initiatives</a:t>
            </a:r>
          </a:p>
          <a:p>
            <a:pPr algn="ctr"/>
            <a:endParaRPr lang="en-US" dirty="0"/>
          </a:p>
        </p:txBody>
      </p:sp>
    </p:spTree>
    <p:extLst>
      <p:ext uri="{BB962C8B-B14F-4D97-AF65-F5344CB8AC3E}">
        <p14:creationId xmlns:p14="http://schemas.microsoft.com/office/powerpoint/2010/main" val="22931440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40017"/>
                </a:solidFill>
              </a:rPr>
              <a:t>School/Department/Program</a:t>
            </a:r>
            <a:br>
              <a:rPr lang="en-US" dirty="0" smtClean="0">
                <a:solidFill>
                  <a:srgbClr val="840017"/>
                </a:solidFill>
              </a:rPr>
            </a:br>
            <a:r>
              <a:rPr lang="en-US" b="1" dirty="0" smtClean="0">
                <a:solidFill>
                  <a:srgbClr val="840017"/>
                </a:solidFill>
              </a:rPr>
              <a:t>Diversity Plan</a:t>
            </a:r>
            <a:endParaRPr lang="en-US" b="1" dirty="0">
              <a:solidFill>
                <a:srgbClr val="840017"/>
              </a:solidFill>
            </a:endParaRPr>
          </a:p>
        </p:txBody>
      </p:sp>
      <p:sp>
        <p:nvSpPr>
          <p:cNvPr id="3" name="Content Placeholder 2"/>
          <p:cNvSpPr>
            <a:spLocks noGrp="1"/>
          </p:cNvSpPr>
          <p:nvPr>
            <p:ph idx="1"/>
          </p:nvPr>
        </p:nvSpPr>
        <p:spPr>
          <a:xfrm>
            <a:off x="685800" y="1600200"/>
            <a:ext cx="8001000" cy="4525963"/>
          </a:xfrm>
        </p:spPr>
        <p:txBody>
          <a:bodyPr>
            <a:normAutofit fontScale="92500" lnSpcReduction="20000"/>
          </a:bodyPr>
          <a:lstStyle/>
          <a:p>
            <a:pPr marL="0" lvl="0" indent="0">
              <a:buNone/>
            </a:pPr>
            <a:r>
              <a:rPr lang="en-US" b="1" dirty="0"/>
              <a:t>Accreditation Standards</a:t>
            </a:r>
            <a:endParaRPr lang="en-US" dirty="0"/>
          </a:p>
          <a:p>
            <a:pPr lvl="1"/>
            <a:r>
              <a:rPr lang="en-US" b="1" dirty="0" smtClean="0"/>
              <a:t>Standard </a:t>
            </a:r>
            <a:r>
              <a:rPr lang="en-US" b="1" dirty="0"/>
              <a:t>3.2 Faculty Diversity: </a:t>
            </a:r>
            <a:r>
              <a:rPr lang="en-US" dirty="0"/>
              <a:t>The program will promote diversity and a climate of inclusiveness through its recruitment and retention of faculty members;</a:t>
            </a:r>
          </a:p>
          <a:p>
            <a:pPr lvl="1"/>
            <a:r>
              <a:rPr lang="en-US" b="1" dirty="0"/>
              <a:t>Standard 4.4 Student Diversity: </a:t>
            </a:r>
            <a:r>
              <a:rPr lang="en-US" dirty="0"/>
              <a:t>The program will promote diversity and a climate of inclusiveness through its recruitment, admissions practices, and student support services; and </a:t>
            </a:r>
          </a:p>
          <a:p>
            <a:pPr lvl="1"/>
            <a:r>
              <a:rPr lang="en-US" b="1" dirty="0"/>
              <a:t>Standard 5.1 Universal Required Competencies: </a:t>
            </a:r>
            <a:r>
              <a:rPr lang="en-US" dirty="0"/>
              <a:t>To communicate and interact productively with a diverse and changing workforce and citizenry. </a:t>
            </a:r>
          </a:p>
          <a:p>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16758806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fontScale="90000"/>
          </a:bodyPr>
          <a:lstStyle/>
          <a:p>
            <a:r>
              <a:rPr lang="en-US" dirty="0" smtClean="0">
                <a:solidFill>
                  <a:srgbClr val="840017"/>
                </a:solidFill>
              </a:rPr>
              <a:t>Diversity |</a:t>
            </a:r>
            <a:r>
              <a:rPr lang="en-US" sz="4000" b="1" dirty="0" smtClean="0">
                <a:solidFill>
                  <a:srgbClr val="840017"/>
                </a:solidFill>
              </a:rPr>
              <a:t>Description of Department &amp; Curricular and Co-curricular Commitments</a:t>
            </a:r>
            <a:endParaRPr lang="en-US" sz="4000" b="1" dirty="0">
              <a:solidFill>
                <a:srgbClr val="840017"/>
              </a:solidFill>
            </a:endParaRPr>
          </a:p>
        </p:txBody>
      </p:sp>
      <p:sp>
        <p:nvSpPr>
          <p:cNvPr id="3" name="Content Placeholder 2"/>
          <p:cNvSpPr>
            <a:spLocks noGrp="1"/>
          </p:cNvSpPr>
          <p:nvPr>
            <p:ph idx="1"/>
          </p:nvPr>
        </p:nvSpPr>
        <p:spPr>
          <a:xfrm>
            <a:off x="914400" y="1577975"/>
            <a:ext cx="8001000" cy="4525963"/>
          </a:xfrm>
        </p:spPr>
        <p:txBody>
          <a:bodyPr>
            <a:normAutofit/>
          </a:bodyPr>
          <a:lstStyle/>
          <a:p>
            <a:pPr lvl="0"/>
            <a:r>
              <a:rPr lang="en-US" b="1" dirty="0"/>
              <a:t>Description of Department</a:t>
            </a:r>
            <a:endParaRPr lang="en-US" dirty="0"/>
          </a:p>
          <a:p>
            <a:pPr lvl="1"/>
            <a:r>
              <a:rPr lang="en-US" dirty="0" smtClean="0"/>
              <a:t>Describe </a:t>
            </a:r>
            <a:r>
              <a:rPr lang="en-US" dirty="0"/>
              <a:t>academic degree programs in the department as well as the mission of the program</a:t>
            </a:r>
          </a:p>
          <a:p>
            <a:pPr lvl="1"/>
            <a:r>
              <a:rPr lang="en-US" dirty="0"/>
              <a:t>Identify academically and professionally qualified program faculty as well as resources to support diversity</a:t>
            </a:r>
          </a:p>
          <a:p>
            <a:r>
              <a:rPr lang="en-US" b="1" dirty="0" smtClean="0"/>
              <a:t>Diversity </a:t>
            </a:r>
            <a:r>
              <a:rPr lang="en-US" b="1" dirty="0"/>
              <a:t>Curricular and Co-curricular Commitments</a:t>
            </a:r>
            <a:endParaRPr lang="en-US" dirty="0"/>
          </a:p>
          <a:p>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35299232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05800" cy="1143000"/>
          </a:xfrm>
        </p:spPr>
        <p:txBody>
          <a:bodyPr>
            <a:normAutofit/>
          </a:bodyPr>
          <a:lstStyle/>
          <a:p>
            <a:r>
              <a:rPr lang="en-US" dirty="0" smtClean="0">
                <a:solidFill>
                  <a:srgbClr val="840017"/>
                </a:solidFill>
              </a:rPr>
              <a:t>Standard 3 |</a:t>
            </a:r>
            <a:r>
              <a:rPr lang="en-US" b="1" dirty="0" smtClean="0">
                <a:solidFill>
                  <a:srgbClr val="840017"/>
                </a:solidFill>
              </a:rPr>
              <a:t>Faculty Diversity</a:t>
            </a:r>
            <a:endParaRPr lang="en-US" b="1" dirty="0">
              <a:solidFill>
                <a:srgbClr val="840017"/>
              </a:solidFill>
            </a:endParaRP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pic>
        <p:nvPicPr>
          <p:cNvPr id="5" name="Content Placeholder 4"/>
          <p:cNvPicPr>
            <a:picLocks noGrp="1" noChangeAspect="1"/>
          </p:cNvPicPr>
          <p:nvPr>
            <p:ph idx="1"/>
          </p:nvPr>
        </p:nvPicPr>
        <p:blipFill>
          <a:blip r:embed="rId3"/>
          <a:stretch>
            <a:fillRect/>
          </a:stretch>
        </p:blipFill>
        <p:spPr>
          <a:xfrm>
            <a:off x="685800" y="1524000"/>
            <a:ext cx="7791814" cy="4525963"/>
          </a:xfrm>
          <a:prstGeom prst="rect">
            <a:avLst/>
          </a:prstGeom>
        </p:spPr>
      </p:pic>
      <p:sp>
        <p:nvSpPr>
          <p:cNvPr id="6" name="TextBox 5"/>
          <p:cNvSpPr txBox="1"/>
          <p:nvPr/>
        </p:nvSpPr>
        <p:spPr>
          <a:xfrm>
            <a:off x="2895600" y="2255907"/>
            <a:ext cx="5181600" cy="3170099"/>
          </a:xfrm>
          <a:prstGeom prst="rect">
            <a:avLst/>
          </a:prstGeom>
          <a:solidFill>
            <a:srgbClr val="840017"/>
          </a:solidFill>
        </p:spPr>
        <p:txBody>
          <a:bodyPr wrap="square" rtlCol="0">
            <a:spAutoFit/>
          </a:bodyPr>
          <a:lstStyle/>
          <a:p>
            <a:pPr algn="ctr"/>
            <a:r>
              <a:rPr lang="en-US" sz="2000" b="1" dirty="0" smtClean="0">
                <a:solidFill>
                  <a:schemeClr val="bg1"/>
                </a:solidFill>
              </a:rPr>
              <a:t>Standard 3.2 Faculty Diversity</a:t>
            </a:r>
          </a:p>
          <a:p>
            <a:endParaRPr lang="en-US" sz="2000" dirty="0" smtClean="0">
              <a:solidFill>
                <a:schemeClr val="bg1"/>
              </a:solidFill>
            </a:endParaRPr>
          </a:p>
          <a:p>
            <a:pPr algn="just"/>
            <a:r>
              <a:rPr lang="en-US" sz="2000" dirty="0" smtClean="0">
                <a:solidFill>
                  <a:schemeClr val="bg1"/>
                </a:solidFill>
              </a:rPr>
              <a:t>The Program will promote diversity and a climate of inclusion through its recruitment and retention of faculty members.  </a:t>
            </a:r>
          </a:p>
          <a:p>
            <a:pPr algn="just"/>
            <a:endParaRPr lang="en-US" sz="2000" dirty="0">
              <a:solidFill>
                <a:schemeClr val="bg1"/>
              </a:solidFill>
            </a:endParaRPr>
          </a:p>
          <a:p>
            <a:pPr marL="342900" indent="-342900" algn="just">
              <a:buFont typeface="Arial" panose="020B0604020202020204" pitchFamily="34" charset="0"/>
              <a:buChar char="•"/>
            </a:pPr>
            <a:r>
              <a:rPr lang="en-US" sz="2000" dirty="0" smtClean="0">
                <a:solidFill>
                  <a:schemeClr val="bg1"/>
                </a:solidFill>
              </a:rPr>
              <a:t>What is your faculty diversity goal? </a:t>
            </a:r>
            <a:endParaRPr lang="en-US" sz="2000" dirty="0">
              <a:solidFill>
                <a:schemeClr val="bg1"/>
              </a:solidFill>
            </a:endParaRPr>
          </a:p>
          <a:p>
            <a:pPr marL="342900" indent="-342900" algn="just">
              <a:buFont typeface="Arial" panose="020B0604020202020204" pitchFamily="34" charset="0"/>
              <a:buChar char="•"/>
            </a:pPr>
            <a:r>
              <a:rPr lang="en-US" sz="2000" dirty="0" smtClean="0">
                <a:solidFill>
                  <a:schemeClr val="bg1"/>
                </a:solidFill>
              </a:rPr>
              <a:t>What strategy do you employ? </a:t>
            </a:r>
            <a:endParaRPr lang="en-US" sz="2000" dirty="0">
              <a:solidFill>
                <a:schemeClr val="bg1"/>
              </a:solidFill>
            </a:endParaRPr>
          </a:p>
          <a:p>
            <a:pPr marL="342900" indent="-342900" algn="just">
              <a:buFont typeface="Arial" panose="020B0604020202020204" pitchFamily="34" charset="0"/>
              <a:buChar char="•"/>
            </a:pPr>
            <a:r>
              <a:rPr lang="en-US" sz="2000" dirty="0" smtClean="0">
                <a:solidFill>
                  <a:schemeClr val="bg1"/>
                </a:solidFill>
              </a:rPr>
              <a:t>How do you evaluate your initiatives with documentation and evidence?</a:t>
            </a:r>
            <a:endParaRPr lang="en-US" sz="2000" dirty="0"/>
          </a:p>
        </p:txBody>
      </p:sp>
    </p:spTree>
    <p:extLst>
      <p:ext uri="{BB962C8B-B14F-4D97-AF65-F5344CB8AC3E}">
        <p14:creationId xmlns:p14="http://schemas.microsoft.com/office/powerpoint/2010/main" val="185339177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0017"/>
                </a:solidFill>
              </a:rPr>
              <a:t>Standard 4 | </a:t>
            </a:r>
            <a:r>
              <a:rPr lang="en-US" b="1" dirty="0" smtClean="0">
                <a:solidFill>
                  <a:srgbClr val="840017"/>
                </a:solidFill>
              </a:rPr>
              <a:t>Student Diversity</a:t>
            </a:r>
            <a:endParaRPr lang="en-US" b="1" dirty="0">
              <a:solidFill>
                <a:srgbClr val="840017"/>
              </a:solidFill>
            </a:endParaRPr>
          </a:p>
        </p:txBody>
      </p:sp>
      <p:sp>
        <p:nvSpPr>
          <p:cNvPr id="3" name="Slide Number Placeholder 2"/>
          <p:cNvSpPr>
            <a:spLocks noGrp="1"/>
          </p:cNvSpPr>
          <p:nvPr>
            <p:ph type="sldNum" sz="quarter" idx="12"/>
          </p:nvPr>
        </p:nvSpPr>
        <p:spPr/>
        <p:txBody>
          <a:bodyPr/>
          <a:lstStyle/>
          <a:p>
            <a:fld id="{A9B4D8B1-EBEB-40A3-B6F1-B05F8ED17FEF}" type="slidenum">
              <a:rPr lang="en-US" smtClean="0"/>
              <a:t>34</a:t>
            </a:fld>
            <a:endParaRPr lang="en-US"/>
          </a:p>
        </p:txBody>
      </p:sp>
      <p:pic>
        <p:nvPicPr>
          <p:cNvPr id="4" name="Picture 3"/>
          <p:cNvPicPr>
            <a:picLocks noChangeAspect="1"/>
          </p:cNvPicPr>
          <p:nvPr/>
        </p:nvPicPr>
        <p:blipFill>
          <a:blip r:embed="rId3"/>
          <a:stretch>
            <a:fillRect/>
          </a:stretch>
        </p:blipFill>
        <p:spPr>
          <a:xfrm>
            <a:off x="419100" y="1525230"/>
            <a:ext cx="8305800" cy="4723527"/>
          </a:xfrm>
          <a:prstGeom prst="rect">
            <a:avLst/>
          </a:prstGeom>
        </p:spPr>
      </p:pic>
      <p:sp>
        <p:nvSpPr>
          <p:cNvPr id="6" name="TextBox 5"/>
          <p:cNvSpPr txBox="1"/>
          <p:nvPr/>
        </p:nvSpPr>
        <p:spPr>
          <a:xfrm>
            <a:off x="3048000" y="1977858"/>
            <a:ext cx="4800600" cy="3785652"/>
          </a:xfrm>
          <a:prstGeom prst="rect">
            <a:avLst/>
          </a:prstGeom>
          <a:solidFill>
            <a:srgbClr val="840017"/>
          </a:solidFill>
        </p:spPr>
        <p:txBody>
          <a:bodyPr wrap="square" rtlCol="0">
            <a:spAutoFit/>
          </a:bodyPr>
          <a:lstStyle/>
          <a:p>
            <a:pPr algn="ctr"/>
            <a:r>
              <a:rPr lang="en-US" sz="2000" b="1" dirty="0" smtClean="0">
                <a:solidFill>
                  <a:schemeClr val="bg1"/>
                </a:solidFill>
              </a:rPr>
              <a:t>Standard 4.4 Student Diversity</a:t>
            </a:r>
          </a:p>
          <a:p>
            <a:endParaRPr lang="en-US" sz="2000" dirty="0">
              <a:solidFill>
                <a:schemeClr val="bg1"/>
              </a:solidFill>
            </a:endParaRPr>
          </a:p>
          <a:p>
            <a:r>
              <a:rPr lang="en-US" sz="2000" dirty="0" smtClean="0">
                <a:solidFill>
                  <a:schemeClr val="bg1"/>
                </a:solidFill>
              </a:rPr>
              <a:t>The program will promote diversity and a climate of inclusiveness through its recruitment, admissions practices and student support services.</a:t>
            </a:r>
          </a:p>
          <a:p>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What is your student diversity goal?</a:t>
            </a:r>
          </a:p>
          <a:p>
            <a:pPr marL="342900" indent="-342900">
              <a:buFont typeface="Arial" panose="020B0604020202020204" pitchFamily="34" charset="0"/>
              <a:buChar char="•"/>
            </a:pPr>
            <a:r>
              <a:rPr lang="en-US" sz="2000" dirty="0" smtClean="0">
                <a:solidFill>
                  <a:schemeClr val="bg1"/>
                </a:solidFill>
              </a:rPr>
              <a:t>What strategies do you employ?</a:t>
            </a:r>
          </a:p>
          <a:p>
            <a:pPr marL="342900" indent="-342900">
              <a:buFont typeface="Arial" panose="020B0604020202020204" pitchFamily="34" charset="0"/>
              <a:buChar char="•"/>
            </a:pPr>
            <a:r>
              <a:rPr lang="en-US" sz="2000" dirty="0" smtClean="0">
                <a:solidFill>
                  <a:schemeClr val="bg1"/>
                </a:solidFill>
              </a:rPr>
              <a:t>How do you evaluate your initiatives with documentation and evidence?</a:t>
            </a:r>
          </a:p>
          <a:p>
            <a:endParaRPr lang="en-US" sz="2000" dirty="0">
              <a:solidFill>
                <a:schemeClr val="bg1"/>
              </a:solidFill>
            </a:endParaRPr>
          </a:p>
        </p:txBody>
      </p:sp>
    </p:spTree>
    <p:extLst>
      <p:ext uri="{BB962C8B-B14F-4D97-AF65-F5344CB8AC3E}">
        <p14:creationId xmlns:p14="http://schemas.microsoft.com/office/powerpoint/2010/main" val="195876534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0017"/>
                </a:solidFill>
              </a:rPr>
              <a:t>Standard 5 | </a:t>
            </a:r>
            <a:r>
              <a:rPr lang="en-US" b="1" dirty="0" smtClean="0">
                <a:solidFill>
                  <a:srgbClr val="840017"/>
                </a:solidFill>
              </a:rPr>
              <a:t>Student Learning</a:t>
            </a:r>
            <a:endParaRPr lang="en-US" b="1" dirty="0">
              <a:solidFill>
                <a:srgbClr val="840017"/>
              </a:solidFill>
            </a:endParaRPr>
          </a:p>
        </p:txBody>
      </p:sp>
      <p:sp>
        <p:nvSpPr>
          <p:cNvPr id="3" name="Slide Number Placeholder 2"/>
          <p:cNvSpPr>
            <a:spLocks noGrp="1"/>
          </p:cNvSpPr>
          <p:nvPr>
            <p:ph type="sldNum" sz="quarter" idx="12"/>
          </p:nvPr>
        </p:nvSpPr>
        <p:spPr>
          <a:xfrm>
            <a:off x="6553200" y="6319022"/>
            <a:ext cx="2133600" cy="365125"/>
          </a:xfrm>
        </p:spPr>
        <p:txBody>
          <a:bodyPr/>
          <a:lstStyle/>
          <a:p>
            <a:fld id="{A9B4D8B1-EBEB-40A3-B6F1-B05F8ED17FEF}" type="slidenum">
              <a:rPr lang="en-US" smtClean="0"/>
              <a:t>35</a:t>
            </a:fld>
            <a:endParaRPr lang="en-US"/>
          </a:p>
        </p:txBody>
      </p:sp>
      <p:pic>
        <p:nvPicPr>
          <p:cNvPr id="4" name="Picture 3"/>
          <p:cNvPicPr>
            <a:picLocks noChangeAspect="1"/>
          </p:cNvPicPr>
          <p:nvPr/>
        </p:nvPicPr>
        <p:blipFill>
          <a:blip r:embed="rId3"/>
          <a:stretch>
            <a:fillRect/>
          </a:stretch>
        </p:blipFill>
        <p:spPr>
          <a:xfrm>
            <a:off x="609600" y="1425554"/>
            <a:ext cx="7699501" cy="4746645"/>
          </a:xfrm>
          <a:prstGeom prst="rect">
            <a:avLst/>
          </a:prstGeom>
        </p:spPr>
      </p:pic>
      <p:sp>
        <p:nvSpPr>
          <p:cNvPr id="5" name="TextBox 4"/>
          <p:cNvSpPr txBox="1"/>
          <p:nvPr/>
        </p:nvSpPr>
        <p:spPr>
          <a:xfrm>
            <a:off x="2743200" y="1901835"/>
            <a:ext cx="5181600" cy="3970318"/>
          </a:xfrm>
          <a:prstGeom prst="rect">
            <a:avLst/>
          </a:prstGeom>
          <a:solidFill>
            <a:srgbClr val="840017"/>
          </a:solidFill>
        </p:spPr>
        <p:txBody>
          <a:bodyPr wrap="square" rtlCol="0">
            <a:spAutoFit/>
          </a:bodyPr>
          <a:lstStyle/>
          <a:p>
            <a:pPr algn="ctr"/>
            <a:r>
              <a:rPr lang="en-US" b="1" dirty="0" smtClean="0">
                <a:solidFill>
                  <a:schemeClr val="bg1"/>
                </a:solidFill>
              </a:rPr>
              <a:t>Matching Operations with the Mission: </a:t>
            </a:r>
          </a:p>
          <a:p>
            <a:pPr algn="ctr"/>
            <a:r>
              <a:rPr lang="en-US" b="1" dirty="0" smtClean="0">
                <a:solidFill>
                  <a:schemeClr val="bg1"/>
                </a:solidFill>
              </a:rPr>
              <a:t>Student Learning Goal</a:t>
            </a:r>
          </a:p>
          <a:p>
            <a:endParaRPr lang="en-US" dirty="0">
              <a:solidFill>
                <a:schemeClr val="bg1"/>
              </a:solidFill>
            </a:endParaRPr>
          </a:p>
          <a:p>
            <a:r>
              <a:rPr lang="en-US" dirty="0" smtClean="0">
                <a:solidFill>
                  <a:schemeClr val="bg1"/>
                </a:solidFill>
              </a:rPr>
              <a:t>The graduate program will prepare students to interact productively with a diverse and changing workforce and citizenry.</a:t>
            </a:r>
          </a:p>
          <a:p>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What strategy (approach) do you use to prepare students for a diverse and changing workforce?</a:t>
            </a:r>
          </a:p>
          <a:p>
            <a:pPr marL="285750" indent="-285750">
              <a:buFont typeface="Arial" panose="020B0604020202020204" pitchFamily="34" charset="0"/>
              <a:buChar char="•"/>
            </a:pPr>
            <a:r>
              <a:rPr lang="en-US" dirty="0" smtClean="0">
                <a:solidFill>
                  <a:schemeClr val="bg1"/>
                </a:solidFill>
              </a:rPr>
              <a:t>What initiatives (specific changes) do you employ to reach your student learning goal for diversity?</a:t>
            </a:r>
          </a:p>
          <a:p>
            <a:pPr marL="285750" indent="-285750">
              <a:buFont typeface="Arial" panose="020B0604020202020204" pitchFamily="34" charset="0"/>
              <a:buChar char="•"/>
            </a:pPr>
            <a:r>
              <a:rPr lang="en-US" dirty="0" smtClean="0">
                <a:solidFill>
                  <a:schemeClr val="bg1"/>
                </a:solidFill>
              </a:rPr>
              <a:t>How do you evaluate your strategic approach and specific changes with documentation and evidence?</a:t>
            </a:r>
          </a:p>
        </p:txBody>
      </p:sp>
    </p:spTree>
    <p:extLst>
      <p:ext uri="{BB962C8B-B14F-4D97-AF65-F5344CB8AC3E}">
        <p14:creationId xmlns:p14="http://schemas.microsoft.com/office/powerpoint/2010/main" val="375088250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40017"/>
                </a:solidFill>
              </a:rPr>
              <a:t>Before you leave …</a:t>
            </a:r>
            <a:endParaRPr lang="en-US" b="1" dirty="0">
              <a:solidFill>
                <a:srgbClr val="840017"/>
              </a:solidFill>
            </a:endParaRPr>
          </a:p>
        </p:txBody>
      </p:sp>
      <p:sp>
        <p:nvSpPr>
          <p:cNvPr id="3" name="Content Placeholder 2"/>
          <p:cNvSpPr>
            <a:spLocks noGrp="1"/>
          </p:cNvSpPr>
          <p:nvPr>
            <p:ph idx="1"/>
          </p:nvPr>
        </p:nvSpPr>
        <p:spPr>
          <a:xfrm>
            <a:off x="914400" y="1600200"/>
            <a:ext cx="7772400" cy="4525963"/>
          </a:xfrm>
        </p:spPr>
        <p:txBody>
          <a:bodyPr>
            <a:normAutofit fontScale="85000" lnSpcReduction="10000"/>
          </a:bodyPr>
          <a:lstStyle/>
          <a:p>
            <a:pPr lvl="0"/>
            <a:r>
              <a:rPr lang="en-US" dirty="0"/>
              <a:t>Are your program goals consistent with the mission of your program?</a:t>
            </a:r>
          </a:p>
          <a:p>
            <a:pPr lvl="0"/>
            <a:r>
              <a:rPr lang="en-US" dirty="0"/>
              <a:t>Do your goals align with public sector values and the vision for your program?</a:t>
            </a:r>
          </a:p>
          <a:p>
            <a:pPr lvl="0"/>
            <a:r>
              <a:rPr lang="en-US" dirty="0"/>
              <a:t>In order to reach your goals and objectives, have you thought about how long it would take and what resources your program needs?</a:t>
            </a:r>
          </a:p>
          <a:p>
            <a:pPr lvl="0"/>
            <a:r>
              <a:rPr lang="en-US" dirty="0"/>
              <a:t>Do your goals describe desired performance? In other words, are they SMART goals (Specific, Measurable, Attainable, Realistic and Timely)?</a:t>
            </a:r>
          </a:p>
          <a:p>
            <a:pPr marL="0" lvl="0" indent="0">
              <a:buNone/>
            </a:pPr>
            <a:r>
              <a:rPr lang="en-US" dirty="0" smtClean="0"/>
              <a:t>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94655815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40017"/>
                </a:solidFill>
              </a:rPr>
              <a:t>Peer Examples!</a:t>
            </a:r>
            <a:endParaRPr lang="en-US" b="1" dirty="0">
              <a:solidFill>
                <a:srgbClr val="840017"/>
              </a:solidFill>
            </a:endParaRPr>
          </a:p>
        </p:txBody>
      </p:sp>
      <p:sp>
        <p:nvSpPr>
          <p:cNvPr id="3" name="Content Placeholder 2"/>
          <p:cNvSpPr>
            <a:spLocks noGrp="1"/>
          </p:cNvSpPr>
          <p:nvPr>
            <p:ph idx="1"/>
          </p:nvPr>
        </p:nvSpPr>
        <p:spPr>
          <a:xfrm>
            <a:off x="609600" y="1447800"/>
            <a:ext cx="8001000" cy="4525963"/>
          </a:xfrm>
        </p:spPr>
        <p:txBody>
          <a:bodyPr>
            <a:normAutofit fontScale="77500" lnSpcReduction="20000"/>
          </a:bodyPr>
          <a:lstStyle/>
          <a:p>
            <a:r>
              <a:rPr lang="en-US" dirty="0"/>
              <a:t>Georgia Southern University, MPA (</a:t>
            </a:r>
            <a:r>
              <a:rPr lang="en-US" dirty="0">
                <a:hlinkClick r:id="rId2"/>
              </a:rPr>
              <a:t>Assessment Plan</a:t>
            </a:r>
            <a:r>
              <a:rPr lang="en-US" dirty="0"/>
              <a:t>)</a:t>
            </a:r>
          </a:p>
          <a:p>
            <a:r>
              <a:rPr lang="en-US" dirty="0"/>
              <a:t>Northeastern University MPA (</a:t>
            </a:r>
            <a:r>
              <a:rPr lang="en-US" dirty="0">
                <a:hlinkClick r:id="rId3"/>
              </a:rPr>
              <a:t>Assessment Plan</a:t>
            </a:r>
            <a:r>
              <a:rPr lang="en-US" dirty="0"/>
              <a:t> and </a:t>
            </a:r>
            <a:r>
              <a:rPr lang="en-US" dirty="0">
                <a:hlinkClick r:id="rId4"/>
              </a:rPr>
              <a:t>Faculty Qualification Policies</a:t>
            </a:r>
            <a:r>
              <a:rPr lang="en-US" dirty="0"/>
              <a:t>)</a:t>
            </a:r>
          </a:p>
          <a:p>
            <a:r>
              <a:rPr lang="en-US" dirty="0"/>
              <a:t>University at Albany, SUNY, MPA (</a:t>
            </a:r>
            <a:r>
              <a:rPr lang="en-US" dirty="0">
                <a:hlinkClick r:id="rId5"/>
              </a:rPr>
              <a:t>Self-Study Report</a:t>
            </a:r>
            <a:r>
              <a:rPr lang="en-US" dirty="0"/>
              <a:t> and </a:t>
            </a:r>
            <a:r>
              <a:rPr lang="en-US" dirty="0">
                <a:hlinkClick r:id="rId6"/>
              </a:rPr>
              <a:t>Appendices</a:t>
            </a:r>
            <a:r>
              <a:rPr lang="en-US" dirty="0"/>
              <a:t>)</a:t>
            </a:r>
          </a:p>
          <a:p>
            <a:r>
              <a:rPr lang="en-US" dirty="0"/>
              <a:t>The University of North Carolina at Chapel Hill, MPA (</a:t>
            </a:r>
            <a:r>
              <a:rPr lang="en-US" dirty="0">
                <a:hlinkClick r:id="rId7"/>
              </a:rPr>
              <a:t>Assessment Plan</a:t>
            </a:r>
            <a:r>
              <a:rPr lang="en-US" dirty="0"/>
              <a:t>)</a:t>
            </a:r>
          </a:p>
          <a:p>
            <a:r>
              <a:rPr lang="en-US" dirty="0"/>
              <a:t>Victoria University of Wellington, MPM &amp; MPP (</a:t>
            </a:r>
            <a:r>
              <a:rPr lang="en-US" dirty="0">
                <a:hlinkClick r:id="rId8"/>
              </a:rPr>
              <a:t>Diversity Plan</a:t>
            </a:r>
            <a:r>
              <a:rPr lang="en-US" dirty="0"/>
              <a:t>)</a:t>
            </a:r>
          </a:p>
          <a:p>
            <a:r>
              <a:rPr lang="en-US" dirty="0"/>
              <a:t>Virginia Commonwealth University, MPA (</a:t>
            </a:r>
            <a:r>
              <a:rPr lang="en-US" dirty="0">
                <a:hlinkClick r:id="rId9"/>
              </a:rPr>
              <a:t>Diversity Plan</a:t>
            </a:r>
            <a:r>
              <a:rPr lang="en-US" dirty="0"/>
              <a:t>)</a:t>
            </a:r>
          </a:p>
          <a:p>
            <a:pPr marL="0" indent="0">
              <a:buNone/>
            </a:pPr>
            <a:endParaRPr lang="en-US" sz="2000" dirty="0" smtClean="0"/>
          </a:p>
          <a:p>
            <a:pPr marL="0" indent="0">
              <a:buNone/>
            </a:pPr>
            <a:r>
              <a:rPr lang="en-US" sz="2000" dirty="0" smtClean="0"/>
              <a:t>Source</a:t>
            </a:r>
            <a:r>
              <a:rPr lang="en-US" sz="2000" dirty="0"/>
              <a:t>: https://accreditation.naspaa.org/resources/peer-examples/</a:t>
            </a: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366989175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143000"/>
          </a:xfrm>
        </p:spPr>
        <p:txBody>
          <a:bodyPr/>
          <a:lstStyle/>
          <a:p>
            <a:r>
              <a:rPr lang="en-US" b="1" dirty="0" smtClean="0">
                <a:solidFill>
                  <a:srgbClr val="840017"/>
                </a:solidFill>
              </a:rPr>
              <a:t>Thank You	</a:t>
            </a:r>
            <a:endParaRPr lang="en-US" b="1" dirty="0">
              <a:solidFill>
                <a:srgbClr val="840017"/>
              </a:solidFill>
            </a:endParaRPr>
          </a:p>
        </p:txBody>
      </p:sp>
      <p:sp>
        <p:nvSpPr>
          <p:cNvPr id="3" name="Content Placeholder 2"/>
          <p:cNvSpPr>
            <a:spLocks noGrp="1"/>
          </p:cNvSpPr>
          <p:nvPr>
            <p:ph idx="1"/>
          </p:nvPr>
        </p:nvSpPr>
        <p:spPr>
          <a:xfrm>
            <a:off x="609600" y="1600200"/>
            <a:ext cx="8077200" cy="4525963"/>
          </a:xfrm>
        </p:spPr>
        <p:txBody>
          <a:bodyPr/>
          <a:lstStyle/>
          <a:p>
            <a:pPr marL="0" indent="0" algn="ctr">
              <a:spcBef>
                <a:spcPts val="0"/>
              </a:spcBef>
              <a:buNone/>
            </a:pPr>
            <a:r>
              <a:rPr lang="en-US" dirty="0" err="1" smtClean="0"/>
              <a:t>RaJade</a:t>
            </a:r>
            <a:r>
              <a:rPr lang="en-US" dirty="0" smtClean="0"/>
              <a:t> M. Berry-James, PhD</a:t>
            </a:r>
          </a:p>
          <a:p>
            <a:pPr marL="0" indent="0" algn="ctr">
              <a:spcBef>
                <a:spcPts val="0"/>
              </a:spcBef>
              <a:buNone/>
            </a:pPr>
            <a:r>
              <a:rPr lang="en-US" dirty="0" smtClean="0"/>
              <a:t>Associate Professor</a:t>
            </a:r>
          </a:p>
          <a:p>
            <a:pPr marL="0" indent="0" algn="ctr">
              <a:spcBef>
                <a:spcPts val="0"/>
              </a:spcBef>
              <a:buNone/>
            </a:pPr>
            <a:r>
              <a:rPr lang="en-US" dirty="0" smtClean="0"/>
              <a:t>North Carolina State University</a:t>
            </a:r>
          </a:p>
          <a:p>
            <a:pPr marL="0" indent="0" algn="ctr">
              <a:spcBef>
                <a:spcPts val="0"/>
              </a:spcBef>
              <a:buNone/>
            </a:pPr>
            <a:r>
              <a:rPr lang="en-US" dirty="0" smtClean="0"/>
              <a:t>School of Public and International Affairs</a:t>
            </a:r>
          </a:p>
          <a:p>
            <a:pPr marL="0" indent="0" algn="ctr">
              <a:spcBef>
                <a:spcPts val="0"/>
              </a:spcBef>
              <a:buNone/>
            </a:pPr>
            <a:r>
              <a:rPr lang="en-US" dirty="0" smtClean="0"/>
              <a:t>Campus Box 8102</a:t>
            </a:r>
          </a:p>
          <a:p>
            <a:pPr marL="0" indent="0" algn="ctr">
              <a:spcBef>
                <a:spcPts val="0"/>
              </a:spcBef>
              <a:buNone/>
            </a:pPr>
            <a:r>
              <a:rPr lang="en-US" dirty="0" smtClean="0"/>
              <a:t>Raleigh, NC 27695-8102</a:t>
            </a:r>
          </a:p>
          <a:p>
            <a:pPr marL="0" indent="0" algn="ctr">
              <a:spcBef>
                <a:spcPts val="0"/>
              </a:spcBef>
              <a:buNone/>
            </a:pPr>
            <a:r>
              <a:rPr lang="en-US" dirty="0" smtClean="0"/>
              <a:t>Email: rmberryj@ncsu.edu</a:t>
            </a:r>
          </a:p>
          <a:p>
            <a:pPr marL="0" indent="0" algn="ctr">
              <a:spcBef>
                <a:spcPts val="0"/>
              </a:spcBef>
              <a:buNone/>
            </a:pPr>
            <a:r>
              <a:rPr lang="en-US" dirty="0" smtClean="0"/>
              <a:t>Vmail: 919-515-5027</a:t>
            </a:r>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235957066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8229600" cy="2362200"/>
          </a:xfrm>
        </p:spPr>
        <p:txBody>
          <a:bodyPr>
            <a:normAutofit/>
          </a:bodyPr>
          <a:lstStyle/>
          <a:p>
            <a:pPr marL="0" indent="0" algn="ctr">
              <a:buNone/>
            </a:pPr>
            <a:r>
              <a:rPr lang="en-US" sz="6000" b="1" dirty="0" smtClean="0">
                <a:solidFill>
                  <a:srgbClr val="840017"/>
                </a:solidFill>
              </a:rPr>
              <a:t>Thank you to </a:t>
            </a:r>
            <a:r>
              <a:rPr lang="en-US" sz="6000" b="1" dirty="0" smtClean="0">
                <a:solidFill>
                  <a:srgbClr val="002060"/>
                </a:solidFill>
              </a:rPr>
              <a:t>Penn State </a:t>
            </a:r>
            <a:r>
              <a:rPr lang="en-US" sz="6000" b="1" dirty="0" smtClean="0">
                <a:solidFill>
                  <a:srgbClr val="840017"/>
                </a:solidFill>
              </a:rPr>
              <a:t>for breakfast! </a:t>
            </a:r>
            <a:endParaRPr lang="en-US" sz="6000" b="1" dirty="0">
              <a:solidFill>
                <a:srgbClr val="840017"/>
              </a:solidFill>
            </a:endParaRP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pic>
        <p:nvPicPr>
          <p:cNvPr id="2" name="Picture 1" descr="PSU_PubPol_Prgm_Dpt_Lockup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971800"/>
            <a:ext cx="7785100" cy="2603500"/>
          </a:xfrm>
          <a:prstGeom prst="rect">
            <a:avLst/>
          </a:prstGeom>
        </p:spPr>
      </p:pic>
    </p:spTree>
    <p:extLst>
      <p:ext uri="{BB962C8B-B14F-4D97-AF65-F5344CB8AC3E}">
        <p14:creationId xmlns:p14="http://schemas.microsoft.com/office/powerpoint/2010/main" val="8536870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467600" cy="1143000"/>
          </a:xfrm>
        </p:spPr>
        <p:txBody>
          <a:bodyPr/>
          <a:lstStyle/>
          <a:p>
            <a:pPr algn="ctr"/>
            <a:r>
              <a:rPr lang="en-US" sz="4400" b="1" dirty="0">
                <a:solidFill>
                  <a:srgbClr val="840017"/>
                </a:solidFill>
              </a:rPr>
              <a:t>Expectations and Assumptions</a:t>
            </a:r>
          </a:p>
        </p:txBody>
      </p:sp>
      <p:sp>
        <p:nvSpPr>
          <p:cNvPr id="3" name="Content Placeholder 2"/>
          <p:cNvSpPr>
            <a:spLocks noGrp="1"/>
          </p:cNvSpPr>
          <p:nvPr>
            <p:ph idx="1"/>
          </p:nvPr>
        </p:nvSpPr>
        <p:spPr>
          <a:xfrm>
            <a:off x="914400" y="1219200"/>
            <a:ext cx="7924800" cy="5162189"/>
          </a:xfrm>
          <a:prstGeom prst="rect">
            <a:avLst/>
          </a:prstGeom>
        </p:spPr>
        <p:txBody>
          <a:bodyPr>
            <a:normAutofit lnSpcReduction="10000"/>
          </a:bodyPr>
          <a:lstStyle/>
          <a:p>
            <a:pPr lvl="0"/>
            <a:r>
              <a:rPr lang="en-US" dirty="0">
                <a:solidFill>
                  <a:prstClr val="black"/>
                </a:solidFill>
                <a:cs typeface="Arial" panose="020B0604020202020204" pitchFamily="34" charset="0"/>
              </a:rPr>
              <a:t>We do not repeat the videos (watch them and download the PPTs with notes</a:t>
            </a:r>
            <a:r>
              <a:rPr lang="en-US" dirty="0" smtClean="0">
                <a:solidFill>
                  <a:prstClr val="black"/>
                </a:solidFill>
                <a:cs typeface="Arial" panose="020B0604020202020204" pitchFamily="34" charset="0"/>
              </a:rPr>
              <a:t>). </a:t>
            </a:r>
            <a:endParaRPr lang="en-US" dirty="0">
              <a:solidFill>
                <a:prstClr val="black"/>
              </a:solidFill>
              <a:cs typeface="Arial" panose="020B0604020202020204" pitchFamily="34" charset="0"/>
            </a:endParaRPr>
          </a:p>
          <a:p>
            <a:pPr lvl="0"/>
            <a:r>
              <a:rPr lang="en-US" dirty="0">
                <a:solidFill>
                  <a:prstClr val="black"/>
                </a:solidFill>
                <a:cs typeface="Arial" panose="020B0604020202020204" pitchFamily="34" charset="0"/>
              </a:rPr>
              <a:t>We apply concepts and </a:t>
            </a:r>
            <a:r>
              <a:rPr lang="en-US" dirty="0" smtClean="0">
                <a:solidFill>
                  <a:prstClr val="black"/>
                </a:solidFill>
                <a:cs typeface="Arial" panose="020B0604020202020204" pitchFamily="34" charset="0"/>
              </a:rPr>
              <a:t>tools.</a:t>
            </a:r>
            <a:endParaRPr lang="en-US" dirty="0">
              <a:solidFill>
                <a:prstClr val="black"/>
              </a:solidFill>
              <a:cs typeface="Arial" panose="020B0604020202020204" pitchFamily="34" charset="0"/>
            </a:endParaRPr>
          </a:p>
          <a:p>
            <a:pPr lvl="0"/>
            <a:r>
              <a:rPr lang="en-US" dirty="0">
                <a:solidFill>
                  <a:prstClr val="black"/>
                </a:solidFill>
                <a:cs typeface="Arial" panose="020B0604020202020204" pitchFamily="34" charset="0"/>
              </a:rPr>
              <a:t>You will not write your </a:t>
            </a:r>
            <a:r>
              <a:rPr lang="en-US" dirty="0" smtClean="0">
                <a:solidFill>
                  <a:prstClr val="black"/>
                </a:solidFill>
                <a:cs typeface="Arial" panose="020B0604020202020204" pitchFamily="34" charset="0"/>
              </a:rPr>
              <a:t>self-study.</a:t>
            </a:r>
            <a:endParaRPr lang="en-US" dirty="0">
              <a:solidFill>
                <a:prstClr val="black"/>
              </a:solidFill>
              <a:cs typeface="Arial" panose="020B0604020202020204" pitchFamily="34" charset="0"/>
            </a:endParaRPr>
          </a:p>
          <a:p>
            <a:pPr lvl="0"/>
            <a:r>
              <a:rPr lang="en-US" b="1" dirty="0">
                <a:solidFill>
                  <a:prstClr val="black"/>
                </a:solidFill>
                <a:cs typeface="Arial" panose="020B0604020202020204" pitchFamily="34" charset="0"/>
              </a:rPr>
              <a:t>Goal: Return home motivated and prepared with knowledge and strategies to engage your stakeholders in strategic program management, to document what you do in your self-study report, and/or to prepare for the Site </a:t>
            </a:r>
            <a:r>
              <a:rPr lang="en-US" b="1" dirty="0" smtClean="0">
                <a:solidFill>
                  <a:prstClr val="black"/>
                </a:solidFill>
                <a:cs typeface="Arial" panose="020B0604020202020204" pitchFamily="34" charset="0"/>
              </a:rPr>
              <a:t>Visit.</a:t>
            </a:r>
            <a:endParaRPr lang="en-US" b="1" dirty="0">
              <a:solidFill>
                <a:prstClr val="black"/>
              </a:solidFill>
              <a:cs typeface="Arial" panose="020B0604020202020204" pitchFamily="34" charset="0"/>
            </a:endParaRPr>
          </a:p>
          <a:p>
            <a:pPr marL="0" indent="0">
              <a:buNone/>
            </a:pPr>
            <a:endParaRPr lang="en-US" sz="4400" dirty="0"/>
          </a:p>
          <a:p>
            <a:pPr marL="0" indent="0">
              <a:buNone/>
            </a:pPr>
            <a:endParaRPr lang="en-US" dirty="0"/>
          </a:p>
          <a:p>
            <a:endParaRPr lang="en-US" dirty="0"/>
          </a:p>
        </p:txBody>
      </p:sp>
    </p:spTree>
    <p:extLst>
      <p:ext uri="{BB962C8B-B14F-4D97-AF65-F5344CB8AC3E}">
        <p14:creationId xmlns:p14="http://schemas.microsoft.com/office/powerpoint/2010/main" val="275659588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8229600" cy="2362200"/>
          </a:xfrm>
        </p:spPr>
        <p:txBody>
          <a:bodyPr>
            <a:normAutofit fontScale="92500" lnSpcReduction="20000"/>
          </a:bodyPr>
          <a:lstStyle/>
          <a:p>
            <a:pPr marL="0" indent="0" algn="ctr">
              <a:buNone/>
            </a:pPr>
            <a:r>
              <a:rPr lang="en-US" sz="6000" b="1" dirty="0" smtClean="0">
                <a:solidFill>
                  <a:srgbClr val="840017"/>
                </a:solidFill>
              </a:rPr>
              <a:t>Thank you to </a:t>
            </a:r>
            <a:r>
              <a:rPr lang="en-US" sz="6000" b="1" dirty="0" smtClean="0">
                <a:solidFill>
                  <a:schemeClr val="accent3">
                    <a:lumMod val="50000"/>
                  </a:schemeClr>
                </a:solidFill>
              </a:rPr>
              <a:t>George Mason University </a:t>
            </a:r>
            <a:r>
              <a:rPr lang="en-US" sz="6000" b="1" dirty="0" smtClean="0">
                <a:solidFill>
                  <a:srgbClr val="840017"/>
                </a:solidFill>
              </a:rPr>
              <a:t>for our refreshments! </a:t>
            </a:r>
            <a:endParaRPr lang="en-US" sz="6000" b="1" dirty="0">
              <a:solidFill>
                <a:srgbClr val="840017"/>
              </a:solidFill>
            </a:endParaRP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pic>
        <p:nvPicPr>
          <p:cNvPr id="2050" name="Picture 2" descr="Image result for schar school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743200"/>
            <a:ext cx="4605882" cy="306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56637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667000"/>
            <a:ext cx="7772400" cy="1470025"/>
          </a:xfrm>
        </p:spPr>
        <p:txBody>
          <a:bodyPr>
            <a:normAutofit fontScale="90000"/>
          </a:bodyPr>
          <a:lstStyle/>
          <a:p>
            <a:r>
              <a:rPr lang="en-US" b="1" dirty="0" smtClean="0">
                <a:solidFill>
                  <a:srgbClr val="840017"/>
                </a:solidFill>
              </a:rPr>
              <a:t>Session 3:</a:t>
            </a:r>
            <a:br>
              <a:rPr lang="en-US" b="1" dirty="0" smtClean="0">
                <a:solidFill>
                  <a:srgbClr val="840017"/>
                </a:solidFill>
              </a:rPr>
            </a:br>
            <a:r>
              <a:rPr lang="en-US" b="1" dirty="0" smtClean="0"/>
              <a:t>10:15am-11:45am</a:t>
            </a:r>
            <a:br>
              <a:rPr lang="en-US" b="1" dirty="0" smtClean="0"/>
            </a:br>
            <a:r>
              <a:rPr lang="en-US" sz="2500" b="1" dirty="0">
                <a:solidFill>
                  <a:srgbClr val="840017"/>
                </a:solidFill>
              </a:rPr>
              <a:t/>
            </a:r>
            <a:br>
              <a:rPr lang="en-US" sz="2500" b="1" dirty="0">
                <a:solidFill>
                  <a:srgbClr val="840017"/>
                </a:solidFill>
              </a:rPr>
            </a:br>
            <a:r>
              <a:rPr lang="en-US" b="1" dirty="0" smtClean="0">
                <a:solidFill>
                  <a:srgbClr val="840017"/>
                </a:solidFill>
              </a:rPr>
              <a:t>Student Learning Assessment</a:t>
            </a:r>
            <a:endParaRPr lang="en-US" b="1" dirty="0">
              <a:solidFill>
                <a:srgbClr val="840017"/>
              </a:solidFill>
            </a:endParaRPr>
          </a:p>
        </p:txBody>
      </p:sp>
      <p:sp>
        <p:nvSpPr>
          <p:cNvPr id="3" name="Subtitle 2"/>
          <p:cNvSpPr>
            <a:spLocks noGrp="1"/>
          </p:cNvSpPr>
          <p:nvPr>
            <p:ph type="subTitle" idx="1"/>
          </p:nvPr>
        </p:nvSpPr>
        <p:spPr>
          <a:xfrm>
            <a:off x="1447800" y="5096494"/>
            <a:ext cx="7010400" cy="1752600"/>
          </a:xfrm>
        </p:spPr>
        <p:txBody>
          <a:bodyPr>
            <a:normAutofit/>
          </a:bodyPr>
          <a:lstStyle/>
          <a:p>
            <a:pPr>
              <a:spcBef>
                <a:spcPts val="0"/>
              </a:spcBef>
            </a:pPr>
            <a:r>
              <a:rPr lang="en-US" sz="2000" dirty="0" err="1" smtClean="0">
                <a:solidFill>
                  <a:schemeClr val="tx1"/>
                </a:solidFill>
              </a:rPr>
              <a:t>RaJade</a:t>
            </a:r>
            <a:r>
              <a:rPr lang="en-US" sz="2000" dirty="0" smtClean="0">
                <a:solidFill>
                  <a:schemeClr val="tx1"/>
                </a:solidFill>
              </a:rPr>
              <a:t> M. Berry-James</a:t>
            </a:r>
          </a:p>
          <a:p>
            <a:pPr>
              <a:spcBef>
                <a:spcPts val="0"/>
              </a:spcBef>
            </a:pPr>
            <a:r>
              <a:rPr lang="en-US" sz="2000" dirty="0" smtClean="0">
                <a:solidFill>
                  <a:schemeClr val="tx1"/>
                </a:solidFill>
              </a:rPr>
              <a:t>Associate Professor, School of Public and International Affairs</a:t>
            </a:r>
          </a:p>
          <a:p>
            <a:pPr>
              <a:spcBef>
                <a:spcPts val="0"/>
              </a:spcBef>
            </a:pPr>
            <a:r>
              <a:rPr lang="en-US" sz="2000" dirty="0" smtClean="0">
                <a:solidFill>
                  <a:schemeClr val="tx1"/>
                </a:solidFill>
              </a:rPr>
              <a:t>North Carolina State University</a:t>
            </a:r>
            <a:endParaRPr lang="en-US" sz="2000" dirty="0">
              <a:solidFill>
                <a:schemeClr val="tx1"/>
              </a:solidFill>
            </a:endParaRPr>
          </a:p>
        </p:txBody>
      </p:sp>
    </p:spTree>
    <p:extLst>
      <p:ext uri="{BB962C8B-B14F-4D97-AF65-F5344CB8AC3E}">
        <p14:creationId xmlns:p14="http://schemas.microsoft.com/office/powerpoint/2010/main" val="45333087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840017"/>
                </a:solidFill>
              </a:rPr>
              <a:t>Overview</a:t>
            </a:r>
            <a:endParaRPr lang="en-US" sz="3200" b="1" dirty="0"/>
          </a:p>
        </p:txBody>
      </p:sp>
      <p:sp>
        <p:nvSpPr>
          <p:cNvPr id="3" name="Content Placeholder 2"/>
          <p:cNvSpPr>
            <a:spLocks noGrp="1"/>
          </p:cNvSpPr>
          <p:nvPr>
            <p:ph idx="1"/>
          </p:nvPr>
        </p:nvSpPr>
        <p:spPr>
          <a:xfrm>
            <a:off x="914400" y="1447800"/>
            <a:ext cx="7772400" cy="4678363"/>
          </a:xfrm>
        </p:spPr>
        <p:txBody>
          <a:bodyPr>
            <a:normAutofit/>
          </a:bodyPr>
          <a:lstStyle/>
          <a:p>
            <a:r>
              <a:rPr lang="en-US" dirty="0" smtClean="0"/>
              <a:t>Discuss sustainable assessment approaches.</a:t>
            </a:r>
          </a:p>
          <a:p>
            <a:r>
              <a:rPr lang="en-US" dirty="0" smtClean="0"/>
              <a:t>Discuss rationale, basic assumptions and basis of judgment for Standard 5.1. </a:t>
            </a:r>
          </a:p>
          <a:p>
            <a:r>
              <a:rPr lang="en-US" dirty="0" smtClean="0"/>
              <a:t>Examine assessment cycle that links program mission and goals to objectives and student learning competencies. </a:t>
            </a: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67832239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fontScale="90000"/>
          </a:bodyPr>
          <a:lstStyle/>
          <a:p>
            <a:r>
              <a:rPr lang="en-US" sz="3600" b="1" dirty="0" smtClean="0">
                <a:solidFill>
                  <a:srgbClr val="840017"/>
                </a:solidFill>
              </a:rPr>
              <a:t>Standard 5.1 | </a:t>
            </a:r>
            <a:r>
              <a:rPr lang="en-US" sz="3600" b="1" dirty="0">
                <a:solidFill>
                  <a:srgbClr val="840017"/>
                </a:solidFill>
              </a:rPr>
              <a:t>Universal Required </a:t>
            </a:r>
            <a:r>
              <a:rPr lang="en-US" sz="3600" b="1" dirty="0" smtClean="0">
                <a:solidFill>
                  <a:srgbClr val="840017"/>
                </a:solidFill>
              </a:rPr>
              <a:t>Competencies </a:t>
            </a:r>
            <a:r>
              <a:rPr lang="en-US" dirty="0"/>
              <a:t/>
            </a:r>
            <a:br>
              <a:rPr lang="en-US" dirty="0"/>
            </a:br>
            <a:endParaRPr lang="en-US" dirty="0"/>
          </a:p>
        </p:txBody>
      </p:sp>
      <p:sp>
        <p:nvSpPr>
          <p:cNvPr id="3" name="Content Placeholder 2"/>
          <p:cNvSpPr>
            <a:spLocks noGrp="1"/>
          </p:cNvSpPr>
          <p:nvPr>
            <p:ph idx="1"/>
          </p:nvPr>
        </p:nvSpPr>
        <p:spPr>
          <a:xfrm>
            <a:off x="762000" y="1371600"/>
            <a:ext cx="8229600" cy="4525963"/>
          </a:xfrm>
        </p:spPr>
        <p:txBody>
          <a:bodyPr>
            <a:noAutofit/>
          </a:bodyPr>
          <a:lstStyle/>
          <a:p>
            <a:pPr marL="0" indent="0">
              <a:buNone/>
            </a:pPr>
            <a:r>
              <a:rPr lang="en-US" sz="2400" dirty="0" smtClean="0"/>
              <a:t>As </a:t>
            </a:r>
            <a:r>
              <a:rPr lang="en-US" sz="2400" dirty="0"/>
              <a:t>the basis for its curriculum, the Program will adopt a set of required competencies related to its mission and [to] public service values. The required competencies will include five </a:t>
            </a:r>
            <a:r>
              <a:rPr lang="en-US" sz="2400" dirty="0" smtClean="0"/>
              <a:t>domains, the </a:t>
            </a:r>
            <a:r>
              <a:rPr lang="en-US" sz="2400" dirty="0"/>
              <a:t>ability: </a:t>
            </a:r>
            <a:endParaRPr lang="en-US" sz="2400" dirty="0" smtClean="0"/>
          </a:p>
          <a:p>
            <a:pPr lvl="1"/>
            <a:r>
              <a:rPr lang="en-US" sz="2400" dirty="0" smtClean="0"/>
              <a:t>to </a:t>
            </a:r>
            <a:r>
              <a:rPr lang="en-US" sz="2400" dirty="0"/>
              <a:t>lead and manage in public governance; </a:t>
            </a:r>
            <a:endParaRPr lang="en-US" sz="2400" dirty="0" smtClean="0"/>
          </a:p>
          <a:p>
            <a:pPr lvl="1"/>
            <a:r>
              <a:rPr lang="en-US" sz="2400" dirty="0" smtClean="0"/>
              <a:t>to </a:t>
            </a:r>
            <a:r>
              <a:rPr lang="en-US" sz="2400" dirty="0"/>
              <a:t>participate in and contribute to the public policy process </a:t>
            </a:r>
            <a:endParaRPr lang="en-US" sz="2400" dirty="0" smtClean="0"/>
          </a:p>
          <a:p>
            <a:pPr lvl="1"/>
            <a:r>
              <a:rPr lang="en-US" sz="2400" dirty="0" smtClean="0"/>
              <a:t>to </a:t>
            </a:r>
            <a:r>
              <a:rPr lang="en-US" sz="2400" dirty="0"/>
              <a:t>analyze, synthesize, think critically, solve problems and make decisions; </a:t>
            </a:r>
            <a:endParaRPr lang="en-US" sz="2400" dirty="0" smtClean="0"/>
          </a:p>
          <a:p>
            <a:pPr lvl="1"/>
            <a:r>
              <a:rPr lang="en-US" sz="2400" dirty="0" smtClean="0"/>
              <a:t>to </a:t>
            </a:r>
            <a:r>
              <a:rPr lang="en-US" sz="2400" dirty="0"/>
              <a:t>articulate and apply a public service perspective; </a:t>
            </a:r>
            <a:endParaRPr lang="en-US" sz="2400" dirty="0" smtClean="0"/>
          </a:p>
          <a:p>
            <a:pPr lvl="1"/>
            <a:r>
              <a:rPr lang="en-US" sz="2400" dirty="0" smtClean="0"/>
              <a:t>to </a:t>
            </a:r>
            <a:r>
              <a:rPr lang="en-US" sz="2400" dirty="0"/>
              <a:t>communicate and interact productively with a diverse and changing workforce and citizenry.</a:t>
            </a:r>
          </a:p>
          <a:p>
            <a:endParaRPr lang="en-US" sz="2400"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405707484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868362"/>
          </a:xfrm>
        </p:spPr>
        <p:txBody>
          <a:bodyPr>
            <a:normAutofit/>
          </a:bodyPr>
          <a:lstStyle/>
          <a:p>
            <a:r>
              <a:rPr lang="en-US" sz="3200" dirty="0" smtClean="0">
                <a:solidFill>
                  <a:srgbClr val="840017"/>
                </a:solidFill>
              </a:rPr>
              <a:t>Standard 5 |</a:t>
            </a:r>
            <a:r>
              <a:rPr lang="en-US" sz="3200" b="1" dirty="0" smtClean="0">
                <a:solidFill>
                  <a:srgbClr val="840017"/>
                </a:solidFill>
              </a:rPr>
              <a:t>Rationale</a:t>
            </a:r>
            <a:endParaRPr lang="en-US" sz="3200" b="1" dirty="0">
              <a:solidFill>
                <a:srgbClr val="840017"/>
              </a:solidFill>
            </a:endParaRPr>
          </a:p>
        </p:txBody>
      </p:sp>
      <p:sp>
        <p:nvSpPr>
          <p:cNvPr id="3" name="Content Placeholder 2"/>
          <p:cNvSpPr>
            <a:spLocks noGrp="1"/>
          </p:cNvSpPr>
          <p:nvPr>
            <p:ph idx="1"/>
          </p:nvPr>
        </p:nvSpPr>
        <p:spPr>
          <a:xfrm>
            <a:off x="685800" y="1371600"/>
            <a:ext cx="8001000" cy="4754563"/>
          </a:xfrm>
        </p:spPr>
        <p:txBody>
          <a:bodyPr>
            <a:normAutofit fontScale="55000" lnSpcReduction="20000"/>
          </a:bodyPr>
          <a:lstStyle/>
          <a:p>
            <a:r>
              <a:rPr lang="en-US" dirty="0"/>
              <a:t>Graduate level education should enable the student to </a:t>
            </a:r>
            <a:r>
              <a:rPr lang="en-US" u="sng" dirty="0"/>
              <a:t>demonstrate knowledge and understanding</a:t>
            </a:r>
            <a:r>
              <a:rPr lang="en-US" dirty="0"/>
              <a:t> that is founded upon, extends, and enhances that typically associated with the bachelor's level, and provides a basis or opportunity for originality in developing and applying ideas. </a:t>
            </a:r>
            <a:endParaRPr lang="en-US" dirty="0" smtClean="0"/>
          </a:p>
          <a:p>
            <a:r>
              <a:rPr lang="en-US" dirty="0" smtClean="0"/>
              <a:t>Graduate </a:t>
            </a:r>
            <a:r>
              <a:rPr lang="en-US" dirty="0"/>
              <a:t>students should be able to </a:t>
            </a:r>
            <a:r>
              <a:rPr lang="en-US" u="sng" dirty="0"/>
              <a:t>apply their knowledge, understanding, and problem solving abilities </a:t>
            </a:r>
            <a:r>
              <a:rPr lang="en-US" dirty="0"/>
              <a:t>in new or unfamiliar environments, and within broader or multidisciplinary contexts related to public affairs, administration, and policy. </a:t>
            </a:r>
            <a:endParaRPr lang="en-US" dirty="0" smtClean="0"/>
          </a:p>
          <a:p>
            <a:r>
              <a:rPr lang="en-US" dirty="0" smtClean="0"/>
              <a:t>They </a:t>
            </a:r>
            <a:r>
              <a:rPr lang="en-US" dirty="0"/>
              <a:t>should have the </a:t>
            </a:r>
            <a:r>
              <a:rPr lang="en-US" u="sng" dirty="0" smtClean="0"/>
              <a:t>ability to deal with incomplete information, complexity, and conflicting demands</a:t>
            </a:r>
            <a:r>
              <a:rPr lang="en-US" dirty="0" smtClean="0"/>
              <a:t>. </a:t>
            </a:r>
            <a:r>
              <a:rPr lang="en-US" dirty="0"/>
              <a:t>Graduate students should reflect upon social and ethical responsibilities linked to the application of their knowledge and judgments. </a:t>
            </a:r>
          </a:p>
          <a:p>
            <a:r>
              <a:rPr lang="en-US" dirty="0"/>
              <a:t>An accredited program should implement and be accountable for delivering its distinctive mission through the </a:t>
            </a:r>
            <a:r>
              <a:rPr lang="en-US" u="sng" dirty="0"/>
              <a:t>course of study it offers </a:t>
            </a:r>
            <a:r>
              <a:rPr lang="en-US" dirty="0"/>
              <a:t>and through the </a:t>
            </a:r>
            <a:r>
              <a:rPr lang="en-US" u="sng" dirty="0"/>
              <a:t>learning outcomes it expects</a:t>
            </a:r>
            <a:r>
              <a:rPr lang="en-US" dirty="0"/>
              <a:t> its graduates to attain. </a:t>
            </a:r>
            <a:r>
              <a:rPr lang="en-US" dirty="0" smtClean="0"/>
              <a:t>While </a:t>
            </a:r>
            <a:r>
              <a:rPr lang="en-US" dirty="0"/>
              <a:t>all accredited degree programs must meet these standards, NASPAA recognizes that programs may have different missions with varying emphases. </a:t>
            </a:r>
            <a:endParaRPr lang="en-US" dirty="0" smtClean="0"/>
          </a:p>
          <a:p>
            <a:r>
              <a:rPr lang="en-US" dirty="0" smtClean="0"/>
              <a:t>The </a:t>
            </a:r>
            <a:r>
              <a:rPr lang="en-US" u="sng" dirty="0"/>
              <a:t>curriculum should demonstrate consistency and coherence </a:t>
            </a:r>
            <a:r>
              <a:rPr lang="en-US" dirty="0"/>
              <a:t>in meeting the program’s mission. The program being reviewed should demonstrate how its </a:t>
            </a:r>
            <a:r>
              <a:rPr lang="en-US" u="sng" dirty="0"/>
              <a:t>curricular content matches the emphasis of its overall mission</a:t>
            </a:r>
            <a:r>
              <a:rPr lang="en-US" dirty="0"/>
              <a:t>. </a:t>
            </a: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364444538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840017"/>
                </a:solidFill>
              </a:rPr>
              <a:t>Standard 5 | </a:t>
            </a:r>
            <a:r>
              <a:rPr lang="en-US" sz="3200" b="1" dirty="0" smtClean="0">
                <a:solidFill>
                  <a:srgbClr val="840017"/>
                </a:solidFill>
              </a:rPr>
              <a:t>Basic Assumption</a:t>
            </a:r>
            <a:endParaRPr lang="en-US" sz="3200" b="1" dirty="0">
              <a:solidFill>
                <a:srgbClr val="840017"/>
              </a:solidFill>
            </a:endParaRPr>
          </a:p>
        </p:txBody>
      </p:sp>
      <p:sp>
        <p:nvSpPr>
          <p:cNvPr id="3" name="Content Placeholder 2"/>
          <p:cNvSpPr>
            <a:spLocks noGrp="1"/>
          </p:cNvSpPr>
          <p:nvPr>
            <p:ph idx="1"/>
          </p:nvPr>
        </p:nvSpPr>
        <p:spPr>
          <a:xfrm>
            <a:off x="685800" y="1600201"/>
            <a:ext cx="8001000" cy="4114800"/>
          </a:xfrm>
        </p:spPr>
        <p:txBody>
          <a:bodyPr>
            <a:normAutofit/>
          </a:bodyPr>
          <a:lstStyle/>
          <a:p>
            <a:r>
              <a:rPr lang="en-US" sz="1800" dirty="0"/>
              <a:t>NASPAA intends the accreditation process under the new standards to be developmental, that is, to advance the public esteem for all the degree programs it accredits as well as to </a:t>
            </a:r>
            <a:r>
              <a:rPr lang="en-US" sz="1800" u="sng" dirty="0"/>
              <a:t>improve the educational effectiveness </a:t>
            </a:r>
            <a:r>
              <a:rPr lang="en-US" sz="1800" dirty="0"/>
              <a:t>of each degree program. </a:t>
            </a:r>
            <a:endParaRPr lang="en-US" sz="1800" dirty="0" smtClean="0"/>
          </a:p>
          <a:p>
            <a:r>
              <a:rPr lang="en-US" sz="1800" dirty="0" smtClean="0"/>
              <a:t>Programs </a:t>
            </a:r>
            <a:r>
              <a:rPr lang="en-US" sz="1800" dirty="0"/>
              <a:t>that provide </a:t>
            </a:r>
            <a:r>
              <a:rPr lang="en-US" sz="1800" u="sng" dirty="0"/>
              <a:t>accurate information on student learning and student attainment of required competencies </a:t>
            </a:r>
            <a:r>
              <a:rPr lang="en-US" sz="1800" dirty="0"/>
              <a:t>will not be held to an ideal standard of perfection. </a:t>
            </a:r>
            <a:endParaRPr lang="en-US" sz="1800" dirty="0" smtClean="0"/>
          </a:p>
          <a:p>
            <a:r>
              <a:rPr lang="en-US" sz="1800" dirty="0" smtClean="0"/>
              <a:t>Rather</a:t>
            </a:r>
            <a:r>
              <a:rPr lang="en-US" sz="1800" dirty="0"/>
              <a:t>, programs will be expected to </a:t>
            </a:r>
            <a:r>
              <a:rPr lang="en-US" sz="1800" u="sng" dirty="0"/>
              <a:t>demonstrate that they understand the competencies expected of graduates</a:t>
            </a:r>
            <a:r>
              <a:rPr lang="en-US" sz="1800" dirty="0"/>
              <a:t>, that they have </a:t>
            </a:r>
            <a:r>
              <a:rPr lang="en-US" sz="1800" u="sng" dirty="0"/>
              <a:t>instituted teaching and learning methods </a:t>
            </a:r>
            <a:r>
              <a:rPr lang="en-US" sz="1800" dirty="0"/>
              <a:t>to ensure that students attain these competencies, and, where evidence of student learning does not meet program expectations, that </a:t>
            </a:r>
            <a:r>
              <a:rPr lang="en-US" sz="1800" u="sng" dirty="0"/>
              <a:t>action has been taken to improve performance</a:t>
            </a:r>
            <a:r>
              <a:rPr lang="en-US" sz="1800" dirty="0"/>
              <a:t>. </a:t>
            </a: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410150947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840017"/>
                </a:solidFill>
              </a:rPr>
              <a:t>Standard 5 | </a:t>
            </a:r>
            <a:r>
              <a:rPr lang="en-US" sz="3200" b="1" dirty="0" smtClean="0">
                <a:solidFill>
                  <a:srgbClr val="840017"/>
                </a:solidFill>
              </a:rPr>
              <a:t>Basis of Judgment</a:t>
            </a:r>
            <a:endParaRPr lang="en-US" sz="3200" b="1" dirty="0">
              <a:solidFill>
                <a:srgbClr val="840017"/>
              </a:solidFill>
            </a:endParaRPr>
          </a:p>
        </p:txBody>
      </p:sp>
      <p:sp>
        <p:nvSpPr>
          <p:cNvPr id="3" name="Content Placeholder 2"/>
          <p:cNvSpPr>
            <a:spLocks noGrp="1"/>
          </p:cNvSpPr>
          <p:nvPr>
            <p:ph idx="1"/>
          </p:nvPr>
        </p:nvSpPr>
        <p:spPr>
          <a:xfrm>
            <a:off x="762000" y="1600200"/>
            <a:ext cx="7924800" cy="4525963"/>
          </a:xfrm>
        </p:spPr>
        <p:txBody>
          <a:bodyPr>
            <a:normAutofit/>
          </a:bodyPr>
          <a:lstStyle/>
          <a:p>
            <a:pPr algn="just"/>
            <a:r>
              <a:rPr lang="en-US" sz="1800" dirty="0"/>
              <a:t>It is expected that all students in degree programs accredited by NASPAA will have the opportunity to </a:t>
            </a:r>
            <a:r>
              <a:rPr lang="en-US" sz="1800" u="sng" dirty="0"/>
              <a:t>develop skills </a:t>
            </a:r>
            <a:r>
              <a:rPr lang="en-US" sz="1800" dirty="0"/>
              <a:t>on each of the five universal required competencies. </a:t>
            </a:r>
            <a:endParaRPr lang="en-US" sz="1800" dirty="0" smtClean="0"/>
          </a:p>
          <a:p>
            <a:pPr algn="just"/>
            <a:r>
              <a:rPr lang="en-US" sz="1800" dirty="0" smtClean="0"/>
              <a:t>The </a:t>
            </a:r>
            <a:r>
              <a:rPr lang="en-US" sz="1800" dirty="0"/>
              <a:t>program shows that it requires the </a:t>
            </a:r>
            <a:r>
              <a:rPr lang="en-US" sz="1800" u="sng" dirty="0"/>
              <a:t>five universal competencies </a:t>
            </a:r>
            <a:r>
              <a:rPr lang="en-US" sz="1800" dirty="0"/>
              <a:t>of public affairs, policy and administration and </a:t>
            </a:r>
            <a:r>
              <a:rPr lang="en-US" sz="1800" u="sng" dirty="0"/>
              <a:t>links</a:t>
            </a:r>
            <a:r>
              <a:rPr lang="en-US" sz="1800" dirty="0"/>
              <a:t> them </a:t>
            </a:r>
            <a:r>
              <a:rPr lang="en-US" sz="1800" u="sng" dirty="0"/>
              <a:t>to the program mission</a:t>
            </a:r>
            <a:r>
              <a:rPr lang="en-US" sz="1800" dirty="0"/>
              <a:t>. </a:t>
            </a:r>
            <a:endParaRPr lang="en-US" sz="1800" dirty="0" smtClean="0"/>
          </a:p>
          <a:p>
            <a:pPr algn="just"/>
            <a:r>
              <a:rPr lang="en-US" sz="1800" dirty="0" smtClean="0"/>
              <a:t>The </a:t>
            </a:r>
            <a:r>
              <a:rPr lang="en-US" sz="1800" dirty="0"/>
              <a:t>program </a:t>
            </a:r>
            <a:r>
              <a:rPr lang="en-US" sz="1800" u="sng" dirty="0"/>
              <a:t>defines </a:t>
            </a:r>
            <a:r>
              <a:rPr lang="en-US" sz="1800" dirty="0"/>
              <a:t>each of the required competencies in terms of at least one student learning objective (but there may be more than one). </a:t>
            </a:r>
            <a:endParaRPr lang="en-US" sz="1800" dirty="0" smtClean="0"/>
          </a:p>
          <a:p>
            <a:pPr algn="just"/>
            <a:r>
              <a:rPr lang="en-US" sz="1800" dirty="0" smtClean="0"/>
              <a:t>The </a:t>
            </a:r>
            <a:r>
              <a:rPr lang="en-US" sz="1800" u="sng" dirty="0"/>
              <a:t>emphasis</a:t>
            </a:r>
            <a:r>
              <a:rPr lang="en-US" sz="1800" dirty="0"/>
              <a:t> that a particular program places on each of these competencies is consistent with its mission. </a:t>
            </a:r>
            <a:endParaRPr lang="en-US" sz="1800" dirty="0" smtClean="0"/>
          </a:p>
          <a:p>
            <a:pPr algn="just"/>
            <a:r>
              <a:rPr lang="en-US" sz="1800" dirty="0" smtClean="0"/>
              <a:t>An </a:t>
            </a:r>
            <a:r>
              <a:rPr lang="en-US" sz="1800" dirty="0"/>
              <a:t>accredited program need not assess all competencies every year or cohort, but rather at a </a:t>
            </a:r>
            <a:r>
              <a:rPr lang="en-US" sz="1800" u="sng" dirty="0"/>
              <a:t>frequency appropriate </a:t>
            </a:r>
            <a:r>
              <a:rPr lang="en-US" sz="1800" dirty="0"/>
              <a:t>for its mission and goals. </a:t>
            </a:r>
            <a:endParaRPr lang="en-US" sz="1800" dirty="0" smtClean="0"/>
          </a:p>
          <a:p>
            <a:pPr algn="just"/>
            <a:r>
              <a:rPr lang="en-US" sz="1800" dirty="0" smtClean="0"/>
              <a:t>However</a:t>
            </a:r>
            <a:r>
              <a:rPr lang="en-US" sz="1800" dirty="0"/>
              <a:t>, assessing each competency only once during a seven year accreditation cycle would not likely be sufficient for conformance in most programs. </a:t>
            </a: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107209553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r>
              <a:rPr lang="en-US" sz="3200" b="1" dirty="0" smtClean="0">
                <a:solidFill>
                  <a:srgbClr val="840017"/>
                </a:solidFill>
              </a:rPr>
              <a:t>One Assessment Cycle</a:t>
            </a:r>
            <a:endParaRPr lang="en-US" sz="3200" b="1" dirty="0">
              <a:solidFill>
                <a:srgbClr val="840017"/>
              </a:solidFill>
            </a:endParaRP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pic>
        <p:nvPicPr>
          <p:cNvPr id="5" name="Content Placeholder 4"/>
          <p:cNvPicPr>
            <a:picLocks noGrp="1"/>
          </p:cNvPicPr>
          <p:nvPr>
            <p:ph idx="1"/>
          </p:nvPr>
        </p:nvPicPr>
        <p:blipFill>
          <a:blip r:embed="rId3"/>
          <a:stretch>
            <a:fillRect/>
          </a:stretch>
        </p:blipFill>
        <p:spPr>
          <a:xfrm>
            <a:off x="609600" y="1600200"/>
            <a:ext cx="8153400" cy="4474609"/>
          </a:xfrm>
          <a:prstGeom prst="rect">
            <a:avLst/>
          </a:prstGeom>
        </p:spPr>
      </p:pic>
    </p:spTree>
    <p:extLst>
      <p:ext uri="{BB962C8B-B14F-4D97-AF65-F5344CB8AC3E}">
        <p14:creationId xmlns:p14="http://schemas.microsoft.com/office/powerpoint/2010/main" val="274269344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normAutofit/>
          </a:bodyPr>
          <a:lstStyle/>
          <a:p>
            <a:r>
              <a:rPr lang="en-US" sz="3200" b="1" dirty="0" smtClean="0">
                <a:solidFill>
                  <a:srgbClr val="840017"/>
                </a:solidFill>
              </a:rPr>
              <a:t>Assessment Planning</a:t>
            </a:r>
            <a:endParaRPr lang="en-US" sz="3200" b="1" dirty="0">
              <a:solidFill>
                <a:srgbClr val="840017"/>
              </a:solidFill>
            </a:endParaRP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83975175"/>
              </p:ext>
            </p:extLst>
          </p:nvPr>
        </p:nvGraphicFramePr>
        <p:xfrm>
          <a:off x="1219200" y="1371600"/>
          <a:ext cx="7315200" cy="4267198"/>
        </p:xfrm>
        <a:graphic>
          <a:graphicData uri="http://schemas.openxmlformats.org/drawingml/2006/table">
            <a:tbl>
              <a:tblPr firstRow="1" firstCol="1" bandRow="1"/>
              <a:tblGrid>
                <a:gridCol w="2893925">
                  <a:extLst>
                    <a:ext uri="{9D8B030D-6E8A-4147-A177-3AD203B41FA5}">
                      <a16:colId xmlns:a16="http://schemas.microsoft.com/office/drawing/2014/main" xmlns="" val="20000"/>
                    </a:ext>
                  </a:extLst>
                </a:gridCol>
                <a:gridCol w="4421275">
                  <a:extLst>
                    <a:ext uri="{9D8B030D-6E8A-4147-A177-3AD203B41FA5}">
                      <a16:colId xmlns:a16="http://schemas.microsoft.com/office/drawing/2014/main" xmlns="" val="20001"/>
                    </a:ext>
                  </a:extLst>
                </a:gridCol>
              </a:tblGrid>
              <a:tr h="470750">
                <a:tc>
                  <a:txBody>
                    <a:bodyPr/>
                    <a:lstStyle/>
                    <a:p>
                      <a:pPr marL="0" marR="0" algn="ctr">
                        <a:lnSpc>
                          <a:spcPct val="107000"/>
                        </a:lnSpc>
                        <a:spcBef>
                          <a:spcPts val="0"/>
                        </a:spcBef>
                        <a:spcAft>
                          <a:spcPts val="0"/>
                        </a:spcAft>
                      </a:pPr>
                      <a:r>
                        <a:rPr lang="en-US" sz="1800" b="1" dirty="0">
                          <a:effectLst/>
                          <a:latin typeface="Calibri"/>
                          <a:ea typeface="Calibri"/>
                          <a:cs typeface="Times New Roman"/>
                        </a:rPr>
                        <a:t>Keys to Assessment Planning</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a:ea typeface="Calibri"/>
                          <a:cs typeface="Times New Roman"/>
                        </a:rPr>
                        <a:t>Important Questions</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76332">
                <a:tc rowSpan="3">
                  <a:txBody>
                    <a:bodyPr/>
                    <a:lstStyle/>
                    <a:p>
                      <a:pPr marL="0" marR="0" algn="ctr">
                        <a:lnSpc>
                          <a:spcPct val="107000"/>
                        </a:lnSpc>
                        <a:spcBef>
                          <a:spcPts val="0"/>
                        </a:spcBef>
                        <a:spcAft>
                          <a:spcPts val="0"/>
                        </a:spcAft>
                      </a:pPr>
                      <a:r>
                        <a:rPr lang="en-US" sz="2000">
                          <a:effectLst/>
                          <a:latin typeface="Calibri"/>
                          <a:ea typeface="Calibri"/>
                          <a:cs typeface="Times New Roman"/>
                        </a:rPr>
                        <a:t>Assessment</a:t>
                      </a:r>
                      <a:endParaRPr lang="en-US" sz="1400">
                        <a:effectLst/>
                        <a:latin typeface="Calibri"/>
                        <a:ea typeface="Calibri"/>
                        <a:cs typeface="Times New Roman"/>
                      </a:endParaRPr>
                    </a:p>
                    <a:p>
                      <a:pPr marL="0" marR="0" algn="ctr">
                        <a:lnSpc>
                          <a:spcPct val="107000"/>
                        </a:lnSpc>
                        <a:spcBef>
                          <a:spcPts val="0"/>
                        </a:spcBef>
                        <a:spcAft>
                          <a:spcPts val="0"/>
                        </a:spcAft>
                      </a:pPr>
                      <a:r>
                        <a:rPr lang="en-US" sz="2000">
                          <a:effectLst/>
                          <a:latin typeface="Calibri"/>
                          <a:ea typeface="Calibri"/>
                          <a:cs typeface="Times New Roman"/>
                        </a:rPr>
                        <a:t>Methods</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dirty="0">
                          <a:effectLst/>
                          <a:latin typeface="Calibri"/>
                          <a:ea typeface="Calibri"/>
                          <a:cs typeface="Times New Roman"/>
                        </a:rPr>
                        <a:t>By what measure(s) will you know that students are meeting programmatic learning objectives?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43627">
                <a:tc vMerge="1">
                  <a:txBody>
                    <a:bodyPr/>
                    <a:lstStyle/>
                    <a:p>
                      <a:endParaRPr lang="en-US"/>
                    </a:p>
                  </a:txBody>
                  <a:tcPr/>
                </a:tc>
                <a:tc>
                  <a:txBody>
                    <a:bodyPr/>
                    <a:lstStyle/>
                    <a:p>
                      <a:pPr marL="0" marR="0" algn="just">
                        <a:lnSpc>
                          <a:spcPct val="107000"/>
                        </a:lnSpc>
                        <a:spcBef>
                          <a:spcPts val="0"/>
                        </a:spcBef>
                        <a:spcAft>
                          <a:spcPts val="0"/>
                        </a:spcAft>
                      </a:pPr>
                      <a:r>
                        <a:rPr lang="en-US" sz="1400" dirty="0">
                          <a:effectLst/>
                          <a:latin typeface="Calibri"/>
                          <a:ea typeface="Calibri"/>
                          <a:cs typeface="Times New Roman"/>
                        </a:rPr>
                        <a:t>From whom, and at what points, will you gather data?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38658">
                <a:tc vMerge="1">
                  <a:txBody>
                    <a:bodyPr/>
                    <a:lstStyle/>
                    <a:p>
                      <a:endParaRPr lang="en-US"/>
                    </a:p>
                  </a:txBody>
                  <a:tcPr/>
                </a:tc>
                <a:tc>
                  <a:txBody>
                    <a:bodyPr/>
                    <a:lstStyle/>
                    <a:p>
                      <a:pPr marL="0" marR="0" algn="just">
                        <a:lnSpc>
                          <a:spcPct val="107000"/>
                        </a:lnSpc>
                        <a:spcBef>
                          <a:spcPts val="0"/>
                        </a:spcBef>
                        <a:spcAft>
                          <a:spcPts val="0"/>
                        </a:spcAft>
                      </a:pPr>
                      <a:r>
                        <a:rPr lang="en-US" sz="1400">
                          <a:effectLst/>
                          <a:latin typeface="Calibri"/>
                          <a:ea typeface="Calibri"/>
                          <a:cs typeface="Times New Roman"/>
                        </a:rPr>
                        <a:t>How will you collect the assessment information?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88166">
                <a:tc rowSpan="4">
                  <a:txBody>
                    <a:bodyPr/>
                    <a:lstStyle/>
                    <a:p>
                      <a:pPr marL="0" marR="0" algn="ctr">
                        <a:lnSpc>
                          <a:spcPct val="107000"/>
                        </a:lnSpc>
                        <a:spcBef>
                          <a:spcPts val="0"/>
                        </a:spcBef>
                        <a:spcAft>
                          <a:spcPts val="0"/>
                        </a:spcAft>
                      </a:pPr>
                      <a:r>
                        <a:rPr lang="en-US" sz="2000">
                          <a:effectLst/>
                          <a:latin typeface="Calibri"/>
                          <a:ea typeface="Calibri"/>
                          <a:cs typeface="Times New Roman"/>
                        </a:rPr>
                        <a:t>Assessment</a:t>
                      </a:r>
                      <a:endParaRPr lang="en-US" sz="1400">
                        <a:effectLst/>
                        <a:latin typeface="Calibri"/>
                        <a:ea typeface="Calibri"/>
                        <a:cs typeface="Times New Roman"/>
                      </a:endParaRPr>
                    </a:p>
                    <a:p>
                      <a:pPr marL="0" marR="0" algn="ctr">
                        <a:lnSpc>
                          <a:spcPct val="107000"/>
                        </a:lnSpc>
                        <a:spcBef>
                          <a:spcPts val="0"/>
                        </a:spcBef>
                        <a:spcAft>
                          <a:spcPts val="0"/>
                        </a:spcAft>
                      </a:pPr>
                      <a:r>
                        <a:rPr lang="en-US" sz="2000">
                          <a:effectLst/>
                          <a:latin typeface="Calibri"/>
                          <a:ea typeface="Calibri"/>
                          <a:cs typeface="Times New Roman"/>
                        </a:rPr>
                        <a:t>Processes</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a:effectLst/>
                          <a:latin typeface="Calibri"/>
                          <a:ea typeface="Calibri"/>
                          <a:cs typeface="Times New Roman"/>
                        </a:rPr>
                        <a:t>When will you conduct the assessment?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88166">
                <a:tc vMerge="1">
                  <a:txBody>
                    <a:bodyPr/>
                    <a:lstStyle/>
                    <a:p>
                      <a:endParaRPr lang="en-US"/>
                    </a:p>
                  </a:txBody>
                  <a:tcPr/>
                </a:tc>
                <a:tc>
                  <a:txBody>
                    <a:bodyPr/>
                    <a:lstStyle/>
                    <a:p>
                      <a:pPr marL="0" marR="0">
                        <a:lnSpc>
                          <a:spcPct val="107000"/>
                        </a:lnSpc>
                        <a:spcBef>
                          <a:spcPts val="0"/>
                        </a:spcBef>
                        <a:spcAft>
                          <a:spcPts val="0"/>
                        </a:spcAft>
                      </a:pPr>
                      <a:r>
                        <a:rPr lang="en-US" sz="1400">
                          <a:effectLst/>
                          <a:latin typeface="Calibri"/>
                          <a:ea typeface="Calibri"/>
                          <a:cs typeface="Times New Roman"/>
                        </a:rPr>
                        <a:t>Who will be responsible for each component?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93741">
                <a:tc vMerge="1">
                  <a:txBody>
                    <a:bodyPr/>
                    <a:lstStyle/>
                    <a:p>
                      <a:endParaRPr lang="en-US"/>
                    </a:p>
                  </a:txBody>
                  <a:tcPr/>
                </a:tc>
                <a:tc>
                  <a:txBody>
                    <a:bodyPr/>
                    <a:lstStyle/>
                    <a:p>
                      <a:pPr marL="0" marR="0" algn="just">
                        <a:lnSpc>
                          <a:spcPct val="107000"/>
                        </a:lnSpc>
                        <a:spcBef>
                          <a:spcPts val="0"/>
                        </a:spcBef>
                        <a:spcAft>
                          <a:spcPts val="0"/>
                        </a:spcAft>
                      </a:pPr>
                      <a:r>
                        <a:rPr lang="en-US" sz="1400">
                          <a:effectLst/>
                          <a:latin typeface="Calibri"/>
                          <a:ea typeface="Calibri"/>
                          <a:cs typeface="Times New Roman"/>
                        </a:rPr>
                        <a:t>What is the overall timeline for the assessment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93741">
                <a:tc vMerge="1">
                  <a:txBody>
                    <a:bodyPr/>
                    <a:lstStyle/>
                    <a:p>
                      <a:endParaRPr lang="en-US"/>
                    </a:p>
                  </a:txBody>
                  <a:tcPr/>
                </a:tc>
                <a:tc>
                  <a:txBody>
                    <a:bodyPr/>
                    <a:lstStyle/>
                    <a:p>
                      <a:pPr marL="0" marR="0" algn="just">
                        <a:lnSpc>
                          <a:spcPct val="107000"/>
                        </a:lnSpc>
                        <a:spcBef>
                          <a:spcPts val="0"/>
                        </a:spcBef>
                        <a:spcAft>
                          <a:spcPts val="0"/>
                        </a:spcAft>
                      </a:pPr>
                      <a:r>
                        <a:rPr lang="en-US" sz="1400">
                          <a:effectLst/>
                          <a:latin typeface="Calibri"/>
                          <a:ea typeface="Calibri"/>
                          <a:cs typeface="Times New Roman"/>
                        </a:rPr>
                        <a:t>How will your data be used to evaluate the program?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074017">
                <a:tc gridSpan="2">
                  <a:txBody>
                    <a:bodyPr/>
                    <a:lstStyle/>
                    <a:p>
                      <a:pPr marL="0" marR="0" algn="just">
                        <a:lnSpc>
                          <a:spcPct val="107000"/>
                        </a:lnSpc>
                        <a:spcBef>
                          <a:spcPts val="0"/>
                        </a:spcBef>
                        <a:spcAft>
                          <a:spcPts val="0"/>
                        </a:spcAft>
                      </a:pPr>
                      <a:r>
                        <a:rPr lang="en-US" sz="1100" dirty="0">
                          <a:effectLst/>
                          <a:latin typeface="Calibri"/>
                          <a:ea typeface="Calibri"/>
                          <a:cs typeface="Times New Roman"/>
                        </a:rPr>
                        <a:t>Adapted from University of Massachusetts - Amherst. (</a:t>
                      </a:r>
                      <a:r>
                        <a:rPr lang="en-US" sz="1100" dirty="0" err="1">
                          <a:effectLst/>
                          <a:latin typeface="Calibri"/>
                          <a:ea typeface="Calibri"/>
                          <a:cs typeface="Times New Roman"/>
                        </a:rPr>
                        <a:t>n.d.</a:t>
                      </a:r>
                      <a:r>
                        <a:rPr lang="en-US" sz="1100" dirty="0">
                          <a:effectLst/>
                          <a:latin typeface="Calibri"/>
                          <a:ea typeface="Calibri"/>
                          <a:cs typeface="Times New Roman"/>
                        </a:rPr>
                        <a:t>) Program-Based Review and Assessment: Tools and Techniques for Program Improvement.   Office of Academic Planning and Assessment. Retrieved from </a:t>
                      </a:r>
                      <a:r>
                        <a:rPr lang="en-US" sz="1100" u="sng" dirty="0">
                          <a:solidFill>
                            <a:srgbClr val="0563C1"/>
                          </a:solidFill>
                          <a:effectLst/>
                          <a:latin typeface="Calibri"/>
                          <a:ea typeface="Calibri"/>
                          <a:cs typeface="Times New Roman"/>
                          <a:hlinkClick r:id="rId3"/>
                        </a:rPr>
                        <a:t>https://naspaaaccreditation.files.wordpress.com/2014/04/program_based-umass.pdf</a:t>
                      </a:r>
                      <a:r>
                        <a:rPr lang="en-US" sz="1100" dirty="0">
                          <a:effectLst/>
                          <a:latin typeface="Calibri"/>
                          <a:ea typeface="Calibri"/>
                          <a:cs typeface="Times New Roman"/>
                        </a:rPr>
                        <a:t>, pp.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74331758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62000" y="1676400"/>
            <a:ext cx="7924800" cy="4449763"/>
          </a:xfrm>
          <a:prstGeom prst="rect">
            <a:avLst/>
          </a:prstGeom>
        </p:spPr>
      </p:pic>
      <p:sp>
        <p:nvSpPr>
          <p:cNvPr id="6" name="Title 1"/>
          <p:cNvSpPr>
            <a:spLocks noGrp="1"/>
          </p:cNvSpPr>
          <p:nvPr>
            <p:ph type="title"/>
          </p:nvPr>
        </p:nvSpPr>
        <p:spPr>
          <a:xfrm>
            <a:off x="609600" y="395287"/>
            <a:ext cx="8229600" cy="1143000"/>
          </a:xfrm>
        </p:spPr>
        <p:txBody>
          <a:bodyPr>
            <a:normAutofit/>
          </a:bodyPr>
          <a:lstStyle/>
          <a:p>
            <a:r>
              <a:rPr lang="en-US" sz="3200" dirty="0" smtClean="0">
                <a:solidFill>
                  <a:srgbClr val="840017"/>
                </a:solidFill>
              </a:rPr>
              <a:t>Assessment | </a:t>
            </a:r>
            <a:r>
              <a:rPr lang="en-US" sz="3200" b="1" dirty="0" smtClean="0">
                <a:solidFill>
                  <a:srgbClr val="840017"/>
                </a:solidFill>
              </a:rPr>
              <a:t>Linking Objectives to Curriculum</a:t>
            </a:r>
            <a:endParaRPr lang="en-US" sz="3200" b="1" dirty="0">
              <a:solidFill>
                <a:srgbClr val="840017"/>
              </a:solidFill>
            </a:endParaRPr>
          </a:p>
        </p:txBody>
      </p:sp>
    </p:spTree>
    <p:extLst>
      <p:ext uri="{BB962C8B-B14F-4D97-AF65-F5344CB8AC3E}">
        <p14:creationId xmlns:p14="http://schemas.microsoft.com/office/powerpoint/2010/main" val="1453045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667000"/>
            <a:ext cx="7772400" cy="1470025"/>
          </a:xfrm>
        </p:spPr>
        <p:txBody>
          <a:bodyPr>
            <a:normAutofit fontScale="90000"/>
          </a:bodyPr>
          <a:lstStyle/>
          <a:p>
            <a:r>
              <a:rPr lang="en-US" b="1" dirty="0" smtClean="0">
                <a:solidFill>
                  <a:srgbClr val="840017"/>
                </a:solidFill>
              </a:rPr>
              <a:t>Session 1:</a:t>
            </a:r>
            <a:br>
              <a:rPr lang="en-US" b="1" dirty="0" smtClean="0">
                <a:solidFill>
                  <a:srgbClr val="840017"/>
                </a:solidFill>
              </a:rPr>
            </a:br>
            <a:r>
              <a:rPr lang="en-US" b="1" dirty="0" smtClean="0"/>
              <a:t>8:15am-9:00am</a:t>
            </a:r>
            <a:br>
              <a:rPr lang="en-US" b="1" dirty="0" smtClean="0"/>
            </a:br>
            <a:r>
              <a:rPr lang="en-US" sz="2500" b="1" dirty="0">
                <a:solidFill>
                  <a:srgbClr val="840017"/>
                </a:solidFill>
              </a:rPr>
              <a:t/>
            </a:r>
            <a:br>
              <a:rPr lang="en-US" sz="2500" b="1" dirty="0">
                <a:solidFill>
                  <a:srgbClr val="840017"/>
                </a:solidFill>
              </a:rPr>
            </a:br>
            <a:r>
              <a:rPr lang="en-US" b="1" dirty="0" smtClean="0">
                <a:solidFill>
                  <a:srgbClr val="840017"/>
                </a:solidFill>
              </a:rPr>
              <a:t>Holistic Strategic Management</a:t>
            </a:r>
            <a:endParaRPr lang="en-US" b="1" dirty="0">
              <a:solidFill>
                <a:srgbClr val="840017"/>
              </a:solidFill>
            </a:endParaRPr>
          </a:p>
        </p:txBody>
      </p:sp>
      <p:sp>
        <p:nvSpPr>
          <p:cNvPr id="3" name="Subtitle 2"/>
          <p:cNvSpPr>
            <a:spLocks noGrp="1"/>
          </p:cNvSpPr>
          <p:nvPr>
            <p:ph type="subTitle" idx="1"/>
          </p:nvPr>
        </p:nvSpPr>
        <p:spPr>
          <a:xfrm>
            <a:off x="1447800" y="5096494"/>
            <a:ext cx="7010400" cy="1752600"/>
          </a:xfrm>
        </p:spPr>
        <p:txBody>
          <a:bodyPr>
            <a:normAutofit/>
          </a:bodyPr>
          <a:lstStyle/>
          <a:p>
            <a:pPr>
              <a:spcBef>
                <a:spcPts val="0"/>
              </a:spcBef>
            </a:pPr>
            <a:r>
              <a:rPr lang="en-US" sz="2000" dirty="0" smtClean="0">
                <a:solidFill>
                  <a:schemeClr val="tx1"/>
                </a:solidFill>
              </a:rPr>
              <a:t>Charles E. </a:t>
            </a:r>
            <a:r>
              <a:rPr lang="en-US" sz="2000" dirty="0" err="1" smtClean="0">
                <a:solidFill>
                  <a:schemeClr val="tx1"/>
                </a:solidFill>
              </a:rPr>
              <a:t>Menifield</a:t>
            </a:r>
            <a:endParaRPr lang="en-US" sz="2000" dirty="0" smtClean="0">
              <a:solidFill>
                <a:schemeClr val="tx1"/>
              </a:solidFill>
            </a:endParaRPr>
          </a:p>
          <a:p>
            <a:pPr>
              <a:spcBef>
                <a:spcPts val="0"/>
              </a:spcBef>
            </a:pPr>
            <a:r>
              <a:rPr lang="en-US" sz="2000" dirty="0" smtClean="0">
                <a:solidFill>
                  <a:schemeClr val="tx1"/>
                </a:solidFill>
              </a:rPr>
              <a:t>Rutgers University, Newark</a:t>
            </a:r>
            <a:endParaRPr lang="en-US" sz="2000" dirty="0">
              <a:solidFill>
                <a:schemeClr val="tx1"/>
              </a:solidFill>
            </a:endParaRPr>
          </a:p>
        </p:txBody>
      </p:sp>
    </p:spTree>
    <p:extLst>
      <p:ext uri="{BB962C8B-B14F-4D97-AF65-F5344CB8AC3E}">
        <p14:creationId xmlns:p14="http://schemas.microsoft.com/office/powerpoint/2010/main" val="370629476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838200" y="1752600"/>
            <a:ext cx="7772400" cy="3276600"/>
          </a:xfrm>
          <a:prstGeom prst="rect">
            <a:avLst/>
          </a:prstGeom>
        </p:spPr>
      </p:pic>
      <p:sp>
        <p:nvSpPr>
          <p:cNvPr id="6" name="Title 1"/>
          <p:cNvSpPr txBox="1">
            <a:spLocks/>
          </p:cNvSpPr>
          <p:nvPr/>
        </p:nvSpPr>
        <p:spPr>
          <a:xfrm>
            <a:off x="609600" y="457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40017"/>
                </a:solidFill>
              </a:rPr>
              <a:t>Assessment | </a:t>
            </a:r>
            <a:r>
              <a:rPr lang="en-US" sz="3200" b="1" dirty="0" smtClean="0">
                <a:solidFill>
                  <a:srgbClr val="840017"/>
                </a:solidFill>
              </a:rPr>
              <a:t>Linking Objectives to Data</a:t>
            </a:r>
            <a:endParaRPr lang="en-US" sz="3200" b="1" dirty="0">
              <a:solidFill>
                <a:srgbClr val="840017"/>
              </a:solidFill>
            </a:endParaRPr>
          </a:p>
        </p:txBody>
      </p:sp>
    </p:spTree>
    <p:extLst>
      <p:ext uri="{BB962C8B-B14F-4D97-AF65-F5344CB8AC3E}">
        <p14:creationId xmlns:p14="http://schemas.microsoft.com/office/powerpoint/2010/main" val="1657080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pic>
        <p:nvPicPr>
          <p:cNvPr id="5" name="Picture 4"/>
          <p:cNvPicPr/>
          <p:nvPr/>
        </p:nvPicPr>
        <p:blipFill>
          <a:blip r:embed="rId3"/>
          <a:stretch>
            <a:fillRect/>
          </a:stretch>
        </p:blipFill>
        <p:spPr>
          <a:xfrm>
            <a:off x="990600" y="304800"/>
            <a:ext cx="7696200" cy="5715000"/>
          </a:xfrm>
          <a:prstGeom prst="rect">
            <a:avLst/>
          </a:prstGeom>
        </p:spPr>
      </p:pic>
    </p:spTree>
    <p:extLst>
      <p:ext uri="{BB962C8B-B14F-4D97-AF65-F5344CB8AC3E}">
        <p14:creationId xmlns:p14="http://schemas.microsoft.com/office/powerpoint/2010/main" val="155839105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40017"/>
                </a:solidFill>
              </a:rPr>
              <a:t>Sample | </a:t>
            </a:r>
            <a:r>
              <a:rPr lang="en-US" b="1" dirty="0" smtClean="0">
                <a:solidFill>
                  <a:srgbClr val="840017"/>
                </a:solidFill>
              </a:rPr>
              <a:t>Course-Based Assessment/Program Review</a:t>
            </a:r>
            <a:endParaRPr lang="en-US" b="1" dirty="0">
              <a:solidFill>
                <a:srgbClr val="840017"/>
              </a:solidFill>
            </a:endParaRP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685800" y="1600200"/>
            <a:ext cx="8229600" cy="4525963"/>
          </a:xfrm>
          <a:prstGeom prst="rect">
            <a:avLst/>
          </a:prstGeom>
        </p:spPr>
      </p:pic>
    </p:spTree>
    <p:extLst>
      <p:ext uri="{BB962C8B-B14F-4D97-AF65-F5344CB8AC3E}">
        <p14:creationId xmlns:p14="http://schemas.microsoft.com/office/powerpoint/2010/main" val="166931400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normAutofit/>
          </a:bodyPr>
          <a:lstStyle/>
          <a:p>
            <a:r>
              <a:rPr lang="en-US" b="1" dirty="0" smtClean="0">
                <a:solidFill>
                  <a:srgbClr val="840017"/>
                </a:solidFill>
              </a:rPr>
              <a:t>Best Practices </a:t>
            </a:r>
            <a:endParaRPr lang="en-US" b="1" dirty="0">
              <a:solidFill>
                <a:srgbClr val="840017"/>
              </a:solidFill>
            </a:endParaRPr>
          </a:p>
        </p:txBody>
      </p:sp>
      <p:sp>
        <p:nvSpPr>
          <p:cNvPr id="3" name="Content Placeholder 2"/>
          <p:cNvSpPr>
            <a:spLocks noGrp="1"/>
          </p:cNvSpPr>
          <p:nvPr>
            <p:ph idx="1"/>
          </p:nvPr>
        </p:nvSpPr>
        <p:spPr>
          <a:xfrm>
            <a:off x="838200" y="1417638"/>
            <a:ext cx="8077200" cy="3733800"/>
          </a:xfrm>
        </p:spPr>
        <p:txBody>
          <a:bodyPr>
            <a:noAutofit/>
          </a:bodyPr>
          <a:lstStyle/>
          <a:p>
            <a:pPr lvl="0"/>
            <a:r>
              <a:rPr lang="en-US" sz="2400" b="1" dirty="0" smtClean="0"/>
              <a:t>Multiple </a:t>
            </a:r>
            <a:r>
              <a:rPr lang="en-US" sz="2400" b="1" dirty="0"/>
              <a:t>measures </a:t>
            </a:r>
            <a:r>
              <a:rPr lang="en-US" sz="2400" dirty="0"/>
              <a:t>– direct and indirect.</a:t>
            </a:r>
          </a:p>
          <a:p>
            <a:pPr lvl="0"/>
            <a:r>
              <a:rPr lang="en-US" sz="2400" dirty="0"/>
              <a:t>Use </a:t>
            </a:r>
            <a:r>
              <a:rPr lang="en-US" sz="2400" b="1" dirty="0"/>
              <a:t>rubrics</a:t>
            </a:r>
            <a:r>
              <a:rPr lang="en-US" sz="2400" dirty="0"/>
              <a:t> or other assessment tools. </a:t>
            </a:r>
            <a:endParaRPr lang="en-US" sz="2400" dirty="0" smtClean="0"/>
          </a:p>
          <a:p>
            <a:pPr lvl="0"/>
            <a:r>
              <a:rPr lang="en-US" sz="2400" b="1" dirty="0" smtClean="0"/>
              <a:t>Validity</a:t>
            </a:r>
            <a:r>
              <a:rPr lang="en-US" sz="2400" dirty="0"/>
              <a:t>: Faculty (or other stakeholders) who have not taught the course assess the student work.</a:t>
            </a:r>
          </a:p>
          <a:p>
            <a:pPr lvl="0"/>
            <a:r>
              <a:rPr lang="en-US" sz="2400" b="1" dirty="0"/>
              <a:t>Reliability</a:t>
            </a:r>
            <a:r>
              <a:rPr lang="en-US" sz="2400" dirty="0"/>
              <a:t>: Two or more faculty reviewing common work.</a:t>
            </a:r>
          </a:p>
          <a:p>
            <a:pPr lvl="0"/>
            <a:r>
              <a:rPr lang="en-US" sz="2400" b="1" dirty="0"/>
              <a:t>Achievement of performance targets</a:t>
            </a:r>
            <a:r>
              <a:rPr lang="en-US" sz="2400" dirty="0"/>
              <a:t>: If your program finds that students are not meeting targets, the temptation is to change the targets or the process rather than reflecting on what substantive changes should be made to curriculum, pedagogy, or the like, based on the evidence you found. </a:t>
            </a:r>
            <a:endParaRPr lang="en-US" sz="2400" dirty="0" smtClean="0"/>
          </a:p>
          <a:p>
            <a:pPr lvl="0"/>
            <a:r>
              <a:rPr lang="en-US" sz="2400" dirty="0" smtClean="0"/>
              <a:t>Use </a:t>
            </a:r>
            <a:r>
              <a:rPr lang="en-US" sz="2400" dirty="0"/>
              <a:t>of results: </a:t>
            </a:r>
            <a:r>
              <a:rPr lang="en-US" sz="2400" b="1" dirty="0" smtClean="0"/>
              <a:t>Align </a:t>
            </a:r>
            <a:r>
              <a:rPr lang="en-US" sz="2400" b="1" dirty="0"/>
              <a:t>your program changes with the evidence you found</a:t>
            </a:r>
            <a:r>
              <a:rPr lang="en-US" sz="2400" dirty="0"/>
              <a:t>. </a:t>
            </a: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pic>
        <p:nvPicPr>
          <p:cNvPr id="6" name="Picture 5" descr="Conjunctio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230" y="334963"/>
            <a:ext cx="1106170" cy="1022350"/>
          </a:xfrm>
          <a:prstGeom prst="rect">
            <a:avLst/>
          </a:prstGeom>
          <a:noFill/>
          <a:ln>
            <a:noFill/>
          </a:ln>
        </p:spPr>
      </p:pic>
    </p:spTree>
    <p:extLst>
      <p:ext uri="{BB962C8B-B14F-4D97-AF65-F5344CB8AC3E}">
        <p14:creationId xmlns:p14="http://schemas.microsoft.com/office/powerpoint/2010/main" val="17965788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40017"/>
                </a:solidFill>
              </a:rPr>
              <a:t>Before you leave …</a:t>
            </a:r>
            <a:endParaRPr lang="en-US" b="1" dirty="0">
              <a:solidFill>
                <a:srgbClr val="840017"/>
              </a:solidFill>
            </a:endParaRPr>
          </a:p>
        </p:txBody>
      </p:sp>
      <p:sp>
        <p:nvSpPr>
          <p:cNvPr id="3" name="Content Placeholder 2"/>
          <p:cNvSpPr>
            <a:spLocks noGrp="1"/>
          </p:cNvSpPr>
          <p:nvPr>
            <p:ph idx="1"/>
          </p:nvPr>
        </p:nvSpPr>
        <p:spPr>
          <a:xfrm>
            <a:off x="914400" y="1417638"/>
            <a:ext cx="7772400" cy="4708525"/>
          </a:xfrm>
        </p:spPr>
        <p:txBody>
          <a:bodyPr>
            <a:normAutofit fontScale="70000" lnSpcReduction="20000"/>
          </a:bodyPr>
          <a:lstStyle/>
          <a:p>
            <a:pPr lvl="0"/>
            <a:r>
              <a:rPr lang="en-US" sz="3400" dirty="0"/>
              <a:t>Do you understand how to create a sustainable assessment strategy for your graduate degree program?</a:t>
            </a:r>
          </a:p>
          <a:p>
            <a:pPr lvl="0"/>
            <a:r>
              <a:rPr lang="en-US" sz="3400" dirty="0"/>
              <a:t>Is your assessment plan realistic, given your program realities? Your program’s self-study timeframe?</a:t>
            </a:r>
          </a:p>
          <a:p>
            <a:pPr lvl="0"/>
            <a:r>
              <a:rPr lang="en-US" sz="3400" dirty="0"/>
              <a:t>Does your assessment strategy include the collection of direct measures as well as indirect measures? </a:t>
            </a:r>
          </a:p>
          <a:p>
            <a:pPr lvl="0"/>
            <a:r>
              <a:rPr lang="en-US" sz="3400" dirty="0"/>
              <a:t>Is your assessment plan sustainable, with a SMART Program Goals and Objectives (Specific, Measurable, Achievable, Realistic and Time-bound) identified?</a:t>
            </a:r>
          </a:p>
          <a:p>
            <a:pPr lvl="0"/>
            <a:r>
              <a:rPr lang="en-US" sz="3400" dirty="0"/>
              <a:t>Do your program resources support your assessment processes?  Have you identified an assessment committee? Did you charge the committee? </a:t>
            </a:r>
          </a:p>
          <a:p>
            <a:pPr lvl="0"/>
            <a:r>
              <a:rPr lang="en-US" sz="3400" dirty="0"/>
              <a:t>Are you following best practices in student learning assessment? </a:t>
            </a:r>
          </a:p>
          <a:p>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318023159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0017"/>
                </a:solidFill>
              </a:rPr>
              <a:t>Peer Assessment Plans</a:t>
            </a:r>
            <a:endParaRPr lang="en-US" dirty="0">
              <a:solidFill>
                <a:srgbClr val="840017"/>
              </a:solidFill>
            </a:endParaRPr>
          </a:p>
        </p:txBody>
      </p:sp>
      <p:sp>
        <p:nvSpPr>
          <p:cNvPr id="3" name="Content Placeholder 2"/>
          <p:cNvSpPr>
            <a:spLocks noGrp="1"/>
          </p:cNvSpPr>
          <p:nvPr>
            <p:ph idx="1"/>
          </p:nvPr>
        </p:nvSpPr>
        <p:spPr>
          <a:xfrm>
            <a:off x="685800" y="1219200"/>
            <a:ext cx="8001000" cy="4800600"/>
          </a:xfrm>
        </p:spPr>
        <p:txBody>
          <a:bodyPr>
            <a:normAutofit fontScale="40000" lnSpcReduction="20000"/>
          </a:bodyPr>
          <a:lstStyle/>
          <a:p>
            <a:pPr marL="0" indent="0">
              <a:buNone/>
            </a:pPr>
            <a:endParaRPr lang="en-US" dirty="0"/>
          </a:p>
          <a:p>
            <a:r>
              <a:rPr lang="en-US" sz="4000" dirty="0">
                <a:hlinkClick r:id="rId2"/>
              </a:rPr>
              <a:t>Binghamton University</a:t>
            </a:r>
            <a:endParaRPr lang="en-US" sz="4000" dirty="0"/>
          </a:p>
          <a:p>
            <a:r>
              <a:rPr lang="en-US" sz="4000" dirty="0">
                <a:hlinkClick r:id="rId3"/>
              </a:rPr>
              <a:t>Eastern Kentucky University</a:t>
            </a:r>
            <a:endParaRPr lang="en-US" sz="4000" dirty="0"/>
          </a:p>
          <a:p>
            <a:r>
              <a:rPr lang="en-US" sz="4000" dirty="0">
                <a:hlinkClick r:id="rId4"/>
              </a:rPr>
              <a:t>Georgia State University</a:t>
            </a:r>
            <a:endParaRPr lang="en-US" sz="4000" dirty="0"/>
          </a:p>
          <a:p>
            <a:r>
              <a:rPr lang="en-US" sz="4000" dirty="0">
                <a:hlinkClick r:id="rId5"/>
              </a:rPr>
              <a:t>Georgia Southern University</a:t>
            </a:r>
            <a:endParaRPr lang="en-US" sz="4000" dirty="0"/>
          </a:p>
          <a:p>
            <a:r>
              <a:rPr lang="en-US" sz="4000" dirty="0">
                <a:hlinkClick r:id="rId6"/>
              </a:rPr>
              <a:t>Indiana University, Bloomington</a:t>
            </a:r>
            <a:endParaRPr lang="en-US" sz="4000" dirty="0"/>
          </a:p>
          <a:p>
            <a:r>
              <a:rPr lang="en-US" sz="4000" dirty="0">
                <a:hlinkClick r:id="rId7"/>
              </a:rPr>
              <a:t>Northeastern University</a:t>
            </a:r>
            <a:endParaRPr lang="en-US" sz="4000" dirty="0"/>
          </a:p>
          <a:p>
            <a:r>
              <a:rPr lang="en-US" sz="4000" dirty="0">
                <a:hlinkClick r:id="rId8"/>
              </a:rPr>
              <a:t>The KDI School of Public Policy and Management (Assessment Visual)</a:t>
            </a:r>
            <a:endParaRPr lang="en-US" sz="4000" dirty="0"/>
          </a:p>
          <a:p>
            <a:r>
              <a:rPr lang="en-US" sz="4000" dirty="0">
                <a:hlinkClick r:id="rId9"/>
              </a:rPr>
              <a:t>San Francisco State University</a:t>
            </a:r>
            <a:endParaRPr lang="en-US" sz="4000" dirty="0"/>
          </a:p>
          <a:p>
            <a:r>
              <a:rPr lang="en-US" sz="4000" dirty="0">
                <a:hlinkClick r:id="rId10"/>
              </a:rPr>
              <a:t>Syracuse University</a:t>
            </a:r>
            <a:endParaRPr lang="en-US" sz="4000" dirty="0"/>
          </a:p>
          <a:p>
            <a:r>
              <a:rPr lang="en-US" sz="4000" dirty="0">
                <a:hlinkClick r:id="rId11"/>
              </a:rPr>
              <a:t>The University of Georgia</a:t>
            </a:r>
            <a:endParaRPr lang="en-US" sz="4000" dirty="0"/>
          </a:p>
          <a:p>
            <a:r>
              <a:rPr lang="en-US" sz="4000" dirty="0">
                <a:hlinkClick r:id="rId12"/>
              </a:rPr>
              <a:t>University of Minnesota</a:t>
            </a:r>
            <a:endParaRPr lang="en-US" sz="4000" dirty="0"/>
          </a:p>
          <a:p>
            <a:r>
              <a:rPr lang="en-US" sz="4000" dirty="0">
                <a:hlinkClick r:id="rId13"/>
              </a:rPr>
              <a:t>University of North Texas</a:t>
            </a:r>
            <a:endParaRPr lang="en-US" sz="4000" dirty="0"/>
          </a:p>
          <a:p>
            <a:r>
              <a:rPr lang="en-US" sz="4000" dirty="0">
                <a:hlinkClick r:id="rId14"/>
              </a:rPr>
              <a:t>The University of North Carolina at Chapel Hill</a:t>
            </a:r>
            <a:endParaRPr lang="en-US" sz="4000" dirty="0"/>
          </a:p>
          <a:p>
            <a:r>
              <a:rPr lang="en-US" sz="4000" dirty="0">
                <a:hlinkClick r:id="rId15"/>
              </a:rPr>
              <a:t>West Chester University</a:t>
            </a:r>
            <a:endParaRPr lang="en-US" sz="4000" dirty="0"/>
          </a:p>
          <a:p>
            <a:r>
              <a:rPr lang="en-US" sz="4000" dirty="0">
                <a:hlinkClick r:id="rId16"/>
              </a:rPr>
              <a:t>Adapted Assessment Plan Self-Evaluation Tool</a:t>
            </a:r>
            <a:endParaRPr lang="en-US" sz="4000" dirty="0"/>
          </a:p>
          <a:p>
            <a:r>
              <a:rPr lang="en-US" sz="4000" dirty="0">
                <a:hlinkClick r:id="rId17"/>
              </a:rPr>
              <a:t>Sample Assessment Plan Template</a:t>
            </a:r>
            <a:endParaRPr lang="en-US" sz="4000" dirty="0"/>
          </a:p>
          <a:p>
            <a:pPr marL="0" indent="0">
              <a:buNone/>
            </a:pPr>
            <a:endParaRPr lang="en-US" dirty="0" smtClean="0"/>
          </a:p>
          <a:p>
            <a:pPr marL="0" indent="0">
              <a:buNone/>
            </a:pPr>
            <a:r>
              <a:rPr lang="en-US" dirty="0"/>
              <a:t>Source: </a:t>
            </a:r>
            <a:r>
              <a:rPr lang="en-US" dirty="0" smtClean="0"/>
              <a:t>NASPAA Peer Assessment Plans, https</a:t>
            </a:r>
            <a:r>
              <a:rPr lang="en-US" dirty="0"/>
              <a:t>://accreditation.naspaa.org/resources/peer-examples</a:t>
            </a:r>
            <a:r>
              <a:rPr lang="en-US" dirty="0" smtClean="0"/>
              <a:t>/</a:t>
            </a:r>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82188239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40017"/>
                </a:solidFill>
              </a:rPr>
              <a:t>Thank You	</a:t>
            </a:r>
            <a:endParaRPr lang="en-US" b="1" dirty="0">
              <a:solidFill>
                <a:srgbClr val="840017"/>
              </a:solidFill>
            </a:endParaRPr>
          </a:p>
        </p:txBody>
      </p:sp>
      <p:sp>
        <p:nvSpPr>
          <p:cNvPr id="3" name="Content Placeholder 2"/>
          <p:cNvSpPr>
            <a:spLocks noGrp="1"/>
          </p:cNvSpPr>
          <p:nvPr>
            <p:ph idx="1"/>
          </p:nvPr>
        </p:nvSpPr>
        <p:spPr>
          <a:xfrm>
            <a:off x="609600" y="1600200"/>
            <a:ext cx="8077200" cy="4525963"/>
          </a:xfrm>
        </p:spPr>
        <p:txBody>
          <a:bodyPr/>
          <a:lstStyle/>
          <a:p>
            <a:pPr marL="0" indent="0" algn="ctr">
              <a:spcBef>
                <a:spcPts val="0"/>
              </a:spcBef>
              <a:buNone/>
            </a:pPr>
            <a:r>
              <a:rPr lang="en-US" dirty="0" err="1" smtClean="0"/>
              <a:t>RaJade</a:t>
            </a:r>
            <a:r>
              <a:rPr lang="en-US" dirty="0" smtClean="0"/>
              <a:t> M. Berry-James, PhD</a:t>
            </a:r>
          </a:p>
          <a:p>
            <a:pPr marL="0" indent="0" algn="ctr">
              <a:spcBef>
                <a:spcPts val="0"/>
              </a:spcBef>
              <a:buNone/>
            </a:pPr>
            <a:r>
              <a:rPr lang="en-US" dirty="0" smtClean="0"/>
              <a:t>Associate Professor</a:t>
            </a:r>
          </a:p>
          <a:p>
            <a:pPr marL="0" indent="0" algn="ctr">
              <a:spcBef>
                <a:spcPts val="0"/>
              </a:spcBef>
              <a:buNone/>
            </a:pPr>
            <a:r>
              <a:rPr lang="en-US" dirty="0" smtClean="0"/>
              <a:t>School of Public and International Affairs</a:t>
            </a:r>
          </a:p>
          <a:p>
            <a:pPr marL="0" indent="0" algn="ctr">
              <a:spcBef>
                <a:spcPts val="0"/>
              </a:spcBef>
              <a:buNone/>
            </a:pPr>
            <a:r>
              <a:rPr lang="en-US" dirty="0" smtClean="0"/>
              <a:t>Campus Box 8102</a:t>
            </a:r>
          </a:p>
          <a:p>
            <a:pPr marL="0" indent="0" algn="ctr">
              <a:spcBef>
                <a:spcPts val="0"/>
              </a:spcBef>
              <a:buNone/>
            </a:pPr>
            <a:r>
              <a:rPr lang="en-US" dirty="0" smtClean="0"/>
              <a:t>Raleigh, NC 27695-8102</a:t>
            </a:r>
          </a:p>
          <a:p>
            <a:pPr marL="0" indent="0" algn="ctr">
              <a:spcBef>
                <a:spcPts val="0"/>
              </a:spcBef>
              <a:buNone/>
            </a:pPr>
            <a:r>
              <a:rPr lang="en-US" dirty="0" smtClean="0"/>
              <a:t>Email: rmberryj@ncsu.edu</a:t>
            </a:r>
          </a:p>
          <a:p>
            <a:pPr marL="0" indent="0" algn="ctr">
              <a:spcBef>
                <a:spcPts val="0"/>
              </a:spcBef>
              <a:buNone/>
            </a:pPr>
            <a:r>
              <a:rPr lang="en-US" dirty="0" smtClean="0"/>
              <a:t>Vmail: 919-515-5027</a:t>
            </a:r>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418592529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43200"/>
            <a:ext cx="7772400" cy="1470025"/>
          </a:xfrm>
        </p:spPr>
        <p:txBody>
          <a:bodyPr>
            <a:noAutofit/>
          </a:bodyPr>
          <a:lstStyle/>
          <a:p>
            <a:r>
              <a:rPr lang="en-US" b="1" dirty="0">
                <a:solidFill>
                  <a:srgbClr val="840017"/>
                </a:solidFill>
              </a:rPr>
              <a:t>Session </a:t>
            </a:r>
            <a:r>
              <a:rPr lang="en-US" b="1" dirty="0" smtClean="0">
                <a:solidFill>
                  <a:srgbClr val="840017"/>
                </a:solidFill>
              </a:rPr>
              <a:t>4: </a:t>
            </a:r>
            <a:br>
              <a:rPr lang="en-US" b="1" dirty="0" smtClean="0">
                <a:solidFill>
                  <a:srgbClr val="840017"/>
                </a:solidFill>
              </a:rPr>
            </a:br>
            <a:r>
              <a:rPr lang="en-US" b="1" dirty="0" smtClean="0"/>
              <a:t>11:45am-12:15pm</a:t>
            </a:r>
            <a:r>
              <a:rPr lang="en-US" b="1" dirty="0" smtClean="0">
                <a:solidFill>
                  <a:srgbClr val="840017"/>
                </a:solidFill>
              </a:rPr>
              <a:t/>
            </a:r>
            <a:br>
              <a:rPr lang="en-US" b="1" dirty="0" smtClean="0">
                <a:solidFill>
                  <a:srgbClr val="840017"/>
                </a:solidFill>
              </a:rPr>
            </a:br>
            <a:r>
              <a:rPr lang="en-US" b="1" dirty="0">
                <a:solidFill>
                  <a:srgbClr val="840017"/>
                </a:solidFill>
              </a:rPr>
              <a:t/>
            </a:r>
            <a:br>
              <a:rPr lang="en-US" b="1" dirty="0">
                <a:solidFill>
                  <a:srgbClr val="840017"/>
                </a:solidFill>
              </a:rPr>
            </a:br>
            <a:r>
              <a:rPr lang="en-US" b="1" dirty="0" smtClean="0">
                <a:solidFill>
                  <a:srgbClr val="840017"/>
                </a:solidFill>
              </a:rPr>
              <a:t>Questions!</a:t>
            </a:r>
            <a:br>
              <a:rPr lang="en-US" b="1" dirty="0" smtClean="0">
                <a:solidFill>
                  <a:srgbClr val="840017"/>
                </a:solidFill>
              </a:rPr>
            </a:br>
            <a:r>
              <a:rPr lang="en-US" b="1" dirty="0" smtClean="0">
                <a:solidFill>
                  <a:srgbClr val="840017"/>
                </a:solidFill>
              </a:rPr>
              <a:t>Ask us anything. </a:t>
            </a:r>
            <a:endParaRPr lang="en-US" b="1" dirty="0">
              <a:solidFill>
                <a:srgbClr val="840017"/>
              </a:solidFill>
            </a:endParaRPr>
          </a:p>
        </p:txBody>
      </p:sp>
    </p:spTree>
    <p:extLst>
      <p:ext uri="{BB962C8B-B14F-4D97-AF65-F5344CB8AC3E}">
        <p14:creationId xmlns:p14="http://schemas.microsoft.com/office/powerpoint/2010/main" val="2020169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410" y="609600"/>
            <a:ext cx="8229600" cy="2133600"/>
          </a:xfrm>
        </p:spPr>
        <p:txBody>
          <a:bodyPr>
            <a:normAutofit/>
          </a:bodyPr>
          <a:lstStyle/>
          <a:p>
            <a:pPr marL="0" indent="0" algn="ctr">
              <a:buNone/>
            </a:pPr>
            <a:r>
              <a:rPr lang="en-US" sz="5400" b="1" dirty="0" smtClean="0">
                <a:solidFill>
                  <a:srgbClr val="840017"/>
                </a:solidFill>
              </a:rPr>
              <a:t>Thank you to </a:t>
            </a:r>
            <a:r>
              <a:rPr lang="en-US" sz="5400" b="1" dirty="0" smtClean="0">
                <a:solidFill>
                  <a:srgbClr val="7030A0"/>
                </a:solidFill>
              </a:rPr>
              <a:t>West Chester University </a:t>
            </a:r>
            <a:r>
              <a:rPr lang="en-US" sz="5400" b="1" dirty="0" smtClean="0">
                <a:solidFill>
                  <a:srgbClr val="840017"/>
                </a:solidFill>
              </a:rPr>
              <a:t>for Lunch! </a:t>
            </a:r>
            <a:endParaRPr lang="en-US" sz="5400" b="1" dirty="0">
              <a:solidFill>
                <a:srgbClr val="840017"/>
              </a:solidFill>
            </a:endParaRP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pic>
        <p:nvPicPr>
          <p:cNvPr id="6" name="Picture 2" descr="https://www.philaflutesociety.org/Resources/Pictures/WCU-2c_logo%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90800"/>
            <a:ext cx="54552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12753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43200"/>
            <a:ext cx="7772400" cy="1470025"/>
          </a:xfrm>
        </p:spPr>
        <p:txBody>
          <a:bodyPr>
            <a:noAutofit/>
          </a:bodyPr>
          <a:lstStyle/>
          <a:p>
            <a:r>
              <a:rPr lang="en-US" b="1" dirty="0">
                <a:solidFill>
                  <a:srgbClr val="840017"/>
                </a:solidFill>
              </a:rPr>
              <a:t>Session </a:t>
            </a:r>
            <a:r>
              <a:rPr lang="en-US" b="1" dirty="0" smtClean="0">
                <a:solidFill>
                  <a:srgbClr val="840017"/>
                </a:solidFill>
              </a:rPr>
              <a:t>5B: </a:t>
            </a:r>
            <a:br>
              <a:rPr lang="en-US" b="1" dirty="0" smtClean="0">
                <a:solidFill>
                  <a:srgbClr val="840017"/>
                </a:solidFill>
              </a:rPr>
            </a:br>
            <a:r>
              <a:rPr lang="en-US" b="1" dirty="0" smtClean="0"/>
              <a:t>1:30-2:15pm</a:t>
            </a:r>
            <a:r>
              <a:rPr lang="en-US" b="1" dirty="0" smtClean="0">
                <a:solidFill>
                  <a:srgbClr val="840017"/>
                </a:solidFill>
              </a:rPr>
              <a:t/>
            </a:r>
            <a:br>
              <a:rPr lang="en-US" b="1" dirty="0" smtClean="0">
                <a:solidFill>
                  <a:srgbClr val="840017"/>
                </a:solidFill>
              </a:rPr>
            </a:br>
            <a:r>
              <a:rPr lang="en-US" b="1" dirty="0">
                <a:solidFill>
                  <a:srgbClr val="840017"/>
                </a:solidFill>
              </a:rPr>
              <a:t/>
            </a:r>
            <a:br>
              <a:rPr lang="en-US" b="1" dirty="0">
                <a:solidFill>
                  <a:srgbClr val="840017"/>
                </a:solidFill>
              </a:rPr>
            </a:br>
            <a:r>
              <a:rPr lang="en-US" b="1" dirty="0" smtClean="0">
                <a:solidFill>
                  <a:srgbClr val="840017"/>
                </a:solidFill>
              </a:rPr>
              <a:t>The Accreditation Review</a:t>
            </a:r>
            <a:endParaRPr lang="en-US" b="1" dirty="0">
              <a:solidFill>
                <a:srgbClr val="840017"/>
              </a:solidFill>
            </a:endParaRPr>
          </a:p>
        </p:txBody>
      </p:sp>
      <p:sp>
        <p:nvSpPr>
          <p:cNvPr id="3" name="Subtitle 2"/>
          <p:cNvSpPr>
            <a:spLocks noGrp="1"/>
          </p:cNvSpPr>
          <p:nvPr>
            <p:ph type="subTitle" idx="1"/>
          </p:nvPr>
        </p:nvSpPr>
        <p:spPr>
          <a:xfrm>
            <a:off x="1371600" y="5486400"/>
            <a:ext cx="7010400" cy="1143000"/>
          </a:xfrm>
        </p:spPr>
        <p:txBody>
          <a:bodyPr>
            <a:normAutofit/>
          </a:bodyPr>
          <a:lstStyle/>
          <a:p>
            <a:pPr>
              <a:spcBef>
                <a:spcPts val="0"/>
              </a:spcBef>
            </a:pPr>
            <a:r>
              <a:rPr lang="en-US" sz="2000" dirty="0" smtClean="0">
                <a:solidFill>
                  <a:schemeClr val="tx1"/>
                </a:solidFill>
              </a:rPr>
              <a:t>RaJade M. Berry-James</a:t>
            </a:r>
          </a:p>
          <a:p>
            <a:pPr>
              <a:spcBef>
                <a:spcPts val="0"/>
              </a:spcBef>
            </a:pPr>
            <a:r>
              <a:rPr lang="en-US" sz="2000" dirty="0" smtClean="0">
                <a:solidFill>
                  <a:schemeClr val="tx1"/>
                </a:solidFill>
              </a:rPr>
              <a:t>Associate Professor, School of Public and International Affairs</a:t>
            </a:r>
          </a:p>
          <a:p>
            <a:pPr>
              <a:spcBef>
                <a:spcPts val="0"/>
              </a:spcBef>
            </a:pPr>
            <a:r>
              <a:rPr lang="en-US" sz="2000" dirty="0" smtClean="0">
                <a:solidFill>
                  <a:schemeClr val="tx1"/>
                </a:solidFill>
              </a:rPr>
              <a:t>North Carolina State University</a:t>
            </a:r>
            <a:endParaRPr lang="en-US" sz="2000" dirty="0">
              <a:solidFill>
                <a:schemeClr val="tx1"/>
              </a:solidFill>
            </a:endParaRPr>
          </a:p>
        </p:txBody>
      </p:sp>
    </p:spTree>
    <p:extLst>
      <p:ext uri="{BB962C8B-B14F-4D97-AF65-F5344CB8AC3E}">
        <p14:creationId xmlns:p14="http://schemas.microsoft.com/office/powerpoint/2010/main" val="3624154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840017"/>
                </a:solidFill>
              </a:rPr>
              <a:t>Overview</a:t>
            </a:r>
            <a:endParaRPr lang="en-US" sz="3200" b="1" dirty="0"/>
          </a:p>
        </p:txBody>
      </p:sp>
      <p:sp>
        <p:nvSpPr>
          <p:cNvPr id="3" name="Content Placeholder 2"/>
          <p:cNvSpPr>
            <a:spLocks noGrp="1"/>
          </p:cNvSpPr>
          <p:nvPr>
            <p:ph idx="1"/>
          </p:nvPr>
        </p:nvSpPr>
        <p:spPr>
          <a:xfrm>
            <a:off x="914400" y="1447800"/>
            <a:ext cx="7772400" cy="4678363"/>
          </a:xfrm>
        </p:spPr>
        <p:txBody>
          <a:bodyPr>
            <a:normAutofit/>
          </a:bodyPr>
          <a:lstStyle/>
          <a:p>
            <a:r>
              <a:rPr lang="en-US" dirty="0" smtClean="0"/>
              <a:t>Managing your program strategically is a forgone conclusion in every program. It is critical that programs look at all of their operations when making decisions that could significantly alter their programs.</a:t>
            </a:r>
          </a:p>
          <a:p>
            <a:r>
              <a:rPr lang="en-US" dirty="0" smtClean="0"/>
              <a:t>Hence, the goal of this session is to consider how strategic planning can be used to develop your short and long term goals.</a:t>
            </a: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92505981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840017"/>
                </a:solidFill>
              </a:rPr>
              <a:t>Overview</a:t>
            </a:r>
            <a:endParaRPr lang="en-US" b="1" dirty="0"/>
          </a:p>
        </p:txBody>
      </p:sp>
      <p:sp>
        <p:nvSpPr>
          <p:cNvPr id="3" name="Content Placeholder 2"/>
          <p:cNvSpPr>
            <a:spLocks noGrp="1"/>
          </p:cNvSpPr>
          <p:nvPr>
            <p:ph idx="1"/>
          </p:nvPr>
        </p:nvSpPr>
        <p:spPr>
          <a:xfrm>
            <a:off x="914400" y="1447801"/>
            <a:ext cx="7772400" cy="4038600"/>
          </a:xfrm>
        </p:spPr>
        <p:txBody>
          <a:bodyPr>
            <a:normAutofit/>
          </a:bodyPr>
          <a:lstStyle/>
          <a:p>
            <a:pPr>
              <a:buFont typeface="Wingdings" panose="05000000000000000000" pitchFamily="2" charset="2"/>
              <a:buChar char="Ø"/>
            </a:pPr>
            <a:r>
              <a:rPr lang="en-US" dirty="0" smtClean="0"/>
              <a:t>Discuss assessment readiness and the mechanics of the assessment process</a:t>
            </a:r>
          </a:p>
          <a:p>
            <a:pPr>
              <a:buFont typeface="Wingdings" panose="05000000000000000000" pitchFamily="2" charset="2"/>
              <a:buChar char="Ø"/>
            </a:pPr>
            <a:r>
              <a:rPr lang="en-US" dirty="0" smtClean="0"/>
              <a:t>Discuss the accreditation review process for programs seeking accreditation or reaccreditation</a:t>
            </a:r>
            <a:endParaRPr lang="en-US" dirty="0"/>
          </a:p>
          <a:p>
            <a:pPr>
              <a:buFont typeface="Wingdings" panose="05000000000000000000" pitchFamily="2" charset="2"/>
              <a:buChar char="Ø"/>
            </a:pPr>
            <a:r>
              <a:rPr lang="en-US" dirty="0" smtClean="0"/>
              <a:t>Discuss strategies to </a:t>
            </a:r>
            <a:r>
              <a:rPr lang="en-US" dirty="0"/>
              <a:t>assist the site visit team</a:t>
            </a:r>
            <a:endParaRPr lang="en-US" sz="2000" dirty="0"/>
          </a:p>
          <a:p>
            <a:pPr marL="0" indent="0">
              <a:buNone/>
            </a:pPr>
            <a:endParaRPr lang="x-none"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36631416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fontScale="90000"/>
          </a:bodyPr>
          <a:lstStyle/>
          <a:p>
            <a:r>
              <a:rPr lang="en-US" dirty="0" smtClean="0">
                <a:solidFill>
                  <a:srgbClr val="840017"/>
                </a:solidFill>
              </a:rPr>
              <a:t>Accreditation Review | </a:t>
            </a:r>
            <a:r>
              <a:rPr lang="en-US" b="1" dirty="0" smtClean="0">
                <a:solidFill>
                  <a:srgbClr val="840017"/>
                </a:solidFill>
              </a:rPr>
              <a:t>Are you Ready?</a:t>
            </a:r>
            <a:endParaRPr lang="en-US" b="1" dirty="0">
              <a:solidFill>
                <a:srgbClr val="840017"/>
              </a:solidFill>
            </a:endParaRPr>
          </a:p>
        </p:txBody>
      </p:sp>
      <p:sp>
        <p:nvSpPr>
          <p:cNvPr id="5" name="Slide Number Placeholder 4"/>
          <p:cNvSpPr>
            <a:spLocks noGrp="1"/>
          </p:cNvSpPr>
          <p:nvPr>
            <p:ph type="sldNum" sz="quarter" idx="12"/>
          </p:nvPr>
        </p:nvSpPr>
        <p:spPr/>
        <p:txBody>
          <a:bodyPr/>
          <a:lstStyle/>
          <a:p>
            <a:r>
              <a:rPr lang="en-US" smtClean="0"/>
              <a:t>NASPAA – The Global Standard in Public Service Education</a:t>
            </a:r>
            <a:endParaRPr lang="en-US" dirty="0"/>
          </a:p>
        </p:txBody>
      </p:sp>
      <p:pic>
        <p:nvPicPr>
          <p:cNvPr id="11" name="Picture 10"/>
          <p:cNvPicPr>
            <a:picLocks noChangeAspect="1"/>
          </p:cNvPicPr>
          <p:nvPr/>
        </p:nvPicPr>
        <p:blipFill>
          <a:blip r:embed="rId3"/>
          <a:stretch>
            <a:fillRect/>
          </a:stretch>
        </p:blipFill>
        <p:spPr>
          <a:xfrm>
            <a:off x="990600" y="1754516"/>
            <a:ext cx="3733800" cy="3655683"/>
          </a:xfrm>
          <a:prstGeom prst="rect">
            <a:avLst/>
          </a:prstGeom>
        </p:spPr>
      </p:pic>
      <p:pic>
        <p:nvPicPr>
          <p:cNvPr id="12" name="Picture 11"/>
          <p:cNvPicPr>
            <a:picLocks noChangeAspect="1"/>
          </p:cNvPicPr>
          <p:nvPr/>
        </p:nvPicPr>
        <p:blipFill>
          <a:blip r:embed="rId4"/>
          <a:stretch>
            <a:fillRect/>
          </a:stretch>
        </p:blipFill>
        <p:spPr>
          <a:xfrm>
            <a:off x="4953000" y="1754516"/>
            <a:ext cx="3886200" cy="3655683"/>
          </a:xfrm>
          <a:prstGeom prst="rect">
            <a:avLst/>
          </a:prstGeom>
        </p:spPr>
      </p:pic>
    </p:spTree>
    <p:extLst>
      <p:ext uri="{BB962C8B-B14F-4D97-AF65-F5344CB8AC3E}">
        <p14:creationId xmlns:p14="http://schemas.microsoft.com/office/powerpoint/2010/main" val="821950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52450"/>
            <a:ext cx="7391401" cy="781050"/>
          </a:xfrm>
        </p:spPr>
        <p:txBody>
          <a:bodyPr/>
          <a:lstStyle/>
          <a:p>
            <a:r>
              <a:rPr lang="en-US" b="1" dirty="0" smtClean="0">
                <a:solidFill>
                  <a:srgbClr val="840017"/>
                </a:solidFill>
              </a:rPr>
              <a:t>Preparing for the Self Study</a:t>
            </a:r>
            <a:endParaRPr lang="en-US" b="1" dirty="0">
              <a:solidFill>
                <a:srgbClr val="840017"/>
              </a:solidFill>
            </a:endParaRPr>
          </a:p>
        </p:txBody>
      </p:sp>
      <p:sp>
        <p:nvSpPr>
          <p:cNvPr id="4" name="Content Placeholder 3"/>
          <p:cNvSpPr>
            <a:spLocks noGrp="1"/>
          </p:cNvSpPr>
          <p:nvPr>
            <p:ph sz="half" idx="2"/>
          </p:nvPr>
        </p:nvSpPr>
        <p:spPr>
          <a:xfrm>
            <a:off x="1371600" y="1657351"/>
            <a:ext cx="7391400" cy="3981450"/>
          </a:xfrm>
        </p:spPr>
        <p:txBody>
          <a:bodyPr>
            <a:noAutofit/>
          </a:bodyPr>
          <a:lstStyle/>
          <a:p>
            <a:pPr>
              <a:buFont typeface="Wingdings" panose="05000000000000000000" pitchFamily="2" charset="2"/>
              <a:buChar char="Ø"/>
            </a:pPr>
            <a:r>
              <a:rPr lang="en-US" sz="3000" dirty="0" smtClean="0"/>
              <a:t>Wide-spread institutional support for (re)accreditation?</a:t>
            </a:r>
          </a:p>
          <a:p>
            <a:pPr>
              <a:buFont typeface="Wingdings" panose="05000000000000000000" pitchFamily="2" charset="2"/>
              <a:buChar char="Ø"/>
            </a:pPr>
            <a:r>
              <a:rPr lang="en-US" sz="3000" dirty="0" smtClean="0"/>
              <a:t>Necessary data?</a:t>
            </a:r>
          </a:p>
          <a:p>
            <a:pPr>
              <a:buFont typeface="Wingdings" panose="05000000000000000000" pitchFamily="2" charset="2"/>
              <a:buChar char="Ø"/>
            </a:pPr>
            <a:r>
              <a:rPr lang="en-US" sz="3000" dirty="0" smtClean="0"/>
              <a:t>Strategic processes?</a:t>
            </a:r>
          </a:p>
          <a:p>
            <a:pPr>
              <a:buFont typeface="Wingdings" panose="05000000000000000000" pitchFamily="2" charset="2"/>
              <a:buChar char="Ø"/>
            </a:pPr>
            <a:r>
              <a:rPr lang="en-US" sz="3000" dirty="0" smtClean="0"/>
              <a:t>Student learning assessment?</a:t>
            </a:r>
          </a:p>
          <a:p>
            <a:pPr>
              <a:buFont typeface="Wingdings" panose="05000000000000000000" pitchFamily="2" charset="2"/>
              <a:buChar char="Ø"/>
            </a:pPr>
            <a:r>
              <a:rPr lang="en-US" sz="3000" dirty="0" smtClean="0"/>
              <a:t>Workload plan – writing, editing SSR?</a:t>
            </a:r>
          </a:p>
          <a:p>
            <a:pPr>
              <a:buFont typeface="Wingdings" panose="05000000000000000000" pitchFamily="2" charset="2"/>
              <a:buChar char="Ø"/>
            </a:pPr>
            <a:r>
              <a:rPr lang="en-US" sz="3000" dirty="0" smtClean="0"/>
              <a:t>Institutional approval and payment?</a:t>
            </a:r>
          </a:p>
          <a:p>
            <a:pPr>
              <a:buFont typeface="Wingdings" panose="05000000000000000000" pitchFamily="2" charset="2"/>
              <a:buChar char="Ø"/>
            </a:pPr>
            <a:endParaRPr lang="en-US" sz="3000" dirty="0" smtClean="0"/>
          </a:p>
          <a:p>
            <a:pPr>
              <a:buFont typeface="Wingdings" panose="05000000000000000000" pitchFamily="2" charset="2"/>
              <a:buChar char="Ø"/>
            </a:pPr>
            <a:endParaRPr lang="en-US" sz="3000" dirty="0"/>
          </a:p>
        </p:txBody>
      </p:sp>
    </p:spTree>
    <p:extLst>
      <p:ext uri="{BB962C8B-B14F-4D97-AF65-F5344CB8AC3E}">
        <p14:creationId xmlns:p14="http://schemas.microsoft.com/office/powerpoint/2010/main" val="23982647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0"/>
            <a:ext cx="7391401" cy="1352550"/>
          </a:xfrm>
        </p:spPr>
        <p:txBody>
          <a:bodyPr>
            <a:normAutofit fontScale="90000"/>
          </a:bodyPr>
          <a:lstStyle/>
          <a:p>
            <a:r>
              <a:rPr lang="en-US" b="1" dirty="0" smtClean="0">
                <a:solidFill>
                  <a:srgbClr val="840017"/>
                </a:solidFill>
              </a:rPr>
              <a:t>Strategic Management Processes</a:t>
            </a:r>
            <a:endParaRPr lang="en-US" b="1" dirty="0">
              <a:solidFill>
                <a:srgbClr val="840017"/>
              </a:solidFill>
            </a:endParaRPr>
          </a:p>
        </p:txBody>
      </p:sp>
      <p:sp>
        <p:nvSpPr>
          <p:cNvPr id="4" name="Content Placeholder 3"/>
          <p:cNvSpPr>
            <a:spLocks noGrp="1"/>
          </p:cNvSpPr>
          <p:nvPr>
            <p:ph sz="half" idx="2"/>
          </p:nvPr>
        </p:nvSpPr>
        <p:spPr>
          <a:xfrm>
            <a:off x="1066800" y="1600200"/>
            <a:ext cx="7447547" cy="4356519"/>
          </a:xfrm>
        </p:spPr>
        <p:txBody>
          <a:bodyPr>
            <a:noAutofit/>
          </a:bodyPr>
          <a:lstStyle/>
          <a:p>
            <a:pPr>
              <a:buFont typeface="Wingdings" panose="05000000000000000000" pitchFamily="2" charset="2"/>
              <a:buChar char="Ø"/>
            </a:pPr>
            <a:r>
              <a:rPr lang="en-US" sz="3000" dirty="0" smtClean="0"/>
              <a:t>Mission review; logic model </a:t>
            </a:r>
          </a:p>
          <a:p>
            <a:pPr lvl="1">
              <a:buFont typeface="Wingdings" panose="05000000000000000000" pitchFamily="2" charset="2"/>
              <a:buChar char="Ø"/>
            </a:pPr>
            <a:r>
              <a:rPr lang="en-US" sz="3000" dirty="0" smtClean="0"/>
              <a:t>Process for widespread involvement of stakeholders</a:t>
            </a:r>
          </a:p>
          <a:p>
            <a:pPr>
              <a:buFont typeface="Wingdings" panose="05000000000000000000" pitchFamily="2" charset="2"/>
              <a:buChar char="Ø"/>
            </a:pPr>
            <a:r>
              <a:rPr lang="en-US" sz="3000" dirty="0" smtClean="0"/>
              <a:t>Strategic Plan not required but you will need to document program goals &amp; public service values linked to your mission</a:t>
            </a:r>
          </a:p>
          <a:p>
            <a:pPr lvl="1">
              <a:buFont typeface="Wingdings" panose="05000000000000000000" pitchFamily="2" charset="2"/>
              <a:buChar char="Ø"/>
            </a:pPr>
            <a:r>
              <a:rPr lang="en-US" sz="3000" dirty="0" smtClean="0"/>
              <a:t>What are they; how do you assess goal achievement?</a:t>
            </a:r>
          </a:p>
          <a:p>
            <a:pPr marL="0" indent="0">
              <a:buNone/>
            </a:pPr>
            <a:endParaRPr lang="en-US" sz="3000" dirty="0"/>
          </a:p>
        </p:txBody>
      </p:sp>
    </p:spTree>
    <p:extLst>
      <p:ext uri="{BB962C8B-B14F-4D97-AF65-F5344CB8AC3E}">
        <p14:creationId xmlns:p14="http://schemas.microsoft.com/office/powerpoint/2010/main" val="11883566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0"/>
            <a:ext cx="7391401" cy="1352550"/>
          </a:xfrm>
        </p:spPr>
        <p:txBody>
          <a:bodyPr/>
          <a:lstStyle/>
          <a:p>
            <a:r>
              <a:rPr lang="en-US" b="1" dirty="0" smtClean="0">
                <a:solidFill>
                  <a:srgbClr val="840017"/>
                </a:solidFill>
              </a:rPr>
              <a:t>Student Learning Assessment</a:t>
            </a:r>
            <a:endParaRPr lang="en-US" b="1" dirty="0">
              <a:solidFill>
                <a:srgbClr val="840017"/>
              </a:solidFill>
            </a:endParaRPr>
          </a:p>
        </p:txBody>
      </p:sp>
      <p:sp>
        <p:nvSpPr>
          <p:cNvPr id="4" name="Content Placeholder 3"/>
          <p:cNvSpPr>
            <a:spLocks noGrp="1"/>
          </p:cNvSpPr>
          <p:nvPr>
            <p:ph sz="half" idx="2"/>
          </p:nvPr>
        </p:nvSpPr>
        <p:spPr>
          <a:xfrm>
            <a:off x="914400" y="1524000"/>
            <a:ext cx="7980948" cy="4356519"/>
          </a:xfrm>
        </p:spPr>
        <p:txBody>
          <a:bodyPr>
            <a:noAutofit/>
          </a:bodyPr>
          <a:lstStyle/>
          <a:p>
            <a:pPr>
              <a:buFont typeface="Wingdings" panose="05000000000000000000" pitchFamily="2" charset="2"/>
              <a:buChar char="Ø"/>
            </a:pPr>
            <a:r>
              <a:rPr lang="en-US" sz="3000" dirty="0" smtClean="0"/>
              <a:t>Written Assessment Plan</a:t>
            </a:r>
          </a:p>
          <a:p>
            <a:pPr>
              <a:buFont typeface="Wingdings" panose="05000000000000000000" pitchFamily="2" charset="2"/>
              <a:buChar char="Ø"/>
            </a:pPr>
            <a:r>
              <a:rPr lang="en-US" sz="3000" dirty="0" smtClean="0"/>
              <a:t>Define the 5 required Universal Competencies</a:t>
            </a:r>
          </a:p>
          <a:p>
            <a:pPr>
              <a:buFont typeface="Wingdings" panose="05000000000000000000" pitchFamily="2" charset="2"/>
              <a:buChar char="Ø"/>
            </a:pPr>
            <a:r>
              <a:rPr lang="en-US" sz="3000" dirty="0" smtClean="0"/>
              <a:t>Assess at least 3 competencies</a:t>
            </a:r>
          </a:p>
          <a:p>
            <a:pPr lvl="1">
              <a:buFont typeface="Wingdings" panose="05000000000000000000" pitchFamily="2" charset="2"/>
              <a:buChar char="Ø"/>
            </a:pPr>
            <a:r>
              <a:rPr lang="en-US" sz="3000" dirty="0" smtClean="0"/>
              <a:t>Gather Evidence</a:t>
            </a:r>
          </a:p>
          <a:p>
            <a:pPr lvl="1">
              <a:buFont typeface="Wingdings" panose="05000000000000000000" pitchFamily="2" charset="2"/>
              <a:buChar char="Ø"/>
            </a:pPr>
            <a:r>
              <a:rPr lang="en-US" sz="3000" dirty="0" smtClean="0"/>
              <a:t>Analyze Evidence</a:t>
            </a:r>
          </a:p>
          <a:p>
            <a:pPr lvl="1">
              <a:buFont typeface="Wingdings" panose="05000000000000000000" pitchFamily="2" charset="2"/>
              <a:buChar char="Ø"/>
            </a:pPr>
            <a:r>
              <a:rPr lang="en-US" sz="3000" dirty="0" smtClean="0"/>
              <a:t>Use Evidence to improve program, make changes or confirm program outcomes</a:t>
            </a:r>
          </a:p>
          <a:p>
            <a:pPr>
              <a:buFont typeface="Wingdings" panose="05000000000000000000" pitchFamily="2" charset="2"/>
              <a:buChar char="Ø"/>
            </a:pPr>
            <a:r>
              <a:rPr lang="en-US" sz="3400" dirty="0" smtClean="0"/>
              <a:t>Confirm that you’ve closed the loop!</a:t>
            </a:r>
            <a:endParaRPr lang="en-US" sz="3000" dirty="0" smtClean="0"/>
          </a:p>
          <a:p>
            <a:pPr marL="0" indent="0">
              <a:buNone/>
            </a:pPr>
            <a:endParaRPr lang="en-US" sz="3000" dirty="0"/>
          </a:p>
        </p:txBody>
      </p:sp>
    </p:spTree>
    <p:extLst>
      <p:ext uri="{BB962C8B-B14F-4D97-AF65-F5344CB8AC3E}">
        <p14:creationId xmlns:p14="http://schemas.microsoft.com/office/powerpoint/2010/main" val="4930429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91401" cy="781050"/>
          </a:xfrm>
        </p:spPr>
        <p:txBody>
          <a:bodyPr/>
          <a:lstStyle/>
          <a:p>
            <a:r>
              <a:rPr lang="en-US" b="1" dirty="0" smtClean="0">
                <a:solidFill>
                  <a:srgbClr val="840017"/>
                </a:solidFill>
              </a:rPr>
              <a:t>Accreditation Process</a:t>
            </a:r>
            <a:endParaRPr lang="en-US" b="1" dirty="0">
              <a:solidFill>
                <a:srgbClr val="840017"/>
              </a:solidFill>
            </a:endParaRPr>
          </a:p>
        </p:txBody>
      </p:sp>
      <p:sp>
        <p:nvSpPr>
          <p:cNvPr id="4" name="Content Placeholder 3"/>
          <p:cNvSpPr>
            <a:spLocks noGrp="1"/>
          </p:cNvSpPr>
          <p:nvPr>
            <p:ph sz="half" idx="2"/>
          </p:nvPr>
        </p:nvSpPr>
        <p:spPr>
          <a:xfrm>
            <a:off x="990599" y="1657350"/>
            <a:ext cx="7447547" cy="4661319"/>
          </a:xfrm>
        </p:spPr>
        <p:txBody>
          <a:bodyPr>
            <a:noAutofit/>
          </a:bodyPr>
          <a:lstStyle/>
          <a:p>
            <a:pPr>
              <a:buFont typeface="Wingdings" panose="05000000000000000000" pitchFamily="2" charset="2"/>
              <a:buChar char="Ø"/>
            </a:pPr>
            <a:r>
              <a:rPr lang="en-US" sz="3000" b="1" dirty="0" smtClean="0"/>
              <a:t>August 15: </a:t>
            </a:r>
            <a:r>
              <a:rPr lang="en-US" sz="3000" dirty="0" smtClean="0"/>
              <a:t>submit and lock the SSR</a:t>
            </a:r>
          </a:p>
          <a:p>
            <a:pPr lvl="1">
              <a:buFont typeface="Wingdings" panose="05000000000000000000" pitchFamily="2" charset="2"/>
              <a:buChar char="Ø"/>
            </a:pPr>
            <a:r>
              <a:rPr lang="en-US" sz="3000" dirty="0" smtClean="0"/>
              <a:t>NASPAA Data Center</a:t>
            </a:r>
          </a:p>
          <a:p>
            <a:pPr lvl="1">
              <a:buFont typeface="Wingdings" panose="05000000000000000000" pitchFamily="2" charset="2"/>
              <a:buChar char="Ø"/>
            </a:pPr>
            <a:endParaRPr lang="en-US" sz="3000" dirty="0"/>
          </a:p>
          <a:p>
            <a:pPr>
              <a:buFont typeface="Wingdings" panose="05000000000000000000" pitchFamily="2" charset="2"/>
              <a:buChar char="Ø"/>
            </a:pPr>
            <a:r>
              <a:rPr lang="en-US" sz="3000" b="1" dirty="0" smtClean="0"/>
              <a:t>October</a:t>
            </a:r>
            <a:r>
              <a:rPr lang="en-US" sz="3000" dirty="0" smtClean="0"/>
              <a:t>: COPRA review </a:t>
            </a:r>
          </a:p>
          <a:p>
            <a:pPr>
              <a:buFont typeface="Wingdings" panose="05000000000000000000" pitchFamily="2" charset="2"/>
              <a:buChar char="Ø"/>
            </a:pPr>
            <a:endParaRPr lang="en-US" sz="3000" dirty="0"/>
          </a:p>
          <a:p>
            <a:pPr>
              <a:buFont typeface="Wingdings" panose="05000000000000000000" pitchFamily="2" charset="2"/>
              <a:buChar char="Ø"/>
            </a:pPr>
            <a:r>
              <a:rPr lang="en-US" sz="3000" b="1" dirty="0" smtClean="0"/>
              <a:t>October – November</a:t>
            </a:r>
            <a:r>
              <a:rPr lang="en-US" sz="3000" dirty="0" smtClean="0"/>
              <a:t>: Interim Report</a:t>
            </a:r>
          </a:p>
          <a:p>
            <a:pPr lvl="1">
              <a:buFont typeface="Wingdings" panose="05000000000000000000" pitchFamily="2" charset="2"/>
              <a:buChar char="Ø"/>
            </a:pPr>
            <a:r>
              <a:rPr lang="en-US" sz="3000" dirty="0" smtClean="0"/>
              <a:t>COPRA liaison</a:t>
            </a:r>
          </a:p>
          <a:p>
            <a:pPr>
              <a:buFont typeface="Wingdings" panose="05000000000000000000" pitchFamily="2" charset="2"/>
              <a:buChar char="Ø"/>
            </a:pPr>
            <a:endParaRPr lang="en-US" sz="3000" dirty="0" smtClean="0"/>
          </a:p>
          <a:p>
            <a:pPr>
              <a:buFont typeface="Wingdings" panose="05000000000000000000" pitchFamily="2" charset="2"/>
              <a:buChar char="Ø"/>
            </a:pPr>
            <a:endParaRPr lang="en-US" sz="3000" dirty="0"/>
          </a:p>
        </p:txBody>
      </p:sp>
    </p:spTree>
    <p:extLst>
      <p:ext uri="{BB962C8B-B14F-4D97-AF65-F5344CB8AC3E}">
        <p14:creationId xmlns:p14="http://schemas.microsoft.com/office/powerpoint/2010/main" val="30423896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391401" cy="781050"/>
          </a:xfrm>
        </p:spPr>
        <p:txBody>
          <a:bodyPr/>
          <a:lstStyle/>
          <a:p>
            <a:r>
              <a:rPr lang="en-US" b="1" dirty="0" smtClean="0">
                <a:solidFill>
                  <a:srgbClr val="840017"/>
                </a:solidFill>
              </a:rPr>
              <a:t>Accreditation Process</a:t>
            </a:r>
            <a:endParaRPr lang="en-US" b="1" dirty="0">
              <a:solidFill>
                <a:srgbClr val="840017"/>
              </a:solidFill>
            </a:endParaRPr>
          </a:p>
        </p:txBody>
      </p:sp>
      <p:sp>
        <p:nvSpPr>
          <p:cNvPr id="4" name="Content Placeholder 3"/>
          <p:cNvSpPr>
            <a:spLocks noGrp="1"/>
          </p:cNvSpPr>
          <p:nvPr>
            <p:ph sz="half" idx="2"/>
          </p:nvPr>
        </p:nvSpPr>
        <p:spPr>
          <a:xfrm>
            <a:off x="990599" y="1657350"/>
            <a:ext cx="7848601" cy="4661319"/>
          </a:xfrm>
        </p:spPr>
        <p:txBody>
          <a:bodyPr>
            <a:noAutofit/>
          </a:bodyPr>
          <a:lstStyle/>
          <a:p>
            <a:pPr>
              <a:buFont typeface="Wingdings" panose="05000000000000000000" pitchFamily="2" charset="2"/>
              <a:buChar char="Ø"/>
            </a:pPr>
            <a:r>
              <a:rPr lang="en-US" sz="3000" b="1" dirty="0" smtClean="0"/>
              <a:t>January</a:t>
            </a:r>
            <a:r>
              <a:rPr lang="en-US" sz="3000" dirty="0" smtClean="0"/>
              <a:t>: program response to the Interim Report</a:t>
            </a:r>
          </a:p>
          <a:p>
            <a:pPr lvl="1">
              <a:buFont typeface="Wingdings" panose="05000000000000000000" pitchFamily="2" charset="2"/>
              <a:buChar char="Ø"/>
            </a:pPr>
            <a:r>
              <a:rPr lang="en-US" sz="3000" dirty="0" smtClean="0"/>
              <a:t>Response not required but is a good idea</a:t>
            </a:r>
          </a:p>
          <a:p>
            <a:pPr lvl="1">
              <a:buFont typeface="Wingdings" panose="05000000000000000000" pitchFamily="2" charset="2"/>
              <a:buChar char="Ø"/>
            </a:pPr>
            <a:endParaRPr lang="en-US" sz="3000" dirty="0"/>
          </a:p>
          <a:p>
            <a:pPr>
              <a:buFont typeface="Wingdings" panose="05000000000000000000" pitchFamily="2" charset="2"/>
              <a:buChar char="Ø"/>
            </a:pPr>
            <a:r>
              <a:rPr lang="en-US" sz="3000" b="1" dirty="0" smtClean="0"/>
              <a:t>November-January:</a:t>
            </a:r>
            <a:r>
              <a:rPr lang="en-US" sz="3000" dirty="0" smtClean="0"/>
              <a:t> Site Visit Team assembled</a:t>
            </a:r>
          </a:p>
          <a:p>
            <a:pPr lvl="1">
              <a:buFont typeface="Wingdings" panose="05000000000000000000" pitchFamily="2" charset="2"/>
              <a:buChar char="Ø"/>
            </a:pPr>
            <a:r>
              <a:rPr lang="en-US" sz="3000" dirty="0" smtClean="0"/>
              <a:t>December-January: Site Visit dates set</a:t>
            </a:r>
          </a:p>
          <a:p>
            <a:pPr lvl="2">
              <a:buFont typeface="Wingdings" panose="05000000000000000000" pitchFamily="2" charset="2"/>
              <a:buChar char="Ø"/>
            </a:pPr>
            <a:r>
              <a:rPr lang="en-US" sz="3000" dirty="0" smtClean="0"/>
              <a:t>Availability of university stakeholders</a:t>
            </a:r>
          </a:p>
        </p:txBody>
      </p:sp>
    </p:spTree>
    <p:extLst>
      <p:ext uri="{BB962C8B-B14F-4D97-AF65-F5344CB8AC3E}">
        <p14:creationId xmlns:p14="http://schemas.microsoft.com/office/powerpoint/2010/main" val="36466107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391401" cy="781050"/>
          </a:xfrm>
        </p:spPr>
        <p:txBody>
          <a:bodyPr/>
          <a:lstStyle/>
          <a:p>
            <a:r>
              <a:rPr lang="en-US" b="1" dirty="0" smtClean="0">
                <a:solidFill>
                  <a:srgbClr val="840017"/>
                </a:solidFill>
              </a:rPr>
              <a:t>Site Visit Team Meetings</a:t>
            </a:r>
            <a:endParaRPr lang="en-US" b="1" dirty="0">
              <a:solidFill>
                <a:srgbClr val="840017"/>
              </a:solidFill>
            </a:endParaRPr>
          </a:p>
        </p:txBody>
      </p:sp>
      <p:sp>
        <p:nvSpPr>
          <p:cNvPr id="4" name="Content Placeholder 3"/>
          <p:cNvSpPr>
            <a:spLocks noGrp="1"/>
          </p:cNvSpPr>
          <p:nvPr>
            <p:ph sz="half" idx="2"/>
          </p:nvPr>
        </p:nvSpPr>
        <p:spPr>
          <a:xfrm>
            <a:off x="1066799" y="1657350"/>
            <a:ext cx="7371347" cy="4661319"/>
          </a:xfrm>
        </p:spPr>
        <p:txBody>
          <a:bodyPr>
            <a:noAutofit/>
          </a:bodyPr>
          <a:lstStyle/>
          <a:p>
            <a:pPr>
              <a:buFont typeface="Wingdings" panose="05000000000000000000" pitchFamily="2" charset="2"/>
              <a:buChar char="Ø"/>
            </a:pPr>
            <a:r>
              <a:rPr lang="en-US" sz="3000" dirty="0" smtClean="0"/>
              <a:t>Program faculty, Adjunct faculty, Staff</a:t>
            </a:r>
          </a:p>
          <a:p>
            <a:pPr>
              <a:buFont typeface="Wingdings" panose="05000000000000000000" pitchFamily="2" charset="2"/>
              <a:buChar char="Ø"/>
            </a:pPr>
            <a:r>
              <a:rPr lang="en-US" sz="3000" dirty="0" smtClean="0"/>
              <a:t>Students, Alumni</a:t>
            </a:r>
          </a:p>
          <a:p>
            <a:pPr>
              <a:buFont typeface="Wingdings" panose="05000000000000000000" pitchFamily="2" charset="2"/>
              <a:buChar char="Ø"/>
            </a:pPr>
            <a:r>
              <a:rPr lang="en-US" sz="3000" dirty="0" smtClean="0"/>
              <a:t>Advisory Board(s) </a:t>
            </a:r>
          </a:p>
          <a:p>
            <a:pPr>
              <a:buFont typeface="Wingdings" panose="05000000000000000000" pitchFamily="2" charset="2"/>
              <a:buChar char="Ø"/>
            </a:pPr>
            <a:r>
              <a:rPr lang="en-US" sz="3000" dirty="0" smtClean="0"/>
              <a:t>Chairs, Deans, Chief Academic Officer</a:t>
            </a:r>
          </a:p>
          <a:p>
            <a:pPr>
              <a:buFont typeface="Wingdings" panose="05000000000000000000" pitchFamily="2" charset="2"/>
              <a:buChar char="Ø"/>
            </a:pPr>
            <a:r>
              <a:rPr lang="en-US" sz="3000" dirty="0" smtClean="0"/>
              <a:t>Career Counselors</a:t>
            </a:r>
          </a:p>
          <a:p>
            <a:pPr>
              <a:buFont typeface="Wingdings" panose="05000000000000000000" pitchFamily="2" charset="2"/>
              <a:buChar char="Ø"/>
            </a:pPr>
            <a:r>
              <a:rPr lang="en-US" sz="3000" dirty="0" smtClean="0"/>
              <a:t>Internship </a:t>
            </a:r>
            <a:r>
              <a:rPr lang="en-US" sz="3000" dirty="0"/>
              <a:t>A</a:t>
            </a:r>
            <a:r>
              <a:rPr lang="en-US" sz="3000" dirty="0" smtClean="0"/>
              <a:t>dvisors, Internship Supervisors</a:t>
            </a:r>
          </a:p>
          <a:p>
            <a:pPr>
              <a:buFont typeface="Wingdings" panose="05000000000000000000" pitchFamily="2" charset="2"/>
              <a:buChar char="Ø"/>
            </a:pPr>
            <a:r>
              <a:rPr lang="en-US" sz="3000" dirty="0" smtClean="0"/>
              <a:t>Other COPRA-requested meetings</a:t>
            </a:r>
          </a:p>
          <a:p>
            <a:pPr marL="0" indent="0">
              <a:buNone/>
            </a:pPr>
            <a:endParaRPr lang="en-US" sz="3000" dirty="0" smtClean="0"/>
          </a:p>
        </p:txBody>
      </p:sp>
    </p:spTree>
    <p:extLst>
      <p:ext uri="{BB962C8B-B14F-4D97-AF65-F5344CB8AC3E}">
        <p14:creationId xmlns:p14="http://schemas.microsoft.com/office/powerpoint/2010/main" val="38164813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91401" cy="781050"/>
          </a:xfrm>
        </p:spPr>
        <p:txBody>
          <a:bodyPr/>
          <a:lstStyle/>
          <a:p>
            <a:r>
              <a:rPr lang="en-US" b="1" dirty="0" smtClean="0">
                <a:solidFill>
                  <a:srgbClr val="840017"/>
                </a:solidFill>
              </a:rPr>
              <a:t>The Site Visit</a:t>
            </a:r>
            <a:endParaRPr lang="en-US" b="1" dirty="0">
              <a:solidFill>
                <a:srgbClr val="840017"/>
              </a:solidFill>
            </a:endParaRPr>
          </a:p>
        </p:txBody>
      </p:sp>
      <p:sp>
        <p:nvSpPr>
          <p:cNvPr id="4" name="Content Placeholder 3"/>
          <p:cNvSpPr>
            <a:spLocks noGrp="1"/>
          </p:cNvSpPr>
          <p:nvPr>
            <p:ph sz="half" idx="2"/>
          </p:nvPr>
        </p:nvSpPr>
        <p:spPr>
          <a:xfrm>
            <a:off x="990600" y="1600200"/>
            <a:ext cx="7980948" cy="4661319"/>
          </a:xfrm>
        </p:spPr>
        <p:txBody>
          <a:bodyPr>
            <a:noAutofit/>
          </a:bodyPr>
          <a:lstStyle/>
          <a:p>
            <a:pPr>
              <a:buFont typeface="Wingdings" panose="05000000000000000000" pitchFamily="2" charset="2"/>
              <a:buChar char="Ø"/>
            </a:pPr>
            <a:r>
              <a:rPr lang="en-US" sz="3000" b="1" dirty="0" smtClean="0"/>
              <a:t>A few weeks prior</a:t>
            </a:r>
            <a:r>
              <a:rPr lang="en-US" sz="3000" dirty="0" smtClean="0"/>
              <a:t>: Site Visit Chair, Program Director agree on itinerary</a:t>
            </a:r>
          </a:p>
          <a:p>
            <a:pPr lvl="1">
              <a:buFont typeface="Wingdings" panose="05000000000000000000" pitchFamily="2" charset="2"/>
              <a:buChar char="Ø"/>
            </a:pPr>
            <a:r>
              <a:rPr lang="en-US" sz="3000" dirty="0" smtClean="0"/>
              <a:t>Be prepared to be flexible</a:t>
            </a:r>
          </a:p>
          <a:p>
            <a:pPr lvl="1">
              <a:buFont typeface="Wingdings" panose="05000000000000000000" pitchFamily="2" charset="2"/>
              <a:buChar char="Ø"/>
            </a:pPr>
            <a:endParaRPr lang="en-US" sz="3000" dirty="0"/>
          </a:p>
          <a:p>
            <a:pPr>
              <a:buFont typeface="Wingdings" panose="05000000000000000000" pitchFamily="2" charset="2"/>
              <a:buChar char="Ø"/>
            </a:pPr>
            <a:r>
              <a:rPr lang="en-US" sz="3000" b="1" dirty="0" smtClean="0"/>
              <a:t>January – March</a:t>
            </a:r>
            <a:r>
              <a:rPr lang="en-US" sz="3000" dirty="0" smtClean="0"/>
              <a:t>: Site Visit </a:t>
            </a:r>
          </a:p>
          <a:p>
            <a:pPr lvl="1">
              <a:buFont typeface="Wingdings" panose="05000000000000000000" pitchFamily="2" charset="2"/>
              <a:buChar char="Ø"/>
            </a:pPr>
            <a:r>
              <a:rPr lang="en-US" sz="3000" dirty="0" smtClean="0"/>
              <a:t>Documents, records, EVIDENCE</a:t>
            </a:r>
          </a:p>
          <a:p>
            <a:pPr lvl="1">
              <a:buFont typeface="Wingdings" panose="05000000000000000000" pitchFamily="2" charset="2"/>
              <a:buChar char="Ø"/>
            </a:pPr>
            <a:r>
              <a:rPr lang="en-US" sz="3000" dirty="0" smtClean="0"/>
              <a:t>SVT work space</a:t>
            </a:r>
          </a:p>
          <a:p>
            <a:pPr lvl="1">
              <a:buFont typeface="Wingdings" panose="05000000000000000000" pitchFamily="2" charset="2"/>
              <a:buChar char="Ø"/>
            </a:pPr>
            <a:endParaRPr lang="en-US" sz="3000" dirty="0" smtClean="0"/>
          </a:p>
        </p:txBody>
      </p:sp>
    </p:spTree>
    <p:extLst>
      <p:ext uri="{BB962C8B-B14F-4D97-AF65-F5344CB8AC3E}">
        <p14:creationId xmlns:p14="http://schemas.microsoft.com/office/powerpoint/2010/main" val="26594044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391401" cy="781050"/>
          </a:xfrm>
        </p:spPr>
        <p:txBody>
          <a:bodyPr/>
          <a:lstStyle/>
          <a:p>
            <a:r>
              <a:rPr lang="en-US" b="1" dirty="0" smtClean="0">
                <a:solidFill>
                  <a:srgbClr val="840017"/>
                </a:solidFill>
              </a:rPr>
              <a:t>Accreditation Process</a:t>
            </a:r>
          </a:p>
        </p:txBody>
      </p:sp>
      <p:sp>
        <p:nvSpPr>
          <p:cNvPr id="4" name="Content Placeholder 3"/>
          <p:cNvSpPr>
            <a:spLocks noGrp="1"/>
          </p:cNvSpPr>
          <p:nvPr>
            <p:ph sz="half" idx="2"/>
          </p:nvPr>
        </p:nvSpPr>
        <p:spPr>
          <a:xfrm>
            <a:off x="1163052" y="1524000"/>
            <a:ext cx="7980948" cy="4661319"/>
          </a:xfrm>
        </p:spPr>
        <p:txBody>
          <a:bodyPr>
            <a:noAutofit/>
          </a:bodyPr>
          <a:lstStyle/>
          <a:p>
            <a:pPr>
              <a:buFont typeface="Wingdings" panose="05000000000000000000" pitchFamily="2" charset="2"/>
              <a:buChar char="Ø"/>
            </a:pPr>
            <a:r>
              <a:rPr lang="en-US" sz="3000" b="1" dirty="0" smtClean="0"/>
              <a:t>1 month after SV</a:t>
            </a:r>
            <a:r>
              <a:rPr lang="en-US" sz="3000" dirty="0" smtClean="0"/>
              <a:t>: Chair posts draft report in NASPAA Data Center</a:t>
            </a:r>
          </a:p>
          <a:p>
            <a:pPr lvl="1">
              <a:buFont typeface="Wingdings" panose="05000000000000000000" pitchFamily="2" charset="2"/>
              <a:buChar char="Ø"/>
            </a:pPr>
            <a:r>
              <a:rPr lang="en-US" sz="3000" dirty="0" smtClean="0"/>
              <a:t>Programs may only correct errors of fact</a:t>
            </a:r>
          </a:p>
          <a:p>
            <a:pPr lvl="1">
              <a:buFont typeface="Wingdings" panose="05000000000000000000" pitchFamily="2" charset="2"/>
              <a:buChar char="Ø"/>
            </a:pPr>
            <a:endParaRPr lang="en-US" sz="3000" dirty="0"/>
          </a:p>
          <a:p>
            <a:pPr>
              <a:buFont typeface="Wingdings" panose="05000000000000000000" pitchFamily="2" charset="2"/>
              <a:buChar char="Ø"/>
            </a:pPr>
            <a:r>
              <a:rPr lang="en-US" sz="3000" b="1" dirty="0" smtClean="0"/>
              <a:t>1 – 2 months after SV</a:t>
            </a:r>
            <a:r>
              <a:rPr lang="en-US" sz="3000" dirty="0" smtClean="0"/>
              <a:t>: Final Site Visit Report loaded in NASPAA Data Center</a:t>
            </a:r>
          </a:p>
          <a:p>
            <a:pPr lvl="1">
              <a:buFont typeface="Wingdings" panose="05000000000000000000" pitchFamily="2" charset="2"/>
              <a:buChar char="Ø"/>
            </a:pPr>
            <a:r>
              <a:rPr lang="en-US" sz="3000" dirty="0" smtClean="0"/>
              <a:t>Program response (May)</a:t>
            </a:r>
          </a:p>
          <a:p>
            <a:pPr lvl="1">
              <a:buFont typeface="Wingdings" panose="05000000000000000000" pitchFamily="2" charset="2"/>
              <a:buChar char="Ø"/>
            </a:pPr>
            <a:endParaRPr lang="en-US" sz="3000" dirty="0" smtClean="0"/>
          </a:p>
        </p:txBody>
      </p:sp>
    </p:spTree>
    <p:extLst>
      <p:ext uri="{BB962C8B-B14F-4D97-AF65-F5344CB8AC3E}">
        <p14:creationId xmlns:p14="http://schemas.microsoft.com/office/powerpoint/2010/main" val="225024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914400"/>
          </a:xfrm>
        </p:spPr>
        <p:txBody>
          <a:bodyPr>
            <a:normAutofit fontScale="90000"/>
          </a:bodyPr>
          <a:lstStyle/>
          <a:p>
            <a:r>
              <a:rPr lang="en-US" sz="3600" b="1" dirty="0" smtClean="0">
                <a:solidFill>
                  <a:srgbClr val="840017"/>
                </a:solidFill>
              </a:rPr>
              <a:t>Standard 1 Managing the Program Strategically</a:t>
            </a:r>
            <a:endParaRPr lang="en-US" dirty="0"/>
          </a:p>
        </p:txBody>
      </p:sp>
      <p:sp>
        <p:nvSpPr>
          <p:cNvPr id="3" name="Content Placeholder 2"/>
          <p:cNvSpPr>
            <a:spLocks noGrp="1"/>
          </p:cNvSpPr>
          <p:nvPr>
            <p:ph idx="1"/>
          </p:nvPr>
        </p:nvSpPr>
        <p:spPr>
          <a:xfrm>
            <a:off x="762000" y="1447800"/>
            <a:ext cx="8077200" cy="4678363"/>
          </a:xfrm>
        </p:spPr>
        <p:txBody>
          <a:bodyPr>
            <a:normAutofit fontScale="77500" lnSpcReduction="20000"/>
          </a:bodyPr>
          <a:lstStyle/>
          <a:p>
            <a:r>
              <a:rPr lang="en-US" sz="2800" b="1" dirty="0" smtClean="0"/>
              <a:t>1.1 </a:t>
            </a:r>
            <a:r>
              <a:rPr lang="en-US" sz="2800" b="1" dirty="0"/>
              <a:t>Mission Statement</a:t>
            </a:r>
            <a:r>
              <a:rPr lang="en-US" sz="2800" dirty="0"/>
              <a:t>: The program will have a statement of mission that guides performance expectations and their evaluation, including • its purpose and public service values, given the program’s particular emphasis on public affairs, administration, and policy • the population of students, employers, and professionals the program intends to serve, and • the contributions it intends to produce to advance the knowledge, research, and practice of public affairs, administration, and policy. </a:t>
            </a:r>
          </a:p>
          <a:p>
            <a:r>
              <a:rPr lang="en-US" sz="2800" b="1" dirty="0"/>
              <a:t>1.2 Performance Expectations</a:t>
            </a:r>
            <a:r>
              <a:rPr lang="en-US" sz="2800" dirty="0"/>
              <a:t>: The program will establish observable program goals, objectives, and outcomes, including expectations for student learning, consistent with its mission. </a:t>
            </a:r>
          </a:p>
          <a:p>
            <a:r>
              <a:rPr lang="en-US" sz="2800" b="1" dirty="0"/>
              <a:t>1.3 Program Evaluation</a:t>
            </a:r>
            <a:r>
              <a:rPr lang="en-US" sz="2800" dirty="0"/>
              <a:t>: The program will collect, apply, and report information about its performance and its operations to guide the evolution of the program’s mission and the program’s design and continuous improvement with respect to standards two through seven.</a:t>
            </a: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39471062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391401" cy="704850"/>
          </a:xfrm>
        </p:spPr>
        <p:txBody>
          <a:bodyPr>
            <a:normAutofit fontScale="90000"/>
          </a:bodyPr>
          <a:lstStyle/>
          <a:p>
            <a:r>
              <a:rPr lang="en-US" b="1" dirty="0" smtClean="0">
                <a:solidFill>
                  <a:srgbClr val="840017"/>
                </a:solidFill>
              </a:rPr>
              <a:t>Accreditation Process</a:t>
            </a:r>
          </a:p>
        </p:txBody>
      </p:sp>
      <p:sp>
        <p:nvSpPr>
          <p:cNvPr id="4" name="Content Placeholder 3"/>
          <p:cNvSpPr>
            <a:spLocks noGrp="1"/>
          </p:cNvSpPr>
          <p:nvPr>
            <p:ph sz="half" idx="2"/>
          </p:nvPr>
        </p:nvSpPr>
        <p:spPr>
          <a:xfrm>
            <a:off x="914400" y="1143000"/>
            <a:ext cx="7980948" cy="4876800"/>
          </a:xfrm>
        </p:spPr>
        <p:txBody>
          <a:bodyPr>
            <a:noAutofit/>
          </a:bodyPr>
          <a:lstStyle/>
          <a:p>
            <a:pPr>
              <a:buFont typeface="Wingdings" panose="05000000000000000000" pitchFamily="2" charset="2"/>
              <a:buChar char="Ø"/>
            </a:pPr>
            <a:r>
              <a:rPr lang="en-US" sz="3000" b="1" dirty="0" smtClean="0"/>
              <a:t>June</a:t>
            </a:r>
            <a:r>
              <a:rPr lang="en-US" sz="3000" dirty="0" smtClean="0"/>
              <a:t>: COPRA Summer Meeting</a:t>
            </a:r>
          </a:p>
          <a:p>
            <a:pPr lvl="1">
              <a:buFont typeface="Wingdings" panose="05000000000000000000" pitchFamily="2" charset="2"/>
              <a:buChar char="Ø"/>
            </a:pPr>
            <a:r>
              <a:rPr lang="en-US" sz="3000" dirty="0" smtClean="0"/>
              <a:t>Document review</a:t>
            </a:r>
          </a:p>
          <a:p>
            <a:pPr lvl="2">
              <a:buFont typeface="Wingdings" panose="05000000000000000000" pitchFamily="2" charset="2"/>
              <a:buChar char="Ø"/>
            </a:pPr>
            <a:r>
              <a:rPr lang="en-US" sz="3000" dirty="0" smtClean="0"/>
              <a:t>SSR, Interim Report, response to IR, SVR, response to SVR</a:t>
            </a:r>
          </a:p>
          <a:p>
            <a:pPr lvl="1">
              <a:buFont typeface="Wingdings" panose="05000000000000000000" pitchFamily="2" charset="2"/>
              <a:buChar char="Ø"/>
            </a:pPr>
            <a:r>
              <a:rPr lang="en-US" sz="3000" dirty="0" smtClean="0"/>
              <a:t>Liaison and “group of 3” make initial recommendation</a:t>
            </a:r>
          </a:p>
          <a:p>
            <a:pPr lvl="1">
              <a:buFont typeface="Wingdings" panose="05000000000000000000" pitchFamily="2" charset="2"/>
              <a:buChar char="Ø"/>
            </a:pPr>
            <a:r>
              <a:rPr lang="en-US" sz="3000" dirty="0" smtClean="0"/>
              <a:t>Full Commission reviews, discusses, determines final action</a:t>
            </a:r>
          </a:p>
          <a:p>
            <a:pPr lvl="1">
              <a:buFont typeface="Wingdings" panose="05000000000000000000" pitchFamily="2" charset="2"/>
              <a:buChar char="Ø"/>
            </a:pPr>
            <a:endParaRPr lang="en-US" sz="3000" dirty="0" smtClean="0"/>
          </a:p>
        </p:txBody>
      </p:sp>
    </p:spTree>
    <p:extLst>
      <p:ext uri="{BB962C8B-B14F-4D97-AF65-F5344CB8AC3E}">
        <p14:creationId xmlns:p14="http://schemas.microsoft.com/office/powerpoint/2010/main" val="28178770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391401" cy="704850"/>
          </a:xfrm>
        </p:spPr>
        <p:txBody>
          <a:bodyPr>
            <a:normAutofit fontScale="90000"/>
          </a:bodyPr>
          <a:lstStyle/>
          <a:p>
            <a:r>
              <a:rPr lang="en-US" b="1" dirty="0" smtClean="0">
                <a:solidFill>
                  <a:srgbClr val="840017"/>
                </a:solidFill>
              </a:rPr>
              <a:t>Final Action (Reaccreditation)</a:t>
            </a:r>
          </a:p>
        </p:txBody>
      </p:sp>
      <p:sp>
        <p:nvSpPr>
          <p:cNvPr id="4" name="Content Placeholder 3"/>
          <p:cNvSpPr>
            <a:spLocks noGrp="1"/>
          </p:cNvSpPr>
          <p:nvPr>
            <p:ph sz="half" idx="2"/>
          </p:nvPr>
        </p:nvSpPr>
        <p:spPr>
          <a:xfrm>
            <a:off x="990600" y="963746"/>
            <a:ext cx="7447547" cy="5175669"/>
          </a:xfrm>
        </p:spPr>
        <p:txBody>
          <a:bodyPr>
            <a:noAutofit/>
          </a:bodyPr>
          <a:lstStyle/>
          <a:p>
            <a:pPr>
              <a:buFont typeface="Wingdings" panose="05000000000000000000" pitchFamily="2" charset="2"/>
              <a:buChar char="Ø"/>
            </a:pPr>
            <a:r>
              <a:rPr lang="en-US" dirty="0" smtClean="0"/>
              <a:t>Accredited 7* years, no monitoring</a:t>
            </a:r>
          </a:p>
          <a:p>
            <a:pPr>
              <a:buFont typeface="Wingdings" panose="05000000000000000000" pitchFamily="2" charset="2"/>
              <a:buChar char="Ø"/>
            </a:pPr>
            <a:r>
              <a:rPr lang="en-US" dirty="0" smtClean="0"/>
              <a:t>Accredited 7* years with monitoring</a:t>
            </a:r>
          </a:p>
          <a:p>
            <a:pPr>
              <a:buFont typeface="Wingdings" panose="05000000000000000000" pitchFamily="2" charset="2"/>
              <a:buChar char="Ø"/>
            </a:pPr>
            <a:r>
              <a:rPr lang="en-US" dirty="0" smtClean="0"/>
              <a:t>Accredited 1 year </a:t>
            </a:r>
          </a:p>
          <a:p>
            <a:pPr lvl="1">
              <a:buFont typeface="Wingdings" panose="05000000000000000000" pitchFamily="2" charset="2"/>
              <a:buChar char="Ø"/>
            </a:pPr>
            <a:r>
              <a:rPr lang="en-US" sz="2800" dirty="0" smtClean="0"/>
              <a:t>Letter to program outlines areas of concern, nonconformance</a:t>
            </a:r>
          </a:p>
          <a:p>
            <a:pPr lvl="1">
              <a:buFont typeface="Wingdings" panose="05000000000000000000" pitchFamily="2" charset="2"/>
              <a:buChar char="Ø"/>
            </a:pPr>
            <a:r>
              <a:rPr lang="en-US" sz="2800" dirty="0" smtClean="0"/>
              <a:t>Program must respond </a:t>
            </a:r>
          </a:p>
          <a:p>
            <a:pPr lvl="1">
              <a:buFont typeface="Wingdings" panose="05000000000000000000" pitchFamily="2" charset="2"/>
              <a:buChar char="Ø"/>
            </a:pPr>
            <a:r>
              <a:rPr lang="en-US" sz="2800" dirty="0" smtClean="0"/>
              <a:t>Second SV (perhaps abbreviated) may be required</a:t>
            </a:r>
          </a:p>
          <a:p>
            <a:pPr>
              <a:buFont typeface="Wingdings" panose="05000000000000000000" pitchFamily="2" charset="2"/>
              <a:buChar char="Ø"/>
            </a:pPr>
            <a:r>
              <a:rPr lang="en-US" dirty="0" smtClean="0"/>
              <a:t>Denial of Accreditation</a:t>
            </a:r>
            <a:endParaRPr lang="en-US" dirty="0"/>
          </a:p>
          <a:p>
            <a:pPr marL="228600" lvl="1" indent="0">
              <a:buNone/>
            </a:pPr>
            <a:r>
              <a:rPr lang="en-US" dirty="0" smtClean="0"/>
              <a:t>* Fewer years if program has had a delay</a:t>
            </a:r>
          </a:p>
          <a:p>
            <a:pPr lvl="1">
              <a:buFont typeface="Wingdings" panose="05000000000000000000" pitchFamily="2" charset="2"/>
              <a:buChar char="Ø"/>
            </a:pPr>
            <a:endParaRPr lang="en-US" sz="2800" dirty="0" smtClean="0"/>
          </a:p>
        </p:txBody>
      </p:sp>
    </p:spTree>
    <p:extLst>
      <p:ext uri="{BB962C8B-B14F-4D97-AF65-F5344CB8AC3E}">
        <p14:creationId xmlns:p14="http://schemas.microsoft.com/office/powerpoint/2010/main" val="2278981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7391401" cy="704850"/>
          </a:xfrm>
        </p:spPr>
        <p:txBody>
          <a:bodyPr>
            <a:normAutofit fontScale="90000"/>
          </a:bodyPr>
          <a:lstStyle/>
          <a:p>
            <a:r>
              <a:rPr lang="en-US" b="1" dirty="0" smtClean="0">
                <a:solidFill>
                  <a:srgbClr val="840017"/>
                </a:solidFill>
              </a:rPr>
              <a:t>Final Action (Accreditation)</a:t>
            </a:r>
          </a:p>
        </p:txBody>
      </p:sp>
      <p:sp>
        <p:nvSpPr>
          <p:cNvPr id="4" name="Content Placeholder 3"/>
          <p:cNvSpPr>
            <a:spLocks noGrp="1"/>
          </p:cNvSpPr>
          <p:nvPr>
            <p:ph sz="half" idx="2"/>
          </p:nvPr>
        </p:nvSpPr>
        <p:spPr>
          <a:xfrm>
            <a:off x="990599" y="1143001"/>
            <a:ext cx="7447547" cy="4572000"/>
          </a:xfrm>
        </p:spPr>
        <p:txBody>
          <a:bodyPr>
            <a:noAutofit/>
          </a:bodyPr>
          <a:lstStyle/>
          <a:p>
            <a:pPr>
              <a:buFont typeface="Wingdings" panose="05000000000000000000" pitchFamily="2" charset="2"/>
              <a:buChar char="Ø"/>
            </a:pPr>
            <a:r>
              <a:rPr lang="en-US" sz="3000" dirty="0" smtClean="0"/>
              <a:t>Accredited 7 years, no monitoring</a:t>
            </a:r>
          </a:p>
          <a:p>
            <a:pPr>
              <a:buFont typeface="Wingdings" panose="05000000000000000000" pitchFamily="2" charset="2"/>
              <a:buChar char="Ø"/>
            </a:pPr>
            <a:r>
              <a:rPr lang="en-US" sz="3000" dirty="0" smtClean="0"/>
              <a:t>Accredited 7 years with monitoring</a:t>
            </a:r>
          </a:p>
          <a:p>
            <a:pPr>
              <a:buFont typeface="Wingdings" panose="05000000000000000000" pitchFamily="2" charset="2"/>
              <a:buChar char="Ø"/>
            </a:pPr>
            <a:r>
              <a:rPr lang="en-US" sz="3000" dirty="0" smtClean="0"/>
              <a:t>1 or 2 year deferral</a:t>
            </a:r>
          </a:p>
          <a:p>
            <a:pPr lvl="1">
              <a:buFont typeface="Wingdings" panose="05000000000000000000" pitchFamily="2" charset="2"/>
              <a:buChar char="Ø"/>
            </a:pPr>
            <a:r>
              <a:rPr lang="en-US" sz="3000" dirty="0" smtClean="0"/>
              <a:t>Letter to program outlines areas of concern, nonconformance</a:t>
            </a:r>
          </a:p>
          <a:p>
            <a:pPr lvl="1">
              <a:buFont typeface="Wingdings" panose="05000000000000000000" pitchFamily="2" charset="2"/>
              <a:buChar char="Ø"/>
            </a:pPr>
            <a:r>
              <a:rPr lang="en-US" sz="3000" dirty="0" smtClean="0"/>
              <a:t>Program submits second Self-Study Report</a:t>
            </a:r>
          </a:p>
          <a:p>
            <a:pPr lvl="1">
              <a:buFont typeface="Wingdings" panose="05000000000000000000" pitchFamily="2" charset="2"/>
              <a:buChar char="Ø"/>
            </a:pPr>
            <a:r>
              <a:rPr lang="en-US" sz="3000" dirty="0" smtClean="0"/>
              <a:t>Second Site Visit</a:t>
            </a:r>
          </a:p>
          <a:p>
            <a:pPr>
              <a:buFont typeface="Wingdings" panose="05000000000000000000" pitchFamily="2" charset="2"/>
              <a:buChar char="Ø"/>
            </a:pPr>
            <a:r>
              <a:rPr lang="en-US" sz="3400" dirty="0" smtClean="0"/>
              <a:t>Denial of Accreditation</a:t>
            </a:r>
            <a:endParaRPr lang="en-US" sz="3400" dirty="0"/>
          </a:p>
          <a:p>
            <a:pPr lvl="1">
              <a:buFont typeface="Wingdings" panose="05000000000000000000" pitchFamily="2" charset="2"/>
              <a:buChar char="Ø"/>
            </a:pPr>
            <a:endParaRPr lang="en-US" sz="3000" dirty="0" smtClean="0"/>
          </a:p>
          <a:p>
            <a:pPr marL="228600" lvl="1" indent="0">
              <a:buNone/>
            </a:pPr>
            <a:endParaRPr lang="en-US" sz="800" dirty="0"/>
          </a:p>
          <a:p>
            <a:pPr marL="228600" lvl="1" indent="0">
              <a:buNone/>
            </a:pPr>
            <a:endParaRPr lang="en-US" sz="3000" dirty="0" smtClean="0"/>
          </a:p>
          <a:p>
            <a:pPr lvl="1">
              <a:buFont typeface="Wingdings" panose="05000000000000000000" pitchFamily="2" charset="2"/>
              <a:buChar char="Ø"/>
            </a:pPr>
            <a:endParaRPr lang="en-US" sz="3000" dirty="0" smtClean="0"/>
          </a:p>
        </p:txBody>
      </p:sp>
    </p:spTree>
    <p:extLst>
      <p:ext uri="{BB962C8B-B14F-4D97-AF65-F5344CB8AC3E}">
        <p14:creationId xmlns:p14="http://schemas.microsoft.com/office/powerpoint/2010/main" val="32371664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391401" cy="704850"/>
          </a:xfrm>
        </p:spPr>
        <p:txBody>
          <a:bodyPr>
            <a:normAutofit fontScale="90000"/>
          </a:bodyPr>
          <a:lstStyle/>
          <a:p>
            <a:r>
              <a:rPr lang="en-US" b="1" dirty="0" smtClean="0">
                <a:solidFill>
                  <a:srgbClr val="840017"/>
                </a:solidFill>
              </a:rPr>
              <a:t>Questions on the Process?</a:t>
            </a:r>
          </a:p>
        </p:txBody>
      </p:sp>
      <p:sp>
        <p:nvSpPr>
          <p:cNvPr id="4" name="Content Placeholder 3"/>
          <p:cNvSpPr>
            <a:spLocks noGrp="1"/>
          </p:cNvSpPr>
          <p:nvPr>
            <p:ph sz="half" idx="2"/>
          </p:nvPr>
        </p:nvSpPr>
        <p:spPr>
          <a:xfrm>
            <a:off x="1142999" y="1809751"/>
            <a:ext cx="7295147" cy="3676650"/>
          </a:xfrm>
        </p:spPr>
        <p:txBody>
          <a:bodyPr>
            <a:noAutofit/>
          </a:bodyPr>
          <a:lstStyle/>
          <a:p>
            <a:pPr>
              <a:buFont typeface="Wingdings" panose="05000000000000000000" pitchFamily="2" charset="2"/>
              <a:buChar char="Ø"/>
            </a:pPr>
            <a:r>
              <a:rPr lang="en-US" sz="3000" dirty="0" smtClean="0"/>
              <a:t>Take 5 minutes, talk at your table about your questions, worries, concerns ABOUT THE MECHANICS OF THE ACCREDITATION PROCESS   </a:t>
            </a:r>
          </a:p>
          <a:p>
            <a:pPr>
              <a:buFont typeface="Wingdings" panose="05000000000000000000" pitchFamily="2" charset="2"/>
              <a:buChar char="Ø"/>
            </a:pPr>
            <a:r>
              <a:rPr lang="en-US" sz="3000" dirty="0" smtClean="0"/>
              <a:t>Choose a spokesperson to report</a:t>
            </a:r>
          </a:p>
          <a:p>
            <a:pPr>
              <a:buFont typeface="Wingdings" panose="05000000000000000000" pitchFamily="2" charset="2"/>
              <a:buChar char="Ø"/>
            </a:pPr>
            <a:endParaRPr lang="en-US" sz="3000" dirty="0" smtClean="0"/>
          </a:p>
          <a:p>
            <a:pPr marL="228600" lvl="1" indent="0">
              <a:buNone/>
            </a:pPr>
            <a:endParaRPr lang="en-US" sz="800" dirty="0"/>
          </a:p>
          <a:p>
            <a:pPr marL="228600" lvl="1" indent="0">
              <a:buNone/>
            </a:pPr>
            <a:endParaRPr lang="en-US" sz="3000" dirty="0" smtClean="0"/>
          </a:p>
          <a:p>
            <a:pPr lvl="1">
              <a:buFont typeface="Wingdings" panose="05000000000000000000" pitchFamily="2" charset="2"/>
              <a:buChar char="Ø"/>
            </a:pPr>
            <a:endParaRPr lang="en-US" sz="3000" dirty="0" smtClean="0"/>
          </a:p>
        </p:txBody>
      </p:sp>
    </p:spTree>
    <p:extLst>
      <p:ext uri="{BB962C8B-B14F-4D97-AF65-F5344CB8AC3E}">
        <p14:creationId xmlns:p14="http://schemas.microsoft.com/office/powerpoint/2010/main" val="17684985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40017"/>
                </a:solidFill>
              </a:rPr>
              <a:t>Self Study Reports</a:t>
            </a:r>
            <a:endParaRPr lang="en-US" b="1" dirty="0">
              <a:solidFill>
                <a:srgbClr val="840017"/>
              </a:solidFill>
            </a:endParaRPr>
          </a:p>
        </p:txBody>
      </p:sp>
      <p:sp>
        <p:nvSpPr>
          <p:cNvPr id="3" name="Content Placeholder 2"/>
          <p:cNvSpPr>
            <a:spLocks noGrp="1"/>
          </p:cNvSpPr>
          <p:nvPr>
            <p:ph idx="1"/>
          </p:nvPr>
        </p:nvSpPr>
        <p:spPr>
          <a:xfrm>
            <a:off x="685800" y="1600200"/>
            <a:ext cx="8001000" cy="4525963"/>
          </a:xfrm>
        </p:spPr>
        <p:txBody>
          <a:bodyPr>
            <a:normAutofit fontScale="70000" lnSpcReduction="20000"/>
          </a:bodyPr>
          <a:lstStyle/>
          <a:p>
            <a:r>
              <a:rPr lang="en-US" dirty="0" smtClean="0">
                <a:hlinkClick r:id="rId2"/>
              </a:rPr>
              <a:t>Binghamton </a:t>
            </a:r>
            <a:r>
              <a:rPr lang="en-US" dirty="0">
                <a:hlinkClick r:id="rId2"/>
              </a:rPr>
              <a:t>University</a:t>
            </a:r>
            <a:r>
              <a:rPr lang="en-US" dirty="0"/>
              <a:t> (</a:t>
            </a:r>
            <a:r>
              <a:rPr lang="en-US" dirty="0">
                <a:hlinkClick r:id="rId3"/>
              </a:rPr>
              <a:t>Appendices</a:t>
            </a:r>
            <a:r>
              <a:rPr lang="en-US" dirty="0"/>
              <a:t>) (2013-14 cohort)</a:t>
            </a:r>
          </a:p>
          <a:p>
            <a:r>
              <a:rPr lang="en-US" dirty="0">
                <a:hlinkClick r:id="rId4"/>
              </a:rPr>
              <a:t>College of Charleston</a:t>
            </a:r>
            <a:r>
              <a:rPr lang="en-US" dirty="0"/>
              <a:t> (2013-14 cohort)</a:t>
            </a:r>
          </a:p>
          <a:p>
            <a:r>
              <a:rPr lang="en-US" dirty="0">
                <a:hlinkClick r:id="rId5"/>
              </a:rPr>
              <a:t>The University of Georgia</a:t>
            </a:r>
            <a:r>
              <a:rPr lang="en-US" dirty="0"/>
              <a:t> (2014-15 cohort)</a:t>
            </a:r>
          </a:p>
          <a:p>
            <a:r>
              <a:rPr lang="en-US" dirty="0">
                <a:hlinkClick r:id="rId6"/>
              </a:rPr>
              <a:t>The University of Texas at Austin</a:t>
            </a:r>
            <a:r>
              <a:rPr lang="en-US" dirty="0"/>
              <a:t> (</a:t>
            </a:r>
            <a:r>
              <a:rPr lang="en-US" dirty="0">
                <a:hlinkClick r:id="rId7"/>
              </a:rPr>
              <a:t>Appendices</a:t>
            </a:r>
            <a:r>
              <a:rPr lang="en-US" dirty="0"/>
              <a:t>) (2012-13 cohort)</a:t>
            </a:r>
          </a:p>
          <a:p>
            <a:r>
              <a:rPr lang="en-US" dirty="0">
                <a:hlinkClick r:id="rId8"/>
              </a:rPr>
              <a:t>University at Albany, SUNY</a:t>
            </a:r>
            <a:r>
              <a:rPr lang="en-US" dirty="0"/>
              <a:t> (</a:t>
            </a:r>
            <a:r>
              <a:rPr lang="en-US" dirty="0">
                <a:hlinkClick r:id="rId9"/>
              </a:rPr>
              <a:t>Appendices</a:t>
            </a:r>
            <a:r>
              <a:rPr lang="en-US" dirty="0"/>
              <a:t>) (2016-17 cohort)</a:t>
            </a:r>
          </a:p>
          <a:p>
            <a:r>
              <a:rPr lang="en-US" dirty="0">
                <a:hlinkClick r:id="rId10"/>
              </a:rPr>
              <a:t>University of Minnesota</a:t>
            </a:r>
            <a:r>
              <a:rPr lang="en-US" dirty="0"/>
              <a:t> (</a:t>
            </a:r>
            <a:r>
              <a:rPr lang="en-US" dirty="0">
                <a:hlinkClick r:id="rId11"/>
              </a:rPr>
              <a:t>Appendices</a:t>
            </a:r>
            <a:r>
              <a:rPr lang="en-US" dirty="0"/>
              <a:t>) (2013-14 cohort)</a:t>
            </a:r>
          </a:p>
          <a:p>
            <a:r>
              <a:rPr lang="en-US" dirty="0">
                <a:hlinkClick r:id="rId12"/>
              </a:rPr>
              <a:t>University of New Orleans</a:t>
            </a:r>
            <a:r>
              <a:rPr lang="en-US" dirty="0"/>
              <a:t> (</a:t>
            </a:r>
            <a:r>
              <a:rPr lang="en-US" dirty="0">
                <a:hlinkClick r:id="rId13"/>
              </a:rPr>
              <a:t>Appendices</a:t>
            </a:r>
            <a:r>
              <a:rPr lang="en-US" dirty="0"/>
              <a:t>) (2012-13 cohort)</a:t>
            </a:r>
          </a:p>
          <a:p>
            <a:r>
              <a:rPr lang="en-US" dirty="0">
                <a:hlinkClick r:id="rId14"/>
              </a:rPr>
              <a:t>University of Washington</a:t>
            </a:r>
            <a:r>
              <a:rPr lang="en-US" dirty="0"/>
              <a:t> (</a:t>
            </a:r>
            <a:r>
              <a:rPr lang="en-US" dirty="0">
                <a:hlinkClick r:id="rId15"/>
              </a:rPr>
              <a:t>Appendices</a:t>
            </a:r>
            <a:r>
              <a:rPr lang="en-US" dirty="0"/>
              <a:t>) (2013-14 cohort)</a:t>
            </a:r>
          </a:p>
          <a:p>
            <a:pPr marL="0" indent="0">
              <a:buNone/>
            </a:pPr>
            <a:endParaRPr lang="en-US" dirty="0" smtClean="0"/>
          </a:p>
          <a:p>
            <a:pPr marL="0" indent="0">
              <a:buNone/>
            </a:pPr>
            <a:r>
              <a:rPr lang="en-US" dirty="0"/>
              <a:t>Source: </a:t>
            </a:r>
            <a:r>
              <a:rPr lang="en-US" dirty="0" smtClean="0"/>
              <a:t>NASPAA Peer Assessment Plans, https</a:t>
            </a:r>
            <a:r>
              <a:rPr lang="en-US" dirty="0"/>
              <a:t>://accreditation.naspaa.org/resources/peer-examples/</a:t>
            </a:r>
            <a:br>
              <a:rPr lang="en-US" dirty="0"/>
            </a:br>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385642138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40017"/>
                </a:solidFill>
              </a:rPr>
              <a:t>Logic Model Peer Examples</a:t>
            </a:r>
            <a:endParaRPr lang="en-US" b="1" dirty="0">
              <a:solidFill>
                <a:srgbClr val="840017"/>
              </a:solidFill>
            </a:endParaRPr>
          </a:p>
        </p:txBody>
      </p:sp>
      <p:sp>
        <p:nvSpPr>
          <p:cNvPr id="3" name="Content Placeholder 2"/>
          <p:cNvSpPr>
            <a:spLocks noGrp="1"/>
          </p:cNvSpPr>
          <p:nvPr>
            <p:ph idx="1"/>
          </p:nvPr>
        </p:nvSpPr>
        <p:spPr>
          <a:xfrm>
            <a:off x="838200" y="1295400"/>
            <a:ext cx="8229600" cy="4525963"/>
          </a:xfrm>
        </p:spPr>
        <p:txBody>
          <a:bodyPr>
            <a:normAutofit fontScale="85000" lnSpcReduction="20000"/>
          </a:bodyPr>
          <a:lstStyle/>
          <a:p>
            <a:r>
              <a:rPr lang="en-US" dirty="0" smtClean="0">
                <a:hlinkClick r:id="rId2"/>
              </a:rPr>
              <a:t>Binghamton </a:t>
            </a:r>
            <a:r>
              <a:rPr lang="en-US" dirty="0">
                <a:hlinkClick r:id="rId2"/>
              </a:rPr>
              <a:t>University</a:t>
            </a:r>
            <a:endParaRPr lang="en-US" dirty="0"/>
          </a:p>
          <a:p>
            <a:r>
              <a:rPr lang="en-US" dirty="0">
                <a:hlinkClick r:id="rId3"/>
              </a:rPr>
              <a:t>Indiana University, Bloomington</a:t>
            </a:r>
            <a:endParaRPr lang="en-US" dirty="0"/>
          </a:p>
          <a:p>
            <a:r>
              <a:rPr lang="en-US" dirty="0">
                <a:hlinkClick r:id="rId4"/>
              </a:rPr>
              <a:t>Northern Illinois University</a:t>
            </a:r>
            <a:endParaRPr lang="en-US" dirty="0"/>
          </a:p>
          <a:p>
            <a:r>
              <a:rPr lang="en-US" dirty="0">
                <a:hlinkClick r:id="rId5"/>
              </a:rPr>
              <a:t>The University of Georgia</a:t>
            </a:r>
            <a:endParaRPr lang="en-US" dirty="0"/>
          </a:p>
          <a:p>
            <a:r>
              <a:rPr lang="en-US" dirty="0">
                <a:hlinkClick r:id="rId6"/>
              </a:rPr>
              <a:t>University of Missouri-St. Louis</a:t>
            </a:r>
            <a:endParaRPr lang="en-US" dirty="0"/>
          </a:p>
          <a:p>
            <a:r>
              <a:rPr lang="en-US" dirty="0">
                <a:hlinkClick r:id="rId7"/>
              </a:rPr>
              <a:t>University of North Dakota</a:t>
            </a:r>
            <a:r>
              <a:rPr lang="en-US" dirty="0"/>
              <a:t> (full 2011 Self-Study Report available </a:t>
            </a:r>
            <a:r>
              <a:rPr lang="en-US" dirty="0">
                <a:hlinkClick r:id="rId8"/>
              </a:rPr>
              <a:t>here</a:t>
            </a:r>
            <a:r>
              <a:rPr lang="en-US" dirty="0"/>
              <a:t>).</a:t>
            </a:r>
          </a:p>
          <a:p>
            <a:r>
              <a:rPr lang="en-US" dirty="0">
                <a:hlinkClick r:id="rId9"/>
              </a:rPr>
              <a:t>West Chester University</a:t>
            </a:r>
            <a:endParaRPr lang="en-US" dirty="0"/>
          </a:p>
          <a:p>
            <a:r>
              <a:rPr lang="en-US" dirty="0">
                <a:hlinkClick r:id="rId10"/>
              </a:rPr>
              <a:t>Willamette University</a:t>
            </a:r>
            <a:endParaRPr lang="en-US" dirty="0"/>
          </a:p>
          <a:p>
            <a:pPr marL="0" indent="0">
              <a:buNone/>
            </a:pPr>
            <a:endParaRPr lang="en-US" dirty="0" smtClean="0"/>
          </a:p>
          <a:p>
            <a:pPr marL="0" indent="0">
              <a:buNone/>
            </a:pPr>
            <a:r>
              <a:rPr lang="en-US" sz="2600" dirty="0" smtClean="0"/>
              <a:t>Source</a:t>
            </a:r>
            <a:r>
              <a:rPr lang="en-US" sz="2600" dirty="0"/>
              <a:t>: https://accreditation.naspaa.org/resources/peer-examples/</a:t>
            </a: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18071763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lstStyle/>
          <a:p>
            <a:r>
              <a:rPr lang="en-US" b="1" dirty="0" smtClean="0">
                <a:solidFill>
                  <a:srgbClr val="840017"/>
                </a:solidFill>
              </a:rPr>
              <a:t>Thank You	</a:t>
            </a:r>
            <a:endParaRPr lang="en-US" b="1" dirty="0">
              <a:solidFill>
                <a:srgbClr val="840017"/>
              </a:solidFill>
            </a:endParaRPr>
          </a:p>
        </p:txBody>
      </p:sp>
      <p:sp>
        <p:nvSpPr>
          <p:cNvPr id="3" name="Content Placeholder 2"/>
          <p:cNvSpPr>
            <a:spLocks noGrp="1"/>
          </p:cNvSpPr>
          <p:nvPr>
            <p:ph idx="1"/>
          </p:nvPr>
        </p:nvSpPr>
        <p:spPr>
          <a:xfrm>
            <a:off x="609600" y="1600200"/>
            <a:ext cx="8077200" cy="4525963"/>
          </a:xfrm>
        </p:spPr>
        <p:txBody>
          <a:bodyPr/>
          <a:lstStyle/>
          <a:p>
            <a:pPr marL="0" indent="0" algn="ctr">
              <a:spcBef>
                <a:spcPts val="0"/>
              </a:spcBef>
              <a:buNone/>
            </a:pPr>
            <a:r>
              <a:rPr lang="en-US" dirty="0" err="1" smtClean="0"/>
              <a:t>RaJade</a:t>
            </a:r>
            <a:r>
              <a:rPr lang="en-US" dirty="0" smtClean="0"/>
              <a:t> M. Berry-James, PhD</a:t>
            </a:r>
          </a:p>
          <a:p>
            <a:pPr marL="0" indent="0" algn="ctr">
              <a:spcBef>
                <a:spcPts val="0"/>
              </a:spcBef>
              <a:buNone/>
            </a:pPr>
            <a:r>
              <a:rPr lang="en-US" dirty="0" smtClean="0"/>
              <a:t>Associate Professor</a:t>
            </a:r>
          </a:p>
          <a:p>
            <a:pPr marL="0" indent="0" algn="ctr">
              <a:spcBef>
                <a:spcPts val="0"/>
              </a:spcBef>
              <a:buNone/>
            </a:pPr>
            <a:r>
              <a:rPr lang="en-US" dirty="0" smtClean="0"/>
              <a:t>School of Public and International Affairs</a:t>
            </a:r>
          </a:p>
          <a:p>
            <a:pPr marL="0" indent="0" algn="ctr">
              <a:spcBef>
                <a:spcPts val="0"/>
              </a:spcBef>
              <a:buNone/>
            </a:pPr>
            <a:r>
              <a:rPr lang="en-US" dirty="0" smtClean="0"/>
              <a:t>Campus Box 8102</a:t>
            </a:r>
          </a:p>
          <a:p>
            <a:pPr marL="0" indent="0" algn="ctr">
              <a:spcBef>
                <a:spcPts val="0"/>
              </a:spcBef>
              <a:buNone/>
            </a:pPr>
            <a:r>
              <a:rPr lang="en-US" dirty="0" smtClean="0"/>
              <a:t>Raleigh, NC 27695-8102</a:t>
            </a:r>
          </a:p>
          <a:p>
            <a:pPr marL="0" indent="0" algn="ctr">
              <a:spcBef>
                <a:spcPts val="0"/>
              </a:spcBef>
              <a:buNone/>
            </a:pPr>
            <a:r>
              <a:rPr lang="en-US" dirty="0" smtClean="0"/>
              <a:t>Email: rmberryj@ncsu.edu</a:t>
            </a:r>
          </a:p>
          <a:p>
            <a:pPr marL="0" indent="0" algn="ctr">
              <a:spcBef>
                <a:spcPts val="0"/>
              </a:spcBef>
              <a:buNone/>
            </a:pPr>
            <a:r>
              <a:rPr lang="en-US" dirty="0" smtClean="0"/>
              <a:t>Vmail: 919-515-5027</a:t>
            </a:r>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2812890355"/>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410" y="609600"/>
            <a:ext cx="8229600" cy="2133600"/>
          </a:xfrm>
        </p:spPr>
        <p:txBody>
          <a:bodyPr>
            <a:normAutofit/>
          </a:bodyPr>
          <a:lstStyle/>
          <a:p>
            <a:pPr marL="0" indent="0" algn="ctr">
              <a:buNone/>
            </a:pPr>
            <a:r>
              <a:rPr lang="en-US" sz="5400" b="1" dirty="0" smtClean="0">
                <a:solidFill>
                  <a:srgbClr val="840017"/>
                </a:solidFill>
              </a:rPr>
              <a:t>Thank you to </a:t>
            </a:r>
            <a:r>
              <a:rPr lang="en-US" sz="5400" b="1" dirty="0" smtClean="0">
                <a:solidFill>
                  <a:srgbClr val="7030A0"/>
                </a:solidFill>
              </a:rPr>
              <a:t>West Chester University </a:t>
            </a:r>
            <a:r>
              <a:rPr lang="en-US" sz="5400" b="1" dirty="0" smtClean="0">
                <a:solidFill>
                  <a:srgbClr val="840017"/>
                </a:solidFill>
              </a:rPr>
              <a:t>for Lunch! </a:t>
            </a:r>
            <a:endParaRPr lang="en-US" sz="5400" b="1" dirty="0">
              <a:solidFill>
                <a:srgbClr val="840017"/>
              </a:solidFill>
            </a:endParaRP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pic>
        <p:nvPicPr>
          <p:cNvPr id="6" name="Picture 2" descr="https://www.philaflutesociety.org/Resources/Pictures/WCU-2c_logo%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90800"/>
            <a:ext cx="54552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59119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36775"/>
          </a:xfrm>
        </p:spPr>
        <p:txBody>
          <a:bodyPr>
            <a:normAutofit fontScale="90000"/>
          </a:bodyPr>
          <a:lstStyle/>
          <a:p>
            <a:r>
              <a:rPr lang="en-US" b="1" dirty="0" smtClean="0">
                <a:solidFill>
                  <a:srgbClr val="840017"/>
                </a:solidFill>
              </a:rPr>
              <a:t>Session 5A:</a:t>
            </a:r>
            <a:br>
              <a:rPr lang="en-US" b="1" dirty="0" smtClean="0">
                <a:solidFill>
                  <a:srgbClr val="840017"/>
                </a:solidFill>
              </a:rPr>
            </a:br>
            <a:r>
              <a:rPr lang="en-US" b="1" dirty="0" smtClean="0"/>
              <a:t>1:30pm -2:15pm</a:t>
            </a:r>
            <a:br>
              <a:rPr lang="en-US" b="1" dirty="0" smtClean="0"/>
            </a:br>
            <a:r>
              <a:rPr lang="en-US" b="1" dirty="0" smtClean="0"/>
              <a:t/>
            </a:r>
            <a:br>
              <a:rPr lang="en-US" b="1" dirty="0" smtClean="0"/>
            </a:br>
            <a:r>
              <a:rPr lang="en-US" b="1" dirty="0" smtClean="0">
                <a:solidFill>
                  <a:srgbClr val="840017"/>
                </a:solidFill>
              </a:rPr>
              <a:t>Starting the Accreditation Process</a:t>
            </a:r>
            <a:endParaRPr lang="en-US" b="1" dirty="0">
              <a:solidFill>
                <a:srgbClr val="840017"/>
              </a:solidFill>
            </a:endParaRPr>
          </a:p>
        </p:txBody>
      </p:sp>
      <p:sp>
        <p:nvSpPr>
          <p:cNvPr id="3" name="Subtitle 2"/>
          <p:cNvSpPr>
            <a:spLocks noGrp="1"/>
          </p:cNvSpPr>
          <p:nvPr>
            <p:ph type="subTitle" idx="1"/>
          </p:nvPr>
        </p:nvSpPr>
        <p:spPr>
          <a:xfrm>
            <a:off x="1066800" y="4953000"/>
            <a:ext cx="7010400" cy="1371600"/>
          </a:xfrm>
        </p:spPr>
        <p:txBody>
          <a:bodyPr>
            <a:normAutofit/>
          </a:bodyPr>
          <a:lstStyle/>
          <a:p>
            <a:pPr>
              <a:spcBef>
                <a:spcPts val="0"/>
              </a:spcBef>
            </a:pPr>
            <a:r>
              <a:rPr lang="en-US" sz="2000" dirty="0" smtClean="0">
                <a:solidFill>
                  <a:schemeClr val="tx1"/>
                </a:solidFill>
              </a:rPr>
              <a:t>Charles E. Menifield, PhD</a:t>
            </a:r>
          </a:p>
          <a:p>
            <a:pPr>
              <a:spcBef>
                <a:spcPts val="0"/>
              </a:spcBef>
            </a:pPr>
            <a:r>
              <a:rPr lang="en-US" sz="2000" dirty="0" smtClean="0">
                <a:solidFill>
                  <a:schemeClr val="tx1"/>
                </a:solidFill>
              </a:rPr>
              <a:t>Rutgers University-Newark</a:t>
            </a:r>
            <a:endParaRPr lang="en-US" sz="2000" dirty="0">
              <a:solidFill>
                <a:schemeClr val="tx1"/>
              </a:solidFill>
            </a:endParaRPr>
          </a:p>
        </p:txBody>
      </p:sp>
    </p:spTree>
    <p:extLst>
      <p:ext uri="{BB962C8B-B14F-4D97-AF65-F5344CB8AC3E}">
        <p14:creationId xmlns:p14="http://schemas.microsoft.com/office/powerpoint/2010/main" val="5084211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840017"/>
                </a:solidFill>
              </a:rPr>
              <a:t>Overview</a:t>
            </a:r>
            <a:endParaRPr lang="en-US" b="1" dirty="0"/>
          </a:p>
        </p:txBody>
      </p:sp>
      <p:sp>
        <p:nvSpPr>
          <p:cNvPr id="3" name="Content Placeholder 2"/>
          <p:cNvSpPr>
            <a:spLocks noGrp="1"/>
          </p:cNvSpPr>
          <p:nvPr>
            <p:ph idx="1"/>
          </p:nvPr>
        </p:nvSpPr>
        <p:spPr>
          <a:xfrm>
            <a:off x="914400" y="1447800"/>
            <a:ext cx="7772400" cy="4678363"/>
          </a:xfrm>
        </p:spPr>
        <p:txBody>
          <a:bodyPr>
            <a:normAutofit/>
          </a:bodyPr>
          <a:lstStyle/>
          <a:p>
            <a:pPr marL="0" indent="0" algn="just">
              <a:buNone/>
            </a:pPr>
            <a:r>
              <a:rPr lang="en-US" dirty="0"/>
              <a:t>In this session, we discuss the accreditation process for programs that are considering accreditation. </a:t>
            </a:r>
            <a:r>
              <a:rPr lang="en-US" dirty="0" smtClean="0"/>
              <a:t>More specifically, we </a:t>
            </a:r>
            <a:r>
              <a:rPr lang="en-US" dirty="0"/>
              <a:t>will discuss each phase of the pre- and post- accreditation process.</a:t>
            </a:r>
            <a:endParaRPr lang="en-US" dirty="0" smtClean="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35195541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868362"/>
          </a:xfrm>
        </p:spPr>
        <p:txBody>
          <a:bodyPr>
            <a:normAutofit/>
          </a:bodyPr>
          <a:lstStyle/>
          <a:p>
            <a:r>
              <a:rPr lang="en-US" sz="3200" b="1" dirty="0">
                <a:solidFill>
                  <a:srgbClr val="840017"/>
                </a:solidFill>
              </a:rPr>
              <a:t>Standard </a:t>
            </a:r>
            <a:r>
              <a:rPr lang="en-US" sz="3200" b="1" dirty="0" smtClean="0">
                <a:solidFill>
                  <a:srgbClr val="840017"/>
                </a:solidFill>
              </a:rPr>
              <a:t>1 </a:t>
            </a:r>
            <a:r>
              <a:rPr lang="en-US" sz="3200" b="1" dirty="0">
                <a:solidFill>
                  <a:srgbClr val="840017"/>
                </a:solidFill>
              </a:rPr>
              <a:t>| </a:t>
            </a:r>
            <a:r>
              <a:rPr lang="en-US" sz="3200" b="1" dirty="0" smtClean="0">
                <a:solidFill>
                  <a:srgbClr val="840017"/>
                </a:solidFill>
              </a:rPr>
              <a:t>Rationale</a:t>
            </a:r>
            <a:endParaRPr lang="en-US" sz="3200" b="1" dirty="0">
              <a:solidFill>
                <a:srgbClr val="840017"/>
              </a:solidFill>
            </a:endParaRPr>
          </a:p>
        </p:txBody>
      </p:sp>
      <p:sp>
        <p:nvSpPr>
          <p:cNvPr id="3" name="Content Placeholder 2"/>
          <p:cNvSpPr>
            <a:spLocks noGrp="1"/>
          </p:cNvSpPr>
          <p:nvPr>
            <p:ph idx="1"/>
          </p:nvPr>
        </p:nvSpPr>
        <p:spPr>
          <a:xfrm>
            <a:off x="685800" y="1371600"/>
            <a:ext cx="8001000" cy="4754563"/>
          </a:xfrm>
        </p:spPr>
        <p:txBody>
          <a:bodyPr>
            <a:normAutofit fontScale="25000" lnSpcReduction="20000"/>
          </a:bodyPr>
          <a:lstStyle/>
          <a:p>
            <a:pPr algn="just"/>
            <a:r>
              <a:rPr lang="en-US" sz="7200" dirty="0" smtClean="0"/>
              <a:t>Accreditation </a:t>
            </a:r>
            <a:r>
              <a:rPr lang="en-US" sz="7200" dirty="0"/>
              <a:t>standards reflect NASPAA’s commitment to support programs for professional education that 1) </a:t>
            </a:r>
            <a:r>
              <a:rPr lang="en-US" sz="7200" u="sng" dirty="0"/>
              <a:t>commit to the public service values</a:t>
            </a:r>
            <a:r>
              <a:rPr lang="en-US" sz="7200" dirty="0"/>
              <a:t> of public affairs, policy and administration and model them in their operations; 2) </a:t>
            </a:r>
            <a:r>
              <a:rPr lang="en-US" sz="7200" u="sng" dirty="0"/>
              <a:t>direct their resources </a:t>
            </a:r>
            <a:r>
              <a:rPr lang="en-US" sz="7200" dirty="0"/>
              <a:t>toward quantitative and qualitative outcomes; and 3) </a:t>
            </a:r>
            <a:r>
              <a:rPr lang="en-US" sz="7200" u="sng" dirty="0"/>
              <a:t>continuously improve</a:t>
            </a:r>
            <a:r>
              <a:rPr lang="en-US" sz="7200" dirty="0"/>
              <a:t>, which includes responding to and impacting their communities through ongoing program evaluation. </a:t>
            </a:r>
            <a:endParaRPr lang="en-US" sz="7200" dirty="0" smtClean="0"/>
          </a:p>
          <a:p>
            <a:pPr algn="just"/>
            <a:endParaRPr lang="en-US" sz="7200" dirty="0"/>
          </a:p>
          <a:p>
            <a:pPr algn="just"/>
            <a:r>
              <a:rPr lang="en-US" sz="7200" dirty="0"/>
              <a:t>The commitment to public service values distinguishes NASPAA-accredited programs from other degree programs. The expectation that the Program will: </a:t>
            </a:r>
          </a:p>
          <a:p>
            <a:pPr lvl="1" algn="just"/>
            <a:r>
              <a:rPr lang="en-US" sz="6800" dirty="0"/>
              <a:t>Define and pursue a mission that benefits its community through education and disseminating knowledge about public affairs, administration and policy reflects NASPAA’s commitment to public service values for example civic virtue, participatory processes and social equity; </a:t>
            </a:r>
          </a:p>
          <a:p>
            <a:pPr lvl="1" algn="just"/>
            <a:r>
              <a:rPr lang="en-US" sz="6800" dirty="0"/>
              <a:t>Direct resources toward observable and measurable outcomes reflects NASPAA’s commitment to public values of transparency and accountability; </a:t>
            </a:r>
          </a:p>
          <a:p>
            <a:pPr lvl="1" algn="just"/>
            <a:r>
              <a:rPr lang="en-US" sz="6800" dirty="0"/>
              <a:t>Evolve and improve reflects NASPAA’s commitment to public values of responsiveness and sustainability; </a:t>
            </a:r>
            <a:endParaRPr lang="en-US" sz="6800" dirty="0" smtClean="0"/>
          </a:p>
          <a:p>
            <a:pPr lvl="1" algn="just"/>
            <a:endParaRPr lang="en-US" sz="6800" dirty="0"/>
          </a:p>
          <a:p>
            <a:pPr algn="just"/>
            <a:r>
              <a:rPr lang="en-US" sz="7200" dirty="0"/>
              <a:t>In this way, NASPAA’s accreditation process promotes public service values as the heart of the discipline. </a:t>
            </a:r>
          </a:p>
          <a:p>
            <a:pPr marL="0" indent="0">
              <a:buNone/>
            </a:pPr>
            <a:endParaRPr lang="en-US" sz="7200" dirty="0"/>
          </a:p>
          <a:p>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1872287142"/>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40017"/>
                </a:solidFill>
              </a:rPr>
              <a:t>Thinking about Accreditation</a:t>
            </a:r>
            <a:endParaRPr lang="en-US" b="1" dirty="0">
              <a:solidFill>
                <a:srgbClr val="840017"/>
              </a:solidFill>
            </a:endParaRP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pic>
        <p:nvPicPr>
          <p:cNvPr id="1026" name="Picture 2" descr="Stress, Anxiety, Depression, Unhapp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7887" y="2243931"/>
            <a:ext cx="484822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011506"/>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pic>
        <p:nvPicPr>
          <p:cNvPr id="2050" name="Picture 2" descr="Stamp, Banner, Business, Button, Label, Note, Fea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765901"/>
            <a:ext cx="830580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533698"/>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b="1" dirty="0" smtClean="0">
                <a:solidFill>
                  <a:srgbClr val="840017"/>
                </a:solidFill>
              </a:rPr>
              <a:t>Phases of the Accreditation Process</a:t>
            </a:r>
            <a:endParaRPr lang="en-US" b="1" dirty="0">
              <a:solidFill>
                <a:srgbClr val="840017"/>
              </a:solidFill>
            </a:endParaRP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pic>
        <p:nvPicPr>
          <p:cNvPr id="5" name="Content Placeholder 4" descr="https://naspaaaccreditation.files.wordpress.com/2014/04/full-timeline4.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8382000" cy="3354765"/>
          </a:xfrm>
          <a:prstGeom prst="rect">
            <a:avLst/>
          </a:prstGeom>
          <a:noFill/>
          <a:ln>
            <a:noFill/>
          </a:ln>
        </p:spPr>
      </p:pic>
    </p:spTree>
    <p:extLst>
      <p:ext uri="{BB962C8B-B14F-4D97-AF65-F5344CB8AC3E}">
        <p14:creationId xmlns:p14="http://schemas.microsoft.com/office/powerpoint/2010/main" val="4243973100"/>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0017"/>
                </a:solidFill>
              </a:rPr>
              <a:t>Accreditation</a:t>
            </a:r>
            <a:r>
              <a:rPr lang="en-US" b="1" dirty="0" smtClean="0">
                <a:solidFill>
                  <a:srgbClr val="840017"/>
                </a:solidFill>
              </a:rPr>
              <a:t> | Prerequisite Phase</a:t>
            </a:r>
            <a:endParaRPr lang="en-US" b="1" dirty="0">
              <a:solidFill>
                <a:srgbClr val="840017"/>
              </a:solidFill>
            </a:endParaRPr>
          </a:p>
        </p:txBody>
      </p:sp>
      <p:sp>
        <p:nvSpPr>
          <p:cNvPr id="3" name="Content Placeholder 2"/>
          <p:cNvSpPr>
            <a:spLocks noGrp="1"/>
          </p:cNvSpPr>
          <p:nvPr>
            <p:ph idx="1"/>
          </p:nvPr>
        </p:nvSpPr>
        <p:spPr>
          <a:xfrm>
            <a:off x="762000" y="1600200"/>
            <a:ext cx="7924800" cy="4525963"/>
          </a:xfrm>
        </p:spPr>
        <p:txBody>
          <a:bodyPr>
            <a:normAutofit fontScale="77500" lnSpcReduction="20000"/>
          </a:bodyPr>
          <a:lstStyle/>
          <a:p>
            <a:pPr lvl="0"/>
            <a:r>
              <a:rPr lang="en-US" dirty="0"/>
              <a:t>Become a NASPAA Member</a:t>
            </a:r>
          </a:p>
          <a:p>
            <a:pPr lvl="0"/>
            <a:r>
              <a:rPr lang="en-US" dirty="0"/>
              <a:t>Attend the Accreditation Institute</a:t>
            </a:r>
          </a:p>
          <a:p>
            <a:pPr lvl="0"/>
            <a:r>
              <a:rPr lang="en-US" dirty="0"/>
              <a:t>Examine the self-study report and each of the data points and assessment processes needed to complete the self-study</a:t>
            </a:r>
          </a:p>
          <a:p>
            <a:pPr lvl="0"/>
            <a:r>
              <a:rPr lang="en-US" dirty="0"/>
              <a:t>Establish a clear connection between the accreditation process your program’s strategic initiatives</a:t>
            </a:r>
          </a:p>
          <a:p>
            <a:pPr lvl="0"/>
            <a:r>
              <a:rPr lang="en-US" dirty="0"/>
              <a:t>Determine if you have </a:t>
            </a:r>
            <a:r>
              <a:rPr lang="en-US" dirty="0" smtClean="0"/>
              <a:t>five or </a:t>
            </a:r>
            <a:r>
              <a:rPr lang="en-US" dirty="0"/>
              <a:t>more years of student data and one year of faculty data (self-study year)</a:t>
            </a:r>
          </a:p>
          <a:p>
            <a:pPr lvl="0"/>
            <a:r>
              <a:rPr lang="en-US" dirty="0"/>
              <a:t>Ensure that you have examined your school’s processes and data before starting the process</a:t>
            </a:r>
          </a:p>
          <a:p>
            <a:pPr lvl="0"/>
            <a:r>
              <a:rPr lang="en-US" dirty="0"/>
              <a:t>Notify NASPAA that you intend to pursue accreditation and request any information that you may need</a:t>
            </a:r>
          </a:p>
          <a:p>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3570946937"/>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840017"/>
                </a:solidFill>
              </a:rPr>
              <a:t>Eligibility Phase |</a:t>
            </a:r>
            <a:r>
              <a:rPr lang="en-US" dirty="0" smtClean="0">
                <a:solidFill>
                  <a:srgbClr val="840017"/>
                </a:solidFill>
              </a:rPr>
              <a:t>Year 1</a:t>
            </a:r>
            <a:endParaRPr lang="en-US" dirty="0">
              <a:solidFill>
                <a:srgbClr val="840017"/>
              </a:solidFill>
            </a:endParaRPr>
          </a:p>
        </p:txBody>
      </p:sp>
      <p:sp>
        <p:nvSpPr>
          <p:cNvPr id="3" name="Content Placeholder 2"/>
          <p:cNvSpPr>
            <a:spLocks noGrp="1"/>
          </p:cNvSpPr>
          <p:nvPr>
            <p:ph idx="1"/>
          </p:nvPr>
        </p:nvSpPr>
        <p:spPr>
          <a:xfrm>
            <a:off x="762000" y="1417638"/>
            <a:ext cx="7924800" cy="4708525"/>
          </a:xfrm>
        </p:spPr>
        <p:txBody>
          <a:bodyPr>
            <a:normAutofit fontScale="62500" lnSpcReduction="20000"/>
          </a:bodyPr>
          <a:lstStyle/>
          <a:p>
            <a:pPr lvl="0"/>
            <a:r>
              <a:rPr lang="en-US" dirty="0"/>
              <a:t>Complete an Eligibility </a:t>
            </a:r>
            <a:r>
              <a:rPr lang="en-US" dirty="0" smtClean="0"/>
              <a:t>Application and submit by </a:t>
            </a:r>
            <a:r>
              <a:rPr lang="en-US" b="1" dirty="0" smtClean="0"/>
              <a:t>April 15 or August 15</a:t>
            </a:r>
            <a:endParaRPr lang="en-US" sz="2800" b="1" dirty="0"/>
          </a:p>
          <a:p>
            <a:pPr lvl="0"/>
            <a:r>
              <a:rPr lang="en-US" dirty="0"/>
              <a:t>COPRA will review the application against the NASPAA Preconditions for Accreditation Review and recommend whether or not the program is prepared to move forward to self-study.</a:t>
            </a:r>
            <a:endParaRPr lang="en-US" sz="2800" dirty="0"/>
          </a:p>
          <a:p>
            <a:pPr lvl="0"/>
            <a:r>
              <a:rPr lang="en-US" dirty="0"/>
              <a:t>Programs will provide:</a:t>
            </a:r>
            <a:endParaRPr lang="en-US" sz="2800" dirty="0"/>
          </a:p>
          <a:p>
            <a:pPr lvl="1"/>
            <a:r>
              <a:rPr lang="en-US" dirty="0"/>
              <a:t>Basic program information (Name and Contact Information)</a:t>
            </a:r>
            <a:endParaRPr lang="en-US" sz="2400" dirty="0"/>
          </a:p>
          <a:p>
            <a:pPr lvl="1"/>
            <a:r>
              <a:rPr lang="en-US" dirty="0"/>
              <a:t>Institutional Accreditation Information</a:t>
            </a:r>
            <a:endParaRPr lang="en-US" sz="2400" dirty="0"/>
          </a:p>
          <a:p>
            <a:pPr lvl="1"/>
            <a:r>
              <a:rPr lang="en-US" dirty="0"/>
              <a:t>Program’s Mission Statement</a:t>
            </a:r>
            <a:endParaRPr lang="en-US" sz="2400" dirty="0"/>
          </a:p>
          <a:p>
            <a:pPr lvl="1"/>
            <a:r>
              <a:rPr lang="en-US" dirty="0"/>
              <a:t>Program Values as related to the Mission Statement</a:t>
            </a:r>
            <a:endParaRPr lang="en-US" sz="2400" dirty="0"/>
          </a:p>
          <a:p>
            <a:pPr lvl="1"/>
            <a:r>
              <a:rPr lang="en-US" dirty="0"/>
              <a:t>Description of faculty and student diversity</a:t>
            </a:r>
            <a:endParaRPr lang="en-US" sz="2400" dirty="0"/>
          </a:p>
          <a:p>
            <a:pPr lvl="1"/>
            <a:r>
              <a:rPr lang="en-US" dirty="0"/>
              <a:t>Summary of program focus in preparing students for </a:t>
            </a:r>
            <a:r>
              <a:rPr lang="en-US" dirty="0" smtClean="0"/>
              <a:t>employment</a:t>
            </a:r>
          </a:p>
          <a:p>
            <a:pPr lvl="1"/>
            <a:r>
              <a:rPr lang="en-US" dirty="0"/>
              <a:t>Program Characteristics (data on full- and part-time students, population served (Pre-service vs In-Career), credit hours, etc.)</a:t>
            </a:r>
          </a:p>
          <a:p>
            <a:pPr lvl="1"/>
            <a:r>
              <a:rPr lang="en-US" dirty="0"/>
              <a:t>Capacity to Evaluate (history of program, number of full time faculty, current program evaluation, and resources available to sustain the program)</a:t>
            </a:r>
          </a:p>
          <a:p>
            <a:pPr lvl="1"/>
            <a:endParaRPr lang="en-US" sz="2400" dirty="0"/>
          </a:p>
          <a:p>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3758640687"/>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840017"/>
                </a:solidFill>
              </a:rPr>
              <a:t>Self-Study Phase </a:t>
            </a:r>
            <a:r>
              <a:rPr lang="en-US" dirty="0" smtClean="0">
                <a:solidFill>
                  <a:srgbClr val="840017"/>
                </a:solidFill>
              </a:rPr>
              <a:t>|Year 2</a:t>
            </a:r>
            <a:endParaRPr lang="en-US" dirty="0">
              <a:solidFill>
                <a:srgbClr val="840017"/>
              </a:solidFill>
            </a:endParaRPr>
          </a:p>
        </p:txBody>
      </p:sp>
      <p:sp>
        <p:nvSpPr>
          <p:cNvPr id="3" name="Content Placeholder 2"/>
          <p:cNvSpPr>
            <a:spLocks noGrp="1"/>
          </p:cNvSpPr>
          <p:nvPr>
            <p:ph idx="1"/>
          </p:nvPr>
        </p:nvSpPr>
        <p:spPr>
          <a:xfrm>
            <a:off x="609600" y="1417638"/>
            <a:ext cx="8382000" cy="4708525"/>
          </a:xfrm>
        </p:spPr>
        <p:txBody>
          <a:bodyPr>
            <a:normAutofit fontScale="40000" lnSpcReduction="20000"/>
          </a:bodyPr>
          <a:lstStyle/>
          <a:p>
            <a:pPr lvl="0"/>
            <a:r>
              <a:rPr lang="en-US" sz="3400" dirty="0" smtClean="0"/>
              <a:t>Programs gather data for self-study report and submit self study report by </a:t>
            </a:r>
            <a:r>
              <a:rPr lang="en-US" sz="3400" b="1" dirty="0" smtClean="0"/>
              <a:t>August 15</a:t>
            </a:r>
            <a:endParaRPr lang="en-US" sz="3400" dirty="0" smtClean="0"/>
          </a:p>
          <a:p>
            <a:pPr lvl="0"/>
            <a:r>
              <a:rPr lang="en-US" sz="3400" dirty="0" smtClean="0"/>
              <a:t>Programs </a:t>
            </a:r>
            <a:r>
              <a:rPr lang="en-US" sz="3400" dirty="0"/>
              <a:t>have up to 3 years to submit a self-study after the eligibility application has been reviewed</a:t>
            </a:r>
          </a:p>
          <a:p>
            <a:pPr lvl="0"/>
            <a:r>
              <a:rPr lang="en-US" sz="3400" dirty="0"/>
              <a:t>Programs can request an eligibility counselor to provide support early on</a:t>
            </a:r>
          </a:p>
          <a:p>
            <a:pPr lvl="0"/>
            <a:r>
              <a:rPr lang="en-US" sz="3400" dirty="0"/>
              <a:t>The self-study requires </a:t>
            </a:r>
            <a:r>
              <a:rPr lang="en-US" sz="3400" dirty="0" smtClean="0"/>
              <a:t>conformance against </a:t>
            </a:r>
            <a:r>
              <a:rPr lang="en-US" sz="3400" dirty="0"/>
              <a:t>7 Standards that address various components of the program</a:t>
            </a:r>
          </a:p>
          <a:p>
            <a:pPr lvl="1"/>
            <a:r>
              <a:rPr lang="en-US" sz="3400" b="1" dirty="0"/>
              <a:t>Standard 1: Managing the Program Strategically</a:t>
            </a:r>
            <a:r>
              <a:rPr lang="en-US" sz="3400" dirty="0"/>
              <a:t> addresses the mission of the program, performance expectations, and program evaluation.</a:t>
            </a:r>
          </a:p>
          <a:p>
            <a:pPr lvl="1"/>
            <a:r>
              <a:rPr lang="en-US" sz="3400" b="1" dirty="0"/>
              <a:t>Standard 2: Matching Governance with the Mission</a:t>
            </a:r>
            <a:r>
              <a:rPr lang="en-US" sz="3400" dirty="0"/>
              <a:t> examines administrative capacity and faculty governance.</a:t>
            </a:r>
          </a:p>
          <a:p>
            <a:pPr lvl="1"/>
            <a:r>
              <a:rPr lang="en-US" sz="3400" b="1" dirty="0"/>
              <a:t>Standard 3: Matching Operations with the Mission: Faculty Performance</a:t>
            </a:r>
            <a:r>
              <a:rPr lang="en-US" sz="3400" dirty="0"/>
              <a:t> examines faculty qualifications, faculty diversity and faculty research productivity &amp; service.</a:t>
            </a:r>
          </a:p>
          <a:p>
            <a:pPr lvl="1"/>
            <a:r>
              <a:rPr lang="en-US" sz="3400" b="1" dirty="0"/>
              <a:t>Standard 4: Matching Operations with the Mission: Serving Students</a:t>
            </a:r>
            <a:r>
              <a:rPr lang="en-US" sz="3400" dirty="0"/>
              <a:t> examines student recruitment, student admissions, support for the students, student completion and employment, and student diversity.</a:t>
            </a:r>
          </a:p>
          <a:p>
            <a:pPr lvl="1"/>
            <a:r>
              <a:rPr lang="en-US" sz="3400" b="1" dirty="0"/>
              <a:t>Standard 5: Matching Operations with the Mission: Student Learning</a:t>
            </a:r>
            <a:r>
              <a:rPr lang="en-US" sz="3400" dirty="0"/>
              <a:t> examines universal, mission specific required, mission specific elective and professional competencies.</a:t>
            </a:r>
          </a:p>
          <a:p>
            <a:pPr lvl="1"/>
            <a:r>
              <a:rPr lang="en-US" sz="3400" b="1" dirty="0"/>
              <a:t>Standard 6: Matching Resources with the Mission</a:t>
            </a:r>
            <a:r>
              <a:rPr lang="en-US" sz="3400" dirty="0"/>
              <a:t> examines the adequacy of program resources.</a:t>
            </a:r>
          </a:p>
          <a:p>
            <a:pPr lvl="1"/>
            <a:r>
              <a:rPr lang="en-US" sz="3400" b="1" dirty="0"/>
              <a:t>Standard 7: Matching Communications with the Mission </a:t>
            </a:r>
            <a:r>
              <a:rPr lang="en-US" sz="3400" dirty="0"/>
              <a:t>examines appropriate and current information about the program mission, policies, practices, and accomplishments.</a:t>
            </a:r>
          </a:p>
          <a:p>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4029363277"/>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40017"/>
                </a:solidFill>
              </a:rPr>
              <a:t>Accreditation Cohort |</a:t>
            </a:r>
            <a:r>
              <a:rPr lang="en-US" dirty="0" smtClean="0">
                <a:solidFill>
                  <a:srgbClr val="840017"/>
                </a:solidFill>
              </a:rPr>
              <a:t>Year 3</a:t>
            </a:r>
            <a:endParaRPr lang="en-US" dirty="0">
              <a:solidFill>
                <a:srgbClr val="840017"/>
              </a:solidFill>
            </a:endParaRPr>
          </a:p>
        </p:txBody>
      </p:sp>
      <p:sp>
        <p:nvSpPr>
          <p:cNvPr id="3" name="Content Placeholder 2"/>
          <p:cNvSpPr>
            <a:spLocks noGrp="1"/>
          </p:cNvSpPr>
          <p:nvPr>
            <p:ph idx="1"/>
          </p:nvPr>
        </p:nvSpPr>
        <p:spPr>
          <a:xfrm>
            <a:off x="914400" y="1600200"/>
            <a:ext cx="7772400" cy="4525963"/>
          </a:xfrm>
        </p:spPr>
        <p:txBody>
          <a:bodyPr/>
          <a:lstStyle/>
          <a:p>
            <a:r>
              <a:rPr lang="en-US" dirty="0" smtClean="0"/>
              <a:t>Receive and Respond to Interim Report (Fall, Winter)</a:t>
            </a:r>
          </a:p>
          <a:p>
            <a:r>
              <a:rPr lang="en-US" dirty="0" smtClean="0"/>
              <a:t>Work with COPRA liaison, Site Visit Chair</a:t>
            </a:r>
          </a:p>
          <a:p>
            <a:r>
              <a:rPr lang="en-US" dirty="0" smtClean="0"/>
              <a:t>Host Site Visit (Spring)</a:t>
            </a:r>
          </a:p>
          <a:p>
            <a:r>
              <a:rPr lang="en-US" dirty="0" smtClean="0"/>
              <a:t>Respond to Site Visit Report (May)</a:t>
            </a:r>
            <a:endParaRPr lang="en-US" dirty="0"/>
          </a:p>
          <a:p>
            <a:r>
              <a:rPr lang="en-US" dirty="0" smtClean="0"/>
              <a:t>Accreditation Decision (July)</a:t>
            </a:r>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77586364"/>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5628"/>
            <a:ext cx="7696200" cy="1143000"/>
          </a:xfrm>
        </p:spPr>
        <p:txBody>
          <a:bodyPr>
            <a:normAutofit/>
          </a:bodyPr>
          <a:lstStyle/>
          <a:p>
            <a:pPr algn="l"/>
            <a:r>
              <a:rPr lang="en-US" sz="4000" b="1" dirty="0" smtClean="0">
                <a:solidFill>
                  <a:srgbClr val="840017"/>
                </a:solidFill>
              </a:rPr>
              <a:t>Are You </a:t>
            </a:r>
            <a:r>
              <a:rPr lang="en-US" b="1" dirty="0" smtClean="0">
                <a:solidFill>
                  <a:srgbClr val="840017"/>
                </a:solidFill>
              </a:rPr>
              <a:t>Accreditation Ready? </a:t>
            </a:r>
            <a:endParaRPr lang="en-US" b="1" dirty="0">
              <a:solidFill>
                <a:srgbClr val="840017"/>
              </a:solidFill>
            </a:endParaRPr>
          </a:p>
        </p:txBody>
      </p:sp>
      <p:pic>
        <p:nvPicPr>
          <p:cNvPr id="5" name="Content Placeholder 4"/>
          <p:cNvPicPr>
            <a:picLocks noGrp="1" noChangeAspect="1"/>
          </p:cNvPicPr>
          <p:nvPr>
            <p:ph idx="1"/>
          </p:nvPr>
        </p:nvPicPr>
        <p:blipFill>
          <a:blip r:embed="rId2"/>
          <a:stretch>
            <a:fillRect/>
          </a:stretch>
        </p:blipFill>
        <p:spPr>
          <a:xfrm>
            <a:off x="900701" y="1962369"/>
            <a:ext cx="8229600" cy="2240757"/>
          </a:xfrm>
          <a:prstGeom prst="rect">
            <a:avLst/>
          </a:prstGeom>
        </p:spPr>
      </p:pic>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
        <p:nvSpPr>
          <p:cNvPr id="6" name="Rectangle 5"/>
          <p:cNvSpPr/>
          <p:nvPr/>
        </p:nvSpPr>
        <p:spPr>
          <a:xfrm>
            <a:off x="990600" y="4335540"/>
            <a:ext cx="8001000" cy="1384995"/>
          </a:xfrm>
          <a:prstGeom prst="rect">
            <a:avLst/>
          </a:prstGeom>
        </p:spPr>
        <p:txBody>
          <a:bodyPr wrap="square">
            <a:spAutoFit/>
          </a:bodyPr>
          <a:lstStyle/>
          <a:p>
            <a:r>
              <a:rPr lang="en-US" sz="2800" b="1" dirty="0" smtClean="0">
                <a:solidFill>
                  <a:srgbClr val="840017"/>
                </a:solidFill>
                <a:latin typeface="Calibri" panose="020F0502020204030204" pitchFamily="34" charset="0"/>
                <a:ea typeface="Calibri" panose="020F0502020204030204" pitchFamily="34" charset="0"/>
                <a:cs typeface="Times New Roman" panose="02020603050405020304" pitchFamily="18" charset="0"/>
              </a:rPr>
              <a:t>  </a:t>
            </a:r>
            <a:r>
              <a:rPr lang="uz-Cyrl-UZ" sz="2800" b="1" dirty="0" smtClean="0">
                <a:solidFill>
                  <a:srgbClr val="840017"/>
                </a:solidFill>
                <a:latin typeface="Calibri" panose="020F0502020204030204" pitchFamily="34" charset="0"/>
                <a:ea typeface="Calibri" panose="020F0502020204030204" pitchFamily="34" charset="0"/>
                <a:cs typeface="Times New Roman" panose="02020603050405020304" pitchFamily="18" charset="0"/>
              </a:rPr>
              <a:t>27 </a:t>
            </a:r>
            <a:r>
              <a:rPr lang="uz-Cyrl-UZ" sz="2800" b="1" dirty="0">
                <a:solidFill>
                  <a:srgbClr val="840017"/>
                </a:solidFill>
                <a:latin typeface="Calibri" panose="020F0502020204030204" pitchFamily="34" charset="0"/>
                <a:ea typeface="Calibri" panose="020F0502020204030204" pitchFamily="34" charset="0"/>
                <a:cs typeface="Times New Roman" panose="02020603050405020304" pitchFamily="18" charset="0"/>
              </a:rPr>
              <a:t>– 36 = You’re off to a good </a:t>
            </a:r>
            <a:r>
              <a:rPr lang="uz-Cyrl-UZ" sz="2800" b="1" dirty="0" smtClean="0">
                <a:solidFill>
                  <a:srgbClr val="840017"/>
                </a:solidFill>
                <a:latin typeface="Calibri" panose="020F0502020204030204" pitchFamily="34" charset="0"/>
                <a:ea typeface="Calibri" panose="020F0502020204030204" pitchFamily="34" charset="0"/>
                <a:cs typeface="Times New Roman" panose="02020603050405020304" pitchFamily="18" charset="0"/>
              </a:rPr>
              <a:t>star</a:t>
            </a:r>
            <a:r>
              <a:rPr lang="en-US" sz="2800" b="1" dirty="0">
                <a:solidFill>
                  <a:srgbClr val="840017"/>
                </a:solidFill>
                <a:latin typeface="Calibri" panose="020F0502020204030204" pitchFamily="34" charset="0"/>
                <a:ea typeface="Calibri" panose="020F0502020204030204" pitchFamily="34" charset="0"/>
                <a:cs typeface="Times New Roman" panose="02020603050405020304" pitchFamily="18" charset="0"/>
              </a:rPr>
              <a:t>t</a:t>
            </a:r>
            <a:r>
              <a:rPr lang="uz-Cyrl-UZ" sz="2800" b="1" dirty="0" smtClean="0">
                <a:solidFill>
                  <a:srgbClr val="840017"/>
                </a:solidFill>
                <a:latin typeface="Calibri" panose="020F0502020204030204" pitchFamily="34" charset="0"/>
                <a:ea typeface="Calibri" panose="020F0502020204030204" pitchFamily="34" charset="0"/>
                <a:cs typeface="Times New Roman" panose="02020603050405020304" pitchFamily="18" charset="0"/>
              </a:rPr>
              <a:t>  </a:t>
            </a:r>
            <a:endParaRPr lang="en-US" sz="2800" b="1" dirty="0" smtClean="0">
              <a:solidFill>
                <a:srgbClr val="840017"/>
              </a:solidFill>
              <a:latin typeface="Calibri" panose="020F0502020204030204" pitchFamily="34" charset="0"/>
              <a:ea typeface="Calibri" panose="020F0502020204030204" pitchFamily="34" charset="0"/>
              <a:cs typeface="Times New Roman" panose="02020603050405020304" pitchFamily="18" charset="0"/>
            </a:endParaRPr>
          </a:p>
          <a:p>
            <a:r>
              <a:rPr lang="en-US" sz="2800" b="1" dirty="0" smtClean="0">
                <a:solidFill>
                  <a:srgbClr val="840017"/>
                </a:solidFill>
                <a:latin typeface="Calibri" panose="020F0502020204030204" pitchFamily="34" charset="0"/>
                <a:ea typeface="Calibri" panose="020F0502020204030204" pitchFamily="34" charset="0"/>
                <a:cs typeface="Times New Roman" panose="02020603050405020304" pitchFamily="18" charset="0"/>
              </a:rPr>
              <a:t>  </a:t>
            </a:r>
            <a:r>
              <a:rPr lang="uz-Cyrl-UZ" sz="2800" b="1" dirty="0" smtClean="0">
                <a:solidFill>
                  <a:srgbClr val="840017"/>
                </a:solidFill>
                <a:latin typeface="Calibri" panose="020F0502020204030204" pitchFamily="34" charset="0"/>
                <a:ea typeface="Calibri" panose="020F0502020204030204" pitchFamily="34" charset="0"/>
                <a:cs typeface="Times New Roman" panose="02020603050405020304" pitchFamily="18" charset="0"/>
              </a:rPr>
              <a:t>18 </a:t>
            </a:r>
            <a:r>
              <a:rPr lang="uz-Cyrl-UZ" sz="2800" b="1" dirty="0">
                <a:solidFill>
                  <a:srgbClr val="840017"/>
                </a:solidFill>
                <a:latin typeface="Calibri" panose="020F0502020204030204" pitchFamily="34" charset="0"/>
                <a:ea typeface="Calibri" panose="020F0502020204030204" pitchFamily="34" charset="0"/>
                <a:cs typeface="Times New Roman" panose="02020603050405020304" pitchFamily="18" charset="0"/>
              </a:rPr>
              <a:t>– 26 = You have some catching up to do   </a:t>
            </a:r>
            <a:endParaRPr lang="en-US" sz="2800" b="1" dirty="0" smtClean="0">
              <a:solidFill>
                <a:srgbClr val="840017"/>
              </a:solidFill>
              <a:latin typeface="Calibri" panose="020F0502020204030204" pitchFamily="34" charset="0"/>
              <a:ea typeface="Calibri" panose="020F0502020204030204" pitchFamily="34" charset="0"/>
              <a:cs typeface="Times New Roman" panose="02020603050405020304" pitchFamily="18" charset="0"/>
            </a:endParaRPr>
          </a:p>
          <a:p>
            <a:r>
              <a:rPr lang="uz-Cyrl-UZ" sz="2800" b="1" dirty="0" smtClean="0">
                <a:solidFill>
                  <a:srgbClr val="840017"/>
                </a:solidFill>
                <a:latin typeface="Calibri" panose="020F0502020204030204" pitchFamily="34" charset="0"/>
                <a:ea typeface="Calibri" panose="020F0502020204030204" pitchFamily="34" charset="0"/>
                <a:cs typeface="Times New Roman" panose="02020603050405020304" pitchFamily="18" charset="0"/>
              </a:rPr>
              <a:t>&lt;</a:t>
            </a:r>
            <a:r>
              <a:rPr lang="uz-Cyrl-UZ" sz="2800" b="1" dirty="0">
                <a:solidFill>
                  <a:srgbClr val="840017"/>
                </a:solidFill>
                <a:latin typeface="Calibri" panose="020F0502020204030204" pitchFamily="34" charset="0"/>
                <a:ea typeface="Calibri" panose="020F0502020204030204" pitchFamily="34" charset="0"/>
                <a:cs typeface="Times New Roman" panose="02020603050405020304" pitchFamily="18" charset="0"/>
              </a:rPr>
              <a:t>18 = You may not be</a:t>
            </a:r>
            <a:r>
              <a:rPr lang="en-US" sz="2800" b="1" dirty="0">
                <a:solidFill>
                  <a:srgbClr val="840017"/>
                </a:solidFill>
                <a:latin typeface="Calibri" panose="020F0502020204030204" pitchFamily="34" charset="0"/>
                <a:ea typeface="Calibri" panose="020F0502020204030204" pitchFamily="34" charset="0"/>
                <a:cs typeface="Times New Roman" panose="02020603050405020304" pitchFamily="18" charset="0"/>
              </a:rPr>
              <a:t> ready</a:t>
            </a:r>
            <a:endParaRPr lang="en-US" sz="2800" dirty="0">
              <a:solidFill>
                <a:srgbClr val="840017"/>
              </a:solidFill>
            </a:endParaRPr>
          </a:p>
        </p:txBody>
      </p:sp>
      <p:pic>
        <p:nvPicPr>
          <p:cNvPr id="7" name="Picture 6"/>
          <p:cNvPicPr>
            <a:picLocks noChangeAspect="1"/>
          </p:cNvPicPr>
          <p:nvPr/>
        </p:nvPicPr>
        <p:blipFill>
          <a:blip r:embed="rId3"/>
          <a:stretch>
            <a:fillRect/>
          </a:stretch>
        </p:blipFill>
        <p:spPr>
          <a:xfrm>
            <a:off x="7391400" y="64841"/>
            <a:ext cx="1600200" cy="1616062"/>
          </a:xfrm>
          <a:prstGeom prst="rect">
            <a:avLst/>
          </a:prstGeom>
        </p:spPr>
      </p:pic>
    </p:spTree>
    <p:extLst>
      <p:ext uri="{BB962C8B-B14F-4D97-AF65-F5344CB8AC3E}">
        <p14:creationId xmlns:p14="http://schemas.microsoft.com/office/powerpoint/2010/main" val="2664245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40017"/>
                </a:solidFill>
              </a:rPr>
              <a:t>Mechanics of Accreditation</a:t>
            </a:r>
            <a:endParaRPr lang="en-US" b="1" dirty="0">
              <a:solidFill>
                <a:srgbClr val="840017"/>
              </a:solidFill>
            </a:endParaRPr>
          </a:p>
        </p:txBody>
      </p:sp>
      <p:sp>
        <p:nvSpPr>
          <p:cNvPr id="3" name="Content Placeholder 2"/>
          <p:cNvSpPr>
            <a:spLocks noGrp="1"/>
          </p:cNvSpPr>
          <p:nvPr>
            <p:ph idx="1"/>
          </p:nvPr>
        </p:nvSpPr>
        <p:spPr>
          <a:xfrm>
            <a:off x="685800" y="1417638"/>
            <a:ext cx="8001000" cy="4708525"/>
          </a:xfrm>
        </p:spPr>
        <p:txBody>
          <a:bodyPr>
            <a:normAutofit fontScale="85000" lnSpcReduction="20000"/>
          </a:bodyPr>
          <a:lstStyle/>
          <a:p>
            <a:r>
              <a:rPr lang="en-US" dirty="0" smtClean="0"/>
              <a:t>In addition to the SSR, </a:t>
            </a:r>
            <a:r>
              <a:rPr lang="uz-Cyrl-UZ" dirty="0" smtClean="0"/>
              <a:t>COPRA </a:t>
            </a:r>
            <a:r>
              <a:rPr lang="en-US" dirty="0"/>
              <a:t>expects</a:t>
            </a:r>
            <a:r>
              <a:rPr lang="uz-Cyrl-UZ" dirty="0"/>
              <a:t> the following documents </a:t>
            </a:r>
            <a:r>
              <a:rPr lang="en-US" dirty="0" smtClean="0"/>
              <a:t>(at minimum)</a:t>
            </a:r>
            <a:r>
              <a:rPr lang="uz-Cyrl-UZ" dirty="0" smtClean="0"/>
              <a:t>:</a:t>
            </a:r>
            <a:endParaRPr lang="en-US" dirty="0"/>
          </a:p>
          <a:p>
            <a:pPr lvl="1"/>
            <a:r>
              <a:rPr lang="uz-Cyrl-UZ" dirty="0"/>
              <a:t>A Diversity Plan</a:t>
            </a:r>
            <a:endParaRPr lang="en-US" dirty="0"/>
          </a:p>
          <a:p>
            <a:pPr lvl="1"/>
            <a:r>
              <a:rPr lang="uz-Cyrl-UZ" dirty="0"/>
              <a:t>An Assessment Plan</a:t>
            </a:r>
            <a:endParaRPr lang="en-US" dirty="0"/>
          </a:p>
          <a:p>
            <a:pPr lvl="1"/>
            <a:r>
              <a:rPr lang="uz-Cyrl-UZ" dirty="0"/>
              <a:t>A logic model</a:t>
            </a:r>
            <a:endParaRPr lang="en-US" dirty="0"/>
          </a:p>
          <a:p>
            <a:pPr marL="0" indent="0">
              <a:buNone/>
            </a:pPr>
            <a:r>
              <a:rPr lang="uz-Cyrl-UZ" dirty="0"/>
              <a:t> </a:t>
            </a:r>
            <a:endParaRPr lang="en-US" dirty="0"/>
          </a:p>
          <a:p>
            <a:r>
              <a:rPr lang="uz-Cyrl-UZ" dirty="0"/>
              <a:t>Other documents that programs have found very useful:</a:t>
            </a:r>
            <a:endParaRPr lang="en-US" dirty="0"/>
          </a:p>
          <a:p>
            <a:pPr lvl="1"/>
            <a:r>
              <a:rPr lang="uz-Cyrl-UZ" dirty="0"/>
              <a:t>Strategic Plan</a:t>
            </a:r>
            <a:endParaRPr lang="en-US" dirty="0"/>
          </a:p>
          <a:p>
            <a:pPr lvl="1"/>
            <a:r>
              <a:rPr lang="uz-Cyrl-UZ" dirty="0"/>
              <a:t>Program Evaluation Plan showing how the program engages in ongoing assessment of standards 2 through 7</a:t>
            </a:r>
            <a:endParaRPr lang="en-US" dirty="0"/>
          </a:p>
          <a:p>
            <a:pPr lvl="1"/>
            <a:r>
              <a:rPr lang="en-US" dirty="0"/>
              <a:t>Curriculum map</a:t>
            </a:r>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4283168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40017"/>
                </a:solidFill>
              </a:rPr>
              <a:t>Relevant Resources</a:t>
            </a:r>
            <a:endParaRPr lang="en-US" b="1" dirty="0">
              <a:solidFill>
                <a:srgbClr val="840017"/>
              </a:solidFill>
            </a:endParaRPr>
          </a:p>
        </p:txBody>
      </p:sp>
      <p:sp>
        <p:nvSpPr>
          <p:cNvPr id="3" name="Content Placeholder 2"/>
          <p:cNvSpPr>
            <a:spLocks noGrp="1"/>
          </p:cNvSpPr>
          <p:nvPr>
            <p:ph idx="1"/>
          </p:nvPr>
        </p:nvSpPr>
        <p:spPr/>
        <p:txBody>
          <a:bodyPr>
            <a:normAutofit fontScale="85000" lnSpcReduction="10000"/>
          </a:bodyPr>
          <a:lstStyle/>
          <a:p>
            <a:r>
              <a:rPr lang="en-US" i="1" dirty="0"/>
              <a:t>Eligibility Application. </a:t>
            </a:r>
            <a:r>
              <a:rPr lang="en-US" dirty="0"/>
              <a:t>https://accreditation.naspaa.org/considering-accreditation/eligibility-application/</a:t>
            </a:r>
          </a:p>
          <a:p>
            <a:r>
              <a:rPr lang="en-US" i="1" dirty="0"/>
              <a:t>Considering Accreditation:</a:t>
            </a:r>
            <a:r>
              <a:rPr lang="en-US" dirty="0"/>
              <a:t> https://accreditation.naspaa.org/considering-accreditation/</a:t>
            </a:r>
          </a:p>
          <a:p>
            <a:r>
              <a:rPr lang="en-US" dirty="0"/>
              <a:t>­</a:t>
            </a:r>
            <a:r>
              <a:rPr lang="en-US" i="1" dirty="0"/>
              <a:t>Self-Study Instruction: NASPAA Standards. </a:t>
            </a:r>
            <a:r>
              <a:rPr lang="en-US" dirty="0"/>
              <a:t>2017. https://naspaaaccreditation.files.wordpress.com/2017/11/ssi-instructions-2017-final1.pdf</a:t>
            </a:r>
          </a:p>
          <a:p>
            <a:r>
              <a:rPr lang="en-US" i="1" dirty="0"/>
              <a:t>NASPAA Official Standards &amp; Policies</a:t>
            </a:r>
            <a:r>
              <a:rPr lang="en-US" dirty="0"/>
              <a:t>.  https://accreditation.naspaa.org/resources/official-standards-policies/</a:t>
            </a:r>
          </a:p>
          <a:p>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33396255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840017"/>
                </a:solidFill>
              </a:rPr>
              <a:t>Standard 1 | </a:t>
            </a:r>
            <a:r>
              <a:rPr lang="en-US" sz="3200" b="1" dirty="0" smtClean="0">
                <a:solidFill>
                  <a:srgbClr val="840017"/>
                </a:solidFill>
              </a:rPr>
              <a:t>Basis of Judgment</a:t>
            </a:r>
            <a:endParaRPr lang="en-US" sz="3200" b="1" dirty="0">
              <a:solidFill>
                <a:srgbClr val="840017"/>
              </a:solidFill>
            </a:endParaRPr>
          </a:p>
        </p:txBody>
      </p:sp>
      <p:sp>
        <p:nvSpPr>
          <p:cNvPr id="3" name="Content Placeholder 2"/>
          <p:cNvSpPr>
            <a:spLocks noGrp="1"/>
          </p:cNvSpPr>
          <p:nvPr>
            <p:ph idx="1"/>
          </p:nvPr>
        </p:nvSpPr>
        <p:spPr>
          <a:xfrm>
            <a:off x="609600" y="1295400"/>
            <a:ext cx="8229600" cy="4525963"/>
          </a:xfrm>
        </p:spPr>
        <p:txBody>
          <a:bodyPr>
            <a:normAutofit/>
          </a:bodyPr>
          <a:lstStyle/>
          <a:p>
            <a:pPr marL="0" indent="0">
              <a:buNone/>
            </a:pPr>
            <a:endParaRPr lang="en-US" sz="1800" dirty="0"/>
          </a:p>
          <a:p>
            <a:pPr algn="just"/>
            <a:r>
              <a:rPr lang="en-US" sz="2800" b="1" dirty="0" smtClean="0"/>
              <a:t>Standard 1.1</a:t>
            </a:r>
          </a:p>
          <a:p>
            <a:pPr lvl="1" algn="just"/>
            <a:r>
              <a:rPr lang="en-US" sz="2000" dirty="0"/>
              <a:t>The Program’s mission fits with its degree title (i.e., MPA, MPP, etc.) </a:t>
            </a:r>
          </a:p>
          <a:p>
            <a:pPr lvl="1" algn="just"/>
            <a:r>
              <a:rPr lang="en-US" sz="2000" dirty="0" smtClean="0"/>
              <a:t>The </a:t>
            </a:r>
            <a:r>
              <a:rPr lang="en-US" sz="2000" dirty="0"/>
              <a:t>mission statement reflects values of public affairs, administration, and policy</a:t>
            </a:r>
            <a:endParaRPr lang="en-US" sz="2000" b="1" dirty="0" smtClean="0"/>
          </a:p>
          <a:p>
            <a:pPr algn="just"/>
            <a:r>
              <a:rPr lang="en-US" sz="2800" b="1" dirty="0" smtClean="0"/>
              <a:t>Standard 1.2</a:t>
            </a:r>
          </a:p>
          <a:p>
            <a:pPr lvl="1" algn="just"/>
            <a:r>
              <a:rPr lang="en-US" sz="2000" dirty="0"/>
              <a:t>The mission statement endorsed by the Program guides its activities.</a:t>
            </a:r>
            <a:endParaRPr lang="en-US" sz="2000" b="1" dirty="0" smtClean="0"/>
          </a:p>
          <a:p>
            <a:pPr algn="just"/>
            <a:r>
              <a:rPr lang="en-US" sz="2800" b="1" dirty="0" smtClean="0"/>
              <a:t>Standard 1.3</a:t>
            </a:r>
          </a:p>
          <a:p>
            <a:pPr lvl="1" algn="just"/>
            <a:r>
              <a:rPr lang="en-US" sz="2000" dirty="0"/>
              <a:t>The basis of judgment is how well the Program’s mission and activities bear a clear </a:t>
            </a:r>
            <a:r>
              <a:rPr lang="en-US" sz="2000" dirty="0" smtClean="0"/>
              <a:t>and compelling </a:t>
            </a:r>
            <a:r>
              <a:rPr lang="en-US" sz="2000" dirty="0"/>
              <a:t>relationship to a well-defined community of professionals outside of the University.</a:t>
            </a:r>
            <a:endParaRPr lang="en-US" sz="2000" b="1" dirty="0" smtClean="0"/>
          </a:p>
          <a:p>
            <a:pPr algn="just"/>
            <a:endParaRPr lang="en-US" sz="1800" dirty="0"/>
          </a:p>
          <a:p>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3273929732"/>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40017"/>
                </a:solidFill>
              </a:rPr>
              <a:t>Thank You</a:t>
            </a:r>
            <a:r>
              <a:rPr lang="en-US" dirty="0" smtClean="0">
                <a:solidFill>
                  <a:srgbClr val="840017"/>
                </a:solidFill>
              </a:rPr>
              <a:t>	</a:t>
            </a:r>
            <a:endParaRPr lang="en-US" dirty="0">
              <a:solidFill>
                <a:srgbClr val="840017"/>
              </a:solidFill>
            </a:endParaRPr>
          </a:p>
        </p:txBody>
      </p:sp>
      <p:sp>
        <p:nvSpPr>
          <p:cNvPr id="3" name="Content Placeholder 2"/>
          <p:cNvSpPr>
            <a:spLocks noGrp="1"/>
          </p:cNvSpPr>
          <p:nvPr>
            <p:ph idx="1"/>
          </p:nvPr>
        </p:nvSpPr>
        <p:spPr>
          <a:xfrm>
            <a:off x="609600" y="1600200"/>
            <a:ext cx="8077200" cy="4525963"/>
          </a:xfrm>
        </p:spPr>
        <p:txBody>
          <a:bodyPr/>
          <a:lstStyle/>
          <a:p>
            <a:pPr marL="0" indent="0" algn="ctr">
              <a:spcBef>
                <a:spcPts val="0"/>
              </a:spcBef>
              <a:buNone/>
            </a:pPr>
            <a:r>
              <a:rPr lang="en-US" dirty="0" smtClean="0"/>
              <a:t> </a:t>
            </a:r>
          </a:p>
          <a:p>
            <a:pPr marL="0" indent="0" algn="ctr">
              <a:spcBef>
                <a:spcPts val="0"/>
              </a:spcBef>
              <a:buNone/>
            </a:pPr>
            <a:r>
              <a:rPr lang="en-US" dirty="0" smtClean="0"/>
              <a:t>Charles</a:t>
            </a:r>
          </a:p>
          <a:p>
            <a:pPr marL="0" indent="0" algn="ctr">
              <a:spcBef>
                <a:spcPts val="0"/>
              </a:spcBef>
              <a:buNone/>
            </a:pPr>
            <a:endParaRPr lang="en-US" dirty="0"/>
          </a:p>
          <a:p>
            <a:pPr marL="0" indent="0" algn="ctr">
              <a:spcBef>
                <a:spcPts val="0"/>
              </a:spcBef>
              <a:buNone/>
            </a:pPr>
            <a:r>
              <a:rPr lang="en-US" dirty="0" smtClean="0"/>
              <a:t>Charles.Menifield@Rutgers.edu</a:t>
            </a:r>
            <a:endParaRPr lang="en-US" dirty="0"/>
          </a:p>
        </p:txBody>
      </p:sp>
      <p:sp>
        <p:nvSpPr>
          <p:cNvPr id="4" name="Slide Number Placeholder 3"/>
          <p:cNvSpPr>
            <a:spLocks noGrp="1"/>
          </p:cNvSpPr>
          <p:nvPr>
            <p:ph type="sldNum" sz="quarter" idx="12"/>
          </p:nvPr>
        </p:nvSpPr>
        <p:spPr/>
        <p:txBody>
          <a:bodyPr/>
          <a:lstStyle/>
          <a:p>
            <a:r>
              <a:rPr lang="en-US" smtClean="0"/>
              <a:t>NASPAA – The Global Standard in Public Service Education</a:t>
            </a:r>
            <a:endParaRPr lang="en-US" dirty="0"/>
          </a:p>
        </p:txBody>
      </p:sp>
    </p:spTree>
    <p:extLst>
      <p:ext uri="{BB962C8B-B14F-4D97-AF65-F5344CB8AC3E}">
        <p14:creationId xmlns:p14="http://schemas.microsoft.com/office/powerpoint/2010/main" val="4038718715"/>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5105400" y="6264275"/>
            <a:ext cx="4038600" cy="365125"/>
          </a:xfrm>
        </p:spPr>
        <p:txBody>
          <a:bodyPr/>
          <a:lstStyle/>
          <a:p>
            <a:r>
              <a:rPr lang="en-US" smtClean="0"/>
              <a:t>NASPAA – The Global Standard in Public Service Education</a:t>
            </a:r>
            <a:endParaRPr lang="en-US" dirty="0"/>
          </a:p>
        </p:txBody>
      </p:sp>
      <p:sp>
        <p:nvSpPr>
          <p:cNvPr id="5" name="Title 1"/>
          <p:cNvSpPr txBox="1">
            <a:spLocks/>
          </p:cNvSpPr>
          <p:nvPr/>
        </p:nvSpPr>
        <p:spPr>
          <a:xfrm>
            <a:off x="838200" y="17526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840017"/>
                </a:solidFill>
              </a:rPr>
              <a:t>Session </a:t>
            </a:r>
            <a:r>
              <a:rPr lang="en-US" b="1" dirty="0">
                <a:solidFill>
                  <a:srgbClr val="840017"/>
                </a:solidFill>
              </a:rPr>
              <a:t>6</a:t>
            </a:r>
            <a:r>
              <a:rPr lang="en-US" b="1" dirty="0" smtClean="0"/>
              <a:t/>
            </a:r>
            <a:br>
              <a:rPr lang="en-US" b="1" dirty="0" smtClean="0"/>
            </a:br>
            <a:r>
              <a:rPr lang="en-US" b="1" dirty="0" smtClean="0"/>
              <a:t>2:30pm-4:00pm</a:t>
            </a:r>
            <a:endParaRPr lang="en-US" b="1" dirty="0"/>
          </a:p>
        </p:txBody>
      </p:sp>
      <p:sp>
        <p:nvSpPr>
          <p:cNvPr id="6" name="Subtitle 2"/>
          <p:cNvSpPr txBox="1">
            <a:spLocks/>
          </p:cNvSpPr>
          <p:nvPr/>
        </p:nvSpPr>
        <p:spPr>
          <a:xfrm>
            <a:off x="2209800" y="3841155"/>
            <a:ext cx="5029200" cy="9594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400" b="1" dirty="0" smtClean="0">
                <a:solidFill>
                  <a:srgbClr val="840017"/>
                </a:solidFill>
              </a:rPr>
              <a:t>Site Visitor Training </a:t>
            </a:r>
            <a:endParaRPr lang="en-US" sz="4400" b="1" dirty="0">
              <a:solidFill>
                <a:srgbClr val="840017"/>
              </a:solidFill>
            </a:endParaRPr>
          </a:p>
        </p:txBody>
      </p:sp>
      <p:sp>
        <p:nvSpPr>
          <p:cNvPr id="2" name="TextBox 1"/>
          <p:cNvSpPr txBox="1"/>
          <p:nvPr/>
        </p:nvSpPr>
        <p:spPr>
          <a:xfrm>
            <a:off x="2362200" y="5029200"/>
            <a:ext cx="6629400" cy="923330"/>
          </a:xfrm>
          <a:prstGeom prst="rect">
            <a:avLst/>
          </a:prstGeom>
          <a:noFill/>
        </p:spPr>
        <p:txBody>
          <a:bodyPr wrap="square" rtlCol="0">
            <a:spAutoFit/>
          </a:bodyPr>
          <a:lstStyle/>
          <a:p>
            <a:pPr algn="r"/>
            <a:r>
              <a:rPr lang="en-US" b="1" dirty="0" smtClean="0">
                <a:solidFill>
                  <a:srgbClr val="840017"/>
                </a:solidFill>
              </a:rPr>
              <a:t>Facilitators: </a:t>
            </a:r>
          </a:p>
          <a:p>
            <a:pPr algn="r"/>
            <a:r>
              <a:rPr lang="en-US" b="1" dirty="0" smtClean="0">
                <a:solidFill>
                  <a:srgbClr val="840017"/>
                </a:solidFill>
              </a:rPr>
              <a:t>Jade Berry James, North Carolina State University</a:t>
            </a:r>
          </a:p>
          <a:p>
            <a:pPr algn="r"/>
            <a:r>
              <a:rPr lang="en-US" b="1" dirty="0" smtClean="0">
                <a:solidFill>
                  <a:srgbClr val="840017"/>
                </a:solidFill>
              </a:rPr>
              <a:t>Charles </a:t>
            </a:r>
            <a:r>
              <a:rPr lang="en-US" b="1" dirty="0" err="1" smtClean="0">
                <a:solidFill>
                  <a:srgbClr val="840017"/>
                </a:solidFill>
              </a:rPr>
              <a:t>Menifield</a:t>
            </a:r>
            <a:r>
              <a:rPr lang="en-US" b="1" dirty="0" smtClean="0">
                <a:solidFill>
                  <a:srgbClr val="840017"/>
                </a:solidFill>
              </a:rPr>
              <a:t>, Rutgers University - Newark</a:t>
            </a:r>
            <a:endParaRPr lang="en-US" b="1" dirty="0">
              <a:solidFill>
                <a:srgbClr val="840017"/>
              </a:solidFill>
            </a:endParaRPr>
          </a:p>
        </p:txBody>
      </p:sp>
    </p:spTree>
    <p:extLst>
      <p:ext uri="{BB962C8B-B14F-4D97-AF65-F5344CB8AC3E}">
        <p14:creationId xmlns:p14="http://schemas.microsoft.com/office/powerpoint/2010/main" val="788949774"/>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439782-A3DB-4F0C-8C0E-C379A07C1956}"/>
              </a:ext>
            </a:extLst>
          </p:cNvPr>
          <p:cNvSpPr>
            <a:spLocks noGrp="1"/>
          </p:cNvSpPr>
          <p:nvPr>
            <p:ph type="title"/>
          </p:nvPr>
        </p:nvSpPr>
        <p:spPr/>
        <p:txBody>
          <a:bodyPr/>
          <a:lstStyle/>
          <a:p>
            <a:r>
              <a:rPr lang="en-US" b="1" dirty="0" smtClean="0">
                <a:solidFill>
                  <a:srgbClr val="840017"/>
                </a:solidFill>
              </a:rPr>
              <a:t>Site Visitor Foundations</a:t>
            </a:r>
            <a:endParaRPr lang="en-US" b="1" dirty="0">
              <a:solidFill>
                <a:srgbClr val="840017"/>
              </a:solidFill>
            </a:endParaRPr>
          </a:p>
        </p:txBody>
      </p:sp>
      <p:sp>
        <p:nvSpPr>
          <p:cNvPr id="3" name="Content Placeholder 2">
            <a:extLst>
              <a:ext uri="{FF2B5EF4-FFF2-40B4-BE49-F238E27FC236}">
                <a16:creationId xmlns:a16="http://schemas.microsoft.com/office/drawing/2014/main" xmlns="" id="{BDB72762-C11F-4249-A7B5-4F21852368B2}"/>
              </a:ext>
            </a:extLst>
          </p:cNvPr>
          <p:cNvSpPr>
            <a:spLocks noGrp="1"/>
          </p:cNvSpPr>
          <p:nvPr>
            <p:ph idx="1"/>
          </p:nvPr>
        </p:nvSpPr>
        <p:spPr>
          <a:xfrm>
            <a:off x="685800" y="1295400"/>
            <a:ext cx="8229600" cy="4525963"/>
          </a:xfrm>
        </p:spPr>
        <p:txBody>
          <a:bodyPr>
            <a:normAutofit fontScale="85000" lnSpcReduction="20000"/>
          </a:bodyPr>
          <a:lstStyle/>
          <a:p>
            <a:r>
              <a:rPr lang="en-US" b="1" dirty="0" smtClean="0"/>
              <a:t>Value of Site Visiting</a:t>
            </a:r>
          </a:p>
          <a:p>
            <a:pPr lvl="1"/>
            <a:r>
              <a:rPr lang="en-US" dirty="0" smtClean="0"/>
              <a:t>Feedback</a:t>
            </a:r>
          </a:p>
          <a:p>
            <a:pPr lvl="1"/>
            <a:r>
              <a:rPr lang="en-US" dirty="0" smtClean="0"/>
              <a:t>Sharing new practices</a:t>
            </a:r>
          </a:p>
          <a:p>
            <a:pPr lvl="1"/>
            <a:r>
              <a:rPr lang="en-US" dirty="0" smtClean="0"/>
              <a:t>Networking</a:t>
            </a:r>
          </a:p>
          <a:p>
            <a:r>
              <a:rPr lang="en-US" b="1" dirty="0" smtClean="0"/>
              <a:t>Roles and responsibilities of Site Visitors</a:t>
            </a:r>
          </a:p>
          <a:p>
            <a:pPr lvl="1"/>
            <a:r>
              <a:rPr lang="en-US" dirty="0" smtClean="0"/>
              <a:t>“Eyes and Ears” of COPRA</a:t>
            </a:r>
          </a:p>
          <a:p>
            <a:pPr lvl="1"/>
            <a:r>
              <a:rPr lang="en-US" dirty="0" smtClean="0"/>
              <a:t>Report on Standards through Evidence, </a:t>
            </a:r>
            <a:r>
              <a:rPr lang="en-US" i="1" dirty="0" smtClean="0"/>
              <a:t>without </a:t>
            </a:r>
            <a:r>
              <a:rPr lang="en-US" dirty="0" smtClean="0"/>
              <a:t>judgment</a:t>
            </a:r>
          </a:p>
          <a:p>
            <a:pPr lvl="1"/>
            <a:r>
              <a:rPr lang="en-US" dirty="0" smtClean="0"/>
              <a:t>Confidentiality</a:t>
            </a:r>
          </a:p>
          <a:p>
            <a:r>
              <a:rPr lang="en-US" b="1" dirty="0" smtClean="0"/>
              <a:t>Working effectively as a team</a:t>
            </a:r>
          </a:p>
          <a:p>
            <a:pPr lvl="1"/>
            <a:r>
              <a:rPr lang="en-US" dirty="0" smtClean="0"/>
              <a:t>Collaborate early and often</a:t>
            </a:r>
          </a:p>
          <a:p>
            <a:pPr lvl="1"/>
            <a:r>
              <a:rPr lang="en-US" dirty="0" smtClean="0"/>
              <a:t>Prepare in advance</a:t>
            </a:r>
            <a:endParaRPr lang="en-US" dirty="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2785110103"/>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normAutofit/>
          </a:bodyPr>
          <a:lstStyle/>
          <a:p>
            <a:r>
              <a:rPr lang="en-US" b="1" dirty="0">
                <a:solidFill>
                  <a:srgbClr val="840017"/>
                </a:solidFill>
              </a:rPr>
              <a:t>Accreditation </a:t>
            </a:r>
            <a:r>
              <a:rPr lang="en-US" b="1" dirty="0" smtClean="0">
                <a:solidFill>
                  <a:srgbClr val="840017"/>
                </a:solidFill>
              </a:rPr>
              <a:t>Process </a:t>
            </a:r>
            <a:r>
              <a:rPr lang="en-US" b="1" dirty="0">
                <a:solidFill>
                  <a:srgbClr val="840017"/>
                </a:solidFill>
              </a:rPr>
              <a:t>&amp; Reports</a:t>
            </a:r>
            <a:endParaRPr lang="x-none" b="1" dirty="0">
              <a:solidFill>
                <a:srgbClr val="840017"/>
              </a:solidFill>
            </a:endParaRPr>
          </a:p>
        </p:txBody>
      </p:sp>
      <p:sp>
        <p:nvSpPr>
          <p:cNvPr id="3" name="Content Placeholder 2"/>
          <p:cNvSpPr>
            <a:spLocks noGrp="1"/>
          </p:cNvSpPr>
          <p:nvPr>
            <p:ph sz="quarter" idx="4294967295"/>
          </p:nvPr>
        </p:nvSpPr>
        <p:spPr>
          <a:xfrm>
            <a:off x="762000" y="1524000"/>
            <a:ext cx="8229600" cy="4114800"/>
          </a:xfrm>
          <a:prstGeom prst="rect">
            <a:avLst/>
          </a:prstGeom>
        </p:spPr>
        <p:txBody>
          <a:bodyPr>
            <a:normAutofit/>
          </a:bodyPr>
          <a:lstStyle/>
          <a:p>
            <a:r>
              <a:rPr lang="en-US" dirty="0"/>
              <a:t>Self-Study Report</a:t>
            </a:r>
          </a:p>
          <a:p>
            <a:r>
              <a:rPr lang="en-US" dirty="0"/>
              <a:t>Interim Report </a:t>
            </a:r>
          </a:p>
          <a:p>
            <a:r>
              <a:rPr lang="en-US" dirty="0"/>
              <a:t>Program Response</a:t>
            </a:r>
          </a:p>
          <a:p>
            <a:r>
              <a:rPr lang="en-US" dirty="0"/>
              <a:t>External Site Visit (Draft Report, Program Response, Final Report)</a:t>
            </a:r>
          </a:p>
          <a:p>
            <a:r>
              <a:rPr lang="en-US" dirty="0"/>
              <a:t>COPRA Decision (may include Monitoring)</a:t>
            </a:r>
          </a:p>
          <a:p>
            <a:r>
              <a:rPr lang="en-US" dirty="0"/>
              <a:t>Annual Reports (required)</a:t>
            </a:r>
          </a:p>
          <a:p>
            <a:endParaRPr lang="en-US" sz="2400" dirty="0"/>
          </a:p>
        </p:txBody>
      </p:sp>
    </p:spTree>
    <p:extLst>
      <p:ext uri="{BB962C8B-B14F-4D97-AF65-F5344CB8AC3E}">
        <p14:creationId xmlns:p14="http://schemas.microsoft.com/office/powerpoint/2010/main" val="2457083810"/>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73454" cy="1143000"/>
          </a:xfrm>
        </p:spPr>
        <p:txBody>
          <a:bodyPr/>
          <a:lstStyle/>
          <a:p>
            <a:r>
              <a:rPr lang="en-US" b="1" dirty="0">
                <a:solidFill>
                  <a:srgbClr val="840017"/>
                </a:solidFill>
              </a:rPr>
              <a:t>NASPAA Accreditation Standards</a:t>
            </a:r>
          </a:p>
        </p:txBody>
      </p:sp>
      <p:sp>
        <p:nvSpPr>
          <p:cNvPr id="3" name="Content Placeholder 2"/>
          <p:cNvSpPr>
            <a:spLocks noGrp="1"/>
          </p:cNvSpPr>
          <p:nvPr>
            <p:ph sz="quarter" idx="4294967295"/>
          </p:nvPr>
        </p:nvSpPr>
        <p:spPr>
          <a:xfrm>
            <a:off x="635000" y="1447800"/>
            <a:ext cx="8389052" cy="4435884"/>
          </a:xfrm>
          <a:prstGeom prst="rect">
            <a:avLst/>
          </a:prstGeom>
        </p:spPr>
        <p:txBody>
          <a:bodyPr>
            <a:normAutofit/>
          </a:bodyPr>
          <a:lstStyle/>
          <a:p>
            <a:pPr>
              <a:buFont typeface="+mj-lt"/>
              <a:buAutoNum type="arabicPeriod"/>
            </a:pPr>
            <a:r>
              <a:rPr lang="en-US" sz="2400" b="1" dirty="0">
                <a:solidFill>
                  <a:srgbClr val="C00000"/>
                </a:solidFill>
              </a:rPr>
              <a:t>Program Strategic Management (first among equals!)</a:t>
            </a:r>
          </a:p>
          <a:p>
            <a:pPr>
              <a:buFont typeface="+mj-lt"/>
              <a:buAutoNum type="arabicPeriod"/>
            </a:pPr>
            <a:r>
              <a:rPr lang="en-US" sz="2400" dirty="0"/>
              <a:t>Program Administration &amp; Governance</a:t>
            </a:r>
          </a:p>
          <a:p>
            <a:pPr>
              <a:buFont typeface="+mj-lt"/>
              <a:buAutoNum type="arabicPeriod"/>
            </a:pPr>
            <a:r>
              <a:rPr lang="en-US" sz="2400" dirty="0"/>
              <a:t>Faculty Qualifications, Diversity, Performance</a:t>
            </a:r>
          </a:p>
          <a:p>
            <a:pPr>
              <a:buFont typeface="+mj-lt"/>
              <a:buAutoNum type="arabicPeriod"/>
            </a:pPr>
            <a:r>
              <a:rPr lang="en-US" sz="2400" dirty="0"/>
              <a:t>Student Services, Diversity</a:t>
            </a:r>
          </a:p>
          <a:p>
            <a:pPr>
              <a:buFont typeface="+mj-lt"/>
              <a:buAutoNum type="arabicPeriod"/>
            </a:pPr>
            <a:r>
              <a:rPr lang="en-US" sz="2400" dirty="0"/>
              <a:t>Student Learning</a:t>
            </a:r>
          </a:p>
          <a:p>
            <a:pPr>
              <a:buFont typeface="+mj-lt"/>
              <a:buAutoNum type="arabicPeriod"/>
            </a:pPr>
            <a:r>
              <a:rPr lang="en-US" sz="2400" dirty="0"/>
              <a:t>Program Resources</a:t>
            </a:r>
          </a:p>
          <a:p>
            <a:pPr>
              <a:buFont typeface="+mj-lt"/>
              <a:buAutoNum type="arabicPeriod"/>
            </a:pPr>
            <a:r>
              <a:rPr lang="en-US" sz="2400" dirty="0"/>
              <a:t>Program Transparency &amp; Communications </a:t>
            </a:r>
          </a:p>
          <a:p>
            <a:pPr>
              <a:buFont typeface="+mj-lt"/>
              <a:buAutoNum type="arabicPeriod"/>
            </a:pPr>
            <a:endParaRPr lang="en-US" dirty="0"/>
          </a:p>
        </p:txBody>
      </p:sp>
    </p:spTree>
    <p:extLst>
      <p:ext uri="{BB962C8B-B14F-4D97-AF65-F5344CB8AC3E}">
        <p14:creationId xmlns:p14="http://schemas.microsoft.com/office/powerpoint/2010/main" val="4249241630"/>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10382-36EC-43CB-86F3-BBC6AB5D1C8F}"/>
              </a:ext>
            </a:extLst>
          </p:cNvPr>
          <p:cNvSpPr>
            <a:spLocks noGrp="1"/>
          </p:cNvSpPr>
          <p:nvPr>
            <p:ph type="title"/>
          </p:nvPr>
        </p:nvSpPr>
        <p:spPr/>
        <p:txBody>
          <a:bodyPr/>
          <a:lstStyle/>
          <a:p>
            <a:r>
              <a:rPr lang="en-US" b="1" dirty="0">
                <a:solidFill>
                  <a:srgbClr val="840017"/>
                </a:solidFill>
              </a:rPr>
              <a:t>Guiding Questions</a:t>
            </a:r>
          </a:p>
        </p:txBody>
      </p:sp>
      <p:sp>
        <p:nvSpPr>
          <p:cNvPr id="3" name="Content Placeholder 2">
            <a:extLst>
              <a:ext uri="{FF2B5EF4-FFF2-40B4-BE49-F238E27FC236}">
                <a16:creationId xmlns:a16="http://schemas.microsoft.com/office/drawing/2014/main" xmlns="" id="{DF1BFAFF-0CFA-4270-8874-8F1360E3A644}"/>
              </a:ext>
            </a:extLst>
          </p:cNvPr>
          <p:cNvSpPr>
            <a:spLocks noGrp="1"/>
          </p:cNvSpPr>
          <p:nvPr>
            <p:ph idx="1"/>
          </p:nvPr>
        </p:nvSpPr>
        <p:spPr/>
        <p:txBody>
          <a:bodyPr>
            <a:normAutofit/>
          </a:bodyPr>
          <a:lstStyle/>
          <a:p>
            <a:r>
              <a:rPr lang="en-US" dirty="0"/>
              <a:t>What information do you need?</a:t>
            </a:r>
          </a:p>
          <a:p>
            <a:pPr lvl="1"/>
            <a:r>
              <a:rPr lang="en-US" dirty="0" smtClean="0"/>
              <a:t>How </a:t>
            </a:r>
            <a:r>
              <a:rPr lang="en-US" dirty="0"/>
              <a:t>will you obtain it?</a:t>
            </a:r>
          </a:p>
          <a:p>
            <a:pPr lvl="2"/>
            <a:r>
              <a:rPr lang="en-US" dirty="0" smtClean="0"/>
              <a:t>Data </a:t>
            </a:r>
            <a:r>
              <a:rPr lang="en-US" dirty="0"/>
              <a:t>sources?</a:t>
            </a:r>
          </a:p>
          <a:p>
            <a:pPr lvl="2"/>
            <a:r>
              <a:rPr lang="en-US" dirty="0" smtClean="0"/>
              <a:t>Qualitative </a:t>
            </a:r>
            <a:r>
              <a:rPr lang="en-US" dirty="0"/>
              <a:t>vs. quantitative</a:t>
            </a:r>
          </a:p>
          <a:p>
            <a:pPr lvl="2"/>
            <a:r>
              <a:rPr lang="en-US" dirty="0" smtClean="0"/>
              <a:t>Triangulation </a:t>
            </a:r>
            <a:r>
              <a:rPr lang="en-US" dirty="0"/>
              <a:t>of multiple data sources</a:t>
            </a:r>
          </a:p>
          <a:p>
            <a:endParaRPr lang="en-US" sz="1200" dirty="0"/>
          </a:p>
          <a:p>
            <a:r>
              <a:rPr lang="en-US" dirty="0"/>
              <a:t>Writing the Site Visit Team Report:</a:t>
            </a:r>
          </a:p>
          <a:p>
            <a:pPr lvl="1"/>
            <a:r>
              <a:rPr lang="en-US" dirty="0" smtClean="0"/>
              <a:t>How </a:t>
            </a:r>
            <a:r>
              <a:rPr lang="en-US" dirty="0"/>
              <a:t>will you document your findings in </a:t>
            </a:r>
            <a:r>
              <a:rPr lang="en-US" dirty="0" smtClean="0"/>
              <a:t>Report?</a:t>
            </a:r>
            <a:endParaRPr lang="en-US" dirty="0"/>
          </a:p>
          <a:p>
            <a:pPr lvl="1"/>
            <a:r>
              <a:rPr lang="en-US" dirty="0" smtClean="0"/>
              <a:t>How </a:t>
            </a:r>
            <a:r>
              <a:rPr lang="en-US" dirty="0"/>
              <a:t>do you balance formative &amp; summative?</a:t>
            </a:r>
          </a:p>
        </p:txBody>
      </p:sp>
    </p:spTree>
    <p:extLst>
      <p:ext uri="{BB962C8B-B14F-4D97-AF65-F5344CB8AC3E}">
        <p14:creationId xmlns:p14="http://schemas.microsoft.com/office/powerpoint/2010/main" val="1670231167"/>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840017"/>
                </a:solidFill>
              </a:rPr>
              <a:t>Case and Case Questions</a:t>
            </a:r>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pPr marL="0" indent="0">
              <a:buNone/>
            </a:pPr>
            <a:endParaRPr lang="en-US" sz="3600" b="1" dirty="0"/>
          </a:p>
          <a:p>
            <a:pPr marL="0" indent="0">
              <a:buNone/>
            </a:pPr>
            <a:endParaRPr lang="en-US" sz="3600" b="1" dirty="0"/>
          </a:p>
          <a:p>
            <a:pPr marL="0" indent="0" algn="ctr">
              <a:buNone/>
            </a:pPr>
            <a:r>
              <a:rPr lang="en-US" sz="4800" b="1" i="1" dirty="0">
                <a:solidFill>
                  <a:srgbClr val="840017"/>
                </a:solidFill>
              </a:rPr>
              <a:t>Read </a:t>
            </a:r>
            <a:r>
              <a:rPr lang="en-US" sz="4800" b="1" dirty="0">
                <a:solidFill>
                  <a:srgbClr val="840017"/>
                </a:solidFill>
              </a:rPr>
              <a:t>Interim Report</a:t>
            </a:r>
          </a:p>
        </p:txBody>
      </p:sp>
    </p:spTree>
    <p:extLst>
      <p:ext uri="{BB962C8B-B14F-4D97-AF65-F5344CB8AC3E}">
        <p14:creationId xmlns:p14="http://schemas.microsoft.com/office/powerpoint/2010/main" val="1224583270"/>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840017"/>
                </a:solidFill>
              </a:rPr>
              <a:t>Case and Case Questions</a:t>
            </a:r>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pPr marL="0" indent="0">
              <a:buNone/>
            </a:pPr>
            <a:endParaRPr lang="en-US" sz="3600" b="1" dirty="0"/>
          </a:p>
          <a:p>
            <a:pPr marL="0" indent="0">
              <a:buNone/>
            </a:pPr>
            <a:endParaRPr lang="en-US" sz="3600" b="1" dirty="0"/>
          </a:p>
          <a:p>
            <a:pPr marL="0" indent="0" algn="ctr">
              <a:buNone/>
            </a:pPr>
            <a:r>
              <a:rPr lang="en-US" sz="3600" b="1" dirty="0">
                <a:solidFill>
                  <a:srgbClr val="000000"/>
                </a:solidFill>
              </a:rPr>
              <a:t>1. What are the strengths of the mission statement provided in relation to the Standards.  What are the weaknesses?</a:t>
            </a:r>
          </a:p>
        </p:txBody>
      </p:sp>
    </p:spTree>
    <p:extLst>
      <p:ext uri="{BB962C8B-B14F-4D97-AF65-F5344CB8AC3E}">
        <p14:creationId xmlns:p14="http://schemas.microsoft.com/office/powerpoint/2010/main" val="2804239049"/>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840017"/>
                </a:solidFill>
              </a:rPr>
              <a:t>Case and Case Questions</a:t>
            </a:r>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pPr marL="0" indent="0">
              <a:buNone/>
            </a:pPr>
            <a:endParaRPr lang="en-US" sz="3600" b="1" dirty="0"/>
          </a:p>
          <a:p>
            <a:pPr marL="0" indent="0">
              <a:buNone/>
            </a:pPr>
            <a:endParaRPr lang="en-US" sz="3600" b="1" dirty="0"/>
          </a:p>
          <a:p>
            <a:pPr marL="0" indent="0" algn="ctr">
              <a:buNone/>
            </a:pPr>
            <a:r>
              <a:rPr lang="en-US" sz="3600" b="1" dirty="0">
                <a:solidFill>
                  <a:srgbClr val="000000"/>
                </a:solidFill>
              </a:rPr>
              <a:t>2. During the Site Visit, who would you want to meet with to address COPRA’s Interim Report concerns?  What questions might you ask?</a:t>
            </a:r>
          </a:p>
        </p:txBody>
      </p:sp>
    </p:spTree>
    <p:extLst>
      <p:ext uri="{BB962C8B-B14F-4D97-AF65-F5344CB8AC3E}">
        <p14:creationId xmlns:p14="http://schemas.microsoft.com/office/powerpoint/2010/main" val="4092013075"/>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840017"/>
                </a:solidFill>
              </a:rPr>
              <a:t>Case and Case Questions</a:t>
            </a:r>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pPr marL="0" indent="0">
              <a:buNone/>
            </a:pPr>
            <a:endParaRPr lang="en-US" sz="3600" b="1" dirty="0"/>
          </a:p>
          <a:p>
            <a:pPr marL="0" indent="0">
              <a:buNone/>
            </a:pPr>
            <a:endParaRPr lang="en-US" sz="3600" b="1" dirty="0"/>
          </a:p>
          <a:p>
            <a:pPr marL="0" indent="0" algn="ctr">
              <a:buNone/>
            </a:pPr>
            <a:r>
              <a:rPr lang="en-US" sz="3600" b="1" dirty="0">
                <a:solidFill>
                  <a:srgbClr val="000000"/>
                </a:solidFill>
              </a:rPr>
              <a:t>3. What supporting documentation might you need to see to explore the issues raised in the interim report and provide evidence back to COPRA?</a:t>
            </a:r>
          </a:p>
        </p:txBody>
      </p:sp>
    </p:spTree>
    <p:extLst>
      <p:ext uri="{BB962C8B-B14F-4D97-AF65-F5344CB8AC3E}">
        <p14:creationId xmlns:p14="http://schemas.microsoft.com/office/powerpoint/2010/main" val="11112193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Template</Template>
  <TotalTime>2334</TotalTime>
  <Words>7195</Words>
  <Application>Microsoft Macintosh PowerPoint</Application>
  <PresentationFormat>On-screen Show (4:3)</PresentationFormat>
  <Paragraphs>846</Paragraphs>
  <Slides>107</Slides>
  <Notes>59</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Office Theme</vt:lpstr>
      <vt:lpstr>Welcome to the  2018 NASPAA Accreditation Institute! </vt:lpstr>
      <vt:lpstr>PowerPoint Presentation</vt:lpstr>
      <vt:lpstr>Institute Structure</vt:lpstr>
      <vt:lpstr>Expectations and Assumptions</vt:lpstr>
      <vt:lpstr>Session 1: 8:15am-9:00am  Holistic Strategic Management</vt:lpstr>
      <vt:lpstr>Overview</vt:lpstr>
      <vt:lpstr>Standard 1 Managing the Program Strategically</vt:lpstr>
      <vt:lpstr>Standard 1 | Rationale</vt:lpstr>
      <vt:lpstr>Standard 1 | Basis of Judgment</vt:lpstr>
      <vt:lpstr>Mission Statement | Realistic</vt:lpstr>
      <vt:lpstr>Before you leave …</vt:lpstr>
      <vt:lpstr>PowerPoint Presentation</vt:lpstr>
      <vt:lpstr>PowerPoint Presentation</vt:lpstr>
      <vt:lpstr>Example: Diversity Goals Derived from Mission</vt:lpstr>
      <vt:lpstr>Holistic Strategic Plan Worksheet</vt:lpstr>
      <vt:lpstr>SWOT Analysis Worksheet</vt:lpstr>
      <vt:lpstr>Connecting Strengths &amp; Weaknesses to Opportunity &amp; Threats</vt:lpstr>
      <vt:lpstr>GAP Analysis</vt:lpstr>
      <vt:lpstr>GAP Analysis Worksheet</vt:lpstr>
      <vt:lpstr>Relevant Resources</vt:lpstr>
      <vt:lpstr>Thank You! </vt:lpstr>
      <vt:lpstr>Session 2: 9:10am-10:10am  Program Evaluation</vt:lpstr>
      <vt:lpstr>Overview</vt:lpstr>
      <vt:lpstr>Standard 1 | Manage the Program Strategically</vt:lpstr>
      <vt:lpstr>Standard 1 | Rationale</vt:lpstr>
      <vt:lpstr>Standard 1 | Basis of Judgment</vt:lpstr>
      <vt:lpstr>Getting Started</vt:lpstr>
      <vt:lpstr>Mission Statement | Realistic</vt:lpstr>
      <vt:lpstr>Mission Statement | Review Process Adoption, Modification and Review</vt:lpstr>
      <vt:lpstr>Diversity | Planning and Strategies</vt:lpstr>
      <vt:lpstr>School/Department/Program Diversity Plan</vt:lpstr>
      <vt:lpstr>Diversity |Description of Department &amp; Curricular and Co-curricular Commitments</vt:lpstr>
      <vt:lpstr>Standard 3 |Faculty Diversity</vt:lpstr>
      <vt:lpstr>Standard 4 | Student Diversity</vt:lpstr>
      <vt:lpstr>Standard 5 | Student Learning</vt:lpstr>
      <vt:lpstr>Before you leave …</vt:lpstr>
      <vt:lpstr>Peer Examples!</vt:lpstr>
      <vt:lpstr>Thank You </vt:lpstr>
      <vt:lpstr>PowerPoint Presentation</vt:lpstr>
      <vt:lpstr>PowerPoint Presentation</vt:lpstr>
      <vt:lpstr>Session 3: 10:15am-11:45am  Student Learning Assessment</vt:lpstr>
      <vt:lpstr>Overview</vt:lpstr>
      <vt:lpstr>Standard 5.1 | Universal Required Competencies  </vt:lpstr>
      <vt:lpstr>Standard 5 |Rationale</vt:lpstr>
      <vt:lpstr>Standard 5 | Basic Assumption</vt:lpstr>
      <vt:lpstr>Standard 5 | Basis of Judgment</vt:lpstr>
      <vt:lpstr>One Assessment Cycle</vt:lpstr>
      <vt:lpstr>Assessment Planning</vt:lpstr>
      <vt:lpstr>Assessment | Linking Objectives to Curriculum</vt:lpstr>
      <vt:lpstr>PowerPoint Presentation</vt:lpstr>
      <vt:lpstr>PowerPoint Presentation</vt:lpstr>
      <vt:lpstr>Sample | Course-Based Assessment/Program Review</vt:lpstr>
      <vt:lpstr>Best Practices </vt:lpstr>
      <vt:lpstr>Before you leave …</vt:lpstr>
      <vt:lpstr>Peer Assessment Plans</vt:lpstr>
      <vt:lpstr>Thank You </vt:lpstr>
      <vt:lpstr>Session 4:  11:45am-12:15pm  Questions! Ask us anything. </vt:lpstr>
      <vt:lpstr>PowerPoint Presentation</vt:lpstr>
      <vt:lpstr>Session 5B:  1:30-2:15pm  The Accreditation Review</vt:lpstr>
      <vt:lpstr>Overview</vt:lpstr>
      <vt:lpstr>Accreditation Review | Are you Ready?</vt:lpstr>
      <vt:lpstr>Preparing for the Self Study</vt:lpstr>
      <vt:lpstr>Strategic Management Processes</vt:lpstr>
      <vt:lpstr>Student Learning Assessment</vt:lpstr>
      <vt:lpstr>Accreditation Process</vt:lpstr>
      <vt:lpstr>Accreditation Process</vt:lpstr>
      <vt:lpstr>Site Visit Team Meetings</vt:lpstr>
      <vt:lpstr>The Site Visit</vt:lpstr>
      <vt:lpstr>Accreditation Process</vt:lpstr>
      <vt:lpstr>Accreditation Process</vt:lpstr>
      <vt:lpstr>Final Action (Reaccreditation)</vt:lpstr>
      <vt:lpstr>Final Action (Accreditation)</vt:lpstr>
      <vt:lpstr>Questions on the Process?</vt:lpstr>
      <vt:lpstr>Self Study Reports</vt:lpstr>
      <vt:lpstr>Logic Model Peer Examples</vt:lpstr>
      <vt:lpstr>Thank You </vt:lpstr>
      <vt:lpstr>PowerPoint Presentation</vt:lpstr>
      <vt:lpstr>Session 5A: 1:30pm -2:15pm  Starting the Accreditation Process</vt:lpstr>
      <vt:lpstr>Overview</vt:lpstr>
      <vt:lpstr>Thinking about Accreditation</vt:lpstr>
      <vt:lpstr>PowerPoint Presentation</vt:lpstr>
      <vt:lpstr>Phases of the Accreditation Process</vt:lpstr>
      <vt:lpstr>Accreditation | Prerequisite Phase</vt:lpstr>
      <vt:lpstr>Eligibility Phase |Year 1</vt:lpstr>
      <vt:lpstr>Self-Study Phase |Year 2</vt:lpstr>
      <vt:lpstr>Accreditation Cohort |Year 3</vt:lpstr>
      <vt:lpstr>Are You Accreditation Ready? </vt:lpstr>
      <vt:lpstr>Mechanics of Accreditation</vt:lpstr>
      <vt:lpstr>Relevant Resources</vt:lpstr>
      <vt:lpstr>Thank You </vt:lpstr>
      <vt:lpstr>PowerPoint Presentation</vt:lpstr>
      <vt:lpstr>Site Visitor Foundations</vt:lpstr>
      <vt:lpstr>Accreditation Process &amp; Reports</vt:lpstr>
      <vt:lpstr>NASPAA Accreditation Standards</vt:lpstr>
      <vt:lpstr>Guiding Questions</vt:lpstr>
      <vt:lpstr>Case and Case Questions</vt:lpstr>
      <vt:lpstr>Case and Case Questions</vt:lpstr>
      <vt:lpstr>Case and Case Questions</vt:lpstr>
      <vt:lpstr>Case and Case Questions</vt:lpstr>
      <vt:lpstr>Case and Case Questions: Item 4</vt:lpstr>
      <vt:lpstr>Case and Case Questions</vt:lpstr>
      <vt:lpstr>Scenarios for Site Visit Teams</vt:lpstr>
      <vt:lpstr>Final Lessons Learned</vt:lpstr>
      <vt:lpstr>Reflection</vt:lpstr>
      <vt:lpstr>PowerPoint Presentation</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Heather Hamilton</cp:lastModifiedBy>
  <cp:revision>88</cp:revision>
  <cp:lastPrinted>2017-09-15T23:07:37Z</cp:lastPrinted>
  <dcterms:created xsi:type="dcterms:W3CDTF">2017-09-15T20:44:39Z</dcterms:created>
  <dcterms:modified xsi:type="dcterms:W3CDTF">2018-10-10T19:04:06Z</dcterms:modified>
</cp:coreProperties>
</file>