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79" r:id="rId2"/>
    <p:sldId id="282" r:id="rId3"/>
    <p:sldId id="294" r:id="rId4"/>
    <p:sldId id="306" r:id="rId5"/>
    <p:sldId id="372" r:id="rId6"/>
    <p:sldId id="380" r:id="rId7"/>
    <p:sldId id="328" r:id="rId8"/>
    <p:sldId id="376" r:id="rId9"/>
    <p:sldId id="377" r:id="rId10"/>
    <p:sldId id="295" r:id="rId11"/>
    <p:sldId id="329" r:id="rId12"/>
    <p:sldId id="354" r:id="rId13"/>
    <p:sldId id="334" r:id="rId14"/>
    <p:sldId id="382" r:id="rId15"/>
    <p:sldId id="381" r:id="rId16"/>
    <p:sldId id="323" r:id="rId17"/>
    <p:sldId id="296" r:id="rId18"/>
    <p:sldId id="383" r:id="rId19"/>
    <p:sldId id="384" r:id="rId20"/>
    <p:sldId id="385" r:id="rId21"/>
    <p:sldId id="386" r:id="rId22"/>
    <p:sldId id="387" r:id="rId23"/>
    <p:sldId id="388" r:id="rId24"/>
    <p:sldId id="297" r:id="rId25"/>
    <p:sldId id="352" r:id="rId26"/>
    <p:sldId id="304" r:id="rId27"/>
  </p:sldIdLst>
  <p:sldSz cx="9144000" cy="6084888"/>
  <p:notesSz cx="6797675" cy="98742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A907"/>
    <a:srgbClr val="109BF0"/>
    <a:srgbClr val="FF0F0F"/>
    <a:srgbClr val="95BC49"/>
    <a:srgbClr val="7EC234"/>
    <a:srgbClr val="BF3420"/>
    <a:srgbClr val="1A7BAE"/>
    <a:srgbClr val="1D8AC1"/>
    <a:srgbClr val="062A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9" autoAdjust="0"/>
    <p:restoredTop sz="93788" autoAdjust="0"/>
  </p:normalViewPr>
  <p:slideViewPr>
    <p:cSldViewPr>
      <p:cViewPr>
        <p:scale>
          <a:sx n="90" d="100"/>
          <a:sy n="90" d="100"/>
        </p:scale>
        <p:origin x="-900" y="-102"/>
      </p:cViewPr>
      <p:guideLst>
        <p:guide orient="horz" pos="2554"/>
        <p:guide orient="horz" pos="1245"/>
        <p:guide pos="3844"/>
        <p:guide pos="19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898" y="-8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0"/>
      <c:rotY val="0"/>
      <c:rAngAx val="0"/>
      <c:perspective val="30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招生数 Enrollment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26.89</c:v>
                </c:pt>
                <c:pt idx="1">
                  <c:v>32.630000000000003</c:v>
                </c:pt>
                <c:pt idx="2">
                  <c:v>36.479999999999997</c:v>
                </c:pt>
                <c:pt idx="3">
                  <c:v>39.790000000000013</c:v>
                </c:pt>
                <c:pt idx="4">
                  <c:v>41.86</c:v>
                </c:pt>
                <c:pt idx="5">
                  <c:v>44.64</c:v>
                </c:pt>
                <c:pt idx="6">
                  <c:v>51.1</c:v>
                </c:pt>
                <c:pt idx="7">
                  <c:v>53.82</c:v>
                </c:pt>
                <c:pt idx="8">
                  <c:v>56.02</c:v>
                </c:pt>
                <c:pt idx="9">
                  <c:v>58.97</c:v>
                </c:pt>
                <c:pt idx="10">
                  <c:v>61.14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在校生数 Internal Students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65.13</c:v>
                </c:pt>
                <c:pt idx="1">
                  <c:v>81.990000000000023</c:v>
                </c:pt>
                <c:pt idx="2">
                  <c:v>97.86</c:v>
                </c:pt>
                <c:pt idx="3">
                  <c:v>110.46</c:v>
                </c:pt>
                <c:pt idx="4">
                  <c:v>119.5</c:v>
                </c:pt>
                <c:pt idx="5">
                  <c:v>128.30000000000001</c:v>
                </c:pt>
                <c:pt idx="6">
                  <c:v>140.49</c:v>
                </c:pt>
                <c:pt idx="7">
                  <c:v>153.84</c:v>
                </c:pt>
                <c:pt idx="8">
                  <c:v>164.59</c:v>
                </c:pt>
                <c:pt idx="9">
                  <c:v>171.9800000000001</c:v>
                </c:pt>
                <c:pt idx="10">
                  <c:v>179.4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6819712"/>
        <c:axId val="166821248"/>
        <c:axId val="0"/>
      </c:bar3DChart>
      <c:catAx>
        <c:axId val="16681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zh-CN"/>
          </a:p>
        </c:txPr>
        <c:crossAx val="166821248"/>
        <c:crosses val="autoZero"/>
        <c:auto val="1"/>
        <c:lblAlgn val="ctr"/>
        <c:lblOffset val="100"/>
        <c:noMultiLvlLbl val="0"/>
      </c:catAx>
      <c:valAx>
        <c:axId val="166821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zh-CN"/>
          </a:p>
        </c:txPr>
        <c:crossAx val="16681971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zh-CN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590A0D-DE0C-4118-82E8-73DF09405C05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zh-CN" altLang="en-US"/>
        </a:p>
      </dgm:t>
    </dgm:pt>
    <dgm:pt modelId="{16C35C8F-211D-4551-B92F-96DC01DF534A}">
      <dgm:prSet phldrT="[文本]" custT="1"/>
      <dgm:spPr/>
      <dgm:t>
        <a:bodyPr/>
        <a:lstStyle/>
        <a:p>
          <a:r>
            <a:rPr lang="zh-CN" altLang="en-US" sz="2000" b="1" dirty="0" smtClean="0">
              <a:solidFill>
                <a:schemeClr val="bg1"/>
              </a:solidFill>
            </a:rPr>
            <a:t>使命与战略   </a:t>
          </a:r>
          <a:r>
            <a:rPr lang="en-US" altLang="zh-CN" sz="2000" b="1" dirty="0" smtClean="0">
              <a:solidFill>
                <a:schemeClr val="bg1"/>
              </a:solidFill>
              <a:latin typeface="+mn-lt"/>
              <a:ea typeface="+mj-ea"/>
            </a:rPr>
            <a:t>Mission and Strategy</a:t>
          </a:r>
          <a:endParaRPr lang="zh-CN" altLang="en-US" sz="2000" dirty="0">
            <a:solidFill>
              <a:schemeClr val="bg1"/>
            </a:solidFill>
            <a:latin typeface="+mn-lt"/>
          </a:endParaRPr>
        </a:p>
      </dgm:t>
    </dgm:pt>
    <dgm:pt modelId="{760802D9-2BAE-4552-B508-B095CF7BF621}" type="parTrans" cxnId="{C725CE86-55AB-4577-8271-A1E3D024A109}">
      <dgm:prSet/>
      <dgm:spPr/>
      <dgm:t>
        <a:bodyPr/>
        <a:lstStyle/>
        <a:p>
          <a:endParaRPr lang="zh-CN" altLang="en-US"/>
        </a:p>
      </dgm:t>
    </dgm:pt>
    <dgm:pt modelId="{3D61A41B-01CC-4A8E-B734-F941BAA2723F}" type="sibTrans" cxnId="{C725CE86-55AB-4577-8271-A1E3D024A109}">
      <dgm:prSet/>
      <dgm:spPr/>
      <dgm:t>
        <a:bodyPr/>
        <a:lstStyle/>
        <a:p>
          <a:endParaRPr lang="zh-CN" altLang="en-US"/>
        </a:p>
      </dgm:t>
    </dgm:pt>
    <dgm:pt modelId="{795C3B38-A187-4654-AEDF-54529698B835}">
      <dgm:prSet phldrT="[文本]" custT="1"/>
      <dgm:spPr/>
      <dgm:t>
        <a:bodyPr/>
        <a:lstStyle/>
        <a:p>
          <a:r>
            <a:rPr lang="zh-CN" altLang="en-US" sz="2000" b="1" dirty="0" smtClean="0">
              <a:solidFill>
                <a:schemeClr val="bg1"/>
              </a:solidFill>
            </a:rPr>
            <a:t>项目培养质量   </a:t>
          </a:r>
          <a:r>
            <a:rPr lang="en-US" altLang="zh-CN" sz="2000" b="1" dirty="0" smtClean="0">
              <a:solidFill>
                <a:schemeClr val="bg1"/>
              </a:solidFill>
              <a:latin typeface="+mn-lt"/>
              <a:ea typeface="+mj-ea"/>
            </a:rPr>
            <a:t>Education Quality</a:t>
          </a:r>
          <a:endParaRPr lang="zh-CN" altLang="en-US" sz="2000" b="1" dirty="0">
            <a:solidFill>
              <a:schemeClr val="bg1"/>
            </a:solidFill>
            <a:latin typeface="+mn-lt"/>
            <a:ea typeface="+mj-ea"/>
          </a:endParaRPr>
        </a:p>
      </dgm:t>
    </dgm:pt>
    <dgm:pt modelId="{AD8924F1-A3DA-482F-99E2-AC69C9356125}" type="parTrans" cxnId="{80E155E2-1FDE-42E4-86A5-E5D1A2022DB0}">
      <dgm:prSet/>
      <dgm:spPr/>
      <dgm:t>
        <a:bodyPr/>
        <a:lstStyle/>
        <a:p>
          <a:endParaRPr lang="zh-CN" altLang="en-US"/>
        </a:p>
      </dgm:t>
    </dgm:pt>
    <dgm:pt modelId="{77686B27-7261-4763-A5A4-01BD703C6618}" type="sibTrans" cxnId="{80E155E2-1FDE-42E4-86A5-E5D1A2022DB0}">
      <dgm:prSet/>
      <dgm:spPr/>
      <dgm:t>
        <a:bodyPr/>
        <a:lstStyle/>
        <a:p>
          <a:endParaRPr lang="zh-CN" altLang="en-US"/>
        </a:p>
      </dgm:t>
    </dgm:pt>
    <dgm:pt modelId="{DE70D815-7FEE-4219-8B4D-B7E8BE830C71}">
      <dgm:prSet custT="1"/>
      <dgm:spPr/>
      <dgm:t>
        <a:bodyPr/>
        <a:lstStyle/>
        <a:p>
          <a:r>
            <a:rPr lang="zh-CN" altLang="en-US" sz="2000" b="1" dirty="0" smtClean="0">
              <a:solidFill>
                <a:schemeClr val="bg1"/>
              </a:solidFill>
            </a:rPr>
            <a:t>组织与行政能力 </a:t>
          </a:r>
          <a:r>
            <a:rPr lang="en-US" altLang="zh-CN" sz="2000" b="1" dirty="0" smtClean="0">
              <a:solidFill>
                <a:schemeClr val="bg1"/>
              </a:solidFill>
              <a:latin typeface="+mn-lt"/>
              <a:ea typeface="+mj-ea"/>
            </a:rPr>
            <a:t>Organization and Administration</a:t>
          </a:r>
          <a:endParaRPr lang="zh-CN" altLang="en-US" sz="2000" b="1" dirty="0">
            <a:solidFill>
              <a:schemeClr val="bg1"/>
            </a:solidFill>
            <a:latin typeface="+mn-lt"/>
            <a:ea typeface="+mj-ea"/>
          </a:endParaRPr>
        </a:p>
      </dgm:t>
    </dgm:pt>
    <dgm:pt modelId="{C7FB15B1-4310-4B67-9539-C7E2F62B6F07}" type="parTrans" cxnId="{0A8E458C-CD64-45ED-A7DC-E6B7C6213C3B}">
      <dgm:prSet/>
      <dgm:spPr/>
      <dgm:t>
        <a:bodyPr/>
        <a:lstStyle/>
        <a:p>
          <a:endParaRPr lang="zh-CN" altLang="en-US"/>
        </a:p>
      </dgm:t>
    </dgm:pt>
    <dgm:pt modelId="{FCB0C396-4AC8-477F-9A36-F56172D9CAF2}" type="sibTrans" cxnId="{0A8E458C-CD64-45ED-A7DC-E6B7C6213C3B}">
      <dgm:prSet/>
      <dgm:spPr/>
      <dgm:t>
        <a:bodyPr/>
        <a:lstStyle/>
        <a:p>
          <a:endParaRPr lang="zh-CN" altLang="en-US"/>
        </a:p>
      </dgm:t>
    </dgm:pt>
    <dgm:pt modelId="{33BDF3A4-2D25-4CFC-9558-ADE85453D91A}">
      <dgm:prSet custT="1"/>
      <dgm:spPr/>
      <dgm:t>
        <a:bodyPr/>
        <a:lstStyle/>
        <a:p>
          <a:r>
            <a:rPr lang="zh-CN" altLang="en-US" sz="2000" b="1" dirty="0" smtClean="0">
              <a:solidFill>
                <a:schemeClr val="bg1"/>
              </a:solidFill>
            </a:rPr>
            <a:t>资源与配置  </a:t>
          </a:r>
          <a:r>
            <a:rPr lang="en-US" altLang="zh-CN" sz="2000" b="1" dirty="0" smtClean="0">
              <a:solidFill>
                <a:schemeClr val="bg1"/>
              </a:solidFill>
              <a:latin typeface="+mn-lt"/>
              <a:ea typeface="+mj-ea"/>
            </a:rPr>
            <a:t>Resources distribution</a:t>
          </a:r>
          <a:endParaRPr lang="zh-CN" altLang="en-US" sz="2000" b="1" dirty="0">
            <a:solidFill>
              <a:schemeClr val="bg1"/>
            </a:solidFill>
            <a:latin typeface="+mn-lt"/>
            <a:ea typeface="+mj-ea"/>
          </a:endParaRPr>
        </a:p>
      </dgm:t>
    </dgm:pt>
    <dgm:pt modelId="{C980C371-0EBA-4EB7-B6F1-EAD4F739457A}" type="parTrans" cxnId="{286B655B-488F-4E1C-AAE1-7CA30077BE58}">
      <dgm:prSet/>
      <dgm:spPr/>
      <dgm:t>
        <a:bodyPr/>
        <a:lstStyle/>
        <a:p>
          <a:endParaRPr lang="zh-CN" altLang="en-US"/>
        </a:p>
      </dgm:t>
    </dgm:pt>
    <dgm:pt modelId="{34F56ED5-FE62-4455-973C-E1DEA3975349}" type="sibTrans" cxnId="{286B655B-488F-4E1C-AAE1-7CA30077BE58}">
      <dgm:prSet/>
      <dgm:spPr/>
      <dgm:t>
        <a:bodyPr/>
        <a:lstStyle/>
        <a:p>
          <a:endParaRPr lang="zh-CN" altLang="en-US"/>
        </a:p>
      </dgm:t>
    </dgm:pt>
    <dgm:pt modelId="{4F0571B3-A6D1-45E7-81BF-EE25D82FCCD5}">
      <dgm:prSet custT="1"/>
      <dgm:spPr/>
      <dgm:t>
        <a:bodyPr/>
        <a:lstStyle/>
        <a:p>
          <a:r>
            <a:rPr lang="zh-CN" altLang="en-US" sz="2000" b="1" dirty="0" smtClean="0">
              <a:solidFill>
                <a:schemeClr val="bg1"/>
              </a:solidFill>
            </a:rPr>
            <a:t>创新与特色   </a:t>
          </a:r>
          <a:r>
            <a:rPr lang="en-US" altLang="zh-CN" sz="2000" b="1" dirty="0" smtClean="0">
              <a:solidFill>
                <a:schemeClr val="bg1"/>
              </a:solidFill>
              <a:latin typeface="+mn-lt"/>
              <a:ea typeface="+mj-ea"/>
            </a:rPr>
            <a:t>Innovation and features</a:t>
          </a:r>
          <a:endParaRPr lang="zh-CN" altLang="en-US" sz="2000" b="1" dirty="0">
            <a:solidFill>
              <a:schemeClr val="bg1"/>
            </a:solidFill>
            <a:latin typeface="+mn-lt"/>
            <a:ea typeface="+mj-ea"/>
          </a:endParaRPr>
        </a:p>
      </dgm:t>
    </dgm:pt>
    <dgm:pt modelId="{D9A4CCE5-27B1-4595-BFD3-2D74056F0E6D}" type="parTrans" cxnId="{CAA3C65C-0106-4C85-BBAB-8372DA4DE8F7}">
      <dgm:prSet/>
      <dgm:spPr/>
      <dgm:t>
        <a:bodyPr/>
        <a:lstStyle/>
        <a:p>
          <a:endParaRPr lang="zh-CN" altLang="en-US"/>
        </a:p>
      </dgm:t>
    </dgm:pt>
    <dgm:pt modelId="{2E22AE35-13C8-4EF2-97AF-88781F299325}" type="sibTrans" cxnId="{CAA3C65C-0106-4C85-BBAB-8372DA4DE8F7}">
      <dgm:prSet/>
      <dgm:spPr/>
      <dgm:t>
        <a:bodyPr/>
        <a:lstStyle/>
        <a:p>
          <a:endParaRPr lang="zh-CN" altLang="en-US"/>
        </a:p>
      </dgm:t>
    </dgm:pt>
    <dgm:pt modelId="{DF8779A3-6B72-427F-9D7B-504E43A7D092}" type="pres">
      <dgm:prSet presAssocID="{BC590A0D-DE0C-4118-82E8-73DF09405C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68D4627-3242-42D1-ADD8-5426598AA870}" type="pres">
      <dgm:prSet presAssocID="{16C35C8F-211D-4551-B92F-96DC01DF534A}" presName="parentText" presStyleLbl="node1" presStyleIdx="0" presStyleCnt="5" custLinFactNeighborX="580" custLinFactNeighborY="2509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A14501D-85FF-4F7B-BC90-18F2967DD27C}" type="pres">
      <dgm:prSet presAssocID="{3D61A41B-01CC-4A8E-B734-F941BAA2723F}" presName="spacer" presStyleCnt="0"/>
      <dgm:spPr/>
    </dgm:pt>
    <dgm:pt modelId="{3F446600-8A85-452A-8AF5-CF6E0A656E24}" type="pres">
      <dgm:prSet presAssocID="{795C3B38-A187-4654-AEDF-54529698B83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C87ADF-54FD-4666-B625-14F12C1B6CE2}" type="pres">
      <dgm:prSet presAssocID="{77686B27-7261-4763-A5A4-01BD703C6618}" presName="spacer" presStyleCnt="0"/>
      <dgm:spPr/>
    </dgm:pt>
    <dgm:pt modelId="{B09AB592-DBE2-442C-89BA-0A374C8537BB}" type="pres">
      <dgm:prSet presAssocID="{DE70D815-7FEE-4219-8B4D-B7E8BE830C7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94573A8-EB8A-4D2C-BFE0-780DF6744278}" type="pres">
      <dgm:prSet presAssocID="{FCB0C396-4AC8-477F-9A36-F56172D9CAF2}" presName="spacer" presStyleCnt="0"/>
      <dgm:spPr/>
    </dgm:pt>
    <dgm:pt modelId="{894692B7-7E64-4159-AFCB-ECFC06760FFE}" type="pres">
      <dgm:prSet presAssocID="{33BDF3A4-2D25-4CFC-9558-ADE85453D91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D3E9F37-5C50-403E-BEBB-1CB2D8DD3196}" type="pres">
      <dgm:prSet presAssocID="{34F56ED5-FE62-4455-973C-E1DEA3975349}" presName="spacer" presStyleCnt="0"/>
      <dgm:spPr/>
    </dgm:pt>
    <dgm:pt modelId="{642389D6-6D75-4708-B949-81FB86997F0B}" type="pres">
      <dgm:prSet presAssocID="{4F0571B3-A6D1-45E7-81BF-EE25D82FCCD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06DC9DA-9E89-42C9-A79F-00AD8A0902A3}" type="presOf" srcId="{16C35C8F-211D-4551-B92F-96DC01DF534A}" destId="{268D4627-3242-42D1-ADD8-5426598AA870}" srcOrd="0" destOrd="0" presId="urn:microsoft.com/office/officeart/2005/8/layout/vList2"/>
    <dgm:cxn modelId="{7C3D7A64-2081-471F-A17B-3454D69EF094}" type="presOf" srcId="{DE70D815-7FEE-4219-8B4D-B7E8BE830C71}" destId="{B09AB592-DBE2-442C-89BA-0A374C8537BB}" srcOrd="0" destOrd="0" presId="urn:microsoft.com/office/officeart/2005/8/layout/vList2"/>
    <dgm:cxn modelId="{0A8E458C-CD64-45ED-A7DC-E6B7C6213C3B}" srcId="{BC590A0D-DE0C-4118-82E8-73DF09405C05}" destId="{DE70D815-7FEE-4219-8B4D-B7E8BE830C71}" srcOrd="2" destOrd="0" parTransId="{C7FB15B1-4310-4B67-9539-C7E2F62B6F07}" sibTransId="{FCB0C396-4AC8-477F-9A36-F56172D9CAF2}"/>
    <dgm:cxn modelId="{80E155E2-1FDE-42E4-86A5-E5D1A2022DB0}" srcId="{BC590A0D-DE0C-4118-82E8-73DF09405C05}" destId="{795C3B38-A187-4654-AEDF-54529698B835}" srcOrd="1" destOrd="0" parTransId="{AD8924F1-A3DA-482F-99E2-AC69C9356125}" sibTransId="{77686B27-7261-4763-A5A4-01BD703C6618}"/>
    <dgm:cxn modelId="{9AECBB7B-B37C-4325-9A7F-50DACB47C9A1}" type="presOf" srcId="{4F0571B3-A6D1-45E7-81BF-EE25D82FCCD5}" destId="{642389D6-6D75-4708-B949-81FB86997F0B}" srcOrd="0" destOrd="0" presId="urn:microsoft.com/office/officeart/2005/8/layout/vList2"/>
    <dgm:cxn modelId="{CAA3C65C-0106-4C85-BBAB-8372DA4DE8F7}" srcId="{BC590A0D-DE0C-4118-82E8-73DF09405C05}" destId="{4F0571B3-A6D1-45E7-81BF-EE25D82FCCD5}" srcOrd="4" destOrd="0" parTransId="{D9A4CCE5-27B1-4595-BFD3-2D74056F0E6D}" sibTransId="{2E22AE35-13C8-4EF2-97AF-88781F299325}"/>
    <dgm:cxn modelId="{07C0DCE1-5E13-44B6-AA54-B06F8E0CAF48}" type="presOf" srcId="{795C3B38-A187-4654-AEDF-54529698B835}" destId="{3F446600-8A85-452A-8AF5-CF6E0A656E24}" srcOrd="0" destOrd="0" presId="urn:microsoft.com/office/officeart/2005/8/layout/vList2"/>
    <dgm:cxn modelId="{9AC8D84A-8714-4BF2-9222-A79B1A805A8A}" type="presOf" srcId="{33BDF3A4-2D25-4CFC-9558-ADE85453D91A}" destId="{894692B7-7E64-4159-AFCB-ECFC06760FFE}" srcOrd="0" destOrd="0" presId="urn:microsoft.com/office/officeart/2005/8/layout/vList2"/>
    <dgm:cxn modelId="{C9DC7C70-BBC1-4BD2-BA24-283CB2B86F28}" type="presOf" srcId="{BC590A0D-DE0C-4118-82E8-73DF09405C05}" destId="{DF8779A3-6B72-427F-9D7B-504E43A7D092}" srcOrd="0" destOrd="0" presId="urn:microsoft.com/office/officeart/2005/8/layout/vList2"/>
    <dgm:cxn modelId="{286B655B-488F-4E1C-AAE1-7CA30077BE58}" srcId="{BC590A0D-DE0C-4118-82E8-73DF09405C05}" destId="{33BDF3A4-2D25-4CFC-9558-ADE85453D91A}" srcOrd="3" destOrd="0" parTransId="{C980C371-0EBA-4EB7-B6F1-EAD4F739457A}" sibTransId="{34F56ED5-FE62-4455-973C-E1DEA3975349}"/>
    <dgm:cxn modelId="{C725CE86-55AB-4577-8271-A1E3D024A109}" srcId="{BC590A0D-DE0C-4118-82E8-73DF09405C05}" destId="{16C35C8F-211D-4551-B92F-96DC01DF534A}" srcOrd="0" destOrd="0" parTransId="{760802D9-2BAE-4552-B508-B095CF7BF621}" sibTransId="{3D61A41B-01CC-4A8E-B734-F941BAA2723F}"/>
    <dgm:cxn modelId="{8CEECE1C-DBD3-4FA4-8C70-6DA19791A9EF}" type="presParOf" srcId="{DF8779A3-6B72-427F-9D7B-504E43A7D092}" destId="{268D4627-3242-42D1-ADD8-5426598AA870}" srcOrd="0" destOrd="0" presId="urn:microsoft.com/office/officeart/2005/8/layout/vList2"/>
    <dgm:cxn modelId="{1CDF389C-C17D-4358-8255-C800CE69114F}" type="presParOf" srcId="{DF8779A3-6B72-427F-9D7B-504E43A7D092}" destId="{CA14501D-85FF-4F7B-BC90-18F2967DD27C}" srcOrd="1" destOrd="0" presId="urn:microsoft.com/office/officeart/2005/8/layout/vList2"/>
    <dgm:cxn modelId="{82718134-969F-46E5-84BA-7D9FA934E18E}" type="presParOf" srcId="{DF8779A3-6B72-427F-9D7B-504E43A7D092}" destId="{3F446600-8A85-452A-8AF5-CF6E0A656E24}" srcOrd="2" destOrd="0" presId="urn:microsoft.com/office/officeart/2005/8/layout/vList2"/>
    <dgm:cxn modelId="{BE009E84-F1ED-4C0A-860A-8B47893CF58F}" type="presParOf" srcId="{DF8779A3-6B72-427F-9D7B-504E43A7D092}" destId="{2BC87ADF-54FD-4666-B625-14F12C1B6CE2}" srcOrd="3" destOrd="0" presId="urn:microsoft.com/office/officeart/2005/8/layout/vList2"/>
    <dgm:cxn modelId="{647BD04F-9E01-4DC1-8DB2-D9C538B06946}" type="presParOf" srcId="{DF8779A3-6B72-427F-9D7B-504E43A7D092}" destId="{B09AB592-DBE2-442C-89BA-0A374C8537BB}" srcOrd="4" destOrd="0" presId="urn:microsoft.com/office/officeart/2005/8/layout/vList2"/>
    <dgm:cxn modelId="{3283BB07-0451-40E7-9E4E-90CE25C3C4AD}" type="presParOf" srcId="{DF8779A3-6B72-427F-9D7B-504E43A7D092}" destId="{C94573A8-EB8A-4D2C-BFE0-780DF6744278}" srcOrd="5" destOrd="0" presId="urn:microsoft.com/office/officeart/2005/8/layout/vList2"/>
    <dgm:cxn modelId="{9F9F6204-3F93-4438-8933-2C0C809AABB8}" type="presParOf" srcId="{DF8779A3-6B72-427F-9D7B-504E43A7D092}" destId="{894692B7-7E64-4159-AFCB-ECFC06760FFE}" srcOrd="6" destOrd="0" presId="urn:microsoft.com/office/officeart/2005/8/layout/vList2"/>
    <dgm:cxn modelId="{5D747C99-211D-405F-AF1A-10D35E613AE1}" type="presParOf" srcId="{DF8779A3-6B72-427F-9D7B-504E43A7D092}" destId="{CD3E9F37-5C50-403E-BEBB-1CB2D8DD3196}" srcOrd="7" destOrd="0" presId="urn:microsoft.com/office/officeart/2005/8/layout/vList2"/>
    <dgm:cxn modelId="{D5E22361-3875-4769-A6FF-0D6C8866598A}" type="presParOf" srcId="{DF8779A3-6B72-427F-9D7B-504E43A7D092}" destId="{642389D6-6D75-4708-B949-81FB86997F0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D4627-3242-42D1-ADD8-5426598AA870}">
      <dsp:nvSpPr>
        <dsp:cNvPr id="0" name=""/>
        <dsp:cNvSpPr/>
      </dsp:nvSpPr>
      <dsp:spPr>
        <a:xfrm>
          <a:off x="0" y="66579"/>
          <a:ext cx="6120679" cy="7300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solidFill>
                <a:schemeClr val="bg1"/>
              </a:solidFill>
            </a:rPr>
            <a:t>使命与战略   </a:t>
          </a:r>
          <a:r>
            <a:rPr lang="en-US" altLang="zh-CN" sz="2000" b="1" kern="1200" dirty="0" smtClean="0">
              <a:solidFill>
                <a:schemeClr val="bg1"/>
              </a:solidFill>
              <a:latin typeface="+mn-lt"/>
              <a:ea typeface="+mj-ea"/>
            </a:rPr>
            <a:t>Mission and Strategy</a:t>
          </a:r>
          <a:endParaRPr lang="zh-CN" altLang="en-US" sz="2000" kern="1200" dirty="0">
            <a:solidFill>
              <a:schemeClr val="bg1"/>
            </a:solidFill>
            <a:latin typeface="+mn-lt"/>
          </a:endParaRPr>
        </a:p>
      </dsp:txBody>
      <dsp:txXfrm>
        <a:off x="35640" y="102219"/>
        <a:ext cx="6049399" cy="658800"/>
      </dsp:txXfrm>
    </dsp:sp>
    <dsp:sp modelId="{3F446600-8A85-452A-8AF5-CF6E0A656E24}">
      <dsp:nvSpPr>
        <dsp:cNvPr id="0" name=""/>
        <dsp:cNvSpPr/>
      </dsp:nvSpPr>
      <dsp:spPr>
        <a:xfrm>
          <a:off x="0" y="880791"/>
          <a:ext cx="6120679" cy="7300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solidFill>
                <a:schemeClr val="bg1"/>
              </a:solidFill>
            </a:rPr>
            <a:t>项目培养质量   </a:t>
          </a:r>
          <a:r>
            <a:rPr lang="en-US" altLang="zh-CN" sz="2000" b="1" kern="1200" dirty="0" smtClean="0">
              <a:solidFill>
                <a:schemeClr val="bg1"/>
              </a:solidFill>
              <a:latin typeface="+mn-lt"/>
              <a:ea typeface="+mj-ea"/>
            </a:rPr>
            <a:t>Education Quality</a:t>
          </a:r>
          <a:endParaRPr lang="zh-CN" altLang="en-US" sz="2000" b="1" kern="1200" dirty="0">
            <a:solidFill>
              <a:schemeClr val="bg1"/>
            </a:solidFill>
            <a:latin typeface="+mn-lt"/>
            <a:ea typeface="+mj-ea"/>
          </a:endParaRPr>
        </a:p>
      </dsp:txBody>
      <dsp:txXfrm>
        <a:off x="35640" y="916431"/>
        <a:ext cx="6049399" cy="658800"/>
      </dsp:txXfrm>
    </dsp:sp>
    <dsp:sp modelId="{B09AB592-DBE2-442C-89BA-0A374C8537BB}">
      <dsp:nvSpPr>
        <dsp:cNvPr id="0" name=""/>
        <dsp:cNvSpPr/>
      </dsp:nvSpPr>
      <dsp:spPr>
        <a:xfrm>
          <a:off x="0" y="1723191"/>
          <a:ext cx="6120679" cy="7300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solidFill>
                <a:schemeClr val="bg1"/>
              </a:solidFill>
            </a:rPr>
            <a:t>组织与行政能力 </a:t>
          </a:r>
          <a:r>
            <a:rPr lang="en-US" altLang="zh-CN" sz="2000" b="1" kern="1200" dirty="0" smtClean="0">
              <a:solidFill>
                <a:schemeClr val="bg1"/>
              </a:solidFill>
              <a:latin typeface="+mn-lt"/>
              <a:ea typeface="+mj-ea"/>
            </a:rPr>
            <a:t>Organization and Administration</a:t>
          </a:r>
          <a:endParaRPr lang="zh-CN" altLang="en-US" sz="2000" b="1" kern="1200" dirty="0">
            <a:solidFill>
              <a:schemeClr val="bg1"/>
            </a:solidFill>
            <a:latin typeface="+mn-lt"/>
            <a:ea typeface="+mj-ea"/>
          </a:endParaRPr>
        </a:p>
      </dsp:txBody>
      <dsp:txXfrm>
        <a:off x="35640" y="1758831"/>
        <a:ext cx="6049399" cy="658800"/>
      </dsp:txXfrm>
    </dsp:sp>
    <dsp:sp modelId="{894692B7-7E64-4159-AFCB-ECFC06760FFE}">
      <dsp:nvSpPr>
        <dsp:cNvPr id="0" name=""/>
        <dsp:cNvSpPr/>
      </dsp:nvSpPr>
      <dsp:spPr>
        <a:xfrm>
          <a:off x="0" y="2565592"/>
          <a:ext cx="6120679" cy="7300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solidFill>
                <a:schemeClr val="bg1"/>
              </a:solidFill>
            </a:rPr>
            <a:t>资源与配置  </a:t>
          </a:r>
          <a:r>
            <a:rPr lang="en-US" altLang="zh-CN" sz="2000" b="1" kern="1200" dirty="0" smtClean="0">
              <a:solidFill>
                <a:schemeClr val="bg1"/>
              </a:solidFill>
              <a:latin typeface="+mn-lt"/>
              <a:ea typeface="+mj-ea"/>
            </a:rPr>
            <a:t>Resources distribution</a:t>
          </a:r>
          <a:endParaRPr lang="zh-CN" altLang="en-US" sz="2000" b="1" kern="1200" dirty="0">
            <a:solidFill>
              <a:schemeClr val="bg1"/>
            </a:solidFill>
            <a:latin typeface="+mn-lt"/>
            <a:ea typeface="+mj-ea"/>
          </a:endParaRPr>
        </a:p>
      </dsp:txBody>
      <dsp:txXfrm>
        <a:off x="35640" y="2601232"/>
        <a:ext cx="6049399" cy="658800"/>
      </dsp:txXfrm>
    </dsp:sp>
    <dsp:sp modelId="{642389D6-6D75-4708-B949-81FB86997F0B}">
      <dsp:nvSpPr>
        <dsp:cNvPr id="0" name=""/>
        <dsp:cNvSpPr/>
      </dsp:nvSpPr>
      <dsp:spPr>
        <a:xfrm>
          <a:off x="0" y="3407992"/>
          <a:ext cx="6120679" cy="7300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solidFill>
                <a:schemeClr val="bg1"/>
              </a:solidFill>
            </a:rPr>
            <a:t>创新与特色   </a:t>
          </a:r>
          <a:r>
            <a:rPr lang="en-US" altLang="zh-CN" sz="2000" b="1" kern="1200" dirty="0" smtClean="0">
              <a:solidFill>
                <a:schemeClr val="bg1"/>
              </a:solidFill>
              <a:latin typeface="+mn-lt"/>
              <a:ea typeface="+mj-ea"/>
            </a:rPr>
            <a:t>Innovation and features</a:t>
          </a:r>
          <a:endParaRPr lang="zh-CN" altLang="en-US" sz="2000" b="1" kern="1200" dirty="0">
            <a:solidFill>
              <a:schemeClr val="bg1"/>
            </a:solidFill>
            <a:latin typeface="+mn-lt"/>
            <a:ea typeface="+mj-ea"/>
          </a:endParaRPr>
        </a:p>
      </dsp:txBody>
      <dsp:txXfrm>
        <a:off x="35640" y="3443632"/>
        <a:ext cx="6049399" cy="658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56024-E033-460B-B461-F9C8C93C904B}" type="datetimeFigureOut">
              <a:rPr lang="zh-CN" altLang="en-US" smtClean="0"/>
              <a:pPr/>
              <a:t>2015-4-13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472FC-EDD4-43B4-B218-6888597E2A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236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03541-C361-4440-AA44-DBB6527DDBFB}" type="datetimeFigureOut">
              <a:rPr lang="zh-CN" altLang="en-US" smtClean="0"/>
              <a:pPr/>
              <a:t>2015-4-13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17538" y="741363"/>
            <a:ext cx="5562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461BB-BB29-447B-86E6-652C097B04C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622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17538" y="741363"/>
            <a:ext cx="5562600" cy="37020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461BB-BB29-447B-86E6-652C097B04C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352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17538" y="741363"/>
            <a:ext cx="5562600" cy="37020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461BB-BB29-447B-86E6-652C097B04C1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366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17538" y="741363"/>
            <a:ext cx="5562600" cy="37020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461BB-BB29-447B-86E6-652C097B04C1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366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17538" y="741363"/>
            <a:ext cx="5562600" cy="37020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461BB-BB29-447B-86E6-652C097B04C1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366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17538" y="741363"/>
            <a:ext cx="5562600" cy="37020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461BB-BB29-447B-86E6-652C097B04C1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366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17538" y="741363"/>
            <a:ext cx="5562600" cy="37020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461BB-BB29-447B-86E6-652C097B04C1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05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8058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5639792"/>
            <a:ext cx="2133600" cy="32396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5639792"/>
            <a:ext cx="2895600" cy="32396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5639792"/>
            <a:ext cx="2133600" cy="32396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42272"/>
            <a:ext cx="3008313" cy="1031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42278"/>
            <a:ext cx="5111750" cy="519328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273324"/>
            <a:ext cx="3008313" cy="4162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5639792"/>
            <a:ext cx="2133600" cy="32396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5639792"/>
            <a:ext cx="2895600" cy="32396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5639792"/>
            <a:ext cx="2133600" cy="32396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259424"/>
            <a:ext cx="5486400" cy="5028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43699"/>
            <a:ext cx="5486400" cy="3650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762278"/>
            <a:ext cx="5486400" cy="714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5639792"/>
            <a:ext cx="2133600" cy="32396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5639792"/>
            <a:ext cx="2895600" cy="32396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5639792"/>
            <a:ext cx="2133600" cy="32396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43681"/>
            <a:ext cx="8229600" cy="101414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19813"/>
            <a:ext cx="8229600" cy="401574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5639792"/>
            <a:ext cx="2133600" cy="32396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5639792"/>
            <a:ext cx="2895600" cy="32396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5639792"/>
            <a:ext cx="2133600" cy="32396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43680"/>
            <a:ext cx="2057400" cy="519187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43680"/>
            <a:ext cx="6019800" cy="51918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5639792"/>
            <a:ext cx="2133600" cy="32396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5639792"/>
            <a:ext cx="2895600" cy="32396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5639792"/>
            <a:ext cx="2133600" cy="32396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640355"/>
            <a:ext cx="2133600" cy="3228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79F77-63E8-4045-9CEA-ECBE6C0E8B12}" type="datetime1">
              <a:rPr lang="en-US"/>
              <a:pPr>
                <a:defRPr/>
              </a:pPr>
              <a:t>4/13/2015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640355"/>
            <a:ext cx="2895600" cy="3228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5640355"/>
            <a:ext cx="2133600" cy="3228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DDF55-2452-4DF0-978B-21C2C626FFE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77957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281544" y="2"/>
            <a:ext cx="105725" cy="853683"/>
            <a:chOff x="281524" y="0"/>
            <a:chExt cx="105725" cy="721610"/>
          </a:xfrm>
          <a:solidFill>
            <a:srgbClr val="1A7BAE"/>
          </a:solidFill>
        </p:grpSpPr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0800000">
            <a:off x="8801776" y="5871472"/>
            <a:ext cx="105725" cy="213420"/>
            <a:chOff x="281524" y="0"/>
            <a:chExt cx="105725" cy="721610"/>
          </a:xfrm>
          <a:solidFill>
            <a:srgbClr val="1A7BAE"/>
          </a:solidFill>
        </p:grpSpPr>
        <p:sp>
          <p:nvSpPr>
            <p:cNvPr id="10" name="矩形 9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7067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281544" y="2"/>
            <a:ext cx="105725" cy="853683"/>
            <a:chOff x="281524" y="0"/>
            <a:chExt cx="105725" cy="721610"/>
          </a:xfrm>
          <a:solidFill>
            <a:srgbClr val="95BC49"/>
          </a:solidFill>
        </p:grpSpPr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0800000">
            <a:off x="8801776" y="5871472"/>
            <a:ext cx="105725" cy="213420"/>
            <a:chOff x="281524" y="0"/>
            <a:chExt cx="105725" cy="721610"/>
          </a:xfrm>
          <a:solidFill>
            <a:srgbClr val="95BC49"/>
          </a:solidFill>
        </p:grpSpPr>
        <p:sp>
          <p:nvSpPr>
            <p:cNvPr id="10" name="矩形 9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6618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281544" y="2"/>
            <a:ext cx="105725" cy="853683"/>
            <a:chOff x="281524" y="0"/>
            <a:chExt cx="105725" cy="721610"/>
          </a:xfrm>
          <a:solidFill>
            <a:srgbClr val="FDA907"/>
          </a:solidFill>
        </p:grpSpPr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0800000">
            <a:off x="8801776" y="5871472"/>
            <a:ext cx="105725" cy="213420"/>
            <a:chOff x="281524" y="0"/>
            <a:chExt cx="105725" cy="721610"/>
          </a:xfrm>
          <a:solidFill>
            <a:srgbClr val="FDA907"/>
          </a:solidFill>
        </p:grpSpPr>
        <p:sp>
          <p:nvSpPr>
            <p:cNvPr id="10" name="矩形 9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6466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281544" y="2"/>
            <a:ext cx="105725" cy="853683"/>
            <a:chOff x="281524" y="0"/>
            <a:chExt cx="105725" cy="721610"/>
          </a:xfrm>
          <a:solidFill>
            <a:srgbClr val="BF3420"/>
          </a:solidFill>
        </p:grpSpPr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0800000">
            <a:off x="8801776" y="5871472"/>
            <a:ext cx="105725" cy="213420"/>
            <a:chOff x="281524" y="0"/>
            <a:chExt cx="105725" cy="721610"/>
          </a:xfrm>
          <a:solidFill>
            <a:srgbClr val="BF3420"/>
          </a:solidFill>
        </p:grpSpPr>
        <p:sp>
          <p:nvSpPr>
            <p:cNvPr id="10" name="矩形 9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572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61530" y="2"/>
            <a:ext cx="225739" cy="853683"/>
            <a:chOff x="161510" y="0"/>
            <a:chExt cx="225739" cy="721610"/>
          </a:xfrm>
        </p:grpSpPr>
        <p:sp>
          <p:nvSpPr>
            <p:cNvPr id="3" name="矩形 2"/>
            <p:cNvSpPr/>
            <p:nvPr/>
          </p:nvSpPr>
          <p:spPr>
            <a:xfrm>
              <a:off x="161510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21517" y="0"/>
              <a:ext cx="45719" cy="721610"/>
            </a:xfrm>
            <a:prstGeom prst="rect">
              <a:avLst/>
            </a:prstGeom>
            <a:solidFill>
              <a:srgbClr val="95BC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solidFill>
              <a:srgbClr val="FDA9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solidFill>
              <a:srgbClr val="BF34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0800000">
            <a:off x="8801776" y="5871472"/>
            <a:ext cx="225739" cy="213420"/>
            <a:chOff x="161510" y="0"/>
            <a:chExt cx="225739" cy="721610"/>
          </a:xfrm>
        </p:grpSpPr>
        <p:sp>
          <p:nvSpPr>
            <p:cNvPr id="8" name="矩形 7"/>
            <p:cNvSpPr/>
            <p:nvPr/>
          </p:nvSpPr>
          <p:spPr>
            <a:xfrm>
              <a:off x="161510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21517" y="0"/>
              <a:ext cx="45719" cy="721610"/>
            </a:xfrm>
            <a:prstGeom prst="rect">
              <a:avLst/>
            </a:prstGeom>
            <a:solidFill>
              <a:srgbClr val="95BC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solidFill>
              <a:srgbClr val="FDA9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solidFill>
              <a:srgbClr val="BF34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8371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392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0" y="3202173"/>
            <a:ext cx="9144000" cy="1597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 descr="C:\Documents and Settings\yangweizhou\桌面\2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b="20467"/>
          <a:stretch/>
        </p:blipFill>
        <p:spPr bwMode="auto">
          <a:xfrm>
            <a:off x="0" y="0"/>
            <a:ext cx="9144000" cy="60848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6" r:id="rId4"/>
    <p:sldLayoutId id="2147483665" r:id="rId5"/>
    <p:sldLayoutId id="2147483667" r:id="rId6"/>
    <p:sldLayoutId id="2147483653" r:id="rId7"/>
    <p:sldLayoutId id="2147483662" r:id="rId8"/>
    <p:sldLayoutId id="2147483654" r:id="rId9"/>
    <p:sldLayoutId id="2147483651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8" r:id="rId16"/>
  </p:sldLayoutIdLst>
  <p:transition spd="slow">
    <p:push dir="u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直接连接符 8"/>
          <p:cNvSpPr>
            <a:spLocks noChangeShapeType="1"/>
          </p:cNvSpPr>
          <p:nvPr/>
        </p:nvSpPr>
        <p:spPr bwMode="auto">
          <a:xfrm>
            <a:off x="11156950" y="-194378"/>
            <a:ext cx="0" cy="880619"/>
          </a:xfrm>
          <a:prstGeom prst="line">
            <a:avLst/>
          </a:prstGeom>
          <a:noFill/>
          <a:ln w="38100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5" name="矩形 11"/>
          <p:cNvSpPr>
            <a:spLocks noChangeArrowheads="1"/>
          </p:cNvSpPr>
          <p:nvPr/>
        </p:nvSpPr>
        <p:spPr bwMode="auto">
          <a:xfrm>
            <a:off x="0" y="1"/>
            <a:ext cx="9144000" cy="15465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3076" name="矩形 14"/>
          <p:cNvSpPr>
            <a:spLocks noChangeArrowheads="1"/>
          </p:cNvSpPr>
          <p:nvPr/>
        </p:nvSpPr>
        <p:spPr bwMode="auto">
          <a:xfrm>
            <a:off x="0" y="4538314"/>
            <a:ext cx="9144000" cy="15465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3077" name="矩形 12"/>
          <p:cNvSpPr>
            <a:spLocks noChangeArrowheads="1"/>
          </p:cNvSpPr>
          <p:nvPr/>
        </p:nvSpPr>
        <p:spPr bwMode="auto">
          <a:xfrm>
            <a:off x="0" y="1509392"/>
            <a:ext cx="9144000" cy="19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3078" name="矩形 16"/>
          <p:cNvSpPr>
            <a:spLocks noChangeArrowheads="1"/>
          </p:cNvSpPr>
          <p:nvPr/>
        </p:nvSpPr>
        <p:spPr bwMode="auto">
          <a:xfrm>
            <a:off x="3175" y="4347316"/>
            <a:ext cx="9144000" cy="1909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3079" name="椭圆 33"/>
          <p:cNvSpPr>
            <a:spLocks noChangeArrowheads="1"/>
          </p:cNvSpPr>
          <p:nvPr/>
        </p:nvSpPr>
        <p:spPr bwMode="auto">
          <a:xfrm>
            <a:off x="7993063" y="4844247"/>
            <a:ext cx="215900" cy="229874"/>
          </a:xfrm>
          <a:prstGeom prst="ellipse">
            <a:avLst/>
          </a:prstGeom>
          <a:solidFill>
            <a:srgbClr val="BAA46B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3080" name="椭圆 34"/>
          <p:cNvSpPr>
            <a:spLocks noChangeArrowheads="1"/>
          </p:cNvSpPr>
          <p:nvPr/>
        </p:nvSpPr>
        <p:spPr bwMode="auto">
          <a:xfrm>
            <a:off x="8281988" y="4844247"/>
            <a:ext cx="215900" cy="229874"/>
          </a:xfrm>
          <a:prstGeom prst="ellipse">
            <a:avLst/>
          </a:prstGeom>
          <a:solidFill>
            <a:srgbClr val="3E92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3081" name="椭圆 35"/>
          <p:cNvSpPr>
            <a:spLocks noChangeArrowheads="1"/>
          </p:cNvSpPr>
          <p:nvPr/>
        </p:nvSpPr>
        <p:spPr bwMode="auto">
          <a:xfrm>
            <a:off x="8569325" y="4844247"/>
            <a:ext cx="215900" cy="229874"/>
          </a:xfrm>
          <a:prstGeom prst="ellipse">
            <a:avLst/>
          </a:prstGeom>
          <a:solidFill>
            <a:srgbClr val="285E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3083" name="Picture 1" descr="学位中心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"/>
            <a:ext cx="1655763" cy="147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矩形 22"/>
          <p:cNvSpPr/>
          <p:nvPr/>
        </p:nvSpPr>
        <p:spPr>
          <a:xfrm>
            <a:off x="322265" y="2034332"/>
            <a:ext cx="8821737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4400" b="1" dirty="0">
                <a:latin typeface="+mn-ea"/>
              </a:rPr>
              <a:t>中国专业学位教育质量认证</a:t>
            </a:r>
            <a:endParaRPr lang="en-US" altLang="zh-CN" sz="4400" b="1" dirty="0">
              <a:latin typeface="+mn-ea"/>
            </a:endParaRPr>
          </a:p>
          <a:p>
            <a:pPr algn="ctr"/>
            <a:r>
              <a:rPr lang="en-US" altLang="zh-CN" sz="4400" b="1" dirty="0">
                <a:ea typeface="黑体" panose="02010609060101010101" pitchFamily="49" charset="-122"/>
              </a:rPr>
              <a:t>Chinese </a:t>
            </a:r>
            <a:r>
              <a:rPr lang="en-US" altLang="zh-CN" sz="4400" b="1" dirty="0" smtClean="0">
                <a:ea typeface="黑体" panose="02010609060101010101" pitchFamily="49" charset="-122"/>
              </a:rPr>
              <a:t>Professional Degree Education Accreditation</a:t>
            </a:r>
            <a:endParaRPr lang="zh-CN" altLang="en-US" sz="4400" b="1" dirty="0">
              <a:ea typeface="黑体" panose="02010609060101010101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" t="-12936" r="7304" b="-1"/>
          <a:stretch/>
        </p:blipFill>
        <p:spPr>
          <a:xfrm>
            <a:off x="7547007" y="-280836"/>
            <a:ext cx="1619674" cy="1790228"/>
          </a:xfrm>
          <a:prstGeom prst="rect">
            <a:avLst/>
          </a:prstGeom>
        </p:spPr>
      </p:pic>
      <p:sp>
        <p:nvSpPr>
          <p:cNvPr id="14" name="矩形 5"/>
          <p:cNvSpPr>
            <a:spLocks noChangeArrowheads="1"/>
          </p:cNvSpPr>
          <p:nvPr/>
        </p:nvSpPr>
        <p:spPr bwMode="auto">
          <a:xfrm>
            <a:off x="603909" y="4620230"/>
            <a:ext cx="806489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林梦泉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  <a:cs typeface="Times New Roman" pitchFamily="18" charset="0"/>
            </a:endParaRPr>
          </a:p>
          <a:p>
            <a:pPr algn="ctr" eaLnBrk="1" hangingPunct="1"/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中国</a:t>
            </a:r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  <a:sym typeface="宋体" pitchFamily="2" charset="-122"/>
              </a:rPr>
              <a:t>·教育部学位与研究生教育发展中心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  <a:cs typeface="Times New Roman" pitchFamily="18" charset="0"/>
              <a:sym typeface="宋体" pitchFamily="2" charset="-122"/>
            </a:endParaRPr>
          </a:p>
          <a:p>
            <a:pPr algn="ctr" eaLnBrk="1" hangingPunct="1"/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  <a:cs typeface="Arial" pitchFamily="34" charset="0"/>
                <a:sym typeface="宋体" pitchFamily="2" charset="-122"/>
              </a:rPr>
              <a:t>LIN </a:t>
            </a:r>
            <a:r>
              <a:rPr lang="en-US" altLang="zh-CN" sz="1600" dirty="0" err="1">
                <a:latin typeface="楷体" panose="02010609060101010101" pitchFamily="49" charset="-122"/>
                <a:ea typeface="楷体" panose="02010609060101010101" pitchFamily="49" charset="-122"/>
                <a:cs typeface="Arial" pitchFamily="34" charset="0"/>
                <a:sym typeface="宋体" pitchFamily="2" charset="-122"/>
              </a:rPr>
              <a:t>Mengquan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  <a:cs typeface="Arial" pitchFamily="34" charset="0"/>
              <a:sym typeface="宋体" pitchFamily="2" charset="-122"/>
            </a:endParaRPr>
          </a:p>
          <a:p>
            <a:pPr algn="ctr" eaLnBrk="1" hangingPunct="1"/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  <a:cs typeface="Arial" pitchFamily="34" charset="0"/>
                <a:sym typeface="宋体" pitchFamily="2" charset="-122"/>
              </a:rPr>
              <a:t>China Academic Degrees and Graduate Education Development Center (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  <a:cs typeface="Arial" pitchFamily="34" charset="0"/>
                <a:sym typeface="宋体" pitchFamily="2" charset="-122"/>
              </a:rPr>
              <a:t>CDGDC)</a:t>
            </a:r>
          </a:p>
          <a:p>
            <a:pPr algn="ctr" eaLnBrk="1" hangingPunct="1"/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  <a:cs typeface="Arial" pitchFamily="34" charset="0"/>
              </a:rPr>
              <a:t>Beijing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  <a:cs typeface="Arial" pitchFamily="34" charset="0"/>
              </a:rPr>
              <a:t>，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  <a:cs typeface="Arial" pitchFamily="34" charset="0"/>
              </a:rPr>
              <a:t>Apr.13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  <a:cs typeface="Arial" pitchFamily="34" charset="0"/>
              </a:rPr>
              <a:t>，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  <a:cs typeface="Arial" pitchFamily="34" charset="0"/>
              </a:rPr>
              <a:t>2015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7972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250357"/>
            <a:ext cx="9144000" cy="163130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6495" y="-1171922"/>
            <a:ext cx="3531936" cy="8094524"/>
          </a:xfrm>
          <a:prstGeom prst="rect">
            <a:avLst/>
          </a:prstGeom>
          <a:noFill/>
          <a:effectLst>
            <a:outerShdw blurRad="165100" dist="76200" dir="1200000" algn="tl" rotWithShape="0">
              <a:prstClr val="black">
                <a:alpha val="1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52000" dirty="0" smtClean="0">
                <a:solidFill>
                  <a:schemeClr val="bg1"/>
                </a:solidFill>
                <a:latin typeface="+mj-lt"/>
              </a:rPr>
              <a:t>2</a:t>
            </a:r>
            <a:endParaRPr lang="zh-CN" altLang="en-US" sz="5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22017" y="2250357"/>
            <a:ext cx="633050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+mn-ea"/>
              </a:rPr>
              <a:t>中国专业学位研究生教育认证</a:t>
            </a:r>
            <a:endParaRPr lang="en-US" altLang="zh-CN" sz="3200" b="1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zh-CN" sz="3200" b="1" dirty="0" smtClean="0">
                <a:solidFill>
                  <a:schemeClr val="bg1"/>
                </a:solidFill>
                <a:latin typeface="+mn-ea"/>
              </a:rPr>
              <a:t>Chinese Professional Degree Education Accreditation</a:t>
            </a:r>
          </a:p>
          <a:p>
            <a:pPr algn="ctr"/>
            <a:endParaRPr lang="zh-CN" altLang="en-US" sz="3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313300" y="1386261"/>
            <a:ext cx="24441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altLang="zh-CN" sz="4400" dirty="0">
                <a:solidFill>
                  <a:schemeClr val="bg1"/>
                </a:solidFill>
                <a:latin typeface="Impact"/>
              </a:rPr>
              <a:t>PART </a:t>
            </a:r>
            <a:r>
              <a:rPr lang="en-US" altLang="zh-CN" sz="4400" dirty="0" smtClean="0">
                <a:solidFill>
                  <a:schemeClr val="bg1"/>
                </a:solidFill>
                <a:latin typeface="Impact"/>
              </a:rPr>
              <a:t>TWO</a:t>
            </a:r>
            <a:endParaRPr lang="zh-CN" altLang="en-US" sz="4400" dirty="0">
              <a:solidFill>
                <a:schemeClr val="bg1"/>
              </a:solidFill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96688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521550" y="806278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395535" y="954212"/>
            <a:ext cx="8340561" cy="4838285"/>
            <a:chOff x="251519" y="1114219"/>
            <a:chExt cx="8340561" cy="4838285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3923928" y="2842411"/>
              <a:ext cx="116115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3914899" y="3850523"/>
              <a:ext cx="116115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矩形 33"/>
            <p:cNvSpPr/>
            <p:nvPr/>
          </p:nvSpPr>
          <p:spPr>
            <a:xfrm>
              <a:off x="251519" y="1114219"/>
              <a:ext cx="346161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b="1" dirty="0" smtClean="0">
                  <a:solidFill>
                    <a:srgbClr val="95BC49"/>
                  </a:solidFill>
                  <a:ea typeface="+mj-ea"/>
                </a:rPr>
                <a:t>Agree with national strategy  development demand</a:t>
              </a:r>
            </a:p>
            <a:p>
              <a:r>
                <a:rPr lang="zh-CN" altLang="en-US" b="1" dirty="0">
                  <a:solidFill>
                    <a:srgbClr val="95BC49"/>
                  </a:solidFill>
                  <a:latin typeface="+mj-ea"/>
                </a:rPr>
                <a:t>符合国家战略发展需求</a:t>
              </a:r>
              <a:endParaRPr lang="en-US" altLang="zh-CN" b="1" dirty="0" smtClean="0">
                <a:solidFill>
                  <a:srgbClr val="95BC49"/>
                </a:solidFill>
                <a:ea typeface="+mj-ea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3529" y="2065860"/>
              <a:ext cx="2520279" cy="120186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600"/>
                </a:spcBef>
              </a:pP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贯彻落实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《</a:t>
              </a: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关于深化研究生教育改革的意见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》《</a:t>
              </a: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关于加强学位与研究生教育质量保障和监督体系建设的意见</a:t>
              </a:r>
              <a:r>
                <a:rPr lang="en-US" altLang="zh-C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》</a:t>
              </a: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精神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395540" y="2021069"/>
              <a:ext cx="3317593" cy="2800881"/>
              <a:chOff x="1079612" y="1507889"/>
              <a:chExt cx="2880320" cy="2019710"/>
            </a:xfrm>
          </p:grpSpPr>
          <p:grpSp>
            <p:nvGrpSpPr>
              <p:cNvPr id="37" name="组合 36"/>
              <p:cNvGrpSpPr/>
              <p:nvPr/>
            </p:nvGrpSpPr>
            <p:grpSpPr>
              <a:xfrm>
                <a:off x="1079612" y="1507889"/>
                <a:ext cx="2880320" cy="775829"/>
                <a:chOff x="755576" y="1779662"/>
                <a:chExt cx="2880320" cy="360040"/>
              </a:xfrm>
            </p:grpSpPr>
            <p:cxnSp>
              <p:nvCxnSpPr>
                <p:cNvPr id="41" name="直接连接符 40"/>
                <p:cNvCxnSpPr/>
                <p:nvPr/>
              </p:nvCxnSpPr>
              <p:spPr>
                <a:xfrm>
                  <a:off x="755576" y="1779662"/>
                  <a:ext cx="1957772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>
                  <a:off x="2713348" y="1779662"/>
                  <a:ext cx="922548" cy="36004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组合 37"/>
              <p:cNvGrpSpPr/>
              <p:nvPr/>
            </p:nvGrpSpPr>
            <p:grpSpPr>
              <a:xfrm flipV="1">
                <a:off x="1079612" y="2751770"/>
                <a:ext cx="2880320" cy="775829"/>
                <a:chOff x="755576" y="1779662"/>
                <a:chExt cx="2880320" cy="360040"/>
              </a:xfrm>
            </p:grpSpPr>
            <p:cxnSp>
              <p:nvCxnSpPr>
                <p:cNvPr id="39" name="直接连接符 38"/>
                <p:cNvCxnSpPr/>
                <p:nvPr/>
              </p:nvCxnSpPr>
              <p:spPr>
                <a:xfrm>
                  <a:off x="755576" y="1779662"/>
                  <a:ext cx="1957772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>
                  <a:off x="2713348" y="1779662"/>
                  <a:ext cx="922548" cy="36004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3" name="矩形 42"/>
            <p:cNvSpPr/>
            <p:nvPr/>
          </p:nvSpPr>
          <p:spPr>
            <a:xfrm>
              <a:off x="323528" y="4844508"/>
              <a:ext cx="259228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 smtClean="0">
                  <a:solidFill>
                    <a:srgbClr val="00B050"/>
                  </a:solidFill>
                  <a:latin typeface="+mj-ea"/>
                  <a:ea typeface="+mj-ea"/>
                </a:rPr>
                <a:t>提升专业学位培养质量</a:t>
              </a:r>
              <a:endParaRPr lang="en-US" altLang="zh-CN" b="1" dirty="0" smtClean="0">
                <a:solidFill>
                  <a:srgbClr val="00B050"/>
                </a:solidFill>
                <a:latin typeface="+mj-ea"/>
                <a:ea typeface="+mj-ea"/>
              </a:endParaRPr>
            </a:p>
            <a:p>
              <a:r>
                <a:rPr lang="en-US" altLang="zh-CN" sz="1600" b="1" dirty="0" smtClean="0">
                  <a:solidFill>
                    <a:srgbClr val="00B050"/>
                  </a:solidFill>
                  <a:ea typeface="+mj-ea"/>
                </a:rPr>
                <a:t>Improve the quality of professional degrees education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23529" y="3803004"/>
              <a:ext cx="2520279" cy="92179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600"/>
                </a:spcBef>
              </a:pP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适时开展专业学位质量认证，有利于促进专业学位质量提升，鼓励优秀、带动后进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 flipH="1">
              <a:off x="5206049" y="2021069"/>
              <a:ext cx="3317593" cy="2800881"/>
              <a:chOff x="1079612" y="1507889"/>
              <a:chExt cx="2880320" cy="2019710"/>
            </a:xfrm>
          </p:grpSpPr>
          <p:grpSp>
            <p:nvGrpSpPr>
              <p:cNvPr id="46" name="组合 45"/>
              <p:cNvGrpSpPr/>
              <p:nvPr/>
            </p:nvGrpSpPr>
            <p:grpSpPr>
              <a:xfrm>
                <a:off x="1079612" y="1507889"/>
                <a:ext cx="2880320" cy="775829"/>
                <a:chOff x="755576" y="1779662"/>
                <a:chExt cx="2880320" cy="360040"/>
              </a:xfrm>
            </p:grpSpPr>
            <p:cxnSp>
              <p:nvCxnSpPr>
                <p:cNvPr id="50" name="直接连接符 49"/>
                <p:cNvCxnSpPr/>
                <p:nvPr/>
              </p:nvCxnSpPr>
              <p:spPr>
                <a:xfrm>
                  <a:off x="755576" y="1779662"/>
                  <a:ext cx="1957772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2713348" y="1779662"/>
                  <a:ext cx="922548" cy="36004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组合 46"/>
              <p:cNvGrpSpPr/>
              <p:nvPr/>
            </p:nvGrpSpPr>
            <p:grpSpPr>
              <a:xfrm flipV="1">
                <a:off x="1079612" y="2751770"/>
                <a:ext cx="2880320" cy="775829"/>
                <a:chOff x="755576" y="1779662"/>
                <a:chExt cx="2880320" cy="360040"/>
              </a:xfrm>
            </p:grpSpPr>
            <p:cxnSp>
              <p:nvCxnSpPr>
                <p:cNvPr id="48" name="直接连接符 47"/>
                <p:cNvCxnSpPr/>
                <p:nvPr/>
              </p:nvCxnSpPr>
              <p:spPr>
                <a:xfrm>
                  <a:off x="755576" y="1779662"/>
                  <a:ext cx="1957772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>
                  <a:off x="2713348" y="1779662"/>
                  <a:ext cx="922548" cy="36004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2" name="矩形 51"/>
            <p:cNvSpPr/>
            <p:nvPr/>
          </p:nvSpPr>
          <p:spPr>
            <a:xfrm>
              <a:off x="5580112" y="1114219"/>
              <a:ext cx="301196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b="1" dirty="0">
                  <a:solidFill>
                    <a:srgbClr val="00B050"/>
                  </a:solidFill>
                </a:rPr>
                <a:t>Improve external quality assurance system</a:t>
              </a:r>
            </a:p>
            <a:p>
              <a:pPr algn="r"/>
              <a:r>
                <a:rPr lang="zh-CN" altLang="en-US" b="1" dirty="0" smtClean="0">
                  <a:solidFill>
                    <a:srgbClr val="00B050"/>
                  </a:solidFill>
                  <a:latin typeface="+mj-ea"/>
                  <a:ea typeface="+mj-ea"/>
                </a:rPr>
                <a:t>完善外部质量保障体系</a:t>
              </a:r>
              <a:endParaRPr lang="en-US" altLang="zh-CN" b="1" dirty="0" smtClean="0">
                <a:solidFill>
                  <a:srgbClr val="00B050"/>
                </a:solidFill>
                <a:latin typeface="+mj-ea"/>
                <a:ea typeface="+mj-ea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156176" y="2046035"/>
              <a:ext cx="2376264" cy="92179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ts val="600"/>
                </a:spcBef>
              </a:pP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有利于解决专业学位研究生“内部质量管理不健全、外部监控作用不明显”问题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5952504" y="4849343"/>
              <a:ext cx="257992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95BC49"/>
                  </a:solidFill>
                  <a:latin typeface="+mj-ea"/>
                  <a:ea typeface="+mj-ea"/>
                </a:rPr>
                <a:t>    满足社会需求</a:t>
              </a:r>
              <a:endParaRPr lang="en-US" altLang="zh-CN" b="1" dirty="0" smtClean="0">
                <a:solidFill>
                  <a:srgbClr val="95BC49"/>
                </a:solidFill>
                <a:latin typeface="+mj-ea"/>
                <a:ea typeface="+mj-ea"/>
              </a:endParaRPr>
            </a:p>
            <a:p>
              <a:pPr algn="ctr"/>
              <a:r>
                <a:rPr lang="en-US" altLang="zh-CN" b="1" dirty="0" smtClean="0">
                  <a:solidFill>
                    <a:srgbClr val="95BC49"/>
                  </a:solidFill>
                  <a:ea typeface="+mj-ea"/>
                </a:rPr>
                <a:t>Satisfy the social demand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156176" y="3586977"/>
              <a:ext cx="2376264" cy="120186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600"/>
                </a:spcBef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有利于提高社会对办学</a:t>
              </a: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单位专业学位教育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质量的辨识，</a:t>
              </a: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提高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专业学位</a:t>
              </a: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教育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的社会认可度</a:t>
              </a:r>
            </a:p>
          </p:txBody>
        </p:sp>
        <p:sp>
          <p:nvSpPr>
            <p:cNvPr id="56" name="矩形 55"/>
            <p:cNvSpPr/>
            <p:nvPr/>
          </p:nvSpPr>
          <p:spPr>
            <a:xfrm>
              <a:off x="3310713" y="2914419"/>
              <a:ext cx="2271325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b="1" dirty="0" smtClean="0">
                  <a:solidFill>
                    <a:srgbClr val="00B050"/>
                  </a:solidFill>
                </a:rPr>
                <a:t>国家层面</a:t>
              </a:r>
              <a:endParaRPr lang="en-US" altLang="zh-CN" sz="2800" b="1" dirty="0" smtClean="0">
                <a:solidFill>
                  <a:srgbClr val="00B050"/>
                </a:solidFill>
              </a:endParaRPr>
            </a:p>
            <a:p>
              <a:pPr algn="ctr"/>
              <a:r>
                <a:rPr lang="en-US" altLang="zh-CN" sz="2400" b="1" dirty="0" smtClean="0">
                  <a:solidFill>
                    <a:srgbClr val="00B050"/>
                  </a:solidFill>
                </a:rPr>
                <a:t>National Level</a:t>
              </a:r>
            </a:p>
            <a:p>
              <a:pPr algn="ctr"/>
              <a:endParaRPr lang="zh-CN" altLang="en-US" sz="2800" b="1" dirty="0">
                <a:solidFill>
                  <a:srgbClr val="00B050"/>
                </a:solidFill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2915816" y="1852116"/>
              <a:ext cx="3168352" cy="3134544"/>
              <a:chOff x="3032039" y="1438981"/>
              <a:chExt cx="2878850" cy="2912138"/>
            </a:xfrm>
          </p:grpSpPr>
          <p:sp>
            <p:nvSpPr>
              <p:cNvPr id="31" name="弧形 30"/>
              <p:cNvSpPr/>
              <p:nvPr/>
            </p:nvSpPr>
            <p:spPr>
              <a:xfrm>
                <a:off x="3032039" y="1438983"/>
                <a:ext cx="2861424" cy="2912136"/>
              </a:xfrm>
              <a:prstGeom prst="arc">
                <a:avLst>
                  <a:gd name="adj1" fmla="val 10802728"/>
                  <a:gd name="adj2" fmla="val 16203320"/>
                </a:avLst>
              </a:prstGeom>
              <a:noFill/>
              <a:ln w="57150" cap="rnd">
                <a:solidFill>
                  <a:srgbClr val="95BC4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BF3420"/>
                  </a:solidFill>
                </a:endParaRPr>
              </a:p>
            </p:txBody>
          </p:sp>
          <p:sp>
            <p:nvSpPr>
              <p:cNvPr id="57" name="弧形 56"/>
              <p:cNvSpPr/>
              <p:nvPr/>
            </p:nvSpPr>
            <p:spPr>
              <a:xfrm rot="16200000">
                <a:off x="3024109" y="1464337"/>
                <a:ext cx="2912136" cy="2861424"/>
              </a:xfrm>
              <a:prstGeom prst="arc">
                <a:avLst>
                  <a:gd name="adj1" fmla="val 10802728"/>
                  <a:gd name="adj2" fmla="val 16203320"/>
                </a:avLst>
              </a:prstGeom>
              <a:noFill/>
              <a:ln w="57150" cap="rnd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BF3420"/>
                  </a:solidFill>
                </a:endParaRPr>
              </a:p>
            </p:txBody>
          </p:sp>
          <p:sp>
            <p:nvSpPr>
              <p:cNvPr id="58" name="弧形 57"/>
              <p:cNvSpPr/>
              <p:nvPr/>
            </p:nvSpPr>
            <p:spPr>
              <a:xfrm rot="10800000">
                <a:off x="3049460" y="1438983"/>
                <a:ext cx="2861424" cy="2912136"/>
              </a:xfrm>
              <a:prstGeom prst="arc">
                <a:avLst>
                  <a:gd name="adj1" fmla="val 10802728"/>
                  <a:gd name="adj2" fmla="val 16203320"/>
                </a:avLst>
              </a:prstGeom>
              <a:noFill/>
              <a:ln w="57150" cap="rnd">
                <a:solidFill>
                  <a:srgbClr val="95BC4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BF3420"/>
                  </a:solidFill>
                </a:endParaRPr>
              </a:p>
            </p:txBody>
          </p:sp>
          <p:sp>
            <p:nvSpPr>
              <p:cNvPr id="59" name="弧形 58"/>
              <p:cNvSpPr/>
              <p:nvPr/>
            </p:nvSpPr>
            <p:spPr>
              <a:xfrm rot="5400000">
                <a:off x="3024110" y="1464337"/>
                <a:ext cx="2912133" cy="2861424"/>
              </a:xfrm>
              <a:prstGeom prst="arc">
                <a:avLst>
                  <a:gd name="adj1" fmla="val 10802728"/>
                  <a:gd name="adj2" fmla="val 16203320"/>
                </a:avLst>
              </a:prstGeom>
              <a:noFill/>
              <a:ln w="57150" cap="rnd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BF3420"/>
                  </a:solidFill>
                </a:endParaRPr>
              </a:p>
            </p:txBody>
          </p:sp>
        </p:grpSp>
      </p:grpSp>
      <p:sp>
        <p:nvSpPr>
          <p:cNvPr id="60" name="Rectangle 5"/>
          <p:cNvSpPr>
            <a:spLocks noChangeArrowheads="1"/>
          </p:cNvSpPr>
          <p:nvPr/>
        </p:nvSpPr>
        <p:spPr bwMode="auto">
          <a:xfrm>
            <a:off x="389731" y="18108"/>
            <a:ext cx="6846567" cy="81155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375D8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185" tIns="36092" rIns="72185" bIns="36092">
            <a:spAutoFit/>
          </a:bodyPr>
          <a:lstStyle/>
          <a:p>
            <a:r>
              <a:rPr lang="en-US" altLang="zh-CN" sz="2400" b="1" dirty="0" smtClean="0">
                <a:latin typeface="+mn-ea"/>
                <a:cs typeface="Arial Unicode MS" pitchFamily="34" charset="-122"/>
              </a:rPr>
              <a:t>2.1 </a:t>
            </a:r>
            <a:r>
              <a:rPr lang="zh-CN" altLang="en-US" sz="2400" b="1" dirty="0" smtClean="0">
                <a:latin typeface="+mn-ea"/>
                <a:cs typeface="Arial Unicode MS" pitchFamily="34" charset="-122"/>
              </a:rPr>
              <a:t>开展专业学位质量认证的必要性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  <a:cs typeface="Arial Unicode MS" pitchFamily="34" charset="-122"/>
              </a:rPr>
              <a:t/>
            </a:r>
            <a:br>
              <a:rPr lang="en-US" altLang="zh-CN" sz="2400" b="1" dirty="0">
                <a:latin typeface="黑体" pitchFamily="49" charset="-122"/>
                <a:ea typeface="黑体" pitchFamily="49" charset="-122"/>
                <a:cs typeface="Arial Unicode MS" pitchFamily="34" charset="-122"/>
              </a:rPr>
            </a:br>
            <a:r>
              <a:rPr lang="en-US" altLang="zh-CN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</a:t>
            </a:r>
            <a:r>
              <a:rPr lang="en-US" altLang="zh-CN" sz="24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en-US" altLang="zh-CN" sz="2400" b="1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Necessity of PD Education Accreditation</a:t>
            </a:r>
            <a:endParaRPr lang="zh-CN" altLang="en-US" sz="2400" b="1" dirty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13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521550" y="806278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233072" y="1026219"/>
            <a:ext cx="8659408" cy="4658455"/>
            <a:chOff x="233072" y="1099242"/>
            <a:chExt cx="8659408" cy="4658454"/>
          </a:xfrm>
        </p:grpSpPr>
        <p:sp>
          <p:nvSpPr>
            <p:cNvPr id="34" name="矩形 33"/>
            <p:cNvSpPr/>
            <p:nvPr/>
          </p:nvSpPr>
          <p:spPr>
            <a:xfrm>
              <a:off x="469690" y="1099242"/>
              <a:ext cx="230211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b="1" dirty="0" smtClean="0">
                  <a:solidFill>
                    <a:srgbClr val="95BC49"/>
                  </a:solidFill>
                  <a:ea typeface="+mj-ea"/>
                </a:rPr>
                <a:t>Clear institutional mission</a:t>
              </a:r>
              <a:r>
                <a:rPr lang="zh-CN" altLang="en-US" b="1" dirty="0" smtClean="0">
                  <a:solidFill>
                    <a:srgbClr val="95BC49"/>
                  </a:solidFill>
                  <a:ea typeface="+mj-ea"/>
                </a:rPr>
                <a:t>  </a:t>
              </a:r>
              <a:endParaRPr lang="en-US" altLang="zh-CN" b="1" dirty="0" smtClean="0">
                <a:solidFill>
                  <a:srgbClr val="95BC49"/>
                </a:solidFill>
                <a:ea typeface="+mj-ea"/>
              </a:endParaRPr>
            </a:p>
            <a:p>
              <a:r>
                <a:rPr lang="zh-CN" altLang="en-US" b="1" dirty="0" smtClean="0">
                  <a:solidFill>
                    <a:srgbClr val="95BC49"/>
                  </a:solidFill>
                  <a:latin typeface="+mj-ea"/>
                  <a:ea typeface="+mj-ea"/>
                </a:rPr>
                <a:t> 明确院校使命</a:t>
              </a:r>
              <a:endParaRPr lang="en-US" altLang="zh-CN" b="1" dirty="0" smtClean="0">
                <a:solidFill>
                  <a:srgbClr val="95BC49"/>
                </a:solidFill>
                <a:latin typeface="+mj-ea"/>
                <a:ea typeface="+mj-ea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3529" y="2065860"/>
              <a:ext cx="2520279" cy="120186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600"/>
                </a:spcBef>
              </a:pP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帮助培养院校明确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使命，</a:t>
              </a: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指导学院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在使命的指引下结合所在</a:t>
              </a: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地区社会发展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状况，明确其市场定位和发展目标</a:t>
              </a: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395540" y="2021069"/>
              <a:ext cx="3317593" cy="2800881"/>
              <a:chOff x="1079612" y="1507889"/>
              <a:chExt cx="2880320" cy="2019710"/>
            </a:xfrm>
          </p:grpSpPr>
          <p:grpSp>
            <p:nvGrpSpPr>
              <p:cNvPr id="37" name="组合 36"/>
              <p:cNvGrpSpPr/>
              <p:nvPr/>
            </p:nvGrpSpPr>
            <p:grpSpPr>
              <a:xfrm>
                <a:off x="1079612" y="1507889"/>
                <a:ext cx="2880320" cy="775829"/>
                <a:chOff x="755576" y="1779662"/>
                <a:chExt cx="2880320" cy="360040"/>
              </a:xfrm>
            </p:grpSpPr>
            <p:cxnSp>
              <p:nvCxnSpPr>
                <p:cNvPr id="41" name="直接连接符 40"/>
                <p:cNvCxnSpPr/>
                <p:nvPr/>
              </p:nvCxnSpPr>
              <p:spPr>
                <a:xfrm>
                  <a:off x="755576" y="1779662"/>
                  <a:ext cx="1957772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>
                  <a:off x="2713348" y="1779662"/>
                  <a:ext cx="922548" cy="36004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组合 37"/>
              <p:cNvGrpSpPr/>
              <p:nvPr/>
            </p:nvGrpSpPr>
            <p:grpSpPr>
              <a:xfrm flipV="1">
                <a:off x="1079612" y="2751770"/>
                <a:ext cx="2880320" cy="775829"/>
                <a:chOff x="755576" y="1779662"/>
                <a:chExt cx="2880320" cy="360040"/>
              </a:xfrm>
            </p:grpSpPr>
            <p:cxnSp>
              <p:nvCxnSpPr>
                <p:cNvPr id="39" name="直接连接符 38"/>
                <p:cNvCxnSpPr/>
                <p:nvPr/>
              </p:nvCxnSpPr>
              <p:spPr>
                <a:xfrm>
                  <a:off x="755576" y="1779662"/>
                  <a:ext cx="1957772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>
                  <a:off x="2713348" y="1779662"/>
                  <a:ext cx="922548" cy="36004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3" name="矩形 42"/>
            <p:cNvSpPr/>
            <p:nvPr/>
          </p:nvSpPr>
          <p:spPr>
            <a:xfrm>
              <a:off x="5880512" y="4834366"/>
              <a:ext cx="301196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 smtClean="0">
                  <a:solidFill>
                    <a:srgbClr val="00B050"/>
                  </a:solidFill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solidFill>
                    <a:srgbClr val="00B050"/>
                  </a:solidFill>
                  <a:latin typeface="+mj-ea"/>
                  <a:ea typeface="+mj-ea"/>
                </a:rPr>
                <a:t>      </a:t>
              </a:r>
              <a:r>
                <a:rPr lang="zh-CN" altLang="en-US" b="1" dirty="0" smtClean="0">
                  <a:solidFill>
                    <a:srgbClr val="95BC49"/>
                  </a:solidFill>
                  <a:latin typeface="+mj-ea"/>
                  <a:ea typeface="+mj-ea"/>
                </a:rPr>
                <a:t>形成高水平教育机构</a:t>
              </a:r>
              <a:endParaRPr lang="en-US" altLang="zh-CN" b="1" dirty="0" smtClean="0">
                <a:solidFill>
                  <a:srgbClr val="95BC49"/>
                </a:solidFill>
                <a:latin typeface="+mj-ea"/>
                <a:ea typeface="+mj-ea"/>
              </a:endParaRPr>
            </a:p>
            <a:p>
              <a:r>
                <a:rPr lang="en-US" altLang="zh-CN" b="1" dirty="0" smtClean="0">
                  <a:solidFill>
                    <a:srgbClr val="95BC49"/>
                  </a:solidFill>
                  <a:ea typeface="+mj-ea"/>
                </a:rPr>
                <a:t>       Form high-level    </a:t>
              </a:r>
            </a:p>
            <a:p>
              <a:r>
                <a:rPr lang="en-US" altLang="zh-CN" b="1" dirty="0">
                  <a:solidFill>
                    <a:srgbClr val="95BC49"/>
                  </a:solidFill>
                  <a:ea typeface="+mj-ea"/>
                </a:rPr>
                <a:t> </a:t>
              </a:r>
              <a:r>
                <a:rPr lang="en-US" altLang="zh-CN" b="1" dirty="0" smtClean="0">
                  <a:solidFill>
                    <a:srgbClr val="95BC49"/>
                  </a:solidFill>
                  <a:ea typeface="+mj-ea"/>
                </a:rPr>
                <a:t>    educational institution</a:t>
              </a:r>
              <a:endParaRPr lang="en-US" altLang="zh-CN" b="1" dirty="0">
                <a:solidFill>
                  <a:srgbClr val="95BC49"/>
                </a:solidFill>
                <a:ea typeface="+mj-ea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208015" y="3912056"/>
              <a:ext cx="2396435" cy="92179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600"/>
                </a:spcBef>
              </a:pP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帮助培养院校形成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国际视野、中国特色、促进</a:t>
              </a: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中国发展和文明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进步的高水平教育机构</a:t>
              </a:r>
            </a:p>
          </p:txBody>
        </p:sp>
        <p:grpSp>
          <p:nvGrpSpPr>
            <p:cNvPr id="45" name="组合 44"/>
            <p:cNvGrpSpPr/>
            <p:nvPr/>
          </p:nvGrpSpPr>
          <p:grpSpPr>
            <a:xfrm flipH="1">
              <a:off x="5206049" y="2021069"/>
              <a:ext cx="3317593" cy="2800881"/>
              <a:chOff x="1079612" y="1507889"/>
              <a:chExt cx="2880320" cy="2019710"/>
            </a:xfrm>
          </p:grpSpPr>
          <p:grpSp>
            <p:nvGrpSpPr>
              <p:cNvPr id="46" name="组合 45"/>
              <p:cNvGrpSpPr/>
              <p:nvPr/>
            </p:nvGrpSpPr>
            <p:grpSpPr>
              <a:xfrm>
                <a:off x="1079612" y="1507889"/>
                <a:ext cx="2880320" cy="775829"/>
                <a:chOff x="755576" y="1779662"/>
                <a:chExt cx="2880320" cy="360040"/>
              </a:xfrm>
            </p:grpSpPr>
            <p:cxnSp>
              <p:nvCxnSpPr>
                <p:cNvPr id="50" name="直接连接符 49"/>
                <p:cNvCxnSpPr/>
                <p:nvPr/>
              </p:nvCxnSpPr>
              <p:spPr>
                <a:xfrm>
                  <a:off x="755576" y="1779662"/>
                  <a:ext cx="1957772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2713348" y="1779662"/>
                  <a:ext cx="922548" cy="36004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组合 46"/>
              <p:cNvGrpSpPr/>
              <p:nvPr/>
            </p:nvGrpSpPr>
            <p:grpSpPr>
              <a:xfrm flipV="1">
                <a:off x="1079612" y="2751770"/>
                <a:ext cx="2880320" cy="775829"/>
                <a:chOff x="755576" y="1779662"/>
                <a:chExt cx="2880320" cy="360040"/>
              </a:xfrm>
            </p:grpSpPr>
            <p:cxnSp>
              <p:nvCxnSpPr>
                <p:cNvPr id="48" name="直接连接符 47"/>
                <p:cNvCxnSpPr/>
                <p:nvPr/>
              </p:nvCxnSpPr>
              <p:spPr>
                <a:xfrm>
                  <a:off x="755576" y="1779662"/>
                  <a:ext cx="1957772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>
                  <a:off x="2713348" y="1779662"/>
                  <a:ext cx="922548" cy="36004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2" name="矩形 51"/>
            <p:cNvSpPr/>
            <p:nvPr/>
          </p:nvSpPr>
          <p:spPr>
            <a:xfrm>
              <a:off x="6024528" y="1315266"/>
              <a:ext cx="25799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b="1" dirty="0" smtClean="0">
                  <a:solidFill>
                    <a:srgbClr val="00B050"/>
                  </a:solidFill>
                  <a:latin typeface="+mj-ea"/>
                  <a:ea typeface="+mj-ea"/>
                </a:rPr>
                <a:t> </a:t>
              </a:r>
              <a:r>
                <a:rPr lang="en-US" altLang="zh-CN" b="1" dirty="0" smtClean="0">
                  <a:solidFill>
                    <a:srgbClr val="00B050"/>
                  </a:solidFill>
                  <a:ea typeface="+mj-ea"/>
                </a:rPr>
                <a:t>  Improve the quality </a:t>
              </a:r>
              <a:r>
                <a:rPr lang="zh-CN" altLang="en-US" b="1" dirty="0" smtClean="0">
                  <a:solidFill>
                    <a:srgbClr val="00B050"/>
                  </a:solidFill>
                  <a:ea typeface="+mj-ea"/>
                </a:rPr>
                <a:t>         </a:t>
              </a:r>
              <a:endParaRPr lang="en-US" altLang="zh-CN" b="1" dirty="0" smtClean="0">
                <a:solidFill>
                  <a:srgbClr val="00B050"/>
                </a:solidFill>
                <a:ea typeface="+mj-ea"/>
              </a:endParaRPr>
            </a:p>
            <a:p>
              <a:pPr algn="just"/>
              <a:r>
                <a:rPr lang="en-US" altLang="zh-CN" b="1" dirty="0" smtClean="0">
                  <a:solidFill>
                    <a:srgbClr val="00B050"/>
                  </a:solidFill>
                  <a:latin typeface="+mj-ea"/>
                  <a:ea typeface="+mj-ea"/>
                </a:rPr>
                <a:t>        </a:t>
              </a:r>
              <a:r>
                <a:rPr lang="zh-CN" altLang="en-US" b="1" dirty="0" smtClean="0">
                  <a:solidFill>
                    <a:srgbClr val="00B050"/>
                  </a:solidFill>
                  <a:latin typeface="+mj-ea"/>
                  <a:ea typeface="+mj-ea"/>
                </a:rPr>
                <a:t>提高院校质量</a:t>
              </a:r>
              <a:endParaRPr lang="en-US" altLang="zh-CN" b="1" dirty="0" smtClean="0">
                <a:solidFill>
                  <a:srgbClr val="00B050"/>
                </a:solidFill>
                <a:latin typeface="+mj-ea"/>
                <a:ea typeface="+mj-ea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156176" y="2046035"/>
              <a:ext cx="2376264" cy="92179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ts val="600"/>
                </a:spcBef>
              </a:pP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帮助培养院校制定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相应的发展战略，提高质量，建立持续改进机制</a:t>
              </a:r>
            </a:p>
          </p:txBody>
        </p:sp>
        <p:sp>
          <p:nvSpPr>
            <p:cNvPr id="54" name="矩形 53"/>
            <p:cNvSpPr/>
            <p:nvPr/>
          </p:nvSpPr>
          <p:spPr>
            <a:xfrm>
              <a:off x="233072" y="4791297"/>
              <a:ext cx="257992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00B050"/>
                  </a:solidFill>
                  <a:latin typeface="+mj-ea"/>
                  <a:ea typeface="+mj-ea"/>
                </a:rPr>
                <a:t>彰显院校</a:t>
              </a:r>
              <a:r>
                <a:rPr lang="zh-CN" altLang="en-US" b="1" dirty="0" smtClean="0">
                  <a:solidFill>
                    <a:srgbClr val="00B050"/>
                  </a:solidFill>
                  <a:latin typeface="+mj-ea"/>
                  <a:ea typeface="+mj-ea"/>
                </a:rPr>
                <a:t>特色</a:t>
              </a:r>
              <a:endParaRPr lang="en-US" altLang="zh-CN" b="1" dirty="0" smtClean="0">
                <a:solidFill>
                  <a:srgbClr val="00B050"/>
                </a:solidFill>
                <a:latin typeface="+mj-ea"/>
                <a:ea typeface="+mj-ea"/>
              </a:endParaRPr>
            </a:p>
            <a:p>
              <a:pPr algn="ctr"/>
              <a:r>
                <a:rPr lang="en-US" altLang="zh-CN" b="1" dirty="0" smtClean="0">
                  <a:solidFill>
                    <a:srgbClr val="00B050"/>
                  </a:solidFill>
                  <a:ea typeface="+mj-ea"/>
                </a:rPr>
                <a:t>Highlight institutional characteristics</a:t>
              </a:r>
              <a:endParaRPr lang="en-US" altLang="zh-CN" b="1" dirty="0">
                <a:solidFill>
                  <a:srgbClr val="00B050"/>
                </a:solidFill>
                <a:ea typeface="+mj-ea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23529" y="3803004"/>
              <a:ext cx="2520279" cy="92179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600"/>
                </a:spcBef>
              </a:pPr>
              <a:r>
                <a:rPr lang="zh-CN" alt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帮助培养院校根据实践，明确自身项目定位的特色和办学优势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3130889" y="2899444"/>
              <a:ext cx="2698575" cy="1008111"/>
              <a:chOff x="3130888" y="2745131"/>
              <a:chExt cx="2698575" cy="954459"/>
            </a:xfrm>
          </p:grpSpPr>
          <p:cxnSp>
            <p:nvCxnSpPr>
              <p:cNvPr id="32" name="直接连接符 31"/>
              <p:cNvCxnSpPr/>
              <p:nvPr/>
            </p:nvCxnSpPr>
            <p:spPr>
              <a:xfrm>
                <a:off x="3899745" y="2745131"/>
                <a:ext cx="1161157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3899745" y="3699590"/>
                <a:ext cx="1161157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矩形 55"/>
              <p:cNvSpPr/>
              <p:nvPr/>
            </p:nvSpPr>
            <p:spPr>
              <a:xfrm>
                <a:off x="3130888" y="2813306"/>
                <a:ext cx="2698575" cy="845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2800" b="1" dirty="0" smtClean="0">
                    <a:solidFill>
                      <a:srgbClr val="00B050"/>
                    </a:solidFill>
                  </a:rPr>
                  <a:t>院校层面</a:t>
                </a:r>
                <a:endParaRPr lang="en-US" altLang="zh-CN" sz="2800" b="1" dirty="0" smtClean="0">
                  <a:solidFill>
                    <a:srgbClr val="00B050"/>
                  </a:solidFill>
                </a:endParaRPr>
              </a:p>
              <a:p>
                <a:pPr algn="ctr"/>
                <a:r>
                  <a:rPr lang="en-US" altLang="zh-CN" sz="2400" b="1" dirty="0" smtClean="0">
                    <a:solidFill>
                      <a:srgbClr val="00B050"/>
                    </a:solidFill>
                  </a:rPr>
                  <a:t>Institutional level</a:t>
                </a:r>
                <a:endParaRPr lang="zh-CN" altLang="en-US" sz="2400" b="1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2915816" y="1805895"/>
              <a:ext cx="3168352" cy="3137946"/>
              <a:chOff x="3049459" y="1438981"/>
              <a:chExt cx="2879763" cy="2912138"/>
            </a:xfrm>
          </p:grpSpPr>
          <p:sp>
            <p:nvSpPr>
              <p:cNvPr id="31" name="弧形 30"/>
              <p:cNvSpPr/>
              <p:nvPr/>
            </p:nvSpPr>
            <p:spPr>
              <a:xfrm>
                <a:off x="3049459" y="1438983"/>
                <a:ext cx="2861424" cy="2912136"/>
              </a:xfrm>
              <a:prstGeom prst="arc">
                <a:avLst>
                  <a:gd name="adj1" fmla="val 10802728"/>
                  <a:gd name="adj2" fmla="val 16203320"/>
                </a:avLst>
              </a:prstGeom>
              <a:noFill/>
              <a:ln w="57150" cap="rnd">
                <a:solidFill>
                  <a:srgbClr val="95BC4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BF3420"/>
                  </a:solidFill>
                </a:endParaRPr>
              </a:p>
            </p:txBody>
          </p:sp>
          <p:sp>
            <p:nvSpPr>
              <p:cNvPr id="57" name="弧形 56"/>
              <p:cNvSpPr/>
              <p:nvPr/>
            </p:nvSpPr>
            <p:spPr>
              <a:xfrm rot="16200000">
                <a:off x="3024109" y="1464337"/>
                <a:ext cx="2912136" cy="2861424"/>
              </a:xfrm>
              <a:prstGeom prst="arc">
                <a:avLst>
                  <a:gd name="adj1" fmla="val 10802728"/>
                  <a:gd name="adj2" fmla="val 16203320"/>
                </a:avLst>
              </a:prstGeom>
              <a:noFill/>
              <a:ln w="57150" cap="rnd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BF3420"/>
                  </a:solidFill>
                </a:endParaRPr>
              </a:p>
            </p:txBody>
          </p:sp>
          <p:sp>
            <p:nvSpPr>
              <p:cNvPr id="58" name="弧形 57"/>
              <p:cNvSpPr/>
              <p:nvPr/>
            </p:nvSpPr>
            <p:spPr>
              <a:xfrm rot="10800000">
                <a:off x="3049460" y="1438983"/>
                <a:ext cx="2861424" cy="2912136"/>
              </a:xfrm>
              <a:prstGeom prst="arc">
                <a:avLst>
                  <a:gd name="adj1" fmla="val 10802728"/>
                  <a:gd name="adj2" fmla="val 16203320"/>
                </a:avLst>
              </a:prstGeom>
              <a:noFill/>
              <a:ln w="57150" cap="rnd">
                <a:solidFill>
                  <a:srgbClr val="95BC4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BF3420"/>
                  </a:solidFill>
                </a:endParaRPr>
              </a:p>
            </p:txBody>
          </p:sp>
          <p:sp>
            <p:nvSpPr>
              <p:cNvPr id="59" name="弧形 58"/>
              <p:cNvSpPr/>
              <p:nvPr/>
            </p:nvSpPr>
            <p:spPr>
              <a:xfrm rot="5400000">
                <a:off x="3042443" y="1464337"/>
                <a:ext cx="2912133" cy="2861424"/>
              </a:xfrm>
              <a:prstGeom prst="arc">
                <a:avLst>
                  <a:gd name="adj1" fmla="val 10802728"/>
                  <a:gd name="adj2" fmla="val 16203320"/>
                </a:avLst>
              </a:prstGeom>
              <a:noFill/>
              <a:ln w="57150" cap="rnd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BF3420"/>
                  </a:solidFill>
                </a:endParaRPr>
              </a:p>
            </p:txBody>
          </p:sp>
        </p:grpSp>
      </p:grpSp>
      <p:sp>
        <p:nvSpPr>
          <p:cNvPr id="60" name="Rectangle 5"/>
          <p:cNvSpPr>
            <a:spLocks noChangeArrowheads="1"/>
          </p:cNvSpPr>
          <p:nvPr/>
        </p:nvSpPr>
        <p:spPr bwMode="auto">
          <a:xfrm>
            <a:off x="389731" y="18108"/>
            <a:ext cx="6846567" cy="81155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375D8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185" tIns="36092" rIns="72185" bIns="36092">
            <a:spAutoFit/>
          </a:bodyPr>
          <a:lstStyle/>
          <a:p>
            <a:r>
              <a:rPr lang="en-US" altLang="zh-CN" sz="2400" b="1" dirty="0" smtClean="0">
                <a:latin typeface="+mn-ea"/>
                <a:cs typeface="Arial Unicode MS" pitchFamily="34" charset="-122"/>
              </a:rPr>
              <a:t>2.1 </a:t>
            </a:r>
            <a:r>
              <a:rPr lang="zh-CN" altLang="en-US" sz="2400" b="1" dirty="0" smtClean="0">
                <a:latin typeface="+mn-ea"/>
                <a:cs typeface="Arial Unicode MS" pitchFamily="34" charset="-122"/>
              </a:rPr>
              <a:t>开展专业学位质量认证的必要性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  <a:cs typeface="Arial Unicode MS" pitchFamily="34" charset="-122"/>
              </a:rPr>
              <a:t/>
            </a:r>
            <a:br>
              <a:rPr lang="en-US" altLang="zh-CN" sz="2400" b="1" dirty="0">
                <a:latin typeface="黑体" pitchFamily="49" charset="-122"/>
                <a:ea typeface="黑体" pitchFamily="49" charset="-122"/>
                <a:cs typeface="Arial Unicode MS" pitchFamily="34" charset="-122"/>
              </a:rPr>
            </a:br>
            <a:r>
              <a:rPr lang="en-US" altLang="zh-CN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</a:t>
            </a:r>
            <a:r>
              <a:rPr lang="en-US" altLang="zh-CN" sz="24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en-US" altLang="zh-CN" sz="2400" b="1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Necessity of PD Education Accreditation</a:t>
            </a:r>
            <a:endParaRPr lang="zh-CN" altLang="en-US" sz="2400" b="1" dirty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03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521550" y="806278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467546" y="810196"/>
            <a:ext cx="8568953" cy="5127670"/>
            <a:chOff x="-509" y="906348"/>
            <a:chExt cx="8568953" cy="4854766"/>
          </a:xfrm>
        </p:grpSpPr>
        <p:grpSp>
          <p:nvGrpSpPr>
            <p:cNvPr id="3" name="组合 2"/>
            <p:cNvGrpSpPr/>
            <p:nvPr/>
          </p:nvGrpSpPr>
          <p:grpSpPr>
            <a:xfrm>
              <a:off x="3950931" y="996214"/>
              <a:ext cx="954108" cy="4680521"/>
              <a:chOff x="4149360" y="1256260"/>
              <a:chExt cx="737265" cy="4156750"/>
            </a:xfrm>
          </p:grpSpPr>
          <p:cxnSp>
            <p:nvCxnSpPr>
              <p:cNvPr id="27" name="直接连接符 26"/>
              <p:cNvCxnSpPr/>
              <p:nvPr/>
            </p:nvCxnSpPr>
            <p:spPr>
              <a:xfrm flipH="1">
                <a:off x="4517995" y="1655572"/>
                <a:ext cx="1" cy="3757438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组合 27"/>
              <p:cNvGrpSpPr/>
              <p:nvPr/>
            </p:nvGrpSpPr>
            <p:grpSpPr>
              <a:xfrm>
                <a:off x="4211959" y="1256260"/>
                <a:ext cx="612068" cy="685554"/>
                <a:chOff x="3714631" y="870654"/>
                <a:chExt cx="612068" cy="612068"/>
              </a:xfrm>
            </p:grpSpPr>
            <p:sp>
              <p:nvSpPr>
                <p:cNvPr id="32" name="椭圆 31"/>
                <p:cNvSpPr/>
                <p:nvPr/>
              </p:nvSpPr>
              <p:spPr>
                <a:xfrm>
                  <a:off x="3714631" y="870654"/>
                  <a:ext cx="612068" cy="612068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3750914" y="1022799"/>
                  <a:ext cx="539501" cy="2772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b="1" dirty="0" smtClean="0">
                      <a:solidFill>
                        <a:schemeClr val="bg1"/>
                      </a:solidFill>
                    </a:rPr>
                    <a:t>2000</a:t>
                  </a:r>
                  <a:endParaRPr lang="zh-CN" alt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4" name="组合 33"/>
              <p:cNvGrpSpPr/>
              <p:nvPr/>
            </p:nvGrpSpPr>
            <p:grpSpPr>
              <a:xfrm>
                <a:off x="4211959" y="2331640"/>
                <a:ext cx="612068" cy="685554"/>
                <a:chOff x="3707904" y="1851670"/>
                <a:chExt cx="612068" cy="612068"/>
              </a:xfrm>
            </p:grpSpPr>
            <p:sp>
              <p:nvSpPr>
                <p:cNvPr id="35" name="椭圆 34"/>
                <p:cNvSpPr/>
                <p:nvPr/>
              </p:nvSpPr>
              <p:spPr>
                <a:xfrm>
                  <a:off x="3707904" y="1851670"/>
                  <a:ext cx="612068" cy="612068"/>
                </a:xfrm>
                <a:prstGeom prst="ellipse">
                  <a:avLst/>
                </a:prstGeom>
                <a:solidFill>
                  <a:srgbClr val="95BC4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3744187" y="2003815"/>
                  <a:ext cx="539501" cy="2772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b="1" dirty="0">
                      <a:solidFill>
                        <a:schemeClr val="bg1"/>
                      </a:solidFill>
                    </a:rPr>
                    <a:t>2007</a:t>
                  </a:r>
                  <a:endParaRPr lang="zh-CN" alt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7" name="组合 36"/>
              <p:cNvGrpSpPr/>
              <p:nvPr/>
            </p:nvGrpSpPr>
            <p:grpSpPr>
              <a:xfrm>
                <a:off x="4211959" y="3407021"/>
                <a:ext cx="612068" cy="685554"/>
                <a:chOff x="3701177" y="2832686"/>
                <a:chExt cx="612068" cy="612068"/>
              </a:xfrm>
            </p:grpSpPr>
            <p:sp>
              <p:nvSpPr>
                <p:cNvPr id="38" name="椭圆 37"/>
                <p:cNvSpPr/>
                <p:nvPr/>
              </p:nvSpPr>
              <p:spPr>
                <a:xfrm>
                  <a:off x="3701177" y="2832686"/>
                  <a:ext cx="612068" cy="612068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3737458" y="2984831"/>
                  <a:ext cx="539501" cy="2772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b="1" dirty="0" smtClean="0">
                      <a:solidFill>
                        <a:schemeClr val="bg1"/>
                      </a:solidFill>
                    </a:rPr>
                    <a:t>2012</a:t>
                  </a:r>
                  <a:endParaRPr lang="zh-CN" alt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0" name="组合 39"/>
              <p:cNvGrpSpPr/>
              <p:nvPr/>
            </p:nvGrpSpPr>
            <p:grpSpPr>
              <a:xfrm>
                <a:off x="4149360" y="4482397"/>
                <a:ext cx="737265" cy="685554"/>
                <a:chOff x="3631851" y="3813702"/>
                <a:chExt cx="737265" cy="612068"/>
              </a:xfrm>
            </p:grpSpPr>
            <p:sp>
              <p:nvSpPr>
                <p:cNvPr id="41" name="椭圆 40"/>
                <p:cNvSpPr/>
                <p:nvPr/>
              </p:nvSpPr>
              <p:spPr>
                <a:xfrm>
                  <a:off x="3694450" y="3813702"/>
                  <a:ext cx="612068" cy="612068"/>
                </a:xfrm>
                <a:prstGeom prst="ellipse">
                  <a:avLst/>
                </a:prstGeom>
                <a:solidFill>
                  <a:srgbClr val="95BC4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3631851" y="3889282"/>
                  <a:ext cx="737265" cy="4389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zh-CN" altLang="en-US" sz="1600" b="1" dirty="0" smtClean="0">
                      <a:solidFill>
                        <a:schemeClr val="bg1"/>
                      </a:solidFill>
                    </a:rPr>
                    <a:t>至 今</a:t>
                  </a:r>
                  <a:endParaRPr lang="en-US" altLang="zh-CN" sz="1600" b="1" dirty="0" smtClean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lang="en-US" altLang="zh-CN" sz="1600" b="1" dirty="0" smtClean="0">
                      <a:solidFill>
                        <a:schemeClr val="bg1"/>
                      </a:solidFill>
                    </a:rPr>
                    <a:t>Till now</a:t>
                  </a:r>
                  <a:endParaRPr lang="zh-CN" altLang="en-US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24" name="矩形 23"/>
            <p:cNvSpPr/>
            <p:nvPr/>
          </p:nvSpPr>
          <p:spPr>
            <a:xfrm>
              <a:off x="5472101" y="2883441"/>
              <a:ext cx="3096343" cy="2185471"/>
            </a:xfrm>
            <a:prstGeom prst="rect">
              <a:avLst/>
            </a:prstGeom>
            <a:ln>
              <a:solidFill>
                <a:schemeClr val="tx1"/>
              </a:solidFill>
              <a:prstDash val="dashDot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 smtClean="0">
                  <a:solidFill>
                    <a:srgbClr val="00B05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教育部学位中心</a:t>
              </a:r>
              <a:endParaRPr lang="en-US" altLang="zh-CN" b="1" dirty="0" smtClean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zh-CN" altLang="en-US" b="1" dirty="0" smtClean="0">
                  <a:solidFill>
                    <a:srgbClr val="00B05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全国</a:t>
              </a:r>
              <a:r>
                <a:rPr lang="en-US" altLang="zh-CN" b="1" dirty="0">
                  <a:solidFill>
                    <a:srgbClr val="00B050"/>
                  </a:solidFill>
                  <a:ea typeface="楷体" panose="02010609060101010101" pitchFamily="49" charset="-122"/>
                </a:rPr>
                <a:t>MBA</a:t>
              </a:r>
              <a:r>
                <a:rPr lang="zh-CN" altLang="en-US" b="1" dirty="0" smtClean="0">
                  <a:solidFill>
                    <a:srgbClr val="00B05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教指委 </a:t>
              </a:r>
              <a:endParaRPr lang="en-US" altLang="zh-CN" b="1" dirty="0" smtClean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zh-CN" altLang="en-US" b="1" dirty="0" smtClean="0">
                  <a:solidFill>
                    <a:srgbClr val="00B05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单位</a:t>
              </a:r>
              <a:r>
                <a:rPr lang="zh-CN" altLang="en-US" b="1" dirty="0">
                  <a:solidFill>
                    <a:srgbClr val="00B05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自愿申请，</a:t>
              </a:r>
              <a:r>
                <a:rPr lang="en-US" altLang="zh-CN" b="1" dirty="0">
                  <a:solidFill>
                    <a:srgbClr val="00B05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9</a:t>
              </a:r>
              <a:r>
                <a:rPr lang="zh-CN" altLang="en-US" b="1" dirty="0">
                  <a:solidFill>
                    <a:srgbClr val="00B05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所院校</a:t>
              </a:r>
              <a:r>
                <a:rPr lang="zh-CN" altLang="en-US" b="1" dirty="0" smtClean="0">
                  <a:solidFill>
                    <a:srgbClr val="00B05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参加</a:t>
              </a:r>
              <a:endParaRPr lang="en-US" altLang="zh-CN" b="1" dirty="0" smtClean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en-US" altLang="zh-CN" b="1" dirty="0" smtClean="0">
                  <a:solidFill>
                    <a:srgbClr val="00B050"/>
                  </a:solidFill>
                  <a:ea typeface="楷体" panose="02010609060101010101" pitchFamily="49" charset="-122"/>
                </a:rPr>
                <a:t>CAMEA was jointly carried out by CDGDC and CNMESC in 2012</a:t>
              </a:r>
              <a:r>
                <a:rPr lang="zh-CN" altLang="en-US" b="1" dirty="0" smtClean="0">
                  <a:solidFill>
                    <a:srgbClr val="00B050"/>
                  </a:solidFill>
                  <a:ea typeface="楷体" panose="02010609060101010101" pitchFamily="49" charset="-122"/>
                </a:rPr>
                <a:t>，</a:t>
              </a:r>
              <a:r>
                <a:rPr lang="en-US" altLang="zh-CN" b="1" dirty="0" smtClean="0">
                  <a:solidFill>
                    <a:srgbClr val="00B050"/>
                  </a:solidFill>
                  <a:ea typeface="楷体" panose="02010609060101010101" pitchFamily="49" charset="-122"/>
                </a:rPr>
                <a:t>including 9 institutions voluntarily participating.</a:t>
              </a:r>
              <a:endParaRPr lang="zh-CN" altLang="en-US" b="1" dirty="0">
                <a:solidFill>
                  <a:srgbClr val="00B050"/>
                </a:solidFill>
                <a:ea typeface="楷体" panose="02010609060101010101" pitchFamily="49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-509" y="3837900"/>
              <a:ext cx="3474131" cy="1923214"/>
            </a:xfrm>
            <a:prstGeom prst="rect">
              <a:avLst/>
            </a:prstGeom>
            <a:ln>
              <a:solidFill>
                <a:schemeClr val="tx1"/>
              </a:solidFill>
              <a:prstDash val="dashDot"/>
            </a:ln>
          </p:spPr>
          <p:txBody>
            <a:bodyPr wrap="square">
              <a:spAutoFit/>
            </a:bodyPr>
            <a:lstStyle/>
            <a:p>
              <a:r>
                <a:rPr lang="en-US" altLang="zh-CN" b="1" dirty="0">
                  <a:solidFill>
                    <a:srgbClr val="95BC49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  <a:r>
                <a:rPr lang="zh-CN" altLang="en-US" b="1" dirty="0">
                  <a:solidFill>
                    <a:srgbClr val="95BC49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所院校通过认证，</a:t>
              </a:r>
              <a:r>
                <a:rPr lang="en-US" altLang="zh-CN" b="1" dirty="0">
                  <a:solidFill>
                    <a:srgbClr val="95BC49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r>
                <a:rPr lang="zh-CN" altLang="en-US" b="1" dirty="0">
                  <a:solidFill>
                    <a:srgbClr val="95BC49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所院校正在开展相关认证工作，数所学校正在申请</a:t>
              </a:r>
              <a:r>
                <a:rPr lang="zh-CN" altLang="en-US" b="1" dirty="0" smtClean="0">
                  <a:solidFill>
                    <a:srgbClr val="95BC49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认证</a:t>
              </a:r>
              <a:r>
                <a:rPr lang="en-US" altLang="zh-CN" b="1" dirty="0" smtClean="0">
                  <a:solidFill>
                    <a:srgbClr val="95BC49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/>
              </a:r>
              <a:br>
                <a:rPr lang="en-US" altLang="zh-CN" b="1" dirty="0" smtClean="0">
                  <a:solidFill>
                    <a:srgbClr val="95BC49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</a:br>
              <a:r>
                <a:rPr lang="en-US" altLang="zh-CN" b="1" dirty="0" smtClean="0">
                  <a:solidFill>
                    <a:srgbClr val="95BC49"/>
                  </a:solidFill>
                  <a:ea typeface="楷体" panose="02010609060101010101" pitchFamily="49" charset="-122"/>
                </a:rPr>
                <a:t>7 institutions have been accredited, 10 institutions are in the process, several institutions are waiting in line.</a:t>
              </a:r>
              <a:endParaRPr lang="zh-CN" altLang="en-US" b="1" dirty="0">
                <a:solidFill>
                  <a:srgbClr val="95BC49"/>
                </a:solidFill>
                <a:ea typeface="楷体" panose="02010609060101010101" pitchFamily="49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71499" y="1656281"/>
              <a:ext cx="3348373" cy="1923214"/>
            </a:xfrm>
            <a:prstGeom prst="rect">
              <a:avLst/>
            </a:prstGeom>
            <a:ln>
              <a:solidFill>
                <a:schemeClr val="tx1"/>
              </a:solidFill>
              <a:prstDash val="dashDot"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b="1" dirty="0" smtClean="0">
                  <a:solidFill>
                    <a:srgbClr val="95BC49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itchFamily="2" charset="-122"/>
                </a:rPr>
                <a:t>初步制定国内</a:t>
              </a:r>
              <a:r>
                <a:rPr lang="zh-CN" altLang="en-US" b="1" dirty="0">
                  <a:solidFill>
                    <a:srgbClr val="95BC49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itchFamily="2" charset="-122"/>
                </a:rPr>
                <a:t>认证包括标准、流程、制度、管理等一系列文件的初稿，开展相关论证</a:t>
              </a:r>
              <a:r>
                <a:rPr lang="zh-CN" altLang="en-US" b="1" dirty="0" smtClean="0">
                  <a:solidFill>
                    <a:srgbClr val="95BC49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itchFamily="2" charset="-122"/>
                </a:rPr>
                <a:t>工作</a:t>
              </a:r>
              <a:endParaRPr lang="en-US" altLang="zh-CN" b="1" dirty="0" smtClean="0">
                <a:solidFill>
                  <a:srgbClr val="95BC4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itchFamily="2" charset="-122"/>
              </a:endParaRPr>
            </a:p>
            <a:p>
              <a:pPr algn="just"/>
              <a:r>
                <a:rPr lang="en-US" altLang="zh-CN" b="1" dirty="0" smtClean="0">
                  <a:solidFill>
                    <a:srgbClr val="95BC49"/>
                  </a:solidFill>
                  <a:ea typeface="楷体" panose="02010609060101010101" pitchFamily="49" charset="-122"/>
                  <a:sym typeface="宋体" pitchFamily="2" charset="-122"/>
                </a:rPr>
                <a:t>Formulate and demonstrate the standards, process, administration and other articles(draft).</a:t>
              </a:r>
              <a:endParaRPr lang="zh-CN" altLang="en-US" b="1" dirty="0">
                <a:solidFill>
                  <a:srgbClr val="95BC49"/>
                </a:solidFill>
                <a:ea typeface="楷体" panose="02010609060101010101" pitchFamily="49" charset="-122"/>
                <a:sym typeface="宋体" pitchFamily="2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472102" y="906348"/>
              <a:ext cx="2664293" cy="874189"/>
            </a:xfrm>
            <a:prstGeom prst="rect">
              <a:avLst/>
            </a:prstGeom>
            <a:ln>
              <a:solidFill>
                <a:schemeClr val="tx1"/>
              </a:solidFill>
              <a:prstDash val="dashDot"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b="1" dirty="0" smtClean="0">
                  <a:solidFill>
                    <a:srgbClr val="00B05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探索</a:t>
              </a:r>
              <a:r>
                <a:rPr lang="zh-CN" altLang="en-US" b="1" dirty="0">
                  <a:solidFill>
                    <a:srgbClr val="00B05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开展认证</a:t>
              </a:r>
              <a:r>
                <a:rPr lang="zh-CN" altLang="en-US" b="1" dirty="0" smtClean="0">
                  <a:solidFill>
                    <a:srgbClr val="00B05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研究</a:t>
              </a:r>
              <a:endParaRPr lang="en-US" altLang="zh-CN" b="1" dirty="0" smtClean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just"/>
              <a:r>
                <a:rPr lang="en-US" altLang="zh-CN" b="1" dirty="0" smtClean="0">
                  <a:solidFill>
                    <a:srgbClr val="00B050"/>
                  </a:solidFill>
                  <a:ea typeface="楷体" panose="02010609060101010101" pitchFamily="49" charset="-122"/>
                </a:rPr>
                <a:t>Begin to do research on accreditation</a:t>
              </a:r>
              <a:endParaRPr lang="en-US" altLang="zh-CN" b="1" dirty="0">
                <a:solidFill>
                  <a:srgbClr val="00B050"/>
                </a:solidFill>
                <a:ea typeface="楷体" panose="02010609060101010101" pitchFamily="49" charset="-122"/>
              </a:endParaRPr>
            </a:p>
          </p:txBody>
        </p:sp>
        <p:sp>
          <p:nvSpPr>
            <p:cNvPr id="29" name="等腰三角形 3"/>
            <p:cNvSpPr>
              <a:spLocks noChangeArrowheads="1"/>
            </p:cNvSpPr>
            <p:nvPr/>
          </p:nvSpPr>
          <p:spPr bwMode="auto">
            <a:xfrm rot="16200000">
              <a:off x="4971899" y="1223787"/>
              <a:ext cx="392736" cy="328438"/>
            </a:xfrm>
            <a:prstGeom prst="triangle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sym typeface="宋体" pitchFamily="2" charset="-122"/>
              </a:endParaRPr>
            </a:p>
          </p:txBody>
        </p:sp>
        <p:sp>
          <p:nvSpPr>
            <p:cNvPr id="44" name="等腰三角形 3"/>
            <p:cNvSpPr>
              <a:spLocks noChangeArrowheads="1"/>
            </p:cNvSpPr>
            <p:nvPr/>
          </p:nvSpPr>
          <p:spPr bwMode="auto">
            <a:xfrm rot="5400000">
              <a:off x="3531739" y="2443521"/>
              <a:ext cx="392736" cy="328438"/>
            </a:xfrm>
            <a:prstGeom prst="triangle">
              <a:avLst>
                <a:gd name="adj" fmla="val 50000"/>
              </a:avLst>
            </a:prstGeom>
            <a:solidFill>
              <a:srgbClr val="95BC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ym typeface="宋体" pitchFamily="2" charset="-122"/>
              </a:endParaRPr>
            </a:p>
          </p:txBody>
        </p:sp>
        <p:sp>
          <p:nvSpPr>
            <p:cNvPr id="51" name="等腰三角形 3"/>
            <p:cNvSpPr>
              <a:spLocks noChangeArrowheads="1"/>
            </p:cNvSpPr>
            <p:nvPr/>
          </p:nvSpPr>
          <p:spPr bwMode="auto">
            <a:xfrm rot="16200000">
              <a:off x="4971899" y="3618611"/>
              <a:ext cx="392736" cy="328438"/>
            </a:xfrm>
            <a:prstGeom prst="triangle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sym typeface="宋体" pitchFamily="2" charset="-122"/>
              </a:endParaRPr>
            </a:p>
          </p:txBody>
        </p:sp>
        <p:sp>
          <p:nvSpPr>
            <p:cNvPr id="52" name="等腰三角形 3"/>
            <p:cNvSpPr>
              <a:spLocks noChangeArrowheads="1"/>
            </p:cNvSpPr>
            <p:nvPr/>
          </p:nvSpPr>
          <p:spPr bwMode="auto">
            <a:xfrm rot="5400000">
              <a:off x="3567743" y="4780430"/>
              <a:ext cx="392736" cy="328438"/>
            </a:xfrm>
            <a:prstGeom prst="triangle">
              <a:avLst>
                <a:gd name="adj" fmla="val 50000"/>
              </a:avLst>
            </a:prstGeom>
            <a:solidFill>
              <a:srgbClr val="95BC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ym typeface="宋体" pitchFamily="2" charset="-122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841986" y="3186460"/>
            <a:ext cx="1188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联合开展</a:t>
            </a:r>
            <a:endParaRPr lang="zh-CN" altLang="en-US" dirty="0"/>
          </a:p>
        </p:txBody>
      </p:sp>
      <p:sp>
        <p:nvSpPr>
          <p:cNvPr id="30" name="文本框 47"/>
          <p:cNvSpPr>
            <a:spLocks noChangeArrowheads="1"/>
          </p:cNvSpPr>
          <p:nvPr/>
        </p:nvSpPr>
        <p:spPr bwMode="auto">
          <a:xfrm>
            <a:off x="377851" y="806280"/>
            <a:ext cx="7002463" cy="77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40" tIns="47320" rIns="94640" bIns="47320">
            <a:spAutoFit/>
          </a:bodyPr>
          <a:lstStyle/>
          <a:p>
            <a:pPr eaLnBrk="1" hangingPunct="1"/>
            <a:r>
              <a:rPr lang="en-US" altLang="zh-CN" sz="22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楷体" pitchFamily="49" charset="-122"/>
              </a:rPr>
              <a:t>1</a:t>
            </a:r>
            <a:r>
              <a:rPr lang="zh-CN" altLang="en-US" sz="22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楷体" pitchFamily="49" charset="-122"/>
              </a:rPr>
              <a:t>）发展历程</a:t>
            </a:r>
            <a:endParaRPr lang="en-US" altLang="zh-CN" sz="2200" dirty="0" smtClean="0">
              <a:solidFill>
                <a:srgbClr val="000000"/>
              </a:solidFill>
              <a:latin typeface="黑体" pitchFamily="49" charset="-122"/>
              <a:ea typeface="黑体" pitchFamily="49" charset="-122"/>
              <a:sym typeface="楷体" pitchFamily="49" charset="-122"/>
            </a:endParaRPr>
          </a:p>
          <a:p>
            <a:pPr eaLnBrk="1" hangingPunct="1"/>
            <a:r>
              <a:rPr lang="en-US" altLang="zh-CN" sz="2200" b="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楷体" pitchFamily="49" charset="-122"/>
              </a:rPr>
              <a:t>   </a:t>
            </a:r>
            <a:r>
              <a:rPr lang="en-US" altLang="zh-CN" sz="2200" b="0" dirty="0" smtClean="0">
                <a:solidFill>
                  <a:srgbClr val="000000"/>
                </a:solidFill>
                <a:ea typeface="黑体" pitchFamily="49" charset="-122"/>
                <a:sym typeface="楷体" pitchFamily="49" charset="-122"/>
              </a:rPr>
              <a:t>Development Process</a:t>
            </a:r>
            <a:endParaRPr lang="zh-CN" altLang="en-US" sz="2200" b="0" dirty="0">
              <a:solidFill>
                <a:srgbClr val="000000"/>
              </a:solidFill>
              <a:ea typeface="黑体" pitchFamily="49" charset="-122"/>
              <a:sym typeface="楷体" pitchFamily="49" charset="-122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360040" y="0"/>
            <a:ext cx="8892480" cy="81155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375D8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185" tIns="36092" rIns="72185" bIns="36092">
            <a:spAutoFit/>
          </a:bodyPr>
          <a:lstStyle/>
          <a:p>
            <a:r>
              <a:rPr lang="en-US" altLang="zh-CN" sz="2400" b="1" dirty="0" smtClean="0">
                <a:latin typeface="+mn-ea"/>
                <a:cs typeface="Arial Unicode MS" pitchFamily="34" charset="-122"/>
              </a:rPr>
              <a:t>2.2 </a:t>
            </a:r>
            <a:r>
              <a:rPr lang="zh-CN" altLang="en-US" sz="2400" b="1" dirty="0" smtClean="0">
                <a:latin typeface="+mn-ea"/>
                <a:cs typeface="Arial Unicode MS" pitchFamily="34" charset="-122"/>
              </a:rPr>
              <a:t>中国高质量</a:t>
            </a:r>
            <a:r>
              <a:rPr lang="en-US" altLang="zh-CN" sz="2400" b="1" dirty="0" smtClean="0">
                <a:latin typeface="+mn-ea"/>
                <a:cs typeface="Arial Unicode MS" pitchFamily="34" charset="-122"/>
              </a:rPr>
              <a:t>MBA</a:t>
            </a:r>
            <a:r>
              <a:rPr lang="zh-CN" altLang="en-US" sz="2400" b="1" dirty="0" smtClean="0">
                <a:latin typeface="+mn-ea"/>
                <a:cs typeface="Arial Unicode MS" pitchFamily="34" charset="-122"/>
              </a:rPr>
              <a:t>教育认证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  <a:cs typeface="Arial Unicode MS" pitchFamily="34" charset="-122"/>
              </a:rPr>
              <a:t/>
            </a:r>
            <a:br>
              <a:rPr lang="en-US" altLang="zh-CN" sz="2400" b="1" dirty="0">
                <a:latin typeface="黑体" pitchFamily="49" charset="-122"/>
                <a:ea typeface="黑体" pitchFamily="49" charset="-122"/>
                <a:cs typeface="Arial Unicode MS" pitchFamily="34" charset="-122"/>
              </a:rPr>
            </a:br>
            <a:r>
              <a:rPr lang="en-US" altLang="zh-CN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</a:t>
            </a:r>
            <a:r>
              <a:rPr lang="en-US" altLang="zh-CN" sz="24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CAMEA</a:t>
            </a:r>
            <a:endParaRPr lang="zh-CN" altLang="en-US" sz="2000" b="1" dirty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5906"/>
            <a:ext cx="2343758" cy="67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5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521550" y="806278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360040" y="0"/>
            <a:ext cx="8892480" cy="81155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375D8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185" tIns="36092" rIns="72185" bIns="36092">
            <a:spAutoFit/>
          </a:bodyPr>
          <a:lstStyle/>
          <a:p>
            <a:r>
              <a:rPr lang="en-US" altLang="zh-CN" sz="2400" b="1" dirty="0" smtClean="0">
                <a:latin typeface="+mn-ea"/>
                <a:cs typeface="Arial Unicode MS" pitchFamily="34" charset="-122"/>
              </a:rPr>
              <a:t>2.2 </a:t>
            </a:r>
            <a:r>
              <a:rPr lang="zh-CN" altLang="en-US" sz="2400" b="1" dirty="0" smtClean="0">
                <a:latin typeface="+mn-ea"/>
                <a:cs typeface="Arial Unicode MS" pitchFamily="34" charset="-122"/>
              </a:rPr>
              <a:t>中国高质量</a:t>
            </a:r>
            <a:r>
              <a:rPr lang="en-US" altLang="zh-CN" sz="2400" b="1" dirty="0" smtClean="0">
                <a:latin typeface="+mn-ea"/>
                <a:cs typeface="Arial Unicode MS" pitchFamily="34" charset="-122"/>
              </a:rPr>
              <a:t>MBA</a:t>
            </a:r>
            <a:r>
              <a:rPr lang="zh-CN" altLang="en-US" sz="2400" b="1" dirty="0" smtClean="0">
                <a:latin typeface="+mn-ea"/>
                <a:cs typeface="Arial Unicode MS" pitchFamily="34" charset="-122"/>
              </a:rPr>
              <a:t>教育认证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  <a:cs typeface="Arial Unicode MS" pitchFamily="34" charset="-122"/>
              </a:rPr>
              <a:t/>
            </a:r>
            <a:br>
              <a:rPr lang="en-US" altLang="zh-CN" sz="2400" b="1" dirty="0">
                <a:latin typeface="黑体" pitchFamily="49" charset="-122"/>
                <a:ea typeface="黑体" pitchFamily="49" charset="-122"/>
                <a:cs typeface="Arial Unicode MS" pitchFamily="34" charset="-122"/>
              </a:rPr>
            </a:br>
            <a:r>
              <a:rPr lang="en-US" altLang="zh-CN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</a:t>
            </a:r>
            <a:r>
              <a:rPr lang="en-US" altLang="zh-CN" sz="24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CAMEA</a:t>
            </a:r>
            <a:endParaRPr lang="zh-CN" altLang="en-US" sz="2000" b="1" dirty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090" y="90116"/>
            <a:ext cx="4267398" cy="284493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6112"/>
            <a:ext cx="4320480" cy="288031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64" y="3057342"/>
            <a:ext cx="4306228" cy="286542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070460"/>
            <a:ext cx="4296745" cy="2852304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2379586"/>
            <a:ext cx="3528392" cy="108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1761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521550" y="806278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360040" y="0"/>
            <a:ext cx="8892480" cy="81155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375D8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185" tIns="36092" rIns="72185" bIns="36092">
            <a:spAutoFit/>
          </a:bodyPr>
          <a:lstStyle/>
          <a:p>
            <a:r>
              <a:rPr lang="en-US" altLang="zh-CN" sz="2400" b="1" dirty="0" smtClean="0">
                <a:latin typeface="+mn-ea"/>
                <a:cs typeface="Arial Unicode MS" pitchFamily="34" charset="-122"/>
              </a:rPr>
              <a:t>2.2 </a:t>
            </a:r>
            <a:r>
              <a:rPr lang="zh-CN" altLang="en-US" sz="2400" b="1" dirty="0" smtClean="0">
                <a:latin typeface="+mn-ea"/>
                <a:cs typeface="Arial Unicode MS" pitchFamily="34" charset="-122"/>
              </a:rPr>
              <a:t>中国高质量</a:t>
            </a:r>
            <a:r>
              <a:rPr lang="en-US" altLang="zh-CN" sz="2400" b="1" dirty="0" smtClean="0">
                <a:latin typeface="+mn-ea"/>
                <a:cs typeface="Arial Unicode MS" pitchFamily="34" charset="-122"/>
              </a:rPr>
              <a:t>MBA</a:t>
            </a:r>
            <a:r>
              <a:rPr lang="zh-CN" altLang="en-US" sz="2400" b="1" dirty="0" smtClean="0">
                <a:latin typeface="+mn-ea"/>
                <a:cs typeface="Arial Unicode MS" pitchFamily="34" charset="-122"/>
              </a:rPr>
              <a:t>教育认证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  <a:cs typeface="Arial Unicode MS" pitchFamily="34" charset="-122"/>
              </a:rPr>
              <a:t/>
            </a:r>
            <a:br>
              <a:rPr lang="en-US" altLang="zh-CN" sz="2400" b="1" dirty="0">
                <a:latin typeface="黑体" pitchFamily="49" charset="-122"/>
                <a:ea typeface="黑体" pitchFamily="49" charset="-122"/>
                <a:cs typeface="Arial Unicode MS" pitchFamily="34" charset="-122"/>
              </a:rPr>
            </a:br>
            <a:r>
              <a:rPr lang="en-US" altLang="zh-CN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</a:t>
            </a:r>
            <a:r>
              <a:rPr lang="en-US" altLang="zh-CN" sz="24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CAMEA</a:t>
            </a:r>
            <a:endParaRPr lang="zh-CN" altLang="en-US" sz="2000" b="1" dirty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pic>
        <p:nvPicPr>
          <p:cNvPr id="7" name="图片 6" descr="20140404c2938ba533ad68dec0c5090aecbec51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007552"/>
            <a:ext cx="3096344" cy="2178908"/>
          </a:xfrm>
          <a:prstGeom prst="rect">
            <a:avLst/>
          </a:prstGeom>
        </p:spPr>
      </p:pic>
      <p:pic>
        <p:nvPicPr>
          <p:cNvPr id="9" name="图片 8" descr="DSC_2569_副本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007552"/>
            <a:ext cx="3096344" cy="2178908"/>
          </a:xfrm>
          <a:prstGeom prst="rect">
            <a:avLst/>
          </a:prstGeom>
        </p:spPr>
      </p:pic>
      <p:pic>
        <p:nvPicPr>
          <p:cNvPr id="10" name="图片 9" descr="DSC_2580_副本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007552"/>
            <a:ext cx="3216886" cy="2178908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0" y="3546500"/>
            <a:ext cx="3113980" cy="2249716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1"/>
            <a:ext cx="3059832" cy="93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E:\HTT\MBA\2014.12.25 CAMEA认证工作委员会（北京）\会议照片\IMG_069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75" r="30850"/>
          <a:stretch/>
        </p:blipFill>
        <p:spPr bwMode="auto">
          <a:xfrm>
            <a:off x="3059832" y="3546500"/>
            <a:ext cx="3647570" cy="224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021" y="3546500"/>
            <a:ext cx="3113979" cy="224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0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521550" y="806278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60040" y="0"/>
            <a:ext cx="8892480" cy="81155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375D8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185" tIns="36092" rIns="72185" bIns="36092">
            <a:spAutoFit/>
          </a:bodyPr>
          <a:lstStyle/>
          <a:p>
            <a:r>
              <a:rPr lang="en-US" altLang="zh-CN" sz="2400" b="1" dirty="0" smtClean="0">
                <a:latin typeface="+mn-ea"/>
                <a:cs typeface="Arial Unicode MS" pitchFamily="34" charset="-122"/>
              </a:rPr>
              <a:t>2.2 </a:t>
            </a:r>
            <a:r>
              <a:rPr lang="zh-CN" altLang="en-US" sz="2400" b="1" dirty="0" smtClean="0">
                <a:latin typeface="+mn-ea"/>
                <a:cs typeface="Arial Unicode MS" pitchFamily="34" charset="-122"/>
              </a:rPr>
              <a:t>中国高质量</a:t>
            </a:r>
            <a:r>
              <a:rPr lang="en-US" altLang="zh-CN" sz="2400" b="1" dirty="0" smtClean="0">
                <a:latin typeface="+mn-ea"/>
                <a:cs typeface="Arial Unicode MS" pitchFamily="34" charset="-122"/>
              </a:rPr>
              <a:t>MBA</a:t>
            </a:r>
            <a:r>
              <a:rPr lang="zh-CN" altLang="en-US" sz="2400" b="1" dirty="0" smtClean="0">
                <a:latin typeface="+mn-ea"/>
                <a:cs typeface="Arial Unicode MS" pitchFamily="34" charset="-122"/>
              </a:rPr>
              <a:t>教育认证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  <a:cs typeface="Arial Unicode MS" pitchFamily="34" charset="-122"/>
              </a:rPr>
              <a:t/>
            </a:r>
            <a:br>
              <a:rPr lang="en-US" altLang="zh-CN" sz="2400" b="1" dirty="0">
                <a:latin typeface="黑体" pitchFamily="49" charset="-122"/>
                <a:ea typeface="黑体" pitchFamily="49" charset="-122"/>
                <a:cs typeface="Arial Unicode MS" pitchFamily="34" charset="-122"/>
              </a:rPr>
            </a:br>
            <a:r>
              <a:rPr lang="en-US" altLang="zh-CN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</a:t>
            </a:r>
            <a:r>
              <a:rPr lang="en-US" altLang="zh-CN" sz="24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CAMEA</a:t>
            </a:r>
            <a:endParaRPr lang="zh-CN" altLang="en-US" sz="2400" b="1" dirty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669710"/>
              </p:ext>
            </p:extLst>
          </p:nvPr>
        </p:nvGraphicFramePr>
        <p:xfrm>
          <a:off x="539552" y="882204"/>
          <a:ext cx="8208912" cy="500383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328592"/>
                <a:gridCol w="1296144"/>
                <a:gridCol w="158417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Institutions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Accredited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In</a:t>
                      </a:r>
                      <a:r>
                        <a:rPr lang="en-US" altLang="zh-CN" sz="1600" baseline="0" dirty="0" smtClean="0"/>
                        <a:t> the process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709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zh-CN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School of Economics and</a:t>
                      </a:r>
                      <a:r>
                        <a:rPr kumimoji="0" lang="en-US" altLang="zh-CN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zh-CN" altLang="zh-CN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Management</a:t>
                      </a:r>
                      <a:r>
                        <a:rPr kumimoji="0" lang="en-US" altLang="zh-CN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zh-CN" altLang="zh-CN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Tsinghua University</a:t>
                      </a:r>
                      <a:endParaRPr kumimoji="0" lang="zh-CN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7" marR="91447" marT="45735" marB="45735" anchor="ctr" anchorCtr="1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           </a:t>
                      </a: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√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709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School of Management, Fudan University 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7" marR="91447" marT="45735" marB="45735" anchor="ctr" anchorCtr="1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 </a:t>
                      </a: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√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709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zh-CN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Antai College of Economics and Management, Shanghai Jiao Tong University</a:t>
                      </a:r>
                      <a:endParaRPr kumimoji="0" lang="zh-CN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7" marR="91447" marT="45735" marB="45735" anchor="ctr" anchorCtr="1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 </a:t>
                      </a: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√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709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zh-CN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School of Economics and Management, Tongji University </a:t>
                      </a:r>
                      <a:endParaRPr kumimoji="0" lang="zh-CN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7" marR="91447" marT="45735" marB="45735" anchor="ctr" anchorCtr="1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 </a:t>
                      </a: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√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709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College of Business, </a:t>
                      </a:r>
                      <a:r>
                        <a:rPr kumimoji="0" lang="zh-CN" altLang="zh-CN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Shanghai University of Finance and Economics</a:t>
                      </a:r>
                      <a:endParaRPr kumimoji="0" lang="zh-CN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7" marR="91447" marT="45735" marB="45735" anchor="ctr" anchorCtr="1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 </a:t>
                      </a: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√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709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zh-CN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Business School, </a:t>
                      </a:r>
                      <a:r>
                        <a:rPr kumimoji="0" lang="en-US" altLang="zh-CN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Nankai</a:t>
                      </a:r>
                      <a:r>
                        <a:rPr kumimoji="0" lang="en-US" altLang="zh-CN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University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7" marR="91447" marT="45735" marB="45735" anchor="ctr" anchorCtr="1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√</a:t>
                      </a:r>
                      <a:endParaRPr lang="zh-CN" altLang="en-US" sz="14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709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zh-CN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School of Business, East China University Of  Science And Technology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7" marR="91447" marT="45735" marB="45735" anchor="ctr" anchorCtr="1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√</a:t>
                      </a:r>
                      <a:endParaRPr lang="zh-CN" altLang="en-US" sz="14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709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zh-CN" altLang="zh-CN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Guanghua School of Management, Peking University</a:t>
                      </a:r>
                      <a:endParaRPr kumimoji="0" lang="zh-CN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7" marR="91447" marT="45735" marB="45735" anchor="ctr" anchorCtr="1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√</a:t>
                      </a:r>
                      <a:endParaRPr lang="zh-CN" altLang="en-US" sz="14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School of Business</a:t>
                      </a:r>
                      <a:r>
                        <a:rPr kumimoji="0" lang="en-US" altLang="zh-CN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altLang="zh-CN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Renmin</a:t>
                      </a:r>
                      <a:r>
                        <a:rPr kumimoji="0" lang="en-US" altLang="zh-CN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University</a:t>
                      </a:r>
                      <a:endParaRPr kumimoji="0" lang="zh-CN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91447" marR="91447" marT="45735" marB="45735" anchor="ctr" anchorCtr="1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√</a:t>
                      </a:r>
                      <a:endParaRPr lang="zh-CN" altLang="en-US" sz="14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School of Management</a:t>
                      </a:r>
                      <a:r>
                        <a:rPr kumimoji="0" lang="en-US" altLang="zh-CN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zh-CN" altLang="zh-CN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Zhejiang University</a:t>
                      </a:r>
                      <a:endParaRPr kumimoji="0" lang="zh-CN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7" marR="91447" marT="45735" marB="45735" anchor="ctr" anchorCtr="1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√</a:t>
                      </a:r>
                      <a:endParaRPr lang="zh-CN" altLang="en-US" sz="14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College of Management  and  Economics, Tianjin University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7" marR="91447" marT="45735" marB="45735" anchor="ctr" anchorCtr="1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√</a:t>
                      </a:r>
                      <a:endParaRPr lang="zh-CN" altLang="en-US" sz="14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Business School, Sichuan University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7" marR="91447" marT="45735" marB="45735" anchor="ctr" anchorCtr="1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√</a:t>
                      </a:r>
                      <a:endParaRPr lang="zh-CN" altLang="en-US" sz="14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……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7" marR="91447" marT="45735" marB="45735" anchor="ctr" anchorCtr="1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……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……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709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Total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47" marR="91447" marT="45735" marB="45735" anchor="ctr" anchorCtr="1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7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10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795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A9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495" y="2178348"/>
            <a:ext cx="9144000" cy="12712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6495" y="-1171922"/>
            <a:ext cx="3720790" cy="8094524"/>
          </a:xfrm>
          <a:prstGeom prst="rect">
            <a:avLst/>
          </a:prstGeom>
          <a:noFill/>
          <a:effectLst>
            <a:outerShdw blurRad="165100" dist="76200" dir="1200000" algn="tl" rotWithShape="0">
              <a:prstClr val="black">
                <a:alpha val="1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52000" dirty="0" smtClean="0">
                <a:solidFill>
                  <a:schemeClr val="bg1"/>
                </a:solidFill>
                <a:latin typeface="+mj-lt"/>
              </a:rPr>
              <a:t>3</a:t>
            </a:r>
            <a:endParaRPr lang="zh-CN" altLang="en-US" sz="5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07488" y="1242245"/>
            <a:ext cx="27499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altLang="zh-CN" sz="4400" dirty="0">
                <a:solidFill>
                  <a:schemeClr val="bg1"/>
                </a:solidFill>
                <a:latin typeface="Impact"/>
              </a:rPr>
              <a:t>PART </a:t>
            </a:r>
            <a:r>
              <a:rPr lang="en-US" altLang="zh-CN" sz="4400" dirty="0" smtClean="0">
                <a:solidFill>
                  <a:schemeClr val="bg1"/>
                </a:solidFill>
                <a:latin typeface="Impact"/>
              </a:rPr>
              <a:t>THREE</a:t>
            </a:r>
            <a:endParaRPr lang="zh-CN" altLang="en-US" sz="4400" dirty="0">
              <a:solidFill>
                <a:schemeClr val="bg1"/>
              </a:solidFill>
              <a:latin typeface="Impac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2322364"/>
            <a:ext cx="6840760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                        中国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MPA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教育认证</a:t>
            </a:r>
            <a:endParaRPr lang="en-US" altLang="zh-CN" sz="2800" b="1" dirty="0" smtClean="0">
              <a:solidFill>
                <a:schemeClr val="bg1"/>
              </a:solidFill>
            </a:endParaRPr>
          </a:p>
          <a:p>
            <a:r>
              <a:rPr lang="en-US" altLang="zh-CN" sz="2400" b="1" dirty="0" smtClean="0">
                <a:solidFill>
                  <a:schemeClr val="bg1"/>
                </a:solidFill>
              </a:rPr>
              <a:t>         Chinese MPA Education Accreditation 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96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521550" y="806278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402211" y="908981"/>
            <a:ext cx="8310149" cy="4943631"/>
            <a:chOff x="258295" y="996214"/>
            <a:chExt cx="8310149" cy="4680521"/>
          </a:xfrm>
        </p:grpSpPr>
        <p:grpSp>
          <p:nvGrpSpPr>
            <p:cNvPr id="3" name="组合 2"/>
            <p:cNvGrpSpPr/>
            <p:nvPr/>
          </p:nvGrpSpPr>
          <p:grpSpPr>
            <a:xfrm>
              <a:off x="4031939" y="996214"/>
              <a:ext cx="792088" cy="4680521"/>
              <a:chOff x="4211959" y="1256260"/>
              <a:chExt cx="612068" cy="4156750"/>
            </a:xfrm>
          </p:grpSpPr>
          <p:cxnSp>
            <p:nvCxnSpPr>
              <p:cNvPr id="27" name="直接连接符 26"/>
              <p:cNvCxnSpPr/>
              <p:nvPr/>
            </p:nvCxnSpPr>
            <p:spPr>
              <a:xfrm flipH="1">
                <a:off x="4517995" y="1655572"/>
                <a:ext cx="1" cy="3757438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组合 27"/>
              <p:cNvGrpSpPr/>
              <p:nvPr/>
            </p:nvGrpSpPr>
            <p:grpSpPr>
              <a:xfrm>
                <a:off x="4211959" y="1256260"/>
                <a:ext cx="612068" cy="685554"/>
                <a:chOff x="3714631" y="870654"/>
                <a:chExt cx="612068" cy="612068"/>
              </a:xfrm>
            </p:grpSpPr>
            <p:sp>
              <p:nvSpPr>
                <p:cNvPr id="32" name="椭圆 31"/>
                <p:cNvSpPr/>
                <p:nvPr/>
              </p:nvSpPr>
              <p:spPr>
                <a:xfrm>
                  <a:off x="3714631" y="870654"/>
                  <a:ext cx="612068" cy="612068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3750913" y="1022799"/>
                  <a:ext cx="539501" cy="2772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b="1" dirty="0" smtClean="0">
                      <a:solidFill>
                        <a:schemeClr val="bg1"/>
                      </a:solidFill>
                    </a:rPr>
                    <a:t>2013</a:t>
                  </a:r>
                  <a:endParaRPr lang="zh-CN" alt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4" name="组合 33"/>
              <p:cNvGrpSpPr/>
              <p:nvPr/>
            </p:nvGrpSpPr>
            <p:grpSpPr>
              <a:xfrm>
                <a:off x="4211959" y="2667318"/>
                <a:ext cx="612068" cy="685553"/>
                <a:chOff x="3707904" y="2151369"/>
                <a:chExt cx="612068" cy="612068"/>
              </a:xfrm>
            </p:grpSpPr>
            <p:sp>
              <p:nvSpPr>
                <p:cNvPr id="35" name="椭圆 34"/>
                <p:cNvSpPr/>
                <p:nvPr/>
              </p:nvSpPr>
              <p:spPr>
                <a:xfrm>
                  <a:off x="3707904" y="2151369"/>
                  <a:ext cx="612068" cy="612068"/>
                </a:xfrm>
                <a:prstGeom prst="ellipse">
                  <a:avLst/>
                </a:prstGeom>
                <a:solidFill>
                  <a:srgbClr val="95BC4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3744189" y="2330986"/>
                  <a:ext cx="539501" cy="2772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b="1" dirty="0" smtClean="0">
                      <a:solidFill>
                        <a:schemeClr val="bg1"/>
                      </a:solidFill>
                    </a:rPr>
                    <a:t>2014</a:t>
                  </a:r>
                  <a:endParaRPr lang="zh-CN" alt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7" name="组合 36"/>
              <p:cNvGrpSpPr/>
              <p:nvPr/>
            </p:nvGrpSpPr>
            <p:grpSpPr>
              <a:xfrm>
                <a:off x="4211959" y="3938792"/>
                <a:ext cx="612068" cy="685554"/>
                <a:chOff x="3701177" y="3307456"/>
                <a:chExt cx="612068" cy="612068"/>
              </a:xfrm>
            </p:grpSpPr>
            <p:sp>
              <p:nvSpPr>
                <p:cNvPr id="38" name="椭圆 37"/>
                <p:cNvSpPr/>
                <p:nvPr/>
              </p:nvSpPr>
              <p:spPr>
                <a:xfrm>
                  <a:off x="3701177" y="3307456"/>
                  <a:ext cx="612068" cy="612068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3737459" y="3480098"/>
                  <a:ext cx="539501" cy="2772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b="1" dirty="0" smtClean="0">
                      <a:solidFill>
                        <a:schemeClr val="bg1"/>
                      </a:solidFill>
                    </a:rPr>
                    <a:t>2015</a:t>
                  </a:r>
                  <a:endParaRPr lang="zh-CN" alt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2" name="TextBox 41"/>
              <p:cNvSpPr txBox="1"/>
              <p:nvPr/>
            </p:nvSpPr>
            <p:spPr>
              <a:xfrm>
                <a:off x="4446642" y="4674840"/>
                <a:ext cx="142696" cy="310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5472102" y="3203785"/>
              <a:ext cx="3096342" cy="2185470"/>
            </a:xfrm>
            <a:prstGeom prst="rect">
              <a:avLst/>
            </a:prstGeom>
            <a:ln>
              <a:solidFill>
                <a:schemeClr val="tx1"/>
              </a:solidFill>
              <a:prstDash val="dashDot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 smtClean="0">
                  <a:solidFill>
                    <a:srgbClr val="00B05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进一步修改指标体系、认证标准、流程等，成立</a:t>
              </a:r>
              <a:r>
                <a:rPr lang="en-US" altLang="zh-CN" b="1" dirty="0" smtClean="0">
                  <a:solidFill>
                    <a:srgbClr val="00B05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MPA</a:t>
              </a:r>
              <a:r>
                <a:rPr lang="zh-CN" altLang="en-US" b="1" dirty="0" smtClean="0">
                  <a:solidFill>
                    <a:srgbClr val="00B05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认证组织架构，且正式开始试点</a:t>
              </a:r>
              <a:endParaRPr lang="en-US" altLang="zh-CN" b="1" dirty="0" smtClean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en-US" altLang="zh-CN" b="1" dirty="0" smtClean="0">
                  <a:solidFill>
                    <a:srgbClr val="00B050"/>
                  </a:solidFill>
                  <a:ea typeface="+mj-ea"/>
                </a:rPr>
                <a:t>Revise the standards,</a:t>
              </a:r>
              <a:r>
                <a:rPr lang="en-US" altLang="zh-CN" b="1" dirty="0">
                  <a:solidFill>
                    <a:srgbClr val="00B050"/>
                  </a:solidFill>
                  <a:ea typeface="+mj-ea"/>
                </a:rPr>
                <a:t> </a:t>
              </a:r>
              <a:r>
                <a:rPr lang="en-US" altLang="zh-CN" b="1" dirty="0" smtClean="0">
                  <a:solidFill>
                    <a:srgbClr val="00B050"/>
                  </a:solidFill>
                  <a:ea typeface="+mj-ea"/>
                </a:rPr>
                <a:t>process, management and other articles, build the organization, and begin accreditation formally.</a:t>
              </a:r>
              <a:endParaRPr lang="zh-CN" altLang="en-US" b="1" dirty="0">
                <a:solidFill>
                  <a:srgbClr val="00B050"/>
                </a:solidFill>
                <a:ea typeface="+mj-ea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258295" y="1652619"/>
              <a:ext cx="3161577" cy="2709983"/>
            </a:xfrm>
            <a:prstGeom prst="rect">
              <a:avLst/>
            </a:prstGeom>
            <a:ln>
              <a:solidFill>
                <a:schemeClr val="tx1"/>
              </a:solidFill>
              <a:prstDash val="dashDot"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b="1" dirty="0" smtClean="0">
                  <a:solidFill>
                    <a:srgbClr val="95BC49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itchFamily="2" charset="-122"/>
                </a:rPr>
                <a:t>成立</a:t>
              </a:r>
              <a:r>
                <a:rPr lang="en-US" altLang="zh-CN" b="1" dirty="0" smtClean="0">
                  <a:solidFill>
                    <a:srgbClr val="95BC49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itchFamily="2" charset="-122"/>
                </a:rPr>
                <a:t>MPA</a:t>
              </a:r>
              <a:r>
                <a:rPr lang="zh-CN" altLang="en-US" b="1" dirty="0" smtClean="0">
                  <a:solidFill>
                    <a:srgbClr val="95BC49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itchFamily="2" charset="-122"/>
                </a:rPr>
                <a:t>认证前期筹备领导小组，初步制定</a:t>
              </a:r>
              <a:r>
                <a:rPr lang="en-US" altLang="zh-CN" b="1" dirty="0" smtClean="0">
                  <a:solidFill>
                    <a:srgbClr val="95BC49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itchFamily="2" charset="-122"/>
                </a:rPr>
                <a:t>MPA</a:t>
              </a:r>
              <a:r>
                <a:rPr lang="zh-CN" altLang="en-US" b="1" dirty="0" smtClean="0">
                  <a:solidFill>
                    <a:srgbClr val="95BC49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itchFamily="2" charset="-122"/>
                </a:rPr>
                <a:t>认证</a:t>
              </a:r>
              <a:r>
                <a:rPr lang="zh-CN" altLang="en-US" b="1" dirty="0">
                  <a:solidFill>
                    <a:srgbClr val="95BC49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itchFamily="2" charset="-122"/>
                </a:rPr>
                <a:t>包括标准、流程、制度、管理等一系列文</a:t>
              </a:r>
              <a:r>
                <a:rPr lang="zh-CN" altLang="en-US" b="1" dirty="0" smtClean="0">
                  <a:solidFill>
                    <a:srgbClr val="95BC49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itchFamily="2" charset="-122"/>
                </a:rPr>
                <a:t>件的初稿</a:t>
              </a:r>
              <a:endParaRPr lang="en-US" altLang="zh-CN" b="1" dirty="0" smtClean="0">
                <a:solidFill>
                  <a:srgbClr val="95BC4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itchFamily="2" charset="-122"/>
              </a:endParaRPr>
            </a:p>
            <a:p>
              <a:pPr algn="just"/>
              <a:r>
                <a:rPr lang="en-US" altLang="zh-CN" b="1" dirty="0" smtClean="0">
                  <a:solidFill>
                    <a:srgbClr val="95BC49"/>
                  </a:solidFill>
                  <a:ea typeface="楷体" panose="02010609060101010101" pitchFamily="49" charset="-122"/>
                  <a:sym typeface="宋体" pitchFamily="2" charset="-122"/>
                </a:rPr>
                <a:t>Set up MPA accreditation preparing leading group, formulate </a:t>
              </a:r>
              <a:r>
                <a:rPr lang="en-US" altLang="zh-CN" b="1" dirty="0">
                  <a:solidFill>
                    <a:srgbClr val="95BC49"/>
                  </a:solidFill>
                  <a:ea typeface="楷体" panose="02010609060101010101" pitchFamily="49" charset="-122"/>
                  <a:sym typeface="宋体" pitchFamily="2" charset="-122"/>
                </a:rPr>
                <a:t>and demonstrate the standards, process, </a:t>
              </a:r>
              <a:r>
                <a:rPr lang="en-US" altLang="zh-CN" b="1" dirty="0" smtClean="0">
                  <a:solidFill>
                    <a:srgbClr val="95BC49"/>
                  </a:solidFill>
                  <a:ea typeface="楷体" panose="02010609060101010101" pitchFamily="49" charset="-122"/>
                  <a:sym typeface="宋体" pitchFamily="2" charset="-122"/>
                </a:rPr>
                <a:t>management </a:t>
              </a:r>
              <a:r>
                <a:rPr lang="en-US" altLang="zh-CN" b="1" dirty="0">
                  <a:solidFill>
                    <a:srgbClr val="95BC49"/>
                  </a:solidFill>
                  <a:ea typeface="楷体" panose="02010609060101010101" pitchFamily="49" charset="-122"/>
                  <a:sym typeface="宋体" pitchFamily="2" charset="-122"/>
                </a:rPr>
                <a:t>and other articles(draft)</a:t>
              </a:r>
              <a:r>
                <a:rPr lang="en-US" altLang="zh-CN" b="1" dirty="0" smtClean="0">
                  <a:solidFill>
                    <a:srgbClr val="95BC49"/>
                  </a:solidFill>
                  <a:ea typeface="楷体" panose="02010609060101010101" pitchFamily="49" charset="-122"/>
                  <a:sym typeface="宋体" pitchFamily="2" charset="-122"/>
                </a:rPr>
                <a:t>.</a:t>
              </a:r>
              <a:endParaRPr lang="zh-CN" altLang="en-US" b="1" dirty="0">
                <a:solidFill>
                  <a:srgbClr val="95BC49"/>
                </a:solidFill>
                <a:ea typeface="楷体" panose="02010609060101010101" pitchFamily="49" charset="-122"/>
                <a:sym typeface="宋体" pitchFamily="2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472102" y="1152326"/>
              <a:ext cx="2941099" cy="874189"/>
            </a:xfrm>
            <a:prstGeom prst="rect">
              <a:avLst/>
            </a:prstGeom>
            <a:ln>
              <a:solidFill>
                <a:schemeClr val="tx1"/>
              </a:solidFill>
              <a:prstDash val="dashDot"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b="1" dirty="0" smtClean="0">
                  <a:solidFill>
                    <a:srgbClr val="00B05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探索</a:t>
              </a:r>
              <a:r>
                <a:rPr lang="zh-CN" altLang="en-US" b="1" dirty="0">
                  <a:solidFill>
                    <a:srgbClr val="00B05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开展认证</a:t>
              </a:r>
              <a:r>
                <a:rPr lang="zh-CN" altLang="en-US" b="1" dirty="0" smtClean="0">
                  <a:solidFill>
                    <a:srgbClr val="00B05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研究</a:t>
              </a:r>
              <a:endParaRPr lang="en-US" altLang="zh-CN" b="1" dirty="0" smtClean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just"/>
              <a:r>
                <a:rPr lang="en-US" altLang="zh-CN" b="1" dirty="0">
                  <a:solidFill>
                    <a:srgbClr val="00B050"/>
                  </a:solidFill>
                  <a:ea typeface="楷体" panose="02010609060101010101" pitchFamily="49" charset="-122"/>
                </a:rPr>
                <a:t>Begin to do research on </a:t>
              </a:r>
              <a:r>
                <a:rPr lang="en-US" altLang="zh-CN" b="1" dirty="0" smtClean="0">
                  <a:solidFill>
                    <a:srgbClr val="00B050"/>
                  </a:solidFill>
                  <a:ea typeface="楷体" panose="02010609060101010101" pitchFamily="49" charset="-122"/>
                </a:rPr>
                <a:t>accreditation</a:t>
              </a:r>
              <a:endParaRPr lang="en-US" altLang="zh-CN" b="1" dirty="0">
                <a:solidFill>
                  <a:srgbClr val="00B050"/>
                </a:solidFill>
                <a:ea typeface="楷体" panose="02010609060101010101" pitchFamily="49" charset="-122"/>
              </a:endParaRPr>
            </a:p>
          </p:txBody>
        </p:sp>
        <p:sp>
          <p:nvSpPr>
            <p:cNvPr id="29" name="等腰三角形 3"/>
            <p:cNvSpPr>
              <a:spLocks noChangeArrowheads="1"/>
            </p:cNvSpPr>
            <p:nvPr/>
          </p:nvSpPr>
          <p:spPr bwMode="auto">
            <a:xfrm rot="16200000">
              <a:off x="4971899" y="1223787"/>
              <a:ext cx="392736" cy="328438"/>
            </a:xfrm>
            <a:prstGeom prst="triangle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sym typeface="宋体" pitchFamily="2" charset="-122"/>
              </a:endParaRPr>
            </a:p>
          </p:txBody>
        </p:sp>
        <p:sp>
          <p:nvSpPr>
            <p:cNvPr id="44" name="等腰三角形 3"/>
            <p:cNvSpPr>
              <a:spLocks noChangeArrowheads="1"/>
            </p:cNvSpPr>
            <p:nvPr/>
          </p:nvSpPr>
          <p:spPr bwMode="auto">
            <a:xfrm rot="5400000">
              <a:off x="3531739" y="2791895"/>
              <a:ext cx="392736" cy="328438"/>
            </a:xfrm>
            <a:prstGeom prst="triangle">
              <a:avLst>
                <a:gd name="adj" fmla="val 50000"/>
              </a:avLst>
            </a:prstGeom>
            <a:solidFill>
              <a:srgbClr val="95BC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ym typeface="宋体" pitchFamily="2" charset="-122"/>
              </a:endParaRPr>
            </a:p>
          </p:txBody>
        </p:sp>
        <p:sp>
          <p:nvSpPr>
            <p:cNvPr id="51" name="等腰三角形 3"/>
            <p:cNvSpPr>
              <a:spLocks noChangeArrowheads="1"/>
            </p:cNvSpPr>
            <p:nvPr/>
          </p:nvSpPr>
          <p:spPr bwMode="auto">
            <a:xfrm rot="16200000">
              <a:off x="4924671" y="4223582"/>
              <a:ext cx="392736" cy="328438"/>
            </a:xfrm>
            <a:prstGeom prst="triangle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sym typeface="宋体" pitchFamily="2" charset="-122"/>
              </a:endParaRPr>
            </a:p>
          </p:txBody>
        </p:sp>
      </p:grp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60040" y="0"/>
            <a:ext cx="8892480" cy="81155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375D8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185" tIns="36092" rIns="72185" bIns="36092">
            <a:spAutoFit/>
          </a:bodyPr>
          <a:lstStyle/>
          <a:p>
            <a:r>
              <a:rPr lang="en-US" altLang="zh-CN" sz="2400" b="1" dirty="0" smtClean="0">
                <a:latin typeface="+mn-ea"/>
                <a:cs typeface="Arial Unicode MS" pitchFamily="34" charset="-122"/>
              </a:rPr>
              <a:t>3.1 </a:t>
            </a:r>
            <a:r>
              <a:rPr lang="zh-CN" altLang="en-US" sz="2400" b="1" dirty="0" smtClean="0">
                <a:latin typeface="+mn-ea"/>
                <a:cs typeface="Arial Unicode MS" pitchFamily="34" charset="-122"/>
              </a:rPr>
              <a:t>发展历程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  <a:cs typeface="Arial Unicode MS" pitchFamily="34" charset="-122"/>
              </a:rPr>
              <a:t/>
            </a:r>
            <a:br>
              <a:rPr lang="en-US" altLang="zh-CN" sz="2400" b="1" dirty="0">
                <a:latin typeface="黑体" pitchFamily="49" charset="-122"/>
                <a:ea typeface="黑体" pitchFamily="49" charset="-122"/>
                <a:cs typeface="Arial Unicode MS" pitchFamily="34" charset="-122"/>
              </a:rPr>
            </a:br>
            <a:r>
              <a:rPr lang="en-US" altLang="zh-CN" sz="2400" b="1" dirty="0">
                <a:ea typeface="Arial Unicode MS" pitchFamily="34" charset="-122"/>
                <a:cs typeface="Arial Unicode MS" pitchFamily="34" charset="-122"/>
              </a:rPr>
              <a:t>   </a:t>
            </a:r>
            <a:r>
              <a:rPr lang="en-US" altLang="zh-CN" sz="2400" b="1" dirty="0" smtClean="0">
                <a:ea typeface="Arial Unicode MS" pitchFamily="34" charset="-122"/>
                <a:cs typeface="Arial Unicode MS" pitchFamily="34" charset="-122"/>
              </a:rPr>
              <a:t>   </a:t>
            </a:r>
            <a:r>
              <a:rPr lang="en-US" altLang="zh-CN" sz="2400" b="1" dirty="0" smtClean="0">
                <a:ea typeface="Arial Unicode MS" pitchFamily="34" charset="-122"/>
                <a:cs typeface="Arial Unicode MS" pitchFamily="34" charset="-122"/>
              </a:rPr>
              <a:t>Development Process</a:t>
            </a:r>
            <a:endParaRPr lang="zh-CN" altLang="en-US" sz="2400" b="1" dirty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79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521550" y="806278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组合 127"/>
          <p:cNvGrpSpPr/>
          <p:nvPr/>
        </p:nvGrpSpPr>
        <p:grpSpPr>
          <a:xfrm>
            <a:off x="251520" y="1290271"/>
            <a:ext cx="8748464" cy="4056429"/>
            <a:chOff x="251520" y="1650311"/>
            <a:chExt cx="8748464" cy="4056429"/>
          </a:xfrm>
        </p:grpSpPr>
        <p:grpSp>
          <p:nvGrpSpPr>
            <p:cNvPr id="53" name="组合 52"/>
            <p:cNvGrpSpPr/>
            <p:nvPr/>
          </p:nvGrpSpPr>
          <p:grpSpPr>
            <a:xfrm>
              <a:off x="251520" y="1650311"/>
              <a:ext cx="8748464" cy="4056429"/>
              <a:chOff x="2070570" y="1923421"/>
              <a:chExt cx="9314058" cy="4272453"/>
            </a:xfrm>
          </p:grpSpPr>
          <p:grpSp>
            <p:nvGrpSpPr>
              <p:cNvPr id="54" name="组合 3"/>
              <p:cNvGrpSpPr/>
              <p:nvPr/>
            </p:nvGrpSpPr>
            <p:grpSpPr>
              <a:xfrm>
                <a:off x="2070570" y="1923421"/>
                <a:ext cx="9314058" cy="4272453"/>
                <a:chOff x="2072719" y="1273431"/>
                <a:chExt cx="8973859" cy="4480983"/>
              </a:xfrm>
            </p:grpSpPr>
            <p:sp>
              <p:nvSpPr>
                <p:cNvPr id="58" name="圆角矩形 57"/>
                <p:cNvSpPr/>
                <p:nvPr/>
              </p:nvSpPr>
              <p:spPr bwMode="auto">
                <a:xfrm>
                  <a:off x="2301767" y="4827186"/>
                  <a:ext cx="2118092" cy="927228"/>
                </a:xfrm>
                <a:prstGeom prst="roundRect">
                  <a:avLst/>
                </a:prstGeom>
                <a:solidFill>
                  <a:srgbClr val="339966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rtlCol="0" anchor="ctr"/>
                <a:lstStyle/>
                <a:p>
                  <a:pPr algn="ctr"/>
                  <a:r>
                    <a:rPr lang="zh-CN" altLang="en-US" dirty="0" smtClean="0">
                      <a:solidFill>
                        <a:schemeClr val="bg1"/>
                      </a:solidFill>
                      <a:latin typeface="华文楷体" pitchFamily="2" charset="-122"/>
                      <a:ea typeface="华文楷体" pitchFamily="2" charset="-122"/>
                    </a:rPr>
                    <a:t>咨询与服务</a:t>
                  </a:r>
                  <a:endParaRPr lang="en-US" altLang="zh-CN" dirty="0" smtClean="0">
                    <a:solidFill>
                      <a:schemeClr val="bg1"/>
                    </a:solidFill>
                    <a:latin typeface="华文楷体" pitchFamily="2" charset="-122"/>
                    <a:ea typeface="华文楷体" pitchFamily="2" charset="-122"/>
                  </a:endParaRPr>
                </a:p>
                <a:p>
                  <a:pPr algn="ctr"/>
                  <a:r>
                    <a:rPr lang="en-US" altLang="zh-CN" sz="1600" dirty="0" smtClean="0">
                      <a:solidFill>
                        <a:schemeClr val="bg1"/>
                      </a:solidFill>
                      <a:latin typeface="Arial" pitchFamily="34" charset="0"/>
                      <a:ea typeface="华文楷体" pitchFamily="2" charset="-122"/>
                      <a:cs typeface="Arial" pitchFamily="34" charset="0"/>
                    </a:rPr>
                    <a:t>Consulting &amp; Service</a:t>
                  </a:r>
                  <a:endParaRPr lang="zh-CN" altLang="en-US" sz="1600" dirty="0">
                    <a:solidFill>
                      <a:schemeClr val="bg1"/>
                    </a:solidFill>
                    <a:latin typeface="Arial" pitchFamily="34" charset="0"/>
                    <a:ea typeface="华文楷体" pitchFamily="2" charset="-122"/>
                    <a:cs typeface="Arial" pitchFamily="34" charset="0"/>
                  </a:endParaRPr>
                </a:p>
              </p:txBody>
            </p:sp>
            <p:sp>
              <p:nvSpPr>
                <p:cNvPr id="60" name="圆角矩形 59"/>
                <p:cNvSpPr/>
                <p:nvPr/>
              </p:nvSpPr>
              <p:spPr bwMode="auto">
                <a:xfrm>
                  <a:off x="4587766" y="4827186"/>
                  <a:ext cx="2045175" cy="927228"/>
                </a:xfrm>
                <a:prstGeom prst="roundRect">
                  <a:avLst/>
                </a:prstGeom>
                <a:solidFill>
                  <a:srgbClr val="339966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rtlCol="0" anchor="ctr"/>
                <a:lstStyle/>
                <a:p>
                  <a:pPr algn="ctr"/>
                  <a:r>
                    <a:rPr lang="zh-CN" altLang="en-US" dirty="0">
                      <a:solidFill>
                        <a:schemeClr val="bg1"/>
                      </a:solidFill>
                      <a:latin typeface="华文楷体" pitchFamily="2" charset="-122"/>
                      <a:ea typeface="华文楷体" pitchFamily="2" charset="-122"/>
                    </a:rPr>
                    <a:t>行政</a:t>
                  </a:r>
                  <a:r>
                    <a:rPr lang="zh-CN" altLang="en-US" dirty="0" smtClean="0">
                      <a:solidFill>
                        <a:schemeClr val="bg1"/>
                      </a:solidFill>
                      <a:latin typeface="华文楷体" pitchFamily="2" charset="-122"/>
                      <a:ea typeface="华文楷体" pitchFamily="2" charset="-122"/>
                    </a:rPr>
                    <a:t>事务</a:t>
                  </a:r>
                  <a:endParaRPr lang="en-US" altLang="zh-CN" dirty="0" smtClean="0">
                    <a:solidFill>
                      <a:schemeClr val="bg1"/>
                    </a:solidFill>
                    <a:latin typeface="华文楷体" pitchFamily="2" charset="-122"/>
                    <a:ea typeface="华文楷体" pitchFamily="2" charset="-122"/>
                  </a:endParaRPr>
                </a:p>
                <a:p>
                  <a:pPr algn="ctr"/>
                  <a:r>
                    <a:rPr lang="en-US" altLang="zh-CN" sz="1600" dirty="0" smtClean="0">
                      <a:solidFill>
                        <a:schemeClr val="bg1"/>
                      </a:solidFill>
                      <a:latin typeface="Arial" pitchFamily="34" charset="0"/>
                      <a:ea typeface="华文楷体" pitchFamily="2" charset="-122"/>
                      <a:cs typeface="Arial" pitchFamily="34" charset="0"/>
                    </a:rPr>
                    <a:t>Administration</a:t>
                  </a:r>
                  <a:endParaRPr lang="zh-CN" altLang="en-US" sz="1600" dirty="0">
                    <a:solidFill>
                      <a:schemeClr val="bg1"/>
                    </a:solidFill>
                    <a:latin typeface="Arial" pitchFamily="34" charset="0"/>
                    <a:ea typeface="华文楷体" pitchFamily="2" charset="-122"/>
                    <a:cs typeface="Arial" pitchFamily="34" charset="0"/>
                  </a:endParaRPr>
                </a:p>
              </p:txBody>
            </p:sp>
            <p:sp>
              <p:nvSpPr>
                <p:cNvPr id="61" name="圆角矩形 60"/>
                <p:cNvSpPr/>
                <p:nvPr/>
              </p:nvSpPr>
              <p:spPr bwMode="auto">
                <a:xfrm>
                  <a:off x="6774698" y="4827186"/>
                  <a:ext cx="1896336" cy="927228"/>
                </a:xfrm>
                <a:prstGeom prst="roundRect">
                  <a:avLst/>
                </a:prstGeom>
                <a:solidFill>
                  <a:srgbClr val="339966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rtlCol="0" anchor="ctr"/>
                <a:lstStyle/>
                <a:p>
                  <a:pPr algn="ctr"/>
                  <a:r>
                    <a:rPr lang="zh-CN" altLang="en-US" dirty="0" smtClean="0">
                      <a:solidFill>
                        <a:schemeClr val="bg1"/>
                      </a:solidFill>
                      <a:latin typeface="华文楷体" pitchFamily="2" charset="-122"/>
                      <a:ea typeface="华文楷体" pitchFamily="2" charset="-122"/>
                    </a:rPr>
                    <a:t>认证组织</a:t>
                  </a:r>
                  <a:endParaRPr lang="en-US" altLang="zh-CN" dirty="0" smtClean="0">
                    <a:solidFill>
                      <a:schemeClr val="bg1"/>
                    </a:solidFill>
                    <a:latin typeface="华文楷体" pitchFamily="2" charset="-122"/>
                    <a:ea typeface="华文楷体" pitchFamily="2" charset="-122"/>
                  </a:endParaRPr>
                </a:p>
                <a:p>
                  <a:pPr algn="ctr"/>
                  <a:r>
                    <a:rPr lang="en-US" altLang="zh-CN" sz="1600" dirty="0" smtClean="0">
                      <a:solidFill>
                        <a:schemeClr val="bg1"/>
                      </a:solidFill>
                      <a:latin typeface="Arial" pitchFamily="34" charset="0"/>
                      <a:ea typeface="华文楷体" pitchFamily="2" charset="-122"/>
                      <a:cs typeface="Arial" pitchFamily="34" charset="0"/>
                    </a:rPr>
                    <a:t>Organization</a:t>
                  </a:r>
                  <a:endParaRPr lang="zh-CN" altLang="en-US" sz="1600" dirty="0">
                    <a:solidFill>
                      <a:schemeClr val="bg1"/>
                    </a:solidFill>
                    <a:latin typeface="Arial" pitchFamily="34" charset="0"/>
                    <a:ea typeface="华文楷体" pitchFamily="2" charset="-122"/>
                    <a:cs typeface="Arial" pitchFamily="34" charset="0"/>
                  </a:endParaRPr>
                </a:p>
              </p:txBody>
            </p:sp>
            <p:sp>
              <p:nvSpPr>
                <p:cNvPr id="62" name="圆角矩形 61"/>
                <p:cNvSpPr/>
                <p:nvPr/>
              </p:nvSpPr>
              <p:spPr bwMode="auto">
                <a:xfrm>
                  <a:off x="8846024" y="4827186"/>
                  <a:ext cx="2016417" cy="927228"/>
                </a:xfrm>
                <a:prstGeom prst="roundRect">
                  <a:avLst/>
                </a:prstGeom>
                <a:solidFill>
                  <a:srgbClr val="339966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rtlCol="0" anchor="ctr"/>
                <a:lstStyle/>
                <a:p>
                  <a:pPr algn="ctr"/>
                  <a:r>
                    <a:rPr lang="zh-CN" altLang="en-US" dirty="0" smtClean="0">
                      <a:solidFill>
                        <a:schemeClr val="bg1"/>
                      </a:solidFill>
                      <a:latin typeface="华文楷体" pitchFamily="2" charset="-122"/>
                      <a:ea typeface="华文楷体" pitchFamily="2" charset="-122"/>
                    </a:rPr>
                    <a:t>国际合作</a:t>
                  </a:r>
                  <a:endParaRPr lang="en-US" altLang="zh-CN" dirty="0" smtClean="0">
                    <a:solidFill>
                      <a:schemeClr val="bg1"/>
                    </a:solidFill>
                    <a:latin typeface="华文楷体" pitchFamily="2" charset="-122"/>
                    <a:ea typeface="华文楷体" pitchFamily="2" charset="-122"/>
                  </a:endParaRPr>
                </a:p>
                <a:p>
                  <a:pPr algn="ctr">
                    <a:lnSpc>
                      <a:spcPts val="2100"/>
                    </a:lnSpc>
                  </a:pPr>
                  <a:r>
                    <a:rPr lang="en-US" altLang="zh-CN" sz="1600" dirty="0" smtClean="0">
                      <a:solidFill>
                        <a:schemeClr val="bg1"/>
                      </a:solidFill>
                      <a:latin typeface="Arial" pitchFamily="34" charset="0"/>
                      <a:ea typeface="华文楷体" pitchFamily="2" charset="-122"/>
                      <a:cs typeface="Arial" pitchFamily="34" charset="0"/>
                    </a:rPr>
                    <a:t>International Cooperation</a:t>
                  </a:r>
                  <a:endParaRPr lang="zh-CN" altLang="en-US" sz="1600" dirty="0">
                    <a:solidFill>
                      <a:schemeClr val="bg1"/>
                    </a:solidFill>
                    <a:latin typeface="Arial" pitchFamily="34" charset="0"/>
                    <a:ea typeface="华文楷体" pitchFamily="2" charset="-122"/>
                    <a:cs typeface="Arial" pitchFamily="34" charset="0"/>
                  </a:endParaRPr>
                </a:p>
              </p:txBody>
            </p:sp>
            <p:sp>
              <p:nvSpPr>
                <p:cNvPr id="63" name="圆角矩形 62"/>
                <p:cNvSpPr/>
                <p:nvPr/>
              </p:nvSpPr>
              <p:spPr bwMode="auto">
                <a:xfrm>
                  <a:off x="3845436" y="1273431"/>
                  <a:ext cx="6204510" cy="1443746"/>
                </a:xfrm>
                <a:prstGeom prst="roundRect">
                  <a:avLst/>
                </a:prstGeom>
                <a:solidFill>
                  <a:srgbClr val="339966"/>
                </a:solidFill>
                <a:ln>
                  <a:noFill/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b="1" dirty="0" smtClean="0">
                      <a:solidFill>
                        <a:schemeClr val="bg1"/>
                      </a:solidFill>
                      <a:latin typeface="华文楷体" pitchFamily="2" charset="-122"/>
                      <a:ea typeface="华文楷体" pitchFamily="2" charset="-122"/>
                    </a:rPr>
                    <a:t>教育部学位中心     全国</a:t>
                  </a:r>
                  <a:r>
                    <a:rPr lang="en-US" altLang="zh-CN" b="1" dirty="0" smtClean="0">
                      <a:solidFill>
                        <a:schemeClr val="bg1"/>
                      </a:solidFill>
                      <a:latin typeface="华文楷体" pitchFamily="2" charset="-122"/>
                      <a:ea typeface="华文楷体" pitchFamily="2" charset="-122"/>
                    </a:rPr>
                    <a:t>MPA</a:t>
                  </a:r>
                  <a:r>
                    <a:rPr lang="zh-CN" altLang="en-US" b="1" dirty="0" smtClean="0">
                      <a:solidFill>
                        <a:schemeClr val="bg1"/>
                      </a:solidFill>
                      <a:latin typeface="华文楷体" pitchFamily="2" charset="-122"/>
                      <a:ea typeface="华文楷体" pitchFamily="2" charset="-122"/>
                    </a:rPr>
                    <a:t>教指委</a:t>
                  </a:r>
                  <a:endParaRPr lang="en-US" altLang="zh-CN" b="1" dirty="0" smtClean="0">
                    <a:solidFill>
                      <a:schemeClr val="bg1"/>
                    </a:solidFill>
                    <a:latin typeface="华文楷体" pitchFamily="2" charset="-122"/>
                    <a:ea typeface="华文楷体" pitchFamily="2" charset="-122"/>
                  </a:endParaRPr>
                </a:p>
                <a:p>
                  <a:pPr algn="ctr"/>
                  <a:r>
                    <a:rPr lang="zh-CN" altLang="en-US" b="1" dirty="0" smtClean="0">
                      <a:solidFill>
                        <a:schemeClr val="bg1"/>
                      </a:solidFill>
                      <a:latin typeface="华文楷体" pitchFamily="2" charset="-122"/>
                      <a:ea typeface="华文楷体" pitchFamily="2" charset="-122"/>
                    </a:rPr>
                    <a:t>（认证委员会）</a:t>
                  </a:r>
                  <a:endParaRPr lang="en-US" altLang="zh-CN" b="1" dirty="0" smtClean="0">
                    <a:solidFill>
                      <a:schemeClr val="bg1"/>
                    </a:solidFill>
                    <a:latin typeface="华文楷体" pitchFamily="2" charset="-122"/>
                    <a:ea typeface="华文楷体" pitchFamily="2" charset="-122"/>
                  </a:endParaRPr>
                </a:p>
                <a:p>
                  <a:pPr algn="ctr"/>
                  <a:r>
                    <a:rPr lang="en-US" altLang="zh-CN" sz="2000" b="1" dirty="0" smtClean="0">
                      <a:solidFill>
                        <a:schemeClr val="bg1"/>
                      </a:solidFill>
                      <a:latin typeface="Arial" pitchFamily="34" charset="0"/>
                      <a:ea typeface="华文楷体" pitchFamily="2" charset="-122"/>
                      <a:cs typeface="Arial" pitchFamily="34" charset="0"/>
                    </a:rPr>
                    <a:t>CDGDC &amp; </a:t>
                  </a:r>
                  <a:r>
                    <a:rPr lang="en-US" altLang="zh-CN" sz="1600" b="1" dirty="0" smtClean="0">
                      <a:solidFill>
                        <a:schemeClr val="bg1"/>
                      </a:solidFill>
                      <a:latin typeface="Arial" pitchFamily="34" charset="0"/>
                      <a:ea typeface="华文楷体" pitchFamily="2" charset="-122"/>
                      <a:cs typeface="Arial" pitchFamily="34" charset="0"/>
                    </a:rPr>
                    <a:t>National MPA Education Steering Committee</a:t>
                  </a:r>
                  <a:endParaRPr lang="en-US" altLang="zh-CN" sz="2000" b="1" dirty="0" smtClean="0">
                    <a:solidFill>
                      <a:schemeClr val="bg1"/>
                    </a:solidFill>
                    <a:latin typeface="Arial" pitchFamily="34" charset="0"/>
                    <a:ea typeface="华文楷体" pitchFamily="2" charset="-122"/>
                    <a:cs typeface="Arial" pitchFamily="34" charset="0"/>
                  </a:endParaRPr>
                </a:p>
                <a:p>
                  <a:pPr algn="ctr"/>
                  <a:r>
                    <a:rPr lang="en-US" altLang="zh-CN" sz="2000" b="1" dirty="0" smtClean="0">
                      <a:solidFill>
                        <a:schemeClr val="bg1"/>
                      </a:solidFill>
                      <a:latin typeface="Arial" pitchFamily="34" charset="0"/>
                      <a:ea typeface="华文楷体" pitchFamily="2" charset="-122"/>
                      <a:cs typeface="Arial" pitchFamily="34" charset="0"/>
                    </a:rPr>
                    <a:t>Commission of Accreditation </a:t>
                  </a:r>
                  <a:endParaRPr lang="zh-CN" altLang="en-US" sz="2000" b="1" dirty="0">
                    <a:solidFill>
                      <a:schemeClr val="bg1"/>
                    </a:solidFill>
                    <a:latin typeface="Arial" pitchFamily="34" charset="0"/>
                    <a:ea typeface="华文楷体" pitchFamily="2" charset="-122"/>
                    <a:cs typeface="Arial" pitchFamily="34" charset="0"/>
                  </a:endParaRPr>
                </a:p>
              </p:txBody>
            </p:sp>
            <p:sp>
              <p:nvSpPr>
                <p:cNvPr id="65" name="圆角矩形 64"/>
                <p:cNvSpPr/>
                <p:nvPr/>
              </p:nvSpPr>
              <p:spPr bwMode="auto">
                <a:xfrm>
                  <a:off x="2072719" y="3328291"/>
                  <a:ext cx="3249980" cy="817577"/>
                </a:xfrm>
                <a:prstGeom prst="roundRect">
                  <a:avLst/>
                </a:prstGeom>
                <a:solidFill>
                  <a:srgbClr val="339966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rtlCol="0" anchor="ctr"/>
                <a:lstStyle/>
                <a:p>
                  <a:pPr algn="ctr"/>
                  <a:r>
                    <a:rPr lang="zh-CN" altLang="en-US" b="1" dirty="0" smtClean="0">
                      <a:solidFill>
                        <a:schemeClr val="bg1"/>
                      </a:solidFill>
                      <a:latin typeface="华文楷体" pitchFamily="2" charset="-122"/>
                      <a:ea typeface="华文楷体" pitchFamily="2" charset="-122"/>
                    </a:rPr>
                    <a:t>认证工作委员会</a:t>
                  </a:r>
                  <a:endParaRPr lang="en-US" altLang="zh-CN" b="1" dirty="0" smtClean="0">
                    <a:solidFill>
                      <a:schemeClr val="bg1"/>
                    </a:solidFill>
                    <a:latin typeface="华文楷体" pitchFamily="2" charset="-122"/>
                    <a:ea typeface="华文楷体" pitchFamily="2" charset="-122"/>
                  </a:endParaRPr>
                </a:p>
                <a:p>
                  <a:pPr algn="ctr"/>
                  <a:r>
                    <a:rPr lang="en-US" altLang="zh-CN" b="1" dirty="0" smtClean="0">
                      <a:solidFill>
                        <a:schemeClr val="bg1"/>
                      </a:solidFill>
                      <a:latin typeface="Arial" pitchFamily="34" charset="0"/>
                      <a:ea typeface="华文楷体" pitchFamily="2" charset="-122"/>
                      <a:cs typeface="Arial" pitchFamily="34" charset="0"/>
                    </a:rPr>
                    <a:t>Accreditation Committee</a:t>
                  </a:r>
                  <a:endParaRPr lang="zh-CN" altLang="en-US" b="1" dirty="0">
                    <a:solidFill>
                      <a:schemeClr val="bg1"/>
                    </a:solidFill>
                    <a:latin typeface="Arial" pitchFamily="34" charset="0"/>
                    <a:ea typeface="华文楷体" pitchFamily="2" charset="-122"/>
                    <a:cs typeface="Arial" pitchFamily="34" charset="0"/>
                  </a:endParaRPr>
                </a:p>
              </p:txBody>
            </p:sp>
            <p:sp>
              <p:nvSpPr>
                <p:cNvPr id="66" name="圆角矩形 65"/>
                <p:cNvSpPr/>
                <p:nvPr/>
              </p:nvSpPr>
              <p:spPr bwMode="auto">
                <a:xfrm>
                  <a:off x="8258560" y="3341588"/>
                  <a:ext cx="2788018" cy="817577"/>
                </a:xfrm>
                <a:prstGeom prst="roundRect">
                  <a:avLst/>
                </a:prstGeom>
                <a:solidFill>
                  <a:srgbClr val="339966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rtlCol="0" anchor="ctr"/>
                <a:lstStyle/>
                <a:p>
                  <a:pPr algn="ctr"/>
                  <a:r>
                    <a:rPr lang="zh-CN" altLang="en-US" b="1" dirty="0" smtClean="0">
                      <a:solidFill>
                        <a:schemeClr val="bg1"/>
                      </a:solidFill>
                      <a:latin typeface="华文楷体" pitchFamily="2" charset="-122"/>
                      <a:ea typeface="华文楷体" pitchFamily="2" charset="-122"/>
                    </a:rPr>
                    <a:t>认证申诉委员会</a:t>
                  </a:r>
                  <a:endParaRPr lang="en-US" altLang="zh-CN" b="1" dirty="0" smtClean="0">
                    <a:solidFill>
                      <a:schemeClr val="bg1"/>
                    </a:solidFill>
                    <a:latin typeface="华文楷体" pitchFamily="2" charset="-122"/>
                    <a:ea typeface="华文楷体" pitchFamily="2" charset="-122"/>
                  </a:endParaRPr>
                </a:p>
                <a:p>
                  <a:pPr algn="ctr"/>
                  <a:r>
                    <a:rPr lang="en-US" altLang="zh-CN" b="1" dirty="0" smtClean="0">
                      <a:solidFill>
                        <a:schemeClr val="bg1"/>
                      </a:solidFill>
                      <a:latin typeface="Arial" pitchFamily="34" charset="0"/>
                      <a:ea typeface="华文楷体" pitchFamily="2" charset="-122"/>
                      <a:cs typeface="Arial" pitchFamily="34" charset="0"/>
                    </a:rPr>
                    <a:t>Appeal Committee</a:t>
                  </a:r>
                  <a:endParaRPr lang="zh-CN" altLang="en-US" b="1" dirty="0">
                    <a:solidFill>
                      <a:schemeClr val="bg1"/>
                    </a:solidFill>
                    <a:latin typeface="Arial" pitchFamily="34" charset="0"/>
                    <a:ea typeface="华文楷体" pitchFamily="2" charset="-122"/>
                    <a:cs typeface="Arial" pitchFamily="34" charset="0"/>
                  </a:endParaRPr>
                </a:p>
              </p:txBody>
            </p:sp>
            <p:sp>
              <p:nvSpPr>
                <p:cNvPr id="67" name="圆角矩形 66"/>
                <p:cNvSpPr/>
                <p:nvPr/>
              </p:nvSpPr>
              <p:spPr bwMode="auto">
                <a:xfrm>
                  <a:off x="5470427" y="3328292"/>
                  <a:ext cx="2585212" cy="817576"/>
                </a:xfrm>
                <a:prstGeom prst="roundRect">
                  <a:avLst/>
                </a:prstGeom>
                <a:solidFill>
                  <a:srgbClr val="339966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rtlCol="0" anchor="ctr"/>
                <a:lstStyle/>
                <a:p>
                  <a:pPr algn="ctr"/>
                  <a:r>
                    <a:rPr lang="zh-CN" altLang="en-US" b="1" dirty="0" smtClean="0">
                      <a:solidFill>
                        <a:schemeClr val="bg1"/>
                      </a:solidFill>
                      <a:latin typeface="华文楷体" pitchFamily="2" charset="-122"/>
                      <a:ea typeface="华文楷体" pitchFamily="2" charset="-122"/>
                    </a:rPr>
                    <a:t>认证办公室</a:t>
                  </a:r>
                  <a:endParaRPr lang="en-US" altLang="zh-CN" b="1" dirty="0" smtClean="0">
                    <a:solidFill>
                      <a:schemeClr val="bg1"/>
                    </a:solidFill>
                    <a:latin typeface="华文楷体" pitchFamily="2" charset="-122"/>
                    <a:ea typeface="华文楷体" pitchFamily="2" charset="-122"/>
                  </a:endParaRPr>
                </a:p>
                <a:p>
                  <a:pPr algn="ctr"/>
                  <a:r>
                    <a:rPr lang="en-US" altLang="zh-CN" b="1" dirty="0" smtClean="0">
                      <a:solidFill>
                        <a:schemeClr val="bg1"/>
                      </a:solidFill>
                      <a:latin typeface="Arial" pitchFamily="34" charset="0"/>
                      <a:ea typeface="华文楷体" pitchFamily="2" charset="-122"/>
                      <a:cs typeface="Arial" pitchFamily="34" charset="0"/>
                    </a:rPr>
                    <a:t>Accreditation Office</a:t>
                  </a:r>
                  <a:endParaRPr lang="zh-CN" altLang="en-US" sz="1600" b="1" dirty="0">
                    <a:solidFill>
                      <a:schemeClr val="bg1"/>
                    </a:solidFill>
                    <a:latin typeface="Arial" pitchFamily="34" charset="0"/>
                    <a:ea typeface="华文楷体" pitchFamily="2" charset="-122"/>
                    <a:cs typeface="Arial" pitchFamily="34" charset="0"/>
                  </a:endParaRPr>
                </a:p>
              </p:txBody>
            </p:sp>
            <p:cxnSp>
              <p:nvCxnSpPr>
                <p:cNvPr id="69" name="直接连接符 68"/>
                <p:cNvCxnSpPr/>
                <p:nvPr/>
              </p:nvCxnSpPr>
              <p:spPr>
                <a:xfrm>
                  <a:off x="3476120" y="2943866"/>
                  <a:ext cx="627837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接连接符 69"/>
                <p:cNvCxnSpPr/>
                <p:nvPr/>
              </p:nvCxnSpPr>
              <p:spPr>
                <a:xfrm>
                  <a:off x="9754493" y="2943866"/>
                  <a:ext cx="0" cy="39772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接连接符 70"/>
                <p:cNvCxnSpPr/>
                <p:nvPr/>
              </p:nvCxnSpPr>
              <p:spPr>
                <a:xfrm>
                  <a:off x="3373822" y="4333234"/>
                  <a:ext cx="648041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接连接符 71"/>
                <p:cNvCxnSpPr>
                  <a:stCxn id="60" idx="0"/>
                </p:cNvCxnSpPr>
                <p:nvPr/>
              </p:nvCxnSpPr>
              <p:spPr>
                <a:xfrm flipV="1">
                  <a:off x="5610354" y="4333234"/>
                  <a:ext cx="0" cy="49395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/>
                <p:cNvCxnSpPr>
                  <a:stCxn id="58" idx="0"/>
                </p:cNvCxnSpPr>
                <p:nvPr/>
              </p:nvCxnSpPr>
              <p:spPr>
                <a:xfrm flipV="1">
                  <a:off x="3360813" y="4333234"/>
                  <a:ext cx="0" cy="49395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/>
                <p:cNvCxnSpPr>
                  <a:stCxn id="61" idx="0"/>
                </p:cNvCxnSpPr>
                <p:nvPr/>
              </p:nvCxnSpPr>
              <p:spPr>
                <a:xfrm flipV="1">
                  <a:off x="7722866" y="4333234"/>
                  <a:ext cx="0" cy="49395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接连接符 75"/>
                <p:cNvCxnSpPr>
                  <a:stCxn id="62" idx="0"/>
                </p:cNvCxnSpPr>
                <p:nvPr/>
              </p:nvCxnSpPr>
              <p:spPr>
                <a:xfrm flipH="1" flipV="1">
                  <a:off x="9854232" y="4333234"/>
                  <a:ext cx="1" cy="49395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5" name="直接连接符 54"/>
              <p:cNvCxnSpPr>
                <a:stCxn id="63" idx="2"/>
              </p:cNvCxnSpPr>
              <p:nvPr/>
            </p:nvCxnSpPr>
            <p:spPr>
              <a:xfrm>
                <a:off x="7130352" y="3299980"/>
                <a:ext cx="8008" cy="1929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V="1">
                <a:off x="6977025" y="3516119"/>
                <a:ext cx="0" cy="3665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6977025" y="4653761"/>
                <a:ext cx="3871" cy="1870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4" name="直接连接符 83"/>
            <p:cNvCxnSpPr/>
            <p:nvPr/>
          </p:nvCxnSpPr>
          <p:spPr>
            <a:xfrm>
              <a:off x="1619672" y="3186460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Rectangle 5"/>
          <p:cNvSpPr>
            <a:spLocks noChangeArrowheads="1"/>
          </p:cNvSpPr>
          <p:nvPr/>
        </p:nvSpPr>
        <p:spPr bwMode="auto">
          <a:xfrm>
            <a:off x="360040" y="0"/>
            <a:ext cx="8892480" cy="81155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375D8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185" tIns="36092" rIns="72185" bIns="36092">
            <a:spAutoFit/>
          </a:bodyPr>
          <a:lstStyle/>
          <a:p>
            <a:r>
              <a:rPr lang="en-US" altLang="zh-CN" sz="2400" b="1" dirty="0" smtClean="0">
                <a:latin typeface="+mn-ea"/>
                <a:cs typeface="Arial Unicode MS" pitchFamily="34" charset="-122"/>
              </a:rPr>
              <a:t>3.2 </a:t>
            </a:r>
            <a:r>
              <a:rPr lang="zh-CN" altLang="en-US" sz="2400" b="1" dirty="0" smtClean="0">
                <a:latin typeface="+mn-ea"/>
                <a:cs typeface="Arial Unicode MS" pitchFamily="34" charset="-122"/>
              </a:rPr>
              <a:t>拟成立的组织架构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  <a:cs typeface="Arial Unicode MS" pitchFamily="34" charset="-122"/>
              </a:rPr>
              <a:t/>
            </a:r>
            <a:br>
              <a:rPr lang="en-US" altLang="zh-CN" sz="2400" b="1" dirty="0">
                <a:latin typeface="黑体" pitchFamily="49" charset="-122"/>
                <a:ea typeface="黑体" pitchFamily="49" charset="-122"/>
                <a:cs typeface="Arial Unicode MS" pitchFamily="34" charset="-122"/>
              </a:rPr>
            </a:br>
            <a:r>
              <a:rPr lang="en-US" altLang="zh-CN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4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</a:t>
            </a:r>
            <a:r>
              <a:rPr lang="en-US" altLang="zh-CN" sz="2400" b="1" dirty="0" smtClean="0">
                <a:ea typeface="Arial Unicode MS" pitchFamily="34" charset="-122"/>
                <a:cs typeface="Arial Unicode MS" pitchFamily="34" charset="-122"/>
              </a:rPr>
              <a:t>Framework(Draft)</a:t>
            </a:r>
            <a:endParaRPr lang="zh-CN" altLang="en-US" sz="2400" b="1" dirty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88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43610" y="1170235"/>
            <a:ext cx="3638327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1A7BAE"/>
                </a:solidFill>
              </a:rPr>
              <a:t>专业学位研究生教育质量保障现状</a:t>
            </a:r>
            <a:endParaRPr lang="en-US" altLang="zh-CN" dirty="0" smtClean="0">
              <a:solidFill>
                <a:srgbClr val="1A7BAE"/>
              </a:solidFill>
            </a:endParaRPr>
          </a:p>
          <a:p>
            <a:r>
              <a:rPr lang="en-US" altLang="zh-CN" dirty="0" smtClean="0">
                <a:solidFill>
                  <a:srgbClr val="1A7BAE"/>
                </a:solidFill>
              </a:rPr>
              <a:t>Status quo of Quality Assurance in Professional Degree Education</a:t>
            </a:r>
          </a:p>
        </p:txBody>
      </p:sp>
      <p:sp>
        <p:nvSpPr>
          <p:cNvPr id="19" name="矩形 8"/>
          <p:cNvSpPr/>
          <p:nvPr/>
        </p:nvSpPr>
        <p:spPr>
          <a:xfrm>
            <a:off x="597404" y="1229170"/>
            <a:ext cx="478941" cy="460115"/>
          </a:xfrm>
          <a:custGeom>
            <a:avLst/>
            <a:gdLst/>
            <a:ahLst/>
            <a:cxnLst/>
            <a:rect l="l" t="t" r="r" b="b"/>
            <a:pathLst>
              <a:path w="855095" h="855095">
                <a:moveTo>
                  <a:pt x="805897" y="427546"/>
                </a:moveTo>
                <a:lnTo>
                  <a:pt x="855095" y="427546"/>
                </a:lnTo>
                <a:lnTo>
                  <a:pt x="855095" y="855095"/>
                </a:lnTo>
                <a:lnTo>
                  <a:pt x="427546" y="855095"/>
                </a:lnTo>
                <a:lnTo>
                  <a:pt x="427546" y="805897"/>
                </a:lnTo>
                <a:lnTo>
                  <a:pt x="805897" y="805897"/>
                </a:lnTo>
                <a:close/>
                <a:moveTo>
                  <a:pt x="0" y="0"/>
                </a:moveTo>
                <a:lnTo>
                  <a:pt x="427546" y="0"/>
                </a:lnTo>
                <a:lnTo>
                  <a:pt x="427546" y="49196"/>
                </a:lnTo>
                <a:lnTo>
                  <a:pt x="49196" y="49196"/>
                </a:lnTo>
                <a:lnTo>
                  <a:pt x="49196" y="427546"/>
                </a:lnTo>
                <a:lnTo>
                  <a:pt x="0" y="427546"/>
                </a:lnTo>
                <a:close/>
              </a:path>
            </a:pathLst>
          </a:custGeom>
          <a:solidFill>
            <a:srgbClr val="1A7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smtClean="0">
                <a:solidFill>
                  <a:srgbClr val="1A7BAE"/>
                </a:solidFill>
                <a:latin typeface="+mj-lt"/>
              </a:rPr>
              <a:t>01</a:t>
            </a:r>
            <a:endParaRPr lang="zh-CN" altLang="en-US" sz="1600">
              <a:solidFill>
                <a:srgbClr val="1A7BAE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99547" y="2191122"/>
            <a:ext cx="3638327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95BC49"/>
                </a:solidFill>
              </a:rPr>
              <a:t>中国专业学位研究生教育</a:t>
            </a:r>
            <a:r>
              <a:rPr lang="zh-CN" altLang="en-US" dirty="0" smtClean="0">
                <a:solidFill>
                  <a:srgbClr val="95BC49"/>
                </a:solidFill>
              </a:rPr>
              <a:t>认证</a:t>
            </a:r>
            <a:endParaRPr lang="en-US" altLang="zh-CN" dirty="0" smtClean="0">
              <a:solidFill>
                <a:srgbClr val="95BC49"/>
              </a:solidFill>
            </a:endParaRPr>
          </a:p>
          <a:p>
            <a:r>
              <a:rPr lang="en-US" altLang="zh-CN" dirty="0" smtClean="0">
                <a:solidFill>
                  <a:srgbClr val="95BC49"/>
                </a:solidFill>
              </a:rPr>
              <a:t>Chinese Professional Degree Education Accreditation</a:t>
            </a:r>
            <a:endParaRPr lang="zh-CN" altLang="en-US" dirty="0">
              <a:solidFill>
                <a:srgbClr val="95BC49"/>
              </a:solidFill>
            </a:endParaRPr>
          </a:p>
        </p:txBody>
      </p:sp>
      <p:sp>
        <p:nvSpPr>
          <p:cNvPr id="22" name="矩形 8"/>
          <p:cNvSpPr/>
          <p:nvPr/>
        </p:nvSpPr>
        <p:spPr>
          <a:xfrm>
            <a:off x="604490" y="2242211"/>
            <a:ext cx="478941" cy="460115"/>
          </a:xfrm>
          <a:custGeom>
            <a:avLst/>
            <a:gdLst/>
            <a:ahLst/>
            <a:cxnLst/>
            <a:rect l="l" t="t" r="r" b="b"/>
            <a:pathLst>
              <a:path w="855095" h="855095">
                <a:moveTo>
                  <a:pt x="805897" y="427546"/>
                </a:moveTo>
                <a:lnTo>
                  <a:pt x="855095" y="427546"/>
                </a:lnTo>
                <a:lnTo>
                  <a:pt x="855095" y="855095"/>
                </a:lnTo>
                <a:lnTo>
                  <a:pt x="427546" y="855095"/>
                </a:lnTo>
                <a:lnTo>
                  <a:pt x="427546" y="805897"/>
                </a:lnTo>
                <a:lnTo>
                  <a:pt x="805897" y="805897"/>
                </a:lnTo>
                <a:close/>
                <a:moveTo>
                  <a:pt x="0" y="0"/>
                </a:moveTo>
                <a:lnTo>
                  <a:pt x="427546" y="0"/>
                </a:lnTo>
                <a:lnTo>
                  <a:pt x="427546" y="49196"/>
                </a:lnTo>
                <a:lnTo>
                  <a:pt x="49196" y="49196"/>
                </a:lnTo>
                <a:lnTo>
                  <a:pt x="49196" y="427546"/>
                </a:lnTo>
                <a:lnTo>
                  <a:pt x="0" y="427546"/>
                </a:lnTo>
                <a:close/>
              </a:path>
            </a:pathLst>
          </a:custGeom>
          <a:solidFill>
            <a:srgbClr val="95B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rgbClr val="95BC49"/>
                </a:solidFill>
                <a:latin typeface="+mj-lt"/>
              </a:rPr>
              <a:t>02</a:t>
            </a:r>
            <a:endParaRPr lang="zh-CN" altLang="en-US" sz="1600" dirty="0">
              <a:solidFill>
                <a:srgbClr val="95BC49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43608" y="3260210"/>
            <a:ext cx="418544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DA907"/>
                </a:solidFill>
              </a:rPr>
              <a:t>中国</a:t>
            </a:r>
            <a:r>
              <a:rPr lang="en-US" altLang="zh-CN" dirty="0" smtClean="0">
                <a:solidFill>
                  <a:srgbClr val="FDA907"/>
                </a:solidFill>
              </a:rPr>
              <a:t>MPA</a:t>
            </a:r>
            <a:r>
              <a:rPr lang="zh-CN" altLang="en-US" dirty="0" smtClean="0">
                <a:solidFill>
                  <a:srgbClr val="FDA907"/>
                </a:solidFill>
              </a:rPr>
              <a:t>教育认证</a:t>
            </a:r>
            <a:endParaRPr lang="en-US" altLang="zh-CN" dirty="0" smtClean="0">
              <a:solidFill>
                <a:srgbClr val="FDA907"/>
              </a:solidFill>
            </a:endParaRPr>
          </a:p>
          <a:p>
            <a:r>
              <a:rPr lang="en-US" altLang="zh-CN" dirty="0" smtClean="0">
                <a:solidFill>
                  <a:srgbClr val="FDA907"/>
                </a:solidFill>
              </a:rPr>
              <a:t>Chinese MPA Education Accreditation </a:t>
            </a:r>
            <a:endParaRPr lang="zh-CN" altLang="en-US" dirty="0">
              <a:solidFill>
                <a:srgbClr val="FDA907"/>
              </a:solidFill>
            </a:endParaRPr>
          </a:p>
        </p:txBody>
      </p:sp>
      <p:sp>
        <p:nvSpPr>
          <p:cNvPr id="24" name="矩形 8"/>
          <p:cNvSpPr/>
          <p:nvPr/>
        </p:nvSpPr>
        <p:spPr>
          <a:xfrm>
            <a:off x="611576" y="3292949"/>
            <a:ext cx="478941" cy="460115"/>
          </a:xfrm>
          <a:custGeom>
            <a:avLst/>
            <a:gdLst/>
            <a:ahLst/>
            <a:cxnLst/>
            <a:rect l="l" t="t" r="r" b="b"/>
            <a:pathLst>
              <a:path w="855095" h="855095">
                <a:moveTo>
                  <a:pt x="805897" y="427546"/>
                </a:moveTo>
                <a:lnTo>
                  <a:pt x="855095" y="427546"/>
                </a:lnTo>
                <a:lnTo>
                  <a:pt x="855095" y="855095"/>
                </a:lnTo>
                <a:lnTo>
                  <a:pt x="427546" y="855095"/>
                </a:lnTo>
                <a:lnTo>
                  <a:pt x="427546" y="805897"/>
                </a:lnTo>
                <a:lnTo>
                  <a:pt x="805897" y="805897"/>
                </a:lnTo>
                <a:close/>
                <a:moveTo>
                  <a:pt x="0" y="0"/>
                </a:moveTo>
                <a:lnTo>
                  <a:pt x="427546" y="0"/>
                </a:lnTo>
                <a:lnTo>
                  <a:pt x="427546" y="49196"/>
                </a:lnTo>
                <a:lnTo>
                  <a:pt x="49196" y="49196"/>
                </a:lnTo>
                <a:lnTo>
                  <a:pt x="49196" y="427546"/>
                </a:lnTo>
                <a:lnTo>
                  <a:pt x="0" y="427546"/>
                </a:lnTo>
                <a:close/>
              </a:path>
            </a:pathLst>
          </a:custGeom>
          <a:solidFill>
            <a:srgbClr val="FDA9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smtClean="0">
                <a:solidFill>
                  <a:srgbClr val="FDA907"/>
                </a:solidFill>
                <a:latin typeface="+mj-lt"/>
              </a:rPr>
              <a:t>03</a:t>
            </a:r>
            <a:endParaRPr lang="zh-CN" altLang="en-US" sz="1600">
              <a:solidFill>
                <a:srgbClr val="FDA907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13696" y="4080347"/>
            <a:ext cx="363832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BF3420"/>
                </a:solidFill>
              </a:rPr>
              <a:t>未来展望</a:t>
            </a:r>
            <a:endParaRPr lang="en-US" altLang="zh-CN" dirty="0" smtClean="0">
              <a:solidFill>
                <a:srgbClr val="BF3420"/>
              </a:solidFill>
            </a:endParaRPr>
          </a:p>
          <a:p>
            <a:r>
              <a:rPr lang="en-US" altLang="zh-CN" dirty="0" smtClean="0">
                <a:solidFill>
                  <a:srgbClr val="BF3420"/>
                </a:solidFill>
              </a:rPr>
              <a:t>Future Prospect</a:t>
            </a:r>
            <a:endParaRPr lang="zh-CN" altLang="en-US" dirty="0">
              <a:solidFill>
                <a:srgbClr val="BF3420"/>
              </a:solidFill>
            </a:endParaRPr>
          </a:p>
        </p:txBody>
      </p:sp>
      <p:sp>
        <p:nvSpPr>
          <p:cNvPr id="27" name="矩形 8"/>
          <p:cNvSpPr/>
          <p:nvPr/>
        </p:nvSpPr>
        <p:spPr>
          <a:xfrm>
            <a:off x="618644" y="4050557"/>
            <a:ext cx="478941" cy="460115"/>
          </a:xfrm>
          <a:custGeom>
            <a:avLst/>
            <a:gdLst/>
            <a:ahLst/>
            <a:cxnLst/>
            <a:rect l="l" t="t" r="r" b="b"/>
            <a:pathLst>
              <a:path w="855095" h="855095">
                <a:moveTo>
                  <a:pt x="805897" y="427546"/>
                </a:moveTo>
                <a:lnTo>
                  <a:pt x="855095" y="427546"/>
                </a:lnTo>
                <a:lnTo>
                  <a:pt x="855095" y="855095"/>
                </a:lnTo>
                <a:lnTo>
                  <a:pt x="427546" y="855095"/>
                </a:lnTo>
                <a:lnTo>
                  <a:pt x="427546" y="805897"/>
                </a:lnTo>
                <a:lnTo>
                  <a:pt x="805897" y="805897"/>
                </a:lnTo>
                <a:close/>
                <a:moveTo>
                  <a:pt x="0" y="0"/>
                </a:moveTo>
                <a:lnTo>
                  <a:pt x="427546" y="0"/>
                </a:lnTo>
                <a:lnTo>
                  <a:pt x="427546" y="49196"/>
                </a:lnTo>
                <a:lnTo>
                  <a:pt x="49196" y="49196"/>
                </a:lnTo>
                <a:lnTo>
                  <a:pt x="49196" y="427546"/>
                </a:lnTo>
                <a:lnTo>
                  <a:pt x="0" y="427546"/>
                </a:lnTo>
                <a:close/>
              </a:path>
            </a:pathLst>
          </a:custGeom>
          <a:solidFill>
            <a:srgbClr val="BF3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smtClean="0">
                <a:solidFill>
                  <a:srgbClr val="BF3420"/>
                </a:solidFill>
                <a:latin typeface="+mj-lt"/>
              </a:rPr>
              <a:t>04</a:t>
            </a:r>
            <a:endParaRPr lang="zh-CN" altLang="en-US" sz="1600">
              <a:solidFill>
                <a:srgbClr val="BF3420"/>
              </a:solidFill>
              <a:latin typeface="+mj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887036" y="0"/>
            <a:ext cx="4256964" cy="6084888"/>
            <a:chOff x="566555" y="877035"/>
            <a:chExt cx="2340260" cy="164545"/>
          </a:xfrm>
        </p:grpSpPr>
        <p:sp>
          <p:nvSpPr>
            <p:cNvPr id="12" name="矩形 11"/>
            <p:cNvSpPr/>
            <p:nvPr/>
          </p:nvSpPr>
          <p:spPr>
            <a:xfrm>
              <a:off x="566555" y="877035"/>
              <a:ext cx="585065" cy="164545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151620" y="877035"/>
              <a:ext cx="585065" cy="164545"/>
            </a:xfrm>
            <a:prstGeom prst="rect">
              <a:avLst/>
            </a:prstGeom>
            <a:solidFill>
              <a:srgbClr val="95BC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736685" y="877035"/>
              <a:ext cx="585065" cy="164545"/>
            </a:xfrm>
            <a:prstGeom prst="rect">
              <a:avLst/>
            </a:prstGeom>
            <a:solidFill>
              <a:srgbClr val="FDA9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2321750" y="877035"/>
              <a:ext cx="585065" cy="164545"/>
            </a:xfrm>
            <a:prstGeom prst="rect">
              <a:avLst/>
            </a:prstGeom>
            <a:solidFill>
              <a:srgbClr val="BF34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4887036" y="2362863"/>
            <a:ext cx="4256964" cy="1096612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+mj-lt"/>
              </a:rPr>
              <a:t>主要内容</a:t>
            </a:r>
            <a:endParaRPr lang="en-US" altLang="zh-CN" sz="32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altLang="zh-CN" sz="3200" b="1" dirty="0" smtClean="0">
                <a:solidFill>
                  <a:schemeClr val="bg1"/>
                </a:solidFill>
              </a:rPr>
              <a:t>Content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3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521550" y="806278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3204977733"/>
              </p:ext>
            </p:extLst>
          </p:nvPr>
        </p:nvGraphicFramePr>
        <p:xfrm>
          <a:off x="360040" y="1170236"/>
          <a:ext cx="612068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矩形 2"/>
          <p:cNvSpPr/>
          <p:nvPr/>
        </p:nvSpPr>
        <p:spPr>
          <a:xfrm>
            <a:off x="6588224" y="1314252"/>
            <a:ext cx="2448272" cy="388843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认证特色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Features</a:t>
            </a:r>
          </a:p>
          <a:p>
            <a:pPr algn="ctr"/>
            <a:endParaRPr lang="en-US" altLang="zh-CN" dirty="0" smtClean="0"/>
          </a:p>
          <a:p>
            <a:pPr algn="just"/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使命导向、过程监控；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/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创新在项目培养中的作用；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/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培养项目的质量机制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/>
            <a:endParaRPr lang="en-US" altLang="zh-CN" dirty="0" smtClean="0"/>
          </a:p>
          <a:p>
            <a:pPr algn="just"/>
            <a:r>
              <a:rPr lang="en-US" altLang="zh-CN" dirty="0" smtClean="0"/>
              <a:t>Mission-oriented, process-monitoring;</a:t>
            </a:r>
          </a:p>
          <a:p>
            <a:pPr algn="just"/>
            <a:r>
              <a:rPr lang="en-US" altLang="zh-CN" dirty="0" smtClean="0"/>
              <a:t>Innovation;</a:t>
            </a:r>
          </a:p>
          <a:p>
            <a:pPr algn="just"/>
            <a:r>
              <a:rPr lang="en-US" altLang="zh-CN" dirty="0" smtClean="0"/>
              <a:t>QA system.</a:t>
            </a:r>
          </a:p>
          <a:p>
            <a:pPr algn="ctr"/>
            <a:endParaRPr lang="zh-CN" alt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60040" y="0"/>
            <a:ext cx="8892480" cy="81155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375D8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185" tIns="36092" rIns="72185" bIns="36092">
            <a:spAutoFit/>
          </a:bodyPr>
          <a:lstStyle/>
          <a:p>
            <a:r>
              <a:rPr lang="en-US" altLang="zh-CN" sz="2400" b="1" dirty="0" smtClean="0">
                <a:latin typeface="+mn-ea"/>
                <a:cs typeface="Arial Unicode MS" pitchFamily="34" charset="-122"/>
              </a:rPr>
              <a:t>3.3 </a:t>
            </a:r>
            <a:r>
              <a:rPr lang="zh-CN" altLang="en-US" sz="2400" b="1" dirty="0" smtClean="0">
                <a:latin typeface="+mn-ea"/>
                <a:cs typeface="Arial Unicode MS" pitchFamily="34" charset="-122"/>
              </a:rPr>
              <a:t>认证标准（草案</a:t>
            </a:r>
            <a:r>
              <a:rPr lang="zh-CN" altLang="en-US" sz="2400" b="1" dirty="0" smtClean="0">
                <a:latin typeface="+mn-ea"/>
                <a:cs typeface="Arial Unicode MS" pitchFamily="34" charset="-122"/>
              </a:rPr>
              <a:t>）</a:t>
            </a:r>
            <a:endParaRPr lang="en-US" altLang="zh-CN" sz="2400" b="1" dirty="0" smtClean="0">
              <a:latin typeface="+mn-ea"/>
              <a:cs typeface="Arial Unicode MS" pitchFamily="34" charset="-122"/>
            </a:endParaRPr>
          </a:p>
          <a:p>
            <a:r>
              <a:rPr lang="en-US" altLang="zh-CN" sz="2400" b="1" dirty="0" smtClean="0">
                <a:latin typeface="+mn-ea"/>
                <a:ea typeface="Arial Unicode MS" pitchFamily="34" charset="-122"/>
                <a:cs typeface="Arial Unicode MS" pitchFamily="34" charset="-122"/>
              </a:rPr>
              <a:t>    Accreditation Standard(draft</a:t>
            </a:r>
            <a:endParaRPr lang="zh-CN" altLang="en-US" sz="2400" b="1" dirty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69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521550" y="806278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-184666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58" y="1746300"/>
            <a:ext cx="8779757" cy="340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" name="Text Box 54"/>
          <p:cNvSpPr txBox="1">
            <a:spLocks noChangeArrowheads="1"/>
          </p:cNvSpPr>
          <p:nvPr/>
        </p:nvSpPr>
        <p:spPr bwMode="auto">
          <a:xfrm>
            <a:off x="894408" y="2199835"/>
            <a:ext cx="12347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600" b="1" dirty="0">
                <a:latin typeface="Arial" panose="020B0604020202020204" pitchFamily="34" charset="0"/>
                <a:ea typeface="黑体" pitchFamily="49" charset="-122"/>
                <a:cs typeface="Arial" pitchFamily="34" charset="0"/>
              </a:rPr>
              <a:t>Inquiry</a:t>
            </a:r>
            <a:endParaRPr lang="zh-CN" alt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Text Box 28"/>
          <p:cNvSpPr txBox="1">
            <a:spLocks noChangeArrowheads="1"/>
          </p:cNvSpPr>
          <p:nvPr/>
        </p:nvSpPr>
        <p:spPr bwMode="auto">
          <a:xfrm>
            <a:off x="2104560" y="1233533"/>
            <a:ext cx="304350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600" b="1" dirty="0">
                <a:latin typeface="Arial" pitchFamily="34" charset="0"/>
                <a:ea typeface="黑体" pitchFamily="49" charset="-122"/>
                <a:cs typeface="Arial" pitchFamily="34" charset="0"/>
              </a:rPr>
              <a:t>Submission of </a:t>
            </a:r>
            <a:r>
              <a:rPr lang="en-US" altLang="zh-CN" sz="1600" b="1" dirty="0">
                <a:latin typeface="Arial" pitchFamily="34" charset="0"/>
                <a:ea typeface="黑体" pitchFamily="49" charset="-122"/>
                <a:cs typeface="Arial" pitchFamily="34" charset="0"/>
              </a:rPr>
              <a:t>E</a:t>
            </a:r>
            <a:r>
              <a:rPr lang="zh-CN" altLang="en-US" sz="1600" b="1" dirty="0" smtClean="0">
                <a:latin typeface="Arial" pitchFamily="34" charset="0"/>
                <a:ea typeface="黑体" pitchFamily="49" charset="-122"/>
                <a:cs typeface="Arial" pitchFamily="34" charset="0"/>
              </a:rPr>
              <a:t>ligibility </a:t>
            </a:r>
            <a:r>
              <a:rPr lang="en-US" altLang="zh-CN" sz="1600" b="1" dirty="0" smtClean="0">
                <a:latin typeface="Arial" pitchFamily="34" charset="0"/>
                <a:ea typeface="黑体" pitchFamily="49" charset="-122"/>
                <a:cs typeface="Arial" pitchFamily="34" charset="0"/>
              </a:rPr>
              <a:t>Application</a:t>
            </a:r>
            <a:endParaRPr lang="zh-CN" alt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Text Box 29"/>
          <p:cNvSpPr txBox="1">
            <a:spLocks noChangeArrowheads="1"/>
          </p:cNvSpPr>
          <p:nvPr/>
        </p:nvSpPr>
        <p:spPr bwMode="auto">
          <a:xfrm>
            <a:off x="924688" y="3618509"/>
            <a:ext cx="17751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zh-CN" altLang="en-US" sz="1600" b="1" dirty="0">
                <a:latin typeface="Arial" pitchFamily="34" charset="0"/>
                <a:ea typeface="黑体" pitchFamily="49" charset="-122"/>
                <a:cs typeface="Arial" pitchFamily="34" charset="0"/>
              </a:rPr>
              <a:t>Site </a:t>
            </a:r>
            <a:r>
              <a:rPr lang="en-US" altLang="zh-CN" sz="1600" b="1" dirty="0" smtClean="0">
                <a:latin typeface="Arial" pitchFamily="34" charset="0"/>
                <a:ea typeface="黑体" pitchFamily="49" charset="-122"/>
                <a:cs typeface="Arial" pitchFamily="34" charset="0"/>
              </a:rPr>
              <a:t>Visiting</a:t>
            </a:r>
            <a:endParaRPr lang="zh-CN" altLang="en-US" sz="1600" b="1" dirty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137" name="Text Box 30"/>
          <p:cNvSpPr txBox="1">
            <a:spLocks noChangeArrowheads="1"/>
          </p:cNvSpPr>
          <p:nvPr/>
        </p:nvSpPr>
        <p:spPr bwMode="auto">
          <a:xfrm>
            <a:off x="915088" y="5058669"/>
            <a:ext cx="2723314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b="1" dirty="0" smtClean="0">
                <a:latin typeface="Arial" pitchFamily="34" charset="0"/>
                <a:ea typeface="黑体" pitchFamily="49" charset="-122"/>
                <a:cs typeface="Arial" pitchFamily="34" charset="0"/>
              </a:rPr>
              <a:t>Committee:</a:t>
            </a:r>
          </a:p>
          <a:p>
            <a:pPr eaLnBrk="1" hangingPunct="1"/>
            <a:r>
              <a:rPr lang="en-US" altLang="zh-CN" sz="1600" b="1" dirty="0" smtClean="0">
                <a:latin typeface="Arial" pitchFamily="34" charset="0"/>
                <a:ea typeface="黑体" pitchFamily="49" charset="-122"/>
                <a:cs typeface="Arial" pitchFamily="34" charset="0"/>
              </a:rPr>
              <a:t> Eligibility Decision</a:t>
            </a:r>
            <a:endParaRPr lang="zh-CN" alt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Text Box 54"/>
          <p:cNvSpPr txBox="1">
            <a:spLocks noChangeArrowheads="1"/>
          </p:cNvSpPr>
          <p:nvPr/>
        </p:nvSpPr>
        <p:spPr bwMode="auto">
          <a:xfrm>
            <a:off x="4572002" y="1551762"/>
            <a:ext cx="23487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600" b="1" dirty="0" smtClean="0">
                <a:latin typeface="Arial" pitchFamily="34" charset="0"/>
                <a:ea typeface="黑体" pitchFamily="49" charset="-122"/>
                <a:cs typeface="Arial" pitchFamily="34" charset="0"/>
              </a:rPr>
              <a:t>Self-</a:t>
            </a:r>
            <a:r>
              <a:rPr lang="en-US" altLang="zh-CN" sz="1600" b="1" dirty="0" smtClean="0">
                <a:latin typeface="Arial" pitchFamily="34" charset="0"/>
                <a:ea typeface="黑体" pitchFamily="49" charset="-122"/>
                <a:cs typeface="Arial" pitchFamily="34" charset="0"/>
              </a:rPr>
              <a:t>evaluation</a:t>
            </a:r>
            <a:endParaRPr lang="zh-CN" altLang="en-US" sz="1600" b="1" dirty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139" name="Text Box 34"/>
          <p:cNvSpPr txBox="1">
            <a:spLocks noChangeArrowheads="1"/>
          </p:cNvSpPr>
          <p:nvPr/>
        </p:nvSpPr>
        <p:spPr bwMode="auto">
          <a:xfrm>
            <a:off x="5330593" y="3690516"/>
            <a:ext cx="147365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400" b="1" dirty="0" smtClean="0">
                <a:latin typeface="Arial" pitchFamily="34" charset="0"/>
                <a:ea typeface="黑体" pitchFamily="49" charset="-122"/>
                <a:cs typeface="Arial" pitchFamily="34" charset="0"/>
              </a:rPr>
              <a:t>Sub</a:t>
            </a:r>
            <a:r>
              <a:rPr lang="en-US" altLang="zh-CN" sz="1400" b="1" dirty="0" smtClean="0">
                <a:latin typeface="Arial" pitchFamily="34" charset="0"/>
                <a:ea typeface="黑体" pitchFamily="49" charset="-122"/>
                <a:cs typeface="Arial" pitchFamily="34" charset="0"/>
              </a:rPr>
              <a:t>mission</a:t>
            </a:r>
            <a:r>
              <a:rPr lang="zh-CN" altLang="en-US" sz="1400" b="1" dirty="0" smtClean="0"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zh-CN" altLang="en-US" sz="1400" b="1" dirty="0">
                <a:latin typeface="Arial" pitchFamily="34" charset="0"/>
                <a:ea typeface="黑体" pitchFamily="49" charset="-122"/>
                <a:cs typeface="Arial" pitchFamily="34" charset="0"/>
              </a:rPr>
              <a:t>of </a:t>
            </a:r>
            <a:endParaRPr lang="en-US" altLang="zh-CN" sz="1400" b="1" dirty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eaLnBrk="1" hangingPunct="1"/>
            <a:r>
              <a:rPr lang="en-US" altLang="zh-CN" sz="1400" b="1" dirty="0" smtClean="0">
                <a:latin typeface="Arial" pitchFamily="34" charset="0"/>
                <a:ea typeface="黑体" pitchFamily="49" charset="-122"/>
                <a:cs typeface="Arial" pitchFamily="34" charset="0"/>
              </a:rPr>
              <a:t>S</a:t>
            </a:r>
            <a:r>
              <a:rPr lang="zh-CN" altLang="en-US" sz="1400" b="1" dirty="0" smtClean="0">
                <a:latin typeface="Arial" pitchFamily="34" charset="0"/>
                <a:ea typeface="黑体" pitchFamily="49" charset="-122"/>
                <a:cs typeface="Arial" pitchFamily="34" charset="0"/>
              </a:rPr>
              <a:t>elf-</a:t>
            </a:r>
            <a:r>
              <a:rPr lang="en-US" altLang="zh-CN" sz="1400" b="1" dirty="0" smtClean="0">
                <a:latin typeface="Arial" pitchFamily="34" charset="0"/>
                <a:ea typeface="黑体" pitchFamily="49" charset="-122"/>
                <a:cs typeface="Arial" pitchFamily="34" charset="0"/>
              </a:rPr>
              <a:t>evaluation</a:t>
            </a:r>
            <a:r>
              <a:rPr lang="zh-CN" altLang="en-US" sz="1400" b="1" dirty="0" smtClean="0"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altLang="zh-CN" sz="1400" b="1" dirty="0" smtClean="0">
                <a:latin typeface="Arial" pitchFamily="34" charset="0"/>
                <a:ea typeface="黑体" pitchFamily="49" charset="-122"/>
                <a:cs typeface="Arial" pitchFamily="34" charset="0"/>
              </a:rPr>
              <a:t>R</a:t>
            </a:r>
            <a:r>
              <a:rPr lang="zh-CN" altLang="en-US" sz="1400" b="1" dirty="0" smtClean="0">
                <a:latin typeface="Arial" pitchFamily="34" charset="0"/>
                <a:ea typeface="黑体" pitchFamily="49" charset="-122"/>
                <a:cs typeface="Arial" pitchFamily="34" charset="0"/>
              </a:rPr>
              <a:t>epo</a:t>
            </a:r>
            <a:r>
              <a:rPr lang="en-US" altLang="zh-CN" sz="1400" b="1" dirty="0" smtClean="0">
                <a:latin typeface="Arial" pitchFamily="34" charset="0"/>
                <a:ea typeface="黑体" pitchFamily="49" charset="-122"/>
                <a:cs typeface="Arial" pitchFamily="34" charset="0"/>
              </a:rPr>
              <a:t>r</a:t>
            </a:r>
            <a:r>
              <a:rPr lang="zh-CN" altLang="en-US" sz="1400" b="1" dirty="0">
                <a:latin typeface="Arial" pitchFamily="34" charset="0"/>
                <a:ea typeface="黑体" pitchFamily="49" charset="-122"/>
                <a:cs typeface="Arial" pitchFamily="34" charset="0"/>
              </a:rPr>
              <a:t>t</a:t>
            </a:r>
            <a:endParaRPr lang="zh-CN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Text Box 39"/>
          <p:cNvSpPr txBox="1">
            <a:spLocks noChangeArrowheads="1"/>
          </p:cNvSpPr>
          <p:nvPr/>
        </p:nvSpPr>
        <p:spPr bwMode="auto">
          <a:xfrm>
            <a:off x="6372200" y="2343851"/>
            <a:ext cx="18483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b="1" dirty="0" smtClean="0">
                <a:latin typeface="Arial" pitchFamily="34" charset="0"/>
                <a:ea typeface="黑体" pitchFamily="49" charset="-122"/>
                <a:cs typeface="Arial" pitchFamily="34" charset="0"/>
              </a:rPr>
              <a:t>Peer  Review</a:t>
            </a:r>
            <a:endParaRPr lang="zh-CN" altLang="zh-CN" sz="1600" b="1" dirty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141" name="Text Box 40"/>
          <p:cNvSpPr txBox="1">
            <a:spLocks noChangeArrowheads="1"/>
          </p:cNvSpPr>
          <p:nvPr/>
        </p:nvSpPr>
        <p:spPr bwMode="auto">
          <a:xfrm>
            <a:off x="4176119" y="5058669"/>
            <a:ext cx="313218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b="1" dirty="0" smtClean="0">
                <a:latin typeface="Arial" pitchFamily="34" charset="0"/>
                <a:ea typeface="黑体" pitchFamily="49" charset="-122"/>
                <a:cs typeface="Arial" pitchFamily="34" charset="0"/>
              </a:rPr>
              <a:t>Committee:</a:t>
            </a:r>
          </a:p>
          <a:p>
            <a:pPr eaLnBrk="1" hangingPunct="1"/>
            <a:r>
              <a:rPr lang="en-US" altLang="zh-CN" sz="1600" b="1" dirty="0" smtClean="0">
                <a:latin typeface="Arial" pitchFamily="34" charset="0"/>
                <a:ea typeface="黑体" pitchFamily="49" charset="-122"/>
                <a:cs typeface="Arial" pitchFamily="34" charset="0"/>
              </a:rPr>
              <a:t>Accreditation Decision</a:t>
            </a:r>
            <a:endParaRPr lang="zh-CN" altLang="en-US" sz="1600" b="1" dirty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7092282" y="3957062"/>
            <a:ext cx="19952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Arial" pitchFamily="34" charset="0"/>
                <a:ea typeface="黑体" pitchFamily="49" charset="-122"/>
                <a:cs typeface="Arial" pitchFamily="34" charset="0"/>
              </a:rPr>
              <a:t>Continuous Improvement</a:t>
            </a:r>
            <a:endParaRPr lang="zh-CN" altLang="en-US" sz="1600" b="1" dirty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60040" y="0"/>
            <a:ext cx="8892480" cy="81155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375D8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185" tIns="36092" rIns="72185" bIns="36092">
            <a:spAutoFit/>
          </a:bodyPr>
          <a:lstStyle/>
          <a:p>
            <a:r>
              <a:rPr lang="en-US" altLang="zh-CN" sz="2400" b="1" dirty="0" smtClean="0">
                <a:latin typeface="+mn-ea"/>
                <a:cs typeface="Arial Unicode MS" pitchFamily="34" charset="-122"/>
              </a:rPr>
              <a:t>3.4 </a:t>
            </a:r>
            <a:r>
              <a:rPr lang="zh-CN" altLang="en-US" sz="2400" b="1" dirty="0" smtClean="0">
                <a:latin typeface="+mn-ea"/>
                <a:cs typeface="Arial Unicode MS" pitchFamily="34" charset="-122"/>
              </a:rPr>
              <a:t>认证流程</a:t>
            </a:r>
            <a:endParaRPr lang="en-US" altLang="zh-CN" sz="2400" b="1" dirty="0" smtClean="0">
              <a:latin typeface="+mn-ea"/>
              <a:cs typeface="Arial Unicode MS" pitchFamily="34" charset="-122"/>
            </a:endParaRPr>
          </a:p>
          <a:p>
            <a:r>
              <a:rPr lang="en-US" altLang="zh-CN" sz="2400" b="1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    Accreditation Procedure</a:t>
            </a:r>
            <a:endParaRPr lang="zh-CN" altLang="en-US" sz="2400" b="1" dirty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4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521550" y="806278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-184666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65566" y="1597383"/>
            <a:ext cx="738082" cy="3194346"/>
          </a:xfrm>
          <a:prstGeom prst="rect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2400" dirty="0" smtClean="0"/>
              <a:t>Eligibility Process </a:t>
            </a:r>
          </a:p>
          <a:p>
            <a:pPr algn="ctr"/>
            <a:r>
              <a:rPr lang="zh-CN" altLang="en-US" sz="2400" dirty="0" smtClean="0"/>
              <a:t>认证资格申请流程</a:t>
            </a:r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" t="8599" r="8091" b="36285"/>
          <a:stretch/>
        </p:blipFill>
        <p:spPr>
          <a:xfrm>
            <a:off x="1496166" y="0"/>
            <a:ext cx="6531417" cy="60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0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521550" y="806278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-184666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93558" y="1217103"/>
            <a:ext cx="738082" cy="3878848"/>
          </a:xfrm>
          <a:prstGeom prst="rect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2000" dirty="0" smtClean="0"/>
              <a:t>Accreditation  Process</a:t>
            </a:r>
          </a:p>
          <a:p>
            <a:pPr algn="ctr"/>
            <a:r>
              <a:rPr lang="zh-CN" altLang="en-US" sz="2000" dirty="0" smtClean="0"/>
              <a:t>中国高质量</a:t>
            </a:r>
            <a:r>
              <a:rPr lang="en-US" altLang="zh-CN" sz="2000" dirty="0" smtClean="0"/>
              <a:t>MPA</a:t>
            </a:r>
            <a:r>
              <a:rPr lang="zh-CN" altLang="en-US" sz="2000" dirty="0" smtClean="0"/>
              <a:t>教育认证流程</a:t>
            </a:r>
            <a:endParaRPr lang="en-US" altLang="zh-CN" sz="2000" dirty="0" smtClean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6" t="7165" r="3297" b="14553"/>
          <a:stretch/>
        </p:blipFill>
        <p:spPr>
          <a:xfrm>
            <a:off x="1691680" y="0"/>
            <a:ext cx="6336704" cy="608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9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34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" y="2106340"/>
            <a:ext cx="9144000" cy="11992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6495" y="-947624"/>
            <a:ext cx="3515656" cy="8094524"/>
          </a:xfrm>
          <a:prstGeom prst="rect">
            <a:avLst/>
          </a:prstGeom>
          <a:noFill/>
          <a:effectLst>
            <a:outerShdw blurRad="165100" dist="76200" dir="1200000" algn="tl" rotWithShape="0">
              <a:prstClr val="black">
                <a:alpha val="1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52000" dirty="0" smtClean="0">
                <a:solidFill>
                  <a:schemeClr val="bg1"/>
                </a:solidFill>
                <a:latin typeface="+mj-lt"/>
              </a:rPr>
              <a:t>4</a:t>
            </a:r>
            <a:endParaRPr lang="zh-CN" altLang="en-US" sz="5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08340" y="1170236"/>
            <a:ext cx="25491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altLang="zh-CN" sz="4400" dirty="0">
                <a:solidFill>
                  <a:schemeClr val="bg1"/>
                </a:solidFill>
                <a:latin typeface="Impact"/>
              </a:rPr>
              <a:t>PART </a:t>
            </a:r>
            <a:r>
              <a:rPr lang="en-US" altLang="zh-CN" sz="4400" dirty="0" smtClean="0">
                <a:solidFill>
                  <a:schemeClr val="bg1"/>
                </a:solidFill>
                <a:latin typeface="Impact"/>
              </a:rPr>
              <a:t>FOUR</a:t>
            </a:r>
            <a:endParaRPr lang="zh-CN" altLang="en-US" sz="4400" dirty="0">
              <a:solidFill>
                <a:schemeClr val="bg1"/>
              </a:solidFill>
              <a:latin typeface="Impac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79105" y="2178348"/>
            <a:ext cx="5178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bg1"/>
                </a:solidFill>
              </a:rPr>
              <a:t>              未来期望</a:t>
            </a:r>
            <a:endParaRPr lang="en-US" altLang="zh-CN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altLang="zh-CN" sz="3200" b="1" dirty="0" smtClean="0">
                <a:solidFill>
                  <a:schemeClr val="bg1"/>
                </a:solidFill>
              </a:rPr>
              <a:t>                Future Prospect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72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521550" y="806278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86096" y="18109"/>
            <a:ext cx="3870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4.1 </a:t>
            </a: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未来发展方向</a:t>
            </a:r>
            <a:endParaRPr lang="en-US" altLang="zh-CN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  <a:ea typeface="+mj-ea"/>
              </a:rPr>
              <a:t> </a:t>
            </a:r>
            <a:r>
              <a:rPr lang="en-US" altLang="zh-CN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  <a:ea typeface="+mj-ea"/>
              </a:rPr>
              <a:t>          </a:t>
            </a: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</a:rPr>
              <a:t>Future Development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ea typeface="+mj-ea"/>
            </a:endParaRPr>
          </a:p>
        </p:txBody>
      </p:sp>
      <p:sp>
        <p:nvSpPr>
          <p:cNvPr id="6" name="文本框 47"/>
          <p:cNvSpPr>
            <a:spLocks noChangeArrowheads="1"/>
          </p:cNvSpPr>
          <p:nvPr/>
        </p:nvSpPr>
        <p:spPr bwMode="auto">
          <a:xfrm>
            <a:off x="611560" y="973628"/>
            <a:ext cx="7632848" cy="772673"/>
          </a:xfrm>
          <a:prstGeom prst="rect">
            <a:avLst/>
          </a:prstGeom>
          <a:noFill/>
          <a:ln w="12700">
            <a:solidFill>
              <a:srgbClr val="FDA907"/>
            </a:solidFill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4640" tIns="47320" rIns="94640" bIns="47320">
            <a:spAutoFit/>
          </a:bodyPr>
          <a:lstStyle/>
          <a:p>
            <a:r>
              <a:rPr lang="zh-CN" altLang="en-US" sz="22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楷体" pitchFamily="49" charset="-122"/>
              </a:rPr>
              <a:t>中国</a:t>
            </a:r>
            <a:r>
              <a:rPr lang="en-US" altLang="zh-CN" sz="22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楷体" pitchFamily="49" charset="-122"/>
              </a:rPr>
              <a:t>MPA</a:t>
            </a:r>
            <a:r>
              <a:rPr lang="zh-CN" altLang="en-US" sz="22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楷体" pitchFamily="49" charset="-122"/>
              </a:rPr>
              <a:t>认证品牌创立后，可加强与国际机构认证的交流合作</a:t>
            </a:r>
          </a:p>
          <a:p>
            <a:r>
              <a:rPr lang="en-US" altLang="zh-CN" sz="2200" dirty="0" smtClean="0">
                <a:solidFill>
                  <a:srgbClr val="000000"/>
                </a:solidFill>
                <a:ea typeface="楷体" pitchFamily="49" charset="-122"/>
                <a:sym typeface="楷体" pitchFamily="49" charset="-122"/>
              </a:rPr>
              <a:t>Suggestions of Cooperation in the Future</a:t>
            </a:r>
            <a:endParaRPr lang="en-US" altLang="zh-CN" sz="2200" dirty="0">
              <a:solidFill>
                <a:srgbClr val="000000"/>
              </a:solidFill>
              <a:ea typeface="楷体" pitchFamily="49" charset="-122"/>
              <a:sym typeface="楷体" pitchFamily="49" charset="-122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683568" y="1962324"/>
            <a:ext cx="7920880" cy="3200214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9449" tIns="34724" rIns="69449" bIns="34724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华文楷体" pitchFamily="2" charset="-122"/>
                <a:sym typeface="Times New Roman" pitchFamily="18" charset="0"/>
              </a:rPr>
              <a:t>1) </a:t>
            </a:r>
            <a:r>
              <a:rPr lang="zh-CN" altLang="en-US" b="1" dirty="0">
                <a:solidFill>
                  <a:srgbClr val="000000"/>
                </a:solidFill>
                <a:latin typeface="Times New Roman" pitchFamily="18" charset="0"/>
                <a:ea typeface="华文楷体" pitchFamily="2" charset="-122"/>
                <a:sym typeface="Times New Roman" pitchFamily="18" charset="0"/>
              </a:rPr>
              <a:t>标准与特色的研究 </a:t>
            </a:r>
            <a:endParaRPr lang="en-US" b="1" dirty="0">
              <a:solidFill>
                <a:srgbClr val="000000"/>
              </a:solidFill>
              <a:latin typeface="Times New Roman" pitchFamily="18" charset="0"/>
              <a:ea typeface="华文楷体" pitchFamily="2" charset="-122"/>
              <a:sym typeface="Times New Roman" pitchFamily="18" charset="0"/>
            </a:endParaRPr>
          </a:p>
          <a:p>
            <a:r>
              <a:rPr lang="zh-CN" altLang="en-US" sz="2000" dirty="0">
                <a:solidFill>
                  <a:srgbClr val="000000"/>
                </a:solidFill>
                <a:latin typeface="Arial Unicode MS" pitchFamily="2" charset="-122"/>
                <a:ea typeface="Arial Unicode MS" pitchFamily="2" charset="-122"/>
                <a:sym typeface="Arial Unicode MS" pitchFamily="2" charset="-122"/>
              </a:rPr>
              <a:t>     </a:t>
            </a:r>
            <a:r>
              <a:rPr lang="zh-CN" altLang="en-US" sz="2000" dirty="0">
                <a:solidFill>
                  <a:srgbClr val="000000"/>
                </a:solidFill>
                <a:latin typeface="Arial" pitchFamily="34" charset="0"/>
                <a:ea typeface="Arial Unicode MS" pitchFamily="2" charset="-122"/>
                <a:cs typeface="Arial" pitchFamily="34" charset="0"/>
                <a:sym typeface="Arial Unicode MS" pitchFamily="2" charset="-122"/>
              </a:rPr>
              <a:t>Research on standards and features</a:t>
            </a:r>
            <a:endParaRPr lang="en-US" altLang="zh-CN" sz="2000" dirty="0">
              <a:solidFill>
                <a:srgbClr val="000000"/>
              </a:solidFill>
              <a:latin typeface="Arial" pitchFamily="34" charset="0"/>
              <a:ea typeface="Arial Unicode MS" pitchFamily="2" charset="-122"/>
              <a:cs typeface="Arial" pitchFamily="34" charset="0"/>
              <a:sym typeface="Arial Unicode MS" pitchFamily="2" charset="-122"/>
            </a:endParaRPr>
          </a:p>
          <a:p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ea typeface="Arial Unicode MS" pitchFamily="2" charset="-122"/>
                <a:sym typeface="Times New Roman" pitchFamily="18" charset="0"/>
              </a:rPr>
              <a:t>2) </a:t>
            </a:r>
            <a:r>
              <a:rPr lang="zh-CN" altLang="en-US" b="1" dirty="0">
                <a:solidFill>
                  <a:srgbClr val="000000"/>
                </a:solidFill>
                <a:latin typeface="Times New Roman" pitchFamily="18" charset="0"/>
                <a:ea typeface="华文楷体" pitchFamily="2" charset="-122"/>
                <a:sym typeface="Times New Roman" pitchFamily="18" charset="0"/>
              </a:rPr>
              <a:t>认证专家、观察员的互派</a:t>
            </a:r>
          </a:p>
          <a:p>
            <a:pPr>
              <a:spcAft>
                <a:spcPts val="456"/>
              </a:spcAft>
            </a:pPr>
            <a:r>
              <a:rPr lang="zh-CN" altLang="en-US" sz="2000" dirty="0">
                <a:solidFill>
                  <a:srgbClr val="000000"/>
                </a:solidFill>
                <a:latin typeface="Times New Roman" pitchFamily="18" charset="0"/>
                <a:ea typeface="华文楷体" pitchFamily="2" charset="-122"/>
                <a:sym typeface="Times New Roman" pitchFamily="18" charset="0"/>
              </a:rPr>
              <a:t>     </a:t>
            </a:r>
            <a:r>
              <a:rPr lang="zh-CN" altLang="en-US" sz="2000" dirty="0">
                <a:solidFill>
                  <a:srgbClr val="000000"/>
                </a:solidFill>
                <a:latin typeface="Arial" pitchFamily="34" charset="0"/>
                <a:ea typeface="Arial Unicode MS" pitchFamily="2" charset="-122"/>
                <a:cs typeface="Arial" pitchFamily="34" charset="0"/>
                <a:sym typeface="Arial Unicode MS" pitchFamily="2" charset="-122"/>
              </a:rPr>
              <a:t>Exchange of accreditation experts and observors</a:t>
            </a:r>
            <a:endParaRPr lang="en-US" altLang="zh-CN" sz="2000" dirty="0">
              <a:solidFill>
                <a:srgbClr val="000000"/>
              </a:solidFill>
              <a:latin typeface="Arial" pitchFamily="34" charset="0"/>
              <a:ea typeface="Arial Unicode MS" pitchFamily="2" charset="-122"/>
              <a:cs typeface="Arial" pitchFamily="34" charset="0"/>
              <a:sym typeface="Arial Unicode MS" pitchFamily="2" charset="-122"/>
            </a:endParaRPr>
          </a:p>
          <a:p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华文楷体" pitchFamily="2" charset="-122"/>
                <a:sym typeface="Times New Roman" pitchFamily="18" charset="0"/>
              </a:rPr>
              <a:t>3) </a:t>
            </a:r>
            <a:r>
              <a:rPr lang="zh-CN" altLang="en-US" b="1" dirty="0">
                <a:solidFill>
                  <a:srgbClr val="000000"/>
                </a:solidFill>
                <a:latin typeface="Times New Roman" pitchFamily="18" charset="0"/>
                <a:ea typeface="华文楷体" pitchFamily="2" charset="-122"/>
                <a:sym typeface="Times New Roman" pitchFamily="18" charset="0"/>
              </a:rPr>
              <a:t>资源信息的共享 </a:t>
            </a:r>
            <a:endParaRPr lang="en-US" b="1" dirty="0">
              <a:solidFill>
                <a:srgbClr val="000000"/>
              </a:solidFill>
              <a:latin typeface="Times New Roman" pitchFamily="18" charset="0"/>
              <a:ea typeface="华文楷体" pitchFamily="2" charset="-122"/>
              <a:sym typeface="Times New Roman" pitchFamily="18" charset="0"/>
            </a:endParaRPr>
          </a:p>
          <a:p>
            <a:pPr>
              <a:spcAft>
                <a:spcPts val="456"/>
              </a:spcAft>
            </a:pPr>
            <a:r>
              <a:rPr lang="zh-CN" altLang="en-US" sz="2000" dirty="0">
                <a:solidFill>
                  <a:srgbClr val="000000"/>
                </a:solidFill>
                <a:latin typeface="Arial Unicode MS" pitchFamily="2" charset="-122"/>
                <a:ea typeface="华文楷体" pitchFamily="2" charset="-122"/>
                <a:sym typeface="Arial Unicode MS" pitchFamily="2" charset="-122"/>
              </a:rPr>
              <a:t>    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华文楷体" pitchFamily="2" charset="-122"/>
                <a:cs typeface="Arial" pitchFamily="34" charset="0"/>
                <a:sym typeface="Arial Unicode MS" pitchFamily="2" charset="-122"/>
              </a:rPr>
              <a:t>Information sharing</a:t>
            </a:r>
            <a:r>
              <a:rPr lang="zh-CN" altLang="en-US" sz="2000" dirty="0">
                <a:solidFill>
                  <a:srgbClr val="000000"/>
                </a:solidFill>
                <a:latin typeface="Arial" pitchFamily="34" charset="0"/>
                <a:ea typeface="华文楷体" pitchFamily="2" charset="-122"/>
                <a:cs typeface="Arial" pitchFamily="34" charset="0"/>
                <a:sym typeface="Times New Roman" pitchFamily="18" charset="0"/>
              </a:rPr>
              <a:t>	</a:t>
            </a:r>
            <a:endParaRPr lang="en-US" altLang="zh-CN" sz="2000" dirty="0">
              <a:solidFill>
                <a:srgbClr val="000000"/>
              </a:solidFill>
              <a:latin typeface="Arial" pitchFamily="34" charset="0"/>
              <a:ea typeface="华文楷体" pitchFamily="2" charset="-122"/>
              <a:cs typeface="Arial" pitchFamily="34" charset="0"/>
              <a:sym typeface="Times New Roman" pitchFamily="18" charset="0"/>
            </a:endParaRPr>
          </a:p>
          <a:p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华文楷体" pitchFamily="2" charset="-122"/>
                <a:sym typeface="Times New Roman" pitchFamily="18" charset="0"/>
              </a:rPr>
              <a:t>4) </a:t>
            </a:r>
            <a:r>
              <a:rPr lang="zh-CN" altLang="en-US" b="1" dirty="0">
                <a:solidFill>
                  <a:srgbClr val="000000"/>
                </a:solidFill>
                <a:latin typeface="Times New Roman" pitchFamily="18" charset="0"/>
                <a:ea typeface="华文楷体" pitchFamily="2" charset="-122"/>
                <a:sym typeface="Times New Roman" pitchFamily="18" charset="0"/>
              </a:rPr>
              <a:t>合作开展认证 </a:t>
            </a:r>
            <a:endParaRPr lang="en-US" b="1" dirty="0">
              <a:solidFill>
                <a:srgbClr val="000000"/>
              </a:solidFill>
              <a:latin typeface="Times New Roman" pitchFamily="18" charset="0"/>
              <a:ea typeface="华文楷体" pitchFamily="2" charset="-122"/>
              <a:sym typeface="Times New Roman" pitchFamily="18" charset="0"/>
            </a:endParaRPr>
          </a:p>
          <a:p>
            <a:pPr>
              <a:spcAft>
                <a:spcPts val="456"/>
              </a:spcAft>
            </a:pPr>
            <a:r>
              <a:rPr lang="zh-CN" altLang="en-US" sz="2000" dirty="0">
                <a:solidFill>
                  <a:srgbClr val="000000"/>
                </a:solidFill>
                <a:latin typeface="Arial Unicode MS" pitchFamily="2" charset="-122"/>
                <a:ea typeface="Arial Unicode MS" pitchFamily="2" charset="-122"/>
                <a:sym typeface="Arial Unicode MS" pitchFamily="2" charset="-122"/>
              </a:rPr>
              <a:t>    </a:t>
            </a:r>
            <a:r>
              <a:rPr lang="en-US" altLang="zh-CN" sz="2000" dirty="0">
                <a:solidFill>
                  <a:srgbClr val="000000"/>
                </a:solidFill>
                <a:latin typeface="Arial" pitchFamily="34" charset="0"/>
                <a:ea typeface="Arial Unicode MS" pitchFamily="2" charset="-122"/>
                <a:cs typeface="Arial" pitchFamily="34" charset="0"/>
                <a:sym typeface="Arial Unicode MS" pitchFamily="2" charset="-122"/>
              </a:rPr>
              <a:t>A</a:t>
            </a:r>
            <a:r>
              <a:rPr lang="zh-CN" altLang="en-US" sz="2000" dirty="0">
                <a:solidFill>
                  <a:srgbClr val="000000"/>
                </a:solidFill>
                <a:latin typeface="Arial" pitchFamily="34" charset="0"/>
                <a:ea typeface="Arial Unicode MS" pitchFamily="2" charset="-122"/>
                <a:cs typeface="Arial" pitchFamily="34" charset="0"/>
                <a:sym typeface="Arial Unicode MS" pitchFamily="2" charset="-122"/>
              </a:rPr>
              <a:t>ccreditation </a:t>
            </a:r>
            <a:r>
              <a:rPr lang="en-US" altLang="zh-CN" sz="2000" dirty="0">
                <a:solidFill>
                  <a:srgbClr val="000000"/>
                </a:solidFill>
                <a:latin typeface="Arial" pitchFamily="34" charset="0"/>
                <a:ea typeface="Arial Unicode MS" pitchFamily="2" charset="-122"/>
                <a:cs typeface="Arial" pitchFamily="34" charset="0"/>
                <a:sym typeface="Arial Unicode MS" pitchFamily="2" charset="-122"/>
              </a:rPr>
              <a:t>cooperation</a:t>
            </a:r>
          </a:p>
          <a:p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华文楷体" pitchFamily="2" charset="-122"/>
                <a:sym typeface="Times New Roman" pitchFamily="18" charset="0"/>
              </a:rPr>
              <a:t>5) </a:t>
            </a:r>
            <a:r>
              <a:rPr lang="zh-CN" altLang="en-US" b="1" dirty="0">
                <a:solidFill>
                  <a:srgbClr val="000000"/>
                </a:solidFill>
                <a:latin typeface="Times New Roman" pitchFamily="18" charset="0"/>
                <a:ea typeface="华文楷体" pitchFamily="2" charset="-122"/>
                <a:sym typeface="Times New Roman" pitchFamily="18" charset="0"/>
              </a:rPr>
              <a:t>发起互认联盟 </a:t>
            </a:r>
            <a:endParaRPr lang="en-US" b="1" dirty="0">
              <a:solidFill>
                <a:srgbClr val="000000"/>
              </a:solidFill>
              <a:latin typeface="Times New Roman" pitchFamily="18" charset="0"/>
              <a:ea typeface="华文楷体" pitchFamily="2" charset="-122"/>
              <a:sym typeface="Times New Roman" pitchFamily="18" charset="0"/>
            </a:endParaRPr>
          </a:p>
          <a:p>
            <a:r>
              <a:rPr lang="zh-CN" altLang="en-US" sz="2000" dirty="0">
                <a:solidFill>
                  <a:srgbClr val="000000"/>
                </a:solidFill>
                <a:latin typeface="Arial Unicode MS" pitchFamily="2" charset="-122"/>
                <a:ea typeface="华文楷体" pitchFamily="2" charset="-122"/>
                <a:sym typeface="Arial Unicode MS" pitchFamily="2" charset="-122"/>
              </a:rPr>
              <a:t>    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华文楷体" pitchFamily="2" charset="-122"/>
                <a:cs typeface="Arial" pitchFamily="34" charset="0"/>
                <a:sym typeface="Arial Unicode MS" pitchFamily="2" charset="-122"/>
              </a:rPr>
              <a:t>Initiation of accreditation association</a:t>
            </a:r>
            <a:endParaRPr lang="zh-CN" alt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8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2443344" y="1890316"/>
            <a:ext cx="4256964" cy="81776"/>
            <a:chOff x="566555" y="877035"/>
            <a:chExt cx="2340260" cy="164545"/>
          </a:xfrm>
        </p:grpSpPr>
        <p:sp>
          <p:nvSpPr>
            <p:cNvPr id="20" name="矩形 19"/>
            <p:cNvSpPr/>
            <p:nvPr/>
          </p:nvSpPr>
          <p:spPr>
            <a:xfrm>
              <a:off x="566555" y="877035"/>
              <a:ext cx="585065" cy="164545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151620" y="877035"/>
              <a:ext cx="585065" cy="164545"/>
            </a:xfrm>
            <a:prstGeom prst="rect">
              <a:avLst/>
            </a:prstGeom>
            <a:solidFill>
              <a:srgbClr val="95BC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36685" y="877035"/>
              <a:ext cx="585065" cy="164545"/>
            </a:xfrm>
            <a:prstGeom prst="rect">
              <a:avLst/>
            </a:prstGeom>
            <a:solidFill>
              <a:srgbClr val="FDA9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2321750" y="877035"/>
              <a:ext cx="585065" cy="164545"/>
            </a:xfrm>
            <a:prstGeom prst="rect">
              <a:avLst/>
            </a:prstGeom>
            <a:solidFill>
              <a:srgbClr val="BF34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547664" y="1170236"/>
            <a:ext cx="589565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1A7BAE"/>
                </a:solidFill>
              </a:rPr>
              <a:t>THANKS</a:t>
            </a:r>
            <a:r>
              <a:rPr lang="en-US" altLang="zh-CN" sz="2800" dirty="0" smtClean="0">
                <a:solidFill>
                  <a:srgbClr val="BF3420"/>
                </a:solidFill>
              </a:rPr>
              <a:t> </a:t>
            </a:r>
            <a:r>
              <a:rPr lang="en-US" altLang="zh-CN" sz="2800" dirty="0" smtClean="0">
                <a:solidFill>
                  <a:srgbClr val="95BC49"/>
                </a:solidFill>
              </a:rPr>
              <a:t>FOR</a:t>
            </a:r>
            <a:r>
              <a:rPr lang="zh-CN" altLang="en-US" sz="2800" dirty="0" smtClean="0">
                <a:solidFill>
                  <a:srgbClr val="1A7BAE"/>
                </a:solidFill>
              </a:rPr>
              <a:t> </a:t>
            </a:r>
            <a:r>
              <a:rPr lang="en-US" altLang="zh-CN" sz="2800" dirty="0" smtClean="0">
                <a:solidFill>
                  <a:srgbClr val="FDA907"/>
                </a:solidFill>
              </a:rPr>
              <a:t>YOUR</a:t>
            </a:r>
            <a:r>
              <a:rPr lang="en-US" altLang="zh-CN" sz="2800" dirty="0" smtClean="0">
                <a:solidFill>
                  <a:srgbClr val="1A7BAE"/>
                </a:solidFill>
              </a:rPr>
              <a:t> </a:t>
            </a:r>
            <a:r>
              <a:rPr lang="en-US" altLang="zh-CN" sz="2800" dirty="0" smtClean="0">
                <a:solidFill>
                  <a:srgbClr val="BF3420"/>
                </a:solidFill>
              </a:rPr>
              <a:t>WATCHING</a:t>
            </a:r>
          </a:p>
        </p:txBody>
      </p:sp>
      <p:sp>
        <p:nvSpPr>
          <p:cNvPr id="29" name="矩形 28"/>
          <p:cNvSpPr/>
          <p:nvPr/>
        </p:nvSpPr>
        <p:spPr>
          <a:xfrm>
            <a:off x="2029043" y="2687018"/>
            <a:ext cx="5085566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zh-CN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5696" y="2395384"/>
            <a:ext cx="5544616" cy="3239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defRPr/>
            </a:pP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MPA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教育认证办公室</a:t>
            </a:r>
            <a:r>
              <a:rPr lang="zh-CN" altLang="zh-CN" sz="2000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000" dirty="0" smtClean="0">
                <a:ea typeface="黑体" panose="02010609060101010101" pitchFamily="49" charset="-122"/>
                <a:cs typeface="Arial" panose="020B0604020202020204" pitchFamily="34" charset="0"/>
              </a:rPr>
              <a:t>MPA Accreditation Office</a:t>
            </a:r>
            <a:endParaRPr lang="en-US" altLang="zh-CN" sz="1050" dirty="0" smtClean="0"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zh-CN" altLang="en-US" sz="1050" dirty="0" smtClean="0">
                <a:ea typeface="楷体" panose="02010609060101010101" pitchFamily="49" charset="-122"/>
                <a:cs typeface="Arial" panose="020B0604020202020204" pitchFamily="34" charset="0"/>
              </a:rPr>
              <a:t>    </a:t>
            </a:r>
            <a:endParaRPr lang="en-US" altLang="zh-CN" sz="1050" dirty="0" smtClean="0"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   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联 系 人：朱金明、谢佳宏</a:t>
            </a:r>
            <a:endParaRPr lang="en-US" altLang="zh-CN" sz="20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    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联系电话：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010-82378166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、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82378734</a:t>
            </a:r>
          </a:p>
          <a:p>
            <a:pPr>
              <a:defRPr/>
            </a:pP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   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传    真：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010-82379489</a:t>
            </a:r>
          </a:p>
          <a:p>
            <a:pPr>
              <a:defRPr/>
            </a:pP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     E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-mail: 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zjm@cdgdc.edu.cn</a:t>
            </a:r>
          </a:p>
          <a:p>
            <a:pPr>
              <a:defRPr/>
            </a:pPr>
            <a:r>
              <a:rPr lang="en-US" altLang="zh-CN" sz="1400" dirty="0" smtClean="0">
                <a:ea typeface="楷体" panose="02010609060101010101" pitchFamily="49" charset="-122"/>
                <a:cs typeface="Arial" panose="020B0604020202020204" pitchFamily="34" charset="0"/>
              </a:rPr>
              <a:t>               </a:t>
            </a:r>
          </a:p>
          <a:p>
            <a:pPr>
              <a:defRPr/>
            </a:pPr>
            <a:r>
              <a:rPr lang="en-US" altLang="zh-CN" sz="1400" dirty="0"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1400" dirty="0" smtClean="0">
                <a:ea typeface="楷体" panose="02010609060101010101" pitchFamily="49" charset="-122"/>
                <a:cs typeface="Arial" panose="020B0604020202020204" pitchFamily="34" charset="0"/>
              </a:rPr>
              <a:t>           </a:t>
            </a:r>
            <a:r>
              <a:rPr lang="en-US" altLang="zh-CN" sz="1600" dirty="0" smtClean="0">
                <a:ea typeface="楷体" panose="02010609060101010101" pitchFamily="49" charset="-122"/>
                <a:cs typeface="Arial" panose="020B0604020202020204" pitchFamily="34" charset="0"/>
              </a:rPr>
              <a:t>  </a:t>
            </a:r>
            <a:r>
              <a:rPr lang="en-US" altLang="zh-CN" sz="1600" b="1" dirty="0" smtClean="0">
                <a:ea typeface="楷体" panose="02010609060101010101" pitchFamily="49" charset="-122"/>
                <a:cs typeface="Arial" panose="020B0604020202020204" pitchFamily="34" charset="0"/>
              </a:rPr>
              <a:t>Contact:    </a:t>
            </a:r>
            <a:r>
              <a:rPr lang="en-US" altLang="zh-CN" sz="1600" dirty="0" smtClean="0">
                <a:ea typeface="楷体" panose="02010609060101010101" pitchFamily="49" charset="-122"/>
                <a:cs typeface="Arial" panose="020B0604020202020204" pitchFamily="34" charset="0"/>
              </a:rPr>
              <a:t>ZHU </a:t>
            </a:r>
            <a:r>
              <a:rPr lang="en-US" altLang="zh-CN" sz="1600" dirty="0" err="1" smtClean="0">
                <a:ea typeface="楷体" panose="02010609060101010101" pitchFamily="49" charset="-122"/>
                <a:cs typeface="Arial" panose="020B0604020202020204" pitchFamily="34" charset="0"/>
              </a:rPr>
              <a:t>Jinming</a:t>
            </a:r>
            <a:r>
              <a:rPr lang="en-US" altLang="zh-CN" sz="1600" dirty="0" smtClean="0">
                <a:ea typeface="楷体" panose="02010609060101010101" pitchFamily="49" charset="-122"/>
                <a:cs typeface="Arial" panose="020B0604020202020204" pitchFamily="34" charset="0"/>
              </a:rPr>
              <a:t>  XIE </a:t>
            </a:r>
            <a:r>
              <a:rPr lang="en-US" altLang="zh-CN" sz="1600" dirty="0" err="1" smtClean="0">
                <a:ea typeface="楷体" panose="02010609060101010101" pitchFamily="49" charset="-122"/>
                <a:cs typeface="Arial" panose="020B0604020202020204" pitchFamily="34" charset="0"/>
              </a:rPr>
              <a:t>Jiahong</a:t>
            </a:r>
            <a:endParaRPr lang="en-US" altLang="zh-CN" sz="1600" dirty="0" smtClean="0"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zh-CN" sz="1600" dirty="0"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1600" dirty="0" smtClean="0">
                <a:ea typeface="楷体" panose="02010609060101010101" pitchFamily="49" charset="-122"/>
                <a:cs typeface="Arial" panose="020B0604020202020204" pitchFamily="34" charset="0"/>
              </a:rPr>
              <a:t>         </a:t>
            </a:r>
            <a:r>
              <a:rPr lang="en-US" altLang="zh-CN" sz="1600" b="1" dirty="0" smtClean="0">
                <a:ea typeface="楷体" panose="02010609060101010101" pitchFamily="49" charset="-122"/>
                <a:cs typeface="Arial" panose="020B0604020202020204" pitchFamily="34" charset="0"/>
              </a:rPr>
              <a:t>   Tel:           </a:t>
            </a:r>
            <a:r>
              <a:rPr lang="en-US" altLang="zh-CN" sz="1600" dirty="0" smtClean="0">
                <a:ea typeface="楷体" panose="02010609060101010101" pitchFamily="49" charset="-122"/>
                <a:cs typeface="Arial" panose="020B0604020202020204" pitchFamily="34" charset="0"/>
              </a:rPr>
              <a:t>+8610 82378166, </a:t>
            </a:r>
            <a:r>
              <a:rPr lang="en-US" altLang="zh-CN" sz="1600" dirty="0">
                <a:solidFill>
                  <a:prstClr val="black"/>
                </a:solidFill>
                <a:ea typeface="楷体" panose="02010609060101010101" pitchFamily="49" charset="-122"/>
                <a:cs typeface="Arial" panose="020B0604020202020204" pitchFamily="34" charset="0"/>
              </a:rPr>
              <a:t>+8610 </a:t>
            </a:r>
            <a:r>
              <a:rPr lang="en-US" altLang="zh-CN" sz="1600" dirty="0" smtClean="0">
                <a:solidFill>
                  <a:prstClr val="black"/>
                </a:solidFill>
                <a:ea typeface="楷体" panose="02010609060101010101" pitchFamily="49" charset="-122"/>
                <a:cs typeface="Arial" panose="020B0604020202020204" pitchFamily="34" charset="0"/>
              </a:rPr>
              <a:t>82378734</a:t>
            </a:r>
          </a:p>
          <a:p>
            <a:pPr>
              <a:defRPr/>
            </a:pPr>
            <a:r>
              <a:rPr lang="en-US" altLang="zh-CN" sz="1600" dirty="0">
                <a:solidFill>
                  <a:prstClr val="black"/>
                </a:solidFill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1600" dirty="0" smtClean="0">
                <a:solidFill>
                  <a:prstClr val="black"/>
                </a:solidFill>
                <a:ea typeface="楷体" panose="02010609060101010101" pitchFamily="49" charset="-122"/>
                <a:cs typeface="Arial" panose="020B0604020202020204" pitchFamily="34" charset="0"/>
              </a:rPr>
              <a:t>       </a:t>
            </a:r>
            <a:r>
              <a:rPr lang="en-US" altLang="zh-CN" sz="1600" b="1" dirty="0" smtClean="0">
                <a:solidFill>
                  <a:prstClr val="black"/>
                </a:solidFill>
                <a:ea typeface="楷体" panose="02010609060101010101" pitchFamily="49" charset="-122"/>
                <a:cs typeface="Arial" panose="020B0604020202020204" pitchFamily="34" charset="0"/>
              </a:rPr>
              <a:t>      Fax:          </a:t>
            </a:r>
            <a:r>
              <a:rPr lang="en-US" altLang="zh-CN" sz="1600" dirty="0" smtClean="0">
                <a:solidFill>
                  <a:prstClr val="black"/>
                </a:solidFill>
                <a:ea typeface="楷体" panose="02010609060101010101" pitchFamily="49" charset="-122"/>
                <a:cs typeface="Arial" panose="020B0604020202020204" pitchFamily="34" charset="0"/>
              </a:rPr>
              <a:t>+8610 82379489</a:t>
            </a:r>
          </a:p>
          <a:p>
            <a:pPr>
              <a:defRPr/>
            </a:pPr>
            <a:r>
              <a:rPr lang="en-US" altLang="zh-CN" sz="1600" dirty="0">
                <a:solidFill>
                  <a:prstClr val="black"/>
                </a:solidFill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1600" dirty="0" smtClean="0">
                <a:solidFill>
                  <a:prstClr val="black"/>
                </a:solidFill>
                <a:ea typeface="楷体" panose="02010609060101010101" pitchFamily="49" charset="-122"/>
                <a:cs typeface="Arial" panose="020B0604020202020204" pitchFamily="34" charset="0"/>
              </a:rPr>
              <a:t>     </a:t>
            </a:r>
            <a:r>
              <a:rPr lang="en-US" altLang="zh-CN" sz="1600" b="1" dirty="0" smtClean="0">
                <a:solidFill>
                  <a:prstClr val="black"/>
                </a:solidFill>
                <a:ea typeface="楷体" panose="02010609060101010101" pitchFamily="49" charset="-122"/>
                <a:cs typeface="Arial" panose="020B0604020202020204" pitchFamily="34" charset="0"/>
              </a:rPr>
              <a:t>        E-mail:      </a:t>
            </a:r>
            <a:r>
              <a:rPr lang="en-US" altLang="zh-CN" sz="1600" dirty="0" smtClean="0">
                <a:solidFill>
                  <a:prstClr val="black"/>
                </a:solidFill>
                <a:ea typeface="楷体" panose="02010609060101010101" pitchFamily="49" charset="-122"/>
                <a:cs typeface="Arial" panose="020B0604020202020204" pitchFamily="34" charset="0"/>
              </a:rPr>
              <a:t>zjm@cdgdc.edu.cn</a:t>
            </a:r>
            <a:endParaRPr lang="en-US" altLang="zh-CN" sz="1600" dirty="0" smtClean="0"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zh-CN" sz="1600" dirty="0" smtClean="0">
                <a:cs typeface="Arial" panose="020B0604020202020204" pitchFamily="34" charset="0"/>
              </a:rPr>
              <a:t>            </a:t>
            </a:r>
            <a:endParaRPr lang="zh-CN" altLang="en-US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02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7B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" y="2205830"/>
            <a:ext cx="9144000" cy="1696072"/>
          </a:xfrm>
          <a:prstGeom prst="rect">
            <a:avLst/>
          </a:prstGeom>
          <a:solidFill>
            <a:srgbClr val="1D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6498" y="-917995"/>
            <a:ext cx="2724424" cy="8094524"/>
          </a:xfrm>
          <a:prstGeom prst="rect">
            <a:avLst/>
          </a:prstGeom>
          <a:noFill/>
          <a:effectLst>
            <a:outerShdw blurRad="165100" dist="76200" dir="1200000" algn="tl" rotWithShape="0">
              <a:prstClr val="black">
                <a:alpha val="1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52000" dirty="0" smtClean="0">
                <a:solidFill>
                  <a:schemeClr val="bg1"/>
                </a:solidFill>
                <a:latin typeface="+mj-lt"/>
              </a:rPr>
              <a:t>1</a:t>
            </a:r>
            <a:endParaRPr lang="zh-CN" altLang="en-US" sz="5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83770" y="2357942"/>
            <a:ext cx="67687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</a:rPr>
              <a:t>专业学位研究生教育质量保障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现状</a:t>
            </a:r>
            <a:endParaRPr lang="en-US" altLang="zh-CN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altLang="zh-CN" sz="3200" b="1" dirty="0" smtClean="0">
                <a:solidFill>
                  <a:schemeClr val="bg1"/>
                </a:solidFill>
              </a:rPr>
              <a:t>Status quo of Quality Assurance in Professional Degree Education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68333" y="1164969"/>
            <a:ext cx="22521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altLang="zh-CN" sz="4400" dirty="0">
                <a:solidFill>
                  <a:schemeClr val="bg1"/>
                </a:solidFill>
                <a:latin typeface="Impact"/>
              </a:rPr>
              <a:t>PART ONE</a:t>
            </a:r>
            <a:endParaRPr lang="zh-CN" altLang="en-US" sz="4400" dirty="0">
              <a:solidFill>
                <a:schemeClr val="bg1"/>
              </a:solidFill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17835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521550" y="806278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6008" y="19967"/>
            <a:ext cx="4732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1.1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中</a:t>
            </a: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国研究生教育基本情况</a:t>
            </a:r>
            <a:endParaRPr lang="en-US" altLang="zh-CN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     </a:t>
            </a: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Overview of GE in China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33"/>
          <p:cNvSpPr>
            <a:spLocks noChangeArrowheads="1"/>
          </p:cNvSpPr>
          <p:nvPr/>
        </p:nvSpPr>
        <p:spPr bwMode="auto">
          <a:xfrm>
            <a:off x="6329467" y="494869"/>
            <a:ext cx="2402135" cy="670291"/>
          </a:xfrm>
          <a:prstGeom prst="rect">
            <a:avLst/>
          </a:prstGeom>
          <a:solidFill>
            <a:srgbClr val="109BF0"/>
          </a:solidFill>
          <a:ln w="9525">
            <a:noFill/>
            <a:miter lim="800000"/>
            <a:headEnd/>
            <a:tailEnd/>
          </a:ln>
        </p:spPr>
        <p:txBody>
          <a:bodyPr lIns="69449" tIns="34724" rIns="69449" bIns="34724">
            <a:spAutoFit/>
          </a:bodyPr>
          <a:lstStyle/>
          <a:p>
            <a:pPr algn="ctr"/>
            <a:r>
              <a:rPr lang="zh-CN" altLang="en-US" sz="2100" b="1" dirty="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  <a:sym typeface="宋体" pitchFamily="2" charset="-122"/>
              </a:rPr>
              <a:t>专业学位</a:t>
            </a:r>
            <a:endParaRPr lang="en-US" sz="2100" b="1" dirty="0">
              <a:solidFill>
                <a:srgbClr val="FFFFFF"/>
              </a:solidFill>
              <a:latin typeface="华文楷体" pitchFamily="2" charset="-122"/>
              <a:ea typeface="华文楷体" pitchFamily="2" charset="-122"/>
              <a:sym typeface="Calibri" pitchFamily="34" charset="0"/>
            </a:endParaRPr>
          </a:p>
          <a:p>
            <a:pPr algn="ctr"/>
            <a:r>
              <a:rPr lang="en-US" altLang="zh-CN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Calibri" pitchFamily="34" charset="0"/>
              </a:rPr>
              <a:t>Professional Degree</a:t>
            </a:r>
            <a:endParaRPr lang="zh-CN" alt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  <a:sym typeface="宋体" pitchFamily="2" charset="-122"/>
            </a:endParaRPr>
          </a:p>
        </p:txBody>
      </p:sp>
      <p:sp>
        <p:nvSpPr>
          <p:cNvPr id="10" name="TextBox 31"/>
          <p:cNvSpPr>
            <a:spLocks noChangeArrowheads="1"/>
          </p:cNvSpPr>
          <p:nvPr/>
        </p:nvSpPr>
        <p:spPr bwMode="auto">
          <a:xfrm>
            <a:off x="5935930" y="3546500"/>
            <a:ext cx="3040747" cy="22324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9449" tIns="34724" rIns="69449" bIns="34724">
            <a:spAutoFit/>
          </a:bodyPr>
          <a:lstStyle/>
          <a:p>
            <a:pPr>
              <a:lnSpc>
                <a:spcPts val="1519"/>
              </a:lnSpc>
            </a:pPr>
            <a:endParaRPr lang="en-US" altLang="zh-CN" b="1" dirty="0" smtClean="0">
              <a:solidFill>
                <a:schemeClr val="tx1"/>
              </a:solidFill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  <a:p>
            <a:pPr>
              <a:lnSpc>
                <a:spcPts val="1519"/>
              </a:lnSpc>
            </a:pPr>
            <a:r>
              <a:rPr lang="zh-CN" altLang="en-US" b="1" dirty="0" smtClean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截至</a:t>
            </a:r>
            <a:r>
              <a:rPr lang="en-US" altLang="zh-CN" b="1" dirty="0" smtClean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2014</a:t>
            </a:r>
            <a:r>
              <a:rPr lang="zh-CN" altLang="en-US" b="1" dirty="0" smtClean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年</a:t>
            </a:r>
            <a:endParaRPr lang="en-US" b="1" dirty="0">
              <a:solidFill>
                <a:schemeClr val="tx1"/>
              </a:solidFill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  <a:p>
            <a:pPr>
              <a:lnSpc>
                <a:spcPts val="1519"/>
              </a:lnSpc>
            </a:pPr>
            <a:r>
              <a:rPr lang="zh-CN" altLang="en-US" b="1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 专业学位授予单位</a:t>
            </a:r>
            <a:r>
              <a:rPr lang="en-US" altLang="zh-CN" b="1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574</a:t>
            </a:r>
            <a:r>
              <a:rPr lang="zh-CN" altLang="en-US" b="1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所</a:t>
            </a:r>
            <a:endParaRPr lang="zh-CN" altLang="en-US" b="1" dirty="0">
              <a:solidFill>
                <a:schemeClr val="tx1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  <a:p>
            <a:pPr>
              <a:lnSpc>
                <a:spcPts val="1519"/>
              </a:lnSpc>
            </a:pPr>
            <a:r>
              <a:rPr lang="zh-CN" altLang="en-US" b="1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 博士专业学位授权点</a:t>
            </a:r>
            <a:r>
              <a:rPr lang="en-US" altLang="zh-CN" b="1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108</a:t>
            </a:r>
            <a:r>
              <a:rPr lang="zh-CN" altLang="en-US" b="1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个</a:t>
            </a:r>
            <a:endParaRPr lang="zh-CN" altLang="en-US" b="1" dirty="0">
              <a:solidFill>
                <a:schemeClr val="tx1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  <a:p>
            <a:pPr>
              <a:lnSpc>
                <a:spcPts val="1519"/>
              </a:lnSpc>
            </a:pPr>
            <a:r>
              <a:rPr lang="zh-CN" altLang="en-US" b="1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 硕士专业学位授权点</a:t>
            </a:r>
            <a:r>
              <a:rPr lang="en-US" altLang="zh-CN" b="1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2856</a:t>
            </a:r>
            <a:r>
              <a:rPr lang="zh-CN" altLang="en-US" b="1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个</a:t>
            </a:r>
            <a:endParaRPr lang="en-US" altLang="zh-CN" b="1" dirty="0">
              <a:solidFill>
                <a:schemeClr val="tx1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  <a:p>
            <a:endParaRPr lang="en-US" altLang="zh-CN" sz="1500" dirty="0" smtClean="0">
              <a:solidFill>
                <a:schemeClr val="tx1"/>
              </a:solidFill>
              <a:latin typeface="Arial" pitchFamily="34" charset="0"/>
              <a:ea typeface="Arial Unicode MS" pitchFamily="2" charset="-122"/>
              <a:cs typeface="Arial" pitchFamily="34" charset="0"/>
              <a:sym typeface="Arial Unicode MS" pitchFamily="2" charset="-122"/>
            </a:endParaRPr>
          </a:p>
          <a:p>
            <a:r>
              <a:rPr lang="en-US" altLang="zh-CN" sz="1500" dirty="0" smtClean="0">
                <a:solidFill>
                  <a:schemeClr val="tx1"/>
                </a:solidFill>
                <a:latin typeface="Arial" pitchFamily="34" charset="0"/>
                <a:ea typeface="Arial Unicode MS" pitchFamily="2" charset="-122"/>
                <a:cs typeface="Arial" pitchFamily="34" charset="0"/>
                <a:sym typeface="Arial Unicode MS" pitchFamily="2" charset="-122"/>
              </a:rPr>
              <a:t>Until 2014</a:t>
            </a:r>
            <a:endParaRPr lang="zh-CN" altLang="en-US" sz="1500" dirty="0">
              <a:solidFill>
                <a:schemeClr val="tx1"/>
              </a:solidFill>
              <a:latin typeface="Arial" pitchFamily="34" charset="0"/>
              <a:ea typeface="Arial Unicode MS" pitchFamily="2" charset="-122"/>
              <a:cs typeface="Arial" pitchFamily="34" charset="0"/>
              <a:sym typeface="Arial Unicode MS" pitchFamily="2" charset="-122"/>
            </a:endParaRPr>
          </a:p>
          <a:p>
            <a:pPr>
              <a:lnSpc>
                <a:spcPts val="1367"/>
              </a:lnSpc>
            </a:pPr>
            <a:r>
              <a:rPr lang="en-US" altLang="zh-CN" sz="1500" dirty="0">
                <a:solidFill>
                  <a:schemeClr val="tx1"/>
                </a:solidFill>
                <a:latin typeface="Arial" pitchFamily="34" charset="0"/>
                <a:ea typeface="Arial Unicode MS" pitchFamily="2" charset="-122"/>
                <a:cs typeface="Arial" pitchFamily="34" charset="0"/>
                <a:sym typeface="Arial Unicode MS" pitchFamily="2" charset="-122"/>
              </a:rPr>
              <a:t>  PD awarding institutions: 574</a:t>
            </a:r>
            <a:endParaRPr lang="zh-CN" altLang="en-US" sz="1500" dirty="0">
              <a:solidFill>
                <a:schemeClr val="tx1"/>
              </a:solidFill>
              <a:latin typeface="Arial" pitchFamily="34" charset="0"/>
              <a:ea typeface="Arial Unicode MS" pitchFamily="2" charset="-122"/>
              <a:cs typeface="Arial" pitchFamily="34" charset="0"/>
              <a:sym typeface="Arial Unicode MS" pitchFamily="2" charset="-122"/>
            </a:endParaRPr>
          </a:p>
          <a:p>
            <a:pPr>
              <a:lnSpc>
                <a:spcPts val="1367"/>
              </a:lnSpc>
            </a:pPr>
            <a:r>
              <a:rPr lang="en-US" altLang="zh-CN" sz="1500" dirty="0">
                <a:solidFill>
                  <a:schemeClr val="tx1"/>
                </a:solidFill>
                <a:latin typeface="Arial" pitchFamily="34" charset="0"/>
                <a:ea typeface="Arial Unicode MS" pitchFamily="2" charset="-122"/>
                <a:cs typeface="Arial" pitchFamily="34" charset="0"/>
                <a:sym typeface="Arial Unicode MS" pitchFamily="2" charset="-122"/>
              </a:rPr>
              <a:t>  PHD PD awarding units: 108</a:t>
            </a:r>
            <a:endParaRPr lang="zh-CN" altLang="en-US" sz="1500" dirty="0">
              <a:solidFill>
                <a:schemeClr val="tx1"/>
              </a:solidFill>
              <a:latin typeface="Arial" pitchFamily="34" charset="0"/>
              <a:ea typeface="Arial Unicode MS" pitchFamily="2" charset="-122"/>
              <a:cs typeface="Arial" pitchFamily="34" charset="0"/>
              <a:sym typeface="Arial Unicode MS" pitchFamily="2" charset="-122"/>
            </a:endParaRPr>
          </a:p>
          <a:p>
            <a:pPr>
              <a:lnSpc>
                <a:spcPts val="1367"/>
              </a:lnSpc>
            </a:pPr>
            <a:r>
              <a:rPr lang="en-US" altLang="zh-CN" sz="1500" dirty="0">
                <a:solidFill>
                  <a:schemeClr val="tx1"/>
                </a:solidFill>
                <a:latin typeface="Arial" pitchFamily="34" charset="0"/>
                <a:ea typeface="Arial Unicode MS" pitchFamily="2" charset="-122"/>
                <a:cs typeface="Arial" pitchFamily="34" charset="0"/>
                <a:sym typeface="Arial Unicode MS" pitchFamily="2" charset="-122"/>
              </a:rPr>
              <a:t>  Master PD awarding units: 2856</a:t>
            </a:r>
            <a:endParaRPr lang="zh-CN" altLang="en-US" sz="1500" dirty="0">
              <a:solidFill>
                <a:schemeClr val="tx1"/>
              </a:solidFill>
              <a:latin typeface="Arial" pitchFamily="34" charset="0"/>
              <a:ea typeface="Arial Unicode MS" pitchFamily="2" charset="-122"/>
              <a:cs typeface="Arial" pitchFamily="34" charset="0"/>
              <a:sym typeface="Arial Unicode MS" pitchFamily="2" charset="-122"/>
            </a:endParaRPr>
          </a:p>
          <a:p>
            <a:pPr>
              <a:lnSpc>
                <a:spcPts val="1519"/>
              </a:lnSpc>
            </a:pPr>
            <a:endParaRPr lang="zh-CN" altLang="en-US" sz="1500" dirty="0">
              <a:solidFill>
                <a:schemeClr val="tx1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</p:txBody>
      </p:sp>
      <p:sp>
        <p:nvSpPr>
          <p:cNvPr id="14" name="TextBox 34"/>
          <p:cNvSpPr>
            <a:spLocks noChangeArrowheads="1"/>
          </p:cNvSpPr>
          <p:nvPr/>
        </p:nvSpPr>
        <p:spPr bwMode="auto">
          <a:xfrm>
            <a:off x="347665" y="1016680"/>
            <a:ext cx="5160441" cy="1055608"/>
          </a:xfrm>
          <a:prstGeom prst="roundRect">
            <a:avLst/>
          </a:prstGeom>
          <a:gradFill rotWithShape="1">
            <a:gsLst>
              <a:gs pos="0">
                <a:srgbClr val="BBC9FF"/>
              </a:gs>
              <a:gs pos="34999">
                <a:srgbClr val="CFD8FF"/>
              </a:gs>
              <a:gs pos="100000">
                <a:srgbClr val="EDF1FF"/>
              </a:gs>
            </a:gsLst>
            <a:lin ang="5400000" scaled="1"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中国研究生招生、在校生人数情况统计</a:t>
            </a:r>
          </a:p>
          <a:p>
            <a:pPr algn="ctr"/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Arial Unicode MS" pitchFamily="2" charset="-122"/>
                <a:cs typeface="Arial" pitchFamily="34" charset="0"/>
                <a:sym typeface="Arial Unicode MS" pitchFamily="2" charset="-122"/>
              </a:rPr>
              <a:t>The Number of Chinese Postgraduates </a:t>
            </a: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ea typeface="Arial Unicode MS" pitchFamily="2" charset="-122"/>
                <a:cs typeface="Arial" pitchFamily="34" charset="0"/>
                <a:sym typeface="Arial Unicode MS" pitchFamily="2" charset="-122"/>
              </a:rPr>
              <a:t>Enrolling </a:t>
            </a: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Arial Unicode MS" pitchFamily="2" charset="-122"/>
                <a:cs typeface="Arial" pitchFamily="34" charset="0"/>
                <a:sym typeface="Arial Unicode MS" pitchFamily="2" charset="-122"/>
              </a:rPr>
              <a:t>and Studying at School</a:t>
            </a:r>
            <a:endParaRPr lang="zh-CN" altLang="en-US" dirty="0">
              <a:solidFill>
                <a:srgbClr val="000000"/>
              </a:solidFill>
              <a:latin typeface="Arial" pitchFamily="34" charset="0"/>
              <a:ea typeface="Arial Unicode MS" pitchFamily="2" charset="-122"/>
              <a:cs typeface="Arial" pitchFamily="34" charset="0"/>
              <a:sym typeface="Arial Unicode MS" pitchFamily="2" charset="-122"/>
            </a:endParaRPr>
          </a:p>
        </p:txBody>
      </p:sp>
      <p:sp>
        <p:nvSpPr>
          <p:cNvPr id="18" name="TextBox 1"/>
          <p:cNvSpPr>
            <a:spLocks noChangeArrowheads="1"/>
          </p:cNvSpPr>
          <p:nvPr/>
        </p:nvSpPr>
        <p:spPr bwMode="auto">
          <a:xfrm>
            <a:off x="5935930" y="1307040"/>
            <a:ext cx="3040747" cy="209544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170" tIns="46990" rIns="90170" bIns="4699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Calibri" pitchFamily="34" charset="0"/>
              </a:rPr>
              <a:t>2014</a:t>
            </a:r>
            <a:r>
              <a:rPr lang="zh-CN" altLang="en-US" b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年招生规模组成：</a:t>
            </a:r>
            <a:endParaRPr lang="en-US" b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Calibri" pitchFamily="34" charset="0"/>
            </a:endParaRPr>
          </a:p>
          <a:p>
            <a:pPr>
              <a:lnSpc>
                <a:spcPts val="1600"/>
              </a:lnSpc>
            </a:pPr>
            <a:r>
              <a:rPr lang="zh-CN" altLang="en-US" b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博士：</a:t>
            </a:r>
            <a:r>
              <a:rPr lang="en-US" b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Calibri" pitchFamily="34" charset="0"/>
              </a:rPr>
              <a:t>7.1</a:t>
            </a:r>
            <a:r>
              <a:rPr lang="zh-CN" altLang="en-US" b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万</a:t>
            </a:r>
            <a:endParaRPr lang="en-US" b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Calibri" pitchFamily="34" charset="0"/>
            </a:endParaRPr>
          </a:p>
          <a:p>
            <a:pPr>
              <a:lnSpc>
                <a:spcPts val="1600"/>
              </a:lnSpc>
            </a:pPr>
            <a:r>
              <a:rPr lang="zh-CN" altLang="en-US" b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硕士：</a:t>
            </a:r>
            <a:r>
              <a:rPr lang="en-US" b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Calibri" pitchFamily="34" charset="0"/>
              </a:rPr>
              <a:t>56</a:t>
            </a:r>
            <a:r>
              <a:rPr lang="zh-CN" altLang="en-US" b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万</a:t>
            </a:r>
          </a:p>
          <a:p>
            <a:pPr>
              <a:lnSpc>
                <a:spcPts val="1600"/>
              </a:lnSpc>
            </a:pPr>
            <a:r>
              <a:rPr lang="zh-CN" altLang="en-US" b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en-US" altLang="zh-CN" b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b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其中专硕占</a:t>
            </a:r>
            <a:r>
              <a:rPr lang="en-US" b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Calibri" pitchFamily="34" charset="0"/>
              </a:rPr>
              <a:t>42%)</a:t>
            </a:r>
            <a:endParaRPr lang="en-US" altLang="zh-CN" b="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Calibri" pitchFamily="34" charset="0"/>
            </a:endParaRPr>
          </a:p>
          <a:p>
            <a:r>
              <a:rPr lang="en-US" altLang="zh-CN" b="0" dirty="0" smtClean="0">
                <a:solidFill>
                  <a:schemeClr val="tx1"/>
                </a:solidFill>
                <a:ea typeface="楷体" panose="02010609060101010101" pitchFamily="49" charset="-122"/>
                <a:sym typeface="Calibri" pitchFamily="34" charset="0"/>
              </a:rPr>
              <a:t>Enrollment in 2014:</a:t>
            </a:r>
          </a:p>
          <a:p>
            <a:r>
              <a:rPr lang="en-US" altLang="zh-CN" dirty="0">
                <a:solidFill>
                  <a:schemeClr val="tx1"/>
                </a:solidFill>
                <a:ea typeface="楷体" panose="02010609060101010101" pitchFamily="49" charset="-122"/>
                <a:sym typeface="Calibri" pitchFamily="34" charset="0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ea typeface="楷体" panose="02010609060101010101" pitchFamily="49" charset="-122"/>
                <a:sym typeface="Calibri" pitchFamily="34" charset="0"/>
              </a:rPr>
              <a:t>    PHD :71,000</a:t>
            </a:r>
          </a:p>
          <a:p>
            <a:r>
              <a:rPr lang="en-US" altLang="zh-CN" b="0" dirty="0">
                <a:solidFill>
                  <a:schemeClr val="tx1"/>
                </a:solidFill>
                <a:ea typeface="楷体" panose="02010609060101010101" pitchFamily="49" charset="-122"/>
                <a:sym typeface="Calibri" pitchFamily="34" charset="0"/>
              </a:rPr>
              <a:t> </a:t>
            </a:r>
            <a:r>
              <a:rPr lang="en-US" altLang="zh-CN" b="0" dirty="0" smtClean="0">
                <a:solidFill>
                  <a:schemeClr val="tx1"/>
                </a:solidFill>
                <a:ea typeface="楷体" panose="02010609060101010101" pitchFamily="49" charset="-122"/>
                <a:sym typeface="Calibri" pitchFamily="34" charset="0"/>
              </a:rPr>
              <a:t>    Master:560,000</a:t>
            </a:r>
          </a:p>
          <a:p>
            <a:r>
              <a:rPr lang="en-US" altLang="zh-CN" dirty="0">
                <a:solidFill>
                  <a:srgbClr val="FF0000"/>
                </a:solidFill>
                <a:ea typeface="楷体" panose="02010609060101010101" pitchFamily="49" charset="-122"/>
                <a:sym typeface="Calibri" pitchFamily="34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ea typeface="楷体" panose="02010609060101010101" pitchFamily="49" charset="-122"/>
                <a:sym typeface="Calibri" pitchFamily="34" charset="0"/>
              </a:rPr>
              <a:t>    (42% is PD students)</a:t>
            </a:r>
            <a:endParaRPr lang="zh-CN" altLang="en-US" b="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graphicFrame>
        <p:nvGraphicFramePr>
          <p:cNvPr id="19" name="图表 18"/>
          <p:cNvGraphicFramePr/>
          <p:nvPr>
            <p:extLst>
              <p:ext uri="{D42A27DB-BD31-4B8C-83A1-F6EECF244321}">
                <p14:modId xmlns:p14="http://schemas.microsoft.com/office/powerpoint/2010/main" val="4124015148"/>
              </p:ext>
            </p:extLst>
          </p:nvPr>
        </p:nvGraphicFramePr>
        <p:xfrm>
          <a:off x="-108520" y="2322365"/>
          <a:ext cx="5904656" cy="3645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647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521550" y="806278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 bwMode="gray">
          <a:xfrm>
            <a:off x="490022" y="1191703"/>
            <a:ext cx="8151092" cy="4276487"/>
          </a:xfrm>
          <a:prstGeom prst="flowChartAlternateProcess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rmAutofit fontScale="92500" lnSpcReduction="20000"/>
          </a:bodyPr>
          <a:lstStyle/>
          <a:p>
            <a:pPr marL="162301" indent="-162301" defTabSz="842204">
              <a:spcBef>
                <a:spcPct val="20000"/>
              </a:spcBef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1)</a:t>
            </a:r>
            <a:r>
              <a:rPr lang="zh-CN" altLang="en-US" sz="20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依法自主办学</a:t>
            </a:r>
            <a:endParaRPr lang="en-US" altLang="zh-CN" sz="20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62301" indent="-162301">
              <a:spcBef>
                <a:spcPct val="20000"/>
              </a:spcBef>
              <a:defRPr/>
            </a:pPr>
            <a:r>
              <a:rPr lang="en-US" altLang="zh-CN" sz="2000" dirty="0">
                <a:latin typeface="Arial" pitchFamily="34" charset="0"/>
                <a:ea typeface="Arial Unicode MS" panose="020B0604020202020204" pitchFamily="34" charset="-122"/>
                <a:cs typeface="Arial" pitchFamily="34" charset="0"/>
              </a:rPr>
              <a:t>  Self-running within the framework of law;</a:t>
            </a:r>
          </a:p>
          <a:p>
            <a:pPr marL="162301" indent="-162301">
              <a:spcBef>
                <a:spcPts val="1367"/>
              </a:spcBef>
              <a:defRPr/>
            </a:pPr>
            <a:r>
              <a:rPr lang="en-US" altLang="zh-CN" sz="2000" dirty="0">
                <a:latin typeface="Arial" pitchFamily="34" charset="0"/>
                <a:ea typeface="华文楷体" panose="02010600040101010101" pitchFamily="2" charset="-122"/>
                <a:cs typeface="Arial" pitchFamily="34" charset="0"/>
              </a:rPr>
              <a:t>2)</a:t>
            </a:r>
            <a:r>
              <a:rPr lang="zh-CN" altLang="en-US" sz="20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国家审核的学位授权制</a:t>
            </a:r>
            <a:endParaRPr lang="en-US" altLang="zh-CN" sz="20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62301" indent="-162301">
              <a:spcBef>
                <a:spcPct val="20000"/>
              </a:spcBef>
              <a:defRPr/>
            </a:pPr>
            <a:r>
              <a:rPr lang="en-US" altLang="zh-CN" sz="2000" dirty="0">
                <a:latin typeface="Arial" pitchFamily="34" charset="0"/>
                <a:ea typeface="Arial Unicode MS" pitchFamily="34" charset="-122"/>
                <a:cs typeface="Arial" pitchFamily="34" charset="0"/>
              </a:rPr>
              <a:t>  Government approval of authorizing degrees ; </a:t>
            </a:r>
            <a:endParaRPr lang="en-US" altLang="zh-CN" sz="2000" b="1" dirty="0">
              <a:solidFill>
                <a:schemeClr val="tx1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 marL="162301" indent="-162301">
              <a:spcBef>
                <a:spcPts val="1367"/>
              </a:spcBef>
              <a:defRPr/>
            </a:pPr>
            <a:r>
              <a:rPr lang="en-US" altLang="zh-CN" sz="2000" dirty="0">
                <a:latin typeface="Arial" pitchFamily="34" charset="0"/>
                <a:ea typeface="华文楷体" panose="02010600040101010101" pitchFamily="2" charset="-122"/>
                <a:cs typeface="Arial" pitchFamily="34" charset="0"/>
              </a:rPr>
              <a:t>3)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硕士、博士两个独立完整的层级，学术、职业两种类型</a:t>
            </a:r>
            <a:endParaRPr lang="en-US" altLang="zh-CN" sz="2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62301" indent="-162301" defTabSz="842204">
              <a:spcBef>
                <a:spcPct val="20000"/>
              </a:spcBef>
              <a:defRPr/>
            </a:pPr>
            <a:r>
              <a:rPr lang="en-US" altLang="zh-CN" sz="2000" dirty="0">
                <a:latin typeface="Arial" pitchFamily="34" charset="0"/>
                <a:ea typeface="Arial Unicode MS" panose="020B0604020202020204" pitchFamily="34" charset="-122"/>
                <a:cs typeface="Arial" pitchFamily="34" charset="0"/>
              </a:rPr>
              <a:t>  Independent system for Master and Doctoral degrees, two-category (academic and professional) degrees; </a:t>
            </a:r>
          </a:p>
          <a:p>
            <a:pPr marL="162301" indent="-162301">
              <a:spcBef>
                <a:spcPts val="1367"/>
              </a:spcBef>
              <a:defRPr/>
            </a:pPr>
            <a:r>
              <a:rPr lang="en-US" altLang="zh-CN" sz="2000" dirty="0">
                <a:latin typeface="Arial" pitchFamily="34" charset="0"/>
                <a:ea typeface="华文楷体" panose="02010600040101010101" pitchFamily="2" charset="-122"/>
                <a:cs typeface="Arial" pitchFamily="34" charset="0"/>
              </a:rPr>
              <a:t>4)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培养模式与途径的多样化和多渠道</a:t>
            </a:r>
            <a:endParaRPr lang="en-US" altLang="zh-CN" sz="2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62301" indent="-162301" defTabSz="842204">
              <a:spcBef>
                <a:spcPct val="20000"/>
              </a:spcBef>
              <a:defRPr/>
            </a:pPr>
            <a:r>
              <a:rPr lang="en-US" altLang="zh-CN" sz="2000" b="1" dirty="0">
                <a:latin typeface="Arial" pitchFamily="34" charset="0"/>
                <a:ea typeface="华文楷体" panose="02010600040101010101" pitchFamily="2" charset="-122"/>
                <a:cs typeface="Arial" pitchFamily="34" charset="0"/>
              </a:rPr>
              <a:t>  </a:t>
            </a:r>
            <a:r>
              <a:rPr lang="en-US" altLang="zh-CN" sz="2000" dirty="0">
                <a:latin typeface="Arial" pitchFamily="34" charset="0"/>
                <a:ea typeface="Arial Unicode MS" panose="020B0604020202020204" pitchFamily="34" charset="-122"/>
                <a:cs typeface="Arial" pitchFamily="34" charset="0"/>
              </a:rPr>
              <a:t>Diversified cultivating modes and channels; </a:t>
            </a:r>
          </a:p>
          <a:p>
            <a:pPr marL="162301" indent="-162301">
              <a:spcBef>
                <a:spcPts val="1367"/>
              </a:spcBef>
              <a:defRPr/>
            </a:pPr>
            <a:r>
              <a:rPr lang="en-US" altLang="zh-CN" sz="2000" dirty="0">
                <a:latin typeface="Arial" pitchFamily="34" charset="0"/>
                <a:ea typeface="华文楷体" panose="02010600040101010101" pitchFamily="2" charset="-122"/>
                <a:cs typeface="Arial" pitchFamily="34" charset="0"/>
              </a:rPr>
              <a:t>5)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多主体、多元化的质量保障监督体系</a:t>
            </a:r>
            <a:endParaRPr lang="en-US" altLang="zh-CN" sz="2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62301" indent="-162301" defTabSz="842204">
              <a:spcBef>
                <a:spcPct val="20000"/>
              </a:spcBef>
              <a:defRPr/>
            </a:pPr>
            <a:r>
              <a:rPr lang="en-US" altLang="zh-CN" sz="2000" dirty="0">
                <a:latin typeface="Arial" pitchFamily="34" charset="0"/>
                <a:ea typeface="Arial Unicode MS" pitchFamily="34" charset="-122"/>
                <a:cs typeface="Arial" pitchFamily="34" charset="0"/>
              </a:rPr>
              <a:t>  Multi-agent and diversified quality assurance and supervision system.</a:t>
            </a:r>
            <a:endParaRPr lang="en-US" altLang="zh-CN" sz="2000" dirty="0">
              <a:solidFill>
                <a:schemeClr val="tx1"/>
              </a:solidFill>
              <a:latin typeface="Arial" pitchFamily="34" charset="0"/>
              <a:ea typeface="Arial Unicode MS" panose="020B0604020202020204" pitchFamily="34" charset="-122"/>
              <a:cs typeface="Arial" pitchFamily="34" charset="0"/>
            </a:endParaRPr>
          </a:p>
          <a:p>
            <a:pPr marL="162301" indent="270693" algn="just" defTabSz="842204">
              <a:lnSpc>
                <a:spcPts val="1899"/>
              </a:lnSpc>
              <a:defRPr/>
            </a:pPr>
            <a:endParaRPr lang="en-US" altLang="zh-CN" dirty="0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7287" y="18108"/>
            <a:ext cx="7815115" cy="81155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375D8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185" tIns="36092" rIns="72185" bIns="36092">
            <a:spAutoFit/>
          </a:bodyPr>
          <a:lstStyle/>
          <a:p>
            <a:pPr eaLnBrk="1" hangingPunct="1"/>
            <a:r>
              <a:rPr lang="en-US" altLang="zh-CN" sz="2400" b="1" dirty="0">
                <a:latin typeface="+mn-ea"/>
                <a:cs typeface="Arial Unicode MS" pitchFamily="34" charset="-122"/>
              </a:rPr>
              <a:t>1.2 </a:t>
            </a:r>
            <a:r>
              <a:rPr lang="zh-CN" altLang="en-US" sz="2400" b="1" dirty="0">
                <a:latin typeface="+mn-ea"/>
                <a:cs typeface="Arial Unicode MS" pitchFamily="34" charset="-122"/>
              </a:rPr>
              <a:t>中国研究生教育主要特点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  <a:cs typeface="Arial Unicode MS" pitchFamily="34" charset="-122"/>
              </a:rPr>
              <a:t/>
            </a:r>
            <a:br>
              <a:rPr lang="en-US" altLang="zh-CN" sz="2400" b="1" dirty="0">
                <a:latin typeface="黑体" pitchFamily="49" charset="-122"/>
                <a:ea typeface="黑体" pitchFamily="49" charset="-122"/>
                <a:cs typeface="Arial Unicode MS" pitchFamily="34" charset="-122"/>
              </a:rPr>
            </a:br>
            <a:r>
              <a:rPr lang="en-US" altLang="zh-CN" sz="2400" b="1" dirty="0">
                <a:latin typeface="黑体" pitchFamily="49" charset="-122"/>
                <a:ea typeface="黑体" pitchFamily="49" charset="-122"/>
                <a:cs typeface="Arial Unicode MS" pitchFamily="34" charset="-122"/>
              </a:rPr>
              <a:t>  </a:t>
            </a:r>
            <a:r>
              <a:rPr lang="en-US" altLang="zh-CN" sz="2400" b="1" dirty="0" smtClean="0">
                <a:latin typeface="黑体" pitchFamily="49" charset="-122"/>
                <a:ea typeface="黑体" pitchFamily="49" charset="-122"/>
                <a:cs typeface="Arial Unicode MS" pitchFamily="34" charset="-122"/>
              </a:rPr>
              <a:t> </a:t>
            </a:r>
            <a:r>
              <a:rPr lang="en-US" altLang="zh-CN" sz="2400" b="1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Main </a:t>
            </a:r>
            <a:r>
              <a:rPr lang="en-US" altLang="zh-CN" sz="2400" b="1" dirty="0">
                <a:latin typeface="Arial" pitchFamily="34" charset="0"/>
                <a:ea typeface="Arial Unicode MS" pitchFamily="34" charset="-122"/>
                <a:cs typeface="Arial" pitchFamily="34" charset="0"/>
              </a:rPr>
              <a:t>Features of </a:t>
            </a:r>
            <a:r>
              <a:rPr lang="en-US" altLang="zh-CN" sz="2400" b="1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GE </a:t>
            </a:r>
            <a:r>
              <a:rPr lang="en-US" altLang="zh-CN" sz="2400" b="1" dirty="0">
                <a:latin typeface="Arial" pitchFamily="34" charset="0"/>
                <a:ea typeface="Arial Unicode MS" pitchFamily="34" charset="-122"/>
                <a:cs typeface="Arial" pitchFamily="34" charset="0"/>
              </a:rPr>
              <a:t>in China</a:t>
            </a:r>
            <a:endParaRPr lang="zh-CN" altLang="en-US" sz="2400" b="1" dirty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19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521550" y="806278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1"/>
          <p:cNvSpPr>
            <a:spLocks noChangeArrowheads="1"/>
          </p:cNvSpPr>
          <p:nvPr/>
        </p:nvSpPr>
        <p:spPr bwMode="auto">
          <a:xfrm>
            <a:off x="323528" y="2322364"/>
            <a:ext cx="1296144" cy="1440160"/>
          </a:xfrm>
          <a:prstGeom prst="rect">
            <a:avLst/>
          </a:prstGeom>
          <a:solidFill>
            <a:srgbClr val="1A7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sym typeface="Arial" pitchFamily="34" charset="0"/>
              </a:rPr>
              <a:t>现状</a:t>
            </a:r>
            <a:endParaRPr lang="en-US" altLang="zh-CN" sz="2000" b="1" dirty="0" smtClean="0">
              <a:solidFill>
                <a:schemeClr val="bg1"/>
              </a:solidFill>
              <a:sym typeface="Arial" pitchFamily="34" charset="0"/>
            </a:endParaRPr>
          </a:p>
          <a:p>
            <a:pPr algn="ctr"/>
            <a:endParaRPr lang="en-US" altLang="zh-CN" sz="2000" b="1" dirty="0" smtClean="0">
              <a:solidFill>
                <a:schemeClr val="bg1"/>
              </a:solidFill>
              <a:sym typeface="Arial" pitchFamily="34" charset="0"/>
            </a:endParaRPr>
          </a:p>
          <a:p>
            <a:pPr algn="ctr"/>
            <a:r>
              <a:rPr lang="en-US" altLang="zh-CN" b="1" dirty="0" smtClean="0">
                <a:solidFill>
                  <a:schemeClr val="bg1"/>
                </a:solidFill>
                <a:sym typeface="Arial" pitchFamily="34" charset="0"/>
              </a:rPr>
              <a:t>Present Situation</a:t>
            </a:r>
            <a:endParaRPr lang="zh-CN" altLang="en-US" b="1" dirty="0">
              <a:solidFill>
                <a:schemeClr val="bg1"/>
              </a:solidFill>
              <a:sym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914972" y="1098228"/>
            <a:ext cx="6840760" cy="4320480"/>
          </a:xfrm>
          <a:prstGeom prst="roundRect">
            <a:avLst>
              <a:gd name="adj" fmla="val 16667"/>
            </a:avLst>
          </a:prstGeom>
          <a:solidFill>
            <a:srgbClr val="B9CD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marL="176213" indent="-176213">
              <a:lnSpc>
                <a:spcPts val="2500"/>
              </a:lnSpc>
              <a:buFont typeface="Arial" pitchFamily="34" charset="0"/>
              <a:buChar char="•"/>
            </a:pP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  <a:sym typeface="Arial" pitchFamily="34" charset="0"/>
              </a:rPr>
              <a:t>1990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sym typeface="Arial" pitchFamily="34" charset="0"/>
              </a:rPr>
              <a:t>年以来，国务院学位委员会先后批准设置</a:t>
            </a:r>
            <a:r>
              <a:rPr lang="en-US" altLang="zh-CN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itchFamily="34" charset="0"/>
              </a:rPr>
              <a:t>40</a:t>
            </a:r>
            <a:r>
              <a:rPr lang="zh-CN" altLang="en-US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itchFamily="34" charset="0"/>
              </a:rPr>
              <a:t>种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sym typeface="Arial" pitchFamily="34" charset="0"/>
              </a:rPr>
              <a:t>专业学位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  <a:sym typeface="Arial" pitchFamily="34" charset="0"/>
            </a:endParaRPr>
          </a:p>
          <a:p>
            <a:pPr>
              <a:lnSpc>
                <a:spcPts val="2500"/>
              </a:lnSpc>
            </a:pPr>
            <a:r>
              <a:rPr lang="en-US" altLang="zh-CN" dirty="0" smtClean="0">
                <a:ea typeface="楷体" panose="02010609060101010101" pitchFamily="49" charset="-122"/>
                <a:sym typeface="Arial" pitchFamily="34" charset="0"/>
              </a:rPr>
              <a:t>   Since 1990, 40 kinds of professional degrees are set by Academic Degrees Committee of the State Council</a:t>
            </a:r>
            <a:endParaRPr lang="zh-CN" altLang="en-US" dirty="0">
              <a:ea typeface="楷体" panose="02010609060101010101" pitchFamily="49" charset="-122"/>
              <a:sym typeface="Arial" pitchFamily="34" charset="0"/>
            </a:endParaRPr>
          </a:p>
          <a:p>
            <a:pPr marL="176213" indent="-176213">
              <a:lnSpc>
                <a:spcPts val="2500"/>
              </a:lnSpc>
              <a:buFont typeface="Arial" pitchFamily="34" charset="0"/>
              <a:buChar char="•"/>
            </a:pP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  <a:sym typeface="Arial" pitchFamily="34" charset="0"/>
            </a:endParaRPr>
          </a:p>
          <a:p>
            <a:pPr marL="176213" indent="-176213">
              <a:lnSpc>
                <a:spcPts val="2500"/>
              </a:lnSpc>
              <a:buFont typeface="Arial" pitchFamily="34" charset="0"/>
              <a:buChar char="•"/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sym typeface="Arial" pitchFamily="34" charset="0"/>
              </a:rPr>
              <a:t>初步形成以硕士学位为主，博士、硕士、学士三个学位层次并举的专业学位教育体系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  <a:sym typeface="Arial" pitchFamily="34" charset="0"/>
            </a:endParaRPr>
          </a:p>
          <a:p>
            <a:pPr>
              <a:lnSpc>
                <a:spcPts val="2500"/>
              </a:lnSpc>
            </a:pPr>
            <a:r>
              <a:rPr lang="en-US" altLang="zh-CN" dirty="0" smtClean="0">
                <a:ea typeface="楷体" panose="02010609060101010101" pitchFamily="49" charset="-122"/>
                <a:sym typeface="Arial" pitchFamily="34" charset="0"/>
              </a:rPr>
              <a:t>   A professional degrees education system was founded, including three degree level, namely PHD, Master,</a:t>
            </a:r>
            <a:r>
              <a:rPr lang="en-US" altLang="zh-CN" dirty="0">
                <a:ea typeface="楷体" panose="02010609060101010101" pitchFamily="49" charset="-122"/>
                <a:sym typeface="Arial" pitchFamily="34" charset="0"/>
              </a:rPr>
              <a:t> </a:t>
            </a:r>
            <a:r>
              <a:rPr lang="en-US" altLang="zh-CN" dirty="0" smtClean="0">
                <a:ea typeface="楷体" panose="02010609060101010101" pitchFamily="49" charset="-122"/>
                <a:sym typeface="Arial" pitchFamily="34" charset="0"/>
              </a:rPr>
              <a:t>and Bachelor</a:t>
            </a:r>
          </a:p>
          <a:p>
            <a:pPr marL="176213" indent="-176213">
              <a:lnSpc>
                <a:spcPts val="2500"/>
              </a:lnSpc>
              <a:buFont typeface="Arial" pitchFamily="34" charset="0"/>
              <a:buChar char="•"/>
            </a:pPr>
            <a:endParaRPr lang="en-US" altLang="zh-CN" dirty="0" smtClean="0">
              <a:ea typeface="楷体" panose="02010609060101010101" pitchFamily="49" charset="-122"/>
              <a:sym typeface="Arial" pitchFamily="34" charset="0"/>
            </a:endParaRPr>
          </a:p>
          <a:p>
            <a:pPr marL="176213" indent="-176213">
              <a:lnSpc>
                <a:spcPts val="2500"/>
              </a:lnSpc>
              <a:buFont typeface="Arial" pitchFamily="34" charset="0"/>
              <a:buChar char="•"/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sym typeface="Arial" pitchFamily="34" charset="0"/>
              </a:rPr>
              <a:t>培养目标逐步符合行业需求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  <a:sym typeface="Arial" pitchFamily="34" charset="0"/>
            </a:endParaRPr>
          </a:p>
          <a:p>
            <a:pPr>
              <a:lnSpc>
                <a:spcPts val="2500"/>
              </a:lnSpc>
            </a:pPr>
            <a:r>
              <a:rPr lang="en-US" altLang="zh-CN" dirty="0" smtClean="0">
                <a:ea typeface="楷体" panose="02010609060101010101" pitchFamily="49" charset="-122"/>
                <a:sym typeface="Arial" pitchFamily="34" charset="0"/>
              </a:rPr>
              <a:t>   Educational objectives gradually meet the requirements 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  <a:sym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9967"/>
            <a:ext cx="7396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1.3 </a:t>
            </a: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专业学位研究生教育</a:t>
            </a:r>
            <a:endParaRPr lang="en-US" altLang="zh-CN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    </a:t>
            </a: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Graduate Education of PD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81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521550" y="806278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1"/>
          <p:cNvSpPr>
            <a:spLocks noChangeArrowheads="1"/>
          </p:cNvSpPr>
          <p:nvPr/>
        </p:nvSpPr>
        <p:spPr bwMode="auto">
          <a:xfrm>
            <a:off x="467544" y="2034333"/>
            <a:ext cx="1225674" cy="1512168"/>
          </a:xfrm>
          <a:prstGeom prst="rect">
            <a:avLst/>
          </a:prstGeom>
          <a:solidFill>
            <a:srgbClr val="1A7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sym typeface="Arial" pitchFamily="34" charset="0"/>
              </a:rPr>
              <a:t>问 题</a:t>
            </a:r>
            <a:endParaRPr lang="en-US" altLang="zh-CN" sz="2000" b="1" dirty="0" smtClean="0">
              <a:solidFill>
                <a:schemeClr val="bg1"/>
              </a:solidFill>
              <a:sym typeface="Arial" pitchFamily="34" charset="0"/>
            </a:endParaRPr>
          </a:p>
          <a:p>
            <a:pPr algn="ctr"/>
            <a:endParaRPr lang="en-US" altLang="zh-CN" sz="2000" b="1" dirty="0" smtClean="0">
              <a:solidFill>
                <a:schemeClr val="bg1"/>
              </a:solidFill>
              <a:sym typeface="Arial" pitchFamily="34" charset="0"/>
            </a:endParaRPr>
          </a:p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sym typeface="Arial" pitchFamily="34" charset="0"/>
              </a:rPr>
              <a:t>Problem</a:t>
            </a:r>
            <a:endParaRPr lang="zh-CN" altLang="en-US" b="1" dirty="0">
              <a:solidFill>
                <a:schemeClr val="bg1"/>
              </a:solidFill>
              <a:sym typeface="Arial" pitchFamily="34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2123728" y="1098228"/>
            <a:ext cx="5760640" cy="2952328"/>
          </a:xfrm>
          <a:prstGeom prst="roundRect">
            <a:avLst>
              <a:gd name="adj" fmla="val 16667"/>
            </a:avLst>
          </a:prstGeom>
          <a:solidFill>
            <a:srgbClr val="B9CD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marL="176213" indent="-176213">
              <a:lnSpc>
                <a:spcPts val="2500"/>
              </a:lnSpc>
              <a:buFont typeface="Arial" pitchFamily="34" charset="0"/>
              <a:buChar char="•"/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sym typeface="Arial" pitchFamily="34" charset="0"/>
              </a:rPr>
              <a:t>输出质量、社会认可度不高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  <a:sym typeface="Arial" pitchFamily="34" charset="0"/>
            </a:endParaRPr>
          </a:p>
          <a:p>
            <a:pPr marL="176213" indent="-176213">
              <a:lnSpc>
                <a:spcPts val="2500"/>
              </a:lnSpc>
              <a:buFont typeface="Arial" pitchFamily="34" charset="0"/>
              <a:buChar char="•"/>
            </a:pPr>
            <a:r>
              <a:rPr lang="en-US" altLang="zh-CN" dirty="0" smtClean="0">
                <a:ea typeface="楷体" panose="02010609060101010101" pitchFamily="49" charset="-122"/>
                <a:sym typeface="Arial" pitchFamily="34" charset="0"/>
              </a:rPr>
              <a:t>Unsatisfied </a:t>
            </a:r>
            <a:r>
              <a:rPr lang="en-US" altLang="zh-CN" dirty="0">
                <a:ea typeface="楷体" panose="02010609060101010101" pitchFamily="49" charset="-122"/>
                <a:sym typeface="Arial" pitchFamily="34" charset="0"/>
              </a:rPr>
              <a:t>o</a:t>
            </a:r>
            <a:r>
              <a:rPr lang="en-US" altLang="zh-CN" dirty="0" smtClean="0">
                <a:ea typeface="楷体" panose="02010609060101010101" pitchFamily="49" charset="-122"/>
                <a:sym typeface="Arial" pitchFamily="34" charset="0"/>
              </a:rPr>
              <a:t>utcomes quality and social recognition </a:t>
            </a:r>
          </a:p>
          <a:p>
            <a:pPr marL="176213" indent="-176213">
              <a:lnSpc>
                <a:spcPts val="2500"/>
              </a:lnSpc>
              <a:buFont typeface="Arial" pitchFamily="34" charset="0"/>
              <a:buChar char="•"/>
            </a:pPr>
            <a:endParaRPr lang="en-US" altLang="zh-CN" dirty="0" smtClean="0">
              <a:ea typeface="楷体" panose="02010609060101010101" pitchFamily="49" charset="-122"/>
              <a:sym typeface="Arial" pitchFamily="34" charset="0"/>
            </a:endParaRPr>
          </a:p>
          <a:p>
            <a:pPr marL="176213" indent="-176213">
              <a:lnSpc>
                <a:spcPts val="2500"/>
              </a:lnSpc>
              <a:buFont typeface="Arial" pitchFamily="34" charset="0"/>
              <a:buChar char="•"/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sym typeface="Arial" pitchFamily="34" charset="0"/>
              </a:rPr>
              <a:t>学生应用型培养不足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  <a:sym typeface="Arial" pitchFamily="34" charset="0"/>
            </a:endParaRPr>
          </a:p>
          <a:p>
            <a:pPr marL="176213" indent="-176213">
              <a:lnSpc>
                <a:spcPts val="2500"/>
              </a:lnSpc>
              <a:buFont typeface="Arial" pitchFamily="34" charset="0"/>
              <a:buChar char="•"/>
            </a:pPr>
            <a:r>
              <a:rPr lang="en-US" altLang="zh-CN" dirty="0" smtClean="0">
                <a:ea typeface="楷体" panose="02010609060101010101" pitchFamily="49" charset="-122"/>
                <a:sym typeface="Arial" pitchFamily="34" charset="0"/>
              </a:rPr>
              <a:t>Lack of practice training</a:t>
            </a:r>
          </a:p>
          <a:p>
            <a:pPr marL="176213" indent="-176213">
              <a:lnSpc>
                <a:spcPts val="2500"/>
              </a:lnSpc>
              <a:buFont typeface="Arial" pitchFamily="34" charset="0"/>
              <a:buChar char="•"/>
            </a:pPr>
            <a:endParaRPr lang="en-US" altLang="zh-CN" dirty="0" smtClean="0">
              <a:ea typeface="楷体" panose="02010609060101010101" pitchFamily="49" charset="-122"/>
              <a:sym typeface="Arial" pitchFamily="34" charset="0"/>
            </a:endParaRPr>
          </a:p>
          <a:p>
            <a:pPr marL="176213" indent="-176213">
              <a:lnSpc>
                <a:spcPts val="2500"/>
              </a:lnSpc>
              <a:buFont typeface="Arial" pitchFamily="34" charset="0"/>
              <a:buChar char="•"/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sym typeface="Arial" pitchFamily="34" charset="0"/>
              </a:rPr>
              <a:t>整体质量管理缺乏系统性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  <a:sym typeface="Arial" pitchFamily="34" charset="0"/>
            </a:endParaRPr>
          </a:p>
          <a:p>
            <a:pPr marL="176213" indent="-176213">
              <a:lnSpc>
                <a:spcPts val="2500"/>
              </a:lnSpc>
              <a:buFont typeface="Arial" pitchFamily="34" charset="0"/>
              <a:buChar char="•"/>
            </a:pPr>
            <a:r>
              <a:rPr lang="en-US" altLang="zh-CN" dirty="0" smtClean="0">
                <a:ea typeface="楷体" panose="02010609060101010101" pitchFamily="49" charset="-122"/>
                <a:sym typeface="Arial" pitchFamily="34" charset="0"/>
              </a:rPr>
              <a:t>Lack of systematic management </a:t>
            </a:r>
            <a:endParaRPr lang="en-US" altLang="zh-CN" dirty="0">
              <a:ea typeface="楷体" panose="02010609060101010101" pitchFamily="49" charset="-122"/>
              <a:sym typeface="Arial" pitchFamily="34" charset="0"/>
            </a:endParaRPr>
          </a:p>
        </p:txBody>
      </p:sp>
      <p:sp>
        <p:nvSpPr>
          <p:cNvPr id="2" name="下箭头 1"/>
          <p:cNvSpPr/>
          <p:nvPr/>
        </p:nvSpPr>
        <p:spPr>
          <a:xfrm>
            <a:off x="4788024" y="4050557"/>
            <a:ext cx="504056" cy="681497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699792" y="4844386"/>
            <a:ext cx="4392488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迫切需要建立</a:t>
            </a: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多元协同的质量保障机制</a:t>
            </a:r>
            <a:endParaRPr lang="en-US" altLang="zh-CN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dirty="0" smtClean="0">
                <a:ea typeface="黑体" panose="02010609060101010101" pitchFamily="49" charset="-122"/>
              </a:rPr>
              <a:t>      Establish a integrated QA  system </a:t>
            </a:r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9967"/>
            <a:ext cx="7396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1.3 </a:t>
            </a: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专业学位研究生教育</a:t>
            </a:r>
            <a:endParaRPr lang="en-US" altLang="zh-CN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    </a:t>
            </a: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Graduate Education of PD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81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521550" y="806278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17723" y="18108"/>
            <a:ext cx="6846567" cy="81155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375D8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185" tIns="36092" rIns="72185" bIns="36092">
            <a:spAutoFit/>
          </a:bodyPr>
          <a:lstStyle/>
          <a:p>
            <a:r>
              <a:rPr lang="en-US" altLang="zh-CN" sz="2400" b="1" dirty="0">
                <a:latin typeface="+mn-ea"/>
                <a:cs typeface="Arial Unicode MS" pitchFamily="34" charset="-122"/>
              </a:rPr>
              <a:t>1.4 </a:t>
            </a:r>
            <a:r>
              <a:rPr lang="zh-CN" altLang="en-US" sz="2400" b="1" dirty="0">
                <a:latin typeface="+mn-ea"/>
                <a:cs typeface="Arial Unicode MS" pitchFamily="34" charset="-122"/>
              </a:rPr>
              <a:t>中国研究生教育改革方向</a:t>
            </a:r>
            <a:endParaRPr lang="en-US" altLang="zh-CN" sz="2400" b="1" dirty="0">
              <a:latin typeface="+mn-ea"/>
              <a:cs typeface="Arial Unicode MS" pitchFamily="34" charset="-122"/>
            </a:endParaRPr>
          </a:p>
          <a:p>
            <a:r>
              <a:rPr lang="zh-CN" altLang="en-US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</a:t>
            </a:r>
            <a:r>
              <a:rPr lang="zh-CN" altLang="en-US" sz="24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</a:t>
            </a:r>
            <a:r>
              <a:rPr lang="zh-CN" altLang="en-US" sz="2400" b="1" dirty="0" smtClean="0">
                <a:ea typeface="Arial Unicode MS" pitchFamily="34" charset="-122"/>
                <a:cs typeface="Arial" pitchFamily="34" charset="0"/>
              </a:rPr>
              <a:t>Reform</a:t>
            </a:r>
            <a:r>
              <a:rPr lang="en-US" altLang="zh-CN" sz="2400" b="1" dirty="0" smtClean="0">
                <a:ea typeface="Arial Unicode MS" pitchFamily="34" charset="-122"/>
                <a:cs typeface="Arial" pitchFamily="34" charset="0"/>
              </a:rPr>
              <a:t> </a:t>
            </a:r>
            <a:r>
              <a:rPr lang="en-US" altLang="zh-CN" sz="2400" b="1" dirty="0">
                <a:ea typeface="Arial Unicode MS" pitchFamily="34" charset="-122"/>
                <a:cs typeface="Arial" pitchFamily="34" charset="0"/>
              </a:rPr>
              <a:t>D</a:t>
            </a:r>
            <a:r>
              <a:rPr lang="zh-CN" altLang="en-US" sz="2400" b="1" dirty="0">
                <a:ea typeface="Arial Unicode MS" pitchFamily="34" charset="-122"/>
                <a:cs typeface="Arial" pitchFamily="34" charset="0"/>
              </a:rPr>
              <a:t>irection </a:t>
            </a:r>
            <a:r>
              <a:rPr lang="en-US" altLang="zh-CN" sz="2400" b="1" dirty="0">
                <a:ea typeface="Arial Unicode MS" pitchFamily="34" charset="-122"/>
                <a:cs typeface="Arial" pitchFamily="34" charset="0"/>
              </a:rPr>
              <a:t>in GE</a:t>
            </a:r>
            <a:endParaRPr lang="zh-CN" altLang="en-US" sz="2400" b="1" dirty="0"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11" name="圆角矩形 28"/>
          <p:cNvSpPr>
            <a:spLocks noChangeArrowheads="1"/>
          </p:cNvSpPr>
          <p:nvPr/>
        </p:nvSpPr>
        <p:spPr bwMode="auto">
          <a:xfrm>
            <a:off x="960599" y="2356415"/>
            <a:ext cx="6640272" cy="76066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48000" cmpd="thickThin">
            <a:solidFill>
              <a:srgbClr val="0070C0"/>
            </a:solidFill>
            <a:round/>
            <a:headEnd/>
            <a:tailEnd/>
          </a:ln>
        </p:spPr>
        <p:txBody>
          <a:bodyPr lIns="53634" tIns="26819" rIns="53634" bIns="26819" anchor="ctr"/>
          <a:lstStyle/>
          <a:p>
            <a:pPr algn="ctr" defTabSz="538951"/>
            <a:endParaRPr lang="zh-CN" altLang="en-US" sz="1100">
              <a:solidFill>
                <a:srgbClr val="514843"/>
              </a:solidFill>
              <a:latin typeface="Euphemia" pitchFamily="34" charset="0"/>
            </a:endParaRPr>
          </a:p>
        </p:txBody>
      </p:sp>
      <p:sp>
        <p:nvSpPr>
          <p:cNvPr id="12" name="圆角矩形 29"/>
          <p:cNvSpPr>
            <a:spLocks noChangeArrowheads="1"/>
          </p:cNvSpPr>
          <p:nvPr/>
        </p:nvSpPr>
        <p:spPr bwMode="auto">
          <a:xfrm>
            <a:off x="2279788" y="2480460"/>
            <a:ext cx="2591259" cy="47485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5DACB"/>
              </a:gs>
              <a:gs pos="50000">
                <a:srgbClr val="EEE7DE"/>
              </a:gs>
              <a:gs pos="100000">
                <a:srgbClr val="F6F3EE"/>
              </a:gs>
            </a:gsLst>
            <a:lin ang="2700000" scaled="1"/>
          </a:gradFill>
          <a:ln>
            <a:noFill/>
          </a:ln>
          <a:effectLst>
            <a:outerShdw dist="25000" dir="5400000" algn="ctr" rotWithShape="0">
              <a:srgbClr val="000000">
                <a:alpha val="3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3634" tIns="26819" rIns="53634" bIns="26819" anchor="ctr"/>
          <a:lstStyle/>
          <a:p>
            <a:pPr algn="ctr" defTabSz="538951"/>
            <a:r>
              <a:rPr lang="zh-CN" altLang="en-US" sz="1600" b="1" dirty="0">
                <a:latin typeface="Euphemia" pitchFamily="34" charset="0"/>
              </a:rPr>
              <a:t>分类推进培养模式改革</a:t>
            </a:r>
          </a:p>
        </p:txBody>
      </p:sp>
      <p:sp>
        <p:nvSpPr>
          <p:cNvPr id="13" name="圆角矩形 30"/>
          <p:cNvSpPr>
            <a:spLocks noChangeArrowheads="1"/>
          </p:cNvSpPr>
          <p:nvPr/>
        </p:nvSpPr>
        <p:spPr bwMode="auto">
          <a:xfrm>
            <a:off x="4983284" y="2473019"/>
            <a:ext cx="2537216" cy="47485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5DACB"/>
              </a:gs>
              <a:gs pos="50000">
                <a:srgbClr val="EEE7DE"/>
              </a:gs>
              <a:gs pos="100000">
                <a:srgbClr val="F6F3EE"/>
              </a:gs>
            </a:gsLst>
            <a:lin ang="2700000" scaled="1"/>
          </a:gradFill>
          <a:ln>
            <a:noFill/>
          </a:ln>
          <a:effectLst>
            <a:outerShdw dist="25000" dir="5400000" algn="ctr" rotWithShape="0">
              <a:srgbClr val="000000">
                <a:alpha val="3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3634" tIns="26819" rIns="53634" bIns="26819" anchor="ctr"/>
          <a:lstStyle/>
          <a:p>
            <a:pPr algn="ctr" defTabSz="538951"/>
            <a:r>
              <a:rPr lang="zh-CN" altLang="en-US" sz="1600" b="1" dirty="0">
                <a:latin typeface="Euphemia" pitchFamily="34" charset="0"/>
              </a:rPr>
              <a:t>统筹构建质量保障体系</a:t>
            </a:r>
          </a:p>
        </p:txBody>
      </p:sp>
      <p:cxnSp>
        <p:nvCxnSpPr>
          <p:cNvPr id="15" name="直接连接符 31"/>
          <p:cNvCxnSpPr>
            <a:cxnSpLocks noChangeShapeType="1"/>
          </p:cNvCxnSpPr>
          <p:nvPr/>
        </p:nvCxnSpPr>
        <p:spPr bwMode="auto">
          <a:xfrm>
            <a:off x="2103800" y="2385609"/>
            <a:ext cx="5542" cy="717492"/>
          </a:xfrm>
          <a:prstGeom prst="line">
            <a:avLst/>
          </a:prstGeom>
          <a:noFill/>
          <a:ln w="28575" cap="rnd">
            <a:solidFill>
              <a:srgbClr val="51484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文本框 32"/>
          <p:cNvSpPr txBox="1">
            <a:spLocks noChangeArrowheads="1"/>
          </p:cNvSpPr>
          <p:nvPr/>
        </p:nvSpPr>
        <p:spPr bwMode="auto">
          <a:xfrm>
            <a:off x="1083058" y="2420418"/>
            <a:ext cx="979690" cy="56465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1511" tIns="35757" rIns="71511" bIns="35757">
            <a:spAutoFit/>
          </a:bodyPr>
          <a:lstStyle>
            <a:lvl1pPr defTabSz="709613">
              <a:lnSpc>
                <a:spcPct val="90000"/>
              </a:lnSpc>
              <a:spcBef>
                <a:spcPts val="775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68350" indent="-295275" defTabSz="709613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82688" indent="-236538" defTabSz="709613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55763" indent="-236538" defTabSz="709613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128838" indent="-236538" defTabSz="709613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86038" indent="-236538" defTabSz="709613" eaLnBrk="0" fontAlgn="base" hangingPunct="0">
              <a:lnSpc>
                <a:spcPct val="90000"/>
              </a:lnSpc>
              <a:spcBef>
                <a:spcPts val="38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43238" indent="-236538" defTabSz="709613" eaLnBrk="0" fontAlgn="base" hangingPunct="0">
              <a:lnSpc>
                <a:spcPct val="90000"/>
              </a:lnSpc>
              <a:spcBef>
                <a:spcPts val="38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500438" indent="-236538" defTabSz="709613" eaLnBrk="0" fontAlgn="base" hangingPunct="0">
              <a:lnSpc>
                <a:spcPct val="90000"/>
              </a:lnSpc>
              <a:spcBef>
                <a:spcPts val="38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57638" indent="-236538" defTabSz="709613" eaLnBrk="0" fontAlgn="base" hangingPunct="0">
              <a:lnSpc>
                <a:spcPct val="90000"/>
              </a:lnSpc>
              <a:spcBef>
                <a:spcPts val="38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个</a:t>
            </a: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着力点</a:t>
            </a:r>
          </a:p>
        </p:txBody>
      </p:sp>
      <p:grpSp>
        <p:nvGrpSpPr>
          <p:cNvPr id="20" name="Group 10"/>
          <p:cNvGrpSpPr>
            <a:grpSpLocks/>
          </p:cNvGrpSpPr>
          <p:nvPr/>
        </p:nvGrpSpPr>
        <p:grpSpPr bwMode="auto">
          <a:xfrm>
            <a:off x="960601" y="1457883"/>
            <a:ext cx="6640273" cy="674255"/>
            <a:chOff x="-89573" y="-768"/>
            <a:chExt cx="9982200" cy="1019942"/>
          </a:xfrm>
        </p:grpSpPr>
        <p:sp>
          <p:nvSpPr>
            <p:cNvPr id="21" name="圆角矩形 19"/>
            <p:cNvSpPr>
              <a:spLocks noChangeArrowheads="1"/>
            </p:cNvSpPr>
            <p:nvPr/>
          </p:nvSpPr>
          <p:spPr bwMode="auto">
            <a:xfrm>
              <a:off x="-89573" y="0"/>
              <a:ext cx="9982200" cy="101917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48000" cmpd="thickThin">
              <a:solidFill>
                <a:srgbClr val="0070C0"/>
              </a:solidFill>
              <a:round/>
              <a:headEnd/>
              <a:tailEnd/>
            </a:ln>
          </p:spPr>
          <p:txBody>
            <a:bodyPr lIns="70617" tIns="35312" rIns="70617" bIns="35312" anchor="ctr"/>
            <a:lstStyle/>
            <a:p>
              <a:pPr algn="ctr" defTabSz="538951"/>
              <a:endParaRPr lang="zh-CN" altLang="en-US" sz="1100">
                <a:solidFill>
                  <a:srgbClr val="514843"/>
                </a:solidFill>
                <a:latin typeface="Euphemia" pitchFamily="34" charset="0"/>
              </a:endParaRPr>
            </a:p>
          </p:txBody>
        </p:sp>
        <p:sp>
          <p:nvSpPr>
            <p:cNvPr id="22" name="圆角矩形 20"/>
            <p:cNvSpPr>
              <a:spLocks noChangeArrowheads="1"/>
            </p:cNvSpPr>
            <p:nvPr/>
          </p:nvSpPr>
          <p:spPr bwMode="auto">
            <a:xfrm>
              <a:off x="2118510" y="160821"/>
              <a:ext cx="7297088" cy="63671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5DACB"/>
                </a:gs>
                <a:gs pos="50000">
                  <a:srgbClr val="EEE7DE"/>
                </a:gs>
                <a:gs pos="100000">
                  <a:srgbClr val="F6F3EE"/>
                </a:gs>
              </a:gsLst>
              <a:lin ang="2700000" scaled="1"/>
            </a:gradFill>
            <a:ln>
              <a:noFill/>
            </a:ln>
            <a:effectLst>
              <a:outerShdw dist="25000" dir="5400000" algn="ctr" rotWithShape="0">
                <a:srgbClr val="000000">
                  <a:alpha val="35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0617" tIns="35312" rIns="70617" bIns="35312" anchor="ctr"/>
            <a:lstStyle/>
            <a:p>
              <a:pPr algn="ctr" defTabSz="538951"/>
              <a:r>
                <a:rPr lang="zh-CN" altLang="en-US" sz="1700" b="1" dirty="0">
                  <a:latin typeface="Euphemia" pitchFamily="34" charset="0"/>
                </a:rPr>
                <a:t>服务需求，提高质量</a:t>
              </a:r>
            </a:p>
          </p:txBody>
        </p:sp>
        <p:cxnSp>
          <p:nvCxnSpPr>
            <p:cNvPr id="23" name="直接连接符 22"/>
            <p:cNvCxnSpPr>
              <a:cxnSpLocks noChangeShapeType="1"/>
            </p:cNvCxnSpPr>
            <p:nvPr/>
          </p:nvCxnSpPr>
          <p:spPr bwMode="auto">
            <a:xfrm>
              <a:off x="1685925" y="0"/>
              <a:ext cx="9525" cy="1019174"/>
            </a:xfrm>
            <a:prstGeom prst="line">
              <a:avLst/>
            </a:prstGeom>
            <a:noFill/>
            <a:ln w="28575" cap="rnd">
              <a:solidFill>
                <a:srgbClr val="51484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文本框 23"/>
            <p:cNvSpPr txBox="1">
              <a:spLocks noChangeArrowheads="1"/>
            </p:cNvSpPr>
            <p:nvPr/>
          </p:nvSpPr>
          <p:spPr bwMode="auto">
            <a:xfrm>
              <a:off x="70824" y="-768"/>
              <a:ext cx="1496445" cy="88874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94156" tIns="47080" rIns="94156" bIns="47080">
              <a:spAutoFit/>
            </a:bodyPr>
            <a:lstStyle>
              <a:lvl1pPr defTabSz="709613">
                <a:lnSpc>
                  <a:spcPct val="90000"/>
                </a:lnSpc>
                <a:spcBef>
                  <a:spcPts val="775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68350" indent="-295275" defTabSz="709613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82688" indent="-236538" defTabSz="709613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55763" indent="-236538" defTabSz="709613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128838" indent="-236538" defTabSz="709613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86038" indent="-236538" defTabSz="709613" eaLnBrk="0" fontAlgn="base" hangingPunct="0">
                <a:lnSpc>
                  <a:spcPct val="90000"/>
                </a:lnSpc>
                <a:spcBef>
                  <a:spcPts val="388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3043238" indent="-236538" defTabSz="709613" eaLnBrk="0" fontAlgn="base" hangingPunct="0">
                <a:lnSpc>
                  <a:spcPct val="90000"/>
                </a:lnSpc>
                <a:spcBef>
                  <a:spcPts val="388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500438" indent="-236538" defTabSz="709613" eaLnBrk="0" fontAlgn="base" hangingPunct="0">
                <a:lnSpc>
                  <a:spcPct val="90000"/>
                </a:lnSpc>
                <a:spcBef>
                  <a:spcPts val="388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957638" indent="-236538" defTabSz="709613" eaLnBrk="0" fontAlgn="base" hangingPunct="0">
                <a:lnSpc>
                  <a:spcPct val="90000"/>
                </a:lnSpc>
                <a:spcBef>
                  <a:spcPts val="388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1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r>
                <a:rPr lang="zh-CN" altLang="en-US" sz="1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条</a:t>
              </a:r>
              <a:endPara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zh-CN" altLang="en-US" sz="1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主线</a:t>
              </a:r>
            </a:p>
          </p:txBody>
        </p:sp>
      </p:grpSp>
      <p:sp>
        <p:nvSpPr>
          <p:cNvPr id="25" name="圆角矩形 28"/>
          <p:cNvSpPr>
            <a:spLocks noChangeArrowheads="1"/>
          </p:cNvSpPr>
          <p:nvPr/>
        </p:nvSpPr>
        <p:spPr bwMode="auto">
          <a:xfrm>
            <a:off x="960599" y="4615785"/>
            <a:ext cx="6640272" cy="76066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48000" cmpd="thickThin">
            <a:solidFill>
              <a:srgbClr val="0070C0"/>
            </a:solidFill>
            <a:round/>
            <a:headEnd/>
            <a:tailEnd/>
          </a:ln>
        </p:spPr>
        <p:txBody>
          <a:bodyPr lIns="53634" tIns="26819" rIns="53634" bIns="26819" anchor="ctr"/>
          <a:lstStyle/>
          <a:p>
            <a:pPr algn="ctr" defTabSz="538951"/>
            <a:endParaRPr lang="zh-CN" altLang="en-US" sz="1100">
              <a:solidFill>
                <a:srgbClr val="514843"/>
              </a:solidFill>
              <a:latin typeface="Euphemia" pitchFamily="34" charset="0"/>
            </a:endParaRPr>
          </a:p>
        </p:txBody>
      </p:sp>
      <p:sp>
        <p:nvSpPr>
          <p:cNvPr id="26" name="圆角矩形 29"/>
          <p:cNvSpPr>
            <a:spLocks noChangeArrowheads="1"/>
          </p:cNvSpPr>
          <p:nvPr/>
        </p:nvSpPr>
        <p:spPr bwMode="auto">
          <a:xfrm>
            <a:off x="2220203" y="4776551"/>
            <a:ext cx="2591259" cy="47485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5DACB"/>
              </a:gs>
              <a:gs pos="50000">
                <a:srgbClr val="EEE7DE"/>
              </a:gs>
              <a:gs pos="100000">
                <a:srgbClr val="F6F3EE"/>
              </a:gs>
            </a:gsLst>
            <a:lin ang="18900000" scaled="1"/>
          </a:gradFill>
          <a:ln>
            <a:noFill/>
          </a:ln>
          <a:effectLst>
            <a:outerShdw dist="25000" dir="5400000" algn="ctr" rotWithShape="0">
              <a:srgbClr val="000000">
                <a:alpha val="34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3634" tIns="26819" rIns="53634" bIns="26819" anchor="ctr"/>
          <a:lstStyle/>
          <a:p>
            <a:pPr algn="ctr" defTabSz="538951">
              <a:lnSpc>
                <a:spcPts val="1367"/>
              </a:lnSpc>
              <a:spcBef>
                <a:spcPts val="456"/>
              </a:spcBef>
            </a:pPr>
            <a:r>
              <a:rPr lang="en-US" altLang="zh-CN" sz="1600" b="1" dirty="0">
                <a:latin typeface="Arial" pitchFamily="34" charset="0"/>
                <a:ea typeface="Arial Unicode MS" pitchFamily="34" charset="-122"/>
                <a:cs typeface="Arial" pitchFamily="34" charset="0"/>
              </a:rPr>
              <a:t>Classified </a:t>
            </a:r>
            <a:r>
              <a:rPr lang="zh-CN" altLang="en-US" sz="1600" b="1" dirty="0">
                <a:latin typeface="Arial" pitchFamily="34" charset="0"/>
                <a:ea typeface="Arial Unicode MS" pitchFamily="34" charset="-122"/>
                <a:cs typeface="Arial" pitchFamily="34" charset="0"/>
              </a:rPr>
              <a:t>reform of education model </a:t>
            </a:r>
            <a:endParaRPr lang="zh-CN" altLang="en-US" dirty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27" name="圆角矩形 30"/>
          <p:cNvSpPr>
            <a:spLocks noChangeArrowheads="1"/>
          </p:cNvSpPr>
          <p:nvPr/>
        </p:nvSpPr>
        <p:spPr bwMode="auto">
          <a:xfrm>
            <a:off x="4863938" y="4763864"/>
            <a:ext cx="2677388" cy="47485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5DACB"/>
              </a:gs>
              <a:gs pos="50000">
                <a:srgbClr val="EEE7DE"/>
              </a:gs>
              <a:gs pos="100000">
                <a:srgbClr val="F6F3EE"/>
              </a:gs>
            </a:gsLst>
            <a:lin ang="18900000" scaled="1"/>
          </a:gradFill>
          <a:ln>
            <a:noFill/>
          </a:ln>
          <a:effectLst>
            <a:outerShdw dist="25000" dir="5400000" algn="ctr" rotWithShape="0">
              <a:srgbClr val="000000">
                <a:alpha val="34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3634" tIns="26819" rIns="53634" bIns="26819" anchor="ctr"/>
          <a:lstStyle/>
          <a:p>
            <a:pPr algn="ctr" defTabSz="538951">
              <a:lnSpc>
                <a:spcPts val="1367"/>
              </a:lnSpc>
            </a:pPr>
            <a:r>
              <a:rPr lang="en-US" altLang="zh-CN" sz="1600" b="1" dirty="0">
                <a:latin typeface="Arial" pitchFamily="34" charset="0"/>
                <a:ea typeface="Arial Unicode MS" pitchFamily="34" charset="-122"/>
                <a:cs typeface="Arial" pitchFamily="34" charset="0"/>
              </a:rPr>
              <a:t>Integrated </a:t>
            </a:r>
            <a:r>
              <a:rPr lang="zh-CN" altLang="en-US" sz="1600" b="1" dirty="0">
                <a:latin typeface="Arial" pitchFamily="34" charset="0"/>
                <a:ea typeface="Arial Unicode MS" pitchFamily="34" charset="-122"/>
                <a:cs typeface="Arial" pitchFamily="34" charset="0"/>
              </a:rPr>
              <a:t>establishment of QA system</a:t>
            </a:r>
            <a:endParaRPr lang="zh-CN" altLang="en-US" dirty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cxnSp>
        <p:nvCxnSpPr>
          <p:cNvPr id="28" name="直接连接符 31"/>
          <p:cNvCxnSpPr>
            <a:cxnSpLocks noChangeShapeType="1"/>
          </p:cNvCxnSpPr>
          <p:nvPr/>
        </p:nvCxnSpPr>
        <p:spPr bwMode="auto">
          <a:xfrm>
            <a:off x="2139832" y="4638391"/>
            <a:ext cx="5542" cy="717492"/>
          </a:xfrm>
          <a:prstGeom prst="line">
            <a:avLst/>
          </a:prstGeom>
          <a:noFill/>
          <a:ln w="28575" cap="rnd">
            <a:solidFill>
              <a:srgbClr val="51484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文本框 32"/>
          <p:cNvSpPr txBox="1">
            <a:spLocks noChangeArrowheads="1"/>
          </p:cNvSpPr>
          <p:nvPr/>
        </p:nvSpPr>
        <p:spPr bwMode="auto">
          <a:xfrm>
            <a:off x="1035426" y="4693262"/>
            <a:ext cx="1068374" cy="56465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1511" tIns="35757" rIns="71511" bIns="35757">
            <a:spAutoFit/>
          </a:bodyPr>
          <a:lstStyle/>
          <a:p>
            <a:pPr algn="ctr" defTabSz="538951">
              <a:defRPr/>
            </a:pPr>
            <a:r>
              <a:rPr lang="en-US" altLang="zh-CN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anose="020B0604020202020204" pitchFamily="34" charset="-122"/>
                <a:cs typeface="Arial" pitchFamily="34" charset="0"/>
              </a:rPr>
              <a:t>Two</a:t>
            </a:r>
            <a:r>
              <a:rPr lang="zh-CN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anose="020B0604020202020204" pitchFamily="34" charset="-122"/>
                <a:cs typeface="Arial" pitchFamily="34" charset="0"/>
              </a:rPr>
              <a:t> focuses</a:t>
            </a:r>
            <a:endParaRPr lang="zh-CN" altLang="en-US" b="1" dirty="0">
              <a:latin typeface="Arial" pitchFamily="34" charset="0"/>
              <a:ea typeface="Arial Unicode MS" panose="020B0604020202020204" pitchFamily="34" charset="-122"/>
              <a:cs typeface="Arial" pitchFamily="34" charset="0"/>
            </a:endParaRPr>
          </a:p>
        </p:txBody>
      </p:sp>
      <p:grpSp>
        <p:nvGrpSpPr>
          <p:cNvPr id="30" name="Group 9"/>
          <p:cNvGrpSpPr>
            <a:grpSpLocks/>
          </p:cNvGrpSpPr>
          <p:nvPr/>
        </p:nvGrpSpPr>
        <p:grpSpPr bwMode="auto">
          <a:xfrm>
            <a:off x="960602" y="3583614"/>
            <a:ext cx="6640489" cy="814840"/>
            <a:chOff x="-89245" y="-6660"/>
            <a:chExt cx="9982199" cy="1025834"/>
          </a:xfrm>
        </p:grpSpPr>
        <p:sp>
          <p:nvSpPr>
            <p:cNvPr id="31" name="圆角矩形 19"/>
            <p:cNvSpPr>
              <a:spLocks noChangeArrowheads="1"/>
            </p:cNvSpPr>
            <p:nvPr/>
          </p:nvSpPr>
          <p:spPr bwMode="auto">
            <a:xfrm>
              <a:off x="-89245" y="-6660"/>
              <a:ext cx="9982199" cy="101917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48000" cmpd="thickThin">
              <a:solidFill>
                <a:srgbClr val="0070C0"/>
              </a:solidFill>
              <a:round/>
              <a:headEnd/>
              <a:tailEnd/>
            </a:ln>
          </p:spPr>
          <p:txBody>
            <a:bodyPr lIns="70617" tIns="35312" rIns="70617" bIns="35312" anchor="ctr"/>
            <a:lstStyle/>
            <a:p>
              <a:pPr algn="ctr" defTabSz="538951"/>
              <a:endParaRPr lang="zh-CN" altLang="en-US" sz="1100">
                <a:solidFill>
                  <a:srgbClr val="514843"/>
                </a:solidFill>
                <a:latin typeface="Euphemia" pitchFamily="34" charset="0"/>
              </a:endParaRPr>
            </a:p>
          </p:txBody>
        </p:sp>
        <p:sp>
          <p:nvSpPr>
            <p:cNvPr id="32" name="圆角矩形 20"/>
            <p:cNvSpPr>
              <a:spLocks noChangeArrowheads="1"/>
            </p:cNvSpPr>
            <p:nvPr/>
          </p:nvSpPr>
          <p:spPr bwMode="auto">
            <a:xfrm>
              <a:off x="2118509" y="142741"/>
              <a:ext cx="7297090" cy="69246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5DACB"/>
                </a:gs>
                <a:gs pos="50000">
                  <a:srgbClr val="EEE7DE"/>
                </a:gs>
                <a:gs pos="100000">
                  <a:srgbClr val="F6F3EE"/>
                </a:gs>
              </a:gsLst>
              <a:lin ang="18900000" scaled="1"/>
            </a:gradFill>
            <a:ln>
              <a:noFill/>
            </a:ln>
            <a:effectLst>
              <a:outerShdw dist="25000" dir="5400000" algn="ctr" rotWithShape="0">
                <a:srgbClr val="000000">
                  <a:alpha val="34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0617" tIns="35312" rIns="70617" bIns="35312" anchor="ctr"/>
            <a:lstStyle/>
            <a:p>
              <a:pPr algn="ctr" defTabSz="538951">
                <a:lnSpc>
                  <a:spcPts val="1899"/>
                </a:lnSpc>
              </a:pPr>
              <a:r>
                <a:rPr lang="en-US" altLang="zh-CN" sz="1700" b="1" dirty="0" smtClean="0">
                  <a:latin typeface="Arial" pitchFamily="34" charset="0"/>
                  <a:ea typeface="Arial Unicode MS" pitchFamily="34" charset="-122"/>
                  <a:cs typeface="Arial" pitchFamily="34" charset="0"/>
                </a:rPr>
                <a:t>Satisfy requirement;</a:t>
              </a:r>
              <a:endParaRPr lang="zh-CN" altLang="en-US" sz="1700" b="1" dirty="0"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  <a:p>
              <a:pPr algn="ctr" defTabSz="538951">
                <a:lnSpc>
                  <a:spcPts val="1899"/>
                </a:lnSpc>
              </a:pPr>
              <a:r>
                <a:rPr lang="en-US" altLang="zh-CN" sz="1700" b="1" dirty="0">
                  <a:latin typeface="Arial" pitchFamily="34" charset="0"/>
                  <a:ea typeface="Arial Unicode MS" pitchFamily="34" charset="-122"/>
                  <a:cs typeface="Arial" pitchFamily="34" charset="0"/>
                </a:rPr>
                <a:t>Improve quality.</a:t>
              </a:r>
              <a:endParaRPr lang="zh-CN" altLang="en-US" dirty="0"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cxnSp>
          <p:nvCxnSpPr>
            <p:cNvPr id="33" name="直接连接符 22"/>
            <p:cNvCxnSpPr>
              <a:cxnSpLocks noChangeShapeType="1"/>
            </p:cNvCxnSpPr>
            <p:nvPr/>
          </p:nvCxnSpPr>
          <p:spPr bwMode="auto">
            <a:xfrm>
              <a:off x="1685925" y="0"/>
              <a:ext cx="9525" cy="1019174"/>
            </a:xfrm>
            <a:prstGeom prst="line">
              <a:avLst/>
            </a:prstGeom>
            <a:noFill/>
            <a:ln w="28575" cap="rnd">
              <a:solidFill>
                <a:srgbClr val="51484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文本框 23"/>
            <p:cNvSpPr txBox="1">
              <a:spLocks noChangeArrowheads="1"/>
            </p:cNvSpPr>
            <p:nvPr/>
          </p:nvSpPr>
          <p:spPr bwMode="auto">
            <a:xfrm>
              <a:off x="-29437" y="104616"/>
              <a:ext cx="1668504" cy="73965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94156" tIns="47080" rIns="94156" bIns="47080">
              <a:spAutoFit/>
            </a:bodyPr>
            <a:lstStyle/>
            <a:p>
              <a:pPr algn="ctr" defTabSz="538951">
                <a:defRPr/>
              </a:pPr>
              <a:r>
                <a:rPr lang="en-US" altLang="zh-CN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Arial Unicode MS" panose="020B0604020202020204" pitchFamily="34" charset="-122"/>
                  <a:cs typeface="Arial" pitchFamily="34" charset="0"/>
                </a:rPr>
                <a:t>One </a:t>
              </a:r>
            </a:p>
            <a:p>
              <a:pPr algn="ctr" defTabSz="538951">
                <a:defRPr/>
              </a:pPr>
              <a:r>
                <a:rPr lang="zh-CN" altLang="en-US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Arial Unicode MS" panose="020B0604020202020204" pitchFamily="34" charset="-122"/>
                  <a:cs typeface="Arial" pitchFamily="34" charset="0"/>
                </a:rPr>
                <a:t>goal</a:t>
              </a:r>
              <a:endParaRPr lang="en-US" altLang="zh-CN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anose="020B0604020202020204" pitchFamily="34" charset="-122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019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521550" y="806278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389731" y="18108"/>
            <a:ext cx="6846567" cy="81155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375D8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185" tIns="36092" rIns="72185" bIns="36092">
            <a:spAutoFit/>
          </a:bodyPr>
          <a:lstStyle/>
          <a:p>
            <a:r>
              <a:rPr lang="en-US" altLang="zh-CN" sz="2400" b="1" dirty="0">
                <a:latin typeface="+mn-ea"/>
                <a:cs typeface="Arial Unicode MS" pitchFamily="34" charset="-122"/>
              </a:rPr>
              <a:t>1.5 </a:t>
            </a:r>
            <a:r>
              <a:rPr lang="zh-CN" altLang="en-US" sz="2400" b="1" dirty="0">
                <a:latin typeface="+mn-ea"/>
                <a:cs typeface="Arial Unicode MS" pitchFamily="34" charset="-122"/>
              </a:rPr>
              <a:t>外部质量保障与监督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  <a:cs typeface="Arial Unicode MS" pitchFamily="34" charset="-122"/>
              </a:rPr>
              <a:t/>
            </a:r>
            <a:br>
              <a:rPr lang="en-US" altLang="zh-CN" sz="2400" b="1" dirty="0">
                <a:latin typeface="黑体" pitchFamily="49" charset="-122"/>
                <a:ea typeface="黑体" pitchFamily="49" charset="-122"/>
                <a:cs typeface="Arial Unicode MS" pitchFamily="34" charset="-122"/>
              </a:rPr>
            </a:br>
            <a:r>
              <a:rPr lang="en-US" altLang="zh-CN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</a:t>
            </a:r>
            <a:r>
              <a:rPr lang="en-US" altLang="zh-CN" sz="24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</a:t>
            </a:r>
            <a:r>
              <a:rPr lang="en-US" altLang="zh-CN" sz="2400" b="1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External </a:t>
            </a:r>
            <a:r>
              <a:rPr lang="en-US" altLang="zh-CN" sz="2400" b="1" dirty="0">
                <a:latin typeface="Arial" pitchFamily="34" charset="0"/>
                <a:ea typeface="Arial Unicode MS" pitchFamily="34" charset="-122"/>
                <a:cs typeface="Arial" pitchFamily="34" charset="0"/>
              </a:rPr>
              <a:t>QA and Supervision</a:t>
            </a:r>
            <a:endParaRPr lang="zh-CN" altLang="en-US" sz="2400" b="1" dirty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379251" y="1065949"/>
            <a:ext cx="8293715" cy="21251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9449" tIns="34724" rIns="69449" bIns="34724"/>
          <a:lstStyle>
            <a:lvl1pPr marL="213694" indent="-213694" algn="l" defTabSz="1108893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7012" indent="-223319" algn="l" defTabSz="1108893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0705" indent="-213694" algn="l" defTabSz="1108893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74023" indent="-223319" algn="l" defTabSz="1108893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7717" indent="-213694" algn="l" defTabSz="1108893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9455" indent="-277223" algn="l" defTabSz="11088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3902" indent="-277223" algn="l" defTabSz="11088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58348" indent="-277223" algn="l" defTabSz="11088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12795" indent="-277223" algn="l" defTabSz="11088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456"/>
              </a:lnSpc>
              <a:buNone/>
            </a:pPr>
            <a:endParaRPr lang="en-US" altLang="zh-CN" sz="2400" b="1" dirty="0">
              <a:latin typeface="华文楷体" pitchFamily="2" charset="-122"/>
              <a:ea typeface="华文楷体" pitchFamily="2" charset="-122"/>
              <a:cs typeface="Arial Unicode MS" pitchFamily="34" charset="-122"/>
            </a:endParaRPr>
          </a:p>
          <a:p>
            <a:pPr algn="just">
              <a:lnSpc>
                <a:spcPts val="1662"/>
              </a:lnSpc>
              <a:buFont typeface="Wingdings" pitchFamily="2" charset="2"/>
              <a:buChar char="l"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Arial Unicode MS" pitchFamily="34" charset="-122"/>
              </a:rPr>
              <a:t>政    府</a:t>
            </a:r>
            <a:endParaRPr lang="en-US" altLang="zh-CN" sz="2700" b="1" dirty="0">
              <a:latin typeface="华文楷体" pitchFamily="2" charset="-122"/>
              <a:ea typeface="华文楷体" pitchFamily="2" charset="-122"/>
              <a:cs typeface="Arial Unicode MS" pitchFamily="34" charset="-122"/>
            </a:endParaRPr>
          </a:p>
          <a:p>
            <a:pPr marL="551008" indent="-276107" algn="just">
              <a:lnSpc>
                <a:spcPts val="1662"/>
              </a:lnSpc>
              <a:buFont typeface="Arial" pitchFamily="34" charset="0"/>
              <a:buChar char="•"/>
            </a:pPr>
            <a:r>
              <a:rPr lang="zh-CN" altLang="en-US" sz="1900" b="1" dirty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资格准入</a:t>
            </a:r>
            <a:r>
              <a:rPr lang="zh-CN" altLang="en-US" sz="19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：学科目录与</a:t>
            </a:r>
            <a:r>
              <a:rPr lang="en-US" altLang="zh-CN" sz="19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&lt;</a:t>
            </a:r>
            <a:r>
              <a:rPr lang="zh-CN" altLang="en-US" sz="19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学科简介</a:t>
            </a:r>
            <a:r>
              <a:rPr lang="en-US" altLang="zh-CN" sz="19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&gt;</a:t>
            </a:r>
            <a:r>
              <a:rPr lang="zh-CN" altLang="en-US" sz="19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，</a:t>
            </a:r>
            <a:r>
              <a:rPr lang="en-US" altLang="zh-CN" sz="19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《</a:t>
            </a:r>
            <a:r>
              <a:rPr lang="zh-CN" altLang="en-US" sz="19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基本要求</a:t>
            </a:r>
            <a:r>
              <a:rPr lang="en-US" altLang="zh-CN" sz="19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》</a:t>
            </a:r>
            <a:r>
              <a:rPr lang="zh-CN" altLang="en-US" sz="19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学位基准，准入审核</a:t>
            </a:r>
            <a:r>
              <a:rPr lang="en-US" altLang="zh-CN" sz="19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                      </a:t>
            </a:r>
            <a:r>
              <a:rPr lang="zh-CN" altLang="en-US" sz="19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审批（国家暂不增量）</a:t>
            </a:r>
            <a:r>
              <a:rPr lang="zh-CN" altLang="en-US" sz="18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       </a:t>
            </a:r>
            <a:endParaRPr lang="zh-CN" altLang="en-US" sz="1900" dirty="0"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  <a:p>
            <a:pPr marL="274901" indent="276107" algn="just">
              <a:lnSpc>
                <a:spcPts val="1662"/>
              </a:lnSpc>
              <a:buFont typeface="Arial" pitchFamily="34" charset="0"/>
              <a:buChar char="•"/>
            </a:pPr>
            <a:r>
              <a:rPr lang="zh-CN" altLang="en-US" sz="1900" b="1" dirty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定期评估</a:t>
            </a:r>
            <a:r>
              <a:rPr lang="zh-CN" altLang="en-US" sz="19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：</a:t>
            </a:r>
            <a:r>
              <a:rPr lang="zh-CN" altLang="en-US" sz="18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6年一轮“合格评估”，论文抽检博士</a:t>
            </a:r>
            <a:r>
              <a:rPr lang="en-US" altLang="zh-CN" sz="18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10%</a:t>
            </a:r>
            <a:endParaRPr lang="zh-CN" altLang="en-US" sz="1500" dirty="0"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  <a:p>
            <a:pPr algn="just">
              <a:lnSpc>
                <a:spcPts val="1662"/>
              </a:lnSpc>
              <a:buFont typeface="Wingdings" pitchFamily="2" charset="2"/>
              <a:buChar char="l"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cs typeface="Arial Unicode MS" pitchFamily="34" charset="-122"/>
              </a:rPr>
              <a:t>第三方</a:t>
            </a:r>
            <a:endParaRPr lang="en-US" altLang="zh-CN" sz="2700" b="1" dirty="0">
              <a:latin typeface="华文楷体" pitchFamily="2" charset="-122"/>
              <a:ea typeface="华文楷体" pitchFamily="2" charset="-122"/>
              <a:cs typeface="Arial Unicode MS" pitchFamily="34" charset="-122"/>
            </a:endParaRPr>
          </a:p>
          <a:p>
            <a:pPr marL="335186" indent="-60285" algn="just">
              <a:lnSpc>
                <a:spcPts val="1662"/>
              </a:lnSpc>
              <a:buFont typeface="Arial" pitchFamily="34" charset="0"/>
              <a:buChar char="•"/>
            </a:pPr>
            <a:r>
              <a:rPr lang="en-US" altLang="zh-CN" sz="1900" b="1" dirty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 </a:t>
            </a:r>
            <a:r>
              <a:rPr lang="zh-CN" altLang="en-US" sz="1900" b="1" dirty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选优排名</a:t>
            </a:r>
            <a:r>
              <a:rPr lang="zh-CN" altLang="en-US" sz="19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：</a:t>
            </a:r>
            <a:r>
              <a:rPr lang="zh-CN" altLang="en-US" sz="18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排名、选优性评估（大学、学科、论文）</a:t>
            </a:r>
            <a:endParaRPr lang="zh-CN" altLang="en-US" sz="1500" dirty="0"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  <a:p>
            <a:pPr marL="551008" indent="-276107" algn="just">
              <a:lnSpc>
                <a:spcPts val="1662"/>
              </a:lnSpc>
              <a:buFont typeface="Arial" pitchFamily="34" charset="0"/>
              <a:buChar char="•"/>
            </a:pPr>
            <a:r>
              <a:rPr lang="zh-CN" altLang="en-US" sz="1900" b="1" dirty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质量认证</a:t>
            </a:r>
            <a:r>
              <a:rPr lang="zh-CN" altLang="en-US" sz="19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：</a:t>
            </a:r>
            <a:r>
              <a:rPr lang="zh-CN" altLang="en-US" sz="18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建筑、工程、MBA、</a:t>
            </a:r>
            <a:r>
              <a:rPr lang="en-US" altLang="zh-CN" sz="18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MPA</a:t>
            </a:r>
          </a:p>
          <a:p>
            <a:pPr algn="just">
              <a:lnSpc>
                <a:spcPts val="1662"/>
              </a:lnSpc>
              <a:buNone/>
            </a:pPr>
            <a:endParaRPr lang="en-US" altLang="zh-CN" sz="1500" dirty="0"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  <a:p>
            <a:pPr algn="just">
              <a:lnSpc>
                <a:spcPts val="1899"/>
              </a:lnSpc>
              <a:buNone/>
            </a:pP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71841" y="3265836"/>
            <a:ext cx="8293715" cy="23784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69449" tIns="34724" rIns="69449" bIns="34724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CN" sz="2100" dirty="0">
                <a:latin typeface="Arial" pitchFamily="34" charset="0"/>
                <a:ea typeface="Arial Unicode MS" pitchFamily="34" charset="-122"/>
                <a:cs typeface="Arial" pitchFamily="34" charset="0"/>
              </a:rPr>
              <a:t>Government</a:t>
            </a:r>
          </a:p>
          <a:p>
            <a:pPr marL="274901" indent="203765"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 Standard &amp; Permission</a:t>
            </a:r>
            <a:r>
              <a:rPr lang="en-US" altLang="zh-CN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: degree requirements;</a:t>
            </a:r>
          </a:p>
          <a:p>
            <a:pPr marL="274901"/>
            <a:r>
              <a:rPr lang="en-US" altLang="zh-CN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                                           programs permission.</a:t>
            </a:r>
          </a:p>
          <a:p>
            <a:pPr marL="551008" indent="-276107"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Evaluation (Audit)</a:t>
            </a:r>
            <a:r>
              <a:rPr lang="en-US" altLang="zh-CN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: periodic evaluation for qualification.</a:t>
            </a:r>
          </a:p>
          <a:p>
            <a:pPr>
              <a:buFont typeface="Wingdings" pitchFamily="2" charset="2"/>
              <a:buChar char="l"/>
            </a:pPr>
            <a:r>
              <a:rPr lang="en-US" altLang="zh-CN" sz="2100" dirty="0">
                <a:latin typeface="Arial" pitchFamily="34" charset="0"/>
                <a:ea typeface="Arial Unicode MS" pitchFamily="34" charset="-122"/>
                <a:cs typeface="Arial" pitchFamily="34" charset="0"/>
              </a:rPr>
              <a:t> NGO</a:t>
            </a:r>
            <a:endParaRPr lang="en-US" altLang="zh-CN" dirty="0" smtClean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 marL="551008" indent="-276107"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Ranking</a:t>
            </a:r>
            <a:r>
              <a:rPr lang="en-US" altLang="zh-CN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: ranking; selection for excellence (institution, discipline, graduate thesis).</a:t>
            </a:r>
          </a:p>
          <a:p>
            <a:pPr marL="551008" indent="-276107"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Accreditation</a:t>
            </a:r>
            <a:r>
              <a:rPr lang="en-US" altLang="zh-CN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: architecture, engineering , MBA, MPA, etc. </a:t>
            </a:r>
          </a:p>
        </p:txBody>
      </p:sp>
    </p:spTree>
    <p:extLst>
      <p:ext uri="{BB962C8B-B14F-4D97-AF65-F5344CB8AC3E}">
        <p14:creationId xmlns:p14="http://schemas.microsoft.com/office/powerpoint/2010/main" val="322983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常用字体2">
      <a:majorFont>
        <a:latin typeface="Impact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A7BAE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3961</TotalTime>
  <Words>1654</Words>
  <Application>Microsoft Office PowerPoint</Application>
  <PresentationFormat>自定义</PresentationFormat>
  <Paragraphs>315</Paragraphs>
  <Slides>26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www.pptbz.com</dc:creator>
  <cp:lastModifiedBy>韩婷婷</cp:lastModifiedBy>
  <cp:revision>729</cp:revision>
  <cp:lastPrinted>2015-04-12T11:49:14Z</cp:lastPrinted>
  <dcterms:modified xsi:type="dcterms:W3CDTF">2015-04-13T00:16:07Z</dcterms:modified>
</cp:coreProperties>
</file>